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4"/>
  </p:notesMasterIdLst>
  <p:handoutMasterIdLst>
    <p:handoutMasterId r:id="rId35"/>
  </p:handoutMasterIdLst>
  <p:sldIdLst>
    <p:sldId id="256" r:id="rId2"/>
    <p:sldId id="257" r:id="rId3"/>
    <p:sldId id="258" r:id="rId4"/>
    <p:sldId id="302" r:id="rId5"/>
    <p:sldId id="301" r:id="rId6"/>
    <p:sldId id="259" r:id="rId7"/>
    <p:sldId id="261" r:id="rId8"/>
    <p:sldId id="262" r:id="rId9"/>
    <p:sldId id="298" r:id="rId10"/>
    <p:sldId id="307" r:id="rId11"/>
    <p:sldId id="263" r:id="rId12"/>
    <p:sldId id="286" r:id="rId13"/>
    <p:sldId id="267" r:id="rId14"/>
    <p:sldId id="268" r:id="rId15"/>
    <p:sldId id="287" r:id="rId16"/>
    <p:sldId id="269" r:id="rId17"/>
    <p:sldId id="270" r:id="rId18"/>
    <p:sldId id="271" r:id="rId19"/>
    <p:sldId id="288" r:id="rId20"/>
    <p:sldId id="272" r:id="rId21"/>
    <p:sldId id="273" r:id="rId22"/>
    <p:sldId id="274" r:id="rId23"/>
    <p:sldId id="304" r:id="rId24"/>
    <p:sldId id="305" r:id="rId25"/>
    <p:sldId id="275" r:id="rId26"/>
    <p:sldId id="292" r:id="rId27"/>
    <p:sldId id="306" r:id="rId28"/>
    <p:sldId id="293" r:id="rId29"/>
    <p:sldId id="276" r:id="rId30"/>
    <p:sldId id="294" r:id="rId31"/>
    <p:sldId id="308" r:id="rId32"/>
    <p:sldId id="281"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438"/>
    <p:restoredTop sz="93590"/>
  </p:normalViewPr>
  <p:slideViewPr>
    <p:cSldViewPr snapToGrid="0" snapToObjects="1">
      <p:cViewPr>
        <p:scale>
          <a:sx n="95" d="100"/>
          <a:sy n="95" d="100"/>
        </p:scale>
        <p:origin x="-121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XSI Reaching Parents Hoyt and Sweet</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smtClean="0"/>
              <a:t>July 2017</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F03780-F5CA-634B-8D78-1E6A3CC2561B}" type="slidenum">
              <a:rPr lang="en-US" smtClean="0"/>
              <a:t>‹#›</a:t>
            </a:fld>
            <a:endParaRPr lang="en-US"/>
          </a:p>
        </p:txBody>
      </p:sp>
    </p:spTree>
    <p:extLst>
      <p:ext uri="{BB962C8B-B14F-4D97-AF65-F5344CB8AC3E}">
        <p14:creationId xmlns:p14="http://schemas.microsoft.com/office/powerpoint/2010/main" val="98809736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2193662"/>
      </p:ext>
    </p:extLst>
  </p:cSld>
  <p:clrMap bg1="lt1" tx1="dk1" bg2="dk2" tx2="lt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585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84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432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833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17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86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832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922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973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899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101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642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621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54069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1805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201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694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4979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012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540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3745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86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07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4246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9110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336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070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99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16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You might be the only person and the best person who they love, who they can ask questions of, and who is positioned to be used by God.</a:t>
            </a:r>
          </a:p>
        </p:txBody>
      </p:sp>
    </p:spTree>
    <p:extLst>
      <p:ext uri="{BB962C8B-B14F-4D97-AF65-F5344CB8AC3E}">
        <p14:creationId xmlns:p14="http://schemas.microsoft.com/office/powerpoint/2010/main" val="85000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994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816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87DE6118-2437-4B30-8E3C-4D2BE6020583}" type="datetimeFigureOut">
              <a:rPr lang="en-US" dirty="0"/>
              <a:pPr/>
              <a:t>7/7/17</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684991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364791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8805474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05141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65277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2140529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87DE6118-2437-4B30-8E3C-4D2BE6020583}" type="datetimeFigureOut">
              <a:rPr lang="en-US" dirty="0"/>
              <a:pPr/>
              <a:t>7/7/17</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4532990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044276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6219790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7981934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70031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dirty="0"/>
              <a:pPr/>
              <a:t>7/7/17</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23585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dirty="0"/>
              <a:pPr/>
              <a:t>7/7/17</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41040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7/7/17</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1975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mailto:sweetl@xenos.org" TargetMode="External"/><Relationship Id="rId4" Type="http://schemas.openxmlformats.org/officeDocument/2006/relationships/hyperlink" Target="mailto:hoytnina@gmail.com" TargetMode="External"/><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prstGeom prst="rect">
            <a:avLst/>
          </a:prstGeom>
        </p:spPr>
        <p:txBody>
          <a:bodyPr lIns="91425" tIns="91425" rIns="91425" bIns="91425" anchor="b" anchorCtr="0">
            <a:noAutofit/>
          </a:bodyPr>
          <a:lstStyle/>
          <a:p>
            <a:pPr lvl="0">
              <a:spcBef>
                <a:spcPts val="0"/>
              </a:spcBef>
              <a:buNone/>
            </a:pPr>
            <a:r>
              <a:rPr lang="en"/>
              <a:t>Reaching out to Parents</a:t>
            </a:r>
          </a:p>
        </p:txBody>
      </p:sp>
      <p:sp>
        <p:nvSpPr>
          <p:cNvPr id="55" name="Shape 55"/>
          <p:cNvSpPr txBox="1">
            <a:spLocks noGrp="1"/>
          </p:cNvSpPr>
          <p:nvPr>
            <p:ph type="subTitle" idx="1"/>
          </p:nvPr>
        </p:nvSpPr>
        <p:spPr>
          <a:prstGeom prst="rect">
            <a:avLst/>
          </a:prstGeom>
        </p:spPr>
        <p:txBody>
          <a:bodyPr lIns="91425" tIns="91425" rIns="91425" bIns="91425" anchor="t" anchorCtr="0">
            <a:noAutofit/>
          </a:bodyPr>
          <a:lstStyle/>
          <a:p>
            <a:pPr lvl="0">
              <a:spcBef>
                <a:spcPts val="0"/>
              </a:spcBef>
              <a:buNone/>
            </a:pPr>
            <a:r>
              <a:rPr lang="en-US" dirty="0" smtClean="0"/>
              <a:t>XSI, 2017</a:t>
            </a:r>
          </a:p>
          <a:p>
            <a:pPr lvl="0">
              <a:spcBef>
                <a:spcPts val="0"/>
              </a:spcBef>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6" y="255494"/>
            <a:ext cx="8133053" cy="762231"/>
          </a:xfrm>
        </p:spPr>
        <p:txBody>
          <a:bodyPr>
            <a:normAutofit/>
          </a:bodyPr>
          <a:lstStyle/>
          <a:p>
            <a:r>
              <a:rPr lang="en-US" sz="4000" dirty="0" smtClean="0"/>
              <a:t>Mindset</a:t>
            </a:r>
            <a:endParaRPr lang="en-US" sz="4000" dirty="0"/>
          </a:p>
        </p:txBody>
      </p:sp>
      <p:sp>
        <p:nvSpPr>
          <p:cNvPr id="3" name="Text Placeholder 2"/>
          <p:cNvSpPr>
            <a:spLocks noGrp="1"/>
          </p:cNvSpPr>
          <p:nvPr>
            <p:ph type="body" idx="1"/>
          </p:nvPr>
        </p:nvSpPr>
        <p:spPr>
          <a:xfrm>
            <a:off x="699246" y="1017725"/>
            <a:ext cx="8133054" cy="3551150"/>
          </a:xfrm>
        </p:spPr>
        <p:txBody>
          <a:bodyPr>
            <a:normAutofit/>
          </a:bodyPr>
          <a:lstStyle/>
          <a:p>
            <a:r>
              <a:rPr lang="en-US" sz="3200" dirty="0" smtClean="0"/>
              <a:t>Biblical Love</a:t>
            </a:r>
          </a:p>
          <a:p>
            <a:r>
              <a:rPr lang="en-US" sz="3200" dirty="0" smtClean="0"/>
              <a:t>Prayer</a:t>
            </a:r>
          </a:p>
          <a:p>
            <a:r>
              <a:rPr lang="en-US" sz="3200" dirty="0" smtClean="0"/>
              <a:t>Gratitude</a:t>
            </a:r>
          </a:p>
          <a:p>
            <a:r>
              <a:rPr lang="en-US" sz="3200" dirty="0" smtClean="0"/>
              <a:t>Spiritual Attack</a:t>
            </a:r>
            <a:endParaRPr lang="en-US" sz="3200" dirty="0"/>
          </a:p>
        </p:txBody>
      </p:sp>
    </p:spTree>
    <p:extLst>
      <p:ext uri="{BB962C8B-B14F-4D97-AF65-F5344CB8AC3E}">
        <p14:creationId xmlns:p14="http://schemas.microsoft.com/office/powerpoint/2010/main" val="660583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37882" y="107576"/>
            <a:ext cx="8511989" cy="910149"/>
          </a:xfrm>
          <a:prstGeom prst="rect">
            <a:avLst/>
          </a:prstGeom>
        </p:spPr>
        <p:txBody>
          <a:bodyPr lIns="91425" tIns="91425" rIns="91425" bIns="91425" anchor="t" anchorCtr="0">
            <a:noAutofit/>
          </a:bodyPr>
          <a:lstStyle/>
          <a:p>
            <a:pPr lvl="0" rtl="0">
              <a:lnSpc>
                <a:spcPct val="115000"/>
              </a:lnSpc>
              <a:spcBef>
                <a:spcPts val="0"/>
              </a:spcBef>
              <a:buNone/>
            </a:pPr>
            <a:r>
              <a:rPr lang="en" sz="3200" dirty="0"/>
              <a:t>Mindset: </a:t>
            </a:r>
            <a:r>
              <a:rPr lang="en" sz="3200" dirty="0">
                <a:solidFill>
                  <a:srgbClr val="191B0E"/>
                </a:solidFill>
              </a:rPr>
              <a:t>Align thinking with Biblical view of love.</a:t>
            </a:r>
          </a:p>
        </p:txBody>
      </p:sp>
      <p:sp>
        <p:nvSpPr>
          <p:cNvPr id="105" name="Shape 105"/>
          <p:cNvSpPr txBox="1">
            <a:spLocks noGrp="1"/>
          </p:cNvSpPr>
          <p:nvPr>
            <p:ph type="body" idx="1"/>
          </p:nvPr>
        </p:nvSpPr>
        <p:spPr>
          <a:xfrm>
            <a:off x="672352" y="1017724"/>
            <a:ext cx="8159948" cy="3903899"/>
          </a:xfrm>
          <a:prstGeom prst="rect">
            <a:avLst/>
          </a:prstGeom>
        </p:spPr>
        <p:txBody>
          <a:bodyPr lIns="91425" tIns="91425" rIns="91425" bIns="91425" anchor="t" anchorCtr="0">
            <a:noAutofit/>
          </a:bodyPr>
          <a:lstStyle/>
          <a:p>
            <a:pPr marL="0" indent="0">
              <a:lnSpc>
                <a:spcPct val="100000"/>
              </a:lnSpc>
              <a:buNone/>
            </a:pPr>
            <a:r>
              <a:rPr lang="en" sz="2800" dirty="0">
                <a:solidFill>
                  <a:srgbClr val="191B0E"/>
                </a:solidFill>
              </a:rPr>
              <a:t>1 John 4</a:t>
            </a:r>
            <a:r>
              <a:rPr lang="en" sz="2800" dirty="0" smtClean="0">
                <a:solidFill>
                  <a:srgbClr val="191B0E"/>
                </a:solidFill>
              </a:rPr>
              <a:t>:</a:t>
            </a:r>
            <a:r>
              <a:rPr lang="en-US" sz="2800" dirty="0" smtClean="0">
                <a:solidFill>
                  <a:srgbClr val="191B0E"/>
                </a:solidFill>
              </a:rPr>
              <a:t> </a:t>
            </a:r>
            <a:r>
              <a:rPr lang="en-US" sz="3200" b="1" baseline="30000" dirty="0"/>
              <a:t>9 </a:t>
            </a:r>
            <a:r>
              <a:rPr lang="en-US" sz="3200" dirty="0"/>
              <a:t>This is how God showed his love among us: </a:t>
            </a:r>
            <a:r>
              <a:rPr lang="en-US" sz="3200" u="sng" dirty="0"/>
              <a:t>He sent his one and only Son into the world</a:t>
            </a:r>
            <a:r>
              <a:rPr lang="en-US" sz="3200" dirty="0"/>
              <a:t> that we might live through him. </a:t>
            </a:r>
            <a:r>
              <a:rPr lang="en-US" sz="3200" b="1" baseline="30000" dirty="0"/>
              <a:t>10 </a:t>
            </a:r>
            <a:r>
              <a:rPr lang="en-US" sz="3200" dirty="0"/>
              <a:t>This is love: </a:t>
            </a:r>
            <a:r>
              <a:rPr lang="en-US" sz="3200" u="sng" dirty="0"/>
              <a:t>not that we loved God, but that he loved us and sent his Son as an atoning sacrifice for our sins</a:t>
            </a:r>
            <a:r>
              <a:rPr lang="en-US" sz="3200" dirty="0"/>
              <a:t>. </a:t>
            </a:r>
            <a:r>
              <a:rPr lang="en-US" sz="3200" b="1" baseline="30000" dirty="0"/>
              <a:t>11 </a:t>
            </a:r>
            <a:r>
              <a:rPr lang="en-US" sz="3200" dirty="0"/>
              <a:t>Dear friends, since God so loved us, we also ought to love one </a:t>
            </a:r>
            <a:r>
              <a:rPr lang="en-US" sz="3200" dirty="0" smtClean="0"/>
              <a:t>another</a:t>
            </a:r>
            <a:r>
              <a:rPr lang="en-US" sz="3200" dirty="0"/>
              <a:t> </a:t>
            </a:r>
            <a:r>
              <a:rPr lang="en-US" sz="3200" dirty="0" smtClean="0"/>
              <a:t>(NIV).</a:t>
            </a:r>
            <a:endParaRPr sz="3200" dirty="0">
              <a:solidFill>
                <a:srgbClr val="191B0E"/>
              </a:solidFill>
            </a:endParaRPr>
          </a:p>
        </p:txBody>
      </p:sp>
      <p:sp>
        <p:nvSpPr>
          <p:cNvPr id="3" name="Explosion 1 2"/>
          <p:cNvSpPr/>
          <p:nvPr/>
        </p:nvSpPr>
        <p:spPr>
          <a:xfrm>
            <a:off x="2729753" y="1922929"/>
            <a:ext cx="5580529" cy="32205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Because He first loved us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78130"/>
            <a:ext cx="8565776" cy="839595"/>
          </a:xfrm>
        </p:spPr>
        <p:txBody>
          <a:bodyPr/>
          <a:lstStyle/>
          <a:p>
            <a:r>
              <a:rPr lang="en-US" sz="3200" dirty="0" smtClean="0"/>
              <a:t>Mindset: Align thinking with Biblical View of Love</a:t>
            </a:r>
            <a:endParaRPr lang="en-US" sz="3200" dirty="0"/>
          </a:p>
        </p:txBody>
      </p:sp>
      <p:sp>
        <p:nvSpPr>
          <p:cNvPr id="3" name="Text Placeholder 2"/>
          <p:cNvSpPr>
            <a:spLocks noGrp="1"/>
          </p:cNvSpPr>
          <p:nvPr>
            <p:ph type="body" idx="1"/>
          </p:nvPr>
        </p:nvSpPr>
        <p:spPr>
          <a:xfrm>
            <a:off x="578224" y="766482"/>
            <a:ext cx="8399520" cy="4182035"/>
          </a:xfrm>
        </p:spPr>
        <p:txBody>
          <a:bodyPr>
            <a:normAutofit lnSpcReduction="10000"/>
          </a:bodyPr>
          <a:lstStyle/>
          <a:p>
            <a:pPr marL="0" indent="0">
              <a:lnSpc>
                <a:spcPct val="100000"/>
              </a:lnSpc>
              <a:spcAft>
                <a:spcPts val="0"/>
              </a:spcAft>
              <a:buNone/>
            </a:pPr>
            <a:r>
              <a:rPr lang="en-US" sz="3500" b="1" dirty="0" smtClean="0"/>
              <a:t>God Initiates</a:t>
            </a:r>
          </a:p>
          <a:p>
            <a:pPr lvl="0">
              <a:lnSpc>
                <a:spcPct val="100000"/>
              </a:lnSpc>
              <a:spcBef>
                <a:spcPts val="1000"/>
              </a:spcBef>
              <a:spcAft>
                <a:spcPts val="200"/>
              </a:spcAft>
              <a:buClr>
                <a:schemeClr val="dk1"/>
              </a:buClr>
              <a:buSzPct val="78571"/>
              <a:buFont typeface="Arial" charset="0"/>
              <a:buChar char="•"/>
            </a:pPr>
            <a:r>
              <a:rPr lang="en" sz="3500" dirty="0" smtClean="0">
                <a:solidFill>
                  <a:srgbClr val="191B0E"/>
                </a:solidFill>
              </a:rPr>
              <a:t>We </a:t>
            </a:r>
            <a:r>
              <a:rPr lang="en" sz="3500" dirty="0">
                <a:solidFill>
                  <a:srgbClr val="191B0E"/>
                </a:solidFill>
              </a:rPr>
              <a:t>need to learn to initiate love</a:t>
            </a:r>
          </a:p>
          <a:p>
            <a:pPr>
              <a:lnSpc>
                <a:spcPct val="100000"/>
              </a:lnSpc>
              <a:spcBef>
                <a:spcPts val="500"/>
              </a:spcBef>
              <a:spcAft>
                <a:spcPts val="200"/>
              </a:spcAft>
              <a:buClr>
                <a:schemeClr val="dk1"/>
              </a:buClr>
              <a:buSzPct val="78571"/>
              <a:buFont typeface="Arial" charset="0"/>
              <a:buChar char="•"/>
            </a:pPr>
            <a:r>
              <a:rPr lang="en" sz="3500" dirty="0" smtClean="0">
                <a:solidFill>
                  <a:srgbClr val="191B0E"/>
                </a:solidFill>
              </a:rPr>
              <a:t>We </a:t>
            </a:r>
            <a:r>
              <a:rPr lang="en" sz="3500" dirty="0">
                <a:solidFill>
                  <a:srgbClr val="191B0E"/>
                </a:solidFill>
              </a:rPr>
              <a:t>cannot expect our unsaved parents to know how to initiate loving </a:t>
            </a:r>
            <a:r>
              <a:rPr lang="en" sz="3500" dirty="0" smtClean="0">
                <a:solidFill>
                  <a:srgbClr val="191B0E"/>
                </a:solidFill>
              </a:rPr>
              <a:t>us</a:t>
            </a:r>
            <a:endParaRPr lang="en-US" sz="3500" dirty="0" smtClean="0">
              <a:solidFill>
                <a:srgbClr val="191B0E"/>
              </a:solidFill>
            </a:endParaRPr>
          </a:p>
          <a:p>
            <a:pPr lvl="0">
              <a:lnSpc>
                <a:spcPct val="110000"/>
              </a:lnSpc>
              <a:buNone/>
            </a:pPr>
            <a:r>
              <a:rPr lang="en-US" sz="3500" b="1" dirty="0"/>
              <a:t>God is Sacrificial</a:t>
            </a:r>
          </a:p>
          <a:p>
            <a:pPr lvl="0">
              <a:lnSpc>
                <a:spcPct val="110000"/>
              </a:lnSpc>
              <a:spcAft>
                <a:spcPts val="200"/>
              </a:spcAft>
              <a:buFont typeface="Arial" charset="0"/>
              <a:buChar char="•"/>
            </a:pPr>
            <a:r>
              <a:rPr lang="en-US" sz="3500" dirty="0">
                <a:solidFill>
                  <a:srgbClr val="191B0E"/>
                </a:solidFill>
                <a:ea typeface="Calibri"/>
                <a:cs typeface="Calibri"/>
                <a:sym typeface="Calibri"/>
              </a:rPr>
              <a:t>Biblical love is </a:t>
            </a:r>
            <a:r>
              <a:rPr lang="en-US" sz="3500" dirty="0" smtClean="0">
                <a:solidFill>
                  <a:srgbClr val="191B0E"/>
                </a:solidFill>
                <a:ea typeface="Calibri"/>
                <a:cs typeface="Calibri"/>
                <a:sym typeface="Calibri"/>
              </a:rPr>
              <a:t>costly</a:t>
            </a:r>
          </a:p>
          <a:p>
            <a:pPr lvl="0">
              <a:lnSpc>
                <a:spcPct val="110000"/>
              </a:lnSpc>
              <a:spcAft>
                <a:spcPts val="200"/>
              </a:spcAft>
              <a:buFont typeface="Arial" charset="0"/>
              <a:buChar char="•"/>
            </a:pPr>
            <a:r>
              <a:rPr lang="en-US" sz="3500" dirty="0" smtClean="0"/>
              <a:t>We </a:t>
            </a:r>
            <a:r>
              <a:rPr lang="en-US" sz="3500" dirty="0"/>
              <a:t>are often takers with our </a:t>
            </a:r>
            <a:r>
              <a:rPr lang="en-US" sz="3500" dirty="0" smtClean="0"/>
              <a:t>parents</a:t>
            </a:r>
            <a:endParaRPr lang="en" sz="3500" dirty="0">
              <a:solidFill>
                <a:srgbClr val="191B0E"/>
              </a:solidFill>
            </a:endParaRPr>
          </a:p>
          <a:p>
            <a:pPr>
              <a:spcAft>
                <a:spcPts val="0"/>
              </a:spcAft>
            </a:pPr>
            <a:endParaRPr lang="en-US" dirty="0" smtClean="0"/>
          </a:p>
          <a:p>
            <a:pPr>
              <a:spcAft>
                <a:spcPts val="0"/>
              </a:spcAft>
            </a:pPr>
            <a:endParaRPr lang="en-US" dirty="0" smtClean="0"/>
          </a:p>
          <a:p>
            <a:endParaRPr lang="en-US" dirty="0" smtClean="0"/>
          </a:p>
        </p:txBody>
      </p:sp>
    </p:spTree>
    <p:extLst>
      <p:ext uri="{BB962C8B-B14F-4D97-AF65-F5344CB8AC3E}">
        <p14:creationId xmlns:p14="http://schemas.microsoft.com/office/powerpoint/2010/main" val="12015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524434" y="134471"/>
            <a:ext cx="8307865" cy="551329"/>
          </a:xfrm>
          <a:prstGeom prst="rect">
            <a:avLst/>
          </a:prstGeom>
        </p:spPr>
        <p:txBody>
          <a:bodyPr lIns="91425" tIns="91425" rIns="91425" bIns="91425" anchor="t" anchorCtr="0">
            <a:noAutofit/>
          </a:bodyPr>
          <a:lstStyle/>
          <a:p>
            <a:pPr lvl="0">
              <a:spcBef>
                <a:spcPts val="0"/>
              </a:spcBef>
              <a:buNone/>
            </a:pPr>
            <a:r>
              <a:rPr lang="en-US" dirty="0" smtClean="0"/>
              <a:t>How well do you initiate and sacrifice?</a:t>
            </a:r>
            <a:endParaRPr lang="en" dirty="0"/>
          </a:p>
        </p:txBody>
      </p:sp>
      <p:sp>
        <p:nvSpPr>
          <p:cNvPr id="129" name="Shape 129"/>
          <p:cNvSpPr txBox="1">
            <a:spLocks noGrp="1"/>
          </p:cNvSpPr>
          <p:nvPr>
            <p:ph type="body" idx="1"/>
          </p:nvPr>
        </p:nvSpPr>
        <p:spPr>
          <a:xfrm>
            <a:off x="363071" y="685800"/>
            <a:ext cx="8780929" cy="4572000"/>
          </a:xfrm>
          <a:prstGeom prst="rect">
            <a:avLst/>
          </a:prstGeom>
        </p:spPr>
        <p:txBody>
          <a:bodyPr lIns="91425" tIns="91425" rIns="91425" bIns="91425" anchor="t" anchorCtr="0">
            <a:noAutofit/>
          </a:bodyPr>
          <a:lstStyle/>
          <a:p>
            <a:pPr marL="457200" lvl="0" indent="-330200" rtl="0">
              <a:lnSpc>
                <a:spcPct val="94000"/>
              </a:lnSpc>
              <a:spcBef>
                <a:spcPts val="1000"/>
              </a:spcBef>
              <a:spcAft>
                <a:spcPts val="200"/>
              </a:spcAft>
              <a:buSzPct val="100000"/>
            </a:pPr>
            <a:r>
              <a:rPr lang="en" sz="2400" dirty="0">
                <a:solidFill>
                  <a:srgbClr val="191B0E"/>
                </a:solidFill>
              </a:rPr>
              <a:t>How often do you offer to help with the </a:t>
            </a:r>
            <a:r>
              <a:rPr lang="en" sz="2400" dirty="0" smtClean="0">
                <a:solidFill>
                  <a:srgbClr val="191B0E"/>
                </a:solidFill>
              </a:rPr>
              <a:t>dishes</a:t>
            </a:r>
            <a:r>
              <a:rPr lang="en-US" sz="2400" dirty="0" smtClean="0">
                <a:solidFill>
                  <a:srgbClr val="191B0E"/>
                </a:solidFill>
              </a:rPr>
              <a:t>/ chores</a:t>
            </a:r>
            <a:r>
              <a:rPr lang="en" sz="2400" dirty="0" smtClean="0">
                <a:solidFill>
                  <a:srgbClr val="191B0E"/>
                </a:solidFill>
              </a:rPr>
              <a:t>?</a:t>
            </a:r>
            <a:endParaRPr lang="en" sz="2400" dirty="0">
              <a:solidFill>
                <a:srgbClr val="191B0E"/>
              </a:solidFill>
            </a:endParaRPr>
          </a:p>
          <a:p>
            <a:pPr marL="457200" lvl="0" indent="-330200" rtl="0">
              <a:lnSpc>
                <a:spcPct val="94000"/>
              </a:lnSpc>
              <a:spcBef>
                <a:spcPts val="1000"/>
              </a:spcBef>
              <a:spcAft>
                <a:spcPts val="200"/>
              </a:spcAft>
              <a:buSzPct val="100000"/>
            </a:pPr>
            <a:r>
              <a:rPr lang="en-US" sz="2400" dirty="0" smtClean="0">
                <a:solidFill>
                  <a:srgbClr val="191B0E"/>
                </a:solidFill>
              </a:rPr>
              <a:t>Is </a:t>
            </a:r>
            <a:r>
              <a:rPr lang="en" sz="2400" dirty="0" smtClean="0">
                <a:solidFill>
                  <a:srgbClr val="191B0E"/>
                </a:solidFill>
              </a:rPr>
              <a:t>your </a:t>
            </a:r>
            <a:r>
              <a:rPr lang="en" sz="2400" dirty="0">
                <a:solidFill>
                  <a:srgbClr val="191B0E"/>
                </a:solidFill>
              </a:rPr>
              <a:t>time </a:t>
            </a:r>
            <a:r>
              <a:rPr lang="en-US" sz="2400" dirty="0" smtClean="0">
                <a:solidFill>
                  <a:srgbClr val="191B0E"/>
                </a:solidFill>
              </a:rPr>
              <a:t>with</a:t>
            </a:r>
            <a:r>
              <a:rPr lang="en" sz="2400" dirty="0" smtClean="0">
                <a:solidFill>
                  <a:srgbClr val="191B0E"/>
                </a:solidFill>
              </a:rPr>
              <a:t> </a:t>
            </a:r>
            <a:r>
              <a:rPr lang="en-US" sz="2400" dirty="0" smtClean="0">
                <a:solidFill>
                  <a:srgbClr val="191B0E"/>
                </a:solidFill>
              </a:rPr>
              <a:t>parents</a:t>
            </a:r>
            <a:r>
              <a:rPr lang="en" sz="2400" dirty="0" smtClean="0">
                <a:solidFill>
                  <a:srgbClr val="191B0E"/>
                </a:solidFill>
              </a:rPr>
              <a:t> </a:t>
            </a:r>
            <a:r>
              <a:rPr lang="en" sz="2400" dirty="0">
                <a:solidFill>
                  <a:srgbClr val="191B0E"/>
                </a:solidFill>
              </a:rPr>
              <a:t>as an opportunity to have a conversation or to nap?</a:t>
            </a:r>
          </a:p>
          <a:p>
            <a:pPr marL="457200" lvl="0" indent="-330200" rtl="0">
              <a:lnSpc>
                <a:spcPct val="94000"/>
              </a:lnSpc>
              <a:spcBef>
                <a:spcPts val="1000"/>
              </a:spcBef>
              <a:spcAft>
                <a:spcPts val="200"/>
              </a:spcAft>
              <a:buSzPct val="100000"/>
            </a:pPr>
            <a:r>
              <a:rPr lang="en" sz="2400" dirty="0">
                <a:solidFill>
                  <a:srgbClr val="191B0E"/>
                </a:solidFill>
              </a:rPr>
              <a:t>How often do you snap at your parents?</a:t>
            </a:r>
          </a:p>
          <a:p>
            <a:pPr marL="457200" lvl="0" indent="-330200" rtl="0">
              <a:lnSpc>
                <a:spcPct val="94000"/>
              </a:lnSpc>
              <a:spcBef>
                <a:spcPts val="1000"/>
              </a:spcBef>
              <a:spcAft>
                <a:spcPts val="200"/>
              </a:spcAft>
              <a:buSzPct val="100000"/>
            </a:pPr>
            <a:r>
              <a:rPr lang="en" sz="2400" dirty="0">
                <a:solidFill>
                  <a:srgbClr val="191B0E"/>
                </a:solidFill>
              </a:rPr>
              <a:t>How often are you just at your </a:t>
            </a:r>
            <a:r>
              <a:rPr lang="en" sz="2400" dirty="0" smtClean="0">
                <a:solidFill>
                  <a:srgbClr val="191B0E"/>
                </a:solidFill>
              </a:rPr>
              <a:t>parents</a:t>
            </a:r>
            <a:r>
              <a:rPr lang="en-US" sz="2400" dirty="0" smtClean="0">
                <a:solidFill>
                  <a:srgbClr val="191B0E"/>
                </a:solidFill>
              </a:rPr>
              <a:t>’</a:t>
            </a:r>
            <a:r>
              <a:rPr lang="en" sz="2400" dirty="0" smtClean="0">
                <a:solidFill>
                  <a:srgbClr val="191B0E"/>
                </a:solidFill>
              </a:rPr>
              <a:t> </a:t>
            </a:r>
            <a:r>
              <a:rPr lang="en" sz="2400" dirty="0">
                <a:solidFill>
                  <a:srgbClr val="191B0E"/>
                </a:solidFill>
              </a:rPr>
              <a:t>house for </a:t>
            </a:r>
            <a:r>
              <a:rPr lang="en" sz="2400" dirty="0" smtClean="0">
                <a:solidFill>
                  <a:srgbClr val="191B0E"/>
                </a:solidFill>
              </a:rPr>
              <a:t>food</a:t>
            </a:r>
            <a:r>
              <a:rPr lang="en-US" sz="2400" dirty="0" smtClean="0">
                <a:solidFill>
                  <a:srgbClr val="191B0E"/>
                </a:solidFill>
              </a:rPr>
              <a:t>/ money</a:t>
            </a:r>
            <a:r>
              <a:rPr lang="en" sz="2400" dirty="0" smtClean="0">
                <a:solidFill>
                  <a:srgbClr val="191B0E"/>
                </a:solidFill>
              </a:rPr>
              <a:t>?</a:t>
            </a:r>
            <a:endParaRPr lang="en" sz="2400" dirty="0">
              <a:solidFill>
                <a:srgbClr val="191B0E"/>
              </a:solidFill>
            </a:endParaRPr>
          </a:p>
          <a:p>
            <a:pPr marL="457200" lvl="0" indent="-330200" rtl="0">
              <a:lnSpc>
                <a:spcPct val="94000"/>
              </a:lnSpc>
              <a:spcBef>
                <a:spcPts val="1000"/>
              </a:spcBef>
              <a:spcAft>
                <a:spcPts val="200"/>
              </a:spcAft>
              <a:buSzPct val="100000"/>
            </a:pPr>
            <a:r>
              <a:rPr lang="en" sz="2400" dirty="0" smtClean="0">
                <a:solidFill>
                  <a:srgbClr val="191B0E"/>
                </a:solidFill>
              </a:rPr>
              <a:t>How </a:t>
            </a:r>
            <a:r>
              <a:rPr lang="en" sz="2400" dirty="0">
                <a:solidFill>
                  <a:srgbClr val="191B0E"/>
                </a:solidFill>
              </a:rPr>
              <a:t>long does it take you to respond to your parent’s </a:t>
            </a:r>
            <a:r>
              <a:rPr lang="en" sz="2400" dirty="0" smtClean="0">
                <a:solidFill>
                  <a:srgbClr val="191B0E"/>
                </a:solidFill>
              </a:rPr>
              <a:t>text?</a:t>
            </a:r>
            <a:endParaRPr lang="en" sz="2400" dirty="0">
              <a:solidFill>
                <a:srgbClr val="191B0E"/>
              </a:solidFill>
            </a:endParaRPr>
          </a:p>
          <a:p>
            <a:pPr marL="457200" lvl="0" indent="-330200" rtl="0">
              <a:lnSpc>
                <a:spcPct val="94000"/>
              </a:lnSpc>
              <a:spcBef>
                <a:spcPts val="1000"/>
              </a:spcBef>
              <a:spcAft>
                <a:spcPts val="200"/>
              </a:spcAft>
              <a:buSzPct val="100000"/>
            </a:pPr>
            <a:r>
              <a:rPr lang="en" sz="2400" dirty="0">
                <a:solidFill>
                  <a:srgbClr val="191B0E"/>
                </a:solidFill>
              </a:rPr>
              <a:t>How often do you roll your eyes at your parents</a:t>
            </a:r>
            <a:r>
              <a:rPr lang="en" sz="2400" dirty="0" smtClean="0">
                <a:solidFill>
                  <a:srgbClr val="191B0E"/>
                </a:solidFill>
              </a:rPr>
              <a:t>?</a:t>
            </a:r>
            <a:endParaRPr lang="en-US" sz="2400" dirty="0" smtClean="0">
              <a:solidFill>
                <a:srgbClr val="191B0E"/>
              </a:solidFill>
            </a:endParaRPr>
          </a:p>
          <a:p>
            <a:pPr marL="457200" lvl="0" indent="-330200" rtl="0">
              <a:lnSpc>
                <a:spcPct val="94000"/>
              </a:lnSpc>
              <a:spcBef>
                <a:spcPts val="1000"/>
              </a:spcBef>
              <a:spcAft>
                <a:spcPts val="200"/>
              </a:spcAft>
              <a:buSzPct val="100000"/>
            </a:pPr>
            <a:r>
              <a:rPr lang="en-US" sz="2400" dirty="0" smtClean="0">
                <a:solidFill>
                  <a:srgbClr val="191B0E"/>
                </a:solidFill>
              </a:rPr>
              <a:t>How often do you resent listening to the same story or helping take care of your parents?</a:t>
            </a:r>
            <a:endParaRPr lang="en" sz="2400" dirty="0">
              <a:solidFill>
                <a:srgbClr val="191B0E"/>
              </a:solidFill>
            </a:endParaRPr>
          </a:p>
          <a:p>
            <a:pPr lvl="0">
              <a:spcBef>
                <a:spcPts val="0"/>
              </a:spcBef>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05118" y="237506"/>
            <a:ext cx="8227182" cy="780219"/>
          </a:xfrm>
          <a:prstGeom prst="rect">
            <a:avLst/>
          </a:prstGeom>
        </p:spPr>
        <p:txBody>
          <a:bodyPr lIns="91425" tIns="91425" rIns="91425" bIns="91425" anchor="t" anchorCtr="0">
            <a:noAutofit/>
          </a:bodyPr>
          <a:lstStyle/>
          <a:p>
            <a:pPr lvl="0">
              <a:spcBef>
                <a:spcPts val="0"/>
              </a:spcBef>
              <a:buNone/>
            </a:pPr>
            <a:r>
              <a:rPr lang="en" sz="3200" dirty="0"/>
              <a:t>Mindset: Prayer</a:t>
            </a:r>
          </a:p>
        </p:txBody>
      </p:sp>
      <p:sp>
        <p:nvSpPr>
          <p:cNvPr id="135" name="Shape 135"/>
          <p:cNvSpPr txBox="1">
            <a:spLocks noGrp="1"/>
          </p:cNvSpPr>
          <p:nvPr>
            <p:ph type="body" idx="1"/>
          </p:nvPr>
        </p:nvSpPr>
        <p:spPr>
          <a:xfrm>
            <a:off x="605118" y="860612"/>
            <a:ext cx="8227182" cy="3708263"/>
          </a:xfrm>
          <a:prstGeom prst="rect">
            <a:avLst/>
          </a:prstGeom>
        </p:spPr>
        <p:txBody>
          <a:bodyPr lIns="91425" tIns="91425" rIns="91425" bIns="91425" anchor="t" anchorCtr="0">
            <a:noAutofit/>
          </a:bodyPr>
          <a:lstStyle/>
          <a:p>
            <a:pPr lvl="0" rtl="0">
              <a:lnSpc>
                <a:spcPct val="94000"/>
              </a:lnSpc>
              <a:spcBef>
                <a:spcPts val="0"/>
              </a:spcBef>
              <a:spcAft>
                <a:spcPts val="200"/>
              </a:spcAft>
              <a:buClr>
                <a:schemeClr val="dk1"/>
              </a:buClr>
              <a:buSzPct val="61111"/>
              <a:buFont typeface="Arial"/>
              <a:buNone/>
            </a:pPr>
            <a:r>
              <a:rPr lang="en" sz="2800" b="1" dirty="0">
                <a:solidFill>
                  <a:srgbClr val="191B0E"/>
                </a:solidFill>
              </a:rPr>
              <a:t>Seeing our parents as God sees </a:t>
            </a:r>
            <a:r>
              <a:rPr lang="en" sz="2800" b="1" dirty="0" smtClean="0">
                <a:solidFill>
                  <a:srgbClr val="191B0E"/>
                </a:solidFill>
              </a:rPr>
              <a:t>them</a:t>
            </a:r>
            <a:r>
              <a:rPr lang="en-US" sz="2800" b="1" dirty="0" smtClean="0">
                <a:solidFill>
                  <a:srgbClr val="191B0E"/>
                </a:solidFill>
              </a:rPr>
              <a:t>:</a:t>
            </a:r>
          </a:p>
          <a:p>
            <a:pPr>
              <a:spcAft>
                <a:spcPts val="200"/>
              </a:spcAft>
              <a:buClr>
                <a:schemeClr val="dk1"/>
              </a:buClr>
              <a:buSzPct val="61111"/>
            </a:pPr>
            <a:r>
              <a:rPr lang="en-US" sz="2800" b="1" dirty="0" smtClean="0">
                <a:solidFill>
                  <a:srgbClr val="191B0E"/>
                </a:solidFill>
              </a:rPr>
              <a:t>Lost and Loved</a:t>
            </a:r>
            <a:endParaRPr lang="en-US" sz="2800" b="1" dirty="0">
              <a:solidFill>
                <a:srgbClr val="191B0E"/>
              </a:solidFill>
            </a:endParaRPr>
          </a:p>
          <a:p>
            <a:pPr>
              <a:spcAft>
                <a:spcPts val="200"/>
              </a:spcAft>
              <a:buClr>
                <a:schemeClr val="dk1"/>
              </a:buClr>
              <a:buSzPct val="61111"/>
            </a:pPr>
            <a:r>
              <a:rPr lang="en" sz="2800" dirty="0">
                <a:solidFill>
                  <a:srgbClr val="191B0E"/>
                </a:solidFill>
              </a:rPr>
              <a:t>Luke 19: </a:t>
            </a:r>
            <a:r>
              <a:rPr lang="en" sz="2800" dirty="0" smtClean="0">
                <a:solidFill>
                  <a:srgbClr val="191B0E"/>
                </a:solidFill>
              </a:rPr>
              <a:t>1</a:t>
            </a:r>
            <a:r>
              <a:rPr lang="en-US" sz="2800" dirty="0" smtClean="0">
                <a:solidFill>
                  <a:srgbClr val="191B0E"/>
                </a:solidFill>
              </a:rPr>
              <a:t>0 </a:t>
            </a:r>
            <a:r>
              <a:rPr lang="en" sz="2800" dirty="0" smtClean="0">
                <a:solidFill>
                  <a:srgbClr val="191B0E"/>
                </a:solidFill>
              </a:rPr>
              <a:t>For </a:t>
            </a:r>
            <a:r>
              <a:rPr lang="en" sz="2800" dirty="0">
                <a:solidFill>
                  <a:srgbClr val="191B0E"/>
                </a:solidFill>
              </a:rPr>
              <a:t>the Son of Man has come to </a:t>
            </a:r>
            <a:r>
              <a:rPr lang="en" sz="2800" u="sng" dirty="0">
                <a:solidFill>
                  <a:srgbClr val="191B0E"/>
                </a:solidFill>
              </a:rPr>
              <a:t>seek and to save that which was </a:t>
            </a:r>
            <a:r>
              <a:rPr lang="en" sz="2800" u="sng" dirty="0" smtClean="0">
                <a:solidFill>
                  <a:srgbClr val="191B0E"/>
                </a:solidFill>
              </a:rPr>
              <a:t>lost</a:t>
            </a:r>
            <a:r>
              <a:rPr lang="en-US" sz="2800" dirty="0">
                <a:solidFill>
                  <a:srgbClr val="191B0E"/>
                </a:solidFill>
              </a:rPr>
              <a:t> </a:t>
            </a:r>
            <a:r>
              <a:rPr lang="en-US" sz="2800" dirty="0" smtClean="0">
                <a:solidFill>
                  <a:srgbClr val="191B0E"/>
                </a:solidFill>
              </a:rPr>
              <a:t>(NASB).</a:t>
            </a:r>
            <a:r>
              <a:rPr lang="en" sz="2800" dirty="0" smtClean="0">
                <a:solidFill>
                  <a:srgbClr val="191B0E"/>
                </a:solidFill>
              </a:rPr>
              <a:t> </a:t>
            </a:r>
            <a:endParaRPr lang="en-US" sz="2800" dirty="0" smtClean="0">
              <a:solidFill>
                <a:srgbClr val="191B0E"/>
              </a:solidFill>
            </a:endParaRPr>
          </a:p>
          <a:p>
            <a:pPr>
              <a:spcAft>
                <a:spcPts val="200"/>
              </a:spcAft>
              <a:buClr>
                <a:schemeClr val="dk1"/>
              </a:buClr>
              <a:buSzPct val="61111"/>
            </a:pPr>
            <a:r>
              <a:rPr lang="en" sz="2800" dirty="0">
                <a:solidFill>
                  <a:srgbClr val="191B0E"/>
                </a:solidFill>
              </a:rPr>
              <a:t>John 3: </a:t>
            </a:r>
            <a:r>
              <a:rPr lang="en" sz="2800" dirty="0" smtClean="0">
                <a:solidFill>
                  <a:srgbClr val="191B0E"/>
                </a:solidFill>
              </a:rPr>
              <a:t>16</a:t>
            </a:r>
            <a:r>
              <a:rPr lang="en-US" sz="2800" dirty="0" smtClean="0">
                <a:solidFill>
                  <a:srgbClr val="191B0E"/>
                </a:solidFill>
              </a:rPr>
              <a:t> </a:t>
            </a:r>
            <a:r>
              <a:rPr lang="en" sz="2800" dirty="0" smtClean="0">
                <a:solidFill>
                  <a:srgbClr val="191B0E"/>
                </a:solidFill>
              </a:rPr>
              <a:t>For </a:t>
            </a:r>
            <a:r>
              <a:rPr lang="en" sz="2800" dirty="0">
                <a:solidFill>
                  <a:srgbClr val="191B0E"/>
                </a:solidFill>
              </a:rPr>
              <a:t>God </a:t>
            </a:r>
            <a:r>
              <a:rPr lang="en" sz="2800" u="sng" dirty="0">
                <a:solidFill>
                  <a:srgbClr val="191B0E"/>
                </a:solidFill>
              </a:rPr>
              <a:t>so loved the world that he gave his one and only Son</a:t>
            </a:r>
            <a:r>
              <a:rPr lang="en" sz="2800" dirty="0">
                <a:solidFill>
                  <a:srgbClr val="191B0E"/>
                </a:solidFill>
              </a:rPr>
              <a:t>, that whoever believes in him shall not perish but have eternal </a:t>
            </a:r>
            <a:r>
              <a:rPr lang="en" sz="2800" dirty="0" smtClean="0">
                <a:solidFill>
                  <a:srgbClr val="191B0E"/>
                </a:solidFill>
              </a:rPr>
              <a:t>life</a:t>
            </a:r>
            <a:r>
              <a:rPr lang="en-US" sz="2800" dirty="0">
                <a:solidFill>
                  <a:srgbClr val="191B0E"/>
                </a:solidFill>
              </a:rPr>
              <a:t> </a:t>
            </a:r>
            <a:r>
              <a:rPr lang="en-US" sz="2800" dirty="0" smtClean="0">
                <a:solidFill>
                  <a:srgbClr val="191B0E"/>
                </a:solidFill>
              </a:rPr>
              <a:t>(NASB).</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225631"/>
            <a:ext cx="8200288" cy="792094"/>
          </a:xfrm>
        </p:spPr>
        <p:txBody>
          <a:bodyPr/>
          <a:lstStyle/>
          <a:p>
            <a:r>
              <a:rPr lang="en-US" sz="3200" dirty="0" smtClean="0"/>
              <a:t>Mindset: Prayer</a:t>
            </a:r>
            <a:endParaRPr lang="en-US" sz="3200" dirty="0"/>
          </a:p>
        </p:txBody>
      </p:sp>
      <p:sp>
        <p:nvSpPr>
          <p:cNvPr id="3" name="Text Placeholder 2"/>
          <p:cNvSpPr>
            <a:spLocks noGrp="1"/>
          </p:cNvSpPr>
          <p:nvPr>
            <p:ph type="body" idx="1"/>
          </p:nvPr>
        </p:nvSpPr>
        <p:spPr>
          <a:xfrm>
            <a:off x="632012" y="1017725"/>
            <a:ext cx="8200288" cy="3551150"/>
          </a:xfrm>
        </p:spPr>
        <p:txBody>
          <a:bodyPr/>
          <a:lstStyle/>
          <a:p>
            <a:pPr lvl="0">
              <a:lnSpc>
                <a:spcPct val="94000"/>
              </a:lnSpc>
              <a:spcAft>
                <a:spcPts val="200"/>
              </a:spcAft>
            </a:pPr>
            <a:r>
              <a:rPr lang="en" sz="2800" b="1" dirty="0">
                <a:solidFill>
                  <a:srgbClr val="191B0E"/>
                </a:solidFill>
              </a:rPr>
              <a:t>What does it look like to pray for my parents?</a:t>
            </a:r>
          </a:p>
          <a:p>
            <a:pPr marL="457200" lvl="0" indent="-304800">
              <a:lnSpc>
                <a:spcPct val="94000"/>
              </a:lnSpc>
              <a:spcAft>
                <a:spcPts val="200"/>
              </a:spcAft>
              <a:buClr>
                <a:srgbClr val="191B0E"/>
              </a:buClr>
            </a:pPr>
            <a:r>
              <a:rPr lang="en-US" sz="2800" dirty="0" smtClean="0">
                <a:solidFill>
                  <a:srgbClr val="191B0E"/>
                </a:solidFill>
              </a:rPr>
              <a:t>Develop a</a:t>
            </a:r>
            <a:r>
              <a:rPr lang="en" sz="2800" dirty="0" smtClean="0">
                <a:solidFill>
                  <a:srgbClr val="191B0E"/>
                </a:solidFill>
              </a:rPr>
              <a:t> </a:t>
            </a:r>
            <a:r>
              <a:rPr lang="en" sz="2800" dirty="0" err="1" smtClean="0">
                <a:solidFill>
                  <a:srgbClr val="191B0E"/>
                </a:solidFill>
              </a:rPr>
              <a:t>burd</a:t>
            </a:r>
            <a:r>
              <a:rPr lang="en-US" sz="2800" dirty="0" err="1" smtClean="0">
                <a:solidFill>
                  <a:srgbClr val="191B0E"/>
                </a:solidFill>
              </a:rPr>
              <a:t>en</a:t>
            </a:r>
            <a:endParaRPr lang="en" sz="2800" dirty="0">
              <a:solidFill>
                <a:srgbClr val="191B0E"/>
              </a:solidFill>
            </a:endParaRPr>
          </a:p>
          <a:p>
            <a:pPr marL="457200" lvl="0" indent="-304800">
              <a:lnSpc>
                <a:spcPct val="94000"/>
              </a:lnSpc>
              <a:spcAft>
                <a:spcPts val="200"/>
              </a:spcAft>
              <a:buClr>
                <a:srgbClr val="191B0E"/>
              </a:buClr>
            </a:pPr>
            <a:r>
              <a:rPr lang="en" sz="2800" dirty="0">
                <a:solidFill>
                  <a:srgbClr val="191B0E"/>
                </a:solidFill>
              </a:rPr>
              <a:t>Forgiveness</a:t>
            </a:r>
          </a:p>
          <a:p>
            <a:pPr marL="457200" lvl="0" indent="-304800">
              <a:lnSpc>
                <a:spcPct val="94000"/>
              </a:lnSpc>
              <a:spcAft>
                <a:spcPts val="200"/>
              </a:spcAft>
              <a:buClr>
                <a:srgbClr val="191B0E"/>
              </a:buClr>
            </a:pPr>
            <a:r>
              <a:rPr lang="en" sz="2800" dirty="0">
                <a:solidFill>
                  <a:srgbClr val="191B0E"/>
                </a:solidFill>
              </a:rPr>
              <a:t>A change of heart  (from us)</a:t>
            </a:r>
          </a:p>
          <a:p>
            <a:pPr marL="457200" lvl="0" indent="-304800">
              <a:lnSpc>
                <a:spcPct val="94000"/>
              </a:lnSpc>
              <a:spcAft>
                <a:spcPts val="200"/>
              </a:spcAft>
              <a:buClr>
                <a:srgbClr val="191B0E"/>
              </a:buClr>
            </a:pPr>
            <a:r>
              <a:rPr lang="en" sz="2800" dirty="0">
                <a:solidFill>
                  <a:srgbClr val="191B0E"/>
                </a:solidFill>
              </a:rPr>
              <a:t>A softened heart towards Christ</a:t>
            </a:r>
          </a:p>
          <a:p>
            <a:pPr marL="457200" lvl="0" indent="-304800">
              <a:lnSpc>
                <a:spcPct val="94000"/>
              </a:lnSpc>
              <a:spcAft>
                <a:spcPts val="200"/>
              </a:spcAft>
              <a:buClr>
                <a:srgbClr val="191B0E"/>
              </a:buClr>
            </a:pPr>
            <a:r>
              <a:rPr lang="en" sz="2800" dirty="0">
                <a:solidFill>
                  <a:srgbClr val="191B0E"/>
                </a:solidFill>
              </a:rPr>
              <a:t>Ezekiel 36:26 I will give you a new Heart and put a new spirit in you; I will remove from you your heart of </a:t>
            </a:r>
            <a:r>
              <a:rPr lang="en" sz="2800" dirty="0" smtClean="0">
                <a:solidFill>
                  <a:srgbClr val="191B0E"/>
                </a:solidFill>
              </a:rPr>
              <a:t>stone </a:t>
            </a:r>
            <a:r>
              <a:rPr lang="en" sz="2800" dirty="0">
                <a:solidFill>
                  <a:srgbClr val="191B0E"/>
                </a:solidFill>
              </a:rPr>
              <a:t>and give you a heart of </a:t>
            </a:r>
            <a:r>
              <a:rPr lang="en" sz="2800" dirty="0" smtClean="0">
                <a:solidFill>
                  <a:srgbClr val="191B0E"/>
                </a:solidFill>
              </a:rPr>
              <a:t>flesh</a:t>
            </a:r>
            <a:r>
              <a:rPr lang="en-US" sz="2800" dirty="0" smtClean="0">
                <a:solidFill>
                  <a:srgbClr val="191B0E"/>
                </a:solidFill>
              </a:rPr>
              <a:t> (NIV).</a:t>
            </a:r>
            <a:endParaRPr lang="en" sz="2800" dirty="0">
              <a:solidFill>
                <a:srgbClr val="191B0E"/>
              </a:solidFill>
            </a:endParaRPr>
          </a:p>
          <a:p>
            <a:pPr lvl="0"/>
            <a:endParaRPr lang="en" dirty="0"/>
          </a:p>
          <a:p>
            <a:endParaRPr lang="en-US" dirty="0"/>
          </a:p>
        </p:txBody>
      </p:sp>
    </p:spTree>
    <p:extLst>
      <p:ext uri="{BB962C8B-B14F-4D97-AF65-F5344CB8AC3E}">
        <p14:creationId xmlns:p14="http://schemas.microsoft.com/office/powerpoint/2010/main" val="129859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58906" y="201881"/>
            <a:ext cx="8173394" cy="815844"/>
          </a:xfrm>
          <a:prstGeom prst="rect">
            <a:avLst/>
          </a:prstGeom>
        </p:spPr>
        <p:txBody>
          <a:bodyPr lIns="91425" tIns="91425" rIns="91425" bIns="91425" anchor="t" anchorCtr="0">
            <a:noAutofit/>
          </a:bodyPr>
          <a:lstStyle/>
          <a:p>
            <a:pPr lvl="0">
              <a:spcBef>
                <a:spcPts val="0"/>
              </a:spcBef>
              <a:buNone/>
            </a:pPr>
            <a:r>
              <a:rPr lang="en" sz="3200" dirty="0"/>
              <a:t>Mindset: Prayer</a:t>
            </a:r>
          </a:p>
        </p:txBody>
      </p:sp>
      <p:sp>
        <p:nvSpPr>
          <p:cNvPr id="141" name="Shape 141"/>
          <p:cNvSpPr txBox="1">
            <a:spLocks noGrp="1"/>
          </p:cNvSpPr>
          <p:nvPr>
            <p:ph type="body" idx="1"/>
          </p:nvPr>
        </p:nvSpPr>
        <p:spPr>
          <a:xfrm>
            <a:off x="470647" y="712694"/>
            <a:ext cx="8554599" cy="4316506"/>
          </a:xfrm>
          <a:prstGeom prst="rect">
            <a:avLst/>
          </a:prstGeom>
        </p:spPr>
        <p:txBody>
          <a:bodyPr lIns="91425" tIns="91425" rIns="91425" bIns="91425" anchor="t" anchorCtr="0">
            <a:noAutofit/>
          </a:bodyPr>
          <a:lstStyle/>
          <a:p>
            <a:pPr lvl="0">
              <a:spcAft>
                <a:spcPts val="200"/>
              </a:spcAft>
              <a:buClr>
                <a:schemeClr val="dk1"/>
              </a:buClr>
              <a:buSzPct val="61111"/>
              <a:buNone/>
            </a:pPr>
            <a:r>
              <a:rPr lang="en" sz="2700" dirty="0">
                <a:solidFill>
                  <a:srgbClr val="001320"/>
                </a:solidFill>
              </a:rPr>
              <a:t>“</a:t>
            </a:r>
            <a:r>
              <a:rPr lang="en" sz="2700" u="sng" dirty="0">
                <a:solidFill>
                  <a:srgbClr val="333333"/>
                </a:solidFill>
              </a:rPr>
              <a:t>When we pray for the salvation of our family, we release them to God.</a:t>
            </a:r>
            <a:r>
              <a:rPr lang="en" sz="2700" dirty="0">
                <a:solidFill>
                  <a:srgbClr val="333333"/>
                </a:solidFill>
              </a:rPr>
              <a:t> We relinquish a prideful belief that their salvation is dependent on us. We admit that perhaps the only thing we can do is pray. Our prayers work in two directions—they pry loose our fingers from the control we thought we had on our relatives and they ask God to work in wooing ways in their hearts. </a:t>
            </a:r>
            <a:r>
              <a:rPr lang="en" sz="2700" u="sng" dirty="0">
                <a:solidFill>
                  <a:srgbClr val="333333"/>
                </a:solidFill>
              </a:rPr>
              <a:t>Our prayers for our family may steer us in directions we hadn’t </a:t>
            </a:r>
            <a:r>
              <a:rPr lang="en" sz="2700" u="sng" dirty="0" smtClean="0">
                <a:solidFill>
                  <a:srgbClr val="333333"/>
                </a:solidFill>
              </a:rPr>
              <a:t>anticipated</a:t>
            </a:r>
            <a:r>
              <a:rPr lang="en" sz="2700" dirty="0" smtClean="0">
                <a:solidFill>
                  <a:srgbClr val="333333"/>
                </a:solidFill>
              </a:rPr>
              <a:t>” </a:t>
            </a:r>
            <a:r>
              <a:rPr lang="en-US" sz="1600" dirty="0" smtClean="0"/>
              <a:t>Newman</a:t>
            </a:r>
            <a:r>
              <a:rPr lang="en-US" sz="1600" dirty="0"/>
              <a:t>, Randy. </a:t>
            </a:r>
            <a:r>
              <a:rPr lang="en-US" sz="1600" i="1" dirty="0"/>
              <a:t>Bringing the Gospel Home: Witnessing to Family Members, Close Friends, and Others Who Know You Well</a:t>
            </a:r>
            <a:r>
              <a:rPr lang="en-US" sz="1600" dirty="0"/>
              <a:t>. </a:t>
            </a:r>
            <a:r>
              <a:rPr lang="en-US" sz="1600" dirty="0" smtClean="0"/>
              <a:t>(Kindle version) Wheaton</a:t>
            </a:r>
            <a:r>
              <a:rPr lang="en-US" sz="1600" dirty="0"/>
              <a:t>, IL: Crossway, 2011. </a:t>
            </a:r>
            <a:r>
              <a:rPr lang="en-US" sz="1600" dirty="0" smtClean="0"/>
              <a:t>(Kindle Version, chapter 5.)</a:t>
            </a:r>
            <a:endParaRPr lang="en" sz="1600" dirty="0">
              <a:solidFill>
                <a:srgbClr val="333333"/>
              </a:solidFill>
            </a:endParaRPr>
          </a:p>
          <a:p>
            <a:pPr marL="457200" lvl="0" indent="-228600" rtl="0">
              <a:lnSpc>
                <a:spcPct val="94000"/>
              </a:lnSpc>
              <a:spcBef>
                <a:spcPts val="0"/>
              </a:spcBef>
              <a:spcAft>
                <a:spcPts val="200"/>
              </a:spcAft>
              <a:buClr>
                <a:srgbClr val="191B0E"/>
              </a:buClr>
              <a:buChar char="-"/>
            </a:pPr>
            <a:r>
              <a:rPr lang="en" sz="2800" dirty="0">
                <a:solidFill>
                  <a:srgbClr val="191B0E"/>
                </a:solidFill>
              </a:rPr>
              <a:t>Not Just a Carpenter (Nina’s stepmom)</a:t>
            </a:r>
          </a:p>
          <a:p>
            <a:pPr lvl="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58906" y="190005"/>
            <a:ext cx="8173394" cy="827720"/>
          </a:xfrm>
          <a:prstGeom prst="rect">
            <a:avLst/>
          </a:prstGeom>
        </p:spPr>
        <p:txBody>
          <a:bodyPr lIns="91425" tIns="91425" rIns="91425" bIns="91425" anchor="t" anchorCtr="0">
            <a:noAutofit/>
          </a:bodyPr>
          <a:lstStyle/>
          <a:p>
            <a:pPr lvl="0" rtl="0">
              <a:lnSpc>
                <a:spcPct val="115000"/>
              </a:lnSpc>
              <a:spcBef>
                <a:spcPts val="0"/>
              </a:spcBef>
              <a:buNone/>
            </a:pPr>
            <a:r>
              <a:rPr lang="en-US" sz="3200" dirty="0" smtClean="0"/>
              <a:t>Mindset: </a:t>
            </a:r>
            <a:r>
              <a:rPr lang="en" sz="3200" dirty="0" smtClean="0"/>
              <a:t>Gratitude</a:t>
            </a:r>
            <a:endParaRPr lang="en" sz="3200" dirty="0"/>
          </a:p>
        </p:txBody>
      </p:sp>
      <p:sp>
        <p:nvSpPr>
          <p:cNvPr id="147" name="Shape 147"/>
          <p:cNvSpPr txBox="1">
            <a:spLocks noGrp="1"/>
          </p:cNvSpPr>
          <p:nvPr>
            <p:ph type="body" idx="1"/>
          </p:nvPr>
        </p:nvSpPr>
        <p:spPr>
          <a:xfrm>
            <a:off x="658906" y="887506"/>
            <a:ext cx="8173394" cy="3681369"/>
          </a:xfrm>
          <a:prstGeom prst="rect">
            <a:avLst/>
          </a:prstGeom>
        </p:spPr>
        <p:txBody>
          <a:bodyPr lIns="91425" tIns="91425" rIns="91425" bIns="91425" anchor="t" anchorCtr="0">
            <a:noAutofit/>
          </a:bodyPr>
          <a:lstStyle/>
          <a:p>
            <a:pPr lvl="0" rtl="0">
              <a:lnSpc>
                <a:spcPct val="94000"/>
              </a:lnSpc>
              <a:spcBef>
                <a:spcPts val="0"/>
              </a:spcBef>
              <a:spcAft>
                <a:spcPts val="200"/>
              </a:spcAft>
              <a:buClr>
                <a:schemeClr val="dk1"/>
              </a:buClr>
              <a:buSzPct val="45833"/>
              <a:buFont typeface="Arial"/>
              <a:buNone/>
            </a:pPr>
            <a:r>
              <a:rPr lang="en" sz="2800" dirty="0">
                <a:solidFill>
                  <a:srgbClr val="191B0E"/>
                </a:solidFill>
              </a:rPr>
              <a:t>What does it look like to practice </a:t>
            </a:r>
            <a:r>
              <a:rPr lang="en" sz="2800" dirty="0" smtClean="0">
                <a:solidFill>
                  <a:srgbClr val="191B0E"/>
                </a:solidFill>
              </a:rPr>
              <a:t>gratitude</a:t>
            </a:r>
            <a:r>
              <a:rPr lang="en-US" sz="2800" dirty="0" smtClean="0">
                <a:solidFill>
                  <a:srgbClr val="191B0E"/>
                </a:solidFill>
              </a:rPr>
              <a:t>?</a:t>
            </a:r>
            <a:endParaRPr sz="2800" b="1" dirty="0">
              <a:solidFill>
                <a:srgbClr val="191B0E"/>
              </a:solidFill>
            </a:endParaRPr>
          </a:p>
          <a:p>
            <a:pPr>
              <a:spcAft>
                <a:spcPts val="200"/>
              </a:spcAft>
              <a:buClr>
                <a:schemeClr val="dk1"/>
              </a:buClr>
              <a:buSzPct val="45833"/>
              <a:buNone/>
            </a:pPr>
            <a:r>
              <a:rPr lang="en" sz="2800" b="1" dirty="0">
                <a:solidFill>
                  <a:srgbClr val="191B0E"/>
                </a:solidFill>
              </a:rPr>
              <a:t>“</a:t>
            </a:r>
            <a:r>
              <a:rPr lang="en" sz="2800" dirty="0">
                <a:solidFill>
                  <a:srgbClr val="333333"/>
                </a:solidFill>
              </a:rPr>
              <a:t>Thank your family for all that they did that was good and right and supportive, even if there are tons of other things they did wrong. It was only after I humbled myself before the Lord that I could do the same before my parents. And that’s when they started listening to </a:t>
            </a:r>
            <a:r>
              <a:rPr lang="en" sz="2800" dirty="0" smtClean="0">
                <a:solidFill>
                  <a:srgbClr val="333333"/>
                </a:solidFill>
              </a:rPr>
              <a:t>me”</a:t>
            </a:r>
            <a:r>
              <a:rPr lang="en-US" sz="1400" dirty="0"/>
              <a:t> </a:t>
            </a:r>
            <a:r>
              <a:rPr lang="en-US" sz="1800" dirty="0"/>
              <a:t>Newman, Randy. </a:t>
            </a:r>
            <a:r>
              <a:rPr lang="en-US" sz="1800" i="1" dirty="0"/>
              <a:t>Bringing the Gospel Home: Witnessing to Family Members, Close Friends, and Others Who Know You Well</a:t>
            </a:r>
            <a:r>
              <a:rPr lang="en-US" sz="1800" dirty="0"/>
              <a:t>. (Kindle version) Wheaton, IL: Crossway, 2011. (Kindle Version, chapter 5.)</a:t>
            </a:r>
            <a:endParaRPr lang="en" sz="1800" dirty="0">
              <a:solidFill>
                <a:srgbClr val="333333"/>
              </a:solidFill>
            </a:endParaRPr>
          </a:p>
          <a:p>
            <a:pPr lvl="0" rtl="0">
              <a:lnSpc>
                <a:spcPct val="94000"/>
              </a:lnSpc>
              <a:spcBef>
                <a:spcPts val="0"/>
              </a:spcBef>
              <a:spcAft>
                <a:spcPts val="200"/>
              </a:spcAft>
              <a:buClr>
                <a:schemeClr val="dk1"/>
              </a:buClr>
              <a:buSzPct val="45833"/>
              <a:buFont typeface="Arial"/>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578224" y="178131"/>
            <a:ext cx="8254076" cy="665018"/>
          </a:xfrm>
          <a:prstGeom prst="rect">
            <a:avLst/>
          </a:prstGeom>
        </p:spPr>
        <p:txBody>
          <a:bodyPr lIns="91425" tIns="91425" rIns="91425" bIns="91425" anchor="t" anchorCtr="0">
            <a:noAutofit/>
          </a:bodyPr>
          <a:lstStyle/>
          <a:p>
            <a:pPr lvl="0">
              <a:spcBef>
                <a:spcPts val="0"/>
              </a:spcBef>
              <a:buNone/>
            </a:pPr>
            <a:r>
              <a:rPr lang="en-US" dirty="0" smtClean="0"/>
              <a:t>M</a:t>
            </a:r>
            <a:r>
              <a:rPr lang="en-US" sz="3200" dirty="0" smtClean="0"/>
              <a:t>indset: </a:t>
            </a:r>
            <a:r>
              <a:rPr lang="en" sz="3200" dirty="0" smtClean="0"/>
              <a:t>Gratitude</a:t>
            </a:r>
            <a:endParaRPr lang="en" sz="3200" dirty="0"/>
          </a:p>
        </p:txBody>
      </p:sp>
      <p:sp>
        <p:nvSpPr>
          <p:cNvPr id="153" name="Shape 153"/>
          <p:cNvSpPr txBox="1">
            <a:spLocks noGrp="1"/>
          </p:cNvSpPr>
          <p:nvPr>
            <p:ph type="body" idx="1"/>
          </p:nvPr>
        </p:nvSpPr>
        <p:spPr>
          <a:xfrm>
            <a:off x="578224" y="843148"/>
            <a:ext cx="8423272" cy="3725727"/>
          </a:xfrm>
          <a:prstGeom prst="rect">
            <a:avLst/>
          </a:prstGeom>
        </p:spPr>
        <p:txBody>
          <a:bodyPr lIns="91425" tIns="91425" rIns="91425" bIns="91425" anchor="t" anchorCtr="0">
            <a:noAutofit/>
          </a:bodyPr>
          <a:lstStyle/>
          <a:p>
            <a:pPr lvl="0" rtl="0">
              <a:lnSpc>
                <a:spcPct val="94000"/>
              </a:lnSpc>
              <a:spcBef>
                <a:spcPts val="0"/>
              </a:spcBef>
              <a:spcAft>
                <a:spcPts val="200"/>
              </a:spcAft>
              <a:buNone/>
            </a:pPr>
            <a:r>
              <a:rPr lang="en" sz="3000" b="1" dirty="0" smtClean="0">
                <a:solidFill>
                  <a:srgbClr val="191B0E"/>
                </a:solidFill>
              </a:rPr>
              <a:t>How </a:t>
            </a:r>
            <a:r>
              <a:rPr lang="en" sz="3000" b="1" dirty="0">
                <a:solidFill>
                  <a:srgbClr val="191B0E"/>
                </a:solidFill>
              </a:rPr>
              <a:t>do we practice gratitude towards our parents?</a:t>
            </a:r>
          </a:p>
          <a:p>
            <a:pPr marL="457200" lvl="0" indent="-381000" rtl="0">
              <a:lnSpc>
                <a:spcPct val="94000"/>
              </a:lnSpc>
              <a:spcBef>
                <a:spcPts val="0"/>
              </a:spcBef>
              <a:spcAft>
                <a:spcPts val="200"/>
              </a:spcAft>
              <a:buClr>
                <a:srgbClr val="191B0E"/>
              </a:buClr>
              <a:buSzPct val="100000"/>
              <a:buChar char="●"/>
            </a:pPr>
            <a:r>
              <a:rPr lang="en" sz="3000" dirty="0" smtClean="0">
                <a:solidFill>
                  <a:srgbClr val="191B0E"/>
                </a:solidFill>
              </a:rPr>
              <a:t>Ask</a:t>
            </a:r>
            <a:r>
              <a:rPr lang="en-US" sz="3000" dirty="0" smtClean="0">
                <a:solidFill>
                  <a:srgbClr val="191B0E"/>
                </a:solidFill>
              </a:rPr>
              <a:t> God for an understanding of the sacrifices our parents made</a:t>
            </a:r>
          </a:p>
          <a:p>
            <a:pPr marL="457200" lvl="0" indent="-381000" rtl="0">
              <a:lnSpc>
                <a:spcPct val="94000"/>
              </a:lnSpc>
              <a:spcBef>
                <a:spcPts val="0"/>
              </a:spcBef>
              <a:spcAft>
                <a:spcPts val="200"/>
              </a:spcAft>
              <a:buClr>
                <a:srgbClr val="191B0E"/>
              </a:buClr>
              <a:buSzPct val="100000"/>
              <a:buChar char="●"/>
            </a:pPr>
            <a:r>
              <a:rPr lang="en-US" sz="3000" dirty="0" smtClean="0">
                <a:solidFill>
                  <a:srgbClr val="191B0E"/>
                </a:solidFill>
              </a:rPr>
              <a:t>Develop Positive focus: </a:t>
            </a:r>
            <a:r>
              <a:rPr lang="en" sz="3000" dirty="0" smtClean="0">
                <a:solidFill>
                  <a:srgbClr val="191B0E"/>
                </a:solidFill>
              </a:rPr>
              <a:t>Writ</a:t>
            </a:r>
            <a:r>
              <a:rPr lang="en-US" sz="3000" dirty="0" smtClean="0">
                <a:solidFill>
                  <a:srgbClr val="191B0E"/>
                </a:solidFill>
              </a:rPr>
              <a:t>e</a:t>
            </a:r>
            <a:r>
              <a:rPr lang="en" sz="3000" dirty="0" smtClean="0">
                <a:solidFill>
                  <a:srgbClr val="191B0E"/>
                </a:solidFill>
              </a:rPr>
              <a:t> </a:t>
            </a:r>
            <a:r>
              <a:rPr lang="en" sz="3000" dirty="0">
                <a:solidFill>
                  <a:srgbClr val="191B0E"/>
                </a:solidFill>
              </a:rPr>
              <a:t>down what we are thankful for</a:t>
            </a:r>
          </a:p>
          <a:p>
            <a:pPr marL="457200" lvl="0" indent="-381000" rtl="0">
              <a:lnSpc>
                <a:spcPct val="94000"/>
              </a:lnSpc>
              <a:spcBef>
                <a:spcPts val="0"/>
              </a:spcBef>
              <a:spcAft>
                <a:spcPts val="200"/>
              </a:spcAft>
              <a:buClr>
                <a:srgbClr val="191B0E"/>
              </a:buClr>
              <a:buSzPct val="100000"/>
              <a:buChar char="●"/>
            </a:pPr>
            <a:r>
              <a:rPr lang="en" sz="3000" dirty="0" err="1" smtClean="0">
                <a:solidFill>
                  <a:srgbClr val="191B0E"/>
                </a:solidFill>
              </a:rPr>
              <a:t>Tak</a:t>
            </a:r>
            <a:r>
              <a:rPr lang="en-US" sz="3000" dirty="0" smtClean="0">
                <a:solidFill>
                  <a:srgbClr val="191B0E"/>
                </a:solidFill>
              </a:rPr>
              <a:t>e</a:t>
            </a:r>
            <a:r>
              <a:rPr lang="en" sz="3000" dirty="0" smtClean="0">
                <a:solidFill>
                  <a:srgbClr val="191B0E"/>
                </a:solidFill>
              </a:rPr>
              <a:t> </a:t>
            </a:r>
            <a:r>
              <a:rPr lang="en" sz="3000" dirty="0">
                <a:solidFill>
                  <a:srgbClr val="191B0E"/>
                </a:solidFill>
              </a:rPr>
              <a:t>a step to thank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58" y="178130"/>
            <a:ext cx="8186841" cy="839595"/>
          </a:xfrm>
        </p:spPr>
        <p:txBody>
          <a:bodyPr/>
          <a:lstStyle/>
          <a:p>
            <a:r>
              <a:rPr lang="en-US" sz="3200" dirty="0" smtClean="0"/>
              <a:t>Mindset: Spiritual Attack</a:t>
            </a:r>
            <a:endParaRPr lang="en-US" sz="3200" dirty="0"/>
          </a:p>
        </p:txBody>
      </p:sp>
      <p:sp>
        <p:nvSpPr>
          <p:cNvPr id="3" name="Text Placeholder 2"/>
          <p:cNvSpPr>
            <a:spLocks noGrp="1"/>
          </p:cNvSpPr>
          <p:nvPr>
            <p:ph type="body" idx="1"/>
          </p:nvPr>
        </p:nvSpPr>
        <p:spPr>
          <a:xfrm>
            <a:off x="645458" y="1017725"/>
            <a:ext cx="8186842" cy="3551150"/>
          </a:xfrm>
        </p:spPr>
        <p:txBody>
          <a:bodyPr>
            <a:normAutofit lnSpcReduction="10000"/>
          </a:bodyPr>
          <a:lstStyle/>
          <a:p>
            <a:pPr lvl="0">
              <a:spcAft>
                <a:spcPts val="200"/>
              </a:spcAft>
            </a:pPr>
            <a:r>
              <a:rPr lang="en" sz="2800" b="1" dirty="0">
                <a:solidFill>
                  <a:srgbClr val="191B0E"/>
                </a:solidFill>
              </a:rPr>
              <a:t>SATAN’S ULTIMATE GOAL: to convince you that your parents will not be saved… and it is easy to fall into believing this.</a:t>
            </a:r>
          </a:p>
          <a:p>
            <a:pPr lvl="0">
              <a:lnSpc>
                <a:spcPct val="94000"/>
              </a:lnSpc>
              <a:spcAft>
                <a:spcPts val="200"/>
              </a:spcAft>
            </a:pPr>
            <a:endParaRPr lang="en" dirty="0">
              <a:solidFill>
                <a:srgbClr val="191B0E"/>
              </a:solidFill>
            </a:endParaRPr>
          </a:p>
          <a:p>
            <a:pPr lvl="0">
              <a:lnSpc>
                <a:spcPct val="94000"/>
              </a:lnSpc>
              <a:spcAft>
                <a:spcPts val="200"/>
              </a:spcAft>
            </a:pPr>
            <a:r>
              <a:rPr lang="en-US" sz="2800" dirty="0">
                <a:solidFill>
                  <a:srgbClr val="191B0E"/>
                </a:solidFill>
              </a:rPr>
              <a:t>R</a:t>
            </a:r>
            <a:r>
              <a:rPr lang="en" sz="2800" dirty="0" err="1" smtClean="0">
                <a:solidFill>
                  <a:srgbClr val="191B0E"/>
                </a:solidFill>
              </a:rPr>
              <a:t>eflect</a:t>
            </a:r>
            <a:r>
              <a:rPr lang="en" sz="2800" dirty="0" smtClean="0">
                <a:solidFill>
                  <a:srgbClr val="191B0E"/>
                </a:solidFill>
              </a:rPr>
              <a:t> </a:t>
            </a:r>
            <a:r>
              <a:rPr lang="en" sz="2800" dirty="0">
                <a:solidFill>
                  <a:srgbClr val="191B0E"/>
                </a:solidFill>
              </a:rPr>
              <a:t>on </a:t>
            </a:r>
            <a:r>
              <a:rPr lang="en" sz="2800" dirty="0" smtClean="0">
                <a:solidFill>
                  <a:srgbClr val="191B0E"/>
                </a:solidFill>
              </a:rPr>
              <a:t>truth</a:t>
            </a:r>
            <a:r>
              <a:rPr lang="en-US" sz="2800" dirty="0" smtClean="0">
                <a:solidFill>
                  <a:srgbClr val="191B0E"/>
                </a:solidFill>
              </a:rPr>
              <a:t>:  2 Peter 3: 9 </a:t>
            </a:r>
            <a:r>
              <a:rPr lang="en" sz="2800" dirty="0" smtClean="0">
                <a:solidFill>
                  <a:srgbClr val="191B0E"/>
                </a:solidFill>
              </a:rPr>
              <a:t>The </a:t>
            </a:r>
            <a:r>
              <a:rPr lang="en" sz="2800" dirty="0">
                <a:solidFill>
                  <a:srgbClr val="191B0E"/>
                </a:solidFill>
              </a:rPr>
              <a:t>Lord is not slow in keeping his promise, as some understand slowness. Instead he is patient with you,</a:t>
            </a:r>
            <a:r>
              <a:rPr lang="en" sz="2800" u="sng" dirty="0">
                <a:solidFill>
                  <a:srgbClr val="191B0E"/>
                </a:solidFill>
              </a:rPr>
              <a:t> not wanting anyone to perish, but everyone to come to </a:t>
            </a:r>
            <a:r>
              <a:rPr lang="en" sz="2800" u="sng" dirty="0" smtClean="0">
                <a:solidFill>
                  <a:srgbClr val="191B0E"/>
                </a:solidFill>
              </a:rPr>
              <a:t>repentance</a:t>
            </a:r>
            <a:r>
              <a:rPr lang="en" sz="2800" dirty="0" smtClean="0">
                <a:solidFill>
                  <a:srgbClr val="191B0E"/>
                </a:solidFill>
              </a:rPr>
              <a:t> </a:t>
            </a:r>
            <a:r>
              <a:rPr lang="en-US" sz="2800" dirty="0" smtClean="0">
                <a:solidFill>
                  <a:srgbClr val="191B0E"/>
                </a:solidFill>
              </a:rPr>
              <a:t>(NIV).</a:t>
            </a:r>
            <a:endParaRPr lang="en-US" sz="2800" dirty="0"/>
          </a:p>
        </p:txBody>
      </p:sp>
    </p:spTree>
    <p:extLst>
      <p:ext uri="{BB962C8B-B14F-4D97-AF65-F5344CB8AC3E}">
        <p14:creationId xmlns:p14="http://schemas.microsoft.com/office/powerpoint/2010/main" val="20681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565550" y="445025"/>
            <a:ext cx="8266750" cy="572700"/>
          </a:xfrm>
          <a:prstGeom prst="rect">
            <a:avLst/>
          </a:prstGeom>
        </p:spPr>
        <p:txBody>
          <a:bodyPr lIns="91425" tIns="91425" rIns="91425" bIns="91425" anchor="t" anchorCtr="0">
            <a:noAutofit/>
          </a:bodyPr>
          <a:lstStyle/>
          <a:p>
            <a:pPr lvl="0">
              <a:spcBef>
                <a:spcPts val="0"/>
              </a:spcBef>
              <a:buNone/>
            </a:pPr>
            <a:r>
              <a:rPr lang="en"/>
              <a:t>Nina’s Family</a:t>
            </a:r>
          </a:p>
        </p:txBody>
      </p:sp>
      <p:pic>
        <p:nvPicPr>
          <p:cNvPr id="61" name="Shape 61"/>
          <p:cNvPicPr preferRelativeResize="0"/>
          <p:nvPr/>
        </p:nvPicPr>
        <p:blipFill>
          <a:blip r:embed="rId3">
            <a:alphaModFix/>
          </a:blip>
          <a:stretch>
            <a:fillRect/>
          </a:stretch>
        </p:blipFill>
        <p:spPr>
          <a:xfrm>
            <a:off x="700568" y="1017725"/>
            <a:ext cx="2520316" cy="3780475"/>
          </a:xfrm>
          <a:prstGeom prst="rect">
            <a:avLst/>
          </a:prstGeom>
          <a:noFill/>
          <a:ln>
            <a:noFill/>
          </a:ln>
        </p:spPr>
      </p:pic>
      <p:pic>
        <p:nvPicPr>
          <p:cNvPr id="62" name="Shape 62"/>
          <p:cNvPicPr preferRelativeResize="0"/>
          <p:nvPr/>
        </p:nvPicPr>
        <p:blipFill>
          <a:blip r:embed="rId4">
            <a:alphaModFix/>
          </a:blip>
          <a:stretch>
            <a:fillRect/>
          </a:stretch>
        </p:blipFill>
        <p:spPr>
          <a:xfrm>
            <a:off x="5080505" y="135408"/>
            <a:ext cx="3012158" cy="2259124"/>
          </a:xfrm>
          <a:prstGeom prst="rect">
            <a:avLst/>
          </a:prstGeom>
          <a:noFill/>
          <a:ln>
            <a:noFill/>
          </a:ln>
        </p:spPr>
      </p:pic>
      <p:pic>
        <p:nvPicPr>
          <p:cNvPr id="63" name="Shape 63"/>
          <p:cNvPicPr preferRelativeResize="0"/>
          <p:nvPr/>
        </p:nvPicPr>
        <p:blipFill>
          <a:blip r:embed="rId5">
            <a:alphaModFix/>
          </a:blip>
          <a:stretch>
            <a:fillRect/>
          </a:stretch>
        </p:blipFill>
        <p:spPr>
          <a:xfrm>
            <a:off x="3327864" y="1824151"/>
            <a:ext cx="2922424" cy="29740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564776" y="190005"/>
            <a:ext cx="8267524" cy="593766"/>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3200" dirty="0"/>
              <a:t>Mindset: Spiritual attack</a:t>
            </a:r>
          </a:p>
          <a:p>
            <a:pPr lvl="0">
              <a:spcBef>
                <a:spcPts val="0"/>
              </a:spcBef>
              <a:buNone/>
            </a:pPr>
            <a:endParaRPr sz="2400" dirty="0"/>
          </a:p>
        </p:txBody>
      </p:sp>
      <p:sp>
        <p:nvSpPr>
          <p:cNvPr id="159" name="Shape 159"/>
          <p:cNvSpPr txBox="1">
            <a:spLocks noGrp="1"/>
          </p:cNvSpPr>
          <p:nvPr>
            <p:ph type="body" idx="1"/>
          </p:nvPr>
        </p:nvSpPr>
        <p:spPr>
          <a:xfrm>
            <a:off x="658906" y="968187"/>
            <a:ext cx="8173394" cy="3600687"/>
          </a:xfrm>
          <a:prstGeom prst="rect">
            <a:avLst/>
          </a:prstGeom>
        </p:spPr>
        <p:txBody>
          <a:bodyPr lIns="91425" tIns="91425" rIns="91425" bIns="91425" anchor="t" anchorCtr="0">
            <a:noAutofit/>
          </a:bodyPr>
          <a:lstStyle/>
          <a:p>
            <a:pPr>
              <a:spcAft>
                <a:spcPts val="200"/>
              </a:spcAft>
            </a:pPr>
            <a:r>
              <a:rPr lang="en" sz="2800" b="1" dirty="0">
                <a:solidFill>
                  <a:srgbClr val="191B0E"/>
                </a:solidFill>
              </a:rPr>
              <a:t>Throughout the whole journey of reaching your parents, Satan will be crouching at the </a:t>
            </a:r>
            <a:r>
              <a:rPr lang="en" sz="2800" b="1" dirty="0" smtClean="0">
                <a:solidFill>
                  <a:srgbClr val="191B0E"/>
                </a:solidFill>
              </a:rPr>
              <a:t>door</a:t>
            </a:r>
            <a:endParaRPr lang="en-US" sz="2800" b="1" dirty="0" smtClean="0">
              <a:solidFill>
                <a:srgbClr val="191B0E"/>
              </a:solidFill>
            </a:endParaRPr>
          </a:p>
          <a:p>
            <a:pPr>
              <a:spcAft>
                <a:spcPts val="200"/>
              </a:spcAft>
            </a:pPr>
            <a:r>
              <a:rPr lang="en" sz="2800" dirty="0" smtClean="0">
                <a:solidFill>
                  <a:srgbClr val="191B0E"/>
                </a:solidFill>
              </a:rPr>
              <a:t>Ephesians </a:t>
            </a:r>
            <a:r>
              <a:rPr lang="en" sz="2800" dirty="0">
                <a:solidFill>
                  <a:srgbClr val="191B0E"/>
                </a:solidFill>
              </a:rPr>
              <a:t>6:12  For our struggle is not against flesh and blood, but </a:t>
            </a:r>
            <a:r>
              <a:rPr lang="en" sz="2800" u="sng" dirty="0">
                <a:solidFill>
                  <a:srgbClr val="191B0E"/>
                </a:solidFill>
              </a:rPr>
              <a:t>against the rulers, against the authorities, against the powers of this dark world and against the spiritual forces of evil in the heavenly </a:t>
            </a:r>
            <a:r>
              <a:rPr lang="en" sz="2800" u="sng" dirty="0" smtClean="0">
                <a:solidFill>
                  <a:srgbClr val="191B0E"/>
                </a:solidFill>
              </a:rPr>
              <a:t>realms</a:t>
            </a:r>
            <a:r>
              <a:rPr lang="en-US" sz="2800" dirty="0">
                <a:solidFill>
                  <a:srgbClr val="191B0E"/>
                </a:solidFill>
              </a:rPr>
              <a:t> </a:t>
            </a:r>
            <a:r>
              <a:rPr lang="en-US" sz="2800" dirty="0" smtClean="0">
                <a:solidFill>
                  <a:srgbClr val="191B0E"/>
                </a:solidFill>
              </a:rPr>
              <a:t>(NIV).</a:t>
            </a:r>
            <a:endParaRPr lang="en" sz="2800" dirty="0">
              <a:solidFill>
                <a:srgbClr val="191B0E"/>
              </a:solidFill>
            </a:endParaRPr>
          </a:p>
          <a:p>
            <a:pPr lvl="0" rtl="0">
              <a:spcBef>
                <a:spcPts val="0"/>
              </a:spcBef>
              <a:spcAft>
                <a:spcPts val="200"/>
              </a:spcAft>
              <a:buNone/>
            </a:pPr>
            <a:endParaRPr sz="2800" dirty="0">
              <a:solidFill>
                <a:schemeClr val="dk1"/>
              </a:solidFill>
            </a:endParaRPr>
          </a:p>
          <a:p>
            <a:pPr marL="457200" lvl="0" indent="-298450" rtl="0">
              <a:spcBef>
                <a:spcPts val="0"/>
              </a:spcBef>
              <a:spcAft>
                <a:spcPts val="0"/>
              </a:spcAft>
              <a:buClr>
                <a:schemeClr val="dk1"/>
              </a:buClr>
              <a:buSzPct val="61111"/>
              <a:buChar char="-"/>
            </a:pPr>
            <a:endParaRPr sz="2800" dirty="0"/>
          </a:p>
        </p:txBody>
      </p:sp>
      <p:sp>
        <p:nvSpPr>
          <p:cNvPr id="2" name="Rounded Rectangle 1"/>
          <p:cNvSpPr/>
          <p:nvPr/>
        </p:nvSpPr>
        <p:spPr>
          <a:xfrm>
            <a:off x="1156446" y="2968674"/>
            <a:ext cx="6199095"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Don’t be surprised!</a:t>
            </a:r>
          </a:p>
          <a:p>
            <a:pPr algn="ctr"/>
            <a:r>
              <a:rPr lang="en-US" sz="3200" dirty="0" smtClean="0"/>
              <a:t>Ex: Nina’s Dad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645458" y="201881"/>
            <a:ext cx="8186842" cy="815844"/>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3200" dirty="0" smtClean="0"/>
              <a:t>Practical</a:t>
            </a:r>
            <a:r>
              <a:rPr lang="en-US" sz="3200" dirty="0" smtClean="0"/>
              <a:t>: Building a relationship with parents</a:t>
            </a:r>
            <a:endParaRPr lang="en" sz="3200" dirty="0"/>
          </a:p>
          <a:p>
            <a:pPr lvl="0">
              <a:spcBef>
                <a:spcPts val="0"/>
              </a:spcBef>
              <a:buNone/>
            </a:pPr>
            <a:endParaRPr dirty="0"/>
          </a:p>
        </p:txBody>
      </p:sp>
      <p:sp>
        <p:nvSpPr>
          <p:cNvPr id="165" name="Shape 165"/>
          <p:cNvSpPr txBox="1">
            <a:spLocks noGrp="1"/>
          </p:cNvSpPr>
          <p:nvPr>
            <p:ph type="body" idx="1"/>
          </p:nvPr>
        </p:nvSpPr>
        <p:spPr>
          <a:xfrm>
            <a:off x="645458" y="914400"/>
            <a:ext cx="8186841" cy="3654475"/>
          </a:xfrm>
          <a:prstGeom prst="rect">
            <a:avLst/>
          </a:prstGeom>
        </p:spPr>
        <p:txBody>
          <a:bodyPr lIns="91425" tIns="91425" rIns="91425" bIns="91425" anchor="t" anchorCtr="0">
            <a:noAutofit/>
          </a:bodyPr>
          <a:lstStyle/>
          <a:p>
            <a:r>
              <a:rPr lang="en-US" sz="3200" dirty="0" smtClean="0">
                <a:solidFill>
                  <a:schemeClr val="dk1"/>
                </a:solidFill>
              </a:rPr>
              <a:t>Listening</a:t>
            </a:r>
          </a:p>
          <a:p>
            <a:r>
              <a:rPr lang="en-US" sz="3200" dirty="0" smtClean="0">
                <a:solidFill>
                  <a:schemeClr val="dk1"/>
                </a:solidFill>
              </a:rPr>
              <a:t>Initiating Love (Love Languages)</a:t>
            </a:r>
          </a:p>
          <a:p>
            <a:r>
              <a:rPr lang="en-US" sz="3200" dirty="0" smtClean="0">
                <a:solidFill>
                  <a:schemeClr val="dk1"/>
                </a:solidFill>
              </a:rPr>
              <a:t>Initiating Spiritual Discussion</a:t>
            </a:r>
          </a:p>
          <a:p>
            <a:pPr lvl="3"/>
            <a:r>
              <a:rPr lang="en-US" sz="3200" dirty="0" smtClean="0">
                <a:solidFill>
                  <a:schemeClr val="dk1"/>
                </a:solidFill>
              </a:rPr>
              <a:t>Special opportunities</a:t>
            </a:r>
            <a:endParaRPr lang="en" sz="32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591670" y="94129"/>
            <a:ext cx="8240630" cy="658906"/>
          </a:xfrm>
          <a:prstGeom prst="rect">
            <a:avLst/>
          </a:prstGeom>
        </p:spPr>
        <p:txBody>
          <a:bodyPr lIns="91425" tIns="91425" rIns="91425" bIns="91425" anchor="t" anchorCtr="0">
            <a:noAutofit/>
          </a:bodyPr>
          <a:lstStyle/>
          <a:p>
            <a:pPr lvl="0">
              <a:spcBef>
                <a:spcPts val="0"/>
              </a:spcBef>
              <a:buNone/>
            </a:pPr>
            <a:r>
              <a:rPr lang="en" sz="3200" dirty="0"/>
              <a:t>Practical</a:t>
            </a:r>
            <a:r>
              <a:rPr lang="en" sz="3200" dirty="0" smtClean="0"/>
              <a:t>:</a:t>
            </a:r>
            <a:r>
              <a:rPr lang="en-US" sz="3200" dirty="0" smtClean="0"/>
              <a:t> </a:t>
            </a:r>
            <a:r>
              <a:rPr lang="en" sz="3200" dirty="0" smtClean="0"/>
              <a:t>Listening </a:t>
            </a:r>
            <a:endParaRPr lang="en" sz="3200" dirty="0"/>
          </a:p>
        </p:txBody>
      </p:sp>
      <p:sp>
        <p:nvSpPr>
          <p:cNvPr id="171" name="Shape 171"/>
          <p:cNvSpPr txBox="1">
            <a:spLocks noGrp="1"/>
          </p:cNvSpPr>
          <p:nvPr>
            <p:ph type="body" idx="1"/>
          </p:nvPr>
        </p:nvSpPr>
        <p:spPr>
          <a:xfrm>
            <a:off x="591670" y="645459"/>
            <a:ext cx="8552330" cy="4397187"/>
          </a:xfrm>
          <a:prstGeom prst="rect">
            <a:avLst/>
          </a:prstGeom>
        </p:spPr>
        <p:txBody>
          <a:bodyPr lIns="91425" tIns="91425" rIns="91425" bIns="91425" anchor="t" anchorCtr="0">
            <a:noAutofit/>
          </a:bodyPr>
          <a:lstStyle/>
          <a:p>
            <a:pPr lvl="0" rtl="0">
              <a:lnSpc>
                <a:spcPct val="94000"/>
              </a:lnSpc>
              <a:spcBef>
                <a:spcPts val="0"/>
              </a:spcBef>
              <a:spcAft>
                <a:spcPts val="200"/>
              </a:spcAft>
              <a:buClr>
                <a:schemeClr val="dk1"/>
              </a:buClr>
              <a:buSzPct val="47826"/>
              <a:buFont typeface="Arial"/>
              <a:buNone/>
            </a:pPr>
            <a:r>
              <a:rPr lang="en" sz="3000" b="1" dirty="0">
                <a:solidFill>
                  <a:srgbClr val="191B0E"/>
                </a:solidFill>
              </a:rPr>
              <a:t>We have a difficult time with listening...especially to our </a:t>
            </a:r>
            <a:r>
              <a:rPr lang="en" sz="3000" b="1" dirty="0" smtClean="0">
                <a:solidFill>
                  <a:srgbClr val="191B0E"/>
                </a:solidFill>
              </a:rPr>
              <a:t>parents</a:t>
            </a:r>
            <a:endParaRPr lang="en-US" sz="3000" b="1" dirty="0" smtClean="0">
              <a:solidFill>
                <a:srgbClr val="191B0E"/>
              </a:solidFill>
            </a:endParaRPr>
          </a:p>
          <a:p>
            <a:pPr>
              <a:spcAft>
                <a:spcPts val="200"/>
              </a:spcAft>
              <a:buClr>
                <a:schemeClr val="dk1"/>
              </a:buClr>
              <a:buSzPct val="47826"/>
              <a:buNone/>
            </a:pPr>
            <a:r>
              <a:rPr lang="en-US" sz="2800" dirty="0">
                <a:ea typeface="Calibri" charset="0"/>
                <a:cs typeface="Calibri" charset="0"/>
                <a:sym typeface="Arial"/>
              </a:rPr>
              <a:t>We spend 45% of </a:t>
            </a:r>
            <a:r>
              <a:rPr lang="en-US" sz="2800" dirty="0" smtClean="0">
                <a:ea typeface="Calibri" charset="0"/>
                <a:cs typeface="Calibri" charset="0"/>
                <a:sym typeface="Arial"/>
              </a:rPr>
              <a:t>our </a:t>
            </a:r>
            <a:r>
              <a:rPr lang="en-US" sz="2800" dirty="0">
                <a:ea typeface="Calibri" charset="0"/>
                <a:cs typeface="Calibri" charset="0"/>
                <a:sym typeface="Arial"/>
              </a:rPr>
              <a:t>time listening, yet we remember about 20% of what we </a:t>
            </a:r>
            <a:r>
              <a:rPr lang="en-US" sz="2800" dirty="0" smtClean="0">
                <a:ea typeface="Calibri" charset="0"/>
                <a:cs typeface="Calibri" charset="0"/>
                <a:sym typeface="Arial"/>
              </a:rPr>
              <a:t>hear </a:t>
            </a:r>
            <a:r>
              <a:rPr lang="en-US" sz="1800" dirty="0" smtClean="0">
                <a:ea typeface="Calibri" charset="0"/>
                <a:cs typeface="Calibri" charset="0"/>
                <a:sym typeface="Arial"/>
              </a:rPr>
              <a:t>(Edgar Dale, 1960)</a:t>
            </a:r>
            <a:r>
              <a:rPr lang="en-US" sz="3000" dirty="0" smtClean="0">
                <a:ea typeface="Calibri" charset="0"/>
                <a:cs typeface="Calibri" charset="0"/>
                <a:sym typeface="Arial"/>
              </a:rPr>
              <a:t>. </a:t>
            </a:r>
            <a:endParaRPr lang="en-US" sz="3000" dirty="0">
              <a:ea typeface="Calibri" charset="0"/>
              <a:cs typeface="Calibri" charset="0"/>
              <a:sym typeface="Arial"/>
            </a:endParaRPr>
          </a:p>
          <a:p>
            <a:pPr>
              <a:spcAft>
                <a:spcPts val="200"/>
              </a:spcAft>
              <a:buClr>
                <a:schemeClr val="dk1"/>
              </a:buClr>
              <a:buSzPct val="47826"/>
              <a:buNone/>
            </a:pPr>
            <a:r>
              <a:rPr lang="en" sz="2900" dirty="0" smtClean="0">
                <a:solidFill>
                  <a:srgbClr val="191B0E"/>
                </a:solidFill>
              </a:rPr>
              <a:t>James 1:19</a:t>
            </a:r>
            <a:r>
              <a:rPr lang="en-US" sz="2900" dirty="0" smtClean="0">
                <a:solidFill>
                  <a:srgbClr val="191B0E"/>
                </a:solidFill>
              </a:rPr>
              <a:t> </a:t>
            </a:r>
            <a:r>
              <a:rPr lang="en" sz="2900" dirty="0" smtClean="0">
                <a:solidFill>
                  <a:srgbClr val="191B0E"/>
                </a:solidFill>
              </a:rPr>
              <a:t>Understand </a:t>
            </a:r>
            <a:r>
              <a:rPr lang="en" sz="2900" dirty="0">
                <a:solidFill>
                  <a:srgbClr val="191B0E"/>
                </a:solidFill>
              </a:rPr>
              <a:t>this, my dear brothers and sisters: You must all be quick to listen, slow to speak, and slow to get </a:t>
            </a:r>
            <a:r>
              <a:rPr lang="en" sz="2900" dirty="0" smtClean="0">
                <a:solidFill>
                  <a:srgbClr val="191B0E"/>
                </a:solidFill>
              </a:rPr>
              <a:t>angry</a:t>
            </a:r>
            <a:r>
              <a:rPr lang="en-US" sz="2900" dirty="0">
                <a:solidFill>
                  <a:srgbClr val="191B0E"/>
                </a:solidFill>
              </a:rPr>
              <a:t> </a:t>
            </a:r>
            <a:r>
              <a:rPr lang="en-US" sz="2900" dirty="0" smtClean="0">
                <a:solidFill>
                  <a:srgbClr val="191B0E"/>
                </a:solidFill>
              </a:rPr>
              <a:t>(NLT).</a:t>
            </a:r>
          </a:p>
          <a:p>
            <a:pPr>
              <a:spcAft>
                <a:spcPts val="200"/>
              </a:spcAft>
              <a:buClr>
                <a:schemeClr val="dk1"/>
              </a:buClr>
              <a:buSzPct val="47826"/>
              <a:buNone/>
            </a:pPr>
            <a:r>
              <a:rPr lang="en-US" sz="2900" dirty="0" smtClean="0"/>
              <a:t>Proverbs 18: 2 </a:t>
            </a:r>
            <a:r>
              <a:rPr lang="en" sz="2900" dirty="0" smtClean="0"/>
              <a:t>Fools </a:t>
            </a:r>
            <a:r>
              <a:rPr lang="en" sz="2900" dirty="0"/>
              <a:t>have no interest in understanding; they only want to air their own </a:t>
            </a:r>
            <a:r>
              <a:rPr lang="en" sz="2900" dirty="0" smtClean="0"/>
              <a:t>opinions</a:t>
            </a:r>
            <a:r>
              <a:rPr lang="en-US" sz="2900" dirty="0"/>
              <a:t> </a:t>
            </a:r>
            <a:r>
              <a:rPr lang="en-US" sz="2900" dirty="0" smtClean="0"/>
              <a:t>(NLT).</a:t>
            </a:r>
          </a:p>
          <a:p>
            <a:pPr lvl="0">
              <a:spcBef>
                <a:spcPts val="0"/>
              </a:spcBef>
              <a:buNone/>
            </a:pP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2" y="134471"/>
            <a:ext cx="8159948" cy="699247"/>
          </a:xfrm>
        </p:spPr>
        <p:txBody>
          <a:bodyPr>
            <a:normAutofit/>
          </a:bodyPr>
          <a:lstStyle/>
          <a:p>
            <a:r>
              <a:rPr lang="en-US" dirty="0" smtClean="0"/>
              <a:t>Practical</a:t>
            </a:r>
            <a:r>
              <a:rPr lang="en-US" smtClean="0"/>
              <a:t>: Listening</a:t>
            </a:r>
            <a:endParaRPr lang="en-US"/>
          </a:p>
        </p:txBody>
      </p:sp>
      <p:sp>
        <p:nvSpPr>
          <p:cNvPr id="3" name="Text Placeholder 2"/>
          <p:cNvSpPr>
            <a:spLocks noGrp="1"/>
          </p:cNvSpPr>
          <p:nvPr>
            <p:ph type="body" idx="1"/>
          </p:nvPr>
        </p:nvSpPr>
        <p:spPr>
          <a:xfrm>
            <a:off x="403412" y="672354"/>
            <a:ext cx="8740588" cy="4471146"/>
          </a:xfrm>
        </p:spPr>
        <p:txBody>
          <a:bodyPr>
            <a:noAutofit/>
          </a:bodyPr>
          <a:lstStyle/>
          <a:p>
            <a:pPr>
              <a:lnSpc>
                <a:spcPct val="100000"/>
              </a:lnSpc>
              <a:spcAft>
                <a:spcPts val="1200"/>
              </a:spcAft>
              <a:buClr>
                <a:schemeClr val="dk1"/>
              </a:buClr>
              <a:buSzPct val="68750"/>
              <a:buNone/>
            </a:pPr>
            <a:r>
              <a:rPr lang="en-US" sz="2800" dirty="0" smtClean="0">
                <a:solidFill>
                  <a:schemeClr val="dk1"/>
                </a:solidFill>
                <a:ea typeface="Old Standard TT"/>
                <a:cs typeface="Old Standard TT"/>
                <a:sym typeface="Old Standard TT"/>
              </a:rPr>
              <a:t> </a:t>
            </a:r>
            <a:r>
              <a:rPr lang="en-US" sz="3000" dirty="0" smtClean="0">
                <a:solidFill>
                  <a:schemeClr val="dk1"/>
                </a:solidFill>
                <a:ea typeface="Old Standard TT"/>
                <a:cs typeface="Old Standard TT"/>
                <a:sym typeface="Old Standard TT"/>
              </a:rPr>
              <a:t>“</a:t>
            </a:r>
            <a:r>
              <a:rPr lang="en" sz="3000" dirty="0" smtClean="0">
                <a:solidFill>
                  <a:schemeClr val="dk1"/>
                </a:solidFill>
                <a:ea typeface="Old Standard TT"/>
                <a:cs typeface="Old Standard TT"/>
                <a:sym typeface="Old Standard TT"/>
              </a:rPr>
              <a:t>The </a:t>
            </a:r>
            <a:r>
              <a:rPr lang="en" sz="3000" dirty="0">
                <a:solidFill>
                  <a:schemeClr val="dk1"/>
                </a:solidFill>
                <a:ea typeface="Old Standard TT"/>
                <a:cs typeface="Old Standard TT"/>
                <a:sym typeface="Old Standard TT"/>
              </a:rPr>
              <a:t>voice any person likes to hear best is his own. Everyone likes to talk, but some do more than others. Many people would give anything to find someone who would just listen to them. When we listen long enough, we not only begin to know and understand an individual; we also gain his gratitude and his willingness to listen to us, enabling us later to speak relevantly to him.” </a:t>
            </a:r>
            <a:endParaRPr lang="en-US" sz="3000" dirty="0" smtClean="0">
              <a:solidFill>
                <a:schemeClr val="dk1"/>
              </a:solidFill>
              <a:ea typeface="Old Standard TT"/>
              <a:cs typeface="Old Standard TT"/>
              <a:sym typeface="Old Standard TT"/>
            </a:endParaRPr>
          </a:p>
          <a:p>
            <a:pPr>
              <a:lnSpc>
                <a:spcPct val="100000"/>
              </a:lnSpc>
              <a:spcAft>
                <a:spcPts val="1200"/>
              </a:spcAft>
              <a:buClr>
                <a:schemeClr val="dk1"/>
              </a:buClr>
              <a:buSzPct val="68750"/>
              <a:buNone/>
            </a:pPr>
            <a:r>
              <a:rPr lang="en-US" sz="2400" baseline="30000" dirty="0" smtClean="0"/>
              <a:t>                                Paul Little,  </a:t>
            </a:r>
            <a:r>
              <a:rPr lang="en-US" sz="2000" baseline="30000" dirty="0" smtClean="0"/>
              <a:t>Little</a:t>
            </a:r>
            <a:r>
              <a:rPr lang="en-US" sz="2000" baseline="30000" dirty="0"/>
              <a:t>, Paul E. </a:t>
            </a:r>
            <a:r>
              <a:rPr lang="en-US" sz="2000" i="1" baseline="30000" dirty="0"/>
              <a:t>How to Give Away Your Faith.</a:t>
            </a:r>
            <a:r>
              <a:rPr lang="en-US" sz="2000" baseline="30000" dirty="0"/>
              <a:t> Chicago: Inter-Varsity, 1966. 32. Print. </a:t>
            </a:r>
            <a:endParaRPr lang="en-US" sz="2000" dirty="0" smtClean="0">
              <a:solidFill>
                <a:schemeClr val="dk1"/>
              </a:solidFill>
              <a:ea typeface="Old Standard TT"/>
              <a:cs typeface="Old Standard TT"/>
              <a:sym typeface="Old Standard TT"/>
            </a:endParaRPr>
          </a:p>
          <a:p>
            <a:pPr>
              <a:lnSpc>
                <a:spcPct val="100000"/>
              </a:lnSpc>
              <a:spcAft>
                <a:spcPts val="1200"/>
              </a:spcAft>
              <a:buClr>
                <a:schemeClr val="dk1"/>
              </a:buClr>
              <a:buSzPct val="68750"/>
              <a:buNone/>
            </a:pPr>
            <a:r>
              <a:rPr lang="en-US" sz="2000" dirty="0" smtClean="0">
                <a:solidFill>
                  <a:schemeClr val="dk1"/>
                </a:solidFill>
                <a:ea typeface="Old Standard TT"/>
                <a:cs typeface="Old Standard TT"/>
                <a:sym typeface="Old Standard TT"/>
              </a:rPr>
              <a:t>                                                                                             </a:t>
            </a:r>
            <a:endParaRPr lang="en" sz="2000" dirty="0">
              <a:solidFill>
                <a:schemeClr val="dk1"/>
              </a:solidFill>
              <a:ea typeface="Old Standard TT"/>
              <a:cs typeface="Old Standard TT"/>
              <a:sym typeface="Old Standard TT"/>
            </a:endParaRPr>
          </a:p>
          <a:p>
            <a:pPr lvl="0">
              <a:lnSpc>
                <a:spcPct val="100000"/>
              </a:lnSpc>
              <a:spcAft>
                <a:spcPts val="1200"/>
              </a:spcAft>
              <a:buClr>
                <a:schemeClr val="dk1"/>
              </a:buClr>
              <a:buSzPct val="68750"/>
              <a:buNone/>
            </a:pPr>
            <a:r>
              <a:rPr lang="en-US" sz="2800" dirty="0" smtClean="0">
                <a:ea typeface="Calibri" charset="0"/>
                <a:cs typeface="Calibri" charset="0"/>
                <a:sym typeface="Arial"/>
              </a:rPr>
              <a:t>   </a:t>
            </a:r>
            <a:endParaRPr lang="en-US" sz="2800" dirty="0">
              <a:ea typeface="Calibri" charset="0"/>
              <a:cs typeface="Calibri" charset="0"/>
              <a:sym typeface="Arial"/>
            </a:endParaRPr>
          </a:p>
        </p:txBody>
      </p:sp>
    </p:spTree>
    <p:extLst>
      <p:ext uri="{BB962C8B-B14F-4D97-AF65-F5344CB8AC3E}">
        <p14:creationId xmlns:p14="http://schemas.microsoft.com/office/powerpoint/2010/main" val="19113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134471"/>
            <a:ext cx="8267524" cy="883254"/>
          </a:xfrm>
        </p:spPr>
        <p:txBody>
          <a:bodyPr>
            <a:normAutofit/>
          </a:bodyPr>
          <a:lstStyle/>
          <a:p>
            <a:r>
              <a:rPr lang="en-US" smtClean="0"/>
              <a:t>Practical: Listening</a:t>
            </a:r>
            <a:endParaRPr lang="en-US"/>
          </a:p>
        </p:txBody>
      </p:sp>
      <p:sp>
        <p:nvSpPr>
          <p:cNvPr id="3" name="Text Placeholder 2"/>
          <p:cNvSpPr>
            <a:spLocks noGrp="1"/>
          </p:cNvSpPr>
          <p:nvPr>
            <p:ph type="body" idx="1"/>
          </p:nvPr>
        </p:nvSpPr>
        <p:spPr>
          <a:xfrm>
            <a:off x="564776" y="739588"/>
            <a:ext cx="8267524" cy="4262718"/>
          </a:xfrm>
        </p:spPr>
        <p:txBody>
          <a:bodyPr>
            <a:normAutofit fontScale="85000" lnSpcReduction="20000"/>
          </a:bodyPr>
          <a:lstStyle/>
          <a:p>
            <a:pPr>
              <a:lnSpc>
                <a:spcPct val="104000"/>
              </a:lnSpc>
              <a:spcAft>
                <a:spcPts val="200"/>
              </a:spcAft>
              <a:buNone/>
            </a:pPr>
            <a:r>
              <a:rPr lang="en-US" sz="3300" dirty="0" smtClean="0">
                <a:ea typeface="Arial" charset="0"/>
                <a:cs typeface="Arial" charset="0"/>
              </a:rPr>
              <a:t>Learn to ask questions (and listen for the answer):</a:t>
            </a:r>
            <a:endParaRPr lang="en-US" sz="3300" dirty="0">
              <a:ea typeface="Arial" charset="0"/>
              <a:cs typeface="Arial" charset="0"/>
            </a:endParaRPr>
          </a:p>
          <a:p>
            <a:pPr lvl="0">
              <a:lnSpc>
                <a:spcPct val="104000"/>
              </a:lnSpc>
              <a:spcAft>
                <a:spcPts val="200"/>
              </a:spcAft>
              <a:buNone/>
            </a:pPr>
            <a:r>
              <a:rPr lang="en-US" sz="3300" dirty="0" smtClean="0">
                <a:ea typeface="Arial" charset="0"/>
                <a:cs typeface="Arial" charset="0"/>
                <a:sym typeface="Arial"/>
              </a:rPr>
              <a:t>Wondering:  </a:t>
            </a:r>
            <a:r>
              <a:rPr lang="en-US" sz="3300" dirty="0">
                <a:ea typeface="Arial" charset="0"/>
                <a:cs typeface="Arial" charset="0"/>
                <a:sym typeface="Arial"/>
              </a:rPr>
              <a:t>“What is your favorite</a:t>
            </a:r>
            <a:r>
              <a:rPr lang="is-IS" sz="3300" dirty="0">
                <a:ea typeface="Arial" charset="0"/>
                <a:cs typeface="Arial" charset="0"/>
                <a:sym typeface="Arial"/>
              </a:rPr>
              <a:t>….”</a:t>
            </a:r>
            <a:endParaRPr lang="en-US" sz="3300" dirty="0">
              <a:ea typeface="Arial" charset="0"/>
              <a:cs typeface="Arial" charset="0"/>
              <a:sym typeface="Arial"/>
            </a:endParaRPr>
          </a:p>
          <a:p>
            <a:pPr lvl="0">
              <a:lnSpc>
                <a:spcPct val="104000"/>
              </a:lnSpc>
              <a:spcAft>
                <a:spcPts val="200"/>
              </a:spcAft>
              <a:buNone/>
            </a:pPr>
            <a:r>
              <a:rPr lang="en-US" sz="3300" dirty="0" smtClean="0">
                <a:ea typeface="Arial" charset="0"/>
                <a:cs typeface="Arial" charset="0"/>
                <a:sym typeface="Arial"/>
              </a:rPr>
              <a:t>Clarifying:  </a:t>
            </a:r>
            <a:r>
              <a:rPr lang="en-US" sz="3300" dirty="0">
                <a:ea typeface="Arial" charset="0"/>
                <a:cs typeface="Arial" charset="0"/>
                <a:sym typeface="Arial"/>
              </a:rPr>
              <a:t>“I’m hearing you say this</a:t>
            </a:r>
            <a:r>
              <a:rPr lang="is-IS" sz="3300" dirty="0">
                <a:ea typeface="Arial" charset="0"/>
                <a:cs typeface="Arial" charset="0"/>
                <a:sym typeface="Arial"/>
              </a:rPr>
              <a:t>… is that correct?” “You seem upset... </a:t>
            </a:r>
            <a:r>
              <a:rPr lang="en-US" sz="3300" dirty="0">
                <a:ea typeface="Arial" charset="0"/>
                <a:cs typeface="Arial" charset="0"/>
                <a:sym typeface="Arial"/>
              </a:rPr>
              <a:t>I</a:t>
            </a:r>
            <a:r>
              <a:rPr lang="is-IS" sz="3300" dirty="0">
                <a:ea typeface="Arial" charset="0"/>
                <a:cs typeface="Arial" charset="0"/>
                <a:sym typeface="Arial"/>
              </a:rPr>
              <a:t>s there something not sitting right about this?”</a:t>
            </a:r>
            <a:endParaRPr lang="en-US" sz="3300" dirty="0">
              <a:ea typeface="Arial" charset="0"/>
              <a:cs typeface="Arial" charset="0"/>
              <a:sym typeface="Arial"/>
            </a:endParaRPr>
          </a:p>
          <a:p>
            <a:pPr lvl="0">
              <a:lnSpc>
                <a:spcPct val="104000"/>
              </a:lnSpc>
              <a:spcAft>
                <a:spcPts val="200"/>
              </a:spcAft>
              <a:buNone/>
            </a:pPr>
            <a:r>
              <a:rPr lang="en" sz="3300" dirty="0" smtClean="0">
                <a:ea typeface="Arial" charset="0"/>
                <a:cs typeface="Arial" charset="0"/>
                <a:sym typeface="Arial"/>
              </a:rPr>
              <a:t>Agitating</a:t>
            </a:r>
            <a:r>
              <a:rPr lang="en-US" sz="3300" dirty="0" smtClean="0">
                <a:ea typeface="Arial" charset="0"/>
                <a:cs typeface="Arial" charset="0"/>
                <a:sym typeface="Arial"/>
              </a:rPr>
              <a:t>:   </a:t>
            </a:r>
            <a:r>
              <a:rPr lang="en-US" sz="3300" dirty="0">
                <a:ea typeface="Arial" charset="0"/>
                <a:cs typeface="Arial" charset="0"/>
                <a:sym typeface="Arial"/>
              </a:rPr>
              <a:t>“What do you think about the idea that I want to live my life for Christ?”</a:t>
            </a:r>
            <a:endParaRPr lang="en" sz="3300" dirty="0">
              <a:ea typeface="Arial" charset="0"/>
              <a:cs typeface="Arial" charset="0"/>
              <a:sym typeface="Arial"/>
            </a:endParaRPr>
          </a:p>
          <a:p>
            <a:pPr lvl="0">
              <a:lnSpc>
                <a:spcPct val="104000"/>
              </a:lnSpc>
              <a:spcAft>
                <a:spcPts val="200"/>
              </a:spcAft>
              <a:buNone/>
            </a:pPr>
            <a:r>
              <a:rPr lang="en-US" sz="3300" dirty="0">
                <a:ea typeface="Arial" charset="0"/>
                <a:cs typeface="Arial" charset="0"/>
              </a:rPr>
              <a:t>Probing and thoughtful questions </a:t>
            </a:r>
            <a:r>
              <a:rPr lang="en-US" sz="3300" dirty="0" smtClean="0">
                <a:ea typeface="Arial" charset="0"/>
                <a:cs typeface="Arial" charset="0"/>
              </a:rPr>
              <a:t>enable you to learn about them and can </a:t>
            </a:r>
            <a:r>
              <a:rPr lang="en-US" sz="3300" dirty="0">
                <a:ea typeface="Arial" charset="0"/>
                <a:cs typeface="Arial" charset="0"/>
              </a:rPr>
              <a:t>help parents see their worldview is flawed. </a:t>
            </a:r>
            <a:endParaRPr lang="en-US" sz="1600" dirty="0"/>
          </a:p>
          <a:p>
            <a:endParaRPr lang="en-US" dirty="0"/>
          </a:p>
        </p:txBody>
      </p:sp>
    </p:spTree>
    <p:extLst>
      <p:ext uri="{BB962C8B-B14F-4D97-AF65-F5344CB8AC3E}">
        <p14:creationId xmlns:p14="http://schemas.microsoft.com/office/powerpoint/2010/main" val="153880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591670" y="154379"/>
            <a:ext cx="8240629" cy="863346"/>
          </a:xfrm>
          <a:prstGeom prst="rect">
            <a:avLst/>
          </a:prstGeom>
        </p:spPr>
        <p:txBody>
          <a:bodyPr lIns="91425" tIns="91425" rIns="91425" bIns="91425" anchor="t" anchorCtr="0">
            <a:noAutofit/>
          </a:bodyPr>
          <a:lstStyle/>
          <a:p>
            <a:pPr lvl="0">
              <a:spcBef>
                <a:spcPts val="0"/>
              </a:spcBef>
              <a:buNone/>
            </a:pPr>
            <a:r>
              <a:rPr lang="en" sz="3200" dirty="0"/>
              <a:t>Practical: Love Languages </a:t>
            </a:r>
          </a:p>
        </p:txBody>
      </p:sp>
      <p:sp>
        <p:nvSpPr>
          <p:cNvPr id="177" name="Shape 177"/>
          <p:cNvSpPr txBox="1">
            <a:spLocks noGrp="1"/>
          </p:cNvSpPr>
          <p:nvPr>
            <p:ph type="body" idx="1"/>
          </p:nvPr>
        </p:nvSpPr>
        <p:spPr>
          <a:xfrm>
            <a:off x="591670" y="712694"/>
            <a:ext cx="8240630" cy="4249271"/>
          </a:xfrm>
          <a:prstGeom prst="rect">
            <a:avLst/>
          </a:prstGeom>
        </p:spPr>
        <p:txBody>
          <a:bodyPr lIns="91425" tIns="91425" rIns="91425" bIns="91425" anchor="t" anchorCtr="0">
            <a:noAutofit/>
          </a:bodyPr>
          <a:lstStyle/>
          <a:p>
            <a:pPr marL="228600" indent="0">
              <a:buNone/>
            </a:pPr>
            <a:r>
              <a:rPr lang="en-US" sz="2800" dirty="0"/>
              <a:t>Taken from Gary </a:t>
            </a:r>
            <a:r>
              <a:rPr lang="en-US" sz="2800" dirty="0" smtClean="0"/>
              <a:t>Chapman, </a:t>
            </a:r>
            <a:r>
              <a:rPr lang="en-US" sz="2800" b="1" dirty="0"/>
              <a:t> </a:t>
            </a:r>
            <a:r>
              <a:rPr lang="en-US" sz="2800" i="1" dirty="0"/>
              <a:t>The 5 love languages</a:t>
            </a:r>
            <a:r>
              <a:rPr lang="en-US" sz="2800" dirty="0"/>
              <a:t>. Chicago: Northfield Pub., 2015</a:t>
            </a:r>
            <a:endParaRPr lang="en-US" sz="2800" i="1" dirty="0"/>
          </a:p>
          <a:p>
            <a:pPr marL="685800" indent="-457200"/>
            <a:r>
              <a:rPr lang="en" sz="2800" dirty="0" smtClean="0"/>
              <a:t>Words </a:t>
            </a:r>
            <a:r>
              <a:rPr lang="en" sz="2800" dirty="0"/>
              <a:t>of Affirmation</a:t>
            </a:r>
          </a:p>
          <a:p>
            <a:pPr marL="685800" indent="-457200"/>
            <a:r>
              <a:rPr lang="en" sz="2800" dirty="0"/>
              <a:t>Quality Time</a:t>
            </a:r>
          </a:p>
          <a:p>
            <a:pPr marL="685800" indent="-457200"/>
            <a:r>
              <a:rPr lang="en" sz="2800" dirty="0"/>
              <a:t>Receive Gifts</a:t>
            </a:r>
          </a:p>
          <a:p>
            <a:pPr marL="685800" indent="-457200"/>
            <a:r>
              <a:rPr lang="en" sz="2800" dirty="0"/>
              <a:t>Physical Affection</a:t>
            </a:r>
          </a:p>
          <a:p>
            <a:pPr marL="685800" indent="-457200"/>
            <a:r>
              <a:rPr lang="en" sz="2800" dirty="0"/>
              <a:t>Acts of Service</a:t>
            </a:r>
          </a:p>
          <a:p>
            <a:pPr lvl="0">
              <a:spcBef>
                <a:spcPts val="0"/>
              </a:spcBef>
              <a:buNone/>
            </a:pPr>
            <a:r>
              <a:rPr lang="en-US" sz="2800" dirty="0"/>
              <a:t>P</a:t>
            </a:r>
            <a:r>
              <a:rPr lang="en" sz="2800" dirty="0" smtClean="0"/>
              <a:t>ray </a:t>
            </a:r>
            <a:r>
              <a:rPr lang="en" sz="2800" dirty="0"/>
              <a:t>about how you can initiate love with </a:t>
            </a:r>
            <a:r>
              <a:rPr lang="en-US" sz="2800" dirty="0" smtClean="0"/>
              <a:t>your parents</a:t>
            </a:r>
            <a:endParaRPr lang="e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121025"/>
            <a:ext cx="8267524" cy="753034"/>
          </a:xfrm>
        </p:spPr>
        <p:txBody>
          <a:bodyPr>
            <a:normAutofit/>
          </a:bodyPr>
          <a:lstStyle/>
          <a:p>
            <a:r>
              <a:rPr lang="en-US" dirty="0" smtClean="0"/>
              <a:t>Practical: Initiating </a:t>
            </a:r>
            <a:r>
              <a:rPr lang="en-US" smtClean="0"/>
              <a:t>Spiritual Discussions</a:t>
            </a:r>
            <a:endParaRPr lang="en-US"/>
          </a:p>
        </p:txBody>
      </p:sp>
      <p:sp>
        <p:nvSpPr>
          <p:cNvPr id="3" name="Text Placeholder 2"/>
          <p:cNvSpPr>
            <a:spLocks noGrp="1"/>
          </p:cNvSpPr>
          <p:nvPr>
            <p:ph type="body" idx="1"/>
          </p:nvPr>
        </p:nvSpPr>
        <p:spPr>
          <a:xfrm>
            <a:off x="564776" y="874058"/>
            <a:ext cx="8579224" cy="4269441"/>
          </a:xfrm>
        </p:spPr>
        <p:txBody>
          <a:bodyPr>
            <a:normAutofit fontScale="92500"/>
          </a:bodyPr>
          <a:lstStyle/>
          <a:p>
            <a:r>
              <a:rPr lang="en-US" sz="3200" dirty="0" smtClean="0"/>
              <a:t>You are in a unique position!</a:t>
            </a:r>
          </a:p>
          <a:p>
            <a:r>
              <a:rPr lang="en-US" sz="3200" dirty="0" smtClean="0"/>
              <a:t>Decision Continuum</a:t>
            </a:r>
          </a:p>
          <a:p>
            <a:r>
              <a:rPr lang="en-US" sz="3200" dirty="0" smtClean="0"/>
              <a:t>Sample Questions/ Ideas:</a:t>
            </a:r>
          </a:p>
          <a:p>
            <a:pPr lvl="1">
              <a:buFont typeface="Wingdings" charset="2"/>
              <a:buChar char="§"/>
            </a:pPr>
            <a:r>
              <a:rPr lang="en-US" sz="3200" dirty="0"/>
              <a:t>“</a:t>
            </a:r>
            <a:r>
              <a:rPr lang="en" sz="3200" dirty="0"/>
              <a:t>Do you ever think much about spiritual things?</a:t>
            </a:r>
            <a:r>
              <a:rPr lang="en-US" sz="3200" dirty="0"/>
              <a:t>”</a:t>
            </a:r>
            <a:endParaRPr lang="en" sz="3200" dirty="0"/>
          </a:p>
          <a:p>
            <a:pPr lvl="1">
              <a:buFont typeface="Wingdings" charset="2"/>
              <a:buChar char="§"/>
            </a:pPr>
            <a:r>
              <a:rPr lang="en" sz="3200" dirty="0" smtClean="0"/>
              <a:t>“</a:t>
            </a:r>
            <a:r>
              <a:rPr lang="en" sz="3200" dirty="0"/>
              <a:t>What is your worldview/spiritual background?”</a:t>
            </a:r>
            <a:endParaRPr lang="en-US" sz="3200" dirty="0"/>
          </a:p>
          <a:p>
            <a:pPr lvl="1">
              <a:buFont typeface="Wingdings" charset="2"/>
              <a:buChar char="§"/>
            </a:pPr>
            <a:r>
              <a:rPr lang="en" sz="3200" dirty="0" smtClean="0"/>
              <a:t>“</a:t>
            </a:r>
            <a:r>
              <a:rPr lang="en" sz="3200" dirty="0"/>
              <a:t>What are some questions you have about the Bible/ God</a:t>
            </a:r>
            <a:r>
              <a:rPr lang="en" sz="3200" dirty="0" smtClean="0"/>
              <a:t>?”</a:t>
            </a:r>
            <a:endParaRPr lang="en-US" sz="3200" dirty="0" smtClean="0"/>
          </a:p>
          <a:p>
            <a:pPr lvl="1">
              <a:buFont typeface="Wingdings" charset="2"/>
              <a:buChar char="§"/>
            </a:pPr>
            <a:r>
              <a:rPr lang="en-US" sz="3200" dirty="0"/>
              <a:t>What do </a:t>
            </a:r>
            <a:r>
              <a:rPr lang="en-US" sz="3200" dirty="0" smtClean="0"/>
              <a:t>you </a:t>
            </a:r>
            <a:r>
              <a:rPr lang="en-US" sz="3200" dirty="0"/>
              <a:t>think it means to be a Christian</a:t>
            </a:r>
            <a:r>
              <a:rPr lang="en-US" sz="3200" dirty="0" smtClean="0"/>
              <a:t>?</a:t>
            </a:r>
            <a:endParaRPr lang="en" sz="3200" dirty="0"/>
          </a:p>
        </p:txBody>
      </p:sp>
    </p:spTree>
    <p:extLst>
      <p:ext uri="{BB962C8B-B14F-4D97-AF65-F5344CB8AC3E}">
        <p14:creationId xmlns:p14="http://schemas.microsoft.com/office/powerpoint/2010/main" val="7841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78" y="201706"/>
            <a:ext cx="8353721" cy="816019"/>
          </a:xfrm>
        </p:spPr>
        <p:txBody>
          <a:bodyPr>
            <a:normAutofit/>
          </a:bodyPr>
          <a:lstStyle/>
          <a:p>
            <a:r>
              <a:rPr lang="en-US" dirty="0" smtClean="0"/>
              <a:t>Practical: Initiating Spiritual Discussions</a:t>
            </a:r>
            <a:endParaRPr lang="en-US" dirty="0"/>
          </a:p>
        </p:txBody>
      </p:sp>
      <p:sp>
        <p:nvSpPr>
          <p:cNvPr id="3" name="Text Placeholder 2"/>
          <p:cNvSpPr>
            <a:spLocks noGrp="1"/>
          </p:cNvSpPr>
          <p:nvPr>
            <p:ph type="body" idx="1"/>
          </p:nvPr>
        </p:nvSpPr>
        <p:spPr>
          <a:xfrm>
            <a:off x="618565" y="739589"/>
            <a:ext cx="8046855" cy="4182036"/>
          </a:xfrm>
        </p:spPr>
        <p:txBody>
          <a:bodyPr>
            <a:normAutofit/>
          </a:bodyPr>
          <a:lstStyle/>
          <a:p>
            <a:pPr marL="0" lvl="0" indent="0">
              <a:lnSpc>
                <a:spcPct val="100000"/>
              </a:lnSpc>
              <a:spcAft>
                <a:spcPts val="0"/>
              </a:spcAft>
              <a:buNone/>
            </a:pPr>
            <a:r>
              <a:rPr lang="en-US" sz="3200" dirty="0" smtClean="0"/>
              <a:t>Creatively weave Gospel into conversation </a:t>
            </a:r>
          </a:p>
          <a:p>
            <a:pPr marL="0" lvl="0" indent="0">
              <a:lnSpc>
                <a:spcPct val="100000"/>
              </a:lnSpc>
              <a:spcAft>
                <a:spcPts val="0"/>
              </a:spcAft>
              <a:buNone/>
            </a:pPr>
            <a:r>
              <a:rPr lang="en" sz="3200" dirty="0" smtClean="0"/>
              <a:t>Encourage </a:t>
            </a:r>
            <a:r>
              <a:rPr lang="en" sz="3200" dirty="0"/>
              <a:t>investigation</a:t>
            </a:r>
            <a:endParaRPr lang="en-US" sz="3200" dirty="0"/>
          </a:p>
          <a:p>
            <a:pPr marL="571500" lvl="1" indent="0">
              <a:lnSpc>
                <a:spcPct val="100000"/>
              </a:lnSpc>
              <a:spcAft>
                <a:spcPts val="0"/>
              </a:spcAft>
              <a:buSzPct val="100000"/>
              <a:buNone/>
            </a:pPr>
            <a:r>
              <a:rPr lang="en" sz="3200" dirty="0"/>
              <a:t>Initiate studying the Bible with them</a:t>
            </a:r>
          </a:p>
          <a:p>
            <a:pPr marL="0" lvl="0" indent="0">
              <a:lnSpc>
                <a:spcPct val="100000"/>
              </a:lnSpc>
              <a:spcAft>
                <a:spcPts val="0"/>
              </a:spcAft>
              <a:buClr>
                <a:schemeClr val="dk1"/>
              </a:buClr>
              <a:buSzPct val="61111"/>
              <a:buNone/>
            </a:pPr>
            <a:r>
              <a:rPr lang="en" sz="3200" dirty="0" smtClean="0"/>
              <a:t>Expose </a:t>
            </a:r>
            <a:r>
              <a:rPr lang="en" sz="3200" dirty="0"/>
              <a:t>to Body of Christ</a:t>
            </a:r>
          </a:p>
          <a:p>
            <a:pPr marL="571500" lvl="1" indent="0">
              <a:lnSpc>
                <a:spcPct val="100000"/>
              </a:lnSpc>
              <a:spcAft>
                <a:spcPts val="0"/>
              </a:spcAft>
              <a:buSzPct val="100000"/>
              <a:buNone/>
            </a:pPr>
            <a:r>
              <a:rPr lang="en" sz="3200" dirty="0"/>
              <a:t>Invite to Bible study/ or hang outs with </a:t>
            </a:r>
            <a:r>
              <a:rPr lang="en" sz="3200" dirty="0" smtClean="0"/>
              <a:t>adults</a:t>
            </a:r>
            <a:endParaRPr lang="en-US" sz="3200" b="1" dirty="0"/>
          </a:p>
          <a:p>
            <a:pPr marL="0" indent="0">
              <a:buNone/>
            </a:pPr>
            <a:r>
              <a:rPr lang="en-US" sz="3200" dirty="0" smtClean="0"/>
              <a:t>Consider writing a Letter</a:t>
            </a:r>
          </a:p>
          <a:p>
            <a:pPr marL="0" indent="0">
              <a:spcAft>
                <a:spcPts val="0"/>
              </a:spcAft>
              <a:buNone/>
            </a:pPr>
            <a:r>
              <a:rPr lang="en-US" sz="3200" dirty="0" smtClean="0"/>
              <a:t>Share your Testimony</a:t>
            </a:r>
          </a:p>
          <a:p>
            <a:pPr marL="0" indent="0">
              <a:spcAft>
                <a:spcPts val="0"/>
              </a:spcAft>
              <a:buNone/>
            </a:pPr>
            <a:endParaRPr lang="en-US" sz="2800" dirty="0"/>
          </a:p>
        </p:txBody>
      </p:sp>
    </p:spTree>
    <p:extLst>
      <p:ext uri="{BB962C8B-B14F-4D97-AF65-F5344CB8AC3E}">
        <p14:creationId xmlns:p14="http://schemas.microsoft.com/office/powerpoint/2010/main" val="11473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8" y="445025"/>
            <a:ext cx="8227182" cy="572700"/>
          </a:xfrm>
        </p:spPr>
        <p:txBody>
          <a:bodyPr>
            <a:normAutofit fontScale="90000"/>
          </a:bodyPr>
          <a:lstStyle/>
          <a:p>
            <a:r>
              <a:rPr lang="en-US" dirty="0" smtClean="0"/>
              <a:t>Take Advantage of Special Opportunities</a:t>
            </a:r>
            <a:endParaRPr lang="en-US" dirty="0"/>
          </a:p>
        </p:txBody>
      </p:sp>
      <p:sp>
        <p:nvSpPr>
          <p:cNvPr id="3" name="Text Placeholder 2"/>
          <p:cNvSpPr>
            <a:spLocks noGrp="1"/>
          </p:cNvSpPr>
          <p:nvPr>
            <p:ph type="body" idx="1"/>
          </p:nvPr>
        </p:nvSpPr>
        <p:spPr>
          <a:xfrm>
            <a:off x="605118" y="1152475"/>
            <a:ext cx="8227182" cy="3416400"/>
          </a:xfrm>
        </p:spPr>
        <p:txBody>
          <a:bodyPr>
            <a:normAutofit/>
          </a:bodyPr>
          <a:lstStyle/>
          <a:p>
            <a:pPr>
              <a:spcAft>
                <a:spcPts val="0"/>
              </a:spcAft>
              <a:buSzPct val="100000"/>
            </a:pPr>
            <a:r>
              <a:rPr lang="en" sz="3200" dirty="0" smtClean="0">
                <a:solidFill>
                  <a:srgbClr val="191B0E"/>
                </a:solidFill>
              </a:rPr>
              <a:t>Vacations</a:t>
            </a:r>
            <a:endParaRPr lang="en" sz="3200" dirty="0">
              <a:solidFill>
                <a:srgbClr val="191B0E"/>
              </a:solidFill>
            </a:endParaRPr>
          </a:p>
          <a:p>
            <a:pPr>
              <a:spcAft>
                <a:spcPts val="0"/>
              </a:spcAft>
              <a:buSzPct val="100000"/>
            </a:pPr>
            <a:r>
              <a:rPr lang="en" sz="3200" dirty="0">
                <a:solidFill>
                  <a:srgbClr val="191B0E"/>
                </a:solidFill>
              </a:rPr>
              <a:t>Holidays</a:t>
            </a:r>
          </a:p>
          <a:p>
            <a:pPr>
              <a:spcAft>
                <a:spcPts val="0"/>
              </a:spcAft>
              <a:buSzPct val="100000"/>
            </a:pPr>
            <a:r>
              <a:rPr lang="en" sz="3200" dirty="0">
                <a:solidFill>
                  <a:srgbClr val="191B0E"/>
                </a:solidFill>
              </a:rPr>
              <a:t>Family meals</a:t>
            </a:r>
          </a:p>
          <a:p>
            <a:pPr>
              <a:spcAft>
                <a:spcPts val="0"/>
              </a:spcAft>
              <a:buSzPct val="100000"/>
            </a:pPr>
            <a:r>
              <a:rPr lang="en" sz="3200" dirty="0">
                <a:solidFill>
                  <a:srgbClr val="191B0E"/>
                </a:solidFill>
              </a:rPr>
              <a:t>Phone conversations</a:t>
            </a:r>
          </a:p>
          <a:p>
            <a:pPr>
              <a:spcAft>
                <a:spcPts val="0"/>
              </a:spcAft>
              <a:buSzPct val="100000"/>
            </a:pPr>
            <a:r>
              <a:rPr lang="en" sz="3200" dirty="0">
                <a:solidFill>
                  <a:srgbClr val="191B0E"/>
                </a:solidFill>
              </a:rPr>
              <a:t>Bringing your friends in the Body of Christ around your </a:t>
            </a:r>
            <a:r>
              <a:rPr lang="en" sz="3200" dirty="0" smtClean="0">
                <a:solidFill>
                  <a:srgbClr val="191B0E"/>
                </a:solidFill>
              </a:rPr>
              <a:t>family</a:t>
            </a:r>
            <a:endParaRPr lang="en" sz="3200" dirty="0">
              <a:solidFill>
                <a:srgbClr val="191B0E"/>
              </a:solidFill>
            </a:endParaRPr>
          </a:p>
        </p:txBody>
      </p:sp>
    </p:spTree>
    <p:extLst>
      <p:ext uri="{BB962C8B-B14F-4D97-AF65-F5344CB8AC3E}">
        <p14:creationId xmlns:p14="http://schemas.microsoft.com/office/powerpoint/2010/main" val="2004892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578224" y="130629"/>
            <a:ext cx="8254076" cy="887096"/>
          </a:xfrm>
          <a:prstGeom prst="rect">
            <a:avLst/>
          </a:prstGeom>
        </p:spPr>
        <p:txBody>
          <a:bodyPr lIns="91425" tIns="91425" rIns="91425" bIns="91425" anchor="t" anchorCtr="0">
            <a:noAutofit/>
          </a:bodyPr>
          <a:lstStyle/>
          <a:p>
            <a:pPr lvl="0">
              <a:spcBef>
                <a:spcPts val="0"/>
              </a:spcBef>
              <a:buNone/>
            </a:pPr>
            <a:r>
              <a:rPr lang="en-US" sz="3200" dirty="0" smtClean="0"/>
              <a:t>Special Topic: </a:t>
            </a:r>
            <a:r>
              <a:rPr lang="en" sz="3200" dirty="0" smtClean="0"/>
              <a:t>Forgiveness</a:t>
            </a:r>
            <a:endParaRPr lang="en" sz="3200" dirty="0"/>
          </a:p>
        </p:txBody>
      </p:sp>
      <p:sp>
        <p:nvSpPr>
          <p:cNvPr id="183" name="Shape 183"/>
          <p:cNvSpPr txBox="1">
            <a:spLocks noGrp="1"/>
          </p:cNvSpPr>
          <p:nvPr>
            <p:ph type="body" idx="1"/>
          </p:nvPr>
        </p:nvSpPr>
        <p:spPr>
          <a:xfrm>
            <a:off x="699246" y="726140"/>
            <a:ext cx="8133053" cy="4222378"/>
          </a:xfrm>
          <a:prstGeom prst="rect">
            <a:avLst/>
          </a:prstGeom>
        </p:spPr>
        <p:txBody>
          <a:bodyPr lIns="91425" tIns="91425" rIns="91425" bIns="91425" anchor="t" anchorCtr="0">
            <a:noAutofit/>
          </a:bodyPr>
          <a:lstStyle/>
          <a:p>
            <a:pPr marL="0" indent="0">
              <a:buClr>
                <a:schemeClr val="dk1"/>
              </a:buClr>
              <a:buSzPct val="61111"/>
              <a:buNone/>
            </a:pPr>
            <a:r>
              <a:rPr lang="en-US" sz="3200" b="1" dirty="0" smtClean="0">
                <a:solidFill>
                  <a:schemeClr val="dk1"/>
                </a:solidFill>
                <a:latin typeface="Old Standard TT"/>
                <a:ea typeface="Old Standard TT"/>
                <a:cs typeface="Old Standard TT"/>
                <a:sym typeface="Old Standard TT"/>
              </a:rPr>
              <a:t>We often have</a:t>
            </a:r>
            <a:r>
              <a:rPr lang="en" sz="3200" b="1" dirty="0" smtClean="0">
                <a:solidFill>
                  <a:schemeClr val="dk1"/>
                </a:solidFill>
                <a:latin typeface="Old Standard TT"/>
                <a:ea typeface="Old Standard TT"/>
                <a:cs typeface="Old Standard TT"/>
                <a:sym typeface="Old Standard TT"/>
              </a:rPr>
              <a:t> </a:t>
            </a:r>
            <a:r>
              <a:rPr lang="en" sz="3200" b="1" dirty="0">
                <a:solidFill>
                  <a:schemeClr val="dk1"/>
                </a:solidFill>
                <a:latin typeface="Old Standard TT"/>
                <a:ea typeface="Old Standard TT"/>
                <a:cs typeface="Old Standard TT"/>
                <a:sym typeface="Old Standard TT"/>
              </a:rPr>
              <a:t>something that we are holding onto that </a:t>
            </a:r>
            <a:r>
              <a:rPr lang="en-US" sz="3200" b="1" dirty="0" smtClean="0">
                <a:solidFill>
                  <a:schemeClr val="dk1"/>
                </a:solidFill>
                <a:latin typeface="Old Standard TT"/>
                <a:ea typeface="Old Standard TT"/>
                <a:cs typeface="Old Standard TT"/>
                <a:sym typeface="Old Standard TT"/>
              </a:rPr>
              <a:t>interferes with </a:t>
            </a:r>
            <a:r>
              <a:rPr lang="en" sz="3200" b="1" dirty="0" smtClean="0">
                <a:solidFill>
                  <a:schemeClr val="dk1"/>
                </a:solidFill>
                <a:latin typeface="Old Standard TT"/>
                <a:ea typeface="Old Standard TT"/>
                <a:cs typeface="Old Standard TT"/>
                <a:sym typeface="Old Standard TT"/>
              </a:rPr>
              <a:t>loving </a:t>
            </a:r>
            <a:r>
              <a:rPr lang="en" sz="3200" b="1" dirty="0">
                <a:solidFill>
                  <a:schemeClr val="dk1"/>
                </a:solidFill>
                <a:latin typeface="Old Standard TT"/>
                <a:ea typeface="Old Standard TT"/>
                <a:cs typeface="Old Standard TT"/>
                <a:sym typeface="Old Standard TT"/>
              </a:rPr>
              <a:t>our </a:t>
            </a:r>
            <a:r>
              <a:rPr lang="en" sz="3200" b="1" dirty="0" smtClean="0">
                <a:solidFill>
                  <a:schemeClr val="dk1"/>
                </a:solidFill>
                <a:latin typeface="Old Standard TT"/>
                <a:ea typeface="Old Standard TT"/>
                <a:cs typeface="Old Standard TT"/>
                <a:sym typeface="Old Standard TT"/>
              </a:rPr>
              <a:t>parent</a:t>
            </a:r>
            <a:r>
              <a:rPr lang="en-US" sz="3200" b="1" dirty="0" smtClean="0">
                <a:solidFill>
                  <a:schemeClr val="dk1"/>
                </a:solidFill>
                <a:latin typeface="Old Standard TT"/>
                <a:ea typeface="Old Standard TT"/>
                <a:cs typeface="Old Standard TT"/>
                <a:sym typeface="Old Standard TT"/>
              </a:rPr>
              <a:t>s</a:t>
            </a:r>
          </a:p>
          <a:p>
            <a:pPr marL="0" indent="0">
              <a:buClr>
                <a:schemeClr val="dk1"/>
              </a:buClr>
              <a:buSzPct val="61111"/>
              <a:buNone/>
            </a:pPr>
            <a:r>
              <a:rPr lang="en" sz="3200" dirty="0" smtClean="0">
                <a:solidFill>
                  <a:schemeClr val="dk1"/>
                </a:solidFill>
                <a:latin typeface="Old Standard TT"/>
                <a:ea typeface="Old Standard TT"/>
                <a:cs typeface="Old Standard TT"/>
                <a:sym typeface="Old Standard TT"/>
              </a:rPr>
              <a:t>Bitterness </a:t>
            </a:r>
            <a:r>
              <a:rPr lang="en" sz="3200" dirty="0">
                <a:solidFill>
                  <a:schemeClr val="dk1"/>
                </a:solidFill>
                <a:latin typeface="Old Standard TT"/>
                <a:ea typeface="Old Standard TT"/>
                <a:cs typeface="Old Standard TT"/>
                <a:sym typeface="Old Standard TT"/>
              </a:rPr>
              <a:t>is the </a:t>
            </a:r>
            <a:r>
              <a:rPr lang="en-US" sz="3200" dirty="0" smtClean="0">
                <a:solidFill>
                  <a:schemeClr val="dk1"/>
                </a:solidFill>
                <a:latin typeface="Old Standard TT"/>
                <a:ea typeface="Old Standard TT"/>
                <a:cs typeface="Old Standard TT"/>
                <a:sym typeface="Old Standard TT"/>
              </a:rPr>
              <a:t>result</a:t>
            </a:r>
            <a:endParaRPr lang="en" sz="3200" dirty="0">
              <a:solidFill>
                <a:schemeClr val="dk1"/>
              </a:solidFill>
              <a:latin typeface="Old Standard TT"/>
              <a:ea typeface="Old Standard TT"/>
              <a:cs typeface="Old Standard TT"/>
              <a:sym typeface="Old Standard TT"/>
            </a:endParaRPr>
          </a:p>
          <a:p>
            <a:pPr marL="0" lvl="1" indent="0" rtl="0">
              <a:spcBef>
                <a:spcPts val="0"/>
              </a:spcBef>
              <a:buClr>
                <a:schemeClr val="dk1"/>
              </a:buClr>
              <a:buSzPct val="100000"/>
              <a:buNone/>
            </a:pPr>
            <a:r>
              <a:rPr lang="en-US" sz="3200" i="0" dirty="0" smtClean="0">
                <a:solidFill>
                  <a:schemeClr val="dk1"/>
                </a:solidFill>
                <a:latin typeface="Old Standard TT"/>
                <a:ea typeface="Old Standard TT"/>
                <a:cs typeface="Old Standard TT"/>
                <a:sym typeface="Old Standard TT"/>
              </a:rPr>
              <a:t>Colossians 3:13 </a:t>
            </a:r>
            <a:r>
              <a:rPr lang="en" sz="3200" i="0" dirty="0" smtClean="0">
                <a:solidFill>
                  <a:schemeClr val="dk1"/>
                </a:solidFill>
                <a:latin typeface="Old Standard TT"/>
                <a:ea typeface="Old Standard TT"/>
                <a:cs typeface="Old Standard TT"/>
                <a:sym typeface="Old Standard TT"/>
              </a:rPr>
              <a:t>Bear </a:t>
            </a:r>
            <a:r>
              <a:rPr lang="en" sz="3200" i="0" dirty="0">
                <a:solidFill>
                  <a:schemeClr val="dk1"/>
                </a:solidFill>
                <a:latin typeface="Old Standard TT"/>
                <a:ea typeface="Old Standard TT"/>
                <a:cs typeface="Old Standard TT"/>
                <a:sym typeface="Old Standard TT"/>
              </a:rPr>
              <a:t>with one another and forgive each other if any of you has a grievance against someone.  </a:t>
            </a:r>
            <a:r>
              <a:rPr lang="en-US" sz="3200" i="0" dirty="0" smtClean="0">
                <a:solidFill>
                  <a:schemeClr val="dk1"/>
                </a:solidFill>
                <a:latin typeface="Old Standard TT"/>
                <a:ea typeface="Old Standard TT"/>
                <a:cs typeface="Old Standard TT"/>
                <a:sym typeface="Old Standard TT"/>
              </a:rPr>
              <a:t>Forgive as the Lord forgave you (NIV).</a:t>
            </a:r>
            <a:endParaRPr lang="en-US" sz="3200" i="0" dirty="0">
              <a:solidFill>
                <a:schemeClr val="dk1"/>
              </a:solidFill>
              <a:latin typeface="Old Standard TT"/>
              <a:ea typeface="Old Standard TT"/>
              <a:cs typeface="Old Standard TT"/>
              <a:sym typeface="Old Standard TT"/>
            </a:endParaRPr>
          </a:p>
        </p:txBody>
      </p:sp>
      <p:sp>
        <p:nvSpPr>
          <p:cNvPr id="2" name="Rounded Rectangle 1"/>
          <p:cNvSpPr/>
          <p:nvPr/>
        </p:nvSpPr>
        <p:spPr>
          <a:xfrm>
            <a:off x="874056" y="2978524"/>
            <a:ext cx="6858000" cy="15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 sz="3200" dirty="0">
                <a:solidFill>
                  <a:schemeClr val="dk1"/>
                </a:solidFill>
                <a:latin typeface="Old Standard TT"/>
                <a:ea typeface="Old Standard TT"/>
                <a:cs typeface="Old Standard TT"/>
                <a:sym typeface="Old Standard TT"/>
              </a:rPr>
              <a:t> “Bitterness is like drinking poison and waiting for the other person to die</a:t>
            </a:r>
            <a:r>
              <a:rPr lang="en" sz="3200" dirty="0" smtClean="0">
                <a:solidFill>
                  <a:schemeClr val="dk1"/>
                </a:solidFill>
                <a:latin typeface="Old Standard TT"/>
                <a:ea typeface="Old Standard TT"/>
                <a:cs typeface="Old Standard TT"/>
                <a:sym typeface="Old Standard TT"/>
              </a:rPr>
              <a:t>”</a:t>
            </a:r>
            <a:endParaRPr lang="en-US" sz="3200" dirty="0" smtClean="0">
              <a:solidFill>
                <a:schemeClr val="dk1"/>
              </a:solidFill>
              <a:latin typeface="Old Standard TT"/>
              <a:ea typeface="Old Standard TT"/>
              <a:cs typeface="Old Standard TT"/>
              <a:sym typeface="Old Standard TT"/>
            </a:endParaRPr>
          </a:p>
          <a:p>
            <a:pPr algn="ctr"/>
            <a:r>
              <a:rPr lang="en-US" dirty="0" smtClean="0"/>
              <a:t>Joanna Weaver, </a:t>
            </a:r>
            <a:r>
              <a:rPr lang="en-US" i="1" dirty="0" smtClean="0"/>
              <a:t>Having a Mary Spirit: Allowing God to change us from the inside out</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591670" y="445025"/>
            <a:ext cx="8240629" cy="572700"/>
          </a:xfrm>
          <a:prstGeom prst="rect">
            <a:avLst/>
          </a:prstGeom>
        </p:spPr>
        <p:txBody>
          <a:bodyPr lIns="91425" tIns="91425" rIns="91425" bIns="91425" anchor="t" anchorCtr="0">
            <a:noAutofit/>
          </a:bodyPr>
          <a:lstStyle/>
          <a:p>
            <a:pPr lvl="0">
              <a:spcBef>
                <a:spcPts val="0"/>
              </a:spcBef>
              <a:buNone/>
            </a:pPr>
            <a:r>
              <a:rPr lang="en"/>
              <a:t>Liz’s Family</a:t>
            </a:r>
          </a:p>
        </p:txBody>
      </p:sp>
      <p:sp>
        <p:nvSpPr>
          <p:cNvPr id="69" name="Shape 69"/>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dirty="0"/>
          </a:p>
        </p:txBody>
      </p:sp>
      <p:pic>
        <p:nvPicPr>
          <p:cNvPr id="70" name="Shape 70"/>
          <p:cNvPicPr preferRelativeResize="0"/>
          <p:nvPr/>
        </p:nvPicPr>
        <p:blipFill>
          <a:blip r:embed="rId3">
            <a:alphaModFix/>
          </a:blip>
          <a:stretch>
            <a:fillRect/>
          </a:stretch>
        </p:blipFill>
        <p:spPr>
          <a:xfrm>
            <a:off x="720315" y="1152475"/>
            <a:ext cx="3200400" cy="2857500"/>
          </a:xfrm>
          <a:prstGeom prst="rect">
            <a:avLst/>
          </a:prstGeom>
          <a:noFill/>
          <a:ln>
            <a:noFill/>
          </a:ln>
        </p:spPr>
      </p:pic>
      <p:pic>
        <p:nvPicPr>
          <p:cNvPr id="71" name="Shape 71"/>
          <p:cNvPicPr preferRelativeResize="0"/>
          <p:nvPr/>
        </p:nvPicPr>
        <p:blipFill>
          <a:blip r:embed="rId4">
            <a:alphaModFix/>
          </a:blip>
          <a:stretch>
            <a:fillRect/>
          </a:stretch>
        </p:blipFill>
        <p:spPr>
          <a:xfrm>
            <a:off x="4060389" y="1249300"/>
            <a:ext cx="3393775" cy="266385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4" y="445025"/>
            <a:ext cx="8213735" cy="572700"/>
          </a:xfrm>
        </p:spPr>
        <p:txBody>
          <a:bodyPr>
            <a:normAutofit fontScale="90000"/>
          </a:bodyPr>
          <a:lstStyle/>
          <a:p>
            <a:r>
              <a:rPr lang="en-US" dirty="0" smtClean="0"/>
              <a:t>Special Topic: Perseverance</a:t>
            </a:r>
            <a:endParaRPr lang="en-US" dirty="0"/>
          </a:p>
        </p:txBody>
      </p:sp>
      <p:sp>
        <p:nvSpPr>
          <p:cNvPr id="3" name="Text Placeholder 2"/>
          <p:cNvSpPr>
            <a:spLocks noGrp="1"/>
          </p:cNvSpPr>
          <p:nvPr>
            <p:ph type="body" idx="1"/>
          </p:nvPr>
        </p:nvSpPr>
        <p:spPr>
          <a:xfrm>
            <a:off x="618564" y="1152475"/>
            <a:ext cx="8213736" cy="3416400"/>
          </a:xfrm>
        </p:spPr>
        <p:txBody>
          <a:bodyPr>
            <a:normAutofit/>
          </a:bodyPr>
          <a:lstStyle/>
          <a:p>
            <a:pPr>
              <a:buFont typeface="Wingdings" charset="2"/>
              <a:buChar char="§"/>
              <a:defRPr/>
            </a:pPr>
            <a:r>
              <a:rPr lang="en-US" sz="3200" dirty="0"/>
              <a:t>Prepare for failures</a:t>
            </a:r>
          </a:p>
          <a:p>
            <a:pPr>
              <a:buFont typeface="Wingdings" charset="2"/>
              <a:buChar char="§"/>
              <a:defRPr/>
            </a:pPr>
            <a:r>
              <a:rPr lang="en-US" sz="3200" dirty="0"/>
              <a:t>Adjust our timeline</a:t>
            </a:r>
          </a:p>
          <a:p>
            <a:pPr>
              <a:buFont typeface="Wingdings" charset="2"/>
              <a:buChar char="§"/>
              <a:defRPr/>
            </a:pPr>
            <a:r>
              <a:rPr lang="en-US" sz="3200" dirty="0" smtClean="0"/>
              <a:t>Pray for endurance, God’s perspective, and Holy Spirit’s empowerment</a:t>
            </a:r>
          </a:p>
          <a:p>
            <a:pPr>
              <a:buFont typeface="Wingdings" charset="2"/>
              <a:buChar char="§"/>
              <a:defRPr/>
            </a:pPr>
            <a:r>
              <a:rPr lang="en-US" sz="3200" dirty="0" smtClean="0"/>
              <a:t>It may be a marathon</a:t>
            </a:r>
            <a:endParaRPr lang="en-US" sz="3200" dirty="0"/>
          </a:p>
        </p:txBody>
      </p:sp>
    </p:spTree>
    <p:extLst>
      <p:ext uri="{BB962C8B-B14F-4D97-AF65-F5344CB8AC3E}">
        <p14:creationId xmlns:p14="http://schemas.microsoft.com/office/powerpoint/2010/main" val="11887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0" y="174812"/>
            <a:ext cx="8240630" cy="842913"/>
          </a:xfrm>
        </p:spPr>
        <p:txBody>
          <a:bodyPr>
            <a:normAutofit/>
          </a:bodyPr>
          <a:lstStyle/>
          <a:p>
            <a:r>
              <a:rPr lang="en-US"/>
              <a:t>Special Topic: Perseverance</a:t>
            </a:r>
          </a:p>
        </p:txBody>
      </p:sp>
      <p:sp>
        <p:nvSpPr>
          <p:cNvPr id="3" name="Text Placeholder 2"/>
          <p:cNvSpPr>
            <a:spLocks noGrp="1"/>
          </p:cNvSpPr>
          <p:nvPr>
            <p:ph type="body" idx="1"/>
          </p:nvPr>
        </p:nvSpPr>
        <p:spPr>
          <a:xfrm>
            <a:off x="591670" y="793376"/>
            <a:ext cx="8240629" cy="4222377"/>
          </a:xfrm>
        </p:spPr>
        <p:txBody>
          <a:bodyPr>
            <a:normAutofit lnSpcReduction="10000"/>
          </a:bodyPr>
          <a:lstStyle/>
          <a:p>
            <a:pPr marL="0" indent="0">
              <a:buNone/>
            </a:pPr>
            <a:r>
              <a:rPr lang="en-US" sz="2800" dirty="0"/>
              <a:t>Hebrews 12: </a:t>
            </a:r>
            <a:r>
              <a:rPr lang="en-US" sz="2800" dirty="0" smtClean="0"/>
              <a:t>1Therefore</a:t>
            </a:r>
            <a:r>
              <a:rPr lang="en-US" sz="2800" dirty="0"/>
              <a:t>, since we are surrounded by such a great cloud of witnesses, let us throw off everything that hinders and the sin that so easily entangles. </a:t>
            </a:r>
            <a:r>
              <a:rPr lang="en-US" sz="2800" u="sng" dirty="0"/>
              <a:t>And let us run with perseverance the race marked out for us</a:t>
            </a:r>
            <a:r>
              <a:rPr lang="en-US" sz="2800" dirty="0"/>
              <a:t>,</a:t>
            </a:r>
            <a:r>
              <a:rPr lang="en-US" sz="2800" baseline="30000" dirty="0"/>
              <a:t> </a:t>
            </a:r>
            <a:r>
              <a:rPr lang="en-US" sz="2800" b="1" baseline="30000" dirty="0"/>
              <a:t>2 </a:t>
            </a:r>
            <a:r>
              <a:rPr lang="en-US" sz="2800" dirty="0"/>
              <a:t>fixing our eyes on Jesus, the pioneer and </a:t>
            </a:r>
            <a:r>
              <a:rPr lang="en-US" sz="2800" dirty="0" err="1"/>
              <a:t>perfecter</a:t>
            </a:r>
            <a:r>
              <a:rPr lang="en-US" sz="2800" dirty="0"/>
              <a:t> of faith. For the joy set before him he endured the cross, scorning its shame, and sat down at the right hand of the throne of God. </a:t>
            </a:r>
            <a:r>
              <a:rPr lang="en-US" sz="2800" b="1" baseline="30000" dirty="0"/>
              <a:t>3 </a:t>
            </a:r>
            <a:r>
              <a:rPr lang="en-US" sz="2800" dirty="0"/>
              <a:t>Consider him who endured such opposition from sinners, </a:t>
            </a:r>
            <a:r>
              <a:rPr lang="en-US" sz="2800" u="sng" dirty="0"/>
              <a:t>so that you will not grow weary and lose </a:t>
            </a:r>
            <a:r>
              <a:rPr lang="en-US" sz="2800" u="sng" dirty="0" smtClean="0"/>
              <a:t>heart</a:t>
            </a:r>
            <a:r>
              <a:rPr lang="en-US" sz="2800" u="sng" dirty="0"/>
              <a:t> </a:t>
            </a:r>
            <a:r>
              <a:rPr lang="en-US" sz="2800" dirty="0" smtClean="0"/>
              <a:t>(NIV).</a:t>
            </a:r>
            <a:endParaRPr lang="en-US" sz="2800" dirty="0"/>
          </a:p>
          <a:p>
            <a:endParaRPr lang="en-US" dirty="0"/>
          </a:p>
        </p:txBody>
      </p:sp>
    </p:spTree>
    <p:extLst>
      <p:ext uri="{BB962C8B-B14F-4D97-AF65-F5344CB8AC3E}">
        <p14:creationId xmlns:p14="http://schemas.microsoft.com/office/powerpoint/2010/main" val="2031723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58906" y="445025"/>
            <a:ext cx="8173394" cy="572700"/>
          </a:xfrm>
          <a:prstGeom prst="rect">
            <a:avLst/>
          </a:prstGeom>
        </p:spPr>
        <p:txBody>
          <a:bodyPr lIns="91425" tIns="91425" rIns="91425" bIns="91425" anchor="t" anchorCtr="0">
            <a:noAutofit/>
          </a:bodyPr>
          <a:lstStyle/>
          <a:p>
            <a:pPr lvl="0">
              <a:spcBef>
                <a:spcPts val="0"/>
              </a:spcBef>
              <a:buNone/>
            </a:pPr>
            <a:r>
              <a:rPr lang="en"/>
              <a:t>Suggested Reading</a:t>
            </a:r>
          </a:p>
        </p:txBody>
      </p:sp>
      <p:sp>
        <p:nvSpPr>
          <p:cNvPr id="213" name="Shape 213"/>
          <p:cNvSpPr txBox="1">
            <a:spLocks noGrp="1"/>
          </p:cNvSpPr>
          <p:nvPr>
            <p:ph type="body" idx="1"/>
          </p:nvPr>
        </p:nvSpPr>
        <p:spPr>
          <a:xfrm>
            <a:off x="658906" y="1152475"/>
            <a:ext cx="8173394" cy="3416400"/>
          </a:xfrm>
          <a:prstGeom prst="rect">
            <a:avLst/>
          </a:prstGeom>
        </p:spPr>
        <p:txBody>
          <a:bodyPr lIns="91425" tIns="91425" rIns="91425" bIns="91425" anchor="t" anchorCtr="0">
            <a:noAutofit/>
          </a:bodyPr>
          <a:lstStyle/>
          <a:p>
            <a:pPr lvl="0" rtl="0">
              <a:lnSpc>
                <a:spcPct val="94000"/>
              </a:lnSpc>
              <a:spcBef>
                <a:spcPts val="0"/>
              </a:spcBef>
              <a:spcAft>
                <a:spcPts val="200"/>
              </a:spcAft>
              <a:buClr>
                <a:schemeClr val="dk1"/>
              </a:buClr>
              <a:buSzPct val="34375"/>
              <a:buFont typeface="Arial"/>
              <a:buNone/>
            </a:pPr>
            <a:r>
              <a:rPr lang="en" sz="3200" i="1" dirty="0">
                <a:solidFill>
                  <a:srgbClr val="191B0E"/>
                </a:solidFill>
              </a:rPr>
              <a:t>Bringing the Gospel Home: Witnessing to Your Family Members, Close Friends, and Others Who Know You Well</a:t>
            </a:r>
            <a:r>
              <a:rPr lang="en" sz="3200" dirty="0">
                <a:solidFill>
                  <a:srgbClr val="191B0E"/>
                </a:solidFill>
              </a:rPr>
              <a:t>, Newman, Randy, 2011, Crossway </a:t>
            </a:r>
            <a:r>
              <a:rPr lang="en" sz="3200" dirty="0" smtClean="0">
                <a:solidFill>
                  <a:srgbClr val="191B0E"/>
                </a:solidFill>
              </a:rPr>
              <a:t>Publishing</a:t>
            </a:r>
            <a:endParaRPr lang="en-US" sz="3200" dirty="0" smtClean="0">
              <a:solidFill>
                <a:srgbClr val="191B0E"/>
              </a:solidFill>
            </a:endParaRPr>
          </a:p>
          <a:p>
            <a:pPr lvl="0">
              <a:spcBef>
                <a:spcPts val="0"/>
              </a:spcBef>
              <a:buNone/>
            </a:pPr>
            <a:r>
              <a:rPr lang="en-US" sz="2800" dirty="0" smtClean="0">
                <a:hlinkClick r:id="rId3"/>
              </a:rPr>
              <a:t>sweetl@xenos.org</a:t>
            </a:r>
            <a:r>
              <a:rPr lang="en-US" sz="2800" dirty="0" smtClean="0"/>
              <a:t>  (Liz Sweet)</a:t>
            </a:r>
          </a:p>
          <a:p>
            <a:pPr lvl="0">
              <a:spcBef>
                <a:spcPts val="0"/>
              </a:spcBef>
              <a:buNone/>
            </a:pPr>
            <a:r>
              <a:rPr lang="en-US" sz="2800" dirty="0" smtClean="0">
                <a:hlinkClick r:id="rId4"/>
              </a:rPr>
              <a:t>hoytnina@gmail.com</a:t>
            </a:r>
            <a:r>
              <a:rPr lang="en-US" sz="2800" dirty="0" smtClean="0"/>
              <a:t>  (Nina Hoyt)</a:t>
            </a:r>
            <a:endParaRP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08" y="295835"/>
            <a:ext cx="8198992" cy="721890"/>
          </a:xfrm>
        </p:spPr>
        <p:txBody>
          <a:bodyPr>
            <a:normAutofit/>
          </a:bodyPr>
          <a:lstStyle/>
          <a:p>
            <a:r>
              <a:rPr lang="en-US" dirty="0" smtClean="0"/>
              <a:t>Family Dynamics Impact Our Lives</a:t>
            </a:r>
            <a:endParaRPr lang="en-US" dirty="0"/>
          </a:p>
        </p:txBody>
      </p:sp>
      <p:sp>
        <p:nvSpPr>
          <p:cNvPr id="3" name="Text Placeholder 2"/>
          <p:cNvSpPr>
            <a:spLocks noGrp="1"/>
          </p:cNvSpPr>
          <p:nvPr>
            <p:ph type="body" idx="1"/>
          </p:nvPr>
        </p:nvSpPr>
        <p:spPr>
          <a:xfrm>
            <a:off x="524434" y="1152475"/>
            <a:ext cx="8307865" cy="3416400"/>
          </a:xfrm>
        </p:spPr>
        <p:txBody>
          <a:bodyPr/>
          <a:lstStyle/>
          <a:p>
            <a:r>
              <a:rPr lang="en-US" sz="2800" dirty="0"/>
              <a:t>For </a:t>
            </a:r>
            <a:r>
              <a:rPr lang="en-US" sz="2800" dirty="0" smtClean="0"/>
              <a:t>some family </a:t>
            </a:r>
            <a:r>
              <a:rPr lang="en-US" sz="2800" dirty="0"/>
              <a:t>is very important </a:t>
            </a:r>
          </a:p>
          <a:p>
            <a:r>
              <a:rPr lang="en-US" sz="2800" i="1" dirty="0"/>
              <a:t>“You don't choose your family. They are God's gift to you, as you are to them.” </a:t>
            </a:r>
            <a:endParaRPr lang="en-US" sz="2800" i="1" dirty="0" smtClean="0"/>
          </a:p>
          <a:p>
            <a:pPr marL="0" indent="0">
              <a:buNone/>
            </a:pPr>
            <a:r>
              <a:rPr lang="en-US" sz="2800" i="1" dirty="0" smtClean="0"/>
              <a:t>		</a:t>
            </a:r>
            <a:r>
              <a:rPr lang="en-US" sz="2000" i="1" dirty="0" smtClean="0"/>
              <a:t>Desmond </a:t>
            </a:r>
            <a:r>
              <a:rPr lang="en-US" sz="2000" i="1" dirty="0"/>
              <a:t>Tutu </a:t>
            </a:r>
            <a:endParaRPr lang="en-US" sz="2000" dirty="0"/>
          </a:p>
          <a:p>
            <a:endParaRPr lang="en-US" dirty="0"/>
          </a:p>
        </p:txBody>
      </p:sp>
      <p:pic>
        <p:nvPicPr>
          <p:cNvPr id="4" name="Picture 6" descr="https://lh4.googleusercontent.com/BxtEtxCZBUn1o0Gfs2SXNQTo2m_5EuZ82fGB1TGoKUrU0Kq0FFXn8I9LBVsbgINcZsJQfn4pRP0rLL-G4KutxmOl9dlMjpi8YKEMlGggzcgKswt0HF7tqtpvE8BBqU5UXYz7nQzQx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976" y="2353235"/>
            <a:ext cx="3911974" cy="25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27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255495"/>
            <a:ext cx="8267524" cy="712694"/>
          </a:xfrm>
        </p:spPr>
        <p:txBody>
          <a:bodyPr>
            <a:normAutofit/>
          </a:bodyPr>
          <a:lstStyle/>
          <a:p>
            <a:r>
              <a:rPr lang="en-US" dirty="0"/>
              <a:t>Family </a:t>
            </a:r>
            <a:r>
              <a:rPr lang="en-US" dirty="0" smtClean="0"/>
              <a:t>Dynamics Impact </a:t>
            </a:r>
            <a:r>
              <a:rPr lang="en-US" dirty="0"/>
              <a:t>Our Lives</a:t>
            </a:r>
          </a:p>
        </p:txBody>
      </p:sp>
      <p:sp>
        <p:nvSpPr>
          <p:cNvPr id="3" name="Text Placeholder 2"/>
          <p:cNvSpPr>
            <a:spLocks noGrp="1"/>
          </p:cNvSpPr>
          <p:nvPr>
            <p:ph type="body" idx="1"/>
          </p:nvPr>
        </p:nvSpPr>
        <p:spPr>
          <a:xfrm>
            <a:off x="564776" y="1152475"/>
            <a:ext cx="8267524" cy="3416400"/>
          </a:xfrm>
        </p:spPr>
        <p:txBody>
          <a:bodyPr/>
          <a:lstStyle/>
          <a:p>
            <a:r>
              <a:rPr lang="en-US" sz="2800" dirty="0"/>
              <a:t>For </a:t>
            </a:r>
            <a:r>
              <a:rPr lang="en-US" sz="2800" dirty="0" smtClean="0"/>
              <a:t>others </a:t>
            </a:r>
            <a:r>
              <a:rPr lang="en-US" sz="2800" dirty="0"/>
              <a:t>family is difficult </a:t>
            </a:r>
            <a:endParaRPr lang="en-US" sz="2800" dirty="0" smtClean="0"/>
          </a:p>
          <a:p>
            <a:r>
              <a:rPr lang="en-US" sz="2800" dirty="0" smtClean="0"/>
              <a:t>We </a:t>
            </a:r>
            <a:r>
              <a:rPr lang="en-US" sz="2800" dirty="0"/>
              <a:t>didn’t choose our family </a:t>
            </a:r>
            <a:r>
              <a:rPr lang="en-US" sz="2800" dirty="0" smtClean="0">
                <a:latin typeface="Wingdings" charset="2"/>
              </a:rPr>
              <a:t> </a:t>
            </a:r>
          </a:p>
          <a:p>
            <a:r>
              <a:rPr lang="en-US" sz="2800" i="1" dirty="0" smtClean="0"/>
              <a:t>“</a:t>
            </a:r>
            <a:r>
              <a:rPr lang="en-US" sz="2800" i="1" dirty="0"/>
              <a:t>Happiness is having a large, loving, caring, close-knit family in another city.” </a:t>
            </a:r>
            <a:endParaRPr lang="en-US" sz="2800" i="1" dirty="0" smtClean="0"/>
          </a:p>
          <a:p>
            <a:pPr marL="0" indent="0">
              <a:buNone/>
            </a:pPr>
            <a:r>
              <a:rPr lang="en-US" sz="2800" i="1" dirty="0"/>
              <a:t>	</a:t>
            </a:r>
            <a:r>
              <a:rPr lang="en-US" sz="2800" i="1" dirty="0" smtClean="0"/>
              <a:t>		</a:t>
            </a:r>
            <a:r>
              <a:rPr lang="en-US" sz="2000" i="1" dirty="0" smtClean="0"/>
              <a:t>George </a:t>
            </a:r>
            <a:r>
              <a:rPr lang="en-US" sz="2000" i="1" dirty="0"/>
              <a:t>Burns </a:t>
            </a:r>
            <a:endParaRPr lang="en-US" sz="2000" dirty="0"/>
          </a:p>
          <a:p>
            <a:endParaRPr lang="en-US" dirty="0" smtClean="0"/>
          </a:p>
          <a:p>
            <a:endParaRPr lang="en-US" dirty="0"/>
          </a:p>
        </p:txBody>
      </p:sp>
      <p:pic>
        <p:nvPicPr>
          <p:cNvPr id="4" name="Picture 2" descr="https://lh6.googleusercontent.com/17xp8mnkwAFmBGpxAmDQjBxga2oyjVJgf-isep756XJPDRk2l2HNYfjzxhSE8PCaEkbK0LQ88yGYQyLZ_SD4CFs_9z5UeSlvsFePyTQj1tzRqFbdt6AsCLF5BW-wAnJtPQfqyW36c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900" y="25527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22329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32010" y="121024"/>
            <a:ext cx="8200289" cy="578223"/>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sz="3000">
                <a:latin typeface="Old Standard TT"/>
                <a:ea typeface="Old Standard TT"/>
                <a:cs typeface="Old Standard TT"/>
                <a:sym typeface="Old Standard TT"/>
              </a:rPr>
              <a:t>Why reach out to family?</a:t>
            </a:r>
          </a:p>
          <a:p>
            <a:pPr lvl="0">
              <a:spcBef>
                <a:spcPts val="0"/>
              </a:spcBef>
              <a:buNone/>
            </a:pPr>
            <a:endParaRPr dirty="0"/>
          </a:p>
        </p:txBody>
      </p:sp>
      <p:sp>
        <p:nvSpPr>
          <p:cNvPr id="77" name="Shape 77"/>
          <p:cNvSpPr txBox="1">
            <a:spLocks noGrp="1"/>
          </p:cNvSpPr>
          <p:nvPr>
            <p:ph type="body" idx="1"/>
          </p:nvPr>
        </p:nvSpPr>
        <p:spPr>
          <a:xfrm>
            <a:off x="632011" y="699247"/>
            <a:ext cx="6293224" cy="4182035"/>
          </a:xfrm>
          <a:prstGeom prst="rect">
            <a:avLst/>
          </a:prstGeom>
        </p:spPr>
        <p:txBody>
          <a:bodyPr lIns="91425" tIns="91425" rIns="91425" bIns="91425" anchor="t" anchorCtr="0">
            <a:noAutofit/>
          </a:bodyPr>
          <a:lstStyle/>
          <a:p>
            <a:pPr lvl="0">
              <a:spcBef>
                <a:spcPts val="0"/>
              </a:spcBef>
              <a:buNone/>
            </a:pPr>
            <a:r>
              <a:rPr lang="en" sz="2800" b="1" dirty="0">
                <a:solidFill>
                  <a:schemeClr val="dk1"/>
                </a:solidFill>
                <a:latin typeface="Old Standard TT"/>
                <a:ea typeface="Old Standard TT"/>
                <a:cs typeface="Old Standard TT"/>
                <a:sym typeface="Old Standard TT"/>
              </a:rPr>
              <a:t>The Great Commission</a:t>
            </a:r>
          </a:p>
          <a:p>
            <a:pPr lvl="0" rtl="0">
              <a:spcBef>
                <a:spcPts val="0"/>
              </a:spcBef>
              <a:buNone/>
            </a:pPr>
            <a:r>
              <a:rPr lang="en" sz="2400" b="1" dirty="0" smtClean="0">
                <a:solidFill>
                  <a:schemeClr val="dk1"/>
                </a:solidFill>
                <a:latin typeface="Old Standard TT"/>
                <a:ea typeface="Old Standard TT"/>
                <a:cs typeface="Old Standard TT"/>
                <a:sym typeface="Old Standard TT"/>
              </a:rPr>
              <a:t>“</a:t>
            </a:r>
            <a:r>
              <a:rPr lang="en" sz="2400" dirty="0">
                <a:solidFill>
                  <a:schemeClr val="dk1"/>
                </a:solidFill>
                <a:latin typeface="Old Standard TT"/>
                <a:ea typeface="Old Standard TT"/>
                <a:cs typeface="Old Standard TT"/>
                <a:sym typeface="Old Standard TT"/>
              </a:rPr>
              <a:t>Then Jesus came to them and said, “All authority in heaven and on earth has been given to me. Therefore </a:t>
            </a:r>
            <a:r>
              <a:rPr lang="en" sz="2400" u="sng" dirty="0">
                <a:solidFill>
                  <a:schemeClr val="dk1"/>
                </a:solidFill>
                <a:latin typeface="Old Standard TT"/>
                <a:ea typeface="Old Standard TT"/>
                <a:cs typeface="Old Standard TT"/>
                <a:sym typeface="Old Standard TT"/>
              </a:rPr>
              <a:t>go and make disciples of all nations, baptizing them in the name of the Father and of the Son and of the Holy Spirit, and teaching them to obey everything I have commanded you.</a:t>
            </a:r>
            <a:r>
              <a:rPr lang="en" sz="2400" dirty="0">
                <a:solidFill>
                  <a:schemeClr val="dk1"/>
                </a:solidFill>
                <a:latin typeface="Old Standard TT"/>
                <a:ea typeface="Old Standard TT"/>
                <a:cs typeface="Old Standard TT"/>
                <a:sym typeface="Old Standard TT"/>
              </a:rPr>
              <a:t> And surely I am with you always, to the very end of the age.” -Matthew 28:18-20</a:t>
            </a:r>
          </a:p>
          <a:p>
            <a:pPr lvl="0" rtl="0">
              <a:spcBef>
                <a:spcPts val="0"/>
              </a:spcBef>
              <a:buNone/>
            </a:pPr>
            <a:endParaRPr sz="2400" dirty="0">
              <a:solidFill>
                <a:schemeClr val="dk1"/>
              </a:solidFill>
              <a:latin typeface="Old Standard TT"/>
              <a:ea typeface="Old Standard TT"/>
              <a:cs typeface="Old Standard TT"/>
              <a:sym typeface="Old Standard TT"/>
            </a:endParaRPr>
          </a:p>
          <a:p>
            <a:pPr lvl="0" rtl="0">
              <a:spcBef>
                <a:spcPts val="0"/>
              </a:spcBef>
              <a:buNone/>
            </a:pPr>
            <a:endParaRPr sz="2400" dirty="0">
              <a:solidFill>
                <a:schemeClr val="dk1"/>
              </a:solidFill>
              <a:latin typeface="Old Standard TT"/>
              <a:ea typeface="Old Standard TT"/>
              <a:cs typeface="Old Standard TT"/>
              <a:sym typeface="Old Standard TT"/>
            </a:endParaRPr>
          </a:p>
          <a:p>
            <a:pPr lvl="0" rtl="0">
              <a:spcBef>
                <a:spcPts val="0"/>
              </a:spcBef>
              <a:buNone/>
            </a:pPr>
            <a:endParaRPr sz="2400" dirty="0">
              <a:solidFill>
                <a:schemeClr val="dk1"/>
              </a:solidFill>
              <a:latin typeface="Old Standard TT"/>
              <a:ea typeface="Old Standard TT"/>
              <a:cs typeface="Old Standard TT"/>
              <a:sym typeface="Old Standard TT"/>
            </a:endParaRPr>
          </a:p>
          <a:p>
            <a:pPr lvl="0" rtl="0">
              <a:spcBef>
                <a:spcPts val="0"/>
              </a:spcBef>
              <a:spcAft>
                <a:spcPts val="0"/>
              </a:spcAft>
              <a:buClr>
                <a:schemeClr val="dk1"/>
              </a:buClr>
              <a:buSzPct val="68750"/>
              <a:buFont typeface="Arial"/>
              <a:buNone/>
            </a:pPr>
            <a:endParaRPr sz="2400" dirty="0">
              <a:solidFill>
                <a:srgbClr val="333333"/>
              </a:solidFill>
              <a:latin typeface="Old Standard TT"/>
              <a:ea typeface="Old Standard TT"/>
              <a:cs typeface="Old Standard TT"/>
              <a:sym typeface="Old Standard TT"/>
            </a:endParaRPr>
          </a:p>
          <a:p>
            <a:pPr lvl="0">
              <a:spcBef>
                <a:spcPts val="0"/>
              </a:spcBef>
              <a:buNone/>
            </a:pPr>
            <a:endParaRPr sz="2400" dirty="0"/>
          </a:p>
        </p:txBody>
      </p:sp>
      <p:pic>
        <p:nvPicPr>
          <p:cNvPr id="78" name="Shape 78"/>
          <p:cNvPicPr preferRelativeResize="0"/>
          <p:nvPr/>
        </p:nvPicPr>
        <p:blipFill>
          <a:blip r:embed="rId3">
            <a:alphaModFix/>
          </a:blip>
          <a:stretch>
            <a:fillRect/>
          </a:stretch>
        </p:blipFill>
        <p:spPr>
          <a:xfrm>
            <a:off x="6925235" y="270726"/>
            <a:ext cx="1978606" cy="2620392"/>
          </a:xfrm>
          <a:prstGeom prst="rect">
            <a:avLst/>
          </a:prstGeom>
          <a:noFill/>
          <a:ln>
            <a:noFill/>
          </a:ln>
        </p:spPr>
      </p:pic>
      <p:sp>
        <p:nvSpPr>
          <p:cNvPr id="2" name="Rounded Rectangle 1"/>
          <p:cNvSpPr/>
          <p:nvPr/>
        </p:nvSpPr>
        <p:spPr>
          <a:xfrm>
            <a:off x="2528047" y="3040820"/>
            <a:ext cx="5903259" cy="1611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dirty="0">
                <a:solidFill>
                  <a:schemeClr val="dk1"/>
                </a:solidFill>
                <a:latin typeface="Old Standard TT"/>
                <a:ea typeface="Old Standard TT"/>
                <a:cs typeface="Old Standard TT"/>
                <a:sym typeface="Old Standard TT"/>
              </a:rPr>
              <a:t>We have the opportunity to be missionaries to our own families! </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32012" y="134471"/>
            <a:ext cx="8200288" cy="883254"/>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3600" b="1" dirty="0"/>
              <a:t>Unique issues of reaching out to parents:</a:t>
            </a:r>
          </a:p>
          <a:p>
            <a:pPr lvl="0">
              <a:spcBef>
                <a:spcPts val="0"/>
              </a:spcBef>
              <a:buNone/>
            </a:pPr>
            <a:endParaRPr dirty="0"/>
          </a:p>
        </p:txBody>
      </p:sp>
      <p:sp>
        <p:nvSpPr>
          <p:cNvPr id="92" name="Shape 92"/>
          <p:cNvSpPr txBox="1">
            <a:spLocks noGrp="1"/>
          </p:cNvSpPr>
          <p:nvPr>
            <p:ph type="body" idx="1"/>
          </p:nvPr>
        </p:nvSpPr>
        <p:spPr>
          <a:xfrm>
            <a:off x="403412" y="739588"/>
            <a:ext cx="4249270" cy="4235824"/>
          </a:xfrm>
          <a:prstGeom prst="rect">
            <a:avLst/>
          </a:prstGeom>
        </p:spPr>
        <p:txBody>
          <a:bodyPr lIns="91425" tIns="91425" rIns="91425" bIns="91425" anchor="t" anchorCtr="0">
            <a:noAutofit/>
          </a:bodyPr>
          <a:lstStyle/>
          <a:p>
            <a:pPr marL="457200" lvl="0" indent="-342900" rtl="0">
              <a:lnSpc>
                <a:spcPct val="94000"/>
              </a:lnSpc>
              <a:spcBef>
                <a:spcPts val="1000"/>
              </a:spcBef>
              <a:spcAft>
                <a:spcPts val="200"/>
              </a:spcAft>
              <a:buClr>
                <a:srgbClr val="191B0E"/>
              </a:buClr>
              <a:buSzPct val="100000"/>
              <a:buChar char="●"/>
            </a:pPr>
            <a:r>
              <a:rPr lang="en" sz="2400" dirty="0">
                <a:solidFill>
                  <a:srgbClr val="191B0E"/>
                </a:solidFill>
              </a:rPr>
              <a:t>Backwards: Parents should be teaching </a:t>
            </a:r>
            <a:r>
              <a:rPr lang="en" sz="2400" dirty="0" smtClean="0">
                <a:solidFill>
                  <a:srgbClr val="191B0E"/>
                </a:solidFill>
              </a:rPr>
              <a:t>children</a:t>
            </a:r>
            <a:endParaRPr lang="en-US" sz="2400" dirty="0" smtClean="0">
              <a:solidFill>
                <a:srgbClr val="191B0E"/>
              </a:solidFill>
            </a:endParaRPr>
          </a:p>
          <a:p>
            <a:pPr marL="457200" indent="-342900">
              <a:spcBef>
                <a:spcPts val="1000"/>
              </a:spcBef>
              <a:spcAft>
                <a:spcPts val="200"/>
              </a:spcAft>
              <a:buClr>
                <a:srgbClr val="191B0E"/>
              </a:buClr>
              <a:buFont typeface="Franklin Gothic Book" panose="020B0503020102020204" pitchFamily="34" charset="0"/>
              <a:buChar char="●"/>
            </a:pPr>
            <a:r>
              <a:rPr lang="en" sz="2400" dirty="0">
                <a:solidFill>
                  <a:srgbClr val="191B0E"/>
                </a:solidFill>
              </a:rPr>
              <a:t>Pride: Parents might feel shame/ irritation that kids know something they </a:t>
            </a:r>
            <a:r>
              <a:rPr lang="en" sz="2400" dirty="0" smtClean="0">
                <a:solidFill>
                  <a:srgbClr val="191B0E"/>
                </a:solidFill>
              </a:rPr>
              <a:t>don’t</a:t>
            </a:r>
            <a:endParaRPr lang="en" sz="2400" dirty="0">
              <a:solidFill>
                <a:srgbClr val="191B0E"/>
              </a:solidFill>
            </a:endParaRPr>
          </a:p>
          <a:p>
            <a:pPr marL="457200" lvl="0" indent="-342900" rtl="0">
              <a:lnSpc>
                <a:spcPct val="94000"/>
              </a:lnSpc>
              <a:spcBef>
                <a:spcPts val="1000"/>
              </a:spcBef>
              <a:spcAft>
                <a:spcPts val="200"/>
              </a:spcAft>
              <a:buClr>
                <a:srgbClr val="191B0E"/>
              </a:buClr>
              <a:buSzPct val="100000"/>
              <a:buChar char="●"/>
            </a:pPr>
            <a:r>
              <a:rPr lang="en" sz="2400" dirty="0">
                <a:solidFill>
                  <a:srgbClr val="191B0E"/>
                </a:solidFill>
              </a:rPr>
              <a:t>Deep </a:t>
            </a:r>
            <a:r>
              <a:rPr lang="en" sz="2400" dirty="0" smtClean="0">
                <a:solidFill>
                  <a:srgbClr val="191B0E"/>
                </a:solidFill>
              </a:rPr>
              <a:t>hurt</a:t>
            </a:r>
            <a:r>
              <a:rPr lang="en-US" sz="2400" dirty="0" smtClean="0">
                <a:solidFill>
                  <a:srgbClr val="191B0E"/>
                </a:solidFill>
              </a:rPr>
              <a:t>/ Bitterness</a:t>
            </a:r>
            <a:r>
              <a:rPr lang="en" sz="2400" dirty="0" smtClean="0">
                <a:solidFill>
                  <a:srgbClr val="191B0E"/>
                </a:solidFill>
              </a:rPr>
              <a:t> </a:t>
            </a:r>
            <a:r>
              <a:rPr lang="en" sz="2400" dirty="0">
                <a:solidFill>
                  <a:srgbClr val="191B0E"/>
                </a:solidFill>
              </a:rPr>
              <a:t>in relationships</a:t>
            </a:r>
          </a:p>
          <a:p>
            <a:pPr marL="457200" indent="-342900">
              <a:spcBef>
                <a:spcPts val="1000"/>
              </a:spcBef>
              <a:spcAft>
                <a:spcPts val="200"/>
              </a:spcAft>
              <a:buClr>
                <a:srgbClr val="191B0E"/>
              </a:buClr>
              <a:buFont typeface="Franklin Gothic Book" panose="020B0503020102020204" pitchFamily="34" charset="0"/>
              <a:buChar char="●"/>
            </a:pPr>
            <a:r>
              <a:rPr lang="en" sz="2400" dirty="0" smtClean="0">
                <a:solidFill>
                  <a:srgbClr val="191B0E"/>
                </a:solidFill>
              </a:rPr>
              <a:t>Guilt </a:t>
            </a:r>
            <a:r>
              <a:rPr lang="en" sz="2400" dirty="0">
                <a:solidFill>
                  <a:srgbClr val="191B0E"/>
                </a:solidFill>
              </a:rPr>
              <a:t>about having a hard time talking to them</a:t>
            </a:r>
          </a:p>
          <a:p>
            <a:pPr marL="457200" lvl="0" indent="-342900" rtl="0">
              <a:lnSpc>
                <a:spcPct val="94000"/>
              </a:lnSpc>
              <a:spcBef>
                <a:spcPts val="1000"/>
              </a:spcBef>
              <a:spcAft>
                <a:spcPts val="200"/>
              </a:spcAft>
              <a:buClr>
                <a:srgbClr val="191B0E"/>
              </a:buClr>
              <a:buSzPct val="100000"/>
              <a:buChar char="●"/>
            </a:pPr>
            <a:endParaRPr lang="en" sz="2400" dirty="0">
              <a:solidFill>
                <a:srgbClr val="191B0E"/>
              </a:solidFill>
            </a:endParaRPr>
          </a:p>
        </p:txBody>
      </p:sp>
      <p:sp>
        <p:nvSpPr>
          <p:cNvPr id="93" name="Shape 93"/>
          <p:cNvSpPr txBox="1">
            <a:spLocks noGrp="1"/>
          </p:cNvSpPr>
          <p:nvPr>
            <p:ph type="body" idx="2"/>
          </p:nvPr>
        </p:nvSpPr>
        <p:spPr>
          <a:xfrm>
            <a:off x="4652682" y="739588"/>
            <a:ext cx="4408218" cy="4235824"/>
          </a:xfrm>
          <a:prstGeom prst="rect">
            <a:avLst/>
          </a:prstGeom>
        </p:spPr>
        <p:txBody>
          <a:bodyPr lIns="91425" tIns="91425" rIns="91425" bIns="91425" anchor="t" anchorCtr="0">
            <a:noAutofit/>
          </a:bodyPr>
          <a:lstStyle/>
          <a:p>
            <a:pPr marL="457200" lvl="0" indent="-342900" rtl="0">
              <a:lnSpc>
                <a:spcPct val="94000"/>
              </a:lnSpc>
              <a:spcBef>
                <a:spcPts val="1000"/>
              </a:spcBef>
              <a:spcAft>
                <a:spcPts val="200"/>
              </a:spcAft>
              <a:buClr>
                <a:srgbClr val="191B0E"/>
              </a:buClr>
              <a:buSzPct val="100000"/>
              <a:buChar char="●"/>
            </a:pPr>
            <a:r>
              <a:rPr lang="en" sz="2400" dirty="0" smtClean="0">
                <a:solidFill>
                  <a:srgbClr val="191B0E"/>
                </a:solidFill>
              </a:rPr>
              <a:t>Emotionally </a:t>
            </a:r>
            <a:r>
              <a:rPr lang="en" sz="2400" dirty="0">
                <a:solidFill>
                  <a:srgbClr val="191B0E"/>
                </a:solidFill>
              </a:rPr>
              <a:t>charged</a:t>
            </a:r>
          </a:p>
          <a:p>
            <a:pPr marL="457200" indent="-342900">
              <a:spcBef>
                <a:spcPts val="1000"/>
              </a:spcBef>
              <a:spcAft>
                <a:spcPts val="200"/>
              </a:spcAft>
              <a:buClr>
                <a:srgbClr val="191B0E"/>
              </a:buClr>
              <a:buFont typeface="Franklin Gothic Book" panose="020B0503020102020204" pitchFamily="34" charset="0"/>
              <a:buChar char="●"/>
            </a:pPr>
            <a:r>
              <a:rPr lang="en" sz="2400" dirty="0" smtClean="0">
                <a:solidFill>
                  <a:srgbClr val="191B0E"/>
                </a:solidFill>
              </a:rPr>
              <a:t>We </a:t>
            </a:r>
            <a:r>
              <a:rPr lang="en" sz="2400" dirty="0">
                <a:solidFill>
                  <a:srgbClr val="191B0E"/>
                </a:solidFill>
              </a:rPr>
              <a:t>have been bad examples</a:t>
            </a:r>
            <a:r>
              <a:rPr lang="en-US" sz="2400" dirty="0">
                <a:solidFill>
                  <a:srgbClr val="191B0E"/>
                </a:solidFill>
              </a:rPr>
              <a:t>/ Normal </a:t>
            </a:r>
            <a:r>
              <a:rPr lang="en-US" sz="2400" dirty="0" smtClean="0">
                <a:solidFill>
                  <a:srgbClr val="191B0E"/>
                </a:solidFill>
              </a:rPr>
              <a:t>relating</a:t>
            </a:r>
          </a:p>
          <a:p>
            <a:pPr marL="457200" lvl="0" indent="-342900">
              <a:spcBef>
                <a:spcPts val="1000"/>
              </a:spcBef>
              <a:spcAft>
                <a:spcPts val="200"/>
              </a:spcAft>
              <a:buClr>
                <a:srgbClr val="191B0E"/>
              </a:buClr>
              <a:buFont typeface="Franklin Gothic Book" panose="020B0503020102020204" pitchFamily="34" charset="0"/>
              <a:buChar char="●"/>
            </a:pPr>
            <a:r>
              <a:rPr lang="en" sz="2400" dirty="0">
                <a:solidFill>
                  <a:srgbClr val="191B0E"/>
                </a:solidFill>
              </a:rPr>
              <a:t>Incredibly unhealthy: No boundaries, </a:t>
            </a:r>
            <a:r>
              <a:rPr lang="en" sz="2400" dirty="0" smtClean="0">
                <a:solidFill>
                  <a:srgbClr val="191B0E"/>
                </a:solidFill>
              </a:rPr>
              <a:t>unfair</a:t>
            </a:r>
            <a:r>
              <a:rPr lang="en-US" sz="2400" dirty="0" smtClean="0">
                <a:solidFill>
                  <a:srgbClr val="191B0E"/>
                </a:solidFill>
              </a:rPr>
              <a:t> relating</a:t>
            </a:r>
            <a:r>
              <a:rPr lang="en" sz="2400" dirty="0" smtClean="0">
                <a:solidFill>
                  <a:srgbClr val="191B0E"/>
                </a:solidFill>
              </a:rPr>
              <a:t> </a:t>
            </a:r>
            <a:endParaRPr lang="en-US" sz="2400" dirty="0" smtClean="0">
              <a:solidFill>
                <a:srgbClr val="191B0E"/>
              </a:solidFill>
            </a:endParaRPr>
          </a:p>
          <a:p>
            <a:pPr marL="457200" lvl="0" indent="-342900">
              <a:spcBef>
                <a:spcPts val="1000"/>
              </a:spcBef>
              <a:spcAft>
                <a:spcPts val="200"/>
              </a:spcAft>
              <a:buClr>
                <a:srgbClr val="191B0E"/>
              </a:buClr>
              <a:buFont typeface="Franklin Gothic Book" panose="020B0503020102020204" pitchFamily="34" charset="0"/>
              <a:buChar char="●"/>
            </a:pPr>
            <a:r>
              <a:rPr lang="en-US" sz="2400" dirty="0" smtClean="0">
                <a:solidFill>
                  <a:srgbClr val="191B0E"/>
                </a:solidFill>
              </a:rPr>
              <a:t>Healthy</a:t>
            </a:r>
            <a:r>
              <a:rPr lang="en-US" sz="2400" dirty="0">
                <a:solidFill>
                  <a:srgbClr val="191B0E"/>
                </a:solidFill>
              </a:rPr>
              <a:t>: See no </a:t>
            </a:r>
            <a:r>
              <a:rPr lang="en-US" sz="2400" dirty="0" smtClean="0">
                <a:solidFill>
                  <a:srgbClr val="191B0E"/>
                </a:solidFill>
              </a:rPr>
              <a:t>need</a:t>
            </a:r>
            <a:endParaRPr lang="en-US" sz="2400" dirty="0">
              <a:solidFill>
                <a:srgbClr val="191B0E"/>
              </a:solidFill>
            </a:endParaRPr>
          </a:p>
          <a:p>
            <a:pPr marL="457200" indent="-342900">
              <a:spcBef>
                <a:spcPts val="1000"/>
              </a:spcBef>
              <a:spcAft>
                <a:spcPts val="200"/>
              </a:spcAft>
              <a:buClr>
                <a:srgbClr val="191B0E"/>
              </a:buClr>
              <a:buFont typeface="Franklin Gothic Book" panose="020B0503020102020204" pitchFamily="34" charset="0"/>
              <a:buChar char="●"/>
            </a:pPr>
            <a:endParaRPr lang="en" sz="2400" dirty="0">
              <a:solidFill>
                <a:srgbClr val="191B0E"/>
              </a:solidFill>
            </a:endParaRPr>
          </a:p>
          <a:p>
            <a:pPr marL="457200" lvl="0" indent="-342900" rtl="0">
              <a:lnSpc>
                <a:spcPct val="94000"/>
              </a:lnSpc>
              <a:spcBef>
                <a:spcPts val="1000"/>
              </a:spcBef>
              <a:spcAft>
                <a:spcPts val="200"/>
              </a:spcAft>
              <a:buClr>
                <a:srgbClr val="191B0E"/>
              </a:buClr>
              <a:buSzPct val="100000"/>
              <a:buChar char="●"/>
            </a:pPr>
            <a:endParaRPr lang="en" sz="2400" dirty="0">
              <a:solidFill>
                <a:srgbClr val="191B0E"/>
              </a:solidFill>
            </a:endParaRPr>
          </a:p>
          <a:p>
            <a:pPr lvl="0">
              <a:spcBef>
                <a:spcPts val="0"/>
              </a:spcBef>
              <a:buNone/>
            </a:pPr>
            <a:endParaRPr sz="1800" b="1" dirty="0">
              <a:solidFill>
                <a:srgbClr val="191B0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05118" y="188259"/>
            <a:ext cx="8227182" cy="632012"/>
          </a:xfrm>
          <a:prstGeom prst="rect">
            <a:avLst/>
          </a:prstGeom>
        </p:spPr>
        <p:txBody>
          <a:bodyPr lIns="91425" tIns="91425" rIns="91425" bIns="91425" anchor="t" anchorCtr="0">
            <a:noAutofit/>
          </a:bodyPr>
          <a:lstStyle/>
          <a:p>
            <a:pPr lvl="0">
              <a:spcBef>
                <a:spcPts val="0"/>
              </a:spcBef>
              <a:buNone/>
            </a:pPr>
            <a:r>
              <a:rPr lang="en" sz="4000" dirty="0"/>
              <a:t>Loving our Parents</a:t>
            </a:r>
          </a:p>
        </p:txBody>
      </p:sp>
      <p:sp>
        <p:nvSpPr>
          <p:cNvPr id="99" name="Shape 99"/>
          <p:cNvSpPr txBox="1">
            <a:spLocks noGrp="1"/>
          </p:cNvSpPr>
          <p:nvPr>
            <p:ph type="body" idx="1"/>
          </p:nvPr>
        </p:nvSpPr>
        <p:spPr>
          <a:xfrm>
            <a:off x="605118" y="1062318"/>
            <a:ext cx="8227182" cy="3506557"/>
          </a:xfrm>
          <a:prstGeom prst="rect">
            <a:avLst/>
          </a:prstGeom>
        </p:spPr>
        <p:txBody>
          <a:bodyPr lIns="91425" tIns="91425" rIns="91425" bIns="91425" anchor="t" anchorCtr="0">
            <a:noAutofit/>
          </a:bodyPr>
          <a:lstStyle/>
          <a:p>
            <a:pPr marL="76200" indent="0">
              <a:buSzPct val="100000"/>
              <a:buNone/>
            </a:pPr>
            <a:r>
              <a:rPr lang="en-US" sz="2800" dirty="0"/>
              <a:t>There is no Formula, but God will transform you</a:t>
            </a:r>
          </a:p>
          <a:p>
            <a:pPr marL="457200" lvl="0" indent="-381000" rtl="0">
              <a:spcBef>
                <a:spcPts val="0"/>
              </a:spcBef>
              <a:buSzPct val="100000"/>
              <a:buAutoNum type="arabicParenR"/>
            </a:pPr>
            <a:r>
              <a:rPr lang="en-US" sz="2800" dirty="0" smtClean="0">
                <a:solidFill>
                  <a:schemeClr val="tx1"/>
                </a:solidFill>
              </a:rPr>
              <a:t>God’s Role</a:t>
            </a:r>
          </a:p>
          <a:p>
            <a:pPr marL="457200" lvl="0" indent="-381000" rtl="0">
              <a:spcBef>
                <a:spcPts val="0"/>
              </a:spcBef>
              <a:buSzPct val="100000"/>
              <a:buAutoNum type="arabicParenR"/>
            </a:pPr>
            <a:r>
              <a:rPr lang="en" sz="2800" dirty="0" smtClean="0">
                <a:solidFill>
                  <a:schemeClr val="tx1"/>
                </a:solidFill>
              </a:rPr>
              <a:t>Mindset</a:t>
            </a:r>
            <a:endParaRPr lang="en-US" sz="2800" dirty="0">
              <a:solidFill>
                <a:schemeClr val="tx1"/>
              </a:solidFill>
            </a:endParaRPr>
          </a:p>
          <a:p>
            <a:pPr marL="457200" lvl="0" indent="-381000" rtl="0">
              <a:spcBef>
                <a:spcPts val="0"/>
              </a:spcBef>
              <a:buSzPct val="100000"/>
              <a:buAutoNum type="arabicParenR"/>
            </a:pPr>
            <a:r>
              <a:rPr lang="en" sz="2800" dirty="0" smtClean="0">
                <a:solidFill>
                  <a:schemeClr val="tx1"/>
                </a:solidFill>
              </a:rPr>
              <a:t>Practical</a:t>
            </a:r>
            <a:endParaRPr lang="en-US" sz="28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4" y="188259"/>
            <a:ext cx="8079265" cy="829466"/>
          </a:xfrm>
        </p:spPr>
        <p:txBody>
          <a:bodyPr>
            <a:noAutofit/>
          </a:bodyPr>
          <a:lstStyle/>
          <a:p>
            <a:r>
              <a:rPr lang="en-US" sz="4000" dirty="0" smtClean="0"/>
              <a:t>God’s Role</a:t>
            </a:r>
            <a:endParaRPr lang="en-US" sz="4000" dirty="0"/>
          </a:p>
        </p:txBody>
      </p:sp>
      <p:sp>
        <p:nvSpPr>
          <p:cNvPr id="3" name="Text Placeholder 2"/>
          <p:cNvSpPr>
            <a:spLocks noGrp="1"/>
          </p:cNvSpPr>
          <p:nvPr>
            <p:ph type="body" idx="1"/>
          </p:nvPr>
        </p:nvSpPr>
        <p:spPr/>
        <p:txBody>
          <a:bodyPr/>
          <a:lstStyle/>
          <a:p>
            <a:pPr marL="596900" lvl="0" indent="-457200">
              <a:spcAft>
                <a:spcPts val="0"/>
              </a:spcAft>
              <a:buClr>
                <a:schemeClr val="dk1"/>
              </a:buClr>
              <a:buSzPct val="100000"/>
              <a:buFont typeface="Arial" charset="0"/>
              <a:buChar char="•"/>
            </a:pPr>
            <a:r>
              <a:rPr lang="en" sz="3200" dirty="0" smtClean="0">
                <a:solidFill>
                  <a:schemeClr val="dk1"/>
                </a:solidFill>
                <a:latin typeface="Old Standard TT"/>
                <a:ea typeface="Old Standard TT"/>
                <a:cs typeface="Old Standard TT"/>
                <a:sym typeface="Old Standard TT"/>
              </a:rPr>
              <a:t>Convict</a:t>
            </a:r>
            <a:r>
              <a:rPr lang="en-US" sz="3200" dirty="0" smtClean="0">
                <a:solidFill>
                  <a:schemeClr val="dk1"/>
                </a:solidFill>
                <a:latin typeface="Old Standard TT"/>
                <a:ea typeface="Old Standard TT"/>
                <a:cs typeface="Old Standard TT"/>
                <a:sym typeface="Old Standard TT"/>
              </a:rPr>
              <a:t>s People of their need</a:t>
            </a:r>
          </a:p>
          <a:p>
            <a:pPr marL="596900" lvl="0" indent="-457200">
              <a:spcAft>
                <a:spcPts val="0"/>
              </a:spcAft>
              <a:buClr>
                <a:schemeClr val="dk1"/>
              </a:buClr>
              <a:buSzPct val="100000"/>
              <a:buFont typeface="Arial" charset="0"/>
              <a:buChar char="•"/>
            </a:pPr>
            <a:r>
              <a:rPr lang="en-US" sz="3200" dirty="0" smtClean="0">
                <a:solidFill>
                  <a:schemeClr val="dk1"/>
                </a:solidFill>
                <a:latin typeface="Old Standard TT"/>
                <a:ea typeface="Old Standard TT"/>
                <a:cs typeface="Old Standard TT"/>
                <a:sym typeface="Old Standard TT"/>
              </a:rPr>
              <a:t>Leads us</a:t>
            </a:r>
          </a:p>
          <a:p>
            <a:pPr marL="596900" lvl="0" indent="-457200">
              <a:spcAft>
                <a:spcPts val="0"/>
              </a:spcAft>
              <a:buClr>
                <a:schemeClr val="dk1"/>
              </a:buClr>
              <a:buSzPct val="100000"/>
              <a:buFont typeface="Arial" charset="0"/>
              <a:buChar char="•"/>
            </a:pPr>
            <a:r>
              <a:rPr lang="en-US" sz="3200" dirty="0" smtClean="0">
                <a:solidFill>
                  <a:schemeClr val="dk1"/>
                </a:solidFill>
                <a:latin typeface="Old Standard TT"/>
                <a:ea typeface="Old Standard TT"/>
                <a:cs typeface="Old Standard TT"/>
                <a:sym typeface="Old Standard TT"/>
              </a:rPr>
              <a:t>Empowers us</a:t>
            </a:r>
          </a:p>
          <a:p>
            <a:pPr marL="596900" lvl="0" indent="-457200">
              <a:spcAft>
                <a:spcPts val="0"/>
              </a:spcAft>
              <a:buClr>
                <a:schemeClr val="dk1"/>
              </a:buClr>
              <a:buSzPct val="100000"/>
              <a:buFont typeface="Arial" charset="0"/>
              <a:buChar char="•"/>
            </a:pPr>
            <a:r>
              <a:rPr lang="en-US" sz="3200" dirty="0" smtClean="0">
                <a:solidFill>
                  <a:schemeClr val="dk1"/>
                </a:solidFill>
                <a:latin typeface="Old Standard TT"/>
                <a:ea typeface="Old Standard TT"/>
                <a:cs typeface="Old Standard TT"/>
                <a:sym typeface="Old Standard TT"/>
              </a:rPr>
              <a:t>Opens Doors</a:t>
            </a:r>
          </a:p>
          <a:p>
            <a:pPr marL="596900" lvl="0" indent="-457200">
              <a:spcAft>
                <a:spcPts val="0"/>
              </a:spcAft>
              <a:buClr>
                <a:schemeClr val="dk1"/>
              </a:buClr>
              <a:buSzPct val="100000"/>
              <a:buFont typeface="Arial" charset="0"/>
              <a:buChar char="•"/>
            </a:pPr>
            <a:r>
              <a:rPr lang="en-US" sz="3200" dirty="0" smtClean="0">
                <a:solidFill>
                  <a:schemeClr val="dk1"/>
                </a:solidFill>
                <a:latin typeface="Old Standard TT"/>
                <a:ea typeface="Old Standard TT"/>
                <a:cs typeface="Old Standard TT"/>
                <a:sym typeface="Old Standard TT"/>
              </a:rPr>
              <a:t>Places People in their lives</a:t>
            </a:r>
          </a:p>
          <a:p>
            <a:pPr marL="596900" lvl="0" indent="-457200">
              <a:spcAft>
                <a:spcPts val="0"/>
              </a:spcAft>
              <a:buClr>
                <a:schemeClr val="dk1"/>
              </a:buClr>
              <a:buSzPct val="100000"/>
              <a:buFont typeface="Arial" charset="0"/>
              <a:buChar char="•"/>
            </a:pPr>
            <a:r>
              <a:rPr lang="en-US" sz="3200" dirty="0" smtClean="0">
                <a:solidFill>
                  <a:schemeClr val="dk1"/>
                </a:solidFill>
                <a:latin typeface="Old Standard TT"/>
                <a:ea typeface="Old Standard TT"/>
                <a:cs typeface="Old Standard TT"/>
                <a:sym typeface="Old Standard TT"/>
              </a:rPr>
              <a:t>He doesn’t allow anyone to perish with the opportunity to know Him.</a:t>
            </a:r>
          </a:p>
          <a:p>
            <a:endParaRPr lang="en-US" dirty="0"/>
          </a:p>
        </p:txBody>
      </p:sp>
      <p:sp>
        <p:nvSpPr>
          <p:cNvPr id="4" name="Rounded Rectangle 3"/>
          <p:cNvSpPr/>
          <p:nvPr/>
        </p:nvSpPr>
        <p:spPr>
          <a:xfrm>
            <a:off x="517711" y="1652576"/>
            <a:ext cx="8377517" cy="1664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dirty="0">
                <a:solidFill>
                  <a:srgbClr val="191B0E"/>
                </a:solidFill>
              </a:rPr>
              <a:t>John </a:t>
            </a:r>
            <a:r>
              <a:rPr lang="en" sz="2800">
                <a:solidFill>
                  <a:srgbClr val="191B0E"/>
                </a:solidFill>
              </a:rPr>
              <a:t>16:8 </a:t>
            </a:r>
            <a:r>
              <a:rPr lang="en" sz="2800" smtClean="0">
                <a:solidFill>
                  <a:srgbClr val="191B0E"/>
                </a:solidFill>
              </a:rPr>
              <a:t>And </a:t>
            </a:r>
            <a:r>
              <a:rPr lang="en" sz="2800" dirty="0">
                <a:solidFill>
                  <a:srgbClr val="191B0E"/>
                </a:solidFill>
              </a:rPr>
              <a:t>He, when He comes, will convict the world concerning sin and righteousness </a:t>
            </a:r>
            <a:r>
              <a:rPr lang="en" sz="2800">
                <a:solidFill>
                  <a:srgbClr val="191B0E"/>
                </a:solidFill>
              </a:rPr>
              <a:t>and </a:t>
            </a:r>
            <a:r>
              <a:rPr lang="en" sz="2800" smtClean="0">
                <a:solidFill>
                  <a:srgbClr val="191B0E"/>
                </a:solidFill>
              </a:rPr>
              <a:t>judgment</a:t>
            </a:r>
            <a:endParaRPr lang="en-US" sz="2800" dirty="0">
              <a:solidFill>
                <a:srgbClr val="191B0E"/>
              </a:solidFill>
            </a:endParaRPr>
          </a:p>
          <a:p>
            <a:pPr algn="ctr"/>
            <a:endParaRPr lang="en-US" dirty="0"/>
          </a:p>
        </p:txBody>
      </p:sp>
      <p:sp>
        <p:nvSpPr>
          <p:cNvPr id="5" name="Rounded Rectangle 4"/>
          <p:cNvSpPr/>
          <p:nvPr/>
        </p:nvSpPr>
        <p:spPr>
          <a:xfrm>
            <a:off x="578218" y="2113369"/>
            <a:ext cx="8095129" cy="1398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lvl="0">
              <a:buClr>
                <a:schemeClr val="dk1"/>
              </a:buClr>
              <a:buSzPct val="100000"/>
            </a:pPr>
            <a:r>
              <a:rPr lang="en" sz="2800" dirty="0">
                <a:solidFill>
                  <a:srgbClr val="191B0E"/>
                </a:solidFill>
              </a:rPr>
              <a:t>Luke 12:12 </a:t>
            </a:r>
            <a:r>
              <a:rPr lang="en" sz="2800" dirty="0" smtClean="0">
                <a:solidFill>
                  <a:srgbClr val="191B0E"/>
                </a:solidFill>
              </a:rPr>
              <a:t>For </a:t>
            </a:r>
            <a:r>
              <a:rPr lang="en" sz="2800" dirty="0">
                <a:solidFill>
                  <a:srgbClr val="191B0E"/>
                </a:solidFill>
              </a:rPr>
              <a:t>the Holy Spirit will teach you in that very hour what you ought to say</a:t>
            </a:r>
            <a:r>
              <a:rPr lang="en" sz="2800" dirty="0" smtClean="0">
                <a:solidFill>
                  <a:srgbClr val="191B0E"/>
                </a:solidFill>
              </a:rPr>
              <a:t>.</a:t>
            </a:r>
            <a:endParaRPr lang="en-US" sz="2800" dirty="0">
              <a:solidFill>
                <a:srgbClr val="191B0E"/>
              </a:solidFill>
            </a:endParaRPr>
          </a:p>
          <a:p>
            <a:pPr algn="ctr"/>
            <a:endParaRPr lang="en-US" dirty="0"/>
          </a:p>
        </p:txBody>
      </p:sp>
      <p:sp>
        <p:nvSpPr>
          <p:cNvPr id="6" name="Rounded Rectangle 5"/>
          <p:cNvSpPr/>
          <p:nvPr/>
        </p:nvSpPr>
        <p:spPr>
          <a:xfrm>
            <a:off x="578218" y="2630275"/>
            <a:ext cx="8337177" cy="1848971"/>
          </a:xfrm>
          <a:prstGeom prst="roundRect">
            <a:avLst>
              <a:gd name="adj" fmla="val 6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dirty="0">
                <a:solidFill>
                  <a:srgbClr val="191B0E"/>
                </a:solidFill>
              </a:rPr>
              <a:t>Acts 1:8 </a:t>
            </a:r>
            <a:r>
              <a:rPr lang="en" sz="2800" dirty="0" smtClean="0">
                <a:solidFill>
                  <a:srgbClr val="191B0E"/>
                </a:solidFill>
              </a:rPr>
              <a:t>But </a:t>
            </a:r>
            <a:r>
              <a:rPr lang="en" sz="2800" dirty="0">
                <a:solidFill>
                  <a:srgbClr val="191B0E"/>
                </a:solidFill>
              </a:rPr>
              <a:t>you will receive power when the Holy Spirit has come upon you; and you shall be My witnesses both in Jerusalem, and in all Judea and Samaria, and even to the remotest part of the earth</a:t>
            </a:r>
            <a:r>
              <a:rPr lang="en" sz="2800" dirty="0" smtClean="0">
                <a:solidFill>
                  <a:srgbClr val="191B0E"/>
                </a:solidFill>
              </a:rPr>
              <a:t>.</a:t>
            </a:r>
            <a:endParaRPr lang="en-US" sz="2800" dirty="0">
              <a:solidFill>
                <a:srgbClr val="191B0E"/>
              </a:solidFill>
            </a:endParaRPr>
          </a:p>
          <a:p>
            <a:pPr algn="ctr"/>
            <a:endParaRPr lang="en-US" dirty="0"/>
          </a:p>
        </p:txBody>
      </p:sp>
      <p:sp>
        <p:nvSpPr>
          <p:cNvPr id="7" name="Rounded Rectangle 6"/>
          <p:cNvSpPr/>
          <p:nvPr/>
        </p:nvSpPr>
        <p:spPr>
          <a:xfrm>
            <a:off x="463917" y="3294529"/>
            <a:ext cx="8417859" cy="1848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dirty="0">
                <a:solidFill>
                  <a:srgbClr val="191B0E"/>
                </a:solidFill>
              </a:rPr>
              <a:t>Colossians 4: </a:t>
            </a:r>
            <a:r>
              <a:rPr lang="en" sz="2800" b="1" baseline="30000" dirty="0">
                <a:solidFill>
                  <a:srgbClr val="191B0E"/>
                </a:solidFill>
              </a:rPr>
              <a:t>3 </a:t>
            </a:r>
            <a:r>
              <a:rPr lang="en" sz="2800" dirty="0">
                <a:solidFill>
                  <a:srgbClr val="191B0E"/>
                </a:solidFill>
              </a:rPr>
              <a:t>praying at the same time for us as well, that God will open up to us a door for the word, so that we may speak forth the mystery of Christ, for which I have also been imprisoned;</a:t>
            </a:r>
          </a:p>
          <a:p>
            <a:pPr algn="ctr"/>
            <a:endParaRPr lang="en-US" dirty="0"/>
          </a:p>
        </p:txBody>
      </p:sp>
      <p:sp>
        <p:nvSpPr>
          <p:cNvPr id="8" name="Rounded Rectangle 7"/>
          <p:cNvSpPr/>
          <p:nvPr/>
        </p:nvSpPr>
        <p:spPr>
          <a:xfrm>
            <a:off x="578218" y="3486239"/>
            <a:ext cx="7791214" cy="1717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 Timothy 2: </a:t>
            </a:r>
            <a:r>
              <a:rPr lang="en-US" sz="3200" baseline="30000" dirty="0">
                <a:solidFill>
                  <a:schemeClr val="tx1"/>
                </a:solidFill>
              </a:rPr>
              <a:t>3b</a:t>
            </a:r>
            <a:r>
              <a:rPr lang="en-US" sz="3200" dirty="0">
                <a:solidFill>
                  <a:schemeClr val="tx1"/>
                </a:solidFill>
              </a:rPr>
              <a:t> God our Savior, </a:t>
            </a:r>
            <a:r>
              <a:rPr lang="en-US" sz="3200" baseline="30000" dirty="0">
                <a:solidFill>
                  <a:schemeClr val="tx1"/>
                </a:solidFill>
              </a:rPr>
              <a:t>4</a:t>
            </a:r>
            <a:r>
              <a:rPr lang="en-US" sz="3200" dirty="0">
                <a:solidFill>
                  <a:schemeClr val="tx1"/>
                </a:solidFill>
              </a:rPr>
              <a:t> who desires all men to be saved and to come to the knowledge of the truth.</a:t>
            </a:r>
          </a:p>
          <a:p>
            <a:pPr algn="ctr"/>
            <a:endParaRPr lang="en-US" dirty="0"/>
          </a:p>
        </p:txBody>
      </p:sp>
    </p:spTree>
    <p:extLst>
      <p:ext uri="{BB962C8B-B14F-4D97-AF65-F5344CB8AC3E}">
        <p14:creationId xmlns:p14="http://schemas.microsoft.com/office/powerpoint/2010/main" val="61505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3542</TotalTime>
  <Words>1862</Words>
  <Application>Microsoft Macintosh PowerPoint</Application>
  <PresentationFormat>On-screen Show (16:9)</PresentationFormat>
  <Paragraphs>172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Franklin Gothic Book</vt:lpstr>
      <vt:lpstr>Old Standard TT</vt:lpstr>
      <vt:lpstr>Wingdings</vt:lpstr>
      <vt:lpstr>Arial</vt:lpstr>
      <vt:lpstr>Crop</vt:lpstr>
      <vt:lpstr>Reaching out to Parents</vt:lpstr>
      <vt:lpstr>Nina’s Family</vt:lpstr>
      <vt:lpstr>Liz’s Family</vt:lpstr>
      <vt:lpstr>Family Dynamics Impact Our Lives</vt:lpstr>
      <vt:lpstr>Family Dynamics Impact Our Lives</vt:lpstr>
      <vt:lpstr>Why reach out to family? </vt:lpstr>
      <vt:lpstr>Unique issues of reaching out to parents: </vt:lpstr>
      <vt:lpstr>Loving our Parents</vt:lpstr>
      <vt:lpstr>God’s Role</vt:lpstr>
      <vt:lpstr>Mindset</vt:lpstr>
      <vt:lpstr>Mindset: Align thinking with Biblical view of love.</vt:lpstr>
      <vt:lpstr>Mindset: Align thinking with Biblical View of Love</vt:lpstr>
      <vt:lpstr>How well do you initiate and sacrifice?</vt:lpstr>
      <vt:lpstr>Mindset: Prayer</vt:lpstr>
      <vt:lpstr>Mindset: Prayer</vt:lpstr>
      <vt:lpstr>Mindset: Prayer</vt:lpstr>
      <vt:lpstr>Mindset: Gratitude</vt:lpstr>
      <vt:lpstr>Mindset: Gratitude</vt:lpstr>
      <vt:lpstr>Mindset: Spiritual Attack</vt:lpstr>
      <vt:lpstr>Mindset: Spiritual attack </vt:lpstr>
      <vt:lpstr>Practical: Building a relationship with parents </vt:lpstr>
      <vt:lpstr>Practical: Listening </vt:lpstr>
      <vt:lpstr>Practical: Listening</vt:lpstr>
      <vt:lpstr>Practical: Listening</vt:lpstr>
      <vt:lpstr>Practical: Love Languages </vt:lpstr>
      <vt:lpstr>Practical: Initiating Spiritual Discussions</vt:lpstr>
      <vt:lpstr>Practical: Initiating Spiritual Discussions</vt:lpstr>
      <vt:lpstr>Take Advantage of Special Opportunities</vt:lpstr>
      <vt:lpstr>Special Topic: Forgiveness</vt:lpstr>
      <vt:lpstr>Special Topic: Perseverance</vt:lpstr>
      <vt:lpstr>Special Topic: Perseverance</vt:lpstr>
      <vt:lpstr>Suggested Reading</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out to Parents</dc:title>
  <cp:lastModifiedBy>Microsoft Office User</cp:lastModifiedBy>
  <cp:revision>89</cp:revision>
  <cp:lastPrinted>2017-06-19T18:35:58Z</cp:lastPrinted>
  <dcterms:modified xsi:type="dcterms:W3CDTF">2017-07-07T14:00:47Z</dcterms:modified>
</cp:coreProperties>
</file>