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30"/>
  </p:notesMasterIdLst>
  <p:handoutMasterIdLst>
    <p:handoutMasterId r:id="rId31"/>
  </p:handoutMasterIdLst>
  <p:sldIdLst>
    <p:sldId id="256" r:id="rId5"/>
    <p:sldId id="264" r:id="rId6"/>
    <p:sldId id="265" r:id="rId7"/>
    <p:sldId id="266" r:id="rId8"/>
    <p:sldId id="267" r:id="rId9"/>
    <p:sldId id="268" r:id="rId10"/>
    <p:sldId id="273" r:id="rId11"/>
    <p:sldId id="274" r:id="rId12"/>
    <p:sldId id="277" r:id="rId13"/>
    <p:sldId id="275" r:id="rId14"/>
    <p:sldId id="276" r:id="rId15"/>
    <p:sldId id="269" r:id="rId16"/>
    <p:sldId id="270" r:id="rId17"/>
    <p:sldId id="271" r:id="rId18"/>
    <p:sldId id="272" r:id="rId19"/>
    <p:sldId id="278" r:id="rId20"/>
    <p:sldId id="279" r:id="rId21"/>
    <p:sldId id="280" r:id="rId22"/>
    <p:sldId id="258" r:id="rId23"/>
    <p:sldId id="259" r:id="rId24"/>
    <p:sldId id="260" r:id="rId25"/>
    <p:sldId id="263" r:id="rId26"/>
    <p:sldId id="261" r:id="rId27"/>
    <p:sldId id="262" r:id="rId28"/>
    <p:sldId id="281" r:id="rId2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09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87C219EB-DE48-43D7-8F10-DA5E52ED854D}" type="datetimeFigureOut">
              <a:rPr lang="en-US" smtClean="0"/>
              <a:t>10/4/2017</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FA316E93-CD8E-4D60-93FF-404C22624CE5}" type="slidenum">
              <a:rPr lang="en-US" smtClean="0"/>
              <a:t>‹#›</a:t>
            </a:fld>
            <a:endParaRPr lang="en-US"/>
          </a:p>
        </p:txBody>
      </p:sp>
    </p:spTree>
    <p:extLst>
      <p:ext uri="{BB962C8B-B14F-4D97-AF65-F5344CB8AC3E}">
        <p14:creationId xmlns:p14="http://schemas.microsoft.com/office/powerpoint/2010/main" val="3524859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9FEDCB57-FE26-4D41-9072-93A613AD77A6}" type="datetimeFigureOut">
              <a:rPr lang="en-US" smtClean="0"/>
              <a:t>10/4/2017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1440" tIns="45720" rIns="91440" bIns="45720" rtlCol="0" anchor="b"/>
          <a:lstStyle>
            <a:lvl1pPr algn="r">
              <a:defRPr sz="1200"/>
            </a:lvl1pPr>
          </a:lstStyle>
          <a:p>
            <a:fld id="{4BC0161E-048D-4631-9EE0-34236EC61DB3}" type="slidenum">
              <a:rPr lang="en-US" smtClean="0"/>
              <a:t>‹#›</a:t>
            </a:fld>
            <a:endParaRPr lang="en-US"/>
          </a:p>
        </p:txBody>
      </p:sp>
    </p:spTree>
    <p:extLst>
      <p:ext uri="{BB962C8B-B14F-4D97-AF65-F5344CB8AC3E}">
        <p14:creationId xmlns:p14="http://schemas.microsoft.com/office/powerpoint/2010/main" val="3249666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F5C0B0-1F64-4E65-A02A-39E745896D32}"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542240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where we stopped on</a:t>
            </a:r>
            <a:r>
              <a:rPr lang="en-US" baseline="0" dirty="0" smtClean="0"/>
              <a:t> this one – 7.27.2017</a:t>
            </a:r>
            <a:endParaRPr lang="en-US" dirty="0"/>
          </a:p>
        </p:txBody>
      </p:sp>
      <p:sp>
        <p:nvSpPr>
          <p:cNvPr id="4" name="Slide Number Placeholder 3"/>
          <p:cNvSpPr>
            <a:spLocks noGrp="1"/>
          </p:cNvSpPr>
          <p:nvPr>
            <p:ph type="sldNum" sz="quarter" idx="10"/>
          </p:nvPr>
        </p:nvSpPr>
        <p:spPr/>
        <p:txBody>
          <a:bodyPr/>
          <a:lstStyle/>
          <a:p>
            <a:pPr>
              <a:defRPr/>
            </a:pPr>
            <a:fld id="{D0F5C0B0-1F64-4E65-A02A-39E745896D32}"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54224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F5C0B0-1F64-4E65-A02A-39E745896D32}"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542240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F5C0B0-1F64-4E65-A02A-39E745896D32}"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542240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8.29.17 we studied </a:t>
            </a:r>
            <a:r>
              <a:rPr lang="en-US" smtClean="0"/>
              <a:t>and stopped here!</a:t>
            </a:r>
            <a:endParaRPr lang="en-US" dirty="0"/>
          </a:p>
        </p:txBody>
      </p:sp>
      <p:sp>
        <p:nvSpPr>
          <p:cNvPr id="4" name="Slide Number Placeholder 3"/>
          <p:cNvSpPr>
            <a:spLocks noGrp="1"/>
          </p:cNvSpPr>
          <p:nvPr>
            <p:ph type="sldNum" sz="quarter" idx="10"/>
          </p:nvPr>
        </p:nvSpPr>
        <p:spPr/>
        <p:txBody>
          <a:bodyPr/>
          <a:lstStyle/>
          <a:p>
            <a:pPr>
              <a:defRPr/>
            </a:pPr>
            <a:fld id="{D0F5C0B0-1F64-4E65-A02A-39E745896D32}"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542240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C945AD52-D29B-44DD-AECA-E62246680775}" type="slidenum">
              <a:rPr lang="en-US" smtClean="0"/>
              <a:pPr>
                <a:defRPr/>
              </a:pPr>
              <a:t>16</a:t>
            </a:fld>
            <a:endParaRPr lang="en-US"/>
          </a:p>
        </p:txBody>
      </p:sp>
    </p:spTree>
    <p:extLst>
      <p:ext uri="{BB962C8B-B14F-4D97-AF65-F5344CB8AC3E}">
        <p14:creationId xmlns:p14="http://schemas.microsoft.com/office/powerpoint/2010/main" val="307565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1C17D461-464B-4C5A-BE26-416ECD7D3BEA}" type="slidenum">
              <a:rPr lang="en-US" smtClean="0"/>
              <a:pPr>
                <a:defRPr/>
              </a:pPr>
              <a:t>17</a:t>
            </a:fld>
            <a:endParaRPr lang="en-US"/>
          </a:p>
        </p:txBody>
      </p:sp>
    </p:spTree>
    <p:extLst>
      <p:ext uri="{BB962C8B-B14F-4D97-AF65-F5344CB8AC3E}">
        <p14:creationId xmlns:p14="http://schemas.microsoft.com/office/powerpoint/2010/main" val="306268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BFD3D-2257-48EA-BC48-68BC0E482FF8}" type="slidenum">
              <a:rPr lang="en-US" smtClean="0"/>
              <a:t>‹#›</a:t>
            </a:fld>
            <a:endParaRPr lang="en-US"/>
          </a:p>
        </p:txBody>
      </p:sp>
    </p:spTree>
    <p:extLst>
      <p:ext uri="{BB962C8B-B14F-4D97-AF65-F5344CB8AC3E}">
        <p14:creationId xmlns:p14="http://schemas.microsoft.com/office/powerpoint/2010/main" val="428689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BFD3D-2257-48EA-BC48-68BC0E482FF8}" type="slidenum">
              <a:rPr lang="en-US" smtClean="0"/>
              <a:t>‹#›</a:t>
            </a:fld>
            <a:endParaRPr lang="en-US"/>
          </a:p>
        </p:txBody>
      </p:sp>
    </p:spTree>
    <p:extLst>
      <p:ext uri="{BB962C8B-B14F-4D97-AF65-F5344CB8AC3E}">
        <p14:creationId xmlns:p14="http://schemas.microsoft.com/office/powerpoint/2010/main" val="2315840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BFD3D-2257-48EA-BC48-68BC0E482FF8}" type="slidenum">
              <a:rPr lang="en-US" smtClean="0"/>
              <a:t>‹#›</a:t>
            </a:fld>
            <a:endParaRPr lang="en-US"/>
          </a:p>
        </p:txBody>
      </p:sp>
    </p:spTree>
    <p:extLst>
      <p:ext uri="{BB962C8B-B14F-4D97-AF65-F5344CB8AC3E}">
        <p14:creationId xmlns:p14="http://schemas.microsoft.com/office/powerpoint/2010/main" val="124710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EC9299-1BF2-4873-BBA4-A7679DCDBE5C}" type="slidenum">
              <a:rPr lang="en-US">
                <a:solidFill>
                  <a:srgbClr val="000000"/>
                </a:solidFill>
              </a:rPr>
              <a:pPr>
                <a:defRPr/>
              </a:pPr>
              <a:t>‹#›</a:t>
            </a:fld>
            <a:endParaRPr lang="en-US">
              <a:solidFill>
                <a:srgbClr val="000000"/>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53" y="6172200"/>
            <a:ext cx="634947" cy="609600"/>
          </a:xfrm>
          <a:prstGeom prst="rect">
            <a:avLst/>
          </a:prstGeom>
        </p:spPr>
      </p:pic>
    </p:spTree>
    <p:extLst>
      <p:ext uri="{BB962C8B-B14F-4D97-AF65-F5344CB8AC3E}">
        <p14:creationId xmlns:p14="http://schemas.microsoft.com/office/powerpoint/2010/main" val="1334541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p:spPr>
        <p:txBody>
          <a:bodyPr/>
          <a:lstStyle>
            <a:lvl1pPr>
              <a:defRPr>
                <a:latin typeface="Caecilia LT Std Roman" pitchFamily="18" charset="0"/>
              </a:defRPr>
            </a:lvl1pPr>
            <a:lvl2pPr>
              <a:defRPr>
                <a:latin typeface="Caecilia LT Std Roman" pitchFamily="18" charset="0"/>
              </a:defRPr>
            </a:lvl2pPr>
            <a:lvl3pPr>
              <a:defRPr>
                <a:latin typeface="Caecilia LT Std Roman" pitchFamily="18" charset="0"/>
              </a:defRPr>
            </a:lvl3pPr>
            <a:lvl4pPr>
              <a:defRPr>
                <a:latin typeface="Caecilia LT Std Roman" pitchFamily="18" charset="0"/>
              </a:defRPr>
            </a:lvl4pPr>
            <a:lvl5pPr>
              <a:defRPr>
                <a:latin typeface="Caecilia LT Std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53" y="6172200"/>
            <a:ext cx="634947" cy="609600"/>
          </a:xfrm>
          <a:prstGeom prst="rect">
            <a:avLst/>
          </a:prstGeom>
        </p:spPr>
      </p:pic>
    </p:spTree>
    <p:extLst>
      <p:ext uri="{BB962C8B-B14F-4D97-AF65-F5344CB8AC3E}">
        <p14:creationId xmlns:p14="http://schemas.microsoft.com/office/powerpoint/2010/main" val="24636687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2F6B97-3D2E-4158-A433-173F7AD8965C}" type="slidenum">
              <a:rPr lang="en-US">
                <a:solidFill>
                  <a:srgbClr val="000000"/>
                </a:solidFill>
              </a:rPr>
              <a:pPr>
                <a:defRPr/>
              </a:pPr>
              <a:t>‹#›</a:t>
            </a:fld>
            <a:endParaRPr lang="en-US">
              <a:solidFill>
                <a:srgbClr val="000000"/>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53" y="6172200"/>
            <a:ext cx="634947" cy="609600"/>
          </a:xfrm>
          <a:prstGeom prst="rect">
            <a:avLst/>
          </a:prstGeom>
        </p:spPr>
      </p:pic>
    </p:spTree>
    <p:extLst>
      <p:ext uri="{BB962C8B-B14F-4D97-AF65-F5344CB8AC3E}">
        <p14:creationId xmlns:p14="http://schemas.microsoft.com/office/powerpoint/2010/main" val="46557384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EBB65CF-1332-4FBA-9212-7605BDC1CC36}" type="slidenum">
              <a:rPr lang="en-US">
                <a:solidFill>
                  <a:srgbClr val="000000"/>
                </a:solidFill>
              </a:rPr>
              <a:pPr>
                <a:defRPr/>
              </a:pPr>
              <a:t>‹#›</a:t>
            </a:fld>
            <a:endParaRPr lang="en-US">
              <a:solidFill>
                <a:srgbClr val="00000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53" y="6172200"/>
            <a:ext cx="634947" cy="609600"/>
          </a:xfrm>
          <a:prstGeom prst="rect">
            <a:avLst/>
          </a:prstGeom>
        </p:spPr>
      </p:pic>
    </p:spTree>
    <p:extLst>
      <p:ext uri="{BB962C8B-B14F-4D97-AF65-F5344CB8AC3E}">
        <p14:creationId xmlns:p14="http://schemas.microsoft.com/office/powerpoint/2010/main" val="18028038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6E36E3C-63AF-47B3-BB2B-02706F36E95B}" type="slidenum">
              <a:rPr lang="en-US">
                <a:solidFill>
                  <a:srgbClr val="000000"/>
                </a:solidFill>
              </a:rPr>
              <a:pPr>
                <a:defRPr/>
              </a:pPr>
              <a:t>‹#›</a:t>
            </a:fld>
            <a:endParaRPr lang="en-US">
              <a:solidFill>
                <a:srgbClr val="000000"/>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53" y="6172200"/>
            <a:ext cx="634947" cy="609600"/>
          </a:xfrm>
          <a:prstGeom prst="rect">
            <a:avLst/>
          </a:prstGeom>
        </p:spPr>
      </p:pic>
    </p:spTree>
    <p:extLst>
      <p:ext uri="{BB962C8B-B14F-4D97-AF65-F5344CB8AC3E}">
        <p14:creationId xmlns:p14="http://schemas.microsoft.com/office/powerpoint/2010/main" val="172647218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832B542-1571-4B00-A489-A31793528CB8}" type="slidenum">
              <a:rPr lang="en-US">
                <a:solidFill>
                  <a:srgbClr val="000000"/>
                </a:solidFill>
              </a:rPr>
              <a:pPr>
                <a:defRPr/>
              </a:pPr>
              <a:t>‹#›</a:t>
            </a:fld>
            <a:endParaRPr lang="en-US">
              <a:solidFill>
                <a:srgbClr val="000000"/>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53" y="6172200"/>
            <a:ext cx="634947" cy="609600"/>
          </a:xfrm>
          <a:prstGeom prst="rect">
            <a:avLst/>
          </a:prstGeom>
        </p:spPr>
      </p:pic>
    </p:spTree>
    <p:extLst>
      <p:ext uri="{BB962C8B-B14F-4D97-AF65-F5344CB8AC3E}">
        <p14:creationId xmlns:p14="http://schemas.microsoft.com/office/powerpoint/2010/main" val="256338011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53" y="6172200"/>
            <a:ext cx="634947" cy="609600"/>
          </a:xfrm>
          <a:prstGeom prst="rect">
            <a:avLst/>
          </a:prstGeom>
        </p:spPr>
      </p:pic>
    </p:spTree>
    <p:extLst>
      <p:ext uri="{BB962C8B-B14F-4D97-AF65-F5344CB8AC3E}">
        <p14:creationId xmlns:p14="http://schemas.microsoft.com/office/powerpoint/2010/main" val="355645238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3672D4-F647-467A-9F5D-0B76737A9F0B}" type="slidenum">
              <a:rPr lang="en-US">
                <a:solidFill>
                  <a:srgbClr val="000000"/>
                </a:solidFill>
              </a:rPr>
              <a:pPr>
                <a:defRPr/>
              </a:pPr>
              <a:t>‹#›</a:t>
            </a:fld>
            <a:endParaRPr lang="en-US">
              <a:solidFill>
                <a:srgbClr val="00000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53" y="6172200"/>
            <a:ext cx="634947" cy="609600"/>
          </a:xfrm>
          <a:prstGeom prst="rect">
            <a:avLst/>
          </a:prstGeom>
        </p:spPr>
      </p:pic>
    </p:spTree>
    <p:extLst>
      <p:ext uri="{BB962C8B-B14F-4D97-AF65-F5344CB8AC3E}">
        <p14:creationId xmlns:p14="http://schemas.microsoft.com/office/powerpoint/2010/main" val="10690900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BFD3D-2257-48EA-BC48-68BC0E482FF8}" type="slidenum">
              <a:rPr lang="en-US" smtClean="0"/>
              <a:t>‹#›</a:t>
            </a:fld>
            <a:endParaRPr lang="en-US"/>
          </a:p>
        </p:txBody>
      </p:sp>
    </p:spTree>
    <p:extLst>
      <p:ext uri="{BB962C8B-B14F-4D97-AF65-F5344CB8AC3E}">
        <p14:creationId xmlns:p14="http://schemas.microsoft.com/office/powerpoint/2010/main" val="20289213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494C9F-2D6D-4E7A-9E49-91B93FCCD878}" type="slidenum">
              <a:rPr lang="en-US">
                <a:solidFill>
                  <a:srgbClr val="000000"/>
                </a:solidFill>
              </a:rPr>
              <a:pPr>
                <a:defRPr/>
              </a:pPr>
              <a:t>‹#›</a:t>
            </a:fld>
            <a:endParaRPr lang="en-US">
              <a:solidFill>
                <a:srgbClr val="00000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53" y="6172200"/>
            <a:ext cx="634947" cy="609600"/>
          </a:xfrm>
          <a:prstGeom prst="rect">
            <a:avLst/>
          </a:prstGeom>
        </p:spPr>
      </p:pic>
    </p:spTree>
    <p:extLst>
      <p:ext uri="{BB962C8B-B14F-4D97-AF65-F5344CB8AC3E}">
        <p14:creationId xmlns:p14="http://schemas.microsoft.com/office/powerpoint/2010/main" val="165311744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33C06D5-45D6-4364-A351-8A44E6BCAE58}" type="slidenum">
              <a:rPr lang="en-US">
                <a:solidFill>
                  <a:srgbClr val="000000"/>
                </a:solidFill>
              </a:rPr>
              <a:pPr>
                <a:defRPr/>
              </a:pPr>
              <a:t>‹#›</a:t>
            </a:fld>
            <a:endParaRPr lang="en-US">
              <a:solidFill>
                <a:srgbClr val="000000"/>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53" y="6172200"/>
            <a:ext cx="634947" cy="609600"/>
          </a:xfrm>
          <a:prstGeom prst="rect">
            <a:avLst/>
          </a:prstGeom>
        </p:spPr>
      </p:pic>
    </p:spTree>
    <p:extLst>
      <p:ext uri="{BB962C8B-B14F-4D97-AF65-F5344CB8AC3E}">
        <p14:creationId xmlns:p14="http://schemas.microsoft.com/office/powerpoint/2010/main" val="259103708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838A7D0-6FDD-4998-911C-36C5E95C8EE6}" type="slidenum">
              <a:rPr lang="en-US">
                <a:solidFill>
                  <a:srgbClr val="000000"/>
                </a:solidFill>
              </a:rPr>
              <a:pPr>
                <a:defRPr/>
              </a:pPr>
              <a:t>‹#›</a:t>
            </a:fld>
            <a:endParaRPr lang="en-US">
              <a:solidFill>
                <a:srgbClr val="000000"/>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65653" y="6172200"/>
            <a:ext cx="634947" cy="609600"/>
          </a:xfrm>
          <a:prstGeom prst="rect">
            <a:avLst/>
          </a:prstGeom>
        </p:spPr>
      </p:pic>
    </p:spTree>
    <p:extLst>
      <p:ext uri="{BB962C8B-B14F-4D97-AF65-F5344CB8AC3E}">
        <p14:creationId xmlns:p14="http://schemas.microsoft.com/office/powerpoint/2010/main" val="73610862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9950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0250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40606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98082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36105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69341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09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958B9-F14B-46ED-A0A0-875C8E66914C}"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BFD3D-2257-48EA-BC48-68BC0E482FF8}" type="slidenum">
              <a:rPr lang="en-US" smtClean="0"/>
              <a:t>‹#›</a:t>
            </a:fld>
            <a:endParaRPr lang="en-US"/>
          </a:p>
        </p:txBody>
      </p:sp>
    </p:spTree>
    <p:extLst>
      <p:ext uri="{BB962C8B-B14F-4D97-AF65-F5344CB8AC3E}">
        <p14:creationId xmlns:p14="http://schemas.microsoft.com/office/powerpoint/2010/main" val="2291252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84758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68531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19314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19621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14244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1177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0156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74047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77630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889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958B9-F14B-46ED-A0A0-875C8E66914C}"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BFD3D-2257-48EA-BC48-68BC0E482FF8}" type="slidenum">
              <a:rPr lang="en-US" smtClean="0"/>
              <a:t>‹#›</a:t>
            </a:fld>
            <a:endParaRPr lang="en-US"/>
          </a:p>
        </p:txBody>
      </p:sp>
    </p:spTree>
    <p:extLst>
      <p:ext uri="{BB962C8B-B14F-4D97-AF65-F5344CB8AC3E}">
        <p14:creationId xmlns:p14="http://schemas.microsoft.com/office/powerpoint/2010/main" val="6435372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46479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55173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20040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55663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7730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958B9-F14B-46ED-A0A0-875C8E66914C}"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BFD3D-2257-48EA-BC48-68BC0E482FF8}" type="slidenum">
              <a:rPr lang="en-US" smtClean="0"/>
              <a:t>‹#›</a:t>
            </a:fld>
            <a:endParaRPr lang="en-US"/>
          </a:p>
        </p:txBody>
      </p:sp>
    </p:spTree>
    <p:extLst>
      <p:ext uri="{BB962C8B-B14F-4D97-AF65-F5344CB8AC3E}">
        <p14:creationId xmlns:p14="http://schemas.microsoft.com/office/powerpoint/2010/main" val="293723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958B9-F14B-46ED-A0A0-875C8E66914C}"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BFD3D-2257-48EA-BC48-68BC0E482FF8}" type="slidenum">
              <a:rPr lang="en-US" smtClean="0"/>
              <a:t>‹#›</a:t>
            </a:fld>
            <a:endParaRPr lang="en-US"/>
          </a:p>
        </p:txBody>
      </p:sp>
    </p:spTree>
    <p:extLst>
      <p:ext uri="{BB962C8B-B14F-4D97-AF65-F5344CB8AC3E}">
        <p14:creationId xmlns:p14="http://schemas.microsoft.com/office/powerpoint/2010/main" val="17427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958B9-F14B-46ED-A0A0-875C8E66914C}"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BFD3D-2257-48EA-BC48-68BC0E482FF8}" type="slidenum">
              <a:rPr lang="en-US" smtClean="0"/>
              <a:t>‹#›</a:t>
            </a:fld>
            <a:endParaRPr lang="en-US"/>
          </a:p>
        </p:txBody>
      </p:sp>
    </p:spTree>
    <p:extLst>
      <p:ext uri="{BB962C8B-B14F-4D97-AF65-F5344CB8AC3E}">
        <p14:creationId xmlns:p14="http://schemas.microsoft.com/office/powerpoint/2010/main" val="33278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958B9-F14B-46ED-A0A0-875C8E66914C}"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BFD3D-2257-48EA-BC48-68BC0E482FF8}" type="slidenum">
              <a:rPr lang="en-US" smtClean="0"/>
              <a:t>‹#›</a:t>
            </a:fld>
            <a:endParaRPr lang="en-US"/>
          </a:p>
        </p:txBody>
      </p:sp>
    </p:spTree>
    <p:extLst>
      <p:ext uri="{BB962C8B-B14F-4D97-AF65-F5344CB8AC3E}">
        <p14:creationId xmlns:p14="http://schemas.microsoft.com/office/powerpoint/2010/main" val="131983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958B9-F14B-46ED-A0A0-875C8E66914C}"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BFD3D-2257-48EA-BC48-68BC0E482FF8}" type="slidenum">
              <a:rPr lang="en-US" smtClean="0"/>
              <a:t>‹#›</a:t>
            </a:fld>
            <a:endParaRPr lang="en-US"/>
          </a:p>
        </p:txBody>
      </p:sp>
    </p:spTree>
    <p:extLst>
      <p:ext uri="{BB962C8B-B14F-4D97-AF65-F5344CB8AC3E}">
        <p14:creationId xmlns:p14="http://schemas.microsoft.com/office/powerpoint/2010/main" val="3989977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958B9-F14B-46ED-A0A0-875C8E66914C}" type="datetimeFigureOut">
              <a:rPr lang="en-US" smtClean="0"/>
              <a:t>10/4/2017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BFD3D-2257-48EA-BC48-68BC0E482FF8}" type="slidenum">
              <a:rPr lang="en-US" smtClean="0"/>
              <a:t>‹#›</a:t>
            </a:fld>
            <a:endParaRPr lang="en-US"/>
          </a:p>
        </p:txBody>
      </p:sp>
    </p:spTree>
    <p:extLst>
      <p:ext uri="{BB962C8B-B14F-4D97-AF65-F5344CB8AC3E}">
        <p14:creationId xmlns:p14="http://schemas.microsoft.com/office/powerpoint/2010/main" val="91407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fontAlgn="base">
              <a:spcBef>
                <a:spcPct val="0"/>
              </a:spcBef>
              <a:spcAft>
                <a:spcPct val="0"/>
              </a:spcAft>
              <a:defRPr/>
            </a:pPr>
            <a:endParaRPr lang="en-US">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fontAlgn="base">
              <a:spcBef>
                <a:spcPct val="0"/>
              </a:spcBef>
              <a:spcAft>
                <a:spcPct val="0"/>
              </a:spcAft>
              <a:defRPr/>
            </a:pPr>
            <a:endParaRPr lang="en-US">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fontAlgn="base">
              <a:spcBef>
                <a:spcPct val="0"/>
              </a:spcBef>
              <a:spcAft>
                <a:spcPct val="0"/>
              </a:spcAft>
              <a:defRPr/>
            </a:pPr>
            <a:fld id="{1198EBD9-282A-4B64-BD6E-944A5EA2E3CC}" type="slidenum">
              <a:rPr lang="en-US">
                <a:solidFill>
                  <a:srgbClr val="000000"/>
                </a:solidFill>
                <a:latin typeface="Arial" charset="0"/>
              </a:rPr>
              <a:pPr fontAlgn="base">
                <a:spcBef>
                  <a:spcPct val="0"/>
                </a:spcBef>
                <a:spcAft>
                  <a:spcPct val="0"/>
                </a:spcAft>
                <a:defRPr/>
              </a:pPr>
              <a:t>‹#›</a:t>
            </a:fld>
            <a:endParaRPr lang="en-US">
              <a:solidFill>
                <a:srgbClr val="000000"/>
              </a:solidFill>
              <a:latin typeface="Arial" charset="0"/>
            </a:endParaRPr>
          </a:p>
        </p:txBody>
      </p:sp>
      <p:pic>
        <p:nvPicPr>
          <p:cNvPr id="2" name="Picture 7"/>
          <p:cNvPicPr>
            <a:picLocks noChangeAspect="1" noChangeArrowheads="1"/>
          </p:cNvPicPr>
          <p:nvPr/>
        </p:nvPicPr>
        <p:blipFill>
          <a:blip r:embed="rId13">
            <a:extLst>
              <a:ext uri="{28A0092B-C50C-407E-A947-70E740481C1C}">
                <a14:useLocalDpi xmlns:a14="http://schemas.microsoft.com/office/drawing/2010/main" val="0"/>
              </a:ext>
            </a:extLst>
          </a:blip>
          <a:srcRect l="22656" t="40224" r="65625" b="53917"/>
          <a:stretch>
            <a:fillRect/>
          </a:stretch>
        </p:blipFill>
        <p:spPr bwMode="auto">
          <a:xfrm>
            <a:off x="7543800" y="6181725"/>
            <a:ext cx="13716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0"/>
          <p:cNvSpPr>
            <a:spLocks noChangeArrowheads="1"/>
          </p:cNvSpPr>
          <p:nvPr/>
        </p:nvSpPr>
        <p:spPr bwMode="auto">
          <a:xfrm>
            <a:off x="0" y="0"/>
            <a:ext cx="9144000" cy="1066800"/>
          </a:xfrm>
          <a:prstGeom prst="rect">
            <a:avLst/>
          </a:prstGeom>
          <a:solidFill>
            <a:srgbClr val="064680"/>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latin typeface="Arial" charset="0"/>
              <a:cs typeface="Arial" charset="0"/>
            </a:endParaRPr>
          </a:p>
        </p:txBody>
      </p:sp>
      <p:sp>
        <p:nvSpPr>
          <p:cNvPr id="1035" name="Rectangle 11"/>
          <p:cNvSpPr>
            <a:spLocks noChangeArrowheads="1"/>
          </p:cNvSpPr>
          <p:nvPr/>
        </p:nvSpPr>
        <p:spPr bwMode="auto">
          <a:xfrm>
            <a:off x="0" y="1066800"/>
            <a:ext cx="9144000" cy="76200"/>
          </a:xfrm>
          <a:prstGeom prst="rect">
            <a:avLst/>
          </a:prstGeom>
          <a:solidFill>
            <a:srgbClr val="000000"/>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latin typeface="Arial" charset="0"/>
              <a:cs typeface="Arial" charset="0"/>
            </a:endParaRPr>
          </a:p>
        </p:txBody>
      </p:sp>
    </p:spTree>
    <p:extLst>
      <p:ext uri="{BB962C8B-B14F-4D97-AF65-F5344CB8AC3E}">
        <p14:creationId xmlns:p14="http://schemas.microsoft.com/office/powerpoint/2010/main" val="4046557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rgbClr val="064680"/>
        </a:buClr>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064680"/>
        </a:buClr>
        <a:buChar char="–"/>
        <a:defRPr sz="2800">
          <a:solidFill>
            <a:schemeClr val="tx1"/>
          </a:solidFill>
          <a:latin typeface="+mn-lt"/>
        </a:defRPr>
      </a:lvl2pPr>
      <a:lvl3pPr marL="1143000" indent="-228600" algn="l" rtl="0" eaLnBrk="1" fontAlgn="base" hangingPunct="1">
        <a:spcBef>
          <a:spcPct val="20000"/>
        </a:spcBef>
        <a:spcAft>
          <a:spcPct val="0"/>
        </a:spcAft>
        <a:buClr>
          <a:srgbClr val="064680"/>
        </a:buClr>
        <a:buChar char="•"/>
        <a:defRPr sz="2400">
          <a:solidFill>
            <a:schemeClr val="tx1"/>
          </a:solidFill>
          <a:latin typeface="+mn-lt"/>
        </a:defRPr>
      </a:lvl3pPr>
      <a:lvl4pPr marL="1600200" indent="-228600" algn="l" rtl="0" eaLnBrk="1" fontAlgn="base" hangingPunct="1">
        <a:spcBef>
          <a:spcPct val="20000"/>
        </a:spcBef>
        <a:spcAft>
          <a:spcPct val="0"/>
        </a:spcAft>
        <a:buClr>
          <a:srgbClr val="064680"/>
        </a:buClr>
        <a:buChar char="–"/>
        <a:defRPr sz="2000">
          <a:solidFill>
            <a:schemeClr val="tx1"/>
          </a:solidFill>
          <a:latin typeface="+mn-lt"/>
        </a:defRPr>
      </a:lvl4pPr>
      <a:lvl5pPr marL="2057400" indent="-228600" algn="l" rtl="0" eaLnBrk="1" fontAlgn="base" hangingPunct="1">
        <a:spcBef>
          <a:spcPct val="20000"/>
        </a:spcBef>
        <a:spcAft>
          <a:spcPct val="0"/>
        </a:spcAft>
        <a:buClr>
          <a:srgbClr val="064680"/>
        </a:buClr>
        <a:buChar char="»"/>
        <a:defRPr sz="2000">
          <a:solidFill>
            <a:schemeClr val="tx1"/>
          </a:solidFill>
          <a:latin typeface="+mn-lt"/>
        </a:defRPr>
      </a:lvl5pPr>
      <a:lvl6pPr marL="2514600" indent="-228600" algn="l" rtl="0" eaLnBrk="1" fontAlgn="base" hangingPunct="1">
        <a:spcBef>
          <a:spcPct val="20000"/>
        </a:spcBef>
        <a:spcAft>
          <a:spcPct val="0"/>
        </a:spcAft>
        <a:buClr>
          <a:srgbClr val="064680"/>
        </a:buClr>
        <a:buChar char="»"/>
        <a:defRPr sz="2000">
          <a:solidFill>
            <a:schemeClr val="tx1"/>
          </a:solidFill>
          <a:latin typeface="+mn-lt"/>
        </a:defRPr>
      </a:lvl6pPr>
      <a:lvl7pPr marL="2971800" indent="-228600" algn="l" rtl="0" eaLnBrk="1" fontAlgn="base" hangingPunct="1">
        <a:spcBef>
          <a:spcPct val="20000"/>
        </a:spcBef>
        <a:spcAft>
          <a:spcPct val="0"/>
        </a:spcAft>
        <a:buClr>
          <a:srgbClr val="064680"/>
        </a:buClr>
        <a:buChar char="»"/>
        <a:defRPr sz="2000">
          <a:solidFill>
            <a:schemeClr val="tx1"/>
          </a:solidFill>
          <a:latin typeface="+mn-lt"/>
        </a:defRPr>
      </a:lvl7pPr>
      <a:lvl8pPr marL="3429000" indent="-228600" algn="l" rtl="0" eaLnBrk="1" fontAlgn="base" hangingPunct="1">
        <a:spcBef>
          <a:spcPct val="20000"/>
        </a:spcBef>
        <a:spcAft>
          <a:spcPct val="0"/>
        </a:spcAft>
        <a:buClr>
          <a:srgbClr val="064680"/>
        </a:buClr>
        <a:buChar char="»"/>
        <a:defRPr sz="2000">
          <a:solidFill>
            <a:schemeClr val="tx1"/>
          </a:solidFill>
          <a:latin typeface="+mn-lt"/>
        </a:defRPr>
      </a:lvl8pPr>
      <a:lvl9pPr marL="3886200" indent="-228600" algn="l" rtl="0" eaLnBrk="1" fontAlgn="base" hangingPunct="1">
        <a:spcBef>
          <a:spcPct val="20000"/>
        </a:spcBef>
        <a:spcAft>
          <a:spcPct val="0"/>
        </a:spcAft>
        <a:buClr>
          <a:srgbClr val="06468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79043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958B9-F14B-46ED-A0A0-875C8E66914C}" type="datetimeFigureOut">
              <a:rPr lang="en-US" smtClean="0">
                <a:solidFill>
                  <a:prstClr val="black">
                    <a:tint val="75000"/>
                  </a:prstClr>
                </a:solidFill>
              </a:rPr>
              <a:pPr/>
              <a:t>10/4/2017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BFD3D-2257-48EA-BC48-68BC0E482F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68612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google.com/url?sa=i&amp;rct=j&amp;q=&amp;esrc=s&amp;source=images&amp;cd=&amp;cad=rja&amp;uact=8&amp;ved=0CAcQjRw&amp;url=http://www.michiganhelmetproject.org/get-helmets/?confID2011%3D8892&amp;ei=Iy-dVaiSJYqSsAXB0YjIBQ&amp;bvm=bv.96952980,d.b2w&amp;psig=AFQjCNG_rruA1sM3cE21iCWv8pI1tmYh9A&amp;ust=1436450972126395" TargetMode="Externa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source=images&amp;cd=&amp;cad=rja&amp;uact=8&amp;ved=0CAcQjRw&amp;url=http://wallorg.com/ohio-state-football-helmets-10/&amp;ei=Zy-dVYKwIon7tQXh0oKACw&amp;bvm=bv.96952980,d.b2w&amp;psig=AFQjCNGCN7edWGeGBoeaYE1u98ANDAH6sg&amp;ust=1436451035772576" TargetMode="Externa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source=images&amp;cd=&amp;cad=rja&amp;uact=8&amp;ved=0CAcQjRw&amp;url=http://wallorg.com/ohio-state-football-helmets-10/&amp;ei=Zy-dVYKwIon7tQXh0oKACw&amp;bvm=bv.96952980,d.b2w&amp;psig=AFQjCNGCN7edWGeGBoeaYE1u98ANDAH6sg&amp;ust=1436451035772576" TargetMode="Externa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b="1" dirty="0" smtClean="0"/>
              <a:t>SPIRIT-LED MARRIAGE:  </a:t>
            </a:r>
            <a:r>
              <a:rPr lang="en-US" dirty="0" smtClean="0"/>
              <a:t/>
            </a:r>
            <a:br>
              <a:rPr lang="en-US" dirty="0" smtClean="0"/>
            </a:br>
            <a:r>
              <a:rPr lang="en-US" dirty="0" smtClean="0"/>
              <a:t>God’s Provision for Biblical Parenting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8081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Oneness is INFLUENCE</a:t>
            </a:r>
            <a:endParaRPr lang="en-US" dirty="0"/>
          </a:p>
        </p:txBody>
      </p:sp>
      <p:sp>
        <p:nvSpPr>
          <p:cNvPr id="3" name="Content Placeholder 2"/>
          <p:cNvSpPr>
            <a:spLocks noGrp="1"/>
          </p:cNvSpPr>
          <p:nvPr>
            <p:ph idx="1"/>
          </p:nvPr>
        </p:nvSpPr>
        <p:spPr/>
        <p:txBody>
          <a:bodyPr/>
          <a:lstStyle/>
          <a:p>
            <a:pPr marL="0" indent="0">
              <a:buNone/>
            </a:pPr>
            <a:r>
              <a:rPr lang="en-US" dirty="0" smtClean="0"/>
              <a:t>“Watch </a:t>
            </a:r>
            <a:r>
              <a:rPr lang="en-US" dirty="0"/>
              <a:t>your life and doctrine closely. Persevere in them, because if you do, you will save both yourself and your hearers</a:t>
            </a:r>
            <a:r>
              <a:rPr lang="en-US" dirty="0" smtClean="0"/>
              <a:t>.”</a:t>
            </a:r>
          </a:p>
          <a:p>
            <a:pPr marL="0" indent="0">
              <a:buNone/>
            </a:pPr>
            <a:r>
              <a:rPr lang="en-US" dirty="0"/>
              <a:t>	</a:t>
            </a:r>
            <a:r>
              <a:rPr lang="en-US" dirty="0" smtClean="0"/>
              <a:t>				– 1 Timothy 4:16</a:t>
            </a:r>
          </a:p>
        </p:txBody>
      </p:sp>
    </p:spTree>
    <p:extLst>
      <p:ext uri="{BB962C8B-B14F-4D97-AF65-F5344CB8AC3E}">
        <p14:creationId xmlns:p14="http://schemas.microsoft.com/office/powerpoint/2010/main" val="3292580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Oneness is INFLUENCE</a:t>
            </a:r>
            <a:endParaRPr lang="en-US" dirty="0"/>
          </a:p>
        </p:txBody>
      </p:sp>
      <p:sp>
        <p:nvSpPr>
          <p:cNvPr id="3" name="Content Placeholder 2"/>
          <p:cNvSpPr>
            <a:spLocks noGrp="1"/>
          </p:cNvSpPr>
          <p:nvPr>
            <p:ph idx="1"/>
          </p:nvPr>
        </p:nvSpPr>
        <p:spPr/>
        <p:txBody>
          <a:bodyPr/>
          <a:lstStyle/>
          <a:p>
            <a:pPr marL="0" indent="0">
              <a:buNone/>
            </a:pPr>
            <a:r>
              <a:rPr lang="en-US" dirty="0" smtClean="0"/>
              <a:t>Growing marriages lead growing families:  </a:t>
            </a:r>
          </a:p>
          <a:p>
            <a:pPr marL="0" indent="0">
              <a:buNone/>
            </a:pPr>
            <a:endParaRPr lang="en-US" dirty="0"/>
          </a:p>
          <a:p>
            <a:pPr marL="0" indent="0">
              <a:buNone/>
            </a:pPr>
            <a:r>
              <a:rPr lang="en-US" dirty="0" smtClean="0"/>
              <a:t>“The most damaging thing in the life of a child is the UNLIVED LIFE of its parents.”</a:t>
            </a:r>
          </a:p>
          <a:p>
            <a:pPr marL="0" indent="0">
              <a:buNone/>
            </a:pPr>
            <a:r>
              <a:rPr lang="en-US" dirty="0"/>
              <a:t>	</a:t>
            </a:r>
            <a:r>
              <a:rPr lang="en-US" dirty="0" smtClean="0"/>
              <a:t>				-- Karl Jung</a:t>
            </a:r>
            <a:endParaRPr lang="en-US" dirty="0"/>
          </a:p>
        </p:txBody>
      </p:sp>
    </p:spTree>
    <p:extLst>
      <p:ext uri="{BB962C8B-B14F-4D97-AF65-F5344CB8AC3E}">
        <p14:creationId xmlns:p14="http://schemas.microsoft.com/office/powerpoint/2010/main" val="2350516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0"/>
            <a:ext cx="9144000" cy="990600"/>
          </a:xfrm>
        </p:spPr>
        <p:txBody>
          <a:bodyPr/>
          <a:lstStyle/>
          <a:p>
            <a:pPr eaLnBrk="1" hangingPunct="1"/>
            <a:r>
              <a:rPr lang="en-US" altLang="en-US" sz="5400" smtClean="0"/>
              <a:t>LAW OF “AVERAGES”</a:t>
            </a:r>
          </a:p>
        </p:txBody>
      </p:sp>
      <p:sp>
        <p:nvSpPr>
          <p:cNvPr id="3075" name="Subtitle 2"/>
          <p:cNvSpPr>
            <a:spLocks noGrp="1"/>
          </p:cNvSpPr>
          <p:nvPr>
            <p:ph type="subTitle" idx="1"/>
          </p:nvPr>
        </p:nvSpPr>
        <p:spPr>
          <a:xfrm>
            <a:off x="6858000" y="3048000"/>
            <a:ext cx="2209800" cy="1447800"/>
          </a:xfrm>
          <a:solidFill>
            <a:schemeClr val="tx2"/>
          </a:solidFill>
        </p:spPr>
        <p:txBody>
          <a:bodyPr/>
          <a:lstStyle/>
          <a:p>
            <a:pPr eaLnBrk="1" hangingPunct="1"/>
            <a:r>
              <a:rPr lang="en-US" altLang="en-US" sz="4400" b="1" smtClean="0">
                <a:solidFill>
                  <a:srgbClr val="FFFF00"/>
                </a:solidFill>
              </a:rPr>
              <a:t>Average RESULTS</a:t>
            </a:r>
          </a:p>
        </p:txBody>
      </p:sp>
      <p:sp>
        <p:nvSpPr>
          <p:cNvPr id="4" name="Striped Right Arrow 3"/>
          <p:cNvSpPr/>
          <p:nvPr/>
        </p:nvSpPr>
        <p:spPr>
          <a:xfrm>
            <a:off x="6096000" y="3352800"/>
            <a:ext cx="762000" cy="609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077" name="Subtitle 2"/>
          <p:cNvSpPr txBox="1">
            <a:spLocks/>
          </p:cNvSpPr>
          <p:nvPr/>
        </p:nvSpPr>
        <p:spPr bwMode="auto">
          <a:xfrm rot="5400000">
            <a:off x="3619500" y="3162300"/>
            <a:ext cx="3581400" cy="1219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buFont typeface="Arial" pitchFamily="34" charset="0"/>
              <a:buNone/>
            </a:pPr>
            <a:r>
              <a:rPr lang="en-US" altLang="en-US" sz="4000" b="1">
                <a:solidFill>
                  <a:srgbClr val="1F497D"/>
                </a:solidFill>
                <a:latin typeface="Calibri" pitchFamily="34" charset="0"/>
              </a:rPr>
              <a:t>Average       HABITS</a:t>
            </a:r>
          </a:p>
        </p:txBody>
      </p:sp>
      <p:sp>
        <p:nvSpPr>
          <p:cNvPr id="6" name="Striped Right Arrow 5"/>
          <p:cNvSpPr/>
          <p:nvPr/>
        </p:nvSpPr>
        <p:spPr>
          <a:xfrm>
            <a:off x="1752600" y="3429000"/>
            <a:ext cx="762000" cy="609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079" name="Subtitle 2"/>
          <p:cNvSpPr txBox="1">
            <a:spLocks/>
          </p:cNvSpPr>
          <p:nvPr/>
        </p:nvSpPr>
        <p:spPr bwMode="auto">
          <a:xfrm rot="5400000">
            <a:off x="2095500" y="3086100"/>
            <a:ext cx="2362200" cy="1219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buFont typeface="Arial" pitchFamily="34" charset="0"/>
              <a:buNone/>
            </a:pPr>
            <a:r>
              <a:rPr lang="en-US" altLang="en-US" sz="4000" b="1">
                <a:solidFill>
                  <a:srgbClr val="1F497D"/>
                </a:solidFill>
                <a:latin typeface="Calibri" pitchFamily="34" charset="0"/>
              </a:rPr>
              <a:t>Average CULTURE</a:t>
            </a:r>
          </a:p>
        </p:txBody>
      </p:sp>
      <p:sp>
        <p:nvSpPr>
          <p:cNvPr id="8" name="Striped Right Arrow 7"/>
          <p:cNvSpPr/>
          <p:nvPr/>
        </p:nvSpPr>
        <p:spPr>
          <a:xfrm>
            <a:off x="3962400" y="3352800"/>
            <a:ext cx="762000" cy="609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081" name="Subtitle 2"/>
          <p:cNvSpPr txBox="1">
            <a:spLocks/>
          </p:cNvSpPr>
          <p:nvPr/>
        </p:nvSpPr>
        <p:spPr bwMode="auto">
          <a:xfrm rot="5400000">
            <a:off x="-457200" y="3200400"/>
            <a:ext cx="3048000" cy="1219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buFont typeface="Arial" pitchFamily="34" charset="0"/>
              <a:buNone/>
            </a:pPr>
            <a:r>
              <a:rPr lang="en-US" altLang="en-US" sz="4000" b="1">
                <a:solidFill>
                  <a:srgbClr val="1F497D"/>
                </a:solidFill>
                <a:latin typeface="Calibri" pitchFamily="34" charset="0"/>
              </a:rPr>
              <a:t>Average LEADERSHIP</a:t>
            </a:r>
          </a:p>
        </p:txBody>
      </p:sp>
      <p:sp>
        <p:nvSpPr>
          <p:cNvPr id="3082" name="AutoShape 2" descr="Image result for michigan football helmet"/>
          <p:cNvSpPr>
            <a:spLocks noChangeAspect="1" noChangeArrowheads="1"/>
          </p:cNvSpPr>
          <p:nvPr/>
        </p:nvSpPr>
        <p:spPr bwMode="auto">
          <a:xfrm>
            <a:off x="0" y="-136525"/>
            <a:ext cx="9525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solidFill>
                <a:prstClr val="black"/>
              </a:solidFill>
            </a:endParaRPr>
          </a:p>
        </p:txBody>
      </p:sp>
      <p:sp>
        <p:nvSpPr>
          <p:cNvPr id="3083" name="AutoShape 4" descr="Image result for michigan football helmet"/>
          <p:cNvSpPr>
            <a:spLocks noChangeAspect="1" noChangeArrowheads="1"/>
          </p:cNvSpPr>
          <p:nvPr/>
        </p:nvSpPr>
        <p:spPr bwMode="auto">
          <a:xfrm>
            <a:off x="0" y="-136525"/>
            <a:ext cx="9525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solidFill>
                <a:prstClr val="black"/>
              </a:solidFill>
            </a:endParaRPr>
          </a:p>
        </p:txBody>
      </p:sp>
      <p:sp>
        <p:nvSpPr>
          <p:cNvPr id="3084" name="AutoShape 6" descr="Image result for michigan football helmet"/>
          <p:cNvSpPr>
            <a:spLocks noChangeAspect="1" noChangeArrowheads="1"/>
          </p:cNvSpPr>
          <p:nvPr/>
        </p:nvSpPr>
        <p:spPr bwMode="auto">
          <a:xfrm>
            <a:off x="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solidFill>
                <a:prstClr val="black"/>
              </a:solidFill>
            </a:endParaRPr>
          </a:p>
        </p:txBody>
      </p:sp>
      <p:sp>
        <p:nvSpPr>
          <p:cNvPr id="3085" name="AutoShape 8" descr="Image result for michigan football helmet"/>
          <p:cNvSpPr>
            <a:spLocks noChangeAspect="1" noChangeArrowheads="1"/>
          </p:cNvSpPr>
          <p:nvPr/>
        </p:nvSpPr>
        <p:spPr bwMode="auto">
          <a:xfrm>
            <a:off x="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solidFill>
                <a:prstClr val="black"/>
              </a:solidFill>
            </a:endParaRPr>
          </a:p>
        </p:txBody>
      </p:sp>
      <p:sp>
        <p:nvSpPr>
          <p:cNvPr id="3086" name="AutoShape 10" descr="Image result for michigan football helmet"/>
          <p:cNvSpPr>
            <a:spLocks noChangeAspect="1" noChangeArrowheads="1"/>
          </p:cNvSpPr>
          <p:nvPr/>
        </p:nvSpPr>
        <p:spPr bwMode="auto">
          <a:xfrm>
            <a:off x="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solidFill>
                <a:prstClr val="black"/>
              </a:solidFill>
            </a:endParaRPr>
          </a:p>
        </p:txBody>
      </p:sp>
      <p:pic>
        <p:nvPicPr>
          <p:cNvPr id="3087" name="Picture 12" descr="http://www.michiganhelmetproject.org/images/helmets/7426_l.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6200" y="4800600"/>
            <a:ext cx="2717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818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0" y="0"/>
            <a:ext cx="9144000" cy="990600"/>
          </a:xfrm>
        </p:spPr>
        <p:txBody>
          <a:bodyPr/>
          <a:lstStyle/>
          <a:p>
            <a:pPr eaLnBrk="1" hangingPunct="1"/>
            <a:r>
              <a:rPr lang="en-US" altLang="en-US" sz="5400" smtClean="0"/>
              <a:t>LAW OF “GREATNESS”</a:t>
            </a:r>
          </a:p>
        </p:txBody>
      </p:sp>
      <p:sp>
        <p:nvSpPr>
          <p:cNvPr id="3" name="Subtitle 2"/>
          <p:cNvSpPr>
            <a:spLocks noGrp="1"/>
          </p:cNvSpPr>
          <p:nvPr>
            <p:ph type="subTitle" idx="1"/>
          </p:nvPr>
        </p:nvSpPr>
        <p:spPr>
          <a:xfrm>
            <a:off x="6858000" y="3048000"/>
            <a:ext cx="2209800" cy="1447800"/>
          </a:xfrm>
          <a:solidFill>
            <a:srgbClr val="FF0000"/>
          </a:solidFill>
        </p:spPr>
        <p:txBody>
          <a:bodyPr rtlCol="0">
            <a:noAutofit/>
          </a:bodyPr>
          <a:lstStyle/>
          <a:p>
            <a:pPr eaLnBrk="1" fontAlgn="auto" hangingPunct="1">
              <a:spcAft>
                <a:spcPts val="0"/>
              </a:spcAft>
              <a:defRPr/>
            </a:pPr>
            <a:r>
              <a:rPr lang="en-US" sz="4400" b="1" dirty="0" smtClean="0">
                <a:solidFill>
                  <a:schemeClr val="bg1">
                    <a:lumMod val="85000"/>
                  </a:schemeClr>
                </a:solidFill>
              </a:rPr>
              <a:t>Great RESULTS</a:t>
            </a:r>
          </a:p>
        </p:txBody>
      </p:sp>
      <p:sp>
        <p:nvSpPr>
          <p:cNvPr id="4" name="Striped Right Arrow 3"/>
          <p:cNvSpPr/>
          <p:nvPr/>
        </p:nvSpPr>
        <p:spPr>
          <a:xfrm>
            <a:off x="6096000" y="33528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Subtitle 2"/>
          <p:cNvSpPr txBox="1">
            <a:spLocks/>
          </p:cNvSpPr>
          <p:nvPr/>
        </p:nvSpPr>
        <p:spPr>
          <a:xfrm rot="5400000">
            <a:off x="3619500" y="3162300"/>
            <a:ext cx="3581400" cy="1219200"/>
          </a:xfrm>
          <a:prstGeom prst="rect">
            <a:avLst/>
          </a:prstGeom>
          <a:solidFill>
            <a:schemeClr val="bg1">
              <a:lumMod val="75000"/>
            </a:schemeClr>
          </a:solidFill>
        </p:spPr>
        <p:txBody>
          <a:bodyPr/>
          <a:lstStyle/>
          <a:p>
            <a:pPr algn="ctr">
              <a:spcBef>
                <a:spcPct val="20000"/>
              </a:spcBef>
              <a:buFont typeface="Arial" pitchFamily="34" charset="0"/>
              <a:buNone/>
              <a:defRPr/>
            </a:pPr>
            <a:r>
              <a:rPr lang="en-US" sz="4000" b="1" dirty="0">
                <a:solidFill>
                  <a:srgbClr val="FF0000"/>
                </a:solidFill>
              </a:rPr>
              <a:t>Great           HABITS</a:t>
            </a:r>
          </a:p>
        </p:txBody>
      </p:sp>
      <p:sp>
        <p:nvSpPr>
          <p:cNvPr id="6" name="Striped Right Arrow 5"/>
          <p:cNvSpPr/>
          <p:nvPr/>
        </p:nvSpPr>
        <p:spPr>
          <a:xfrm>
            <a:off x="1752600" y="34290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Subtitle 2"/>
          <p:cNvSpPr txBox="1">
            <a:spLocks/>
          </p:cNvSpPr>
          <p:nvPr/>
        </p:nvSpPr>
        <p:spPr>
          <a:xfrm rot="5400000">
            <a:off x="2095500" y="3086100"/>
            <a:ext cx="2362200" cy="1219200"/>
          </a:xfrm>
          <a:prstGeom prst="rect">
            <a:avLst/>
          </a:prstGeom>
          <a:solidFill>
            <a:schemeClr val="bg1">
              <a:lumMod val="75000"/>
            </a:schemeClr>
          </a:solidFill>
        </p:spPr>
        <p:txBody>
          <a:bodyPr/>
          <a:lstStyle/>
          <a:p>
            <a:pPr algn="ctr">
              <a:spcBef>
                <a:spcPct val="20000"/>
              </a:spcBef>
              <a:buFont typeface="Arial" pitchFamily="34" charset="0"/>
              <a:buNone/>
              <a:defRPr/>
            </a:pPr>
            <a:r>
              <a:rPr lang="en-US" sz="4000" b="1" dirty="0">
                <a:solidFill>
                  <a:srgbClr val="FF0000"/>
                </a:solidFill>
              </a:rPr>
              <a:t>Great CULTURE</a:t>
            </a:r>
          </a:p>
        </p:txBody>
      </p:sp>
      <p:sp>
        <p:nvSpPr>
          <p:cNvPr id="8" name="Striped Right Arrow 7"/>
          <p:cNvSpPr/>
          <p:nvPr/>
        </p:nvSpPr>
        <p:spPr>
          <a:xfrm>
            <a:off x="3962400" y="33528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 name="Subtitle 2"/>
          <p:cNvSpPr txBox="1">
            <a:spLocks/>
          </p:cNvSpPr>
          <p:nvPr/>
        </p:nvSpPr>
        <p:spPr>
          <a:xfrm rot="5400000">
            <a:off x="-457200" y="3200400"/>
            <a:ext cx="3048000" cy="1219200"/>
          </a:xfrm>
          <a:prstGeom prst="rect">
            <a:avLst/>
          </a:prstGeom>
          <a:solidFill>
            <a:schemeClr val="bg1">
              <a:lumMod val="75000"/>
            </a:schemeClr>
          </a:solidFill>
        </p:spPr>
        <p:txBody>
          <a:bodyPr/>
          <a:lstStyle/>
          <a:p>
            <a:pPr algn="ctr">
              <a:spcBef>
                <a:spcPct val="20000"/>
              </a:spcBef>
              <a:buFont typeface="Arial" pitchFamily="34" charset="0"/>
              <a:buNone/>
              <a:defRPr/>
            </a:pPr>
            <a:r>
              <a:rPr lang="en-US" sz="4000" b="1" dirty="0">
                <a:solidFill>
                  <a:srgbClr val="FF0000"/>
                </a:solidFill>
              </a:rPr>
              <a:t>Great LEADERSHIP</a:t>
            </a:r>
          </a:p>
        </p:txBody>
      </p:sp>
      <p:pic>
        <p:nvPicPr>
          <p:cNvPr id="4106" name="Picture 2" descr="https://encrypted-tbn3.gstatic.com/images?q=tbn:ANd9GcQraSqkQLzeUylUgdRGqP6GmsgXhnhCywVlqT7ZjacExkJPvdo0A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0500" y="4648200"/>
            <a:ext cx="2603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2593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0" y="0"/>
            <a:ext cx="9144000" cy="990600"/>
          </a:xfrm>
        </p:spPr>
        <p:txBody>
          <a:bodyPr/>
          <a:lstStyle/>
          <a:p>
            <a:pPr eaLnBrk="1" hangingPunct="1"/>
            <a:r>
              <a:rPr lang="en-US" altLang="en-US" sz="5400" smtClean="0"/>
              <a:t>POWER OF CULTURE</a:t>
            </a:r>
          </a:p>
        </p:txBody>
      </p:sp>
      <p:sp>
        <p:nvSpPr>
          <p:cNvPr id="3" name="Subtitle 2"/>
          <p:cNvSpPr>
            <a:spLocks noGrp="1"/>
          </p:cNvSpPr>
          <p:nvPr>
            <p:ph type="subTitle" idx="1"/>
          </p:nvPr>
        </p:nvSpPr>
        <p:spPr>
          <a:xfrm>
            <a:off x="6858000" y="3048000"/>
            <a:ext cx="2209800" cy="1447800"/>
          </a:xfrm>
          <a:solidFill>
            <a:srgbClr val="FF0000"/>
          </a:solidFill>
        </p:spPr>
        <p:txBody>
          <a:bodyPr rtlCol="0">
            <a:noAutofit/>
          </a:bodyPr>
          <a:lstStyle/>
          <a:p>
            <a:pPr eaLnBrk="1" fontAlgn="auto" hangingPunct="1">
              <a:spcAft>
                <a:spcPts val="0"/>
              </a:spcAft>
              <a:defRPr/>
            </a:pPr>
            <a:r>
              <a:rPr lang="en-US" sz="4400" b="1" dirty="0" smtClean="0">
                <a:solidFill>
                  <a:schemeClr val="bg1">
                    <a:lumMod val="85000"/>
                  </a:schemeClr>
                </a:solidFill>
              </a:rPr>
              <a:t>Great RESULTS</a:t>
            </a:r>
          </a:p>
        </p:txBody>
      </p:sp>
      <p:sp>
        <p:nvSpPr>
          <p:cNvPr id="4" name="Striped Right Arrow 3"/>
          <p:cNvSpPr/>
          <p:nvPr/>
        </p:nvSpPr>
        <p:spPr>
          <a:xfrm>
            <a:off x="6096000" y="33528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Subtitle 2"/>
          <p:cNvSpPr txBox="1">
            <a:spLocks/>
          </p:cNvSpPr>
          <p:nvPr/>
        </p:nvSpPr>
        <p:spPr>
          <a:xfrm rot="5400000">
            <a:off x="3619500" y="3162300"/>
            <a:ext cx="3581400" cy="1219200"/>
          </a:xfrm>
          <a:prstGeom prst="rect">
            <a:avLst/>
          </a:prstGeom>
          <a:solidFill>
            <a:schemeClr val="bg1">
              <a:lumMod val="75000"/>
            </a:schemeClr>
          </a:solidFill>
        </p:spPr>
        <p:txBody>
          <a:bodyPr/>
          <a:lstStyle/>
          <a:p>
            <a:pPr algn="ctr">
              <a:spcBef>
                <a:spcPct val="20000"/>
              </a:spcBef>
              <a:buFont typeface="Arial" pitchFamily="34" charset="0"/>
              <a:buNone/>
              <a:defRPr/>
            </a:pPr>
            <a:r>
              <a:rPr lang="en-US" sz="4000" b="1" dirty="0">
                <a:solidFill>
                  <a:srgbClr val="FF0000"/>
                </a:solidFill>
              </a:rPr>
              <a:t>Great      HABITS</a:t>
            </a:r>
          </a:p>
        </p:txBody>
      </p:sp>
      <p:sp>
        <p:nvSpPr>
          <p:cNvPr id="6" name="Striped Right Arrow 5"/>
          <p:cNvSpPr/>
          <p:nvPr/>
        </p:nvSpPr>
        <p:spPr>
          <a:xfrm>
            <a:off x="1752600" y="34290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Subtitle 2"/>
          <p:cNvSpPr txBox="1">
            <a:spLocks/>
          </p:cNvSpPr>
          <p:nvPr/>
        </p:nvSpPr>
        <p:spPr>
          <a:xfrm rot="5400000">
            <a:off x="2095500" y="3086100"/>
            <a:ext cx="2362200" cy="1219200"/>
          </a:xfrm>
          <a:prstGeom prst="rect">
            <a:avLst/>
          </a:prstGeom>
          <a:solidFill>
            <a:schemeClr val="bg1">
              <a:lumMod val="75000"/>
            </a:schemeClr>
          </a:solidFill>
        </p:spPr>
        <p:txBody>
          <a:bodyPr/>
          <a:lstStyle/>
          <a:p>
            <a:pPr algn="ctr">
              <a:spcBef>
                <a:spcPct val="20000"/>
              </a:spcBef>
              <a:buFont typeface="Arial" pitchFamily="34" charset="0"/>
              <a:buNone/>
              <a:defRPr/>
            </a:pPr>
            <a:r>
              <a:rPr lang="en-US" sz="4000" b="1" dirty="0">
                <a:solidFill>
                  <a:srgbClr val="FF0000"/>
                </a:solidFill>
              </a:rPr>
              <a:t>Great CULTURE</a:t>
            </a:r>
          </a:p>
        </p:txBody>
      </p:sp>
      <p:sp>
        <p:nvSpPr>
          <p:cNvPr id="8" name="Striped Right Arrow 7"/>
          <p:cNvSpPr/>
          <p:nvPr/>
        </p:nvSpPr>
        <p:spPr>
          <a:xfrm>
            <a:off x="3962400" y="33528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 name="Subtitle 2"/>
          <p:cNvSpPr txBox="1">
            <a:spLocks/>
          </p:cNvSpPr>
          <p:nvPr/>
        </p:nvSpPr>
        <p:spPr>
          <a:xfrm rot="5400000">
            <a:off x="-457200" y="3200400"/>
            <a:ext cx="3048000" cy="1219200"/>
          </a:xfrm>
          <a:prstGeom prst="rect">
            <a:avLst/>
          </a:prstGeom>
          <a:solidFill>
            <a:schemeClr val="bg1">
              <a:lumMod val="75000"/>
            </a:schemeClr>
          </a:solidFill>
        </p:spPr>
        <p:txBody>
          <a:bodyPr/>
          <a:lstStyle/>
          <a:p>
            <a:pPr algn="ctr">
              <a:spcBef>
                <a:spcPct val="20000"/>
              </a:spcBef>
              <a:buFont typeface="Arial" pitchFamily="34" charset="0"/>
              <a:buNone/>
              <a:defRPr/>
            </a:pPr>
            <a:r>
              <a:rPr lang="en-US" sz="4000" b="1" dirty="0">
                <a:solidFill>
                  <a:srgbClr val="FF0000"/>
                </a:solidFill>
              </a:rPr>
              <a:t>Great LEADERSHIP</a:t>
            </a:r>
          </a:p>
        </p:txBody>
      </p:sp>
      <p:sp>
        <p:nvSpPr>
          <p:cNvPr id="11" name="Down Arrow 10"/>
          <p:cNvSpPr/>
          <p:nvPr/>
        </p:nvSpPr>
        <p:spPr>
          <a:xfrm>
            <a:off x="2667000" y="990600"/>
            <a:ext cx="1295400" cy="1524000"/>
          </a:xfrm>
          <a:prstGeom prst="downArrow">
            <a:avLst/>
          </a:prstGeom>
          <a:solidFill>
            <a:schemeClr val="tx1">
              <a:lumMod val="75000"/>
              <a:lumOff val="2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pic>
        <p:nvPicPr>
          <p:cNvPr id="5131" name="Picture 2" descr="https://encrypted-tbn3.gstatic.com/images?q=tbn:ANd9GcQraSqkQLzeUylUgdRGqP6GmsgXhnhCywVlqT7ZjacExkJPvdo0A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0500" y="4648200"/>
            <a:ext cx="2603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6738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0" y="762000"/>
            <a:ext cx="2209800" cy="1447800"/>
          </a:xfrm>
          <a:solidFill>
            <a:srgbClr val="FF0000"/>
          </a:solidFill>
        </p:spPr>
        <p:txBody>
          <a:bodyPr rtlCol="0">
            <a:noAutofit/>
          </a:bodyPr>
          <a:lstStyle/>
          <a:p>
            <a:pPr eaLnBrk="1" fontAlgn="auto" hangingPunct="1">
              <a:spcAft>
                <a:spcPts val="0"/>
              </a:spcAft>
              <a:defRPr/>
            </a:pPr>
            <a:r>
              <a:rPr lang="en-US" sz="4400" b="1" dirty="0" smtClean="0">
                <a:solidFill>
                  <a:schemeClr val="bg1">
                    <a:lumMod val="85000"/>
                  </a:schemeClr>
                </a:solidFill>
              </a:rPr>
              <a:t>Great RESULTS</a:t>
            </a:r>
          </a:p>
        </p:txBody>
      </p:sp>
      <p:sp>
        <p:nvSpPr>
          <p:cNvPr id="4" name="Striped Right Arrow 3"/>
          <p:cNvSpPr/>
          <p:nvPr/>
        </p:nvSpPr>
        <p:spPr>
          <a:xfrm>
            <a:off x="6096000" y="11430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Subtitle 2"/>
          <p:cNvSpPr txBox="1">
            <a:spLocks/>
          </p:cNvSpPr>
          <p:nvPr/>
        </p:nvSpPr>
        <p:spPr>
          <a:xfrm rot="5400000">
            <a:off x="3619500" y="3162300"/>
            <a:ext cx="3581400" cy="1219200"/>
          </a:xfrm>
          <a:prstGeom prst="rect">
            <a:avLst/>
          </a:prstGeom>
          <a:solidFill>
            <a:schemeClr val="bg1">
              <a:lumMod val="75000"/>
            </a:schemeClr>
          </a:solidFill>
        </p:spPr>
        <p:txBody>
          <a:bodyPr/>
          <a:lstStyle/>
          <a:p>
            <a:pPr algn="ctr">
              <a:spcBef>
                <a:spcPct val="20000"/>
              </a:spcBef>
              <a:buFont typeface="Arial" pitchFamily="34" charset="0"/>
              <a:buNone/>
              <a:defRPr/>
            </a:pPr>
            <a:r>
              <a:rPr lang="en-US" sz="4000" b="1" dirty="0">
                <a:solidFill>
                  <a:srgbClr val="FF0000"/>
                </a:solidFill>
              </a:rPr>
              <a:t>Great  PERFORMANCE</a:t>
            </a:r>
          </a:p>
        </p:txBody>
      </p:sp>
      <p:sp>
        <p:nvSpPr>
          <p:cNvPr id="7" name="Subtitle 2"/>
          <p:cNvSpPr txBox="1">
            <a:spLocks/>
          </p:cNvSpPr>
          <p:nvPr/>
        </p:nvSpPr>
        <p:spPr>
          <a:xfrm rot="5400000">
            <a:off x="2095500" y="3086100"/>
            <a:ext cx="2362200" cy="1219200"/>
          </a:xfrm>
          <a:prstGeom prst="rect">
            <a:avLst/>
          </a:prstGeom>
          <a:solidFill>
            <a:schemeClr val="bg1">
              <a:lumMod val="75000"/>
            </a:schemeClr>
          </a:solidFill>
        </p:spPr>
        <p:txBody>
          <a:bodyPr/>
          <a:lstStyle/>
          <a:p>
            <a:pPr algn="ctr">
              <a:spcBef>
                <a:spcPct val="20000"/>
              </a:spcBef>
              <a:buFont typeface="Arial" pitchFamily="34" charset="0"/>
              <a:buNone/>
              <a:defRPr/>
            </a:pPr>
            <a:r>
              <a:rPr lang="en-US" sz="4000" b="1" dirty="0">
                <a:solidFill>
                  <a:srgbClr val="FF0000"/>
                </a:solidFill>
              </a:rPr>
              <a:t>Great CULTURE</a:t>
            </a:r>
          </a:p>
        </p:txBody>
      </p:sp>
      <p:sp>
        <p:nvSpPr>
          <p:cNvPr id="8" name="Striped Right Arrow 7"/>
          <p:cNvSpPr/>
          <p:nvPr/>
        </p:nvSpPr>
        <p:spPr>
          <a:xfrm>
            <a:off x="3962400" y="33528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151" name="TextBox 9"/>
          <p:cNvSpPr txBox="1">
            <a:spLocks noChangeArrowheads="1"/>
          </p:cNvSpPr>
          <p:nvPr/>
        </p:nvSpPr>
        <p:spPr bwMode="auto">
          <a:xfrm>
            <a:off x="3276600" y="1143000"/>
            <a:ext cx="2819400" cy="513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en-US" altLang="en-US" sz="3600" b="1" i="1">
                <a:solidFill>
                  <a:prstClr val="black"/>
                </a:solidFill>
                <a:latin typeface="Calibri" pitchFamily="34" charset="0"/>
              </a:rPr>
              <a:t>COMPELLING</a:t>
            </a:r>
          </a:p>
          <a:p>
            <a:pPr algn="r" eaLnBrk="1" hangingPunct="1">
              <a:lnSpc>
                <a:spcPct val="300000"/>
              </a:lnSpc>
            </a:pPr>
            <a:r>
              <a:rPr lang="en-US" altLang="en-US" sz="3600" b="1">
                <a:solidFill>
                  <a:prstClr val="black"/>
                </a:solidFill>
                <a:latin typeface="Calibri" pitchFamily="34" charset="0"/>
              </a:rPr>
              <a:t>Committed</a:t>
            </a:r>
          </a:p>
          <a:p>
            <a:pPr algn="r" eaLnBrk="1" hangingPunct="1">
              <a:lnSpc>
                <a:spcPct val="300000"/>
              </a:lnSpc>
            </a:pPr>
            <a:r>
              <a:rPr lang="en-US" altLang="en-US" sz="3600" i="1">
                <a:solidFill>
                  <a:prstClr val="black"/>
                </a:solidFill>
                <a:latin typeface="Calibri" pitchFamily="34" charset="0"/>
              </a:rPr>
              <a:t>Compliant</a:t>
            </a:r>
            <a:endParaRPr lang="en-US" altLang="en-US" sz="3600" b="1" i="1">
              <a:solidFill>
                <a:prstClr val="black"/>
              </a:solidFill>
              <a:latin typeface="Calibri" pitchFamily="34" charset="0"/>
            </a:endParaRPr>
          </a:p>
          <a:p>
            <a:pPr algn="r" eaLnBrk="1" hangingPunct="1">
              <a:lnSpc>
                <a:spcPct val="250000"/>
              </a:lnSpc>
            </a:pPr>
            <a:r>
              <a:rPr lang="en-US" altLang="en-US" sz="3600">
                <a:solidFill>
                  <a:prstClr val="black"/>
                </a:solidFill>
                <a:latin typeface="Calibri" pitchFamily="34" charset="0"/>
              </a:rPr>
              <a:t>cynical</a:t>
            </a:r>
          </a:p>
        </p:txBody>
      </p:sp>
      <p:sp>
        <p:nvSpPr>
          <p:cNvPr id="11" name="Subtitle 2"/>
          <p:cNvSpPr txBox="1">
            <a:spLocks/>
          </p:cNvSpPr>
          <p:nvPr/>
        </p:nvSpPr>
        <p:spPr bwMode="auto">
          <a:xfrm>
            <a:off x="6858000" y="2286000"/>
            <a:ext cx="2209800" cy="1447800"/>
          </a:xfrm>
          <a:prstGeom prst="rect">
            <a:avLst/>
          </a:prstGeom>
          <a:solidFill>
            <a:srgbClr val="FF0000"/>
          </a:solidFill>
          <a:ln w="9525">
            <a:noFill/>
            <a:miter lim="800000"/>
            <a:headEnd/>
            <a:tailEnd/>
          </a:ln>
        </p:spPr>
        <p:txBody>
          <a:bodyPr/>
          <a:lstStyle/>
          <a:p>
            <a:pPr algn="ctr">
              <a:spcBef>
                <a:spcPct val="20000"/>
              </a:spcBef>
              <a:buFont typeface="Arial" pitchFamily="34" charset="0"/>
              <a:buNone/>
              <a:defRPr/>
            </a:pPr>
            <a:r>
              <a:rPr lang="en-US" sz="4400" b="1" dirty="0">
                <a:solidFill>
                  <a:prstClr val="white">
                    <a:lumMod val="85000"/>
                  </a:prstClr>
                </a:solidFill>
              </a:rPr>
              <a:t>Good RESULTS</a:t>
            </a:r>
          </a:p>
        </p:txBody>
      </p:sp>
      <p:sp>
        <p:nvSpPr>
          <p:cNvPr id="12" name="Striped Right Arrow 11"/>
          <p:cNvSpPr/>
          <p:nvPr/>
        </p:nvSpPr>
        <p:spPr>
          <a:xfrm>
            <a:off x="6096000" y="25908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3" name="Subtitle 2"/>
          <p:cNvSpPr txBox="1">
            <a:spLocks/>
          </p:cNvSpPr>
          <p:nvPr/>
        </p:nvSpPr>
        <p:spPr bwMode="auto">
          <a:xfrm>
            <a:off x="6858000" y="3810000"/>
            <a:ext cx="2209800" cy="1447800"/>
          </a:xfrm>
          <a:prstGeom prst="rect">
            <a:avLst/>
          </a:prstGeom>
          <a:solidFill>
            <a:schemeClr val="tx2"/>
          </a:solidFill>
          <a:ln w="9525">
            <a:noFill/>
            <a:miter lim="800000"/>
            <a:headEnd/>
            <a:tailEnd/>
          </a:ln>
        </p:spPr>
        <p:txBody>
          <a:bodyPr/>
          <a:lstStyle/>
          <a:p>
            <a:pPr algn="ctr">
              <a:spcBef>
                <a:spcPct val="20000"/>
              </a:spcBef>
              <a:buFont typeface="Arial" charset="0"/>
              <a:buNone/>
              <a:defRPr/>
            </a:pPr>
            <a:r>
              <a:rPr lang="en-US" sz="4400" b="1" dirty="0">
                <a:solidFill>
                  <a:srgbClr val="FFFF00"/>
                </a:solidFill>
              </a:rPr>
              <a:t>Average RESULTS</a:t>
            </a:r>
          </a:p>
        </p:txBody>
      </p:sp>
      <p:sp>
        <p:nvSpPr>
          <p:cNvPr id="14" name="Striped Right Arrow 13"/>
          <p:cNvSpPr/>
          <p:nvPr/>
        </p:nvSpPr>
        <p:spPr>
          <a:xfrm>
            <a:off x="6096000" y="4114800"/>
            <a:ext cx="762000" cy="609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5" name="Subtitle 2"/>
          <p:cNvSpPr txBox="1">
            <a:spLocks/>
          </p:cNvSpPr>
          <p:nvPr/>
        </p:nvSpPr>
        <p:spPr bwMode="auto">
          <a:xfrm>
            <a:off x="6858000" y="5334000"/>
            <a:ext cx="2209800" cy="1447800"/>
          </a:xfrm>
          <a:prstGeom prst="rect">
            <a:avLst/>
          </a:prstGeom>
          <a:solidFill>
            <a:schemeClr val="tx2"/>
          </a:solidFill>
          <a:ln w="9525">
            <a:noFill/>
            <a:miter lim="800000"/>
            <a:headEnd/>
            <a:tailEnd/>
          </a:ln>
        </p:spPr>
        <p:txBody>
          <a:bodyPr/>
          <a:lstStyle/>
          <a:p>
            <a:pPr algn="ctr">
              <a:spcBef>
                <a:spcPct val="20000"/>
              </a:spcBef>
              <a:buFont typeface="Arial" charset="0"/>
              <a:buNone/>
              <a:defRPr/>
            </a:pPr>
            <a:r>
              <a:rPr lang="en-US" sz="4400" b="1" dirty="0">
                <a:solidFill>
                  <a:srgbClr val="FFFF00"/>
                </a:solidFill>
              </a:rPr>
              <a:t>Poor RESULTS</a:t>
            </a:r>
          </a:p>
        </p:txBody>
      </p:sp>
      <p:sp>
        <p:nvSpPr>
          <p:cNvPr id="16" name="Striped Right Arrow 15"/>
          <p:cNvSpPr/>
          <p:nvPr/>
        </p:nvSpPr>
        <p:spPr>
          <a:xfrm>
            <a:off x="6096000" y="5638800"/>
            <a:ext cx="762000" cy="609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 name="Left Brace 18"/>
          <p:cNvSpPr/>
          <p:nvPr/>
        </p:nvSpPr>
        <p:spPr>
          <a:xfrm>
            <a:off x="3048000" y="1066800"/>
            <a:ext cx="762000" cy="53340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sp>
        <p:nvSpPr>
          <p:cNvPr id="6159" name="TextBox 21"/>
          <p:cNvSpPr txBox="1">
            <a:spLocks noChangeArrowheads="1"/>
          </p:cNvSpPr>
          <p:nvPr/>
        </p:nvSpPr>
        <p:spPr bwMode="auto">
          <a:xfrm rot="-5400000">
            <a:off x="188119" y="1483519"/>
            <a:ext cx="2667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2400" b="1">
                <a:solidFill>
                  <a:prstClr val="white"/>
                </a:solidFill>
              </a:rPr>
              <a:t>COMPLACENCY</a:t>
            </a:r>
          </a:p>
        </p:txBody>
      </p:sp>
      <p:sp>
        <p:nvSpPr>
          <p:cNvPr id="6160" name="Title 1"/>
          <p:cNvSpPr>
            <a:spLocks noGrp="1"/>
          </p:cNvSpPr>
          <p:nvPr>
            <p:ph type="ctrTitle"/>
          </p:nvPr>
        </p:nvSpPr>
        <p:spPr>
          <a:xfrm>
            <a:off x="0" y="0"/>
            <a:ext cx="9144000" cy="990600"/>
          </a:xfrm>
        </p:spPr>
        <p:txBody>
          <a:bodyPr/>
          <a:lstStyle/>
          <a:p>
            <a:pPr eaLnBrk="1" hangingPunct="1"/>
            <a:r>
              <a:rPr lang="en-US" altLang="en-US" sz="5400" smtClean="0"/>
              <a:t>POWER OF CULTURE</a:t>
            </a:r>
          </a:p>
        </p:txBody>
      </p:sp>
    </p:spTree>
    <p:extLst>
      <p:ext uri="{BB962C8B-B14F-4D97-AF65-F5344CB8AC3E}">
        <p14:creationId xmlns:p14="http://schemas.microsoft.com/office/powerpoint/2010/main" val="3184663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0" y="762000"/>
            <a:ext cx="2209800" cy="1447800"/>
          </a:xfrm>
          <a:solidFill>
            <a:srgbClr val="FF0000"/>
          </a:solidFill>
        </p:spPr>
        <p:txBody>
          <a:bodyPr rtlCol="0">
            <a:noAutofit/>
          </a:bodyPr>
          <a:lstStyle/>
          <a:p>
            <a:pPr eaLnBrk="1" fontAlgn="auto" hangingPunct="1">
              <a:spcAft>
                <a:spcPts val="0"/>
              </a:spcAft>
              <a:defRPr/>
            </a:pPr>
            <a:r>
              <a:rPr lang="en-US" sz="4400" b="1" dirty="0" smtClean="0">
                <a:solidFill>
                  <a:schemeClr val="bg1">
                    <a:lumMod val="85000"/>
                  </a:schemeClr>
                </a:solidFill>
              </a:rPr>
              <a:t>Great RESULTS</a:t>
            </a:r>
          </a:p>
        </p:txBody>
      </p:sp>
      <p:sp>
        <p:nvSpPr>
          <p:cNvPr id="4" name="Striped Right Arrow 3"/>
          <p:cNvSpPr/>
          <p:nvPr/>
        </p:nvSpPr>
        <p:spPr>
          <a:xfrm>
            <a:off x="6096000" y="11430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Subtitle 2"/>
          <p:cNvSpPr txBox="1">
            <a:spLocks/>
          </p:cNvSpPr>
          <p:nvPr/>
        </p:nvSpPr>
        <p:spPr>
          <a:xfrm rot="5400000">
            <a:off x="3619500" y="3162300"/>
            <a:ext cx="3581400" cy="1219200"/>
          </a:xfrm>
          <a:prstGeom prst="rect">
            <a:avLst/>
          </a:prstGeom>
          <a:solidFill>
            <a:schemeClr val="bg1">
              <a:lumMod val="75000"/>
            </a:schemeClr>
          </a:solidFill>
        </p:spPr>
        <p:txBody>
          <a:bodyPr/>
          <a:lstStyle/>
          <a:p>
            <a:pPr algn="ctr" fontAlgn="auto">
              <a:spcBef>
                <a:spcPct val="20000"/>
              </a:spcBef>
              <a:spcAft>
                <a:spcPts val="0"/>
              </a:spcAft>
              <a:buFont typeface="Arial" pitchFamily="34" charset="0"/>
              <a:buNone/>
              <a:defRPr/>
            </a:pPr>
            <a:r>
              <a:rPr lang="en-US" sz="4000" b="1" dirty="0">
                <a:solidFill>
                  <a:srgbClr val="FF0000"/>
                </a:solidFill>
                <a:latin typeface="Calibri"/>
                <a:cs typeface="+mn-cs"/>
              </a:rPr>
              <a:t>Great  PERFORMANCE</a:t>
            </a:r>
          </a:p>
        </p:txBody>
      </p:sp>
      <p:sp>
        <p:nvSpPr>
          <p:cNvPr id="7" name="Subtitle 2"/>
          <p:cNvSpPr txBox="1">
            <a:spLocks/>
          </p:cNvSpPr>
          <p:nvPr/>
        </p:nvSpPr>
        <p:spPr>
          <a:xfrm rot="5400000">
            <a:off x="2095500" y="3086100"/>
            <a:ext cx="2362200" cy="1219200"/>
          </a:xfrm>
          <a:prstGeom prst="rect">
            <a:avLst/>
          </a:prstGeom>
          <a:solidFill>
            <a:schemeClr val="bg1">
              <a:lumMod val="75000"/>
            </a:schemeClr>
          </a:solidFill>
        </p:spPr>
        <p:txBody>
          <a:bodyPr/>
          <a:lstStyle/>
          <a:p>
            <a:pPr algn="ctr" fontAlgn="auto">
              <a:spcBef>
                <a:spcPct val="20000"/>
              </a:spcBef>
              <a:spcAft>
                <a:spcPts val="0"/>
              </a:spcAft>
              <a:buFont typeface="Arial" pitchFamily="34" charset="0"/>
              <a:buNone/>
              <a:defRPr/>
            </a:pPr>
            <a:r>
              <a:rPr lang="en-US" sz="4000" b="1" dirty="0">
                <a:solidFill>
                  <a:srgbClr val="FF0000"/>
                </a:solidFill>
                <a:latin typeface="Calibri"/>
                <a:cs typeface="+mn-cs"/>
              </a:rPr>
              <a:t>Great CULTURE</a:t>
            </a:r>
          </a:p>
        </p:txBody>
      </p:sp>
      <p:sp>
        <p:nvSpPr>
          <p:cNvPr id="8" name="Striped Right Arrow 7"/>
          <p:cNvSpPr/>
          <p:nvPr/>
        </p:nvSpPr>
        <p:spPr>
          <a:xfrm>
            <a:off x="3962400" y="33528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199" name="TextBox 9"/>
          <p:cNvSpPr txBox="1">
            <a:spLocks noChangeArrowheads="1"/>
          </p:cNvSpPr>
          <p:nvPr/>
        </p:nvSpPr>
        <p:spPr bwMode="auto">
          <a:xfrm>
            <a:off x="3276600" y="1143000"/>
            <a:ext cx="2819400" cy="53546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en-US" altLang="en-US" sz="3600" b="1" i="1">
                <a:latin typeface="Calibri" pitchFamily="34" charset="0"/>
              </a:rPr>
              <a:t>COMPELLING</a:t>
            </a:r>
          </a:p>
          <a:p>
            <a:pPr algn="r" eaLnBrk="1" hangingPunct="1">
              <a:lnSpc>
                <a:spcPct val="300000"/>
              </a:lnSpc>
            </a:pPr>
            <a:r>
              <a:rPr lang="en-US" altLang="en-US" sz="3600" b="1">
                <a:latin typeface="Calibri" pitchFamily="34" charset="0"/>
              </a:rPr>
              <a:t>Committed</a:t>
            </a:r>
          </a:p>
          <a:p>
            <a:pPr algn="r" eaLnBrk="1" hangingPunct="1">
              <a:lnSpc>
                <a:spcPct val="300000"/>
              </a:lnSpc>
            </a:pPr>
            <a:r>
              <a:rPr lang="en-US" altLang="en-US" sz="3600" i="1">
                <a:latin typeface="Calibri" pitchFamily="34" charset="0"/>
              </a:rPr>
              <a:t>Compliant</a:t>
            </a:r>
            <a:endParaRPr lang="en-US" altLang="en-US" sz="3600" b="1" i="1">
              <a:latin typeface="Calibri" pitchFamily="34" charset="0"/>
            </a:endParaRPr>
          </a:p>
          <a:p>
            <a:pPr algn="r" eaLnBrk="1" hangingPunct="1">
              <a:lnSpc>
                <a:spcPct val="250000"/>
              </a:lnSpc>
            </a:pPr>
            <a:r>
              <a:rPr lang="en-US" altLang="en-US" sz="3600">
                <a:latin typeface="Calibri" pitchFamily="34" charset="0"/>
              </a:rPr>
              <a:t>cynical</a:t>
            </a:r>
          </a:p>
        </p:txBody>
      </p:sp>
      <p:sp>
        <p:nvSpPr>
          <p:cNvPr id="11" name="Subtitle 2"/>
          <p:cNvSpPr txBox="1">
            <a:spLocks/>
          </p:cNvSpPr>
          <p:nvPr/>
        </p:nvSpPr>
        <p:spPr bwMode="auto">
          <a:xfrm>
            <a:off x="6858000" y="2286000"/>
            <a:ext cx="2209800" cy="1447800"/>
          </a:xfrm>
          <a:prstGeom prst="rect">
            <a:avLst/>
          </a:prstGeom>
          <a:solidFill>
            <a:srgbClr val="FF0000"/>
          </a:solidFill>
          <a:ln w="9525">
            <a:noFill/>
            <a:miter lim="800000"/>
            <a:headEnd/>
            <a:tailEnd/>
          </a:ln>
        </p:spPr>
        <p:txBody>
          <a:bodyPr/>
          <a:lstStyle/>
          <a:p>
            <a:pPr algn="ctr" fontAlgn="auto">
              <a:spcBef>
                <a:spcPct val="20000"/>
              </a:spcBef>
              <a:spcAft>
                <a:spcPts val="0"/>
              </a:spcAft>
              <a:buFont typeface="Arial" pitchFamily="34" charset="0"/>
              <a:buNone/>
              <a:defRPr/>
            </a:pPr>
            <a:r>
              <a:rPr lang="en-US" sz="4400" b="1" dirty="0">
                <a:solidFill>
                  <a:schemeClr val="bg1">
                    <a:lumMod val="85000"/>
                  </a:schemeClr>
                </a:solidFill>
                <a:latin typeface="+mn-lt"/>
                <a:cs typeface="+mn-cs"/>
              </a:rPr>
              <a:t>Good RESULTS</a:t>
            </a:r>
          </a:p>
        </p:txBody>
      </p:sp>
      <p:sp>
        <p:nvSpPr>
          <p:cNvPr id="12" name="Striped Right Arrow 11"/>
          <p:cNvSpPr/>
          <p:nvPr/>
        </p:nvSpPr>
        <p:spPr>
          <a:xfrm>
            <a:off x="6096000" y="25908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3" name="Subtitle 2"/>
          <p:cNvSpPr txBox="1">
            <a:spLocks/>
          </p:cNvSpPr>
          <p:nvPr/>
        </p:nvSpPr>
        <p:spPr bwMode="auto">
          <a:xfrm>
            <a:off x="6858000" y="3810000"/>
            <a:ext cx="2209800" cy="1447800"/>
          </a:xfrm>
          <a:prstGeom prst="rect">
            <a:avLst/>
          </a:prstGeom>
          <a:solidFill>
            <a:schemeClr val="tx2"/>
          </a:solidFill>
          <a:ln w="9525">
            <a:noFill/>
            <a:miter lim="800000"/>
            <a:headEnd/>
            <a:tailEnd/>
          </a:ln>
        </p:spPr>
        <p:txBody>
          <a:bodyPr/>
          <a:lstStyle/>
          <a:p>
            <a:pPr algn="ctr">
              <a:spcBef>
                <a:spcPct val="20000"/>
              </a:spcBef>
              <a:buFont typeface="Arial" charset="0"/>
              <a:buNone/>
              <a:defRPr/>
            </a:pPr>
            <a:r>
              <a:rPr lang="en-US" sz="4400" b="1" dirty="0">
                <a:solidFill>
                  <a:srgbClr val="FFFF00"/>
                </a:solidFill>
                <a:latin typeface="+mn-lt"/>
                <a:cs typeface="+mn-cs"/>
              </a:rPr>
              <a:t>Average RESULTS</a:t>
            </a:r>
          </a:p>
        </p:txBody>
      </p:sp>
      <p:sp>
        <p:nvSpPr>
          <p:cNvPr id="14" name="Striped Right Arrow 13"/>
          <p:cNvSpPr/>
          <p:nvPr/>
        </p:nvSpPr>
        <p:spPr>
          <a:xfrm>
            <a:off x="6096000" y="4114800"/>
            <a:ext cx="762000" cy="609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5" name="Subtitle 2"/>
          <p:cNvSpPr txBox="1">
            <a:spLocks/>
          </p:cNvSpPr>
          <p:nvPr/>
        </p:nvSpPr>
        <p:spPr bwMode="auto">
          <a:xfrm>
            <a:off x="6858000" y="5334000"/>
            <a:ext cx="2209800" cy="1447800"/>
          </a:xfrm>
          <a:prstGeom prst="rect">
            <a:avLst/>
          </a:prstGeom>
          <a:solidFill>
            <a:schemeClr val="tx2"/>
          </a:solidFill>
          <a:ln w="9525">
            <a:noFill/>
            <a:miter lim="800000"/>
            <a:headEnd/>
            <a:tailEnd/>
          </a:ln>
        </p:spPr>
        <p:txBody>
          <a:bodyPr/>
          <a:lstStyle/>
          <a:p>
            <a:pPr algn="ctr">
              <a:spcBef>
                <a:spcPct val="20000"/>
              </a:spcBef>
              <a:buFont typeface="Arial" charset="0"/>
              <a:buNone/>
              <a:defRPr/>
            </a:pPr>
            <a:r>
              <a:rPr lang="en-US" sz="4400" b="1" dirty="0">
                <a:solidFill>
                  <a:srgbClr val="FFFF00"/>
                </a:solidFill>
                <a:latin typeface="+mn-lt"/>
                <a:cs typeface="+mn-cs"/>
              </a:rPr>
              <a:t>Poor RESULTS</a:t>
            </a:r>
          </a:p>
        </p:txBody>
      </p:sp>
      <p:sp>
        <p:nvSpPr>
          <p:cNvPr id="16" name="Striped Right Arrow 15"/>
          <p:cNvSpPr/>
          <p:nvPr/>
        </p:nvSpPr>
        <p:spPr>
          <a:xfrm>
            <a:off x="6096000" y="5638800"/>
            <a:ext cx="762000" cy="609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9" name="Left Brace 18"/>
          <p:cNvSpPr/>
          <p:nvPr/>
        </p:nvSpPr>
        <p:spPr>
          <a:xfrm>
            <a:off x="3048000" y="1066800"/>
            <a:ext cx="762000" cy="53340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207" name="TextBox 21"/>
          <p:cNvSpPr txBox="1">
            <a:spLocks noChangeArrowheads="1"/>
          </p:cNvSpPr>
          <p:nvPr/>
        </p:nvSpPr>
        <p:spPr bwMode="auto">
          <a:xfrm rot="-5400000">
            <a:off x="188119" y="1483519"/>
            <a:ext cx="2667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2400" b="1">
                <a:solidFill>
                  <a:schemeClr val="bg1"/>
                </a:solidFill>
              </a:rPr>
              <a:t>COMPLACENCY</a:t>
            </a:r>
          </a:p>
        </p:txBody>
      </p:sp>
      <p:sp>
        <p:nvSpPr>
          <p:cNvPr id="8208" name="Title 1"/>
          <p:cNvSpPr>
            <a:spLocks noGrp="1"/>
          </p:cNvSpPr>
          <p:nvPr>
            <p:ph type="ctrTitle"/>
          </p:nvPr>
        </p:nvSpPr>
        <p:spPr>
          <a:xfrm>
            <a:off x="0" y="0"/>
            <a:ext cx="9144000" cy="990600"/>
          </a:xfrm>
        </p:spPr>
        <p:txBody>
          <a:bodyPr/>
          <a:lstStyle/>
          <a:p>
            <a:pPr eaLnBrk="1" hangingPunct="1"/>
            <a:r>
              <a:rPr lang="en-US" altLang="en-US" sz="5400" smtClean="0"/>
              <a:t>POWER OF CULTURE</a:t>
            </a:r>
          </a:p>
        </p:txBody>
      </p:sp>
      <p:sp>
        <p:nvSpPr>
          <p:cNvPr id="17" name="Striped Right Arrow 16"/>
          <p:cNvSpPr/>
          <p:nvPr/>
        </p:nvSpPr>
        <p:spPr>
          <a:xfrm rot="5400000">
            <a:off x="-1371600" y="2667000"/>
            <a:ext cx="5257800" cy="2514600"/>
          </a:xfrm>
          <a:prstGeom prst="striped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4800" b="1" dirty="0">
                <a:solidFill>
                  <a:srgbClr val="FFFF00"/>
                </a:solidFill>
                <a:effectLst>
                  <a:outerShdw blurRad="38100" dist="38100" dir="2700000" algn="tl">
                    <a:srgbClr val="000000">
                      <a:alpha val="43137"/>
                    </a:srgbClr>
                  </a:outerShdw>
                </a:effectLst>
              </a:rPr>
              <a:t>Complacency</a:t>
            </a:r>
            <a:endParaRPr lang="en-US"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5621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0" y="762000"/>
            <a:ext cx="2209800" cy="1447800"/>
          </a:xfrm>
          <a:solidFill>
            <a:srgbClr val="FF0000"/>
          </a:solidFill>
        </p:spPr>
        <p:txBody>
          <a:bodyPr rtlCol="0">
            <a:noAutofit/>
          </a:bodyPr>
          <a:lstStyle/>
          <a:p>
            <a:pPr eaLnBrk="1" fontAlgn="auto" hangingPunct="1">
              <a:spcAft>
                <a:spcPts val="0"/>
              </a:spcAft>
              <a:defRPr/>
            </a:pPr>
            <a:r>
              <a:rPr lang="en-US" sz="4400" b="1" dirty="0" smtClean="0">
                <a:solidFill>
                  <a:schemeClr val="bg1">
                    <a:lumMod val="85000"/>
                  </a:schemeClr>
                </a:solidFill>
              </a:rPr>
              <a:t>Great RESULTS</a:t>
            </a:r>
          </a:p>
        </p:txBody>
      </p:sp>
      <p:sp>
        <p:nvSpPr>
          <p:cNvPr id="4" name="Striped Right Arrow 3"/>
          <p:cNvSpPr/>
          <p:nvPr/>
        </p:nvSpPr>
        <p:spPr>
          <a:xfrm>
            <a:off x="6096000" y="11430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Subtitle 2"/>
          <p:cNvSpPr txBox="1">
            <a:spLocks/>
          </p:cNvSpPr>
          <p:nvPr/>
        </p:nvSpPr>
        <p:spPr>
          <a:xfrm rot="5400000">
            <a:off x="3619500" y="3162300"/>
            <a:ext cx="3581400" cy="1219200"/>
          </a:xfrm>
          <a:prstGeom prst="rect">
            <a:avLst/>
          </a:prstGeom>
          <a:solidFill>
            <a:schemeClr val="bg1">
              <a:lumMod val="75000"/>
            </a:schemeClr>
          </a:solidFill>
        </p:spPr>
        <p:txBody>
          <a:bodyPr/>
          <a:lstStyle/>
          <a:p>
            <a:pPr algn="ctr" fontAlgn="auto">
              <a:spcBef>
                <a:spcPct val="20000"/>
              </a:spcBef>
              <a:spcAft>
                <a:spcPts val="0"/>
              </a:spcAft>
              <a:buFont typeface="Arial" pitchFamily="34" charset="0"/>
              <a:buNone/>
              <a:defRPr/>
            </a:pPr>
            <a:r>
              <a:rPr lang="en-US" sz="4000" b="1" dirty="0">
                <a:solidFill>
                  <a:srgbClr val="FF0000"/>
                </a:solidFill>
                <a:latin typeface="Calibri"/>
                <a:cs typeface="+mn-cs"/>
              </a:rPr>
              <a:t>Great  PERFORMANCE</a:t>
            </a:r>
          </a:p>
        </p:txBody>
      </p:sp>
      <p:sp>
        <p:nvSpPr>
          <p:cNvPr id="7" name="Subtitle 2"/>
          <p:cNvSpPr txBox="1">
            <a:spLocks/>
          </p:cNvSpPr>
          <p:nvPr/>
        </p:nvSpPr>
        <p:spPr>
          <a:xfrm rot="5400000">
            <a:off x="2095500" y="3086100"/>
            <a:ext cx="2362200" cy="1219200"/>
          </a:xfrm>
          <a:prstGeom prst="rect">
            <a:avLst/>
          </a:prstGeom>
          <a:solidFill>
            <a:schemeClr val="bg1">
              <a:lumMod val="75000"/>
            </a:schemeClr>
          </a:solidFill>
        </p:spPr>
        <p:txBody>
          <a:bodyPr/>
          <a:lstStyle/>
          <a:p>
            <a:pPr algn="ctr" fontAlgn="auto">
              <a:spcBef>
                <a:spcPct val="20000"/>
              </a:spcBef>
              <a:spcAft>
                <a:spcPts val="0"/>
              </a:spcAft>
              <a:buFont typeface="Arial" pitchFamily="34" charset="0"/>
              <a:buNone/>
              <a:defRPr/>
            </a:pPr>
            <a:r>
              <a:rPr lang="en-US" sz="4000" b="1" dirty="0">
                <a:solidFill>
                  <a:srgbClr val="FF0000"/>
                </a:solidFill>
                <a:latin typeface="Calibri"/>
                <a:cs typeface="+mn-cs"/>
              </a:rPr>
              <a:t>Great CULTURE</a:t>
            </a:r>
          </a:p>
        </p:txBody>
      </p:sp>
      <p:sp>
        <p:nvSpPr>
          <p:cNvPr id="8" name="Striped Right Arrow 7"/>
          <p:cNvSpPr/>
          <p:nvPr/>
        </p:nvSpPr>
        <p:spPr>
          <a:xfrm>
            <a:off x="3962400" y="33528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223" name="TextBox 9"/>
          <p:cNvSpPr txBox="1">
            <a:spLocks noChangeArrowheads="1"/>
          </p:cNvSpPr>
          <p:nvPr/>
        </p:nvSpPr>
        <p:spPr bwMode="auto">
          <a:xfrm>
            <a:off x="3276600" y="1143000"/>
            <a:ext cx="2819400" cy="513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en-US" altLang="en-US" sz="3600" b="1" i="1">
                <a:latin typeface="Calibri" pitchFamily="34" charset="0"/>
              </a:rPr>
              <a:t>COMPELLING</a:t>
            </a:r>
          </a:p>
          <a:p>
            <a:pPr algn="r" eaLnBrk="1" hangingPunct="1">
              <a:lnSpc>
                <a:spcPct val="300000"/>
              </a:lnSpc>
            </a:pPr>
            <a:r>
              <a:rPr lang="en-US" altLang="en-US" sz="3600" b="1">
                <a:latin typeface="Calibri" pitchFamily="34" charset="0"/>
              </a:rPr>
              <a:t>Committed</a:t>
            </a:r>
          </a:p>
          <a:p>
            <a:pPr algn="r" eaLnBrk="1" hangingPunct="1">
              <a:lnSpc>
                <a:spcPct val="300000"/>
              </a:lnSpc>
            </a:pPr>
            <a:r>
              <a:rPr lang="en-US" altLang="en-US" sz="3600" i="1">
                <a:latin typeface="Calibri" pitchFamily="34" charset="0"/>
              </a:rPr>
              <a:t>Compliant</a:t>
            </a:r>
            <a:endParaRPr lang="en-US" altLang="en-US" sz="3600" b="1" i="1">
              <a:latin typeface="Calibri" pitchFamily="34" charset="0"/>
            </a:endParaRPr>
          </a:p>
          <a:p>
            <a:pPr algn="r" eaLnBrk="1" hangingPunct="1">
              <a:lnSpc>
                <a:spcPct val="250000"/>
              </a:lnSpc>
            </a:pPr>
            <a:r>
              <a:rPr lang="en-US" altLang="en-US" sz="3600">
                <a:latin typeface="Calibri" pitchFamily="34" charset="0"/>
              </a:rPr>
              <a:t>cynical</a:t>
            </a:r>
          </a:p>
        </p:txBody>
      </p:sp>
      <p:sp>
        <p:nvSpPr>
          <p:cNvPr id="11" name="Subtitle 2"/>
          <p:cNvSpPr txBox="1">
            <a:spLocks/>
          </p:cNvSpPr>
          <p:nvPr/>
        </p:nvSpPr>
        <p:spPr bwMode="auto">
          <a:xfrm>
            <a:off x="6858000" y="2286000"/>
            <a:ext cx="2209800" cy="1447800"/>
          </a:xfrm>
          <a:prstGeom prst="rect">
            <a:avLst/>
          </a:prstGeom>
          <a:solidFill>
            <a:srgbClr val="FF0000"/>
          </a:solidFill>
          <a:ln w="9525">
            <a:noFill/>
            <a:miter lim="800000"/>
            <a:headEnd/>
            <a:tailEnd/>
          </a:ln>
        </p:spPr>
        <p:txBody>
          <a:bodyPr/>
          <a:lstStyle/>
          <a:p>
            <a:pPr algn="ctr" fontAlgn="auto">
              <a:spcBef>
                <a:spcPct val="20000"/>
              </a:spcBef>
              <a:spcAft>
                <a:spcPts val="0"/>
              </a:spcAft>
              <a:buFont typeface="Arial" pitchFamily="34" charset="0"/>
              <a:buNone/>
              <a:defRPr/>
            </a:pPr>
            <a:r>
              <a:rPr lang="en-US" sz="4400" b="1" dirty="0">
                <a:solidFill>
                  <a:schemeClr val="bg1">
                    <a:lumMod val="85000"/>
                  </a:schemeClr>
                </a:solidFill>
                <a:latin typeface="+mn-lt"/>
                <a:cs typeface="+mn-cs"/>
              </a:rPr>
              <a:t>Good RESULTS</a:t>
            </a:r>
          </a:p>
        </p:txBody>
      </p:sp>
      <p:sp>
        <p:nvSpPr>
          <p:cNvPr id="12" name="Striped Right Arrow 11"/>
          <p:cNvSpPr/>
          <p:nvPr/>
        </p:nvSpPr>
        <p:spPr>
          <a:xfrm>
            <a:off x="6096000" y="2590800"/>
            <a:ext cx="762000" cy="609600"/>
          </a:xfrm>
          <a:prstGeom prst="stripedRightArrow">
            <a:avLst/>
          </a:prstGeom>
          <a:solidFill>
            <a:srgbClr val="FF0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3" name="Subtitle 2"/>
          <p:cNvSpPr txBox="1">
            <a:spLocks/>
          </p:cNvSpPr>
          <p:nvPr/>
        </p:nvSpPr>
        <p:spPr bwMode="auto">
          <a:xfrm>
            <a:off x="6858000" y="3810000"/>
            <a:ext cx="2209800" cy="1447800"/>
          </a:xfrm>
          <a:prstGeom prst="rect">
            <a:avLst/>
          </a:prstGeom>
          <a:solidFill>
            <a:schemeClr val="tx2"/>
          </a:solidFill>
          <a:ln w="9525">
            <a:noFill/>
            <a:miter lim="800000"/>
            <a:headEnd/>
            <a:tailEnd/>
          </a:ln>
        </p:spPr>
        <p:txBody>
          <a:bodyPr/>
          <a:lstStyle/>
          <a:p>
            <a:pPr algn="ctr">
              <a:spcBef>
                <a:spcPct val="20000"/>
              </a:spcBef>
              <a:buFont typeface="Arial" charset="0"/>
              <a:buNone/>
              <a:defRPr/>
            </a:pPr>
            <a:r>
              <a:rPr lang="en-US" sz="4400" b="1" dirty="0">
                <a:solidFill>
                  <a:srgbClr val="FFFF00"/>
                </a:solidFill>
                <a:latin typeface="+mn-lt"/>
                <a:cs typeface="+mn-cs"/>
              </a:rPr>
              <a:t>Average RESULTS</a:t>
            </a:r>
          </a:p>
        </p:txBody>
      </p:sp>
      <p:sp>
        <p:nvSpPr>
          <p:cNvPr id="14" name="Striped Right Arrow 13"/>
          <p:cNvSpPr/>
          <p:nvPr/>
        </p:nvSpPr>
        <p:spPr>
          <a:xfrm>
            <a:off x="6096000" y="4114800"/>
            <a:ext cx="762000" cy="609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5" name="Subtitle 2"/>
          <p:cNvSpPr txBox="1">
            <a:spLocks/>
          </p:cNvSpPr>
          <p:nvPr/>
        </p:nvSpPr>
        <p:spPr bwMode="auto">
          <a:xfrm>
            <a:off x="6858000" y="5334000"/>
            <a:ext cx="2209800" cy="1447800"/>
          </a:xfrm>
          <a:prstGeom prst="rect">
            <a:avLst/>
          </a:prstGeom>
          <a:solidFill>
            <a:schemeClr val="tx2"/>
          </a:solidFill>
          <a:ln w="9525">
            <a:noFill/>
            <a:miter lim="800000"/>
            <a:headEnd/>
            <a:tailEnd/>
          </a:ln>
        </p:spPr>
        <p:txBody>
          <a:bodyPr/>
          <a:lstStyle/>
          <a:p>
            <a:pPr algn="ctr">
              <a:spcBef>
                <a:spcPct val="20000"/>
              </a:spcBef>
              <a:buFont typeface="Arial" charset="0"/>
              <a:buNone/>
              <a:defRPr/>
            </a:pPr>
            <a:r>
              <a:rPr lang="en-US" sz="4400" b="1" dirty="0">
                <a:solidFill>
                  <a:srgbClr val="FFFF00"/>
                </a:solidFill>
                <a:latin typeface="+mn-lt"/>
                <a:cs typeface="+mn-cs"/>
              </a:rPr>
              <a:t>Poor RESULTS</a:t>
            </a:r>
          </a:p>
        </p:txBody>
      </p:sp>
      <p:sp>
        <p:nvSpPr>
          <p:cNvPr id="16" name="Striped Right Arrow 15"/>
          <p:cNvSpPr/>
          <p:nvPr/>
        </p:nvSpPr>
        <p:spPr>
          <a:xfrm>
            <a:off x="6096000" y="5638800"/>
            <a:ext cx="762000" cy="609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9" name="Left Brace 18"/>
          <p:cNvSpPr/>
          <p:nvPr/>
        </p:nvSpPr>
        <p:spPr>
          <a:xfrm>
            <a:off x="3048000" y="1066800"/>
            <a:ext cx="762000" cy="53340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231" name="TextBox 21"/>
          <p:cNvSpPr txBox="1">
            <a:spLocks noChangeArrowheads="1"/>
          </p:cNvSpPr>
          <p:nvPr/>
        </p:nvSpPr>
        <p:spPr bwMode="auto">
          <a:xfrm rot="-5400000">
            <a:off x="188119" y="1483519"/>
            <a:ext cx="2667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2400" b="1">
                <a:solidFill>
                  <a:schemeClr val="bg1"/>
                </a:solidFill>
              </a:rPr>
              <a:t>COMPLACENCY</a:t>
            </a:r>
          </a:p>
        </p:txBody>
      </p:sp>
      <p:sp>
        <p:nvSpPr>
          <p:cNvPr id="9232" name="Title 1"/>
          <p:cNvSpPr>
            <a:spLocks noGrp="1"/>
          </p:cNvSpPr>
          <p:nvPr>
            <p:ph type="ctrTitle"/>
          </p:nvPr>
        </p:nvSpPr>
        <p:spPr>
          <a:xfrm>
            <a:off x="0" y="0"/>
            <a:ext cx="9144000" cy="990600"/>
          </a:xfrm>
        </p:spPr>
        <p:txBody>
          <a:bodyPr/>
          <a:lstStyle/>
          <a:p>
            <a:pPr eaLnBrk="1" hangingPunct="1"/>
            <a:r>
              <a:rPr lang="en-US" altLang="en-US" sz="5400" smtClean="0"/>
              <a:t>POWER OF CULTURE</a:t>
            </a:r>
          </a:p>
        </p:txBody>
      </p:sp>
      <p:sp>
        <p:nvSpPr>
          <p:cNvPr id="17" name="Striped Right Arrow 16"/>
          <p:cNvSpPr/>
          <p:nvPr/>
        </p:nvSpPr>
        <p:spPr>
          <a:xfrm rot="16200000">
            <a:off x="-1371600" y="2667000"/>
            <a:ext cx="5257800" cy="2514600"/>
          </a:xfrm>
          <a:prstGeom prst="stripedRightArrow">
            <a:avLst>
              <a:gd name="adj1" fmla="val 48915"/>
              <a:gd name="adj2" fmla="val 50000"/>
            </a:avLst>
          </a:prstGeom>
          <a:solidFill>
            <a:srgbClr val="FF00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4800" b="1" dirty="0">
                <a:solidFill>
                  <a:schemeClr val="bg1">
                    <a:lumMod val="85000"/>
                  </a:schemeClr>
                </a:solidFill>
                <a:effectLst>
                  <a:outerShdw blurRad="38100" dist="38100" dir="2700000" algn="tl">
                    <a:srgbClr val="000000">
                      <a:alpha val="43137"/>
                    </a:srgbClr>
                  </a:outerShdw>
                </a:effectLst>
              </a:rPr>
              <a:t>“CALLING”</a:t>
            </a:r>
            <a:endParaRPr lang="en-US" b="1" dirty="0">
              <a:solidFill>
                <a:schemeClr val="bg1">
                  <a:lumMod val="8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4602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Oneness is INFLUENCE</a:t>
            </a:r>
            <a:endParaRPr lang="en-US" dirty="0"/>
          </a:p>
        </p:txBody>
      </p:sp>
      <p:sp>
        <p:nvSpPr>
          <p:cNvPr id="3" name="Content Placeholder 2"/>
          <p:cNvSpPr>
            <a:spLocks noGrp="1"/>
          </p:cNvSpPr>
          <p:nvPr>
            <p:ph idx="1"/>
          </p:nvPr>
        </p:nvSpPr>
        <p:spPr/>
        <p:txBody>
          <a:bodyPr/>
          <a:lstStyle/>
          <a:p>
            <a:pPr marL="0" indent="0">
              <a:buNone/>
            </a:pPr>
            <a:r>
              <a:rPr lang="en-US" dirty="0" smtClean="0"/>
              <a:t>“The goal of our instruction is LOVE from a pure heart, a good conscience and a sincere faith.”</a:t>
            </a:r>
          </a:p>
          <a:p>
            <a:pPr marL="0" indent="0">
              <a:buNone/>
            </a:pPr>
            <a:r>
              <a:rPr lang="en-US" dirty="0"/>
              <a:t>	</a:t>
            </a:r>
            <a:r>
              <a:rPr lang="en-US" dirty="0" smtClean="0"/>
              <a:t>				– 1 Timothy 1:5</a:t>
            </a:r>
          </a:p>
        </p:txBody>
      </p:sp>
    </p:spTree>
    <p:extLst>
      <p:ext uri="{BB962C8B-B14F-4D97-AF65-F5344CB8AC3E}">
        <p14:creationId xmlns:p14="http://schemas.microsoft.com/office/powerpoint/2010/main" val="289413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Oneness With God</a:t>
            </a:r>
            <a:endParaRPr lang="en-US" dirty="0"/>
          </a:p>
        </p:txBody>
      </p:sp>
      <p:sp>
        <p:nvSpPr>
          <p:cNvPr id="3" name="Content Placeholder 2"/>
          <p:cNvSpPr>
            <a:spLocks noGrp="1"/>
          </p:cNvSpPr>
          <p:nvPr>
            <p:ph idx="1"/>
          </p:nvPr>
        </p:nvSpPr>
        <p:spPr/>
        <p:txBody>
          <a:bodyPr/>
          <a:lstStyle/>
          <a:p>
            <a:r>
              <a:rPr lang="en-US" dirty="0" smtClean="0"/>
              <a:t>What does it look like when you don’t have oneness with God?</a:t>
            </a:r>
          </a:p>
          <a:p>
            <a:r>
              <a:rPr lang="en-US" dirty="0" smtClean="0"/>
              <a:t>How do you get oneness with God?</a:t>
            </a:r>
          </a:p>
          <a:p>
            <a:pPr marL="0" indent="0">
              <a:buNone/>
            </a:pPr>
            <a:r>
              <a:rPr lang="en-US" dirty="0" smtClean="0"/>
              <a:t>“Therefore, since we have been made right in God’s sight by faith, we have peace with God because of what Jesus Christ our Lord has done for us.”   -- Romans 5:1</a:t>
            </a:r>
            <a:endParaRPr lang="en-US" dirty="0"/>
          </a:p>
        </p:txBody>
      </p:sp>
    </p:spTree>
    <p:extLst>
      <p:ext uri="{BB962C8B-B14F-4D97-AF65-F5344CB8AC3E}">
        <p14:creationId xmlns:p14="http://schemas.microsoft.com/office/powerpoint/2010/main" val="152872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1"/>
            <a:ext cx="8320173" cy="4952999"/>
          </a:xfrm>
        </p:spPr>
        <p:txBody>
          <a:bodyPr/>
          <a:lstStyle/>
          <a:p>
            <a:pPr marL="0" indent="0">
              <a:spcBef>
                <a:spcPts val="0"/>
              </a:spcBef>
              <a:buNone/>
            </a:pPr>
            <a:r>
              <a:rPr lang="en-US" sz="2000" dirty="0" smtClean="0"/>
              <a:t>Emotional triangles are the building blocks of any ___________ system.   They are its molecules.   They follow their own universal ______, totally transcending the social science construction of _________, and they seem to be rooted in the nature of the protoplasm itself.</a:t>
            </a:r>
          </a:p>
          <a:p>
            <a:pPr marL="0" indent="0">
              <a:spcBef>
                <a:spcPts val="0"/>
              </a:spcBef>
              <a:buNone/>
            </a:pPr>
            <a:endParaRPr lang="en-US" sz="2000" dirty="0"/>
          </a:p>
          <a:p>
            <a:pPr marL="0" indent="0">
              <a:spcBef>
                <a:spcPts val="0"/>
              </a:spcBef>
              <a:buNone/>
            </a:pPr>
            <a:r>
              <a:rPr lang="en-US" sz="2000" dirty="0" smtClean="0"/>
              <a:t>Triangles function ___________, irrespective of the gender, class, race, culture, background, or psychological profile of the people involved; also irrespective of the relational context, family or business, the kind of business, or the nature or severity of the problem.</a:t>
            </a:r>
          </a:p>
          <a:p>
            <a:pPr marL="0" indent="0">
              <a:spcBef>
                <a:spcPts val="0"/>
              </a:spcBef>
              <a:buNone/>
            </a:pPr>
            <a:endParaRPr lang="en-US" sz="2000" dirty="0"/>
          </a:p>
        </p:txBody>
      </p:sp>
      <p:sp>
        <p:nvSpPr>
          <p:cNvPr id="4" name="Bevel 3"/>
          <p:cNvSpPr/>
          <p:nvPr/>
        </p:nvSpPr>
        <p:spPr>
          <a:xfrm rot="2720600">
            <a:off x="246086" y="160266"/>
            <a:ext cx="742580" cy="744125"/>
          </a:xfrm>
          <a:prstGeom prst="bevel">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18" name="Bevel 17"/>
          <p:cNvSpPr/>
          <p:nvPr/>
        </p:nvSpPr>
        <p:spPr>
          <a:xfrm rot="2720600">
            <a:off x="346222" y="226890"/>
            <a:ext cx="592987" cy="606444"/>
          </a:xfrm>
          <a:prstGeom prst="beve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19" name="TextBox 18"/>
          <p:cNvSpPr txBox="1"/>
          <p:nvPr/>
        </p:nvSpPr>
        <p:spPr>
          <a:xfrm>
            <a:off x="381000" y="76200"/>
            <a:ext cx="457200" cy="830997"/>
          </a:xfrm>
          <a:prstGeom prst="rect">
            <a:avLst/>
          </a:prstGeom>
          <a:noFill/>
        </p:spPr>
        <p:txBody>
          <a:bodyPr wrap="square" rtlCol="0">
            <a:spAutoFit/>
          </a:bodyPr>
          <a:lstStyle/>
          <a:p>
            <a:pPr algn="ctr" fontAlgn="base">
              <a:spcBef>
                <a:spcPct val="0"/>
              </a:spcBef>
              <a:spcAft>
                <a:spcPct val="0"/>
              </a:spcAft>
            </a:pPr>
            <a:r>
              <a:rPr lang="en-US" sz="4800" dirty="0">
                <a:solidFill>
                  <a:srgbClr val="CC9900"/>
                </a:solidFill>
                <a:latin typeface="Aharoni" panose="02010803020104030203" pitchFamily="2" charset="-79"/>
                <a:cs typeface="Aharoni" panose="02010803020104030203" pitchFamily="2" charset="-79"/>
              </a:rPr>
              <a:t>7</a:t>
            </a:r>
          </a:p>
        </p:txBody>
      </p:sp>
      <p:grpSp>
        <p:nvGrpSpPr>
          <p:cNvPr id="23" name="Group 22"/>
          <p:cNvGrpSpPr/>
          <p:nvPr/>
        </p:nvGrpSpPr>
        <p:grpSpPr>
          <a:xfrm>
            <a:off x="381000" y="1447800"/>
            <a:ext cx="159950" cy="165442"/>
            <a:chOff x="5589110" y="259425"/>
            <a:chExt cx="159950" cy="165442"/>
          </a:xfrm>
          <a:solidFill>
            <a:schemeClr val="tx1">
              <a:lumMod val="50000"/>
              <a:lumOff val="50000"/>
            </a:schemeClr>
          </a:solidFill>
        </p:grpSpPr>
        <p:sp>
          <p:nvSpPr>
            <p:cNvPr id="25" name="Rectangle 24"/>
            <p:cNvSpPr>
              <a:spLocks noChangeAspect="1"/>
            </p:cNvSpPr>
            <p:nvPr/>
          </p:nvSpPr>
          <p:spPr>
            <a:xfrm rot="2606107">
              <a:off x="5589110" y="259425"/>
              <a:ext cx="159950" cy="16544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26" name="Rectangle 25"/>
            <p:cNvSpPr>
              <a:spLocks noChangeAspect="1"/>
            </p:cNvSpPr>
            <p:nvPr/>
          </p:nvSpPr>
          <p:spPr>
            <a:xfrm rot="2606107">
              <a:off x="5615455" y="290588"/>
              <a:ext cx="106458" cy="11011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grpSp>
      <p:sp>
        <p:nvSpPr>
          <p:cNvPr id="33" name="Title 1"/>
          <p:cNvSpPr txBox="1">
            <a:spLocks/>
          </p:cNvSpPr>
          <p:nvPr/>
        </p:nvSpPr>
        <p:spPr>
          <a:xfrm>
            <a:off x="5088442" y="-76200"/>
            <a:ext cx="4055558" cy="1143000"/>
          </a:xfrm>
          <a:prstGeom prst="rect">
            <a:avLst/>
          </a:prstGeom>
        </p:spPr>
        <p:txBody>
          <a:bodyPr anchor="ctr" anchorCtr="0"/>
          <a:lst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endParaRPr lang="en-US" sz="2000" kern="0" cap="all" dirty="0">
              <a:solidFill>
                <a:srgbClr val="FFFFFF"/>
              </a:solidFill>
              <a:latin typeface="Caecilia LT Std Roman" pitchFamily="18" charset="0"/>
            </a:endParaRPr>
          </a:p>
        </p:txBody>
      </p:sp>
      <p:sp>
        <p:nvSpPr>
          <p:cNvPr id="36" name="TextBox 35"/>
          <p:cNvSpPr txBox="1"/>
          <p:nvPr/>
        </p:nvSpPr>
        <p:spPr>
          <a:xfrm>
            <a:off x="1142999" y="0"/>
            <a:ext cx="3657601" cy="1058863"/>
          </a:xfrm>
          <a:prstGeom prst="rect">
            <a:avLst/>
          </a:prstGeom>
          <a:solidFill>
            <a:srgbClr val="CC9900"/>
          </a:solidFill>
        </p:spPr>
        <p:txBody>
          <a:bodyPr wrap="square" rtlCol="0" anchor="ctr" anchorCtr="0">
            <a:noAutofit/>
          </a:bodyPr>
          <a:lstStyle/>
          <a:p>
            <a:pPr fontAlgn="base">
              <a:spcBef>
                <a:spcPct val="0"/>
              </a:spcBef>
              <a:spcAft>
                <a:spcPct val="0"/>
              </a:spcAft>
            </a:pPr>
            <a:r>
              <a:rPr lang="en-US" sz="2000" dirty="0" smtClean="0">
                <a:solidFill>
                  <a:srgbClr val="FFFFFF"/>
                </a:solidFill>
                <a:latin typeface="Arial Black" panose="020B0A04020102020204" pitchFamily="34" charset="0"/>
                <a:cs typeface="Aharoni" panose="02010803020104030203" pitchFamily="2" charset="-79"/>
              </a:rPr>
              <a:t>EMOTIONAL TRIANGLES</a:t>
            </a:r>
            <a:endParaRPr lang="en-US" sz="2000" dirty="0">
              <a:solidFill>
                <a:srgbClr val="FFFFFF"/>
              </a:solidFill>
              <a:latin typeface="Arial Black" panose="020B0A04020102020204" pitchFamily="34" charset="0"/>
              <a:cs typeface="Aharoni" panose="02010803020104030203" pitchFamily="2" charset="-79"/>
            </a:endParaRPr>
          </a:p>
        </p:txBody>
      </p:sp>
      <p:sp>
        <p:nvSpPr>
          <p:cNvPr id="37" name="TextBox 36"/>
          <p:cNvSpPr txBox="1"/>
          <p:nvPr/>
        </p:nvSpPr>
        <p:spPr>
          <a:xfrm>
            <a:off x="5943600" y="1330466"/>
            <a:ext cx="1535998"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relationship	</a:t>
            </a:r>
            <a:endParaRPr lang="en-US" dirty="0">
              <a:cs typeface="Arial" charset="0"/>
            </a:endParaRPr>
          </a:p>
        </p:txBody>
      </p:sp>
      <p:grpSp>
        <p:nvGrpSpPr>
          <p:cNvPr id="16" name="Group 15"/>
          <p:cNvGrpSpPr/>
          <p:nvPr/>
        </p:nvGrpSpPr>
        <p:grpSpPr>
          <a:xfrm>
            <a:off x="381000" y="3352800"/>
            <a:ext cx="159950" cy="165442"/>
            <a:chOff x="5589110" y="259425"/>
            <a:chExt cx="159950" cy="165442"/>
          </a:xfrm>
          <a:solidFill>
            <a:schemeClr val="tx1">
              <a:lumMod val="50000"/>
              <a:lumOff val="50000"/>
            </a:schemeClr>
          </a:solidFill>
        </p:grpSpPr>
        <p:sp>
          <p:nvSpPr>
            <p:cNvPr id="17" name="Rectangle 16"/>
            <p:cNvSpPr>
              <a:spLocks noChangeAspect="1"/>
            </p:cNvSpPr>
            <p:nvPr/>
          </p:nvSpPr>
          <p:spPr>
            <a:xfrm rot="2606107">
              <a:off x="5589110" y="259425"/>
              <a:ext cx="159950" cy="16544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20" name="Rectangle 19"/>
            <p:cNvSpPr>
              <a:spLocks noChangeAspect="1"/>
            </p:cNvSpPr>
            <p:nvPr/>
          </p:nvSpPr>
          <p:spPr>
            <a:xfrm rot="2606107">
              <a:off x="5615455" y="290588"/>
              <a:ext cx="106458" cy="11011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grpSp>
      <p:sp>
        <p:nvSpPr>
          <p:cNvPr id="21" name="TextBox 20"/>
          <p:cNvSpPr txBox="1"/>
          <p:nvPr/>
        </p:nvSpPr>
        <p:spPr>
          <a:xfrm>
            <a:off x="6008225" y="1684522"/>
            <a:ext cx="1107996"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laws	</a:t>
            </a:r>
            <a:endParaRPr lang="en-US" dirty="0">
              <a:cs typeface="Arial" charset="0"/>
            </a:endParaRPr>
          </a:p>
        </p:txBody>
      </p:sp>
      <p:sp>
        <p:nvSpPr>
          <p:cNvPr id="22" name="TextBox 21"/>
          <p:cNvSpPr txBox="1"/>
          <p:nvPr/>
        </p:nvSpPr>
        <p:spPr>
          <a:xfrm>
            <a:off x="5613086" y="1984224"/>
            <a:ext cx="918842"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reality</a:t>
            </a:r>
            <a:endParaRPr lang="en-US" dirty="0">
              <a:cs typeface="Arial" charset="0"/>
            </a:endParaRPr>
          </a:p>
        </p:txBody>
      </p:sp>
      <p:sp>
        <p:nvSpPr>
          <p:cNvPr id="29" name="TextBox 28"/>
          <p:cNvSpPr txBox="1"/>
          <p:nvPr/>
        </p:nvSpPr>
        <p:spPr>
          <a:xfrm>
            <a:off x="2667000" y="2915918"/>
            <a:ext cx="1455848"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predictably</a:t>
            </a:r>
            <a:endParaRPr lang="en-US" dirty="0">
              <a:cs typeface="Arial" charset="0"/>
            </a:endParaRPr>
          </a:p>
        </p:txBody>
      </p:sp>
      <p:sp>
        <p:nvSpPr>
          <p:cNvPr id="31" name="Rectangle 30"/>
          <p:cNvSpPr/>
          <p:nvPr/>
        </p:nvSpPr>
        <p:spPr>
          <a:xfrm>
            <a:off x="4191000" y="6172200"/>
            <a:ext cx="4899273"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99923" y="4572000"/>
            <a:ext cx="1581677" cy="212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41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21" grpId="0"/>
      <p:bldP spid="22" grpId="0"/>
      <p:bldP spid="2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Oneness with Each Other</a:t>
            </a:r>
            <a:endParaRPr lang="en-US" dirty="0"/>
          </a:p>
        </p:txBody>
      </p:sp>
      <p:sp>
        <p:nvSpPr>
          <p:cNvPr id="3" name="Content Placeholder 2"/>
          <p:cNvSpPr>
            <a:spLocks noGrp="1"/>
          </p:cNvSpPr>
          <p:nvPr>
            <p:ph idx="1"/>
          </p:nvPr>
        </p:nvSpPr>
        <p:spPr/>
        <p:txBody>
          <a:bodyPr/>
          <a:lstStyle/>
          <a:p>
            <a:pPr marL="0" indent="0">
              <a:buNone/>
            </a:pPr>
            <a:r>
              <a:rPr lang="en-US" dirty="0" smtClean="0"/>
              <a:t>“I in them and you in me.  May they be brought to complete unity to let the world know that you sent me and have loved them even as you have loved me.”  -- John 17:23</a:t>
            </a:r>
          </a:p>
          <a:p>
            <a:pPr marL="0" indent="0">
              <a:buNone/>
            </a:pPr>
            <a:endParaRPr lang="en-US" dirty="0"/>
          </a:p>
          <a:p>
            <a:pPr marL="0" indent="0">
              <a:buNone/>
            </a:pPr>
            <a:r>
              <a:rPr lang="en-US" dirty="0" smtClean="0"/>
              <a:t>“For this reason a man will leave his father and mother and be united to his wife and they will become one flesh.” – Genesis 2:24</a:t>
            </a:r>
            <a:endParaRPr lang="en-US" dirty="0"/>
          </a:p>
        </p:txBody>
      </p:sp>
    </p:spTree>
    <p:extLst>
      <p:ext uri="{BB962C8B-B14F-4D97-AF65-F5344CB8AC3E}">
        <p14:creationId xmlns:p14="http://schemas.microsoft.com/office/powerpoint/2010/main" val="925040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Preserving Oneness</a:t>
            </a:r>
            <a:endParaRPr lang="en-US" dirty="0"/>
          </a:p>
        </p:txBody>
      </p:sp>
      <p:sp>
        <p:nvSpPr>
          <p:cNvPr id="3" name="Content Placeholder 2"/>
          <p:cNvSpPr>
            <a:spLocks noGrp="1"/>
          </p:cNvSpPr>
          <p:nvPr>
            <p:ph idx="1"/>
          </p:nvPr>
        </p:nvSpPr>
        <p:spPr/>
        <p:txBody>
          <a:bodyPr/>
          <a:lstStyle/>
          <a:p>
            <a:pPr marL="0" indent="0">
              <a:buNone/>
            </a:pPr>
            <a:r>
              <a:rPr lang="en-US" dirty="0" smtClean="0"/>
              <a:t>“If it is possible, as far as it depends on you, live at peace with everyone”  -- Romans 12:18</a:t>
            </a:r>
          </a:p>
          <a:p>
            <a:pPr marL="0" indent="0">
              <a:buNone/>
            </a:pPr>
            <a:endParaRPr lang="en-US" dirty="0"/>
          </a:p>
          <a:p>
            <a:pPr marL="0" indent="0">
              <a:buNone/>
            </a:pPr>
            <a:r>
              <a:rPr lang="en-US" dirty="0" smtClean="0"/>
              <a:t>“Make every effort to keep the unity of the Spirit through the bond of peace.”  -- Ephesians 3:2</a:t>
            </a:r>
            <a:endParaRPr lang="en-US" dirty="0"/>
          </a:p>
        </p:txBody>
      </p:sp>
    </p:spTree>
    <p:extLst>
      <p:ext uri="{BB962C8B-B14F-4D97-AF65-F5344CB8AC3E}">
        <p14:creationId xmlns:p14="http://schemas.microsoft.com/office/powerpoint/2010/main" val="24313231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Stakes are High</a:t>
            </a:r>
            <a:br>
              <a:rPr lang="en-US" dirty="0" smtClean="0"/>
            </a:br>
            <a:r>
              <a:rPr lang="en-US" dirty="0" smtClean="0"/>
              <a:t>Dr. John </a:t>
            </a:r>
            <a:r>
              <a:rPr lang="en-US" dirty="0" err="1" smtClean="0"/>
              <a:t>Gottman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“Our data show that children raised by parents whose marriages are characterized by criticism, defensiveness, contempt and stonewalling are more likely to show antisocial behavior and aggression toward their playmates.  They have more difficulty regulating their emotions, focusing their attention, and soothing themselves when they become upset…They have increased health problems…get lower grades.”  --Raising an Emotionally Intelligent Child</a:t>
            </a:r>
            <a:endParaRPr lang="en-US" dirty="0"/>
          </a:p>
        </p:txBody>
      </p:sp>
    </p:spTree>
    <p:extLst>
      <p:ext uri="{BB962C8B-B14F-4D97-AF65-F5344CB8AC3E}">
        <p14:creationId xmlns:p14="http://schemas.microsoft.com/office/powerpoint/2010/main" val="3933624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Moving from Marriage Disasters to Marriage Masters</a:t>
            </a:r>
            <a:endParaRPr lang="en-US" dirty="0"/>
          </a:p>
        </p:txBody>
      </p:sp>
      <p:sp>
        <p:nvSpPr>
          <p:cNvPr id="3" name="Content Placeholder 2"/>
          <p:cNvSpPr>
            <a:spLocks noGrp="1"/>
          </p:cNvSpPr>
          <p:nvPr>
            <p:ph idx="1"/>
          </p:nvPr>
        </p:nvSpPr>
        <p:spPr/>
        <p:txBody>
          <a:bodyPr/>
          <a:lstStyle/>
          <a:p>
            <a:r>
              <a:rPr lang="en-US" dirty="0" smtClean="0"/>
              <a:t>Be mindful of your spouse’s bids and turn toward them</a:t>
            </a:r>
          </a:p>
          <a:p>
            <a:r>
              <a:rPr lang="en-US" dirty="0" smtClean="0"/>
              <a:t>Express appreciation daily for your spouse’s bidding and responding</a:t>
            </a:r>
          </a:p>
          <a:p>
            <a:r>
              <a:rPr lang="en-US" dirty="0" smtClean="0"/>
              <a:t>Talk about stressors using 7 good minutes</a:t>
            </a:r>
          </a:p>
          <a:p>
            <a:r>
              <a:rPr lang="en-US" dirty="0" smtClean="0"/>
              <a:t>Communicate understanding</a:t>
            </a:r>
          </a:p>
          <a:p>
            <a:r>
              <a:rPr lang="en-US" dirty="0" smtClean="0"/>
              <a:t>Be affectionate</a:t>
            </a:r>
          </a:p>
          <a:p>
            <a:pPr marL="0" indent="0">
              <a:buNone/>
            </a:pPr>
            <a:endParaRPr lang="en-US" dirty="0"/>
          </a:p>
        </p:txBody>
      </p:sp>
    </p:spTree>
    <p:extLst>
      <p:ext uri="{BB962C8B-B14F-4D97-AF65-F5344CB8AC3E}">
        <p14:creationId xmlns:p14="http://schemas.microsoft.com/office/powerpoint/2010/main" val="300974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7 Good Minutes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754691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b="1" dirty="0" smtClean="0"/>
              <a:t>SPIRIT-LED MARRIAGE:  </a:t>
            </a:r>
            <a:r>
              <a:rPr lang="en-US" dirty="0" smtClean="0"/>
              <a:t/>
            </a:r>
            <a:br>
              <a:rPr lang="en-US" dirty="0" smtClean="0"/>
            </a:br>
            <a:r>
              <a:rPr lang="en-US" dirty="0" smtClean="0"/>
              <a:t>God’s Provision for Biblical Parenting</a:t>
            </a:r>
            <a:endParaRPr lang="en-US" dirty="0"/>
          </a:p>
        </p:txBody>
      </p:sp>
      <p:sp>
        <p:nvSpPr>
          <p:cNvPr id="3" name="Subtitle 2"/>
          <p:cNvSpPr>
            <a:spLocks noGrp="1"/>
          </p:cNvSpPr>
          <p:nvPr>
            <p:ph type="subTitle" idx="1"/>
          </p:nvPr>
        </p:nvSpPr>
        <p:spPr>
          <a:solidFill>
            <a:schemeClr val="tx1">
              <a:lumMod val="50000"/>
              <a:lumOff val="50000"/>
            </a:schemeClr>
          </a:solidFill>
        </p:spPr>
        <p:txBody>
          <a:bodyPr/>
          <a:lstStyle/>
          <a:p>
            <a:r>
              <a:rPr lang="en-US" b="1" dirty="0" smtClean="0">
                <a:solidFill>
                  <a:schemeClr val="bg1"/>
                </a:solidFill>
              </a:rPr>
              <a:t>Questions?</a:t>
            </a:r>
          </a:p>
          <a:p>
            <a:r>
              <a:rPr lang="en-US" b="1" dirty="0" smtClean="0">
                <a:solidFill>
                  <a:schemeClr val="bg1"/>
                </a:solidFill>
              </a:rPr>
              <a:t>Comments?</a:t>
            </a:r>
          </a:p>
          <a:p>
            <a:r>
              <a:rPr lang="en-US" b="1" dirty="0" smtClean="0">
                <a:solidFill>
                  <a:schemeClr val="bg1"/>
                </a:solidFill>
              </a:rPr>
              <a:t>Experiences?</a:t>
            </a:r>
            <a:endParaRPr lang="en-US" b="1" dirty="0">
              <a:solidFill>
                <a:schemeClr val="bg1"/>
              </a:solidFill>
            </a:endParaRPr>
          </a:p>
        </p:txBody>
      </p:sp>
    </p:spTree>
    <p:extLst>
      <p:ext uri="{BB962C8B-B14F-4D97-AF65-F5344CB8AC3E}">
        <p14:creationId xmlns:p14="http://schemas.microsoft.com/office/powerpoint/2010/main" val="1893609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1"/>
            <a:ext cx="8320173" cy="4952999"/>
          </a:xfrm>
        </p:spPr>
        <p:txBody>
          <a:bodyPr/>
          <a:lstStyle/>
          <a:p>
            <a:pPr marL="0" indent="0">
              <a:spcBef>
                <a:spcPts val="0"/>
              </a:spcBef>
              <a:buNone/>
            </a:pPr>
            <a:r>
              <a:rPr lang="en-US" sz="2000" dirty="0" smtClean="0"/>
              <a:t>No matter who the people are or what the context, emotional triangles adhere to the following rules:</a:t>
            </a:r>
          </a:p>
          <a:p>
            <a:pPr marL="0" indent="0">
              <a:spcBef>
                <a:spcPts val="0"/>
              </a:spcBef>
              <a:buNone/>
            </a:pPr>
            <a:endParaRPr lang="en-US" sz="2000" dirty="0"/>
          </a:p>
          <a:p>
            <a:pPr marL="457200" indent="-457200">
              <a:spcBef>
                <a:spcPts val="0"/>
              </a:spcBef>
              <a:buAutoNum type="arabicPeriod"/>
            </a:pPr>
            <a:r>
              <a:rPr lang="en-US" sz="2000" dirty="0" smtClean="0"/>
              <a:t>They form out of the ____________ of people with one another.</a:t>
            </a:r>
          </a:p>
          <a:p>
            <a:pPr marL="457200" indent="-457200">
              <a:spcBef>
                <a:spcPts val="0"/>
              </a:spcBef>
              <a:buAutoNum type="arabicPeriod"/>
            </a:pPr>
            <a:r>
              <a:rPr lang="en-US" sz="2000" dirty="0" smtClean="0"/>
              <a:t>They function to ___________ themselves, and perversely ___________ all intentions to change them.</a:t>
            </a:r>
          </a:p>
          <a:p>
            <a:pPr marL="457200" indent="-457200">
              <a:spcBef>
                <a:spcPts val="0"/>
              </a:spcBef>
              <a:buAutoNum type="arabicPeriod"/>
            </a:pPr>
            <a:r>
              <a:rPr lang="en-US" sz="2000" dirty="0" smtClean="0"/>
              <a:t>They interlock in a ______________ self-reinforcing manner.</a:t>
            </a:r>
          </a:p>
          <a:p>
            <a:pPr marL="457200" indent="-457200">
              <a:spcBef>
                <a:spcPts val="0"/>
              </a:spcBef>
              <a:buAutoNum type="arabicPeriod"/>
            </a:pPr>
            <a:r>
              <a:rPr lang="en-US" sz="2000" dirty="0" smtClean="0"/>
              <a:t>They make it difficult for people to _________ their thinking and behavior.</a:t>
            </a:r>
          </a:p>
          <a:p>
            <a:pPr marL="457200" indent="-457200">
              <a:spcBef>
                <a:spcPts val="0"/>
              </a:spcBef>
              <a:buAutoNum type="arabicPeriod"/>
            </a:pPr>
            <a:r>
              <a:rPr lang="en-US" sz="2000" dirty="0" smtClean="0"/>
              <a:t>They transmit a system’s stress to its _______ responsible or focused member.</a:t>
            </a:r>
            <a:endParaRPr lang="en-US" sz="2000" dirty="0"/>
          </a:p>
        </p:txBody>
      </p:sp>
      <p:sp>
        <p:nvSpPr>
          <p:cNvPr id="4" name="Bevel 3"/>
          <p:cNvSpPr/>
          <p:nvPr/>
        </p:nvSpPr>
        <p:spPr>
          <a:xfrm rot="2720600">
            <a:off x="246086" y="160266"/>
            <a:ext cx="742580" cy="744125"/>
          </a:xfrm>
          <a:prstGeom prst="bevel">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23" y="5943600"/>
            <a:ext cx="5489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Bevel 17"/>
          <p:cNvSpPr/>
          <p:nvPr/>
        </p:nvSpPr>
        <p:spPr>
          <a:xfrm rot="2720600">
            <a:off x="346222" y="226890"/>
            <a:ext cx="592987" cy="606444"/>
          </a:xfrm>
          <a:prstGeom prst="beve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19" name="TextBox 18"/>
          <p:cNvSpPr txBox="1"/>
          <p:nvPr/>
        </p:nvSpPr>
        <p:spPr>
          <a:xfrm>
            <a:off x="381000" y="76200"/>
            <a:ext cx="457200" cy="830997"/>
          </a:xfrm>
          <a:prstGeom prst="rect">
            <a:avLst/>
          </a:prstGeom>
          <a:noFill/>
        </p:spPr>
        <p:txBody>
          <a:bodyPr wrap="square" rtlCol="0">
            <a:spAutoFit/>
          </a:bodyPr>
          <a:lstStyle/>
          <a:p>
            <a:pPr algn="ctr" fontAlgn="base">
              <a:spcBef>
                <a:spcPct val="0"/>
              </a:spcBef>
              <a:spcAft>
                <a:spcPct val="0"/>
              </a:spcAft>
            </a:pPr>
            <a:r>
              <a:rPr lang="en-US" sz="4800" dirty="0">
                <a:solidFill>
                  <a:srgbClr val="CC9900"/>
                </a:solidFill>
                <a:latin typeface="Aharoni" panose="02010803020104030203" pitchFamily="2" charset="-79"/>
                <a:cs typeface="Aharoni" panose="02010803020104030203" pitchFamily="2" charset="-79"/>
              </a:rPr>
              <a:t>7</a:t>
            </a:r>
          </a:p>
        </p:txBody>
      </p:sp>
      <p:grpSp>
        <p:nvGrpSpPr>
          <p:cNvPr id="23" name="Group 22"/>
          <p:cNvGrpSpPr/>
          <p:nvPr/>
        </p:nvGrpSpPr>
        <p:grpSpPr>
          <a:xfrm>
            <a:off x="381000" y="1447800"/>
            <a:ext cx="159950" cy="165442"/>
            <a:chOff x="5589110" y="259425"/>
            <a:chExt cx="159950" cy="165442"/>
          </a:xfrm>
          <a:solidFill>
            <a:schemeClr val="tx1">
              <a:lumMod val="50000"/>
              <a:lumOff val="50000"/>
            </a:schemeClr>
          </a:solidFill>
        </p:grpSpPr>
        <p:sp>
          <p:nvSpPr>
            <p:cNvPr id="25" name="Rectangle 24"/>
            <p:cNvSpPr>
              <a:spLocks noChangeAspect="1"/>
            </p:cNvSpPr>
            <p:nvPr/>
          </p:nvSpPr>
          <p:spPr>
            <a:xfrm rot="2606107">
              <a:off x="5589110" y="259425"/>
              <a:ext cx="159950" cy="16544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26" name="Rectangle 25"/>
            <p:cNvSpPr>
              <a:spLocks noChangeAspect="1"/>
            </p:cNvSpPr>
            <p:nvPr/>
          </p:nvSpPr>
          <p:spPr>
            <a:xfrm rot="2606107">
              <a:off x="5615455" y="290588"/>
              <a:ext cx="106458" cy="11011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grpSp>
      <p:sp>
        <p:nvSpPr>
          <p:cNvPr id="33" name="Title 1"/>
          <p:cNvSpPr txBox="1">
            <a:spLocks/>
          </p:cNvSpPr>
          <p:nvPr/>
        </p:nvSpPr>
        <p:spPr>
          <a:xfrm>
            <a:off x="5088442" y="-76200"/>
            <a:ext cx="4055558" cy="1143000"/>
          </a:xfrm>
          <a:prstGeom prst="rect">
            <a:avLst/>
          </a:prstGeom>
        </p:spPr>
        <p:txBody>
          <a:bodyPr anchor="ctr" anchorCtr="0"/>
          <a:lst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endParaRPr lang="en-US" sz="2000" kern="0" cap="all" dirty="0">
              <a:solidFill>
                <a:srgbClr val="FFFFFF"/>
              </a:solidFill>
              <a:latin typeface="Caecilia LT Std Roman" pitchFamily="18" charset="0"/>
            </a:endParaRPr>
          </a:p>
        </p:txBody>
      </p:sp>
      <p:sp>
        <p:nvSpPr>
          <p:cNvPr id="36" name="TextBox 35"/>
          <p:cNvSpPr txBox="1"/>
          <p:nvPr/>
        </p:nvSpPr>
        <p:spPr>
          <a:xfrm>
            <a:off x="1142999" y="0"/>
            <a:ext cx="3657601" cy="1058863"/>
          </a:xfrm>
          <a:prstGeom prst="rect">
            <a:avLst/>
          </a:prstGeom>
          <a:solidFill>
            <a:srgbClr val="CC9900"/>
          </a:solidFill>
        </p:spPr>
        <p:txBody>
          <a:bodyPr wrap="square" rtlCol="0" anchor="ctr" anchorCtr="0">
            <a:noAutofit/>
          </a:bodyPr>
          <a:lstStyle/>
          <a:p>
            <a:pPr fontAlgn="base">
              <a:spcBef>
                <a:spcPct val="0"/>
              </a:spcBef>
              <a:spcAft>
                <a:spcPct val="0"/>
              </a:spcAft>
            </a:pPr>
            <a:r>
              <a:rPr lang="en-US" sz="2000" dirty="0" smtClean="0">
                <a:solidFill>
                  <a:srgbClr val="FFFFFF"/>
                </a:solidFill>
                <a:latin typeface="Arial Black" panose="020B0A04020102020204" pitchFamily="34" charset="0"/>
                <a:cs typeface="Aharoni" panose="02010803020104030203" pitchFamily="2" charset="-79"/>
              </a:rPr>
              <a:t>EMOTIONAL TRIANGLES</a:t>
            </a:r>
            <a:endParaRPr lang="en-US" sz="2000" dirty="0">
              <a:solidFill>
                <a:srgbClr val="FFFFFF"/>
              </a:solidFill>
              <a:latin typeface="Arial Black" panose="020B0A04020102020204" pitchFamily="34" charset="0"/>
              <a:cs typeface="Aharoni" panose="02010803020104030203" pitchFamily="2" charset="-79"/>
            </a:endParaRPr>
          </a:p>
        </p:txBody>
      </p:sp>
      <p:sp>
        <p:nvSpPr>
          <p:cNvPr id="37" name="TextBox 36"/>
          <p:cNvSpPr txBox="1"/>
          <p:nvPr/>
        </p:nvSpPr>
        <p:spPr>
          <a:xfrm>
            <a:off x="3416888" y="2272683"/>
            <a:ext cx="1383712"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discomfort	</a:t>
            </a:r>
            <a:endParaRPr lang="en-US" dirty="0">
              <a:cs typeface="Arial" charset="0"/>
            </a:endParaRPr>
          </a:p>
        </p:txBody>
      </p:sp>
      <p:sp>
        <p:nvSpPr>
          <p:cNvPr id="21" name="TextBox 20"/>
          <p:cNvSpPr txBox="1"/>
          <p:nvPr/>
        </p:nvSpPr>
        <p:spPr>
          <a:xfrm>
            <a:off x="3038120" y="2577484"/>
            <a:ext cx="1152880"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preserve</a:t>
            </a:r>
            <a:endParaRPr lang="en-US" dirty="0">
              <a:cs typeface="Arial" charset="0"/>
            </a:endParaRPr>
          </a:p>
        </p:txBody>
      </p:sp>
      <p:sp>
        <p:nvSpPr>
          <p:cNvPr id="22" name="TextBox 21"/>
          <p:cNvSpPr txBox="1"/>
          <p:nvPr/>
        </p:nvSpPr>
        <p:spPr>
          <a:xfrm>
            <a:off x="7239000" y="2577484"/>
            <a:ext cx="963725"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oppose</a:t>
            </a:r>
            <a:endParaRPr lang="en-US" dirty="0">
              <a:cs typeface="Arial" charset="0"/>
            </a:endParaRPr>
          </a:p>
        </p:txBody>
      </p:sp>
      <p:sp>
        <p:nvSpPr>
          <p:cNvPr id="29" name="TextBox 28"/>
          <p:cNvSpPr txBox="1"/>
          <p:nvPr/>
        </p:nvSpPr>
        <p:spPr>
          <a:xfrm>
            <a:off x="3249476" y="3167296"/>
            <a:ext cx="1492717"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reciprocally</a:t>
            </a:r>
            <a:endParaRPr lang="en-US" dirty="0">
              <a:cs typeface="Arial" charset="0"/>
            </a:endParaRPr>
          </a:p>
        </p:txBody>
      </p:sp>
      <p:sp>
        <p:nvSpPr>
          <p:cNvPr id="30" name="TextBox 29"/>
          <p:cNvSpPr txBox="1"/>
          <p:nvPr/>
        </p:nvSpPr>
        <p:spPr>
          <a:xfrm>
            <a:off x="4826493" y="3508899"/>
            <a:ext cx="971741"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modify</a:t>
            </a:r>
            <a:endParaRPr lang="en-US" dirty="0">
              <a:cs typeface="Arial" charset="0"/>
            </a:endParaRPr>
          </a:p>
        </p:txBody>
      </p:sp>
      <p:sp>
        <p:nvSpPr>
          <p:cNvPr id="31" name="TextBox 30"/>
          <p:cNvSpPr txBox="1"/>
          <p:nvPr/>
        </p:nvSpPr>
        <p:spPr>
          <a:xfrm>
            <a:off x="4840481" y="3826277"/>
            <a:ext cx="744114"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most</a:t>
            </a:r>
            <a:endParaRPr lang="en-US" dirty="0">
              <a:cs typeface="Arial" charset="0"/>
            </a:endParaRPr>
          </a:p>
        </p:txBody>
      </p:sp>
      <p:sp>
        <p:nvSpPr>
          <p:cNvPr id="20" name="Rectangle 19"/>
          <p:cNvSpPr/>
          <p:nvPr/>
        </p:nvSpPr>
        <p:spPr>
          <a:xfrm>
            <a:off x="4191000" y="6172200"/>
            <a:ext cx="4899273"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114800" y="6172200"/>
            <a:ext cx="4899273"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117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21" grpId="0"/>
      <p:bldP spid="22" grpId="0"/>
      <p:bldP spid="29" grpId="0"/>
      <p:bldP spid="30"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1"/>
            <a:ext cx="8320173" cy="4952999"/>
          </a:xfrm>
        </p:spPr>
        <p:txBody>
          <a:bodyPr/>
          <a:lstStyle/>
          <a:p>
            <a:pPr marL="457200" indent="-457200">
              <a:spcBef>
                <a:spcPts val="0"/>
              </a:spcBef>
              <a:buAutoNum type="arabicPeriod"/>
            </a:pPr>
            <a:r>
              <a:rPr lang="en-US" sz="2000" i="1" dirty="0" smtClean="0"/>
              <a:t>Family Triangles</a:t>
            </a:r>
          </a:p>
          <a:p>
            <a:pPr marL="457200" indent="-457200">
              <a:spcBef>
                <a:spcPts val="0"/>
              </a:spcBef>
              <a:buAutoNum type="arabicPeriod"/>
            </a:pPr>
            <a:endParaRPr lang="en-US" sz="2000" dirty="0"/>
          </a:p>
          <a:p>
            <a:pPr marL="400050" lvl="1" indent="0">
              <a:spcBef>
                <a:spcPts val="0"/>
              </a:spcBef>
              <a:buNone/>
            </a:pPr>
            <a:r>
              <a:rPr lang="en-US" sz="1800" dirty="0" smtClean="0"/>
              <a:t>Spouse/spouse/any third person</a:t>
            </a:r>
          </a:p>
          <a:p>
            <a:pPr marL="400050" lvl="1" indent="0">
              <a:spcBef>
                <a:spcPts val="0"/>
              </a:spcBef>
              <a:buNone/>
            </a:pPr>
            <a:endParaRPr lang="en-US" sz="1800" dirty="0"/>
          </a:p>
          <a:p>
            <a:pPr marL="400050" lvl="1" indent="0">
              <a:spcBef>
                <a:spcPts val="0"/>
              </a:spcBef>
              <a:buNone/>
            </a:pPr>
            <a:r>
              <a:rPr lang="en-US" sz="1800" dirty="0" smtClean="0"/>
              <a:t>Spouse/spouse/any issue or symptom</a:t>
            </a:r>
          </a:p>
          <a:p>
            <a:pPr marL="400050" lvl="1" indent="0">
              <a:spcBef>
                <a:spcPts val="0"/>
              </a:spcBef>
              <a:buNone/>
            </a:pPr>
            <a:endParaRPr lang="en-US" sz="1800" dirty="0"/>
          </a:p>
          <a:p>
            <a:pPr marL="400050" lvl="1" indent="0">
              <a:spcBef>
                <a:spcPts val="0"/>
              </a:spcBef>
              <a:buNone/>
            </a:pPr>
            <a:r>
              <a:rPr lang="en-US" sz="1800" dirty="0" smtClean="0"/>
              <a:t>Parent/child/parent</a:t>
            </a:r>
          </a:p>
          <a:p>
            <a:pPr marL="400050" lvl="1" indent="0">
              <a:spcBef>
                <a:spcPts val="0"/>
              </a:spcBef>
              <a:buNone/>
            </a:pPr>
            <a:endParaRPr lang="en-US" sz="1800" dirty="0"/>
          </a:p>
          <a:p>
            <a:pPr marL="400050" lvl="1" indent="0">
              <a:spcBef>
                <a:spcPts val="0"/>
              </a:spcBef>
              <a:buNone/>
            </a:pPr>
            <a:r>
              <a:rPr lang="en-US" sz="1800" dirty="0" smtClean="0"/>
              <a:t>Parent/child/any third person</a:t>
            </a:r>
          </a:p>
          <a:p>
            <a:pPr marL="400050" lvl="1" indent="0">
              <a:spcBef>
                <a:spcPts val="0"/>
              </a:spcBef>
              <a:buNone/>
            </a:pPr>
            <a:endParaRPr lang="en-US" sz="1800" dirty="0"/>
          </a:p>
          <a:p>
            <a:pPr marL="400050" lvl="1" indent="0">
              <a:spcBef>
                <a:spcPts val="0"/>
              </a:spcBef>
              <a:buNone/>
            </a:pPr>
            <a:r>
              <a:rPr lang="en-US" sz="1800" dirty="0" smtClean="0"/>
              <a:t>Parent/child/habit</a:t>
            </a:r>
            <a:endParaRPr lang="en-US" sz="1800" dirty="0"/>
          </a:p>
        </p:txBody>
      </p:sp>
      <p:sp>
        <p:nvSpPr>
          <p:cNvPr id="4" name="Bevel 3"/>
          <p:cNvSpPr/>
          <p:nvPr/>
        </p:nvSpPr>
        <p:spPr>
          <a:xfrm rot="2720600">
            <a:off x="246086" y="160266"/>
            <a:ext cx="742580" cy="744125"/>
          </a:xfrm>
          <a:prstGeom prst="bevel">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23" y="5943600"/>
            <a:ext cx="5489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Bevel 17"/>
          <p:cNvSpPr/>
          <p:nvPr/>
        </p:nvSpPr>
        <p:spPr>
          <a:xfrm rot="2720600">
            <a:off x="346222" y="226890"/>
            <a:ext cx="592987" cy="606444"/>
          </a:xfrm>
          <a:prstGeom prst="beve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19" name="TextBox 18"/>
          <p:cNvSpPr txBox="1"/>
          <p:nvPr/>
        </p:nvSpPr>
        <p:spPr>
          <a:xfrm>
            <a:off x="381000" y="76200"/>
            <a:ext cx="457200" cy="830997"/>
          </a:xfrm>
          <a:prstGeom prst="rect">
            <a:avLst/>
          </a:prstGeom>
          <a:noFill/>
        </p:spPr>
        <p:txBody>
          <a:bodyPr wrap="square" rtlCol="0">
            <a:spAutoFit/>
          </a:bodyPr>
          <a:lstStyle/>
          <a:p>
            <a:pPr algn="ctr" fontAlgn="base">
              <a:spcBef>
                <a:spcPct val="0"/>
              </a:spcBef>
              <a:spcAft>
                <a:spcPct val="0"/>
              </a:spcAft>
            </a:pPr>
            <a:r>
              <a:rPr lang="en-US" sz="4800" dirty="0">
                <a:solidFill>
                  <a:srgbClr val="CC9900"/>
                </a:solidFill>
                <a:latin typeface="Aharoni" panose="02010803020104030203" pitchFamily="2" charset="-79"/>
                <a:cs typeface="Aharoni" panose="02010803020104030203" pitchFamily="2" charset="-79"/>
              </a:rPr>
              <a:t>7</a:t>
            </a:r>
          </a:p>
        </p:txBody>
      </p:sp>
      <p:sp>
        <p:nvSpPr>
          <p:cNvPr id="33" name="Title 1"/>
          <p:cNvSpPr txBox="1">
            <a:spLocks/>
          </p:cNvSpPr>
          <p:nvPr/>
        </p:nvSpPr>
        <p:spPr>
          <a:xfrm>
            <a:off x="5088442" y="-76200"/>
            <a:ext cx="4055558" cy="1143000"/>
          </a:xfrm>
          <a:prstGeom prst="rect">
            <a:avLst/>
          </a:prstGeom>
        </p:spPr>
        <p:txBody>
          <a:bodyPr anchor="ctr" anchorCtr="0"/>
          <a:lst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endParaRPr lang="en-US" sz="2000" kern="0" cap="all" dirty="0">
              <a:solidFill>
                <a:srgbClr val="FFFFFF"/>
              </a:solidFill>
              <a:latin typeface="Caecilia LT Std Roman" pitchFamily="18" charset="0"/>
            </a:endParaRPr>
          </a:p>
        </p:txBody>
      </p:sp>
      <p:sp>
        <p:nvSpPr>
          <p:cNvPr id="36" name="TextBox 35"/>
          <p:cNvSpPr txBox="1"/>
          <p:nvPr/>
        </p:nvSpPr>
        <p:spPr>
          <a:xfrm>
            <a:off x="1142999" y="0"/>
            <a:ext cx="3657601" cy="1058863"/>
          </a:xfrm>
          <a:prstGeom prst="rect">
            <a:avLst/>
          </a:prstGeom>
          <a:solidFill>
            <a:srgbClr val="CC9900"/>
          </a:solidFill>
        </p:spPr>
        <p:txBody>
          <a:bodyPr wrap="square" rtlCol="0" anchor="ctr" anchorCtr="0">
            <a:noAutofit/>
          </a:bodyPr>
          <a:lstStyle/>
          <a:p>
            <a:pPr fontAlgn="base">
              <a:spcBef>
                <a:spcPct val="0"/>
              </a:spcBef>
              <a:spcAft>
                <a:spcPct val="0"/>
              </a:spcAft>
            </a:pPr>
            <a:r>
              <a:rPr lang="en-US" sz="2000" dirty="0" smtClean="0">
                <a:solidFill>
                  <a:srgbClr val="FFFFFF"/>
                </a:solidFill>
                <a:latin typeface="Arial Black" panose="020B0A04020102020204" pitchFamily="34" charset="0"/>
                <a:cs typeface="Aharoni" panose="02010803020104030203" pitchFamily="2" charset="-79"/>
              </a:rPr>
              <a:t>EMOTIONAL TRIANGLES</a:t>
            </a:r>
            <a:endParaRPr lang="en-US" sz="2000" dirty="0">
              <a:solidFill>
                <a:srgbClr val="FFFFFF"/>
              </a:solidFill>
              <a:latin typeface="Arial Black" panose="020B0A04020102020204" pitchFamily="34" charset="0"/>
              <a:cs typeface="Aharoni" panose="02010803020104030203" pitchFamily="2" charset="-79"/>
            </a:endParaRPr>
          </a:p>
        </p:txBody>
      </p:sp>
      <p:sp>
        <p:nvSpPr>
          <p:cNvPr id="28" name="Title 1"/>
          <p:cNvSpPr txBox="1">
            <a:spLocks/>
          </p:cNvSpPr>
          <p:nvPr/>
        </p:nvSpPr>
        <p:spPr>
          <a:xfrm>
            <a:off x="5240842" y="76200"/>
            <a:ext cx="4055558" cy="1143000"/>
          </a:xfrm>
          <a:prstGeom prst="rect">
            <a:avLst/>
          </a:prstGeom>
        </p:spPr>
        <p:txBody>
          <a:bodyPr anchor="ctr" anchorCtr="0"/>
          <a:lst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2000" kern="0" cap="all" dirty="0" smtClean="0">
                <a:solidFill>
                  <a:srgbClr val="FFFFFF"/>
                </a:solidFill>
                <a:latin typeface="Caecilia LT Std Roman" pitchFamily="18" charset="0"/>
              </a:rPr>
              <a:t>Types of emotional triangles</a:t>
            </a:r>
          </a:p>
          <a:p>
            <a:r>
              <a:rPr lang="en-US" sz="2000" kern="0" cap="all" dirty="0" smtClean="0">
                <a:solidFill>
                  <a:srgbClr val="FFFFFF"/>
                </a:solidFill>
                <a:latin typeface="Caecilia LT Std Roman" pitchFamily="18" charset="0"/>
              </a:rPr>
              <a:t>(P. 207-208)</a:t>
            </a:r>
            <a:endParaRPr lang="en-US" sz="2000" kern="0" cap="all" dirty="0">
              <a:solidFill>
                <a:srgbClr val="FFFFFF"/>
              </a:solidFill>
              <a:latin typeface="Caecilia LT Std Roman" pitchFamily="18" charset="0"/>
            </a:endParaRPr>
          </a:p>
        </p:txBody>
      </p:sp>
      <p:sp>
        <p:nvSpPr>
          <p:cNvPr id="10" name="Rectangle 9"/>
          <p:cNvSpPr/>
          <p:nvPr/>
        </p:nvSpPr>
        <p:spPr>
          <a:xfrm>
            <a:off x="4114800" y="6172200"/>
            <a:ext cx="4899273"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9888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ontent Placeholder 2"/>
          <p:cNvSpPr txBox="1">
            <a:spLocks/>
          </p:cNvSpPr>
          <p:nvPr/>
        </p:nvSpPr>
        <p:spPr bwMode="auto">
          <a:xfrm>
            <a:off x="609600" y="1730900"/>
            <a:ext cx="8320173" cy="45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64680"/>
              </a:buClr>
              <a:buFont typeface="Wingdings" pitchFamily="2" charset="2"/>
              <a:buChar char="Ø"/>
              <a:defRPr sz="3200">
                <a:solidFill>
                  <a:schemeClr val="tx1"/>
                </a:solidFill>
                <a:latin typeface="Caecilia LT Std Roman" pitchFamily="18" charset="0"/>
                <a:ea typeface="+mn-ea"/>
                <a:cs typeface="+mn-cs"/>
              </a:defRPr>
            </a:lvl1pPr>
            <a:lvl2pPr marL="742950" indent="-285750" algn="l" rtl="0" eaLnBrk="1" fontAlgn="base" hangingPunct="1">
              <a:spcBef>
                <a:spcPct val="20000"/>
              </a:spcBef>
              <a:spcAft>
                <a:spcPct val="0"/>
              </a:spcAft>
              <a:buClr>
                <a:srgbClr val="064680"/>
              </a:buClr>
              <a:buChar char="–"/>
              <a:defRPr sz="2800">
                <a:solidFill>
                  <a:schemeClr val="tx1"/>
                </a:solidFill>
                <a:latin typeface="Caecilia LT Std Roman" pitchFamily="18" charset="0"/>
              </a:defRPr>
            </a:lvl2pPr>
            <a:lvl3pPr marL="1143000" indent="-228600" algn="l" rtl="0" eaLnBrk="1" fontAlgn="base" hangingPunct="1">
              <a:spcBef>
                <a:spcPct val="20000"/>
              </a:spcBef>
              <a:spcAft>
                <a:spcPct val="0"/>
              </a:spcAft>
              <a:buClr>
                <a:srgbClr val="064680"/>
              </a:buClr>
              <a:buChar char="•"/>
              <a:defRPr sz="2400">
                <a:solidFill>
                  <a:schemeClr val="tx1"/>
                </a:solidFill>
                <a:latin typeface="Caecilia LT Std Roman" pitchFamily="18" charset="0"/>
              </a:defRPr>
            </a:lvl3pPr>
            <a:lvl4pPr marL="1600200" indent="-228600" algn="l" rtl="0" eaLnBrk="1" fontAlgn="base" hangingPunct="1">
              <a:spcBef>
                <a:spcPct val="20000"/>
              </a:spcBef>
              <a:spcAft>
                <a:spcPct val="0"/>
              </a:spcAft>
              <a:buClr>
                <a:srgbClr val="064680"/>
              </a:buClr>
              <a:buChar char="–"/>
              <a:defRPr sz="2000">
                <a:solidFill>
                  <a:schemeClr val="tx1"/>
                </a:solidFill>
                <a:latin typeface="Caecilia LT Std Roman" pitchFamily="18" charset="0"/>
              </a:defRPr>
            </a:lvl4pPr>
            <a:lvl5pPr marL="2057400" indent="-228600" algn="l" rtl="0" eaLnBrk="1" fontAlgn="base" hangingPunct="1">
              <a:spcBef>
                <a:spcPct val="20000"/>
              </a:spcBef>
              <a:spcAft>
                <a:spcPct val="0"/>
              </a:spcAft>
              <a:buClr>
                <a:srgbClr val="064680"/>
              </a:buClr>
              <a:buChar char="»"/>
              <a:defRPr sz="2000">
                <a:solidFill>
                  <a:schemeClr val="tx1"/>
                </a:solidFill>
                <a:latin typeface="Caecilia LT Std Roman" pitchFamily="18" charset="0"/>
              </a:defRPr>
            </a:lvl5pPr>
            <a:lvl6pPr marL="2514600" indent="-228600" algn="l" rtl="0" eaLnBrk="1" fontAlgn="base" hangingPunct="1">
              <a:spcBef>
                <a:spcPct val="20000"/>
              </a:spcBef>
              <a:spcAft>
                <a:spcPct val="0"/>
              </a:spcAft>
              <a:buClr>
                <a:srgbClr val="064680"/>
              </a:buClr>
              <a:buChar char="»"/>
              <a:defRPr sz="2000">
                <a:solidFill>
                  <a:schemeClr val="tx1"/>
                </a:solidFill>
                <a:latin typeface="+mn-lt"/>
              </a:defRPr>
            </a:lvl6pPr>
            <a:lvl7pPr marL="2971800" indent="-228600" algn="l" rtl="0" eaLnBrk="1" fontAlgn="base" hangingPunct="1">
              <a:spcBef>
                <a:spcPct val="20000"/>
              </a:spcBef>
              <a:spcAft>
                <a:spcPct val="0"/>
              </a:spcAft>
              <a:buClr>
                <a:srgbClr val="064680"/>
              </a:buClr>
              <a:buChar char="»"/>
              <a:defRPr sz="2000">
                <a:solidFill>
                  <a:schemeClr val="tx1"/>
                </a:solidFill>
                <a:latin typeface="+mn-lt"/>
              </a:defRPr>
            </a:lvl7pPr>
            <a:lvl8pPr marL="3429000" indent="-228600" algn="l" rtl="0" eaLnBrk="1" fontAlgn="base" hangingPunct="1">
              <a:spcBef>
                <a:spcPct val="20000"/>
              </a:spcBef>
              <a:spcAft>
                <a:spcPct val="0"/>
              </a:spcAft>
              <a:buClr>
                <a:srgbClr val="064680"/>
              </a:buClr>
              <a:buChar char="»"/>
              <a:defRPr sz="2000">
                <a:solidFill>
                  <a:schemeClr val="tx1"/>
                </a:solidFill>
                <a:latin typeface="+mn-lt"/>
              </a:defRPr>
            </a:lvl8pPr>
            <a:lvl9pPr marL="3886200" indent="-228600" algn="l" rtl="0" eaLnBrk="1" fontAlgn="base" hangingPunct="1">
              <a:spcBef>
                <a:spcPct val="20000"/>
              </a:spcBef>
              <a:spcAft>
                <a:spcPct val="0"/>
              </a:spcAft>
              <a:buClr>
                <a:srgbClr val="064680"/>
              </a:buClr>
              <a:buChar char="»"/>
              <a:defRPr sz="2000">
                <a:solidFill>
                  <a:schemeClr val="tx1"/>
                </a:solidFill>
                <a:latin typeface="+mn-lt"/>
              </a:defRPr>
            </a:lvl9pPr>
          </a:lstStyle>
          <a:p>
            <a:pPr marL="0" indent="0">
              <a:spcBef>
                <a:spcPts val="0"/>
              </a:spcBef>
              <a:buFont typeface="Wingdings" pitchFamily="2" charset="2"/>
              <a:buNone/>
            </a:pPr>
            <a:r>
              <a:rPr lang="en-US" sz="2000" kern="0" dirty="0" smtClean="0">
                <a:solidFill>
                  <a:srgbClr val="000000"/>
                </a:solidFill>
              </a:rPr>
              <a:t>How many distinct relationships are there in a triangle?</a:t>
            </a: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r>
              <a:rPr lang="en-US" sz="2000" kern="0" dirty="0" smtClean="0">
                <a:solidFill>
                  <a:srgbClr val="000000"/>
                </a:solidFill>
              </a:rPr>
              <a:t>The math answer is: ____    	</a:t>
            </a: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p:txBody>
      </p:sp>
      <p:sp>
        <p:nvSpPr>
          <p:cNvPr id="3" name="Content Placeholder 2"/>
          <p:cNvSpPr>
            <a:spLocks noGrp="1"/>
          </p:cNvSpPr>
          <p:nvPr>
            <p:ph idx="1"/>
          </p:nvPr>
        </p:nvSpPr>
        <p:spPr>
          <a:xfrm>
            <a:off x="304800" y="1295400"/>
            <a:ext cx="8320173" cy="359300"/>
          </a:xfrm>
        </p:spPr>
        <p:txBody>
          <a:bodyPr/>
          <a:lstStyle/>
          <a:p>
            <a:pPr marL="0" indent="0">
              <a:spcBef>
                <a:spcPts val="0"/>
              </a:spcBef>
              <a:buNone/>
            </a:pPr>
            <a:r>
              <a:rPr lang="en-US" sz="2000" i="1" dirty="0" smtClean="0"/>
              <a:t>How Emotional Triangles Form</a:t>
            </a:r>
            <a:endParaRPr lang="en-US" sz="2000" i="1" dirty="0"/>
          </a:p>
        </p:txBody>
      </p:sp>
      <p:sp>
        <p:nvSpPr>
          <p:cNvPr id="4" name="Bevel 3"/>
          <p:cNvSpPr/>
          <p:nvPr/>
        </p:nvSpPr>
        <p:spPr>
          <a:xfrm rot="2720600">
            <a:off x="246086" y="160266"/>
            <a:ext cx="742580" cy="744125"/>
          </a:xfrm>
          <a:prstGeom prst="bevel">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23" y="5943600"/>
            <a:ext cx="5489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Bevel 17"/>
          <p:cNvSpPr/>
          <p:nvPr/>
        </p:nvSpPr>
        <p:spPr>
          <a:xfrm rot="2720600">
            <a:off x="346222" y="226890"/>
            <a:ext cx="592987" cy="606444"/>
          </a:xfrm>
          <a:prstGeom prst="beve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19" name="TextBox 18"/>
          <p:cNvSpPr txBox="1"/>
          <p:nvPr/>
        </p:nvSpPr>
        <p:spPr>
          <a:xfrm>
            <a:off x="381000" y="76200"/>
            <a:ext cx="457200" cy="830997"/>
          </a:xfrm>
          <a:prstGeom prst="rect">
            <a:avLst/>
          </a:prstGeom>
          <a:noFill/>
        </p:spPr>
        <p:txBody>
          <a:bodyPr wrap="square" rtlCol="0">
            <a:spAutoFit/>
          </a:bodyPr>
          <a:lstStyle/>
          <a:p>
            <a:pPr algn="ctr" fontAlgn="base">
              <a:spcBef>
                <a:spcPct val="0"/>
              </a:spcBef>
              <a:spcAft>
                <a:spcPct val="0"/>
              </a:spcAft>
            </a:pPr>
            <a:r>
              <a:rPr lang="en-US" sz="4800" dirty="0">
                <a:solidFill>
                  <a:srgbClr val="CC9900"/>
                </a:solidFill>
                <a:latin typeface="Aharoni" panose="02010803020104030203" pitchFamily="2" charset="-79"/>
                <a:cs typeface="Aharoni" panose="02010803020104030203" pitchFamily="2" charset="-79"/>
              </a:rPr>
              <a:t>7</a:t>
            </a:r>
          </a:p>
        </p:txBody>
      </p:sp>
      <p:grpSp>
        <p:nvGrpSpPr>
          <p:cNvPr id="23" name="Group 22"/>
          <p:cNvGrpSpPr/>
          <p:nvPr/>
        </p:nvGrpSpPr>
        <p:grpSpPr>
          <a:xfrm>
            <a:off x="381000" y="1828800"/>
            <a:ext cx="159950" cy="165442"/>
            <a:chOff x="5589110" y="259425"/>
            <a:chExt cx="159950" cy="165442"/>
          </a:xfrm>
          <a:solidFill>
            <a:schemeClr val="tx1">
              <a:lumMod val="50000"/>
              <a:lumOff val="50000"/>
            </a:schemeClr>
          </a:solidFill>
        </p:grpSpPr>
        <p:sp>
          <p:nvSpPr>
            <p:cNvPr id="25" name="Rectangle 24"/>
            <p:cNvSpPr>
              <a:spLocks noChangeAspect="1"/>
            </p:cNvSpPr>
            <p:nvPr/>
          </p:nvSpPr>
          <p:spPr>
            <a:xfrm rot="2606107">
              <a:off x="5589110" y="259425"/>
              <a:ext cx="159950" cy="16544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26" name="Rectangle 25"/>
            <p:cNvSpPr>
              <a:spLocks noChangeAspect="1"/>
            </p:cNvSpPr>
            <p:nvPr/>
          </p:nvSpPr>
          <p:spPr>
            <a:xfrm rot="2606107">
              <a:off x="5615455" y="290588"/>
              <a:ext cx="106458" cy="11011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grpSp>
      <p:sp>
        <p:nvSpPr>
          <p:cNvPr id="33" name="Title 1"/>
          <p:cNvSpPr txBox="1">
            <a:spLocks/>
          </p:cNvSpPr>
          <p:nvPr/>
        </p:nvSpPr>
        <p:spPr>
          <a:xfrm>
            <a:off x="5088442" y="-76200"/>
            <a:ext cx="4055558" cy="1143000"/>
          </a:xfrm>
          <a:prstGeom prst="rect">
            <a:avLst/>
          </a:prstGeom>
        </p:spPr>
        <p:txBody>
          <a:bodyPr anchor="ctr" anchorCtr="0"/>
          <a:lst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endParaRPr lang="en-US" sz="2000" kern="0" cap="all" dirty="0">
              <a:solidFill>
                <a:srgbClr val="FFFFFF"/>
              </a:solidFill>
              <a:latin typeface="Caecilia LT Std Roman" pitchFamily="18" charset="0"/>
            </a:endParaRPr>
          </a:p>
        </p:txBody>
      </p:sp>
      <p:sp>
        <p:nvSpPr>
          <p:cNvPr id="36" name="TextBox 35"/>
          <p:cNvSpPr txBox="1"/>
          <p:nvPr/>
        </p:nvSpPr>
        <p:spPr>
          <a:xfrm>
            <a:off x="1142999" y="0"/>
            <a:ext cx="3657601" cy="1058863"/>
          </a:xfrm>
          <a:prstGeom prst="rect">
            <a:avLst/>
          </a:prstGeom>
          <a:solidFill>
            <a:srgbClr val="CC9900"/>
          </a:solidFill>
        </p:spPr>
        <p:txBody>
          <a:bodyPr wrap="square" rtlCol="0" anchor="ctr" anchorCtr="0">
            <a:noAutofit/>
          </a:bodyPr>
          <a:lstStyle/>
          <a:p>
            <a:pPr fontAlgn="base">
              <a:spcBef>
                <a:spcPct val="0"/>
              </a:spcBef>
              <a:spcAft>
                <a:spcPct val="0"/>
              </a:spcAft>
            </a:pPr>
            <a:r>
              <a:rPr lang="en-US" sz="2000" dirty="0" smtClean="0">
                <a:solidFill>
                  <a:srgbClr val="FFFFFF"/>
                </a:solidFill>
                <a:latin typeface="Arial Black" panose="020B0A04020102020204" pitchFamily="34" charset="0"/>
                <a:cs typeface="Aharoni" panose="02010803020104030203" pitchFamily="2" charset="-79"/>
              </a:rPr>
              <a:t>EMOTIONAL TRIANGLES</a:t>
            </a:r>
            <a:endParaRPr lang="en-US" sz="2000" dirty="0">
              <a:solidFill>
                <a:srgbClr val="FFFFFF"/>
              </a:solidFill>
              <a:latin typeface="Arial Black" panose="020B0A04020102020204" pitchFamily="34" charset="0"/>
              <a:cs typeface="Aharoni" panose="02010803020104030203" pitchFamily="2" charset="-79"/>
            </a:endParaRPr>
          </a:p>
        </p:txBody>
      </p:sp>
      <p:sp>
        <p:nvSpPr>
          <p:cNvPr id="37" name="TextBox 36"/>
          <p:cNvSpPr txBox="1"/>
          <p:nvPr/>
        </p:nvSpPr>
        <p:spPr>
          <a:xfrm>
            <a:off x="3299603" y="5057116"/>
            <a:ext cx="327334"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a:cs typeface="Arial" charset="0"/>
              </a:rPr>
              <a:t>4</a:t>
            </a:r>
          </a:p>
        </p:txBody>
      </p:sp>
      <p:sp>
        <p:nvSpPr>
          <p:cNvPr id="28" name="Title 1"/>
          <p:cNvSpPr txBox="1">
            <a:spLocks/>
          </p:cNvSpPr>
          <p:nvPr/>
        </p:nvSpPr>
        <p:spPr>
          <a:xfrm>
            <a:off x="5240842" y="76200"/>
            <a:ext cx="4055558" cy="1143000"/>
          </a:xfrm>
          <a:prstGeom prst="rect">
            <a:avLst/>
          </a:prstGeom>
        </p:spPr>
        <p:txBody>
          <a:bodyPr anchor="ctr" anchorCtr="0"/>
          <a:lst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2000" kern="0" cap="all" dirty="0" smtClean="0">
                <a:solidFill>
                  <a:srgbClr val="FFFFFF"/>
                </a:solidFill>
                <a:latin typeface="Caecilia LT Std Roman" pitchFamily="18" charset="0"/>
              </a:rPr>
              <a:t>The “laws” of emotional triangles</a:t>
            </a:r>
          </a:p>
          <a:p>
            <a:r>
              <a:rPr lang="en-US" sz="2000" kern="0" cap="all" dirty="0" smtClean="0">
                <a:solidFill>
                  <a:srgbClr val="FFFFFF"/>
                </a:solidFill>
                <a:latin typeface="Caecilia LT Std Roman" pitchFamily="18" charset="0"/>
              </a:rPr>
              <a:t>(P. 208-209)</a:t>
            </a:r>
            <a:endParaRPr lang="en-US" sz="2000" kern="0" cap="all" dirty="0">
              <a:solidFill>
                <a:srgbClr val="FFFFFF"/>
              </a:solidFill>
              <a:latin typeface="Caecilia LT Std Roman" pitchFamily="18" charset="0"/>
            </a:endParaRPr>
          </a:p>
        </p:txBody>
      </p:sp>
      <p:sp>
        <p:nvSpPr>
          <p:cNvPr id="2" name="Isosceles Triangle 1"/>
          <p:cNvSpPr/>
          <p:nvPr/>
        </p:nvSpPr>
        <p:spPr>
          <a:xfrm>
            <a:off x="3276600" y="2667000"/>
            <a:ext cx="2590800" cy="2057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5" name="TextBox 4"/>
          <p:cNvSpPr txBox="1"/>
          <p:nvPr/>
        </p:nvSpPr>
        <p:spPr>
          <a:xfrm>
            <a:off x="4419600" y="2297668"/>
            <a:ext cx="302193" cy="369332"/>
          </a:xfrm>
          <a:prstGeom prst="rect">
            <a:avLst/>
          </a:prstGeom>
          <a:noFill/>
        </p:spPr>
        <p:txBody>
          <a:bodyPr wrap="square" rtlCol="0">
            <a:spAutoFit/>
          </a:bodyPr>
          <a:lstStyle/>
          <a:p>
            <a:pPr fontAlgn="base">
              <a:spcBef>
                <a:spcPct val="0"/>
              </a:spcBef>
              <a:spcAft>
                <a:spcPct val="0"/>
              </a:spcAft>
            </a:pPr>
            <a:r>
              <a:rPr lang="en-US" dirty="0" smtClean="0">
                <a:solidFill>
                  <a:srgbClr val="000000"/>
                </a:solidFill>
                <a:latin typeface="Arial" charset="0"/>
                <a:cs typeface="Arial" charset="0"/>
              </a:rPr>
              <a:t>A</a:t>
            </a:r>
            <a:endParaRPr lang="en-US" dirty="0">
              <a:solidFill>
                <a:srgbClr val="000000"/>
              </a:solidFill>
              <a:latin typeface="Arial" charset="0"/>
              <a:cs typeface="Arial" charset="0"/>
            </a:endParaRPr>
          </a:p>
        </p:txBody>
      </p:sp>
      <p:sp>
        <p:nvSpPr>
          <p:cNvPr id="40" name="TextBox 39"/>
          <p:cNvSpPr txBox="1"/>
          <p:nvPr/>
        </p:nvSpPr>
        <p:spPr>
          <a:xfrm>
            <a:off x="2974407" y="4572000"/>
            <a:ext cx="302193"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latin typeface="Arial" charset="0"/>
                <a:cs typeface="Arial" charset="0"/>
              </a:rPr>
              <a:t>B</a:t>
            </a:r>
          </a:p>
        </p:txBody>
      </p:sp>
      <p:sp>
        <p:nvSpPr>
          <p:cNvPr id="41" name="TextBox 40"/>
          <p:cNvSpPr txBox="1"/>
          <p:nvPr/>
        </p:nvSpPr>
        <p:spPr>
          <a:xfrm>
            <a:off x="5870007" y="4572000"/>
            <a:ext cx="302193" cy="369332"/>
          </a:xfrm>
          <a:prstGeom prst="rect">
            <a:avLst/>
          </a:prstGeom>
          <a:noFill/>
        </p:spPr>
        <p:txBody>
          <a:bodyPr wrap="square" rtlCol="0">
            <a:spAutoFit/>
          </a:bodyPr>
          <a:lstStyle/>
          <a:p>
            <a:pPr fontAlgn="base">
              <a:spcBef>
                <a:spcPct val="0"/>
              </a:spcBef>
              <a:spcAft>
                <a:spcPct val="0"/>
              </a:spcAft>
            </a:pPr>
            <a:r>
              <a:rPr lang="en-US" dirty="0" smtClean="0">
                <a:solidFill>
                  <a:srgbClr val="000000"/>
                </a:solidFill>
                <a:latin typeface="Arial" charset="0"/>
                <a:cs typeface="Arial" charset="0"/>
              </a:rPr>
              <a:t>C</a:t>
            </a:r>
            <a:endParaRPr lang="en-US" dirty="0">
              <a:solidFill>
                <a:srgbClr val="000000"/>
              </a:solidFill>
              <a:latin typeface="Arial" charset="0"/>
              <a:cs typeface="Arial" charset="0"/>
            </a:endParaRPr>
          </a:p>
        </p:txBody>
      </p:sp>
      <p:sp>
        <p:nvSpPr>
          <p:cNvPr id="42" name="TextBox 41"/>
          <p:cNvSpPr txBox="1"/>
          <p:nvPr/>
        </p:nvSpPr>
        <p:spPr>
          <a:xfrm>
            <a:off x="3882676" y="5086290"/>
            <a:ext cx="2137124"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AB; AC; BC; ABC</a:t>
            </a:r>
            <a:endParaRPr lang="en-US" dirty="0">
              <a:cs typeface="Arial" charset="0"/>
            </a:endParaRPr>
          </a:p>
        </p:txBody>
      </p:sp>
      <p:sp>
        <p:nvSpPr>
          <p:cNvPr id="20" name="Rectangle 19"/>
          <p:cNvSpPr/>
          <p:nvPr/>
        </p:nvSpPr>
        <p:spPr>
          <a:xfrm>
            <a:off x="4114800" y="6172200"/>
            <a:ext cx="4899273"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121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ontent Placeholder 2"/>
          <p:cNvSpPr txBox="1">
            <a:spLocks/>
          </p:cNvSpPr>
          <p:nvPr/>
        </p:nvSpPr>
        <p:spPr bwMode="auto">
          <a:xfrm>
            <a:off x="609600" y="1730900"/>
            <a:ext cx="8320173" cy="45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64680"/>
              </a:buClr>
              <a:buFont typeface="Wingdings" pitchFamily="2" charset="2"/>
              <a:buChar char="Ø"/>
              <a:defRPr sz="3200">
                <a:solidFill>
                  <a:schemeClr val="tx1"/>
                </a:solidFill>
                <a:latin typeface="Caecilia LT Std Roman" pitchFamily="18" charset="0"/>
                <a:ea typeface="+mn-ea"/>
                <a:cs typeface="+mn-cs"/>
              </a:defRPr>
            </a:lvl1pPr>
            <a:lvl2pPr marL="742950" indent="-285750" algn="l" rtl="0" eaLnBrk="1" fontAlgn="base" hangingPunct="1">
              <a:spcBef>
                <a:spcPct val="20000"/>
              </a:spcBef>
              <a:spcAft>
                <a:spcPct val="0"/>
              </a:spcAft>
              <a:buClr>
                <a:srgbClr val="064680"/>
              </a:buClr>
              <a:buChar char="–"/>
              <a:defRPr sz="2800">
                <a:solidFill>
                  <a:schemeClr val="tx1"/>
                </a:solidFill>
                <a:latin typeface="Caecilia LT Std Roman" pitchFamily="18" charset="0"/>
              </a:defRPr>
            </a:lvl2pPr>
            <a:lvl3pPr marL="1143000" indent="-228600" algn="l" rtl="0" eaLnBrk="1" fontAlgn="base" hangingPunct="1">
              <a:spcBef>
                <a:spcPct val="20000"/>
              </a:spcBef>
              <a:spcAft>
                <a:spcPct val="0"/>
              </a:spcAft>
              <a:buClr>
                <a:srgbClr val="064680"/>
              </a:buClr>
              <a:buChar char="•"/>
              <a:defRPr sz="2400">
                <a:solidFill>
                  <a:schemeClr val="tx1"/>
                </a:solidFill>
                <a:latin typeface="Caecilia LT Std Roman" pitchFamily="18" charset="0"/>
              </a:defRPr>
            </a:lvl3pPr>
            <a:lvl4pPr marL="1600200" indent="-228600" algn="l" rtl="0" eaLnBrk="1" fontAlgn="base" hangingPunct="1">
              <a:spcBef>
                <a:spcPct val="20000"/>
              </a:spcBef>
              <a:spcAft>
                <a:spcPct val="0"/>
              </a:spcAft>
              <a:buClr>
                <a:srgbClr val="064680"/>
              </a:buClr>
              <a:buChar char="–"/>
              <a:defRPr sz="2000">
                <a:solidFill>
                  <a:schemeClr val="tx1"/>
                </a:solidFill>
                <a:latin typeface="Caecilia LT Std Roman" pitchFamily="18" charset="0"/>
              </a:defRPr>
            </a:lvl4pPr>
            <a:lvl5pPr marL="2057400" indent="-228600" algn="l" rtl="0" eaLnBrk="1" fontAlgn="base" hangingPunct="1">
              <a:spcBef>
                <a:spcPct val="20000"/>
              </a:spcBef>
              <a:spcAft>
                <a:spcPct val="0"/>
              </a:spcAft>
              <a:buClr>
                <a:srgbClr val="064680"/>
              </a:buClr>
              <a:buChar char="»"/>
              <a:defRPr sz="2000">
                <a:solidFill>
                  <a:schemeClr val="tx1"/>
                </a:solidFill>
                <a:latin typeface="Caecilia LT Std Roman" pitchFamily="18" charset="0"/>
              </a:defRPr>
            </a:lvl5pPr>
            <a:lvl6pPr marL="2514600" indent="-228600" algn="l" rtl="0" eaLnBrk="1" fontAlgn="base" hangingPunct="1">
              <a:spcBef>
                <a:spcPct val="20000"/>
              </a:spcBef>
              <a:spcAft>
                <a:spcPct val="0"/>
              </a:spcAft>
              <a:buClr>
                <a:srgbClr val="064680"/>
              </a:buClr>
              <a:buChar char="»"/>
              <a:defRPr sz="2000">
                <a:solidFill>
                  <a:schemeClr val="tx1"/>
                </a:solidFill>
                <a:latin typeface="+mn-lt"/>
              </a:defRPr>
            </a:lvl6pPr>
            <a:lvl7pPr marL="2971800" indent="-228600" algn="l" rtl="0" eaLnBrk="1" fontAlgn="base" hangingPunct="1">
              <a:spcBef>
                <a:spcPct val="20000"/>
              </a:spcBef>
              <a:spcAft>
                <a:spcPct val="0"/>
              </a:spcAft>
              <a:buClr>
                <a:srgbClr val="064680"/>
              </a:buClr>
              <a:buChar char="»"/>
              <a:defRPr sz="2000">
                <a:solidFill>
                  <a:schemeClr val="tx1"/>
                </a:solidFill>
                <a:latin typeface="+mn-lt"/>
              </a:defRPr>
            </a:lvl7pPr>
            <a:lvl8pPr marL="3429000" indent="-228600" algn="l" rtl="0" eaLnBrk="1" fontAlgn="base" hangingPunct="1">
              <a:spcBef>
                <a:spcPct val="20000"/>
              </a:spcBef>
              <a:spcAft>
                <a:spcPct val="0"/>
              </a:spcAft>
              <a:buClr>
                <a:srgbClr val="064680"/>
              </a:buClr>
              <a:buChar char="»"/>
              <a:defRPr sz="2000">
                <a:solidFill>
                  <a:schemeClr val="tx1"/>
                </a:solidFill>
                <a:latin typeface="+mn-lt"/>
              </a:defRPr>
            </a:lvl8pPr>
            <a:lvl9pPr marL="3886200" indent="-228600" algn="l" rtl="0" eaLnBrk="1" fontAlgn="base" hangingPunct="1">
              <a:spcBef>
                <a:spcPct val="20000"/>
              </a:spcBef>
              <a:spcAft>
                <a:spcPct val="0"/>
              </a:spcAft>
              <a:buClr>
                <a:srgbClr val="064680"/>
              </a:buClr>
              <a:buChar char="»"/>
              <a:defRPr sz="2000">
                <a:solidFill>
                  <a:schemeClr val="tx1"/>
                </a:solidFill>
                <a:latin typeface="+mn-lt"/>
              </a:defRPr>
            </a:lvl9pPr>
          </a:lstStyle>
          <a:p>
            <a:pPr marL="0" indent="0">
              <a:spcBef>
                <a:spcPts val="0"/>
              </a:spcBef>
              <a:buFont typeface="Wingdings" pitchFamily="2" charset="2"/>
              <a:buNone/>
            </a:pPr>
            <a:r>
              <a:rPr lang="en-US" sz="2000" kern="0" dirty="0" smtClean="0">
                <a:solidFill>
                  <a:srgbClr val="000000"/>
                </a:solidFill>
              </a:rPr>
              <a:t>How many distinct relationships are there in a triangle?</a:t>
            </a: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r>
              <a:rPr lang="en-US" sz="2000" kern="0" dirty="0" smtClean="0">
                <a:solidFill>
                  <a:srgbClr val="000000"/>
                </a:solidFill>
              </a:rPr>
              <a:t>The math answer is: ____</a:t>
            </a: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r>
              <a:rPr lang="en-US" sz="2000" kern="0" dirty="0" smtClean="0">
                <a:solidFill>
                  <a:srgbClr val="000000"/>
                </a:solidFill>
              </a:rPr>
              <a:t>Friedman’s answer is:  ____    	</a:t>
            </a: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a:p>
            <a:pPr marL="0" indent="0">
              <a:spcBef>
                <a:spcPts val="0"/>
              </a:spcBef>
              <a:buFont typeface="Wingdings" pitchFamily="2" charset="2"/>
              <a:buNone/>
            </a:pPr>
            <a:endParaRPr lang="en-US" sz="2000" kern="0" dirty="0" smtClean="0">
              <a:solidFill>
                <a:srgbClr val="000000"/>
              </a:solidFill>
            </a:endParaRPr>
          </a:p>
          <a:p>
            <a:pPr marL="0" indent="0">
              <a:spcBef>
                <a:spcPts val="0"/>
              </a:spcBef>
              <a:buFont typeface="Wingdings" pitchFamily="2" charset="2"/>
              <a:buNone/>
            </a:pPr>
            <a:endParaRPr lang="en-US" sz="2000" kern="0" dirty="0">
              <a:solidFill>
                <a:srgbClr val="000000"/>
              </a:solidFill>
            </a:endParaRPr>
          </a:p>
        </p:txBody>
      </p:sp>
      <p:sp>
        <p:nvSpPr>
          <p:cNvPr id="3" name="Content Placeholder 2"/>
          <p:cNvSpPr>
            <a:spLocks noGrp="1"/>
          </p:cNvSpPr>
          <p:nvPr>
            <p:ph idx="1"/>
          </p:nvPr>
        </p:nvSpPr>
        <p:spPr>
          <a:xfrm>
            <a:off x="304800" y="1295400"/>
            <a:ext cx="8320173" cy="359300"/>
          </a:xfrm>
        </p:spPr>
        <p:txBody>
          <a:bodyPr/>
          <a:lstStyle/>
          <a:p>
            <a:pPr marL="0" indent="0">
              <a:spcBef>
                <a:spcPts val="0"/>
              </a:spcBef>
              <a:buNone/>
            </a:pPr>
            <a:r>
              <a:rPr lang="en-US" sz="2000" i="1" dirty="0" smtClean="0"/>
              <a:t>How Emotional Triangles Form</a:t>
            </a:r>
            <a:endParaRPr lang="en-US" sz="2000" i="1" dirty="0"/>
          </a:p>
        </p:txBody>
      </p:sp>
      <p:sp>
        <p:nvSpPr>
          <p:cNvPr id="4" name="Bevel 3"/>
          <p:cNvSpPr/>
          <p:nvPr/>
        </p:nvSpPr>
        <p:spPr>
          <a:xfrm rot="2720600">
            <a:off x="246086" y="160266"/>
            <a:ext cx="742580" cy="744125"/>
          </a:xfrm>
          <a:prstGeom prst="bevel">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23" y="5943600"/>
            <a:ext cx="5489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Bevel 17"/>
          <p:cNvSpPr/>
          <p:nvPr/>
        </p:nvSpPr>
        <p:spPr>
          <a:xfrm rot="2720600">
            <a:off x="346222" y="226890"/>
            <a:ext cx="592987" cy="606444"/>
          </a:xfrm>
          <a:prstGeom prst="beve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19" name="TextBox 18"/>
          <p:cNvSpPr txBox="1"/>
          <p:nvPr/>
        </p:nvSpPr>
        <p:spPr>
          <a:xfrm>
            <a:off x="381000" y="76200"/>
            <a:ext cx="457200" cy="830997"/>
          </a:xfrm>
          <a:prstGeom prst="rect">
            <a:avLst/>
          </a:prstGeom>
          <a:noFill/>
        </p:spPr>
        <p:txBody>
          <a:bodyPr wrap="square" rtlCol="0">
            <a:spAutoFit/>
          </a:bodyPr>
          <a:lstStyle/>
          <a:p>
            <a:pPr algn="ctr" fontAlgn="base">
              <a:spcBef>
                <a:spcPct val="0"/>
              </a:spcBef>
              <a:spcAft>
                <a:spcPct val="0"/>
              </a:spcAft>
            </a:pPr>
            <a:r>
              <a:rPr lang="en-US" sz="4800" dirty="0">
                <a:solidFill>
                  <a:srgbClr val="CC9900"/>
                </a:solidFill>
                <a:latin typeface="Aharoni" panose="02010803020104030203" pitchFamily="2" charset="-79"/>
                <a:cs typeface="Aharoni" panose="02010803020104030203" pitchFamily="2" charset="-79"/>
              </a:rPr>
              <a:t>7</a:t>
            </a:r>
          </a:p>
        </p:txBody>
      </p:sp>
      <p:grpSp>
        <p:nvGrpSpPr>
          <p:cNvPr id="23" name="Group 22"/>
          <p:cNvGrpSpPr/>
          <p:nvPr/>
        </p:nvGrpSpPr>
        <p:grpSpPr>
          <a:xfrm>
            <a:off x="381000" y="1828800"/>
            <a:ext cx="159950" cy="165442"/>
            <a:chOff x="5589110" y="259425"/>
            <a:chExt cx="159950" cy="165442"/>
          </a:xfrm>
          <a:solidFill>
            <a:schemeClr val="tx1">
              <a:lumMod val="50000"/>
              <a:lumOff val="50000"/>
            </a:schemeClr>
          </a:solidFill>
        </p:grpSpPr>
        <p:sp>
          <p:nvSpPr>
            <p:cNvPr id="25" name="Rectangle 24"/>
            <p:cNvSpPr>
              <a:spLocks noChangeAspect="1"/>
            </p:cNvSpPr>
            <p:nvPr/>
          </p:nvSpPr>
          <p:spPr>
            <a:xfrm rot="2606107">
              <a:off x="5589110" y="259425"/>
              <a:ext cx="159950" cy="16544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26" name="Rectangle 25"/>
            <p:cNvSpPr>
              <a:spLocks noChangeAspect="1"/>
            </p:cNvSpPr>
            <p:nvPr/>
          </p:nvSpPr>
          <p:spPr>
            <a:xfrm rot="2606107">
              <a:off x="5615455" y="290588"/>
              <a:ext cx="106458" cy="11011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grpSp>
      <p:sp>
        <p:nvSpPr>
          <p:cNvPr id="33" name="Title 1"/>
          <p:cNvSpPr txBox="1">
            <a:spLocks/>
          </p:cNvSpPr>
          <p:nvPr/>
        </p:nvSpPr>
        <p:spPr>
          <a:xfrm>
            <a:off x="5088442" y="-76200"/>
            <a:ext cx="4055558" cy="1143000"/>
          </a:xfrm>
          <a:prstGeom prst="rect">
            <a:avLst/>
          </a:prstGeom>
        </p:spPr>
        <p:txBody>
          <a:bodyPr anchor="ctr" anchorCtr="0"/>
          <a:lst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endParaRPr lang="en-US" sz="2000" kern="0" cap="all" dirty="0">
              <a:solidFill>
                <a:srgbClr val="FFFFFF"/>
              </a:solidFill>
              <a:latin typeface="Caecilia LT Std Roman" pitchFamily="18" charset="0"/>
            </a:endParaRPr>
          </a:p>
        </p:txBody>
      </p:sp>
      <p:sp>
        <p:nvSpPr>
          <p:cNvPr id="36" name="TextBox 35"/>
          <p:cNvSpPr txBox="1"/>
          <p:nvPr/>
        </p:nvSpPr>
        <p:spPr>
          <a:xfrm>
            <a:off x="1142999" y="0"/>
            <a:ext cx="3657601" cy="1058863"/>
          </a:xfrm>
          <a:prstGeom prst="rect">
            <a:avLst/>
          </a:prstGeom>
          <a:solidFill>
            <a:srgbClr val="CC9900"/>
          </a:solidFill>
        </p:spPr>
        <p:txBody>
          <a:bodyPr wrap="square" rtlCol="0" anchor="ctr" anchorCtr="0">
            <a:noAutofit/>
          </a:bodyPr>
          <a:lstStyle/>
          <a:p>
            <a:pPr fontAlgn="base">
              <a:spcBef>
                <a:spcPct val="0"/>
              </a:spcBef>
              <a:spcAft>
                <a:spcPct val="0"/>
              </a:spcAft>
            </a:pPr>
            <a:r>
              <a:rPr lang="en-US" sz="2000" dirty="0" smtClean="0">
                <a:solidFill>
                  <a:srgbClr val="FFFFFF"/>
                </a:solidFill>
                <a:latin typeface="Arial Black" panose="020B0A04020102020204" pitchFamily="34" charset="0"/>
                <a:cs typeface="Aharoni" panose="02010803020104030203" pitchFamily="2" charset="-79"/>
              </a:rPr>
              <a:t>EMOTIONAL TRIANGLES</a:t>
            </a:r>
            <a:endParaRPr lang="en-US" sz="2000" dirty="0">
              <a:solidFill>
                <a:srgbClr val="FFFFFF"/>
              </a:solidFill>
              <a:latin typeface="Arial Black" panose="020B0A04020102020204" pitchFamily="34" charset="0"/>
              <a:cs typeface="Aharoni" panose="02010803020104030203" pitchFamily="2" charset="-79"/>
            </a:endParaRPr>
          </a:p>
        </p:txBody>
      </p:sp>
      <p:sp>
        <p:nvSpPr>
          <p:cNvPr id="37" name="TextBox 36"/>
          <p:cNvSpPr txBox="1"/>
          <p:nvPr/>
        </p:nvSpPr>
        <p:spPr>
          <a:xfrm>
            <a:off x="2895600" y="5057116"/>
            <a:ext cx="327334"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a:cs typeface="Arial" charset="0"/>
              </a:rPr>
              <a:t>4</a:t>
            </a:r>
          </a:p>
        </p:txBody>
      </p:sp>
      <p:sp>
        <p:nvSpPr>
          <p:cNvPr id="28" name="Title 1"/>
          <p:cNvSpPr txBox="1">
            <a:spLocks/>
          </p:cNvSpPr>
          <p:nvPr/>
        </p:nvSpPr>
        <p:spPr>
          <a:xfrm>
            <a:off x="5240842" y="76200"/>
            <a:ext cx="4055558" cy="1143000"/>
          </a:xfrm>
          <a:prstGeom prst="rect">
            <a:avLst/>
          </a:prstGeom>
        </p:spPr>
        <p:txBody>
          <a:bodyPr anchor="ctr" anchorCtr="0"/>
          <a:lst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2000" kern="0" cap="all" dirty="0" smtClean="0">
                <a:solidFill>
                  <a:srgbClr val="FFFFFF"/>
                </a:solidFill>
                <a:latin typeface="Caecilia LT Std Roman" pitchFamily="18" charset="0"/>
              </a:rPr>
              <a:t>The “laws” of emotional triangles</a:t>
            </a:r>
          </a:p>
          <a:p>
            <a:r>
              <a:rPr lang="en-US" sz="2000" kern="0" cap="all" dirty="0" smtClean="0">
                <a:solidFill>
                  <a:srgbClr val="FFFFFF"/>
                </a:solidFill>
                <a:latin typeface="Caecilia LT Std Roman" pitchFamily="18" charset="0"/>
              </a:rPr>
              <a:t>(P. 208-209)</a:t>
            </a:r>
            <a:endParaRPr lang="en-US" sz="2000" kern="0" cap="all" dirty="0">
              <a:solidFill>
                <a:srgbClr val="FFFFFF"/>
              </a:solidFill>
              <a:latin typeface="Caecilia LT Std Roman" pitchFamily="18" charset="0"/>
            </a:endParaRPr>
          </a:p>
        </p:txBody>
      </p:sp>
      <p:sp>
        <p:nvSpPr>
          <p:cNvPr id="2" name="Isosceles Triangle 1"/>
          <p:cNvSpPr/>
          <p:nvPr/>
        </p:nvSpPr>
        <p:spPr>
          <a:xfrm>
            <a:off x="3276600" y="2667000"/>
            <a:ext cx="2590800" cy="2057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5" name="TextBox 4"/>
          <p:cNvSpPr txBox="1"/>
          <p:nvPr/>
        </p:nvSpPr>
        <p:spPr>
          <a:xfrm>
            <a:off x="4419600" y="2297668"/>
            <a:ext cx="302193" cy="369332"/>
          </a:xfrm>
          <a:prstGeom prst="rect">
            <a:avLst/>
          </a:prstGeom>
          <a:noFill/>
        </p:spPr>
        <p:txBody>
          <a:bodyPr wrap="square" rtlCol="0">
            <a:spAutoFit/>
          </a:bodyPr>
          <a:lstStyle/>
          <a:p>
            <a:pPr fontAlgn="base">
              <a:spcBef>
                <a:spcPct val="0"/>
              </a:spcBef>
              <a:spcAft>
                <a:spcPct val="0"/>
              </a:spcAft>
            </a:pPr>
            <a:r>
              <a:rPr lang="en-US" dirty="0" smtClean="0">
                <a:solidFill>
                  <a:srgbClr val="000000"/>
                </a:solidFill>
                <a:latin typeface="Arial" charset="0"/>
                <a:cs typeface="Arial" charset="0"/>
              </a:rPr>
              <a:t>A</a:t>
            </a:r>
            <a:endParaRPr lang="en-US" dirty="0">
              <a:solidFill>
                <a:srgbClr val="000000"/>
              </a:solidFill>
              <a:latin typeface="Arial" charset="0"/>
              <a:cs typeface="Arial" charset="0"/>
            </a:endParaRPr>
          </a:p>
        </p:txBody>
      </p:sp>
      <p:sp>
        <p:nvSpPr>
          <p:cNvPr id="40" name="TextBox 39"/>
          <p:cNvSpPr txBox="1"/>
          <p:nvPr/>
        </p:nvSpPr>
        <p:spPr>
          <a:xfrm>
            <a:off x="2974407" y="4572000"/>
            <a:ext cx="302193"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latin typeface="Arial" charset="0"/>
                <a:cs typeface="Arial" charset="0"/>
              </a:rPr>
              <a:t>B</a:t>
            </a:r>
          </a:p>
        </p:txBody>
      </p:sp>
      <p:sp>
        <p:nvSpPr>
          <p:cNvPr id="41" name="TextBox 40"/>
          <p:cNvSpPr txBox="1"/>
          <p:nvPr/>
        </p:nvSpPr>
        <p:spPr>
          <a:xfrm>
            <a:off x="5870007" y="4572000"/>
            <a:ext cx="302193" cy="369332"/>
          </a:xfrm>
          <a:prstGeom prst="rect">
            <a:avLst/>
          </a:prstGeom>
          <a:noFill/>
        </p:spPr>
        <p:txBody>
          <a:bodyPr wrap="square" rtlCol="0">
            <a:spAutoFit/>
          </a:bodyPr>
          <a:lstStyle/>
          <a:p>
            <a:pPr fontAlgn="base">
              <a:spcBef>
                <a:spcPct val="0"/>
              </a:spcBef>
              <a:spcAft>
                <a:spcPct val="0"/>
              </a:spcAft>
            </a:pPr>
            <a:r>
              <a:rPr lang="en-US" dirty="0" smtClean="0">
                <a:solidFill>
                  <a:srgbClr val="000000"/>
                </a:solidFill>
                <a:latin typeface="Arial" charset="0"/>
                <a:cs typeface="Arial" charset="0"/>
              </a:rPr>
              <a:t>C</a:t>
            </a:r>
            <a:endParaRPr lang="en-US" dirty="0">
              <a:solidFill>
                <a:srgbClr val="000000"/>
              </a:solidFill>
              <a:latin typeface="Arial" charset="0"/>
              <a:cs typeface="Arial" charset="0"/>
            </a:endParaRPr>
          </a:p>
        </p:txBody>
      </p:sp>
      <p:sp>
        <p:nvSpPr>
          <p:cNvPr id="42" name="TextBox 41"/>
          <p:cNvSpPr txBox="1"/>
          <p:nvPr/>
        </p:nvSpPr>
        <p:spPr>
          <a:xfrm>
            <a:off x="3882676" y="5086290"/>
            <a:ext cx="2137124"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AB; AC; BC; ABC</a:t>
            </a:r>
            <a:endParaRPr lang="en-US" dirty="0">
              <a:cs typeface="Arial" charset="0"/>
            </a:endParaRPr>
          </a:p>
        </p:txBody>
      </p:sp>
      <p:sp>
        <p:nvSpPr>
          <p:cNvPr id="20" name="TextBox 19"/>
          <p:cNvSpPr txBox="1"/>
          <p:nvPr/>
        </p:nvSpPr>
        <p:spPr>
          <a:xfrm>
            <a:off x="4030500" y="5695890"/>
            <a:ext cx="4652236"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smtClean="0">
                <a:cs typeface="Arial" charset="0"/>
              </a:rPr>
              <a:t>…there is also A &amp; BC; B &amp; AC; C &amp; AB</a:t>
            </a:r>
            <a:endParaRPr lang="en-US" dirty="0">
              <a:cs typeface="Arial" charset="0"/>
            </a:endParaRPr>
          </a:p>
        </p:txBody>
      </p:sp>
      <p:sp>
        <p:nvSpPr>
          <p:cNvPr id="21" name="TextBox 20"/>
          <p:cNvSpPr txBox="1"/>
          <p:nvPr/>
        </p:nvSpPr>
        <p:spPr>
          <a:xfrm>
            <a:off x="3177397" y="5638800"/>
            <a:ext cx="327334" cy="400110"/>
          </a:xfrm>
          <a:prstGeom prst="rect">
            <a:avLst/>
          </a:prstGeom>
          <a:noFill/>
        </p:spPr>
        <p:txBody>
          <a:bodyPr wrap="none" rtlCol="0">
            <a:spAutoFit/>
          </a:bodyPr>
          <a:lstStyle>
            <a:defPPr>
              <a:defRPr lang="en-US"/>
            </a:defPPr>
            <a:lvl1pPr>
              <a:defRPr sz="2000" i="1" kern="0">
                <a:solidFill>
                  <a:srgbClr val="000000"/>
                </a:solidFill>
                <a:latin typeface="Caecilia LT Std Roman" pitchFamily="18" charset="0"/>
              </a:defRPr>
            </a:lvl1pPr>
          </a:lstStyle>
          <a:p>
            <a:pPr algn="ctr" fontAlgn="base">
              <a:spcBef>
                <a:spcPct val="0"/>
              </a:spcBef>
              <a:spcAft>
                <a:spcPct val="0"/>
              </a:spcAft>
            </a:pPr>
            <a:r>
              <a:rPr lang="en-US" dirty="0">
                <a:cs typeface="Arial" charset="0"/>
              </a:rPr>
              <a:t>7</a:t>
            </a:r>
          </a:p>
        </p:txBody>
      </p:sp>
      <p:sp>
        <p:nvSpPr>
          <p:cNvPr id="22" name="Rectangle 21"/>
          <p:cNvSpPr/>
          <p:nvPr/>
        </p:nvSpPr>
        <p:spPr>
          <a:xfrm>
            <a:off x="4114800" y="6172200"/>
            <a:ext cx="4899273"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654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2667000" y="1727775"/>
            <a:ext cx="3886200" cy="29966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5" name="TextBox 4"/>
          <p:cNvSpPr txBox="1"/>
          <p:nvPr/>
        </p:nvSpPr>
        <p:spPr>
          <a:xfrm>
            <a:off x="4038600" y="1143000"/>
            <a:ext cx="1447800" cy="584775"/>
          </a:xfrm>
          <a:prstGeom prst="rect">
            <a:avLst/>
          </a:prstGeom>
          <a:noFill/>
        </p:spPr>
        <p:txBody>
          <a:bodyPr wrap="square" rtlCol="0">
            <a:spAutoFit/>
          </a:bodyPr>
          <a:lstStyle/>
          <a:p>
            <a:pPr fontAlgn="base">
              <a:spcBef>
                <a:spcPct val="0"/>
              </a:spcBef>
              <a:spcAft>
                <a:spcPct val="0"/>
              </a:spcAft>
            </a:pPr>
            <a:r>
              <a:rPr lang="en-US" sz="3200" dirty="0" smtClean="0">
                <a:solidFill>
                  <a:srgbClr val="000000"/>
                </a:solidFill>
                <a:latin typeface="Arial" charset="0"/>
                <a:cs typeface="Arial" charset="0"/>
              </a:rPr>
              <a:t>GOD</a:t>
            </a:r>
            <a:endParaRPr lang="en-US" sz="3200" dirty="0">
              <a:solidFill>
                <a:srgbClr val="000000"/>
              </a:solidFill>
              <a:latin typeface="Arial" charset="0"/>
              <a:cs typeface="Arial" charset="0"/>
            </a:endParaRPr>
          </a:p>
        </p:txBody>
      </p:sp>
      <p:sp>
        <p:nvSpPr>
          <p:cNvPr id="9" name="TextBox 8"/>
          <p:cNvSpPr txBox="1"/>
          <p:nvPr/>
        </p:nvSpPr>
        <p:spPr>
          <a:xfrm>
            <a:off x="1447800" y="4724400"/>
            <a:ext cx="1447800" cy="584775"/>
          </a:xfrm>
          <a:prstGeom prst="rect">
            <a:avLst/>
          </a:prstGeom>
          <a:noFill/>
        </p:spPr>
        <p:txBody>
          <a:bodyPr wrap="square" rtlCol="0">
            <a:spAutoFit/>
          </a:bodyPr>
          <a:lstStyle/>
          <a:p>
            <a:pPr fontAlgn="base">
              <a:spcBef>
                <a:spcPct val="0"/>
              </a:spcBef>
              <a:spcAft>
                <a:spcPct val="0"/>
              </a:spcAft>
            </a:pPr>
            <a:r>
              <a:rPr lang="en-US" sz="3200" dirty="0" smtClean="0">
                <a:solidFill>
                  <a:srgbClr val="000000"/>
                </a:solidFill>
                <a:latin typeface="Arial" charset="0"/>
                <a:cs typeface="Arial" charset="0"/>
              </a:rPr>
              <a:t>WIFE</a:t>
            </a:r>
            <a:endParaRPr lang="en-US" sz="3200" dirty="0">
              <a:solidFill>
                <a:srgbClr val="000000"/>
              </a:solidFill>
              <a:latin typeface="Arial" charset="0"/>
              <a:cs typeface="Arial" charset="0"/>
            </a:endParaRPr>
          </a:p>
        </p:txBody>
      </p:sp>
      <p:sp>
        <p:nvSpPr>
          <p:cNvPr id="10" name="TextBox 9"/>
          <p:cNvSpPr txBox="1"/>
          <p:nvPr/>
        </p:nvSpPr>
        <p:spPr>
          <a:xfrm>
            <a:off x="6096000" y="4800600"/>
            <a:ext cx="2209800" cy="584775"/>
          </a:xfrm>
          <a:prstGeom prst="rect">
            <a:avLst/>
          </a:prstGeom>
          <a:noFill/>
        </p:spPr>
        <p:txBody>
          <a:bodyPr wrap="square" rtlCol="0">
            <a:spAutoFit/>
          </a:bodyPr>
          <a:lstStyle/>
          <a:p>
            <a:pPr fontAlgn="base">
              <a:spcBef>
                <a:spcPct val="0"/>
              </a:spcBef>
              <a:spcAft>
                <a:spcPct val="0"/>
              </a:spcAft>
            </a:pPr>
            <a:r>
              <a:rPr lang="en-US" sz="3200" dirty="0" smtClean="0">
                <a:solidFill>
                  <a:srgbClr val="000000"/>
                </a:solidFill>
                <a:latin typeface="Arial" charset="0"/>
                <a:cs typeface="Arial" charset="0"/>
              </a:rPr>
              <a:t>HUSBAND</a:t>
            </a:r>
            <a:endParaRPr lang="en-US" sz="3200" dirty="0">
              <a:solidFill>
                <a:srgbClr val="000000"/>
              </a:solidFill>
              <a:latin typeface="Arial" charset="0"/>
              <a:cs typeface="Arial" charset="0"/>
            </a:endParaRPr>
          </a:p>
        </p:txBody>
      </p:sp>
    </p:spTree>
    <p:extLst>
      <p:ext uri="{BB962C8B-B14F-4D97-AF65-F5344CB8AC3E}">
        <p14:creationId xmlns:p14="http://schemas.microsoft.com/office/powerpoint/2010/main" val="304519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2667000" y="1727775"/>
            <a:ext cx="3886200" cy="29966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5" name="TextBox 4"/>
          <p:cNvSpPr txBox="1"/>
          <p:nvPr/>
        </p:nvSpPr>
        <p:spPr>
          <a:xfrm>
            <a:off x="4038600" y="1143000"/>
            <a:ext cx="1447800" cy="584775"/>
          </a:xfrm>
          <a:prstGeom prst="rect">
            <a:avLst/>
          </a:prstGeom>
          <a:noFill/>
        </p:spPr>
        <p:txBody>
          <a:bodyPr wrap="square" rtlCol="0">
            <a:spAutoFit/>
          </a:bodyPr>
          <a:lstStyle/>
          <a:p>
            <a:pPr fontAlgn="base">
              <a:spcBef>
                <a:spcPct val="0"/>
              </a:spcBef>
              <a:spcAft>
                <a:spcPct val="0"/>
              </a:spcAft>
            </a:pPr>
            <a:r>
              <a:rPr lang="en-US" sz="3200" dirty="0" smtClean="0">
                <a:solidFill>
                  <a:srgbClr val="000000"/>
                </a:solidFill>
                <a:latin typeface="Arial" charset="0"/>
                <a:cs typeface="Arial" charset="0"/>
              </a:rPr>
              <a:t>GOD</a:t>
            </a:r>
            <a:endParaRPr lang="en-US" sz="3200" dirty="0">
              <a:solidFill>
                <a:srgbClr val="000000"/>
              </a:solidFill>
              <a:latin typeface="Arial" charset="0"/>
              <a:cs typeface="Arial" charset="0"/>
            </a:endParaRPr>
          </a:p>
        </p:txBody>
      </p:sp>
      <p:sp>
        <p:nvSpPr>
          <p:cNvPr id="9" name="TextBox 8"/>
          <p:cNvSpPr txBox="1"/>
          <p:nvPr/>
        </p:nvSpPr>
        <p:spPr>
          <a:xfrm>
            <a:off x="1447800" y="4724400"/>
            <a:ext cx="1447800" cy="584775"/>
          </a:xfrm>
          <a:prstGeom prst="rect">
            <a:avLst/>
          </a:prstGeom>
          <a:noFill/>
        </p:spPr>
        <p:txBody>
          <a:bodyPr wrap="square" rtlCol="0">
            <a:spAutoFit/>
          </a:bodyPr>
          <a:lstStyle/>
          <a:p>
            <a:pPr fontAlgn="base">
              <a:spcBef>
                <a:spcPct val="0"/>
              </a:spcBef>
              <a:spcAft>
                <a:spcPct val="0"/>
              </a:spcAft>
            </a:pPr>
            <a:r>
              <a:rPr lang="en-US" sz="3200" dirty="0" smtClean="0">
                <a:solidFill>
                  <a:srgbClr val="000000"/>
                </a:solidFill>
                <a:latin typeface="Arial" charset="0"/>
                <a:cs typeface="Arial" charset="0"/>
              </a:rPr>
              <a:t>WIFE</a:t>
            </a:r>
            <a:endParaRPr lang="en-US" sz="3200" dirty="0">
              <a:solidFill>
                <a:srgbClr val="000000"/>
              </a:solidFill>
              <a:latin typeface="Arial" charset="0"/>
              <a:cs typeface="Arial" charset="0"/>
            </a:endParaRPr>
          </a:p>
        </p:txBody>
      </p:sp>
      <p:sp>
        <p:nvSpPr>
          <p:cNvPr id="10" name="TextBox 9"/>
          <p:cNvSpPr txBox="1"/>
          <p:nvPr/>
        </p:nvSpPr>
        <p:spPr>
          <a:xfrm>
            <a:off x="6096000" y="4800600"/>
            <a:ext cx="2209800" cy="584775"/>
          </a:xfrm>
          <a:prstGeom prst="rect">
            <a:avLst/>
          </a:prstGeom>
          <a:noFill/>
        </p:spPr>
        <p:txBody>
          <a:bodyPr wrap="square" rtlCol="0">
            <a:spAutoFit/>
          </a:bodyPr>
          <a:lstStyle/>
          <a:p>
            <a:pPr fontAlgn="base">
              <a:spcBef>
                <a:spcPct val="0"/>
              </a:spcBef>
              <a:spcAft>
                <a:spcPct val="0"/>
              </a:spcAft>
            </a:pPr>
            <a:r>
              <a:rPr lang="en-US" sz="3200" dirty="0" smtClean="0">
                <a:solidFill>
                  <a:srgbClr val="000000"/>
                </a:solidFill>
                <a:latin typeface="Arial" charset="0"/>
                <a:cs typeface="Arial" charset="0"/>
              </a:rPr>
              <a:t>HUSBAND</a:t>
            </a:r>
            <a:endParaRPr lang="en-US" sz="3200" dirty="0">
              <a:solidFill>
                <a:srgbClr val="000000"/>
              </a:solidFill>
              <a:latin typeface="Arial" charset="0"/>
              <a:cs typeface="Arial" charset="0"/>
            </a:endParaRPr>
          </a:p>
        </p:txBody>
      </p:sp>
      <p:cxnSp>
        <p:nvCxnSpPr>
          <p:cNvPr id="3" name="Straight Arrow Connector 2"/>
          <p:cNvCxnSpPr/>
          <p:nvPr/>
        </p:nvCxnSpPr>
        <p:spPr>
          <a:xfrm flipV="1">
            <a:off x="2362200" y="1905000"/>
            <a:ext cx="1524000" cy="205740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5181600" y="1905000"/>
            <a:ext cx="1447800" cy="198120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5234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Oneness is INFLUENCE</a:t>
            </a:r>
            <a:endParaRPr lang="en-US" dirty="0"/>
          </a:p>
        </p:txBody>
      </p:sp>
      <p:sp>
        <p:nvSpPr>
          <p:cNvPr id="3" name="Content Placeholder 2"/>
          <p:cNvSpPr>
            <a:spLocks noGrp="1"/>
          </p:cNvSpPr>
          <p:nvPr>
            <p:ph idx="1"/>
          </p:nvPr>
        </p:nvSpPr>
        <p:spPr/>
        <p:txBody>
          <a:bodyPr/>
          <a:lstStyle/>
          <a:p>
            <a:pPr marL="0" indent="0">
              <a:buNone/>
            </a:pPr>
            <a:r>
              <a:rPr lang="en-US" dirty="0" smtClean="0"/>
              <a:t>Influence is built through LOW Pressure leadership. </a:t>
            </a:r>
          </a:p>
          <a:p>
            <a:pPr marL="0" indent="0">
              <a:buNone/>
            </a:pPr>
            <a:r>
              <a:rPr lang="en-US" dirty="0"/>
              <a:t>	</a:t>
            </a:r>
            <a:r>
              <a:rPr lang="en-US" dirty="0" smtClean="0"/>
              <a:t>- different than NO pressure</a:t>
            </a:r>
          </a:p>
          <a:p>
            <a:pPr marL="0" indent="0">
              <a:buNone/>
            </a:pPr>
            <a:r>
              <a:rPr lang="en-US" dirty="0"/>
              <a:t>	</a:t>
            </a:r>
            <a:r>
              <a:rPr lang="en-US" dirty="0" smtClean="0"/>
              <a:t>- different than HIGH pressure</a:t>
            </a:r>
          </a:p>
          <a:p>
            <a:pPr marL="0" indent="0">
              <a:buNone/>
            </a:pPr>
            <a:endParaRPr lang="en-US" dirty="0"/>
          </a:p>
          <a:p>
            <a:pPr marL="0" indent="0">
              <a:buNone/>
            </a:pPr>
            <a:r>
              <a:rPr lang="en-US" dirty="0" smtClean="0"/>
              <a:t>The spiritual power of TWO growing together has a magnetic effect to draw the family closer to God and to each other.</a:t>
            </a:r>
            <a:endParaRPr lang="en-US" dirty="0"/>
          </a:p>
        </p:txBody>
      </p:sp>
    </p:spTree>
    <p:extLst>
      <p:ext uri="{BB962C8B-B14F-4D97-AF65-F5344CB8AC3E}">
        <p14:creationId xmlns:p14="http://schemas.microsoft.com/office/powerpoint/2010/main" val="155472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yngergiz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1327</TotalTime>
  <Words>849</Words>
  <Application>Microsoft Office PowerPoint</Application>
  <PresentationFormat>On-screen Show (4:3)</PresentationFormat>
  <Paragraphs>202</Paragraphs>
  <Slides>25</Slides>
  <Notes>7</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25</vt:i4>
      </vt:variant>
    </vt:vector>
  </HeadingPairs>
  <TitlesOfParts>
    <vt:vector size="36" baseType="lpstr">
      <vt:lpstr>Aharoni</vt:lpstr>
      <vt:lpstr>Arial</vt:lpstr>
      <vt:lpstr>Arial Black</vt:lpstr>
      <vt:lpstr>Arial Narrow</vt:lpstr>
      <vt:lpstr>Caecilia LT Std Roman</vt:lpstr>
      <vt:lpstr>Calibri</vt:lpstr>
      <vt:lpstr>Wingdings</vt:lpstr>
      <vt:lpstr>Office Theme</vt:lpstr>
      <vt:lpstr>1_Syngergize</vt:lpstr>
      <vt:lpstr>1_Office Theme</vt:lpstr>
      <vt:lpstr>2_Office Theme</vt:lpstr>
      <vt:lpstr>SPIRIT-LED MARRIAGE:   God’s Provision for Biblical Parenting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Oneness is INFLUENCE</vt:lpstr>
      <vt:lpstr>Oneness is INFLUENCE</vt:lpstr>
      <vt:lpstr>Oneness is INFLUENCE</vt:lpstr>
      <vt:lpstr>LAW OF “AVERAGES”</vt:lpstr>
      <vt:lpstr>LAW OF “GREATNESS”</vt:lpstr>
      <vt:lpstr>POWER OF CULTURE</vt:lpstr>
      <vt:lpstr>POWER OF CULTURE</vt:lpstr>
      <vt:lpstr>POWER OF CULTURE</vt:lpstr>
      <vt:lpstr>POWER OF CULTURE</vt:lpstr>
      <vt:lpstr>Oneness is INFLUENCE</vt:lpstr>
      <vt:lpstr>Oneness With God</vt:lpstr>
      <vt:lpstr>Oneness with Each Other</vt:lpstr>
      <vt:lpstr>Preserving Oneness</vt:lpstr>
      <vt:lpstr>The Stakes are High Dr. John Gottman</vt:lpstr>
      <vt:lpstr>Moving from Marriage Disasters to Marriage Masters</vt:lpstr>
      <vt:lpstr>Practice 7 Good Minutes</vt:lpstr>
      <vt:lpstr>SPIRIT-LED MARRIAGE:   God’s Provision for Biblical Parenting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The Key to Parenting</dc:title>
  <dc:creator>Rue Group LTD</dc:creator>
  <cp:lastModifiedBy>Soundroom1</cp:lastModifiedBy>
  <cp:revision>15</cp:revision>
  <cp:lastPrinted>2017-10-03T14:27:43Z</cp:lastPrinted>
  <dcterms:created xsi:type="dcterms:W3CDTF">2017-10-03T13:35:44Z</dcterms:created>
  <dcterms:modified xsi:type="dcterms:W3CDTF">2017-10-04T13:20:00Z</dcterms:modified>
</cp:coreProperties>
</file>