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8" r:id="rId5"/>
    <p:sldId id="280" r:id="rId6"/>
    <p:sldId id="274" r:id="rId7"/>
    <p:sldId id="283" r:id="rId8"/>
    <p:sldId id="259" r:id="rId9"/>
    <p:sldId id="267" r:id="rId10"/>
    <p:sldId id="277" r:id="rId11"/>
    <p:sldId id="281" r:id="rId12"/>
    <p:sldId id="269" r:id="rId13"/>
    <p:sldId id="279" r:id="rId14"/>
    <p:sldId id="284" r:id="rId15"/>
    <p:sldId id="265" r:id="rId16"/>
    <p:sldId id="266" r:id="rId17"/>
    <p:sldId id="272" r:id="rId18"/>
    <p:sldId id="273" r:id="rId19"/>
    <p:sldId id="282" r:id="rId20"/>
    <p:sldId id="270" r:id="rId21"/>
    <p:sldId id="285" r:id="rId22"/>
    <p:sldId id="271" r:id="rId23"/>
    <p:sldId id="287" r:id="rId24"/>
    <p:sldId id="262"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0"/>
    <p:restoredTop sz="95701"/>
  </p:normalViewPr>
  <p:slideViewPr>
    <p:cSldViewPr snapToGrid="0" snapToObjects="1">
      <p:cViewPr>
        <p:scale>
          <a:sx n="96" d="100"/>
          <a:sy n="96" d="100"/>
        </p:scale>
        <p:origin x="-272"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patrickreeder/Google%20Drive/CT%20Teaching/Workbook1.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patrickreeder/Google%20Drive/CT%20Teaching/Workbook1.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patrickreeder/Google%20Drive/CT%20Teaching/Work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err="1">
                <a:solidFill>
                  <a:schemeClr val="accent6">
                    <a:lumMod val="75000"/>
                  </a:schemeClr>
                </a:solidFill>
              </a:rPr>
              <a:t>Premartial</a:t>
            </a:r>
            <a:r>
              <a:rPr lang="en-US" sz="2800" dirty="0">
                <a:solidFill>
                  <a:schemeClr val="accent6">
                    <a:lumMod val="75000"/>
                  </a:schemeClr>
                </a:solidFill>
              </a:rPr>
              <a:t> Sexual Activity</a:t>
            </a:r>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Men</c:v>
                </c:pt>
              </c:strCache>
            </c:strRef>
          </c:tx>
          <c:spPr>
            <a:ln w="28575" cap="rnd">
              <a:solidFill>
                <a:schemeClr val="accent6">
                  <a:shade val="76000"/>
                </a:schemeClr>
              </a:solidFill>
              <a:round/>
            </a:ln>
            <a:effectLst/>
          </c:spPr>
          <c:marker>
            <c:symbol val="none"/>
          </c:marker>
          <c:dLbls>
            <c:dLbl>
              <c:idx val="1"/>
              <c:layout>
                <c:manualLayout>
                  <c:x val="-0.105555555555556"/>
                  <c:y val="-0.0231481481481481"/>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500000000000001"/>
                  <c:y val="-0.0416666666666667"/>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666666666666667"/>
                  <c:y val="-0.050925925925925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1900s</c:v>
                </c:pt>
                <c:pt idx="1">
                  <c:v>1960s</c:v>
                </c:pt>
                <c:pt idx="2">
                  <c:v>2002</c:v>
                </c:pt>
                <c:pt idx="3">
                  <c:v>2011-2013</c:v>
                </c:pt>
              </c:strCache>
            </c:strRef>
          </c:cat>
          <c:val>
            <c:numRef>
              <c:f>Sheet1!$B$2:$E$2</c:f>
              <c:numCache>
                <c:formatCode>0.00%</c:formatCode>
                <c:ptCount val="4"/>
                <c:pt idx="0">
                  <c:v>0.483</c:v>
                </c:pt>
                <c:pt idx="1">
                  <c:v>0.775</c:v>
                </c:pt>
                <c:pt idx="2">
                  <c:v>0.913</c:v>
                </c:pt>
                <c:pt idx="3">
                  <c:v>0.918</c:v>
                </c:pt>
              </c:numCache>
            </c:numRef>
          </c:val>
          <c:smooth val="0"/>
        </c:ser>
        <c:ser>
          <c:idx val="1"/>
          <c:order val="1"/>
          <c:tx>
            <c:strRef>
              <c:f>Sheet1!$A$3</c:f>
              <c:strCache>
                <c:ptCount val="1"/>
                <c:pt idx="0">
                  <c:v>Women</c:v>
                </c:pt>
              </c:strCache>
            </c:strRef>
          </c:tx>
          <c:spPr>
            <a:ln w="28575" cap="rnd">
              <a:solidFill>
                <a:schemeClr val="accent6">
                  <a:tint val="77000"/>
                </a:schemeClr>
              </a:solidFill>
              <a:round/>
            </a:ln>
            <a:effectLst/>
          </c:spPr>
          <c:marker>
            <c:symbol val="none"/>
          </c:marker>
          <c:dLbls>
            <c:dLbl>
              <c:idx val="0"/>
              <c:layout>
                <c:manualLayout>
                  <c:x val="0.0238429172510519"/>
                  <c:y val="0.0026818641785723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185067526416E-16"/>
                  <c:y val="0.0509259259259259"/>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388888888888888"/>
                  <c:y val="0.03703703703703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1900s</c:v>
                </c:pt>
                <c:pt idx="1">
                  <c:v>1960s</c:v>
                </c:pt>
                <c:pt idx="2">
                  <c:v>2002</c:v>
                </c:pt>
                <c:pt idx="3">
                  <c:v>2011-2013</c:v>
                </c:pt>
              </c:strCache>
            </c:strRef>
          </c:cat>
          <c:val>
            <c:numRef>
              <c:f>Sheet1!$B$3:$E$3</c:f>
              <c:numCache>
                <c:formatCode>0.00%</c:formatCode>
                <c:ptCount val="4"/>
                <c:pt idx="0">
                  <c:v>0.025</c:v>
                </c:pt>
                <c:pt idx="1">
                  <c:v>0.324</c:v>
                </c:pt>
                <c:pt idx="2">
                  <c:v>0.849</c:v>
                </c:pt>
                <c:pt idx="3">
                  <c:v>0.891</c:v>
                </c:pt>
              </c:numCache>
            </c:numRef>
          </c:val>
          <c:smooth val="0"/>
        </c:ser>
        <c:dLbls>
          <c:showLegendKey val="0"/>
          <c:showVal val="0"/>
          <c:showCatName val="0"/>
          <c:showSerName val="0"/>
          <c:showPercent val="0"/>
          <c:showBubbleSize val="0"/>
        </c:dLbls>
        <c:smooth val="0"/>
        <c:axId val="-1445685888"/>
        <c:axId val="-1444553616"/>
      </c:lineChart>
      <c:catAx>
        <c:axId val="-144568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4553616"/>
        <c:crosses val="autoZero"/>
        <c:auto val="1"/>
        <c:lblAlgn val="ctr"/>
        <c:lblOffset val="100"/>
        <c:noMultiLvlLbl val="0"/>
      </c:catAx>
      <c:valAx>
        <c:axId val="-1444553616"/>
        <c:scaling>
          <c:orientation val="minMax"/>
          <c:max val="1.0"/>
          <c:min val="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45685888"/>
        <c:crosses val="autoZero"/>
        <c:crossBetween val="between"/>
        <c:majorUnit val="0.2"/>
        <c:min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accent4">
                    <a:lumMod val="75000"/>
                  </a:schemeClr>
                </a:solidFill>
                <a:latin typeface="+mn-lt"/>
                <a:ea typeface="+mn-ea"/>
                <a:cs typeface="+mn-cs"/>
              </a:defRPr>
            </a:pPr>
            <a:r>
              <a:rPr lang="en-US" dirty="0" smtClean="0">
                <a:solidFill>
                  <a:schemeClr val="accent4">
                    <a:lumMod val="75000"/>
                  </a:schemeClr>
                </a:solidFill>
              </a:rPr>
              <a:t>Divorces</a:t>
            </a:r>
            <a:r>
              <a:rPr lang="en-US" baseline="0" dirty="0" smtClean="0">
                <a:solidFill>
                  <a:schemeClr val="accent4">
                    <a:lumMod val="75000"/>
                  </a:schemeClr>
                </a:solidFill>
              </a:rPr>
              <a:t> per thousand</a:t>
            </a:r>
            <a:endParaRPr lang="en-US" dirty="0">
              <a:solidFill>
                <a:schemeClr val="accent4">
                  <a:lumMod val="75000"/>
                </a:schemeClr>
              </a:solidFill>
            </a:endParaRP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accent4">
                  <a:lumMod val="75000"/>
                </a:schemeClr>
              </a:solidFill>
              <a:latin typeface="+mn-lt"/>
              <a:ea typeface="+mn-ea"/>
              <a:cs typeface="+mn-cs"/>
            </a:defRPr>
          </a:pPr>
          <a:endParaRPr lang="en-US"/>
        </a:p>
      </c:txPr>
    </c:title>
    <c:autoTitleDeleted val="0"/>
    <c:plotArea>
      <c:layout/>
      <c:lineChart>
        <c:grouping val="standard"/>
        <c:varyColors val="0"/>
        <c:ser>
          <c:idx val="0"/>
          <c:order val="0"/>
          <c:tx>
            <c:strRef>
              <c:f>Sheet2!$B$1</c:f>
              <c:strCache>
                <c:ptCount val="1"/>
                <c:pt idx="0">
                  <c:v>Divorce Rate</c:v>
                </c:pt>
              </c:strCache>
            </c:strRef>
          </c:tx>
          <c:spPr>
            <a:ln w="28575" cap="rnd">
              <a:solidFill>
                <a:schemeClr val="accent4">
                  <a:lumMod val="75000"/>
                </a:schemeClr>
              </a:solidFill>
              <a:round/>
            </a:ln>
            <a:effectLst/>
          </c:spPr>
          <c:marker>
            <c:symbol val="none"/>
          </c:marker>
          <c:cat>
            <c:numRef>
              <c:f>Sheet2!$A$2:$A$116</c:f>
              <c:numCache>
                <c:formatCode>General</c:formatCode>
                <c:ptCount val="115"/>
                <c:pt idx="0">
                  <c:v>1900.0</c:v>
                </c:pt>
                <c:pt idx="1">
                  <c:v>1901.0</c:v>
                </c:pt>
                <c:pt idx="2">
                  <c:v>1902.0</c:v>
                </c:pt>
                <c:pt idx="3">
                  <c:v>1903.0</c:v>
                </c:pt>
                <c:pt idx="4">
                  <c:v>1904.0</c:v>
                </c:pt>
                <c:pt idx="5">
                  <c:v>1905.0</c:v>
                </c:pt>
                <c:pt idx="6">
                  <c:v>1906.0</c:v>
                </c:pt>
                <c:pt idx="7">
                  <c:v>1907.0</c:v>
                </c:pt>
                <c:pt idx="8">
                  <c:v>1908.0</c:v>
                </c:pt>
                <c:pt idx="9">
                  <c:v>1909.0</c:v>
                </c:pt>
                <c:pt idx="10">
                  <c:v>1910.0</c:v>
                </c:pt>
                <c:pt idx="11">
                  <c:v>1911.0</c:v>
                </c:pt>
                <c:pt idx="12">
                  <c:v>1912.0</c:v>
                </c:pt>
                <c:pt idx="13">
                  <c:v>1913.0</c:v>
                </c:pt>
                <c:pt idx="14">
                  <c:v>1914.0</c:v>
                </c:pt>
                <c:pt idx="15">
                  <c:v>1915.0</c:v>
                </c:pt>
                <c:pt idx="16">
                  <c:v>1916.0</c:v>
                </c:pt>
                <c:pt idx="17">
                  <c:v>1917.0</c:v>
                </c:pt>
                <c:pt idx="18">
                  <c:v>1918.0</c:v>
                </c:pt>
                <c:pt idx="19">
                  <c:v>1919.0</c:v>
                </c:pt>
                <c:pt idx="20">
                  <c:v>1920.0</c:v>
                </c:pt>
                <c:pt idx="21">
                  <c:v>1921.0</c:v>
                </c:pt>
                <c:pt idx="22">
                  <c:v>1922.0</c:v>
                </c:pt>
                <c:pt idx="23">
                  <c:v>1923.0</c:v>
                </c:pt>
                <c:pt idx="24">
                  <c:v>1924.0</c:v>
                </c:pt>
                <c:pt idx="25">
                  <c:v>1925.0</c:v>
                </c:pt>
                <c:pt idx="26">
                  <c:v>1926.0</c:v>
                </c:pt>
                <c:pt idx="27">
                  <c:v>1927.0</c:v>
                </c:pt>
                <c:pt idx="28">
                  <c:v>1928.0</c:v>
                </c:pt>
                <c:pt idx="29">
                  <c:v>1929.0</c:v>
                </c:pt>
                <c:pt idx="30">
                  <c:v>1930.0</c:v>
                </c:pt>
                <c:pt idx="31">
                  <c:v>1931.0</c:v>
                </c:pt>
                <c:pt idx="32">
                  <c:v>1932.0</c:v>
                </c:pt>
                <c:pt idx="33">
                  <c:v>1933.0</c:v>
                </c:pt>
                <c:pt idx="34">
                  <c:v>1934.0</c:v>
                </c:pt>
                <c:pt idx="35">
                  <c:v>1935.0</c:v>
                </c:pt>
                <c:pt idx="36">
                  <c:v>1936.0</c:v>
                </c:pt>
                <c:pt idx="37">
                  <c:v>1937.0</c:v>
                </c:pt>
                <c:pt idx="38">
                  <c:v>1938.0</c:v>
                </c:pt>
                <c:pt idx="39">
                  <c:v>1939.0</c:v>
                </c:pt>
                <c:pt idx="40">
                  <c:v>1940.0</c:v>
                </c:pt>
                <c:pt idx="41">
                  <c:v>1941.0</c:v>
                </c:pt>
                <c:pt idx="42">
                  <c:v>1942.0</c:v>
                </c:pt>
                <c:pt idx="43">
                  <c:v>1943.0</c:v>
                </c:pt>
                <c:pt idx="44">
                  <c:v>1944.0</c:v>
                </c:pt>
                <c:pt idx="45">
                  <c:v>1945.0</c:v>
                </c:pt>
                <c:pt idx="46">
                  <c:v>1946.0</c:v>
                </c:pt>
                <c:pt idx="47">
                  <c:v>1947.0</c:v>
                </c:pt>
                <c:pt idx="48">
                  <c:v>1948.0</c:v>
                </c:pt>
                <c:pt idx="49">
                  <c:v>1949.0</c:v>
                </c:pt>
                <c:pt idx="50">
                  <c:v>1950.0</c:v>
                </c:pt>
                <c:pt idx="51">
                  <c:v>1951.0</c:v>
                </c:pt>
                <c:pt idx="52">
                  <c:v>1952.0</c:v>
                </c:pt>
                <c:pt idx="53">
                  <c:v>1953.0</c:v>
                </c:pt>
                <c:pt idx="54">
                  <c:v>1954.0</c:v>
                </c:pt>
                <c:pt idx="55">
                  <c:v>1955.0</c:v>
                </c:pt>
                <c:pt idx="56">
                  <c:v>1956.0</c:v>
                </c:pt>
                <c:pt idx="57">
                  <c:v>1957.0</c:v>
                </c:pt>
                <c:pt idx="58">
                  <c:v>1958.0</c:v>
                </c:pt>
                <c:pt idx="59">
                  <c:v>1959.0</c:v>
                </c:pt>
                <c:pt idx="60">
                  <c:v>1960.0</c:v>
                </c:pt>
                <c:pt idx="61">
                  <c:v>1961.0</c:v>
                </c:pt>
                <c:pt idx="62">
                  <c:v>1962.0</c:v>
                </c:pt>
                <c:pt idx="63">
                  <c:v>1963.0</c:v>
                </c:pt>
                <c:pt idx="64">
                  <c:v>1964.0</c:v>
                </c:pt>
                <c:pt idx="65">
                  <c:v>1965.0</c:v>
                </c:pt>
                <c:pt idx="66">
                  <c:v>1966.0</c:v>
                </c:pt>
                <c:pt idx="67">
                  <c:v>1967.0</c:v>
                </c:pt>
                <c:pt idx="68">
                  <c:v>1968.0</c:v>
                </c:pt>
                <c:pt idx="69">
                  <c:v>1969.0</c:v>
                </c:pt>
                <c:pt idx="70">
                  <c:v>1970.0</c:v>
                </c:pt>
                <c:pt idx="71">
                  <c:v>1971.0</c:v>
                </c:pt>
                <c:pt idx="72">
                  <c:v>1972.0</c:v>
                </c:pt>
                <c:pt idx="73">
                  <c:v>1973.0</c:v>
                </c:pt>
                <c:pt idx="74">
                  <c:v>1974.0</c:v>
                </c:pt>
                <c:pt idx="75">
                  <c:v>1975.0</c:v>
                </c:pt>
                <c:pt idx="76">
                  <c:v>1976.0</c:v>
                </c:pt>
                <c:pt idx="77">
                  <c:v>1977.0</c:v>
                </c:pt>
                <c:pt idx="78">
                  <c:v>1978.0</c:v>
                </c:pt>
                <c:pt idx="79">
                  <c:v>1979.0</c:v>
                </c:pt>
                <c:pt idx="80">
                  <c:v>1980.0</c:v>
                </c:pt>
                <c:pt idx="81">
                  <c:v>1981.0</c:v>
                </c:pt>
                <c:pt idx="82">
                  <c:v>1982.0</c:v>
                </c:pt>
                <c:pt idx="83">
                  <c:v>1983.0</c:v>
                </c:pt>
                <c:pt idx="84">
                  <c:v>1984.0</c:v>
                </c:pt>
                <c:pt idx="85">
                  <c:v>1985.0</c:v>
                </c:pt>
                <c:pt idx="86">
                  <c:v>1986.0</c:v>
                </c:pt>
                <c:pt idx="87">
                  <c:v>1987.0</c:v>
                </c:pt>
                <c:pt idx="88">
                  <c:v>1988.0</c:v>
                </c:pt>
                <c:pt idx="89">
                  <c:v>1989.0</c:v>
                </c:pt>
                <c:pt idx="90">
                  <c:v>1990.0</c:v>
                </c:pt>
                <c:pt idx="91">
                  <c:v>1991.0</c:v>
                </c:pt>
                <c:pt idx="92">
                  <c:v>1992.0</c:v>
                </c:pt>
                <c:pt idx="93">
                  <c:v>1993.0</c:v>
                </c:pt>
                <c:pt idx="94">
                  <c:v>1994.0</c:v>
                </c:pt>
                <c:pt idx="95">
                  <c:v>1995.0</c:v>
                </c:pt>
                <c:pt idx="96">
                  <c:v>1996.0</c:v>
                </c:pt>
                <c:pt idx="97">
                  <c:v>1997.0</c:v>
                </c:pt>
                <c:pt idx="98">
                  <c:v>1998.0</c:v>
                </c:pt>
                <c:pt idx="99">
                  <c:v>1999.0</c:v>
                </c:pt>
                <c:pt idx="100">
                  <c:v>2000.0</c:v>
                </c:pt>
                <c:pt idx="101">
                  <c:v>2001.0</c:v>
                </c:pt>
                <c:pt idx="102">
                  <c:v>2002.0</c:v>
                </c:pt>
                <c:pt idx="103">
                  <c:v>2003.0</c:v>
                </c:pt>
                <c:pt idx="104">
                  <c:v>2004.0</c:v>
                </c:pt>
                <c:pt idx="105">
                  <c:v>2005.0</c:v>
                </c:pt>
                <c:pt idx="106">
                  <c:v>2006.0</c:v>
                </c:pt>
                <c:pt idx="107">
                  <c:v>2007.0</c:v>
                </c:pt>
                <c:pt idx="108">
                  <c:v>2008.0</c:v>
                </c:pt>
                <c:pt idx="109">
                  <c:v>2009.0</c:v>
                </c:pt>
                <c:pt idx="110">
                  <c:v>2010.0</c:v>
                </c:pt>
                <c:pt idx="111">
                  <c:v>2011.0</c:v>
                </c:pt>
                <c:pt idx="112">
                  <c:v>2012.0</c:v>
                </c:pt>
                <c:pt idx="113">
                  <c:v>2013.0</c:v>
                </c:pt>
                <c:pt idx="114">
                  <c:v>2014.0</c:v>
                </c:pt>
              </c:numCache>
            </c:numRef>
          </c:cat>
          <c:val>
            <c:numRef>
              <c:f>Sheet2!$B$2:$B$116</c:f>
              <c:numCache>
                <c:formatCode>General</c:formatCode>
                <c:ptCount val="115"/>
                <c:pt idx="0">
                  <c:v>0.7</c:v>
                </c:pt>
                <c:pt idx="1">
                  <c:v>0.8</c:v>
                </c:pt>
                <c:pt idx="2">
                  <c:v>0.8</c:v>
                </c:pt>
                <c:pt idx="3">
                  <c:v>0.8</c:v>
                </c:pt>
                <c:pt idx="4">
                  <c:v>0.8</c:v>
                </c:pt>
                <c:pt idx="5">
                  <c:v>0.8</c:v>
                </c:pt>
                <c:pt idx="6">
                  <c:v>0.8</c:v>
                </c:pt>
                <c:pt idx="7">
                  <c:v>0.9</c:v>
                </c:pt>
                <c:pt idx="8">
                  <c:v>0.9</c:v>
                </c:pt>
                <c:pt idx="9">
                  <c:v>0.9</c:v>
                </c:pt>
                <c:pt idx="10">
                  <c:v>0.9</c:v>
                </c:pt>
                <c:pt idx="11">
                  <c:v>1.0</c:v>
                </c:pt>
                <c:pt idx="12">
                  <c:v>1.0</c:v>
                </c:pt>
                <c:pt idx="13">
                  <c:v>0.9</c:v>
                </c:pt>
                <c:pt idx="14">
                  <c:v>1.0</c:v>
                </c:pt>
                <c:pt idx="15">
                  <c:v>1.0</c:v>
                </c:pt>
                <c:pt idx="16">
                  <c:v>1.1</c:v>
                </c:pt>
                <c:pt idx="17">
                  <c:v>1.2</c:v>
                </c:pt>
                <c:pt idx="18">
                  <c:v>1.1</c:v>
                </c:pt>
                <c:pt idx="19">
                  <c:v>1.3</c:v>
                </c:pt>
                <c:pt idx="20">
                  <c:v>1.6</c:v>
                </c:pt>
                <c:pt idx="21">
                  <c:v>1.5</c:v>
                </c:pt>
                <c:pt idx="22">
                  <c:v>1.4</c:v>
                </c:pt>
                <c:pt idx="23">
                  <c:v>1.5</c:v>
                </c:pt>
                <c:pt idx="24">
                  <c:v>1.5</c:v>
                </c:pt>
                <c:pt idx="25">
                  <c:v>1.5</c:v>
                </c:pt>
                <c:pt idx="26">
                  <c:v>1.6</c:v>
                </c:pt>
                <c:pt idx="27">
                  <c:v>1.6</c:v>
                </c:pt>
                <c:pt idx="28">
                  <c:v>1.7</c:v>
                </c:pt>
                <c:pt idx="29">
                  <c:v>1.7</c:v>
                </c:pt>
                <c:pt idx="30">
                  <c:v>1.7</c:v>
                </c:pt>
                <c:pt idx="31">
                  <c:v>1.6</c:v>
                </c:pt>
                <c:pt idx="32">
                  <c:v>1.3</c:v>
                </c:pt>
                <c:pt idx="33">
                  <c:v>1.3</c:v>
                </c:pt>
                <c:pt idx="34">
                  <c:v>1.6</c:v>
                </c:pt>
                <c:pt idx="35">
                  <c:v>1.7</c:v>
                </c:pt>
                <c:pt idx="36">
                  <c:v>1.8</c:v>
                </c:pt>
                <c:pt idx="37">
                  <c:v>1.9</c:v>
                </c:pt>
                <c:pt idx="38">
                  <c:v>1.9</c:v>
                </c:pt>
                <c:pt idx="39">
                  <c:v>1.9</c:v>
                </c:pt>
                <c:pt idx="40">
                  <c:v>2.0</c:v>
                </c:pt>
                <c:pt idx="41">
                  <c:v>2.2</c:v>
                </c:pt>
                <c:pt idx="42">
                  <c:v>2.4</c:v>
                </c:pt>
                <c:pt idx="43">
                  <c:v>2.6</c:v>
                </c:pt>
                <c:pt idx="44">
                  <c:v>2.9</c:v>
                </c:pt>
                <c:pt idx="45">
                  <c:v>3.5</c:v>
                </c:pt>
                <c:pt idx="46">
                  <c:v>4.3</c:v>
                </c:pt>
                <c:pt idx="47">
                  <c:v>3.4</c:v>
                </c:pt>
                <c:pt idx="48">
                  <c:v>2.8</c:v>
                </c:pt>
                <c:pt idx="49">
                  <c:v>2.7</c:v>
                </c:pt>
                <c:pt idx="50">
                  <c:v>2.6</c:v>
                </c:pt>
                <c:pt idx="51">
                  <c:v>2.5</c:v>
                </c:pt>
                <c:pt idx="52">
                  <c:v>2.5</c:v>
                </c:pt>
                <c:pt idx="53">
                  <c:v>2.5</c:v>
                </c:pt>
                <c:pt idx="54">
                  <c:v>2.4</c:v>
                </c:pt>
                <c:pt idx="55">
                  <c:v>2.3</c:v>
                </c:pt>
                <c:pt idx="56">
                  <c:v>2.3</c:v>
                </c:pt>
                <c:pt idx="57">
                  <c:v>2.2</c:v>
                </c:pt>
                <c:pt idx="58">
                  <c:v>2.1</c:v>
                </c:pt>
                <c:pt idx="59">
                  <c:v>2.2</c:v>
                </c:pt>
                <c:pt idx="60">
                  <c:v>2.1</c:v>
                </c:pt>
                <c:pt idx="61">
                  <c:v>2.2</c:v>
                </c:pt>
                <c:pt idx="62">
                  <c:v>2.2</c:v>
                </c:pt>
                <c:pt idx="63">
                  <c:v>2.3</c:v>
                </c:pt>
                <c:pt idx="64">
                  <c:v>2.4</c:v>
                </c:pt>
                <c:pt idx="65">
                  <c:v>2.5</c:v>
                </c:pt>
                <c:pt idx="66">
                  <c:v>2.5</c:v>
                </c:pt>
                <c:pt idx="67">
                  <c:v>2.6</c:v>
                </c:pt>
                <c:pt idx="68">
                  <c:v>2.9</c:v>
                </c:pt>
                <c:pt idx="69">
                  <c:v>3.2</c:v>
                </c:pt>
                <c:pt idx="70">
                  <c:v>3.5</c:v>
                </c:pt>
                <c:pt idx="71">
                  <c:v>3.7</c:v>
                </c:pt>
                <c:pt idx="72">
                  <c:v>4.1</c:v>
                </c:pt>
                <c:pt idx="73">
                  <c:v>4.4</c:v>
                </c:pt>
                <c:pt idx="74">
                  <c:v>4.6</c:v>
                </c:pt>
                <c:pt idx="75">
                  <c:v>4.9</c:v>
                </c:pt>
                <c:pt idx="76">
                  <c:v>5.0</c:v>
                </c:pt>
                <c:pt idx="77">
                  <c:v>5.0</c:v>
                </c:pt>
                <c:pt idx="78">
                  <c:v>5.1</c:v>
                </c:pt>
                <c:pt idx="79">
                  <c:v>5.3</c:v>
                </c:pt>
                <c:pt idx="80">
                  <c:v>5.2</c:v>
                </c:pt>
                <c:pt idx="81">
                  <c:v>5.3</c:v>
                </c:pt>
                <c:pt idx="82">
                  <c:v>5.1</c:v>
                </c:pt>
                <c:pt idx="83">
                  <c:v>5.0</c:v>
                </c:pt>
                <c:pt idx="84">
                  <c:v>4.9</c:v>
                </c:pt>
                <c:pt idx="85">
                  <c:v>5.0</c:v>
                </c:pt>
                <c:pt idx="86">
                  <c:v>4.8</c:v>
                </c:pt>
                <c:pt idx="87">
                  <c:v>4.8</c:v>
                </c:pt>
                <c:pt idx="88">
                  <c:v>4.8</c:v>
                </c:pt>
                <c:pt idx="89">
                  <c:v>4.7</c:v>
                </c:pt>
                <c:pt idx="90">
                  <c:v>4.7</c:v>
                </c:pt>
                <c:pt idx="91">
                  <c:v>4.7</c:v>
                </c:pt>
                <c:pt idx="92">
                  <c:v>4.8</c:v>
                </c:pt>
                <c:pt idx="93">
                  <c:v>4.6</c:v>
                </c:pt>
                <c:pt idx="94">
                  <c:v>4.6</c:v>
                </c:pt>
                <c:pt idx="95">
                  <c:v>4.4</c:v>
                </c:pt>
                <c:pt idx="96">
                  <c:v>4.3</c:v>
                </c:pt>
                <c:pt idx="97">
                  <c:v>4.3</c:v>
                </c:pt>
                <c:pt idx="98">
                  <c:v>4.2</c:v>
                </c:pt>
                <c:pt idx="99">
                  <c:v>4.1</c:v>
                </c:pt>
                <c:pt idx="100">
                  <c:v>4.0</c:v>
                </c:pt>
                <c:pt idx="101">
                  <c:v>4.0</c:v>
                </c:pt>
                <c:pt idx="102">
                  <c:v>3.9</c:v>
                </c:pt>
                <c:pt idx="103">
                  <c:v>3.8</c:v>
                </c:pt>
                <c:pt idx="104">
                  <c:v>3.7</c:v>
                </c:pt>
                <c:pt idx="105">
                  <c:v>3.6</c:v>
                </c:pt>
                <c:pt idx="106">
                  <c:v>3.7</c:v>
                </c:pt>
                <c:pt idx="107">
                  <c:v>3.6</c:v>
                </c:pt>
                <c:pt idx="108">
                  <c:v>3.5</c:v>
                </c:pt>
                <c:pt idx="109">
                  <c:v>3.5</c:v>
                </c:pt>
                <c:pt idx="110">
                  <c:v>3.6</c:v>
                </c:pt>
                <c:pt idx="111">
                  <c:v>3.6</c:v>
                </c:pt>
                <c:pt idx="112">
                  <c:v>3.4</c:v>
                </c:pt>
                <c:pt idx="113">
                  <c:v>3.3</c:v>
                </c:pt>
                <c:pt idx="114">
                  <c:v>3.2</c:v>
                </c:pt>
              </c:numCache>
            </c:numRef>
          </c:val>
          <c:smooth val="0"/>
        </c:ser>
        <c:dLbls>
          <c:showLegendKey val="0"/>
          <c:showVal val="0"/>
          <c:showCatName val="0"/>
          <c:showSerName val="0"/>
          <c:showPercent val="0"/>
          <c:showBubbleSize val="0"/>
        </c:dLbls>
        <c:smooth val="0"/>
        <c:axId val="-1444541024"/>
        <c:axId val="-1444538704"/>
      </c:lineChart>
      <c:catAx>
        <c:axId val="-144454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44538704"/>
        <c:crosses val="autoZero"/>
        <c:auto val="1"/>
        <c:lblAlgn val="ctr"/>
        <c:lblOffset val="100"/>
        <c:tickLblSkip val="10"/>
        <c:noMultiLvlLbl val="0"/>
      </c:catAx>
      <c:valAx>
        <c:axId val="-1444538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444541024"/>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880" b="0" i="0" u="none" strike="noStrike" kern="1200" spc="0" baseline="0">
                <a:solidFill>
                  <a:schemeClr val="accent4">
                    <a:lumMod val="75000"/>
                  </a:schemeClr>
                </a:solidFill>
                <a:latin typeface="+mn-lt"/>
                <a:ea typeface="+mn-ea"/>
                <a:cs typeface="+mn-cs"/>
              </a:defRPr>
            </a:pPr>
            <a:r>
              <a:rPr lang="en-US" baseline="0" dirty="0" smtClean="0">
                <a:solidFill>
                  <a:schemeClr val="accent4">
                    <a:lumMod val="75000"/>
                  </a:schemeClr>
                </a:solidFill>
              </a:rPr>
              <a:t>% Women Ages 15-44 -- </a:t>
            </a:r>
            <a:r>
              <a:rPr lang="en-US" sz="2880" b="0" i="0" u="none" strike="noStrike" baseline="0" dirty="0" smtClean="0">
                <a:solidFill>
                  <a:schemeClr val="accent4">
                    <a:lumMod val="75000"/>
                  </a:schemeClr>
                </a:solidFill>
                <a:effectLst/>
              </a:rPr>
              <a:t>First Union</a:t>
            </a:r>
            <a:r>
              <a:rPr lang="en-US" sz="2880" b="0" i="0" u="none" strike="noStrike" baseline="0" dirty="0" smtClean="0">
                <a:solidFill>
                  <a:schemeClr val="accent4">
                    <a:lumMod val="75000"/>
                  </a:schemeClr>
                </a:solidFill>
              </a:rPr>
              <a:t> </a:t>
            </a:r>
            <a:endParaRPr lang="en-US" dirty="0">
              <a:solidFill>
                <a:schemeClr val="accent4">
                  <a:lumMod val="75000"/>
                </a:schemeClr>
              </a:solidFill>
            </a:endParaRPr>
          </a:p>
        </c:rich>
      </c:tx>
      <c:layout/>
      <c:overlay val="0"/>
      <c:spPr>
        <a:noFill/>
        <a:ln>
          <a:noFill/>
        </a:ln>
        <a:effectLst/>
      </c:spPr>
      <c:txPr>
        <a:bodyPr rot="0" spcFirstLastPara="1" vertOverflow="ellipsis" vert="horz" wrap="square" anchor="ctr" anchorCtr="1"/>
        <a:lstStyle/>
        <a:p>
          <a:pPr>
            <a:defRPr sz="2880" b="0" i="0" u="none" strike="noStrike" kern="1200" spc="0" baseline="0">
              <a:solidFill>
                <a:schemeClr val="accent4">
                  <a:lumMod val="7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Sheet1!$B$7</c:f>
              <c:strCache>
                <c:ptCount val="1"/>
                <c:pt idx="0">
                  <c:v>1995</c:v>
                </c:pt>
              </c:strCache>
            </c:strRef>
          </c:tx>
          <c:spPr>
            <a:solidFill>
              <a:schemeClr val="accent4">
                <a:shade val="65000"/>
              </a:schemeClr>
            </a:solidFill>
            <a:ln>
              <a:noFill/>
            </a:ln>
            <a:effectLst/>
          </c:spPr>
          <c:invertIfNegative val="0"/>
          <c:cat>
            <c:strRef>
              <c:f>Sheet1!$A$8:$A$10</c:f>
              <c:strCache>
                <c:ptCount val="3"/>
                <c:pt idx="0">
                  <c:v>Marriage</c:v>
                </c:pt>
                <c:pt idx="1">
                  <c:v>No Union</c:v>
                </c:pt>
                <c:pt idx="2">
                  <c:v>Cohabitation</c:v>
                </c:pt>
              </c:strCache>
            </c:strRef>
          </c:cat>
          <c:val>
            <c:numRef>
              <c:f>Sheet1!$B$8:$B$10</c:f>
              <c:numCache>
                <c:formatCode>General</c:formatCode>
                <c:ptCount val="3"/>
                <c:pt idx="0">
                  <c:v>39.0</c:v>
                </c:pt>
                <c:pt idx="1">
                  <c:v>28.0</c:v>
                </c:pt>
                <c:pt idx="2">
                  <c:v>34.0</c:v>
                </c:pt>
              </c:numCache>
            </c:numRef>
          </c:val>
        </c:ser>
        <c:ser>
          <c:idx val="1"/>
          <c:order val="1"/>
          <c:tx>
            <c:strRef>
              <c:f>Sheet1!$C$7</c:f>
              <c:strCache>
                <c:ptCount val="1"/>
                <c:pt idx="0">
                  <c:v>2002</c:v>
                </c:pt>
              </c:strCache>
            </c:strRef>
          </c:tx>
          <c:spPr>
            <a:solidFill>
              <a:schemeClr val="accent4"/>
            </a:solidFill>
            <a:ln>
              <a:noFill/>
            </a:ln>
            <a:effectLst/>
          </c:spPr>
          <c:invertIfNegative val="0"/>
          <c:cat>
            <c:strRef>
              <c:f>Sheet1!$A$8:$A$10</c:f>
              <c:strCache>
                <c:ptCount val="3"/>
                <c:pt idx="0">
                  <c:v>Marriage</c:v>
                </c:pt>
                <c:pt idx="1">
                  <c:v>No Union</c:v>
                </c:pt>
                <c:pt idx="2">
                  <c:v>Cohabitation</c:v>
                </c:pt>
              </c:strCache>
            </c:strRef>
          </c:cat>
          <c:val>
            <c:numRef>
              <c:f>Sheet1!$C$8:$C$10</c:f>
              <c:numCache>
                <c:formatCode>General</c:formatCode>
                <c:ptCount val="3"/>
                <c:pt idx="0">
                  <c:v>30.0</c:v>
                </c:pt>
                <c:pt idx="1">
                  <c:v>27.0</c:v>
                </c:pt>
                <c:pt idx="2">
                  <c:v>43.0</c:v>
                </c:pt>
              </c:numCache>
            </c:numRef>
          </c:val>
        </c:ser>
        <c:ser>
          <c:idx val="2"/>
          <c:order val="2"/>
          <c:tx>
            <c:strRef>
              <c:f>Sheet1!$D$7</c:f>
              <c:strCache>
                <c:ptCount val="1"/>
                <c:pt idx="0">
                  <c:v>2006-2010</c:v>
                </c:pt>
              </c:strCache>
            </c:strRef>
          </c:tx>
          <c:spPr>
            <a:solidFill>
              <a:schemeClr val="accent4">
                <a:tint val="65000"/>
              </a:schemeClr>
            </a:solidFill>
            <a:ln>
              <a:noFill/>
            </a:ln>
            <a:effectLst/>
          </c:spPr>
          <c:invertIfNegative val="0"/>
          <c:cat>
            <c:strRef>
              <c:f>Sheet1!$A$8:$A$10</c:f>
              <c:strCache>
                <c:ptCount val="3"/>
                <c:pt idx="0">
                  <c:v>Marriage</c:v>
                </c:pt>
                <c:pt idx="1">
                  <c:v>No Union</c:v>
                </c:pt>
                <c:pt idx="2">
                  <c:v>Cohabitation</c:v>
                </c:pt>
              </c:strCache>
            </c:strRef>
          </c:cat>
          <c:val>
            <c:numRef>
              <c:f>Sheet1!$D$8:$D$10</c:f>
              <c:numCache>
                <c:formatCode>General</c:formatCode>
                <c:ptCount val="3"/>
                <c:pt idx="0">
                  <c:v>23.0</c:v>
                </c:pt>
                <c:pt idx="1">
                  <c:v>29.0</c:v>
                </c:pt>
                <c:pt idx="2">
                  <c:v>48.0</c:v>
                </c:pt>
              </c:numCache>
            </c:numRef>
          </c:val>
        </c:ser>
        <c:dLbls>
          <c:showLegendKey val="0"/>
          <c:showVal val="0"/>
          <c:showCatName val="0"/>
          <c:showSerName val="0"/>
          <c:showPercent val="0"/>
          <c:showBubbleSize val="0"/>
        </c:dLbls>
        <c:gapWidth val="219"/>
        <c:overlap val="-27"/>
        <c:axId val="-1445008768"/>
        <c:axId val="-1445006448"/>
      </c:barChart>
      <c:catAx>
        <c:axId val="-144500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445006448"/>
        <c:crosses val="autoZero"/>
        <c:auto val="1"/>
        <c:lblAlgn val="ctr"/>
        <c:lblOffset val="100"/>
        <c:noMultiLvlLbl val="0"/>
      </c:catAx>
      <c:valAx>
        <c:axId val="-1445006448"/>
        <c:scaling>
          <c:orientation val="minMax"/>
          <c:max val="5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45008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7C8DD-E1B1-E846-89B7-3B360CB27FC3}" type="datetimeFigureOut">
              <a:rPr lang="en-US" smtClean="0"/>
              <a:t>5/25/17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136915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7C8DD-E1B1-E846-89B7-3B360CB27FC3}" type="datetimeFigureOut">
              <a:rPr lang="en-US" smtClean="0"/>
              <a:t>5/25/17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10533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7C8DD-E1B1-E846-89B7-3B360CB27FC3}" type="datetimeFigureOut">
              <a:rPr lang="en-US" smtClean="0"/>
              <a:t>5/25/17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78483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7C8DD-E1B1-E846-89B7-3B360CB27FC3}" type="datetimeFigureOut">
              <a:rPr lang="en-US" smtClean="0"/>
              <a:t>5/25/17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121453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7C8DD-E1B1-E846-89B7-3B360CB27FC3}" type="datetimeFigureOut">
              <a:rPr lang="en-US" smtClean="0"/>
              <a:t>5/25/17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81700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7C8DD-E1B1-E846-89B7-3B360CB27FC3}" type="datetimeFigureOut">
              <a:rPr lang="en-US" smtClean="0"/>
              <a:t>5/25/17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43167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7C8DD-E1B1-E846-89B7-3B360CB27FC3}" type="datetimeFigureOut">
              <a:rPr lang="en-US" smtClean="0"/>
              <a:t>5/25/17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91754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7C8DD-E1B1-E846-89B7-3B360CB27FC3}" type="datetimeFigureOut">
              <a:rPr lang="en-US" smtClean="0"/>
              <a:t>5/25/17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9089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C8DD-E1B1-E846-89B7-3B360CB27FC3}" type="datetimeFigureOut">
              <a:rPr lang="en-US" smtClean="0"/>
              <a:t>5/25/17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8454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7C8DD-E1B1-E846-89B7-3B360CB27FC3}" type="datetimeFigureOut">
              <a:rPr lang="en-US" smtClean="0"/>
              <a:t>5/25/17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104315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7C8DD-E1B1-E846-89B7-3B360CB27FC3}" type="datetimeFigureOut">
              <a:rPr lang="en-US" smtClean="0"/>
              <a:t>5/25/17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263A-B279-834D-B18F-88E515C9508D}" type="slidenum">
              <a:rPr lang="en-US" smtClean="0"/>
              <a:t>‹#›</a:t>
            </a:fld>
            <a:endParaRPr lang="en-US"/>
          </a:p>
        </p:txBody>
      </p:sp>
    </p:spTree>
    <p:extLst>
      <p:ext uri="{BB962C8B-B14F-4D97-AF65-F5344CB8AC3E}">
        <p14:creationId xmlns:p14="http://schemas.microsoft.com/office/powerpoint/2010/main" val="227825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7C8DD-E1B1-E846-89B7-3B360CB27FC3}" type="datetimeFigureOut">
              <a:rPr lang="en-US" smtClean="0"/>
              <a:t>5/25/17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8263A-B279-834D-B18F-88E515C9508D}" type="slidenum">
              <a:rPr lang="en-US" smtClean="0"/>
              <a:t>‹#›</a:t>
            </a:fld>
            <a:endParaRPr lang="en-US"/>
          </a:p>
        </p:txBody>
      </p:sp>
    </p:spTree>
    <p:extLst>
      <p:ext uri="{BB962C8B-B14F-4D97-AF65-F5344CB8AC3E}">
        <p14:creationId xmlns:p14="http://schemas.microsoft.com/office/powerpoint/2010/main" val="2009442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626" y="5474330"/>
            <a:ext cx="6187663" cy="1383670"/>
          </a:xfrm>
        </p:spPr>
        <p:txBody>
          <a:bodyPr/>
          <a:lstStyle/>
          <a:p>
            <a:r>
              <a:rPr lang="en-US" dirty="0" smtClean="0"/>
              <a:t>Legacy of Sand</a:t>
            </a:r>
            <a:endParaRPr lang="en-US" dirty="0"/>
          </a:p>
        </p:txBody>
      </p:sp>
    </p:spTree>
    <p:extLst>
      <p:ext uri="{BB962C8B-B14F-4D97-AF65-F5344CB8AC3E}">
        <p14:creationId xmlns:p14="http://schemas.microsoft.com/office/powerpoint/2010/main" val="110892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The Effects: Sexual “Liberation”</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6">
                    <a:lumMod val="75000"/>
                  </a:schemeClr>
                </a:solidFill>
              </a:rPr>
              <a:t>To some extent, sex outside marriage isn’t </a:t>
            </a:r>
            <a:r>
              <a:rPr lang="en-US" sz="3200" i="1" dirty="0" smtClean="0">
                <a:solidFill>
                  <a:schemeClr val="accent6">
                    <a:lumMod val="75000"/>
                  </a:schemeClr>
                </a:solidFill>
              </a:rPr>
              <a:t>bad</a:t>
            </a:r>
            <a:r>
              <a:rPr lang="en-US" sz="3200" dirty="0" smtClean="0">
                <a:solidFill>
                  <a:schemeClr val="accent6">
                    <a:lumMod val="75000"/>
                  </a:schemeClr>
                </a:solidFill>
              </a:rPr>
              <a:t>––it’s still sex!  </a:t>
            </a:r>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6">
                    <a:lumMod val="75000"/>
                  </a:schemeClr>
                </a:solidFill>
              </a:rPr>
              <a:t>What we find is that married sex is </a:t>
            </a:r>
            <a:r>
              <a:rPr lang="en-US" sz="3200" i="1" dirty="0" smtClean="0">
                <a:solidFill>
                  <a:schemeClr val="accent6">
                    <a:lumMod val="75000"/>
                  </a:schemeClr>
                </a:solidFill>
              </a:rPr>
              <a:t>better</a:t>
            </a:r>
            <a:r>
              <a:rPr lang="en-US" sz="3200" dirty="0" smtClean="0">
                <a:solidFill>
                  <a:schemeClr val="accent6">
                    <a:lumMod val="75000"/>
                  </a:schemeClr>
                </a:solidFill>
              </a:rPr>
              <a:t>:</a:t>
            </a:r>
          </a:p>
          <a:p>
            <a:pPr lvl="1">
              <a:lnSpc>
                <a:spcPct val="100000"/>
              </a:lnSpc>
              <a:spcBef>
                <a:spcPts val="0"/>
              </a:spcBef>
              <a:defRPr/>
            </a:pPr>
            <a:r>
              <a:rPr lang="en-US" sz="3000" dirty="0" smtClean="0">
                <a:solidFill>
                  <a:schemeClr val="accent6">
                    <a:lumMod val="75000"/>
                  </a:schemeClr>
                </a:solidFill>
              </a:rPr>
              <a:t>40-50% of single men are have not to have had sex in past year! (Married &lt; 5%)</a:t>
            </a:r>
          </a:p>
          <a:p>
            <a:pPr lvl="1">
              <a:lnSpc>
                <a:spcPct val="100000"/>
              </a:lnSpc>
              <a:spcBef>
                <a:spcPts val="0"/>
              </a:spcBef>
              <a:defRPr/>
            </a:pPr>
            <a:r>
              <a:rPr lang="en-US" sz="3000" dirty="0" smtClean="0">
                <a:solidFill>
                  <a:schemeClr val="accent6">
                    <a:lumMod val="75000"/>
                  </a:schemeClr>
                </a:solidFill>
              </a:rPr>
              <a:t>Average married person has 50-200x more sex than single, 2-3x more than “partnered” </a:t>
            </a:r>
          </a:p>
          <a:p>
            <a:pPr lvl="1">
              <a:lnSpc>
                <a:spcPct val="100000"/>
              </a:lnSpc>
              <a:spcBef>
                <a:spcPts val="0"/>
              </a:spcBef>
              <a:defRPr/>
            </a:pPr>
            <a:r>
              <a:rPr lang="en-US" sz="3200" dirty="0" smtClean="0">
                <a:solidFill>
                  <a:schemeClr val="accent6">
                    <a:lumMod val="75000"/>
                  </a:schemeClr>
                </a:solidFill>
              </a:rPr>
              <a:t>Married couples engage in just as diverse forms of sex, more frequently</a:t>
            </a:r>
            <a:endParaRPr lang="en-US" sz="3200" dirty="0">
              <a:solidFill>
                <a:schemeClr val="accent6">
                  <a:lumMod val="75000"/>
                </a:schemeClr>
              </a:solidFill>
            </a:endParaRPr>
          </a:p>
          <a:p>
            <a:pPr marL="0" indent="0">
              <a:lnSpc>
                <a:spcPct val="100000"/>
              </a:lnSpc>
              <a:spcBef>
                <a:spcPts val="0"/>
              </a:spcBef>
              <a:buNone/>
              <a:defRPr/>
            </a:pPr>
            <a:endParaRPr lang="en-US" sz="3000" i="1" dirty="0" smtClean="0">
              <a:solidFill>
                <a:schemeClr val="accent6">
                  <a:lumMod val="75000"/>
                </a:schemeClr>
              </a:solidFill>
            </a:endParaRPr>
          </a:p>
          <a:p>
            <a:pPr marL="0" indent="0">
              <a:lnSpc>
                <a:spcPct val="100000"/>
              </a:lnSpc>
              <a:spcBef>
                <a:spcPts val="0"/>
              </a:spcBef>
              <a:buNone/>
              <a:defRPr/>
            </a:pPr>
            <a:r>
              <a:rPr lang="en-US" sz="2200" i="1" dirty="0" smtClean="0">
                <a:solidFill>
                  <a:schemeClr val="accent6">
                    <a:lumMod val="75000"/>
                  </a:schemeClr>
                </a:solidFill>
              </a:rPr>
              <a:t>National </a:t>
            </a:r>
            <a:r>
              <a:rPr lang="en-US" sz="2200" i="1" dirty="0">
                <a:solidFill>
                  <a:schemeClr val="accent6">
                    <a:lumMod val="75000"/>
                  </a:schemeClr>
                </a:solidFill>
              </a:rPr>
              <a:t>Survey of Sexual Health and </a:t>
            </a:r>
            <a:r>
              <a:rPr lang="en-US" sz="2200" i="1" dirty="0" smtClean="0">
                <a:solidFill>
                  <a:schemeClr val="accent6">
                    <a:lumMod val="75000"/>
                  </a:schemeClr>
                </a:solidFill>
              </a:rPr>
              <a:t>Behavior</a:t>
            </a:r>
            <a:endParaRPr lang="en-US" sz="3000" i="1" dirty="0" smtClean="0">
              <a:solidFill>
                <a:schemeClr val="accent6">
                  <a:lumMod val="75000"/>
                </a:schemeClr>
              </a:solidFill>
            </a:endParaRPr>
          </a:p>
        </p:txBody>
      </p:sp>
    </p:spTree>
    <p:extLst>
      <p:ext uri="{BB962C8B-B14F-4D97-AF65-F5344CB8AC3E}">
        <p14:creationId xmlns:p14="http://schemas.microsoft.com/office/powerpoint/2010/main" val="52465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The Effects: Divorce, on Couple</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fontScale="925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4">
                    <a:lumMod val="75000"/>
                  </a:schemeClr>
                </a:solidFill>
              </a:rPr>
              <a:t>Robert Coombs (1991) surveyed 130 different sources and discovered that “on a number of well-being indices, married men and women are generally happier and less stressed than the unmarried.” </a:t>
            </a:r>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4">
                    <a:lumMod val="75000"/>
                  </a:schemeClr>
                </a:solidFill>
              </a:rPr>
              <a:t>The survey records differences between married and unmarried: </a:t>
            </a:r>
          </a:p>
          <a:p>
            <a:pPr lvl="1">
              <a:lnSpc>
                <a:spcPct val="100000"/>
              </a:lnSpc>
              <a:spcBef>
                <a:spcPts val="0"/>
              </a:spcBef>
            </a:pPr>
            <a:r>
              <a:rPr lang="en-US" sz="3200" dirty="0">
                <a:solidFill>
                  <a:schemeClr val="accent4">
                    <a:lumMod val="75000"/>
                  </a:schemeClr>
                </a:solidFill>
              </a:rPr>
              <a:t>Self-Reported Happiness</a:t>
            </a:r>
          </a:p>
          <a:p>
            <a:pPr lvl="1">
              <a:lnSpc>
                <a:spcPct val="100000"/>
              </a:lnSpc>
              <a:spcBef>
                <a:spcPts val="0"/>
              </a:spcBef>
            </a:pPr>
            <a:r>
              <a:rPr lang="en-US" sz="3200" dirty="0" smtClean="0">
                <a:solidFill>
                  <a:schemeClr val="accent4">
                    <a:lumMod val="75000"/>
                  </a:schemeClr>
                </a:solidFill>
              </a:rPr>
              <a:t>Alcoholism</a:t>
            </a:r>
            <a:endParaRPr lang="en-US" sz="3200" dirty="0">
              <a:solidFill>
                <a:schemeClr val="accent4">
                  <a:lumMod val="75000"/>
                </a:schemeClr>
              </a:solidFill>
            </a:endParaRPr>
          </a:p>
          <a:p>
            <a:pPr lvl="1">
              <a:lnSpc>
                <a:spcPct val="100000"/>
              </a:lnSpc>
              <a:spcBef>
                <a:spcPts val="0"/>
              </a:spcBef>
            </a:pPr>
            <a:r>
              <a:rPr lang="en-US" sz="3200" dirty="0" smtClean="0">
                <a:solidFill>
                  <a:schemeClr val="accent4">
                    <a:lumMod val="75000"/>
                  </a:schemeClr>
                </a:solidFill>
              </a:rPr>
              <a:t>Life Expectancy</a:t>
            </a:r>
          </a:p>
          <a:p>
            <a:pPr lvl="1">
              <a:lnSpc>
                <a:spcPct val="100000"/>
              </a:lnSpc>
              <a:spcBef>
                <a:spcPts val="0"/>
              </a:spcBef>
            </a:pPr>
            <a:r>
              <a:rPr lang="en-US" sz="3200" dirty="0" smtClean="0">
                <a:solidFill>
                  <a:schemeClr val="accent4">
                    <a:lumMod val="75000"/>
                  </a:schemeClr>
                </a:solidFill>
              </a:rPr>
              <a:t>Suicide</a:t>
            </a:r>
          </a:p>
        </p:txBody>
      </p:sp>
    </p:spTree>
    <p:extLst>
      <p:ext uri="{BB962C8B-B14F-4D97-AF65-F5344CB8AC3E}">
        <p14:creationId xmlns:p14="http://schemas.microsoft.com/office/powerpoint/2010/main" val="163507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The Effects: Divorce, on Children</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4">
                    <a:lumMod val="75000"/>
                  </a:schemeClr>
                </a:solidFill>
              </a:rPr>
              <a:t>Divorce is the </a:t>
            </a:r>
            <a:r>
              <a:rPr lang="en-US" sz="3200" b="1" i="1" dirty="0" smtClean="0">
                <a:solidFill>
                  <a:schemeClr val="accent4">
                    <a:lumMod val="75000"/>
                  </a:schemeClr>
                </a:solidFill>
              </a:rPr>
              <a:t>most</a:t>
            </a:r>
            <a:r>
              <a:rPr lang="en-US" sz="3200" dirty="0" smtClean="0">
                <a:solidFill>
                  <a:schemeClr val="accent4">
                    <a:lumMod val="75000"/>
                  </a:schemeClr>
                </a:solidFill>
              </a:rPr>
              <a:t> destructive for children.</a:t>
            </a:r>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4">
                    <a:lumMod val="75000"/>
                  </a:schemeClr>
                </a:solidFill>
              </a:rPr>
              <a:t>Positive correlations in the following areas:</a:t>
            </a:r>
          </a:p>
          <a:p>
            <a:pPr>
              <a:lnSpc>
                <a:spcPct val="100000"/>
              </a:lnSpc>
              <a:spcBef>
                <a:spcPts val="0"/>
              </a:spcBef>
              <a:defRPr/>
            </a:pPr>
            <a:r>
              <a:rPr lang="en-US" sz="3200" dirty="0" smtClean="0">
                <a:solidFill>
                  <a:schemeClr val="accent4">
                    <a:lumMod val="75000"/>
                  </a:schemeClr>
                </a:solidFill>
              </a:rPr>
              <a:t>Mental health: Anxiety, </a:t>
            </a:r>
            <a:r>
              <a:rPr lang="en-US" sz="3200" dirty="0">
                <a:solidFill>
                  <a:schemeClr val="accent4">
                    <a:lumMod val="75000"/>
                  </a:schemeClr>
                </a:solidFill>
              </a:rPr>
              <a:t>depression (</a:t>
            </a:r>
            <a:r>
              <a:rPr lang="en-US" sz="3200" dirty="0" err="1">
                <a:solidFill>
                  <a:schemeClr val="accent4">
                    <a:lumMod val="75000"/>
                  </a:schemeClr>
                </a:solidFill>
              </a:rPr>
              <a:t>Strohschein</a:t>
            </a:r>
            <a:r>
              <a:rPr lang="en-US" sz="3200" dirty="0">
                <a:solidFill>
                  <a:schemeClr val="accent4">
                    <a:lumMod val="75000"/>
                  </a:schemeClr>
                </a:solidFill>
              </a:rPr>
              <a:t>, 2005)</a:t>
            </a:r>
            <a:endParaRPr lang="en-US" sz="3200" dirty="0" smtClean="0">
              <a:solidFill>
                <a:schemeClr val="accent4">
                  <a:lumMod val="75000"/>
                </a:schemeClr>
              </a:solidFill>
            </a:endParaRPr>
          </a:p>
          <a:p>
            <a:pPr>
              <a:lnSpc>
                <a:spcPct val="100000"/>
              </a:lnSpc>
              <a:spcBef>
                <a:spcPts val="0"/>
              </a:spcBef>
              <a:defRPr/>
            </a:pPr>
            <a:r>
              <a:rPr lang="en-US" sz="3200" dirty="0" smtClean="0">
                <a:solidFill>
                  <a:schemeClr val="accent4">
                    <a:lumMod val="75000"/>
                  </a:schemeClr>
                </a:solidFill>
              </a:rPr>
              <a:t>Antisocial behavior: aggression, self-harm (</a:t>
            </a:r>
            <a:r>
              <a:rPr lang="en-US" sz="3200" dirty="0" err="1" smtClean="0">
                <a:solidFill>
                  <a:schemeClr val="accent4">
                    <a:lumMod val="75000"/>
                  </a:schemeClr>
                </a:solidFill>
              </a:rPr>
              <a:t>Averdijk</a:t>
            </a:r>
            <a:r>
              <a:rPr lang="en-US" sz="3200" dirty="0" smtClean="0">
                <a:solidFill>
                  <a:schemeClr val="accent4">
                    <a:lumMod val="75000"/>
                  </a:schemeClr>
                </a:solidFill>
              </a:rPr>
              <a:t> et al., 2012)</a:t>
            </a:r>
          </a:p>
          <a:p>
            <a:pPr>
              <a:lnSpc>
                <a:spcPct val="100000"/>
              </a:lnSpc>
              <a:spcBef>
                <a:spcPts val="0"/>
              </a:spcBef>
              <a:defRPr/>
            </a:pPr>
            <a:endParaRPr lang="en-US" sz="3200" dirty="0">
              <a:solidFill>
                <a:schemeClr val="accent4">
                  <a:lumMod val="75000"/>
                </a:schemeClr>
              </a:solidFill>
            </a:endParaRPr>
          </a:p>
          <a:p>
            <a:pPr marL="0" indent="0">
              <a:lnSpc>
                <a:spcPct val="100000"/>
              </a:lnSpc>
              <a:spcBef>
                <a:spcPts val="0"/>
              </a:spcBef>
              <a:spcAft>
                <a:spcPts val="1200"/>
              </a:spcAft>
              <a:buNone/>
              <a:defRPr/>
            </a:pPr>
            <a:r>
              <a:rPr lang="en-US" sz="3200" dirty="0" smtClean="0">
                <a:solidFill>
                  <a:schemeClr val="accent4">
                    <a:lumMod val="75000"/>
                  </a:schemeClr>
                </a:solidFill>
              </a:rPr>
              <a:t>These studies controlled for confounding factors, including socioeconomic status, weakened parental attention, etc.</a:t>
            </a:r>
          </a:p>
          <a:p>
            <a:pPr marL="0" indent="0">
              <a:lnSpc>
                <a:spcPct val="100000"/>
              </a:lnSpc>
              <a:spcBef>
                <a:spcPts val="0"/>
              </a:spcBef>
              <a:spcAft>
                <a:spcPts val="1200"/>
              </a:spcAft>
              <a:buNone/>
              <a:defRPr/>
            </a:pPr>
            <a:endParaRPr lang="en-US" sz="3200" dirty="0">
              <a:solidFill>
                <a:schemeClr val="accent4">
                  <a:lumMod val="75000"/>
                </a:schemeClr>
              </a:solidFill>
            </a:endParaRPr>
          </a:p>
        </p:txBody>
      </p:sp>
    </p:spTree>
    <p:extLst>
      <p:ext uri="{BB962C8B-B14F-4D97-AF65-F5344CB8AC3E}">
        <p14:creationId xmlns:p14="http://schemas.microsoft.com/office/powerpoint/2010/main" val="58734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The Effects: Divorce, on Children</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4">
                    <a:lumMod val="75000"/>
                  </a:schemeClr>
                </a:solidFill>
              </a:rPr>
              <a:t>“Intergenerational transmission of divorce is a widespread phenomenon observed without a single exception in our data covering a larger number of countries with different historical, institutional, and cultural contexts” (</a:t>
            </a:r>
            <a:r>
              <a:rPr lang="en-US" sz="3200" dirty="0" err="1" smtClean="0">
                <a:solidFill>
                  <a:schemeClr val="accent4">
                    <a:lumMod val="75000"/>
                  </a:schemeClr>
                </a:solidFill>
              </a:rPr>
              <a:t>Diekmann</a:t>
            </a:r>
            <a:r>
              <a:rPr lang="en-US" sz="3200" dirty="0">
                <a:solidFill>
                  <a:schemeClr val="accent4">
                    <a:lumMod val="75000"/>
                  </a:schemeClr>
                </a:solidFill>
              </a:rPr>
              <a:t> </a:t>
            </a:r>
            <a:r>
              <a:rPr lang="en-US" sz="3200" dirty="0" smtClean="0">
                <a:solidFill>
                  <a:schemeClr val="accent4">
                    <a:lumMod val="75000"/>
                  </a:schemeClr>
                </a:solidFill>
              </a:rPr>
              <a:t>and </a:t>
            </a:r>
            <a:r>
              <a:rPr lang="en-US" sz="3200" dirty="0" err="1" smtClean="0">
                <a:solidFill>
                  <a:schemeClr val="accent4">
                    <a:lumMod val="75000"/>
                  </a:schemeClr>
                </a:solidFill>
              </a:rPr>
              <a:t>Schmidheiny</a:t>
            </a:r>
            <a:r>
              <a:rPr lang="en-US" sz="3200" dirty="0" smtClean="0">
                <a:solidFill>
                  <a:schemeClr val="accent4">
                    <a:lumMod val="75000"/>
                  </a:schemeClr>
                </a:solidFill>
              </a:rPr>
              <a:t>, 2013)</a:t>
            </a:r>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smtClean="0">
              <a:solidFill>
                <a:schemeClr val="accent4">
                  <a:lumMod val="75000"/>
                </a:schemeClr>
              </a:solidFill>
            </a:endParaRPr>
          </a:p>
          <a:p>
            <a:pPr marL="0" lvl="0" indent="0">
              <a:lnSpc>
                <a:spcPct val="100000"/>
              </a:lnSpc>
              <a:spcBef>
                <a:spcPts val="0"/>
              </a:spcBef>
              <a:buNone/>
              <a:defRPr/>
            </a:pPr>
            <a:r>
              <a:rPr lang="en-US" sz="3200" dirty="0" smtClean="0">
                <a:solidFill>
                  <a:schemeClr val="accent4">
                    <a:lumMod val="75000"/>
                  </a:schemeClr>
                </a:solidFill>
              </a:rPr>
              <a:t>Longitudinal Study and 15 Countries! Eastern, Western Europe, Canada, United States</a:t>
            </a:r>
            <a:endParaRPr lang="en-US" sz="3200" dirty="0">
              <a:solidFill>
                <a:schemeClr val="accent4">
                  <a:lumMod val="75000"/>
                </a:schemeClr>
              </a:solidFill>
            </a:endParaRPr>
          </a:p>
        </p:txBody>
      </p:sp>
    </p:spTree>
    <p:extLst>
      <p:ext uri="{BB962C8B-B14F-4D97-AF65-F5344CB8AC3E}">
        <p14:creationId xmlns:p14="http://schemas.microsoft.com/office/powerpoint/2010/main" val="193088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r>
              <a:rPr lang="en-US" baseline="30000" dirty="0" smtClean="0"/>
              <a:t>th</a:t>
            </a:r>
            <a:r>
              <a:rPr lang="en-US" dirty="0" smtClean="0"/>
              <a:t> Century Summary</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In the 20</a:t>
            </a:r>
            <a:r>
              <a:rPr lang="en-US" sz="3200" baseline="30000" dirty="0" smtClean="0"/>
              <a:t>th</a:t>
            </a:r>
            <a:r>
              <a:rPr lang="en-US" sz="3200" dirty="0" smtClean="0"/>
              <a:t> Century, Americans have thrown off Biblical morals to </a:t>
            </a:r>
            <a:r>
              <a:rPr lang="en-US" sz="3200" i="1" dirty="0" smtClean="0"/>
              <a:t>measurable</a:t>
            </a:r>
            <a:r>
              <a:rPr lang="en-US" sz="3200" dirty="0" smtClean="0"/>
              <a:t> negative effect.</a:t>
            </a:r>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Am I (other Christians?) the only ones who’ve noticed this historical movement away from Biblical values and its effects???</a:t>
            </a:r>
          </a:p>
        </p:txBody>
      </p:sp>
    </p:spTree>
    <p:extLst>
      <p:ext uri="{BB962C8B-B14F-4D97-AF65-F5344CB8AC3E}">
        <p14:creationId xmlns:p14="http://schemas.microsoft.com/office/powerpoint/2010/main" val="192228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 </a:t>
            </a:r>
            <a:r>
              <a:rPr lang="en-US" i="1" dirty="0" smtClean="0"/>
              <a:t>The Closing of the American Mind</a:t>
            </a:r>
            <a:endParaRPr lang="en-US" i="1"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As the respect for the sacred—the latest fad—has soared, real religion and knowledge of the Bible have diminished to vanishing point</a:t>
            </a:r>
            <a:r>
              <a:rPr lang="is-IS" sz="3200" dirty="0" smtClean="0"/>
              <a:t>… The dreariness of the family’s spiritual landscape passes belief. It is as monochrome and unrelated to those who pass through it as are the barren steppes frequented by nomads who take their subsistence and move on.  The delicate fabric of the civilization into which the successive generations are woven has unraveled...</a:t>
            </a:r>
          </a:p>
        </p:txBody>
      </p:sp>
    </p:spTree>
    <p:extLst>
      <p:ext uri="{BB962C8B-B14F-4D97-AF65-F5344CB8AC3E}">
        <p14:creationId xmlns:p14="http://schemas.microsoft.com/office/powerpoint/2010/main" val="1168009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Bloom, </a:t>
            </a:r>
            <a:r>
              <a:rPr lang="en-US" i="1"/>
              <a:t>The Closing of the American Mind</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is-IS" sz="3200" dirty="0"/>
              <a:t>I am speaking here not of the unhappy broken homes that are </a:t>
            </a:r>
            <a:r>
              <a:rPr lang="is-IS" sz="3200" dirty="0" smtClean="0"/>
              <a:t>such a </a:t>
            </a:r>
            <a:r>
              <a:rPr lang="is-IS" sz="3200" dirty="0"/>
              <a:t>prominent part of American life, but the relatively happy ones, where husband and wife like each other and care about their </a:t>
            </a:r>
            <a:r>
              <a:rPr lang="is-IS" sz="3200" dirty="0" smtClean="0"/>
              <a:t>children, very often unselfishly devoting the best parts of their lives to them. But they </a:t>
            </a:r>
            <a:r>
              <a:rPr lang="is-IS" sz="3200" dirty="0"/>
              <a:t>have nothing to give their children in the way of a vision of the world, of high models of action or profound sense of </a:t>
            </a:r>
            <a:r>
              <a:rPr lang="is-IS" sz="3200" dirty="0" smtClean="0"/>
              <a:t>connection with </a:t>
            </a:r>
            <a:r>
              <a:rPr lang="is-IS" sz="3200" dirty="0"/>
              <a:t>others.</a:t>
            </a:r>
            <a:r>
              <a:rPr lang="en-US" sz="3200" dirty="0"/>
              <a:t> (Bloom, 56-57)</a:t>
            </a:r>
          </a:p>
        </p:txBody>
      </p:sp>
      <p:sp>
        <p:nvSpPr>
          <p:cNvPr id="4" name="Oval 3"/>
          <p:cNvSpPr/>
          <p:nvPr/>
        </p:nvSpPr>
        <p:spPr>
          <a:xfrm>
            <a:off x="5581403" y="210231"/>
            <a:ext cx="6610597" cy="6610597"/>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smtClean="0"/>
              <a:t>What’s he saying?</a:t>
            </a:r>
          </a:p>
          <a:p>
            <a:pPr algn="ctr"/>
            <a:endParaRPr lang="en-US" sz="3200" i="1" dirty="0"/>
          </a:p>
          <a:p>
            <a:pPr algn="ctr"/>
            <a:r>
              <a:rPr lang="en-US" sz="3200" dirty="0" smtClean="0"/>
              <a:t>America has surrendered depth of Biblical literacy for religious experience “respect for the sacred,” with the effect of there being no moral foundation or guide</a:t>
            </a:r>
            <a:endParaRPr lang="en-US" sz="3200" dirty="0"/>
          </a:p>
        </p:txBody>
      </p:sp>
    </p:spTree>
    <p:extLst>
      <p:ext uri="{BB962C8B-B14F-4D97-AF65-F5344CB8AC3E}">
        <p14:creationId xmlns:p14="http://schemas.microsoft.com/office/powerpoint/2010/main" val="59043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6:46ff</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200" b="1" baseline="30000" dirty="0"/>
              <a:t> </a:t>
            </a:r>
            <a:r>
              <a:rPr lang="en-US" sz="3200" dirty="0"/>
              <a:t>“Why do you call Me, ‘Lord, Lord,’ and do not do what I say? </a:t>
            </a:r>
            <a:r>
              <a:rPr lang="en-US" sz="3200" b="1" baseline="30000" dirty="0"/>
              <a:t>47 </a:t>
            </a:r>
            <a:r>
              <a:rPr lang="en-US" sz="3200" dirty="0"/>
              <a:t>Everyone who comes to Me and hears My words and </a:t>
            </a:r>
            <a:r>
              <a:rPr lang="en-US" sz="3200" dirty="0" smtClean="0"/>
              <a:t>acts </a:t>
            </a:r>
            <a:r>
              <a:rPr lang="en-US" sz="3200" dirty="0"/>
              <a:t>on them, I will show you whom he is like: </a:t>
            </a:r>
            <a:r>
              <a:rPr lang="en-US" sz="3200" b="1" baseline="30000" dirty="0"/>
              <a:t> </a:t>
            </a:r>
            <a:r>
              <a:rPr lang="en-US" sz="3200" dirty="0"/>
              <a:t>he is like a man building a house, who </a:t>
            </a:r>
            <a:r>
              <a:rPr lang="en-US" sz="3200" dirty="0" smtClean="0"/>
              <a:t>dug </a:t>
            </a:r>
            <a:r>
              <a:rPr lang="en-US" sz="3200" dirty="0"/>
              <a:t>deep and laid a </a:t>
            </a:r>
            <a:r>
              <a:rPr lang="en-US" sz="3200" dirty="0" smtClean="0"/>
              <a:t>foundation </a:t>
            </a:r>
            <a:r>
              <a:rPr lang="en-US" sz="3200" dirty="0"/>
              <a:t>on the rock; and when a flood occurred, the </a:t>
            </a:r>
            <a:r>
              <a:rPr lang="en-US" sz="3200" dirty="0" smtClean="0"/>
              <a:t>torrent </a:t>
            </a:r>
            <a:r>
              <a:rPr lang="en-US" sz="3200" dirty="0"/>
              <a:t>burst against that house and could not shake it, because it had been well built. </a:t>
            </a:r>
            <a:r>
              <a:rPr lang="en-US" sz="3200" b="1" baseline="30000" dirty="0"/>
              <a:t>49 </a:t>
            </a:r>
            <a:r>
              <a:rPr lang="en-US" sz="3200" dirty="0"/>
              <a:t>But the one who has heard and has not acted </a:t>
            </a:r>
            <a:r>
              <a:rPr lang="en-US" sz="3200" i="1" dirty="0"/>
              <a:t>accordingly</a:t>
            </a:r>
            <a:r>
              <a:rPr lang="en-US" sz="3200" dirty="0"/>
              <a:t>, is like a man who built a house on the ground without any foundation; and </a:t>
            </a:r>
            <a:r>
              <a:rPr lang="en-US" sz="3200" dirty="0" smtClean="0"/>
              <a:t>the torrent </a:t>
            </a:r>
            <a:r>
              <a:rPr lang="en-US" sz="3200" dirty="0"/>
              <a:t>burst against it and immediately it collapsed, and the ruin of that house was great</a:t>
            </a:r>
            <a:r>
              <a:rPr lang="en-US" sz="3200" dirty="0" smtClean="0"/>
              <a:t>.”</a:t>
            </a:r>
            <a:endParaRPr lang="en-US" sz="3200" dirty="0"/>
          </a:p>
        </p:txBody>
      </p:sp>
    </p:spTree>
    <p:extLst>
      <p:ext uri="{BB962C8B-B14F-4D97-AF65-F5344CB8AC3E}">
        <p14:creationId xmlns:p14="http://schemas.microsoft.com/office/powerpoint/2010/main" val="200986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28241038"/>
              </p:ext>
            </p:extLst>
          </p:nvPr>
        </p:nvGraphicFramePr>
        <p:xfrm>
          <a:off x="838200" y="1690685"/>
          <a:ext cx="10407732" cy="660629"/>
        </p:xfrm>
        <a:graphic>
          <a:graphicData uri="http://schemas.openxmlformats.org/drawingml/2006/table">
            <a:tbl>
              <a:tblPr firstRow="1" firstCol="1" bandRow="1">
                <a:tableStyleId>{F5AB1C69-6EDB-4FF4-983F-18BD219EF322}</a:tableStyleId>
              </a:tblPr>
              <a:tblGrid>
                <a:gridCol w="2267451"/>
                <a:gridCol w="3823664"/>
                <a:gridCol w="4316617"/>
              </a:tblGrid>
              <a:tr h="660629">
                <a:tc>
                  <a:txBody>
                    <a:bodyPr/>
                    <a:lstStyle/>
                    <a:p>
                      <a:endParaRPr lang="en-US" sz="2800" dirty="0"/>
                    </a:p>
                  </a:txBody>
                  <a:tcPr/>
                </a:tc>
                <a:tc>
                  <a:txBody>
                    <a:bodyPr/>
                    <a:lstStyle/>
                    <a:p>
                      <a:r>
                        <a:rPr lang="en-US" sz="2800" dirty="0" smtClean="0"/>
                        <a:t>Built</a:t>
                      </a:r>
                      <a:r>
                        <a:rPr lang="en-US" sz="2800" baseline="0" dirty="0" smtClean="0"/>
                        <a:t> on Sand (Matt 7)</a:t>
                      </a:r>
                      <a:endParaRPr lang="en-US" sz="2800" dirty="0"/>
                    </a:p>
                  </a:txBody>
                  <a:tcPr/>
                </a:tc>
                <a:tc>
                  <a:txBody>
                    <a:bodyPr/>
                    <a:lstStyle/>
                    <a:p>
                      <a:r>
                        <a:rPr lang="en-US" sz="2800" dirty="0" smtClean="0"/>
                        <a:t>Built</a:t>
                      </a:r>
                      <a:r>
                        <a:rPr lang="en-US" sz="2800" baseline="0" dirty="0" smtClean="0"/>
                        <a:t> on Rock</a:t>
                      </a:r>
                      <a:endParaRPr lang="en-US" sz="2800" dirty="0"/>
                    </a:p>
                  </a:txBody>
                  <a:tcPr/>
                </a:tc>
              </a:tr>
            </a:tbl>
          </a:graphicData>
        </a:graphic>
      </p:graphicFrame>
      <p:sp>
        <p:nvSpPr>
          <p:cNvPr id="2" name="Title 1"/>
          <p:cNvSpPr>
            <a:spLocks noGrp="1"/>
          </p:cNvSpPr>
          <p:nvPr>
            <p:ph type="title"/>
          </p:nvPr>
        </p:nvSpPr>
        <p:spPr/>
        <p:txBody>
          <a:bodyPr/>
          <a:lstStyle/>
          <a:p>
            <a:r>
              <a:rPr lang="en-US" dirty="0" smtClean="0"/>
              <a:t>Luke 6:46ff</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19879390"/>
              </p:ext>
            </p:extLst>
          </p:nvPr>
        </p:nvGraphicFramePr>
        <p:xfrm>
          <a:off x="838200" y="2351314"/>
          <a:ext cx="10407732" cy="1037178"/>
        </p:xfrm>
        <a:graphic>
          <a:graphicData uri="http://schemas.openxmlformats.org/drawingml/2006/table">
            <a:tbl>
              <a:tblPr firstCol="1" bandRow="1">
                <a:tableStyleId>{F5AB1C69-6EDB-4FF4-983F-18BD219EF322}</a:tableStyleId>
              </a:tblPr>
              <a:tblGrid>
                <a:gridCol w="2267451"/>
                <a:gridCol w="3823664"/>
                <a:gridCol w="4316617"/>
              </a:tblGrid>
              <a:tr h="1037178">
                <a:tc>
                  <a:txBody>
                    <a:bodyPr/>
                    <a:lstStyle/>
                    <a:p>
                      <a:pPr algn="r"/>
                      <a:r>
                        <a:rPr lang="en-US" sz="2800" dirty="0" smtClean="0"/>
                        <a:t>House</a:t>
                      </a:r>
                    </a:p>
                  </a:txBody>
                  <a:tcPr/>
                </a:tc>
                <a:tc>
                  <a:txBody>
                    <a:bodyPr/>
                    <a:lstStyle/>
                    <a:p>
                      <a:r>
                        <a:rPr lang="en-US" sz="2800" dirty="0" smtClean="0"/>
                        <a:t>Life of one does </a:t>
                      </a:r>
                      <a:r>
                        <a:rPr lang="en-US" sz="2800" i="1" dirty="0" smtClean="0"/>
                        <a:t>not</a:t>
                      </a:r>
                      <a:r>
                        <a:rPr lang="en-US" sz="2800" dirty="0" smtClean="0"/>
                        <a:t> act on what Jesus says</a:t>
                      </a:r>
                      <a:endParaRPr lang="en-US" sz="2800" dirty="0"/>
                    </a:p>
                  </a:txBody>
                  <a:tcPr/>
                </a:tc>
                <a:tc>
                  <a:txBody>
                    <a:bodyPr/>
                    <a:lstStyle/>
                    <a:p>
                      <a:r>
                        <a:rPr lang="en-US" sz="2800" dirty="0" smtClean="0"/>
                        <a:t>Life of one who acts on Jesus’ words</a:t>
                      </a:r>
                      <a:endParaRPr lang="en-US" sz="28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66454149"/>
              </p:ext>
            </p:extLst>
          </p:nvPr>
        </p:nvGraphicFramePr>
        <p:xfrm>
          <a:off x="838200" y="3403492"/>
          <a:ext cx="10407732" cy="810984"/>
        </p:xfrm>
        <a:graphic>
          <a:graphicData uri="http://schemas.openxmlformats.org/drawingml/2006/table">
            <a:tbl>
              <a:tblPr firstCol="1" bandRow="1">
                <a:tableStyleId>{F5AB1C69-6EDB-4FF4-983F-18BD219EF322}</a:tableStyleId>
              </a:tblPr>
              <a:tblGrid>
                <a:gridCol w="2267451"/>
                <a:gridCol w="8140281"/>
              </a:tblGrid>
              <a:tr h="810984">
                <a:tc>
                  <a:txBody>
                    <a:bodyPr/>
                    <a:lstStyle/>
                    <a:p>
                      <a:pPr algn="r"/>
                      <a:r>
                        <a:rPr lang="en-US" sz="2800" dirty="0" smtClean="0"/>
                        <a:t>Torrents</a:t>
                      </a:r>
                      <a:endParaRPr lang="en-US" sz="2800" dirty="0"/>
                    </a:p>
                  </a:txBody>
                  <a:tcPr/>
                </a:tc>
                <a:tc>
                  <a:txBody>
                    <a:bodyPr/>
                    <a:lstStyle/>
                    <a:p>
                      <a:pPr algn="ctr"/>
                      <a:r>
                        <a:rPr lang="en-US" sz="2800" dirty="0" smtClean="0"/>
                        <a:t>Inevitably</a:t>
                      </a:r>
                      <a:r>
                        <a:rPr lang="en-US" sz="2800" baseline="0" dirty="0" smtClean="0"/>
                        <a:t> Difficulties of Life</a:t>
                      </a:r>
                      <a:endParaRPr lang="en-US" sz="2800" dirty="0"/>
                    </a:p>
                  </a:txBody>
                  <a:tcPr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07431326"/>
              </p:ext>
            </p:extLst>
          </p:nvPr>
        </p:nvGraphicFramePr>
        <p:xfrm>
          <a:off x="838200" y="4209791"/>
          <a:ext cx="10407732" cy="810984"/>
        </p:xfrm>
        <a:graphic>
          <a:graphicData uri="http://schemas.openxmlformats.org/drawingml/2006/table">
            <a:tbl>
              <a:tblPr firstCol="1" bandRow="1">
                <a:tableStyleId>{F5AB1C69-6EDB-4FF4-983F-18BD219EF322}</a:tableStyleId>
              </a:tblPr>
              <a:tblGrid>
                <a:gridCol w="2267451"/>
                <a:gridCol w="3823664"/>
                <a:gridCol w="4316617"/>
              </a:tblGrid>
              <a:tr h="810984">
                <a:tc>
                  <a:txBody>
                    <a:bodyPr/>
                    <a:lstStyle/>
                    <a:p>
                      <a:pPr algn="r"/>
                      <a:r>
                        <a:rPr lang="en-US" sz="2800" dirty="0" smtClean="0"/>
                        <a:t>Effects</a:t>
                      </a:r>
                      <a:endParaRPr lang="en-US" sz="2800" dirty="0"/>
                    </a:p>
                  </a:txBody>
                  <a:tcPr/>
                </a:tc>
                <a:tc>
                  <a:txBody>
                    <a:bodyPr/>
                    <a:lstStyle/>
                    <a:p>
                      <a:r>
                        <a:rPr lang="en-US" sz="2800" dirty="0" smtClean="0"/>
                        <a:t>Collapse,</a:t>
                      </a:r>
                      <a:r>
                        <a:rPr lang="en-US" sz="2800" baseline="0" dirty="0" smtClean="0"/>
                        <a:t> Ruin</a:t>
                      </a:r>
                      <a:endParaRPr lang="en-US" sz="2800" dirty="0"/>
                    </a:p>
                  </a:txBody>
                  <a:tcPr/>
                </a:tc>
                <a:tc>
                  <a:txBody>
                    <a:bodyPr/>
                    <a:lstStyle/>
                    <a:p>
                      <a:r>
                        <a:rPr lang="en-US" sz="2800" dirty="0" smtClean="0"/>
                        <a:t>Battered but sturdy</a:t>
                      </a:r>
                      <a:endParaRPr lang="en-US" sz="28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86853475"/>
              </p:ext>
            </p:extLst>
          </p:nvPr>
        </p:nvGraphicFramePr>
        <p:xfrm>
          <a:off x="838200" y="5020775"/>
          <a:ext cx="10407732" cy="1371600"/>
        </p:xfrm>
        <a:graphic>
          <a:graphicData uri="http://schemas.openxmlformats.org/drawingml/2006/table">
            <a:tbl>
              <a:tblPr firstCol="1" bandRow="1">
                <a:tableStyleId>{F5AB1C69-6EDB-4FF4-983F-18BD219EF322}</a:tableStyleId>
              </a:tblPr>
              <a:tblGrid>
                <a:gridCol w="2267451"/>
                <a:gridCol w="3823664"/>
                <a:gridCol w="4316617"/>
              </a:tblGrid>
              <a:tr h="810984">
                <a:tc>
                  <a:txBody>
                    <a:bodyPr/>
                    <a:lstStyle/>
                    <a:p>
                      <a:pPr algn="r"/>
                      <a:r>
                        <a:rPr lang="en-US" sz="2800" dirty="0" smtClean="0"/>
                        <a:t>Modern Application</a:t>
                      </a:r>
                      <a:endParaRPr lang="en-US" sz="2800" dirty="0"/>
                    </a:p>
                  </a:txBody>
                  <a:tcPr/>
                </a:tc>
                <a:tc>
                  <a:txBody>
                    <a:bodyPr/>
                    <a:lstStyle/>
                    <a:p>
                      <a:r>
                        <a:rPr lang="en-US" sz="2800" dirty="0" smtClean="0"/>
                        <a:t>Shattered families, relationships</a:t>
                      </a:r>
                      <a:r>
                        <a:rPr lang="en-US" sz="2800" baseline="0" dirty="0" smtClean="0"/>
                        <a:t>, </a:t>
                      </a:r>
                      <a:r>
                        <a:rPr lang="en-US" sz="2800" dirty="0" smtClean="0"/>
                        <a:t>addiction, depression</a:t>
                      </a:r>
                      <a:endParaRPr lang="en-US" sz="2800" dirty="0"/>
                    </a:p>
                  </a:txBody>
                  <a:tcPr/>
                </a:tc>
                <a:tc>
                  <a:txBody>
                    <a:bodyPr/>
                    <a:lstStyle/>
                    <a:p>
                      <a:r>
                        <a:rPr lang="en-US" sz="2800" dirty="0" smtClean="0"/>
                        <a:t>Quality relationships, integrity,</a:t>
                      </a:r>
                      <a:r>
                        <a:rPr lang="en-US" sz="2800" baseline="0" dirty="0" smtClean="0"/>
                        <a:t> long term prosperity</a:t>
                      </a:r>
                      <a:endParaRPr lang="en-US" sz="2800" dirty="0"/>
                    </a:p>
                  </a:txBody>
                  <a:tcPr/>
                </a:tc>
              </a:tr>
            </a:tbl>
          </a:graphicData>
        </a:graphic>
      </p:graphicFrame>
    </p:spTree>
    <p:extLst>
      <p:ext uri="{BB962C8B-B14F-4D97-AF65-F5344CB8AC3E}">
        <p14:creationId xmlns:p14="http://schemas.microsoft.com/office/powerpoint/2010/main" val="85079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Lord”: The Church</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90291439"/>
              </p:ext>
            </p:extLst>
          </p:nvPr>
        </p:nvGraphicFramePr>
        <p:xfrm>
          <a:off x="467138" y="1825625"/>
          <a:ext cx="5443332" cy="3912362"/>
        </p:xfrm>
        <a:graphic>
          <a:graphicData uri="http://schemas.openxmlformats.org/drawingml/2006/table">
            <a:tbl>
              <a:tblPr firstRow="1" bandRow="1">
                <a:tableStyleId>{8799B23B-EC83-4686-B30A-512413B5E67A}</a:tableStyleId>
              </a:tblPr>
              <a:tblGrid>
                <a:gridCol w="2721666"/>
                <a:gridCol w="2721666"/>
              </a:tblGrid>
              <a:tr h="811558">
                <a:tc>
                  <a:txBody>
                    <a:bodyPr/>
                    <a:lstStyle/>
                    <a:p>
                      <a:endParaRPr lang="en-US" sz="2800" dirty="0"/>
                    </a:p>
                  </a:txBody>
                  <a:tcPr/>
                </a:tc>
                <a:tc>
                  <a:txBody>
                    <a:bodyPr/>
                    <a:lstStyle/>
                    <a:p>
                      <a:r>
                        <a:rPr lang="en-US" sz="2800" dirty="0" smtClean="0"/>
                        <a:t>Gen. Population</a:t>
                      </a:r>
                      <a:endParaRPr lang="en-US" sz="2800" dirty="0"/>
                    </a:p>
                  </a:txBody>
                  <a:tcPr/>
                </a:tc>
              </a:tr>
              <a:tr h="940904">
                <a:tc>
                  <a:txBody>
                    <a:bodyPr/>
                    <a:lstStyle/>
                    <a:p>
                      <a:r>
                        <a:rPr lang="en-US" sz="2800" dirty="0" smtClean="0">
                          <a:solidFill>
                            <a:schemeClr val="accent5">
                              <a:lumMod val="75000"/>
                            </a:schemeClr>
                          </a:solidFill>
                        </a:rPr>
                        <a:t>Pornography</a:t>
                      </a:r>
                      <a:endParaRPr lang="en-US" sz="2800" dirty="0">
                        <a:solidFill>
                          <a:schemeClr val="accent5">
                            <a:lumMod val="75000"/>
                          </a:schemeClr>
                        </a:solidFill>
                      </a:endParaRPr>
                    </a:p>
                  </a:txBody>
                  <a:tcPr/>
                </a:tc>
                <a:tc>
                  <a:txBody>
                    <a:bodyPr/>
                    <a:lstStyle/>
                    <a:p>
                      <a:r>
                        <a:rPr lang="en-US" sz="2800" dirty="0" smtClean="0">
                          <a:solidFill>
                            <a:schemeClr val="accent5">
                              <a:lumMod val="75000"/>
                            </a:schemeClr>
                          </a:solidFill>
                        </a:rPr>
                        <a:t>65%-monthly</a:t>
                      </a:r>
                      <a:endParaRPr lang="en-US" sz="2800" dirty="0">
                        <a:solidFill>
                          <a:schemeClr val="accent5">
                            <a:lumMod val="75000"/>
                          </a:schemeClr>
                        </a:solidFill>
                      </a:endParaRPr>
                    </a:p>
                  </a:txBody>
                  <a:tcPr/>
                </a:tc>
              </a:tr>
              <a:tr h="1079950">
                <a:tc>
                  <a:txBody>
                    <a:bodyPr/>
                    <a:lstStyle/>
                    <a:p>
                      <a:r>
                        <a:rPr lang="en-US" sz="2800" dirty="0" smtClean="0">
                          <a:solidFill>
                            <a:schemeClr val="accent6">
                              <a:lumMod val="75000"/>
                            </a:schemeClr>
                          </a:solidFill>
                        </a:rPr>
                        <a:t>Premarital</a:t>
                      </a:r>
                      <a:r>
                        <a:rPr lang="en-US" sz="2800" baseline="0" dirty="0" smtClean="0">
                          <a:solidFill>
                            <a:schemeClr val="accent6">
                              <a:lumMod val="75000"/>
                            </a:schemeClr>
                          </a:solidFill>
                        </a:rPr>
                        <a:t> Sex</a:t>
                      </a:r>
                      <a:endParaRPr lang="en-US" sz="2800" dirty="0">
                        <a:solidFill>
                          <a:schemeClr val="accent6">
                            <a:lumMod val="75000"/>
                          </a:schemeClr>
                        </a:solidFill>
                      </a:endParaRPr>
                    </a:p>
                  </a:txBody>
                  <a:tcPr/>
                </a:tc>
                <a:tc>
                  <a:txBody>
                    <a:bodyPr/>
                    <a:lstStyle/>
                    <a:p>
                      <a:r>
                        <a:rPr lang="en-US" sz="2800" dirty="0" smtClean="0">
                          <a:solidFill>
                            <a:schemeClr val="accent6">
                              <a:lumMod val="75000"/>
                            </a:schemeClr>
                          </a:solidFill>
                        </a:rPr>
                        <a:t>46.2%-Women</a:t>
                      </a:r>
                    </a:p>
                    <a:p>
                      <a:r>
                        <a:rPr lang="en-US" sz="2800" dirty="0" smtClean="0">
                          <a:solidFill>
                            <a:schemeClr val="accent6">
                              <a:lumMod val="75000"/>
                            </a:schemeClr>
                          </a:solidFill>
                        </a:rPr>
                        <a:t>83.9%-Men</a:t>
                      </a:r>
                      <a:endParaRPr lang="en-US" sz="2800" dirty="0">
                        <a:solidFill>
                          <a:schemeClr val="accent6">
                            <a:lumMod val="75000"/>
                          </a:schemeClr>
                        </a:solidFill>
                      </a:endParaRPr>
                    </a:p>
                  </a:txBody>
                  <a:tcPr/>
                </a:tc>
              </a:tr>
              <a:tr h="1079950">
                <a:tc>
                  <a:txBody>
                    <a:bodyPr/>
                    <a:lstStyle/>
                    <a:p>
                      <a:r>
                        <a:rPr lang="en-US" sz="2800" dirty="0" smtClean="0">
                          <a:solidFill>
                            <a:schemeClr val="accent4">
                              <a:lumMod val="50000"/>
                            </a:schemeClr>
                          </a:solidFill>
                        </a:rPr>
                        <a:t>Divorce</a:t>
                      </a:r>
                      <a:endParaRPr lang="en-US" sz="2800" dirty="0">
                        <a:solidFill>
                          <a:schemeClr val="accent4">
                            <a:lumMod val="50000"/>
                          </a:schemeClr>
                        </a:solidFill>
                      </a:endParaRPr>
                    </a:p>
                  </a:txBody>
                  <a:tcPr/>
                </a:tc>
                <a:tc>
                  <a:txBody>
                    <a:bodyPr/>
                    <a:lstStyle/>
                    <a:p>
                      <a:r>
                        <a:rPr lang="en-US" sz="2800" dirty="0" smtClean="0">
                          <a:solidFill>
                            <a:schemeClr val="accent4">
                              <a:lumMod val="50000"/>
                            </a:schemeClr>
                          </a:solidFill>
                        </a:rPr>
                        <a:t>33% of 1</a:t>
                      </a:r>
                      <a:r>
                        <a:rPr lang="en-US" sz="2800" baseline="30000" dirty="0" smtClean="0">
                          <a:solidFill>
                            <a:schemeClr val="accent4">
                              <a:lumMod val="50000"/>
                            </a:schemeClr>
                          </a:solidFill>
                        </a:rPr>
                        <a:t>st</a:t>
                      </a:r>
                      <a:r>
                        <a:rPr lang="en-US" sz="2800" baseline="0" dirty="0" smtClean="0">
                          <a:solidFill>
                            <a:schemeClr val="accent4">
                              <a:lumMod val="50000"/>
                            </a:schemeClr>
                          </a:solidFill>
                        </a:rPr>
                        <a:t> marriages end</a:t>
                      </a:r>
                      <a:endParaRPr lang="en-US" sz="2800" dirty="0">
                        <a:solidFill>
                          <a:schemeClr val="accent4">
                            <a:lumMod val="50000"/>
                          </a:schemeClr>
                        </a:solidFill>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81622995"/>
              </p:ext>
            </p:extLst>
          </p:nvPr>
        </p:nvGraphicFramePr>
        <p:xfrm>
          <a:off x="5910470" y="1825625"/>
          <a:ext cx="5443332" cy="3912362"/>
        </p:xfrm>
        <a:graphic>
          <a:graphicData uri="http://schemas.openxmlformats.org/drawingml/2006/table">
            <a:tbl>
              <a:tblPr firstRow="1" bandRow="1">
                <a:tableStyleId>{8799B23B-EC83-4686-B30A-512413B5E67A}</a:tableStyleId>
              </a:tblPr>
              <a:tblGrid>
                <a:gridCol w="2721666"/>
                <a:gridCol w="2721666"/>
              </a:tblGrid>
              <a:tr h="811558">
                <a:tc>
                  <a:txBody>
                    <a:bodyPr/>
                    <a:lstStyle/>
                    <a:p>
                      <a:r>
                        <a:rPr lang="en-US" sz="2800" dirty="0" smtClean="0"/>
                        <a:t>Christians</a:t>
                      </a:r>
                      <a:endParaRPr lang="en-US" sz="2800" dirty="0"/>
                    </a:p>
                  </a:txBody>
                  <a:tcPr/>
                </a:tc>
                <a:tc>
                  <a:txBody>
                    <a:bodyPr/>
                    <a:lstStyle/>
                    <a:p>
                      <a:r>
                        <a:rPr lang="en-US" sz="2800" dirty="0" smtClean="0"/>
                        <a:t>Study</a:t>
                      </a:r>
                      <a:endParaRPr lang="en-US" sz="2800" dirty="0"/>
                    </a:p>
                  </a:txBody>
                  <a:tcPr/>
                </a:tc>
              </a:tr>
              <a:tr h="940904">
                <a:tc>
                  <a:txBody>
                    <a:bodyPr/>
                    <a:lstStyle/>
                    <a:p>
                      <a:r>
                        <a:rPr lang="en-US" sz="2800" dirty="0" smtClean="0">
                          <a:solidFill>
                            <a:schemeClr val="accent5">
                              <a:lumMod val="75000"/>
                            </a:schemeClr>
                          </a:solidFill>
                        </a:rPr>
                        <a:t>64%-mo</a:t>
                      </a:r>
                      <a:r>
                        <a:rPr lang="en-US" sz="2800" baseline="0" dirty="0" smtClean="0">
                          <a:solidFill>
                            <a:schemeClr val="accent5">
                              <a:lumMod val="75000"/>
                            </a:schemeClr>
                          </a:solidFill>
                        </a:rPr>
                        <a:t>nthly</a:t>
                      </a:r>
                      <a:endParaRPr lang="en-US" sz="2800" dirty="0">
                        <a:solidFill>
                          <a:schemeClr val="accent5">
                            <a:lumMod val="75000"/>
                          </a:schemeClr>
                        </a:solidFill>
                      </a:endParaRPr>
                    </a:p>
                  </a:txBody>
                  <a:tcPr/>
                </a:tc>
                <a:tc>
                  <a:txBody>
                    <a:bodyPr/>
                    <a:lstStyle/>
                    <a:p>
                      <a:r>
                        <a:rPr lang="en-US" sz="2800" dirty="0" smtClean="0">
                          <a:solidFill>
                            <a:schemeClr val="accent5">
                              <a:lumMod val="75000"/>
                            </a:schemeClr>
                          </a:solidFill>
                        </a:rPr>
                        <a:t>Covenant</a:t>
                      </a:r>
                      <a:r>
                        <a:rPr lang="en-US" sz="2800" baseline="0" dirty="0" smtClean="0">
                          <a:solidFill>
                            <a:schemeClr val="accent5">
                              <a:lumMod val="75000"/>
                            </a:schemeClr>
                          </a:solidFill>
                        </a:rPr>
                        <a:t> Eyes</a:t>
                      </a:r>
                      <a:endParaRPr lang="en-US" sz="2800" dirty="0">
                        <a:solidFill>
                          <a:schemeClr val="accent5">
                            <a:lumMod val="75000"/>
                          </a:schemeClr>
                        </a:solidFill>
                      </a:endParaRPr>
                    </a:p>
                  </a:txBody>
                  <a:tcPr/>
                </a:tc>
              </a:tr>
              <a:tr h="1079950">
                <a:tc>
                  <a:txBody>
                    <a:bodyPr/>
                    <a:lstStyle/>
                    <a:p>
                      <a:r>
                        <a:rPr lang="en-US" sz="2800" dirty="0" smtClean="0">
                          <a:solidFill>
                            <a:schemeClr val="accent6">
                              <a:lumMod val="75000"/>
                            </a:schemeClr>
                          </a:solidFill>
                        </a:rPr>
                        <a:t>46.1%-Women</a:t>
                      </a:r>
                    </a:p>
                    <a:p>
                      <a:r>
                        <a:rPr lang="en-US" sz="2800" dirty="0" smtClean="0">
                          <a:solidFill>
                            <a:schemeClr val="accent6">
                              <a:lumMod val="75000"/>
                            </a:schemeClr>
                          </a:solidFill>
                        </a:rPr>
                        <a:t>81.6%-Men</a:t>
                      </a:r>
                      <a:endParaRPr lang="en-US" sz="2800" dirty="0">
                        <a:solidFill>
                          <a:schemeClr val="accent6">
                            <a:lumMod val="75000"/>
                          </a:schemeClr>
                        </a:solidFill>
                      </a:endParaRPr>
                    </a:p>
                  </a:txBody>
                  <a:tcPr/>
                </a:tc>
                <a:tc>
                  <a:txBody>
                    <a:bodyPr/>
                    <a:lstStyle/>
                    <a:p>
                      <a:r>
                        <a:rPr lang="en-US" sz="2800" dirty="0" err="1" smtClean="0">
                          <a:solidFill>
                            <a:schemeClr val="accent6">
                              <a:lumMod val="75000"/>
                            </a:schemeClr>
                          </a:solidFill>
                        </a:rPr>
                        <a:t>Klassen</a:t>
                      </a:r>
                      <a:r>
                        <a:rPr lang="en-US" sz="2800" dirty="0" smtClean="0">
                          <a:solidFill>
                            <a:schemeClr val="accent6">
                              <a:lumMod val="75000"/>
                            </a:schemeClr>
                          </a:solidFill>
                        </a:rPr>
                        <a:t> et al. 1989</a:t>
                      </a:r>
                      <a:endParaRPr lang="en-US" sz="2800" dirty="0">
                        <a:solidFill>
                          <a:schemeClr val="accent6">
                            <a:lumMod val="75000"/>
                          </a:schemeClr>
                        </a:solidFill>
                      </a:endParaRPr>
                    </a:p>
                  </a:txBody>
                  <a:tcPr/>
                </a:tc>
              </a:tr>
              <a:tr h="1079950">
                <a:tc>
                  <a:txBody>
                    <a:bodyPr/>
                    <a:lstStyle/>
                    <a:p>
                      <a:r>
                        <a:rPr lang="en-US" sz="2800" dirty="0" smtClean="0">
                          <a:solidFill>
                            <a:schemeClr val="accent4">
                              <a:lumMod val="50000"/>
                            </a:schemeClr>
                          </a:solidFill>
                        </a:rPr>
                        <a:t>32% of 1</a:t>
                      </a:r>
                      <a:r>
                        <a:rPr lang="en-US" sz="2800" baseline="30000" dirty="0" smtClean="0">
                          <a:solidFill>
                            <a:schemeClr val="accent4">
                              <a:lumMod val="50000"/>
                            </a:schemeClr>
                          </a:solidFill>
                        </a:rPr>
                        <a:t>st</a:t>
                      </a:r>
                      <a:r>
                        <a:rPr lang="en-US" sz="2800" baseline="0" dirty="0" smtClean="0">
                          <a:solidFill>
                            <a:schemeClr val="accent4">
                              <a:lumMod val="50000"/>
                            </a:schemeClr>
                          </a:solidFill>
                        </a:rPr>
                        <a:t> marriages end</a:t>
                      </a:r>
                      <a:endParaRPr lang="en-US" sz="2800" dirty="0">
                        <a:solidFill>
                          <a:schemeClr val="accent4">
                            <a:lumMod val="50000"/>
                          </a:schemeClr>
                        </a:solidFill>
                      </a:endParaRPr>
                    </a:p>
                  </a:txBody>
                  <a:tcPr/>
                </a:tc>
                <a:tc>
                  <a:txBody>
                    <a:bodyPr/>
                    <a:lstStyle/>
                    <a:p>
                      <a:r>
                        <a:rPr lang="en-US" sz="2800" dirty="0" err="1" smtClean="0">
                          <a:solidFill>
                            <a:schemeClr val="accent4">
                              <a:lumMod val="50000"/>
                            </a:schemeClr>
                          </a:solidFill>
                        </a:rPr>
                        <a:t>Barna</a:t>
                      </a:r>
                      <a:r>
                        <a:rPr lang="en-US" sz="2800" dirty="0" smtClean="0">
                          <a:solidFill>
                            <a:schemeClr val="accent4">
                              <a:lumMod val="50000"/>
                            </a:schemeClr>
                          </a:solidFill>
                        </a:rPr>
                        <a:t> Group</a:t>
                      </a:r>
                      <a:endParaRPr lang="en-US" sz="2800" dirty="0">
                        <a:solidFill>
                          <a:schemeClr val="accent4">
                            <a:lumMod val="50000"/>
                          </a:schemeClr>
                        </a:solidFill>
                      </a:endParaRPr>
                    </a:p>
                  </a:txBody>
                  <a:tcPr/>
                </a:tc>
              </a:tr>
            </a:tbl>
          </a:graphicData>
        </a:graphic>
      </p:graphicFrame>
    </p:spTree>
    <p:extLst>
      <p:ext uri="{BB962C8B-B14F-4D97-AF65-F5344CB8AC3E}">
        <p14:creationId xmlns:p14="http://schemas.microsoft.com/office/powerpoint/2010/main" val="157291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America––17</a:t>
            </a:r>
            <a:r>
              <a:rPr lang="en-US" baseline="30000" dirty="0" smtClean="0"/>
              <a:t>th</a:t>
            </a:r>
            <a:r>
              <a:rPr lang="en-US" dirty="0" smtClean="0"/>
              <a:t>-19th Century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200" dirty="0" smtClean="0"/>
              <a:t>The United States had a long relationship with the Bible: Scripture was viewed as a source of moral guidance.</a:t>
            </a:r>
          </a:p>
          <a:p>
            <a:r>
              <a:rPr lang="en-US" sz="3200" i="1" dirty="0" smtClean="0"/>
              <a:t>Puritans-</a:t>
            </a:r>
            <a:r>
              <a:rPr lang="en-US" sz="3200" dirty="0" smtClean="0"/>
              <a:t> All (not just clergy) were encouraged to read the Bible, even to the point that Puritans were educational innovators, requiring reading for all children so they could read Scripture</a:t>
            </a:r>
          </a:p>
          <a:p>
            <a:r>
              <a:rPr lang="en-US" sz="3200" i="1" dirty="0" smtClean="0"/>
              <a:t>Great Awakening</a:t>
            </a:r>
            <a:r>
              <a:rPr lang="en-US" sz="3200" dirty="0" smtClean="0"/>
              <a:t>-Wide spread “revival” movements in 18</a:t>
            </a:r>
            <a:r>
              <a:rPr lang="en-US" sz="3200" baseline="30000" dirty="0" smtClean="0"/>
              <a:t>th</a:t>
            </a:r>
            <a:r>
              <a:rPr lang="en-US" sz="3200" dirty="0" smtClean="0"/>
              <a:t> and 19</a:t>
            </a:r>
            <a:r>
              <a:rPr lang="en-US" sz="3200" baseline="30000" dirty="0" smtClean="0"/>
              <a:t>th</a:t>
            </a:r>
            <a:r>
              <a:rPr lang="en-US" sz="3200" dirty="0" smtClean="0"/>
              <a:t> C where many committed themselves to Biblical Christianity</a:t>
            </a:r>
          </a:p>
          <a:p>
            <a:r>
              <a:rPr lang="en-US" sz="3200" i="1" dirty="0" smtClean="0"/>
              <a:t>Higher Education</a:t>
            </a:r>
            <a:r>
              <a:rPr lang="en-US" sz="3200" dirty="0" smtClean="0"/>
              <a:t>-Institutions had ties to Churches that were not merely nominal or “decorative.”  (Cf. Princeton Seminary)</a:t>
            </a:r>
          </a:p>
        </p:txBody>
      </p:sp>
    </p:spTree>
    <p:extLst>
      <p:ext uri="{BB962C8B-B14F-4D97-AF65-F5344CB8AC3E}">
        <p14:creationId xmlns:p14="http://schemas.microsoft.com/office/powerpoint/2010/main" val="170326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Houses on Sand</a:t>
            </a:r>
            <a:endParaRPr lang="en-US" dirty="0"/>
          </a:p>
        </p:txBody>
      </p:sp>
      <p:sp>
        <p:nvSpPr>
          <p:cNvPr id="3" name="Content Placeholder 2"/>
          <p:cNvSpPr>
            <a:spLocks noGrp="1"/>
          </p:cNvSpPr>
          <p:nvPr>
            <p:ph idx="1"/>
          </p:nvPr>
        </p:nvSpPr>
        <p:spPr/>
        <p:txBody>
          <a:bodyPr>
            <a:normAutofit/>
          </a:bodyPr>
          <a:lstStyle/>
          <a:p>
            <a:pPr marL="514350" lvl="0" indent="-514350">
              <a:lnSpc>
                <a:spcPct val="100000"/>
              </a:lnSpc>
              <a:spcBef>
                <a:spcPts val="0"/>
              </a:spcBef>
              <a:buFont typeface="+mj-lt"/>
              <a:buAutoNum type="arabicPeriod"/>
              <a:defRPr/>
            </a:pPr>
            <a:r>
              <a:rPr lang="en-US" sz="3200" dirty="0" smtClean="0"/>
              <a:t>Inability to act, serve in small, revealed ways</a:t>
            </a:r>
          </a:p>
          <a:p>
            <a:pPr marL="514350" indent="-514350">
              <a:lnSpc>
                <a:spcPct val="100000"/>
              </a:lnSpc>
              <a:spcBef>
                <a:spcPts val="0"/>
              </a:spcBef>
              <a:buFont typeface="+mj-lt"/>
              <a:buAutoNum type="arabicPeriod"/>
              <a:defRPr/>
            </a:pPr>
            <a:r>
              <a:rPr lang="en-US" sz="3200" dirty="0" smtClean="0"/>
              <a:t>Unreceptive to input from others</a:t>
            </a:r>
          </a:p>
          <a:p>
            <a:pPr marL="514350" indent="-514350">
              <a:lnSpc>
                <a:spcPct val="100000"/>
              </a:lnSpc>
              <a:spcBef>
                <a:spcPts val="0"/>
              </a:spcBef>
              <a:buFont typeface="+mj-lt"/>
              <a:buAutoNum type="arabicPeriod"/>
              <a:defRPr/>
            </a:pPr>
            <a:r>
              <a:rPr lang="en-US" sz="3200" dirty="0" smtClean="0"/>
              <a:t>Ingratitude</a:t>
            </a:r>
          </a:p>
          <a:p>
            <a:pPr marL="514350" lvl="0" indent="-514350">
              <a:lnSpc>
                <a:spcPct val="100000"/>
              </a:lnSpc>
              <a:spcBef>
                <a:spcPts val="0"/>
              </a:spcBef>
              <a:buFont typeface="+mj-lt"/>
              <a:buAutoNum type="arabicPeriod"/>
              <a:defRPr/>
            </a:pPr>
            <a:r>
              <a:rPr lang="en-US" sz="3200" dirty="0" smtClean="0"/>
              <a:t>Self-righteousness</a:t>
            </a:r>
          </a:p>
          <a:p>
            <a:pPr marL="514350" lvl="0" indent="-514350">
              <a:lnSpc>
                <a:spcPct val="100000"/>
              </a:lnSpc>
              <a:spcBef>
                <a:spcPts val="0"/>
              </a:spcBef>
              <a:buFont typeface="+mj-lt"/>
              <a:buAutoNum type="arabicPeriod"/>
              <a:defRPr/>
            </a:pPr>
            <a:r>
              <a:rPr lang="en-US" sz="3200" dirty="0" smtClean="0"/>
              <a:t>Tragically, the easiest way is to see after the fact; many of us have agonized for those whose houses have crashed</a:t>
            </a:r>
            <a:endParaRPr lang="en-US" sz="3200" dirty="0"/>
          </a:p>
        </p:txBody>
      </p:sp>
    </p:spTree>
    <p:extLst>
      <p:ext uri="{BB962C8B-B14F-4D97-AF65-F5344CB8AC3E}">
        <p14:creationId xmlns:p14="http://schemas.microsoft.com/office/powerpoint/2010/main" val="72247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Practicals</a:t>
            </a:r>
            <a:r>
              <a:rPr lang="en-US" dirty="0" smtClean="0"/>
              <a:t>: Building on the Rock</a:t>
            </a:r>
            <a:endParaRPr lang="en-US" dirty="0"/>
          </a:p>
        </p:txBody>
      </p:sp>
      <p:sp>
        <p:nvSpPr>
          <p:cNvPr id="3" name="Content Placeholder 2"/>
          <p:cNvSpPr>
            <a:spLocks noGrp="1"/>
          </p:cNvSpPr>
          <p:nvPr>
            <p:ph idx="1"/>
          </p:nvPr>
        </p:nvSpPr>
        <p:spPr/>
        <p:txBody>
          <a:bodyPr>
            <a:normAutofit/>
          </a:bodyPr>
          <a:lstStyle/>
          <a:p>
            <a:pPr marL="514350" lvl="0" indent="-514350">
              <a:lnSpc>
                <a:spcPct val="100000"/>
              </a:lnSpc>
              <a:spcBef>
                <a:spcPts val="0"/>
              </a:spcBef>
              <a:buFont typeface="+mj-lt"/>
              <a:buAutoNum type="arabicPeriod"/>
              <a:defRPr/>
            </a:pPr>
            <a:r>
              <a:rPr lang="en-US" sz="3200" dirty="0" smtClean="0"/>
              <a:t>Become acquainted with God’s word</a:t>
            </a:r>
          </a:p>
          <a:p>
            <a:pPr marL="514350" lvl="0" indent="-514350">
              <a:lnSpc>
                <a:spcPct val="100000"/>
              </a:lnSpc>
              <a:spcBef>
                <a:spcPts val="0"/>
              </a:spcBef>
              <a:buFont typeface="+mj-lt"/>
              <a:buAutoNum type="arabicPeriod"/>
              <a:defRPr/>
            </a:pPr>
            <a:r>
              <a:rPr lang="en-US" sz="3200" dirty="0" smtClean="0"/>
              <a:t>Seek healing</a:t>
            </a:r>
          </a:p>
          <a:p>
            <a:pPr marL="514350" lvl="0" indent="-514350">
              <a:lnSpc>
                <a:spcPct val="100000"/>
              </a:lnSpc>
              <a:spcBef>
                <a:spcPts val="0"/>
              </a:spcBef>
              <a:buFont typeface="+mj-lt"/>
              <a:buAutoNum type="arabicPeriod"/>
              <a:defRPr/>
            </a:pPr>
            <a:r>
              <a:rPr lang="en-US" sz="3200" dirty="0" smtClean="0"/>
              <a:t>Ask God to reveal ways you refuse to act</a:t>
            </a:r>
            <a:endParaRPr lang="en-US" sz="3200" dirty="0"/>
          </a:p>
        </p:txBody>
      </p:sp>
    </p:spTree>
    <p:extLst>
      <p:ext uri="{BB962C8B-B14F-4D97-AF65-F5344CB8AC3E}">
        <p14:creationId xmlns:p14="http://schemas.microsoft.com/office/powerpoint/2010/main" val="37920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14350" lvl="0" indent="-514350">
              <a:lnSpc>
                <a:spcPct val="100000"/>
              </a:lnSpc>
              <a:spcBef>
                <a:spcPts val="0"/>
              </a:spcBef>
              <a:buFont typeface="+mj-lt"/>
              <a:buAutoNum type="arabicPeriod"/>
              <a:defRPr/>
            </a:pPr>
            <a:r>
              <a:rPr lang="en-US" sz="3200" dirty="0" smtClean="0"/>
              <a:t>First </a:t>
            </a:r>
            <a:r>
              <a:rPr lang="en-US" sz="3200" dirty="0"/>
              <a:t>Things </a:t>
            </a:r>
            <a:r>
              <a:rPr lang="en-US" sz="3200" dirty="0" smtClean="0"/>
              <a:t>First</a:t>
            </a:r>
          </a:p>
          <a:p>
            <a:pPr marL="457200" lvl="1" indent="0">
              <a:lnSpc>
                <a:spcPct val="100000"/>
              </a:lnSpc>
              <a:spcBef>
                <a:spcPts val="0"/>
              </a:spcBef>
              <a:buNone/>
              <a:defRPr/>
            </a:pPr>
            <a:r>
              <a:rPr lang="en-US" sz="2800" dirty="0" smtClean="0"/>
              <a:t> John </a:t>
            </a:r>
            <a:r>
              <a:rPr lang="en-US" sz="2800" dirty="0"/>
              <a:t>6:28-9</a:t>
            </a:r>
            <a:r>
              <a:rPr lang="en-US" sz="2800" dirty="0" smtClean="0"/>
              <a:t>––Then </a:t>
            </a:r>
            <a:r>
              <a:rPr lang="en-US" sz="2800" dirty="0"/>
              <a:t>they asked him, “What must we do to do the works God requires</a:t>
            </a:r>
            <a:r>
              <a:rPr lang="en-US" sz="2800" dirty="0" smtClean="0"/>
              <a:t>?” </a:t>
            </a:r>
            <a:r>
              <a:rPr lang="en-US" sz="2800" dirty="0"/>
              <a:t>Jesus answered, “The work of God is this: to believe in the one he has sent</a:t>
            </a:r>
            <a:r>
              <a:rPr lang="en-US" sz="2800" dirty="0" smtClean="0"/>
              <a:t>.”</a:t>
            </a:r>
          </a:p>
          <a:p>
            <a:pPr marL="457200" lvl="1" indent="0">
              <a:lnSpc>
                <a:spcPct val="100000"/>
              </a:lnSpc>
              <a:spcBef>
                <a:spcPts val="0"/>
              </a:spcBef>
              <a:buNone/>
              <a:defRPr/>
            </a:pPr>
            <a:endParaRPr lang="en-US" sz="3200" dirty="0" smtClean="0"/>
          </a:p>
          <a:p>
            <a:pPr marL="514350" lvl="0" indent="-514350">
              <a:lnSpc>
                <a:spcPct val="100000"/>
              </a:lnSpc>
              <a:spcBef>
                <a:spcPts val="0"/>
              </a:spcBef>
              <a:buFont typeface="+mj-lt"/>
              <a:buAutoNum type="arabicPeriod"/>
              <a:defRPr/>
            </a:pPr>
            <a:r>
              <a:rPr lang="en-US" sz="3200" dirty="0" smtClean="0"/>
              <a:t>Act on God’s word </a:t>
            </a:r>
            <a:r>
              <a:rPr lang="en-US" sz="3200" i="1" dirty="0" smtClean="0"/>
              <a:t>now</a:t>
            </a:r>
            <a:r>
              <a:rPr lang="en-US" sz="3200" dirty="0" smtClean="0"/>
              <a:t>––don’t wait for a crash!</a:t>
            </a:r>
            <a:endParaRPr lang="en-US" sz="3200" dirty="0"/>
          </a:p>
        </p:txBody>
      </p:sp>
    </p:spTree>
    <p:extLst>
      <p:ext uri="{BB962C8B-B14F-4D97-AF65-F5344CB8AC3E}">
        <p14:creationId xmlns:p14="http://schemas.microsoft.com/office/powerpoint/2010/main" val="39957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txBox="1">
            <a:spLocks/>
          </p:cNvSpPr>
          <p:nvPr/>
        </p:nvSpPr>
        <p:spPr>
          <a:xfrm>
            <a:off x="4052358" y="-1948439"/>
            <a:ext cx="4317331" cy="78155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0"/>
              </a:spcBef>
              <a:buFontTx/>
              <a:buNone/>
            </a:pPr>
            <a:r>
              <a:rPr lang="en-US" sz="53300" b="1" dirty="0" smtClean="0"/>
              <a:t>A</a:t>
            </a:r>
            <a:endParaRPr lang="en-US" sz="53300" b="1" dirty="0"/>
          </a:p>
        </p:txBody>
      </p:sp>
      <p:sp>
        <p:nvSpPr>
          <p:cNvPr id="7" name="Content Placeholder 3"/>
          <p:cNvSpPr txBox="1">
            <a:spLocks/>
          </p:cNvSpPr>
          <p:nvPr/>
        </p:nvSpPr>
        <p:spPr>
          <a:xfrm>
            <a:off x="3542786" y="1534518"/>
            <a:ext cx="2520146" cy="35608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0"/>
              </a:spcBef>
              <a:buFontTx/>
              <a:buNone/>
            </a:pPr>
            <a:r>
              <a:rPr lang="en-US" sz="25000" dirty="0">
                <a:ln>
                  <a:solidFill>
                    <a:schemeClr val="tx1"/>
                  </a:solidFill>
                </a:ln>
                <a:solidFill>
                  <a:schemeClr val="bg1"/>
                </a:solidFill>
              </a:rPr>
              <a:t>&amp;</a:t>
            </a:r>
          </a:p>
        </p:txBody>
      </p:sp>
      <p:sp>
        <p:nvSpPr>
          <p:cNvPr id="4" name="Content Placeholder 3"/>
          <p:cNvSpPr>
            <a:spLocks noGrp="1"/>
          </p:cNvSpPr>
          <p:nvPr>
            <p:ph idx="1"/>
          </p:nvPr>
        </p:nvSpPr>
        <p:spPr>
          <a:xfrm>
            <a:off x="225140" y="210135"/>
            <a:ext cx="5285876" cy="6091156"/>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0" b="1" dirty="0"/>
              <a:t>Q</a:t>
            </a:r>
          </a:p>
        </p:txBody>
      </p:sp>
      <p:sp>
        <p:nvSpPr>
          <p:cNvPr id="8" name="Content Placeholder 3"/>
          <p:cNvSpPr txBox="1">
            <a:spLocks/>
          </p:cNvSpPr>
          <p:nvPr/>
        </p:nvSpPr>
        <p:spPr>
          <a:xfrm>
            <a:off x="7265069" y="6142660"/>
            <a:ext cx="4317331" cy="3110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r">
              <a:lnSpc>
                <a:spcPct val="100000"/>
              </a:lnSpc>
              <a:spcBef>
                <a:spcPts val="0"/>
              </a:spcBef>
              <a:buFontTx/>
              <a:buNone/>
            </a:pPr>
            <a:r>
              <a:rPr lang="en-US" sz="2400" b="1" dirty="0" err="1" smtClean="0"/>
              <a:t>reederp@xenos.org</a:t>
            </a:r>
            <a:endParaRPr lang="en-US" sz="1800" b="1" dirty="0"/>
          </a:p>
        </p:txBody>
      </p:sp>
    </p:spTree>
    <p:extLst>
      <p:ext uri="{BB962C8B-B14F-4D97-AF65-F5344CB8AC3E}">
        <p14:creationId xmlns:p14="http://schemas.microsoft.com/office/powerpoint/2010/main" val="1384540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838200" y="1825625"/>
            <a:ext cx="10515600" cy="4598926"/>
          </a:xfrm>
        </p:spPr>
        <p:txBody>
          <a:bodyPr numCol="1">
            <a:normAutofit fontScale="92500" lnSpcReduction="10000"/>
          </a:bodyPr>
          <a:lstStyle/>
          <a:p>
            <a:pPr marL="457200" indent="-457200">
              <a:lnSpc>
                <a:spcPct val="100000"/>
              </a:lnSpc>
              <a:spcBef>
                <a:spcPts val="0"/>
              </a:spcBef>
              <a:buFont typeface="+mj-lt"/>
              <a:buAutoNum type="arabicPeriod"/>
            </a:pPr>
            <a:r>
              <a:rPr lang="en-US" sz="2000" dirty="0" err="1" smtClean="0"/>
              <a:t>Averdijk</a:t>
            </a:r>
            <a:r>
              <a:rPr lang="en-US" sz="2000" dirty="0" smtClean="0"/>
              <a:t>, Margit, Tina </a:t>
            </a:r>
            <a:r>
              <a:rPr lang="en-US" sz="2000" dirty="0" err="1" smtClean="0"/>
              <a:t>Malti</a:t>
            </a:r>
            <a:r>
              <a:rPr lang="en-US" sz="2000" dirty="0" smtClean="0"/>
              <a:t>, Manuel Eisner and Denis </a:t>
            </a:r>
            <a:r>
              <a:rPr lang="en-US" sz="2000" dirty="0" err="1" smtClean="0"/>
              <a:t>Ribeaud</a:t>
            </a:r>
            <a:r>
              <a:rPr lang="en-US" sz="2000" dirty="0" smtClean="0"/>
              <a:t>. (2012) “Parental </a:t>
            </a:r>
            <a:r>
              <a:rPr lang="en-US" sz="2000" dirty="0"/>
              <a:t>Separation and Child Aggressive and Internalizing Behavior: An Event History Calendar </a:t>
            </a:r>
            <a:r>
              <a:rPr lang="en-US" sz="2000" dirty="0" smtClean="0"/>
              <a:t>Analysis,” </a:t>
            </a:r>
            <a:r>
              <a:rPr lang="en-US" sz="2000" i="1" dirty="0"/>
              <a:t>Child Psychiatry </a:t>
            </a:r>
            <a:r>
              <a:rPr lang="en-US" sz="2000" i="1" dirty="0" smtClean="0"/>
              <a:t>Human Development, Vol.</a:t>
            </a:r>
            <a:r>
              <a:rPr lang="en-US" sz="2000" dirty="0" smtClean="0"/>
              <a:t> 43, pp. 184–200. </a:t>
            </a:r>
          </a:p>
          <a:p>
            <a:pPr marL="457200" indent="-457200">
              <a:lnSpc>
                <a:spcPct val="100000"/>
              </a:lnSpc>
              <a:spcBef>
                <a:spcPts val="0"/>
              </a:spcBef>
              <a:buFont typeface="+mj-lt"/>
              <a:buAutoNum type="arabicPeriod"/>
            </a:pPr>
            <a:r>
              <a:rPr lang="en-US" sz="2000" dirty="0" err="1" smtClean="0"/>
              <a:t>Barna</a:t>
            </a:r>
            <a:r>
              <a:rPr lang="en-US" sz="2000" dirty="0" smtClean="0"/>
              <a:t> Group.  (2008) “</a:t>
            </a:r>
            <a:r>
              <a:rPr lang="en-US" sz="2000" i="1" dirty="0" smtClean="0"/>
              <a:t>New </a:t>
            </a:r>
            <a:r>
              <a:rPr lang="en-US" sz="2000" i="1" dirty="0"/>
              <a:t>Marriage and Divorce Statistics </a:t>
            </a:r>
            <a:r>
              <a:rPr lang="en-US" sz="2000" i="1" dirty="0" smtClean="0"/>
              <a:t>Released”  </a:t>
            </a:r>
          </a:p>
          <a:p>
            <a:pPr marL="457200" indent="-457200">
              <a:lnSpc>
                <a:spcPct val="100000"/>
              </a:lnSpc>
              <a:spcBef>
                <a:spcPts val="0"/>
              </a:spcBef>
              <a:buFont typeface="+mj-lt"/>
              <a:buAutoNum type="arabicPeriod"/>
            </a:pPr>
            <a:r>
              <a:rPr lang="en-US" sz="2000" dirty="0" err="1" smtClean="0"/>
              <a:t>Barna</a:t>
            </a:r>
            <a:r>
              <a:rPr lang="en-US" sz="2000" dirty="0" smtClean="0"/>
              <a:t> Group.  </a:t>
            </a:r>
            <a:r>
              <a:rPr lang="en-US" sz="2000" dirty="0"/>
              <a:t>(</a:t>
            </a:r>
            <a:r>
              <a:rPr lang="en-US" sz="2000" dirty="0" smtClean="0"/>
              <a:t>2016) </a:t>
            </a:r>
            <a:r>
              <a:rPr lang="en-US" sz="2000" dirty="0"/>
              <a:t>“Teens &amp; Young Adults Use Porn More Than Anyone Else</a:t>
            </a:r>
            <a:r>
              <a:rPr lang="en-US" sz="2000" i="1" dirty="0" smtClean="0"/>
              <a:t>” </a:t>
            </a:r>
          </a:p>
          <a:p>
            <a:pPr marL="457200" indent="-457200">
              <a:lnSpc>
                <a:spcPct val="100000"/>
              </a:lnSpc>
              <a:spcBef>
                <a:spcPts val="0"/>
              </a:spcBef>
              <a:buFont typeface="+mj-lt"/>
              <a:buAutoNum type="arabicPeriod"/>
            </a:pPr>
            <a:r>
              <a:rPr lang="en-US" sz="2000" dirty="0" smtClean="0"/>
              <a:t>Bloom, Allan.  (1987) </a:t>
            </a:r>
            <a:r>
              <a:rPr lang="en-US" sz="2000" i="1" dirty="0" smtClean="0"/>
              <a:t>The Closing of the American Mind</a:t>
            </a:r>
            <a:r>
              <a:rPr lang="en-US" sz="2000" dirty="0" smtClean="0"/>
              <a:t>.  New York: Simon &amp; Schuster.</a:t>
            </a:r>
          </a:p>
          <a:p>
            <a:pPr marL="457200" indent="-457200">
              <a:lnSpc>
                <a:spcPct val="100000"/>
              </a:lnSpc>
              <a:spcBef>
                <a:spcPts val="0"/>
              </a:spcBef>
              <a:buFont typeface="+mj-lt"/>
              <a:buAutoNum type="arabicPeriod"/>
            </a:pPr>
            <a:r>
              <a:rPr lang="en-US" sz="2000" dirty="0" smtClean="0"/>
              <a:t>Chandra, </a:t>
            </a:r>
            <a:r>
              <a:rPr lang="en-US" sz="2000" dirty="0" err="1" smtClean="0"/>
              <a:t>Anjani</a:t>
            </a:r>
            <a:r>
              <a:rPr lang="en-US" sz="2000" dirty="0"/>
              <a:t> et al</a:t>
            </a:r>
            <a:r>
              <a:rPr lang="en-US" sz="2000" dirty="0" smtClean="0"/>
              <a:t>. (2005) “Fertility</a:t>
            </a:r>
            <a:r>
              <a:rPr lang="en-US" sz="2000" dirty="0"/>
              <a:t>, Family Planning, and Reproductive Health of U.S. Women: Data From the 2002 National Survey of Family </a:t>
            </a:r>
            <a:r>
              <a:rPr lang="en-US" sz="2000" dirty="0" smtClean="0"/>
              <a:t>Growth,” </a:t>
            </a:r>
            <a:r>
              <a:rPr lang="en-US" sz="2000" i="1" dirty="0" smtClean="0"/>
              <a:t>Vital and Health Statistics, Series 23, No 25.</a:t>
            </a:r>
            <a:endParaRPr lang="en-US" sz="2000" dirty="0" smtClean="0"/>
          </a:p>
          <a:p>
            <a:pPr marL="457200" indent="-457200">
              <a:lnSpc>
                <a:spcPct val="100000"/>
              </a:lnSpc>
              <a:spcBef>
                <a:spcPts val="0"/>
              </a:spcBef>
              <a:buFont typeface="+mj-lt"/>
              <a:buAutoNum type="arabicPeriod"/>
            </a:pPr>
            <a:r>
              <a:rPr lang="en-US" sz="2000" dirty="0" smtClean="0"/>
              <a:t>Covenant Eyes. (2015) </a:t>
            </a:r>
            <a:r>
              <a:rPr lang="en-US" sz="2000" i="1" dirty="0" smtClean="0"/>
              <a:t>Pornography Statistics. </a:t>
            </a:r>
            <a:endParaRPr lang="en-US" sz="2000" dirty="0" smtClean="0"/>
          </a:p>
          <a:p>
            <a:pPr marL="457200" indent="-457200">
              <a:lnSpc>
                <a:spcPct val="100000"/>
              </a:lnSpc>
              <a:spcBef>
                <a:spcPts val="0"/>
              </a:spcBef>
              <a:buFont typeface="+mj-lt"/>
              <a:buAutoNum type="arabicPeriod"/>
            </a:pPr>
            <a:r>
              <a:rPr lang="en-US" sz="2000" dirty="0" smtClean="0"/>
              <a:t>Coombs, Robert H. (1991) “Marital Status and Personal Well-Being: A Literature Review.” </a:t>
            </a:r>
            <a:r>
              <a:rPr lang="en-US" sz="2000" i="1" dirty="0" smtClean="0"/>
              <a:t>Family Relations</a:t>
            </a:r>
            <a:r>
              <a:rPr lang="en-US" sz="2000" dirty="0" smtClean="0"/>
              <a:t>, Vol. 40, No 1, pp. 97-102.</a:t>
            </a:r>
          </a:p>
          <a:p>
            <a:pPr marL="457200" indent="-457200">
              <a:lnSpc>
                <a:spcPct val="100000"/>
              </a:lnSpc>
              <a:spcBef>
                <a:spcPts val="0"/>
              </a:spcBef>
              <a:buFont typeface="+mj-lt"/>
              <a:buAutoNum type="arabicPeriod"/>
            </a:pPr>
            <a:r>
              <a:rPr lang="en-US" sz="2000" dirty="0" err="1" smtClean="0"/>
              <a:t>Diekmann</a:t>
            </a:r>
            <a:r>
              <a:rPr lang="en-US" sz="2000" dirty="0" smtClean="0"/>
              <a:t>, Andreas and Kurt </a:t>
            </a:r>
            <a:r>
              <a:rPr lang="en-US" sz="2000" dirty="0" err="1" smtClean="0"/>
              <a:t>Schmidheiny</a:t>
            </a:r>
            <a:r>
              <a:rPr lang="en-US" sz="2000" dirty="0" smtClean="0"/>
              <a:t>. (2013) “The Intergenerational Transmission of Divorce: A Fifteen Country Study with the Fertility and Family Survey.” </a:t>
            </a:r>
            <a:r>
              <a:rPr lang="en-US" sz="2000" i="1" dirty="0" smtClean="0"/>
              <a:t>Comparative Sociology</a:t>
            </a:r>
            <a:r>
              <a:rPr lang="en-US" sz="2000" dirty="0" smtClean="0"/>
              <a:t>, Vol. 12, pp. 211-235.</a:t>
            </a:r>
          </a:p>
          <a:p>
            <a:pPr marL="457200" indent="-457200">
              <a:lnSpc>
                <a:spcPct val="100000"/>
              </a:lnSpc>
              <a:spcBef>
                <a:spcPts val="0"/>
              </a:spcBef>
              <a:buFont typeface="+mj-lt"/>
              <a:buAutoNum type="arabicPeriod"/>
            </a:pPr>
            <a:r>
              <a:rPr lang="en-US" sz="2000" dirty="0" err="1"/>
              <a:t>Klassen</a:t>
            </a:r>
            <a:r>
              <a:rPr lang="en-US" sz="2000" dirty="0"/>
              <a:t> et al. (1989) “Trends in Premarital Sexual Behavior” in</a:t>
            </a:r>
            <a:r>
              <a:rPr lang="en-US" sz="2000" i="1" dirty="0"/>
              <a:t> AIDS, Sexual Behavior, and Intravenous Drug Use</a:t>
            </a:r>
            <a:r>
              <a:rPr lang="en-US" sz="2000" dirty="0"/>
              <a:t>, edited by Charles F. </a:t>
            </a:r>
            <a:r>
              <a:rPr lang="en-US" sz="2000" dirty="0" smtClean="0"/>
              <a:t>Turner et al.  </a:t>
            </a:r>
            <a:r>
              <a:rPr lang="en-US" sz="2000" dirty="0"/>
              <a:t>Washington DC: National Academic Press.</a:t>
            </a:r>
          </a:p>
          <a:p>
            <a:pPr marL="457200" indent="-457200">
              <a:lnSpc>
                <a:spcPct val="100000"/>
              </a:lnSpc>
              <a:spcBef>
                <a:spcPts val="0"/>
              </a:spcBef>
              <a:buFont typeface="+mj-lt"/>
              <a:buAutoNum type="arabicPeriod"/>
            </a:pPr>
            <a:r>
              <a:rPr lang="en-US" sz="2000" dirty="0"/>
              <a:t>Kuhn, Simone and </a:t>
            </a:r>
            <a:r>
              <a:rPr lang="en-US" sz="2000" dirty="0" err="1" smtClean="0"/>
              <a:t>Gallinat</a:t>
            </a:r>
            <a:r>
              <a:rPr lang="en-US" sz="2000" dirty="0" smtClean="0"/>
              <a:t>. </a:t>
            </a:r>
            <a:r>
              <a:rPr lang="en-US" sz="2000" dirty="0"/>
              <a:t>(</a:t>
            </a:r>
            <a:r>
              <a:rPr lang="en-US" sz="2000" dirty="0" smtClean="0"/>
              <a:t>2014) </a:t>
            </a:r>
            <a:r>
              <a:rPr lang="en-US" sz="2000" i="1" dirty="0" smtClean="0"/>
              <a:t>JAMA Psychiatry,</a:t>
            </a:r>
            <a:r>
              <a:rPr lang="en-US" sz="2000" dirty="0" smtClean="0"/>
              <a:t> </a:t>
            </a:r>
            <a:r>
              <a:rPr lang="en-US" sz="2000" dirty="0"/>
              <a:t>Vol. 71, pp. 827-834</a:t>
            </a:r>
            <a:r>
              <a:rPr lang="en-US" sz="2000" dirty="0" smtClean="0"/>
              <a:t>.</a:t>
            </a:r>
            <a:endParaRPr lang="en-US" sz="2000" dirty="0"/>
          </a:p>
        </p:txBody>
      </p:sp>
    </p:spTree>
    <p:extLst>
      <p:ext uri="{BB962C8B-B14F-4D97-AF65-F5344CB8AC3E}">
        <p14:creationId xmlns:p14="http://schemas.microsoft.com/office/powerpoint/2010/main" val="1936100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838200" y="1825625"/>
            <a:ext cx="10515600" cy="4634552"/>
          </a:xfrm>
        </p:spPr>
        <p:txBody>
          <a:bodyPr numCol="1">
            <a:normAutofit fontScale="92500" lnSpcReduction="10000"/>
          </a:bodyPr>
          <a:lstStyle/>
          <a:p>
            <a:pPr marL="457200" indent="-457200">
              <a:lnSpc>
                <a:spcPct val="100000"/>
              </a:lnSpc>
              <a:spcBef>
                <a:spcPts val="0"/>
              </a:spcBef>
              <a:buFont typeface="+mj-lt"/>
              <a:buAutoNum type="arabicPeriod" startAt="11"/>
            </a:pPr>
            <a:r>
              <a:rPr lang="en-US" sz="2000" dirty="0"/>
              <a:t>National Center for Health Statistics. (2015) “Premarital Sex,” </a:t>
            </a:r>
            <a:r>
              <a:rPr lang="en-US" sz="2000" i="1" dirty="0"/>
              <a:t>National Survey of Family Growth, 2011-2013</a:t>
            </a:r>
            <a:r>
              <a:rPr lang="en-US" sz="2000" i="1" dirty="0" smtClean="0"/>
              <a:t>.</a:t>
            </a:r>
            <a:endParaRPr lang="en-US" sz="2000" dirty="0" smtClean="0"/>
          </a:p>
          <a:p>
            <a:pPr marL="457200" indent="-457200">
              <a:lnSpc>
                <a:spcPct val="100000"/>
              </a:lnSpc>
              <a:spcBef>
                <a:spcPts val="0"/>
              </a:spcBef>
              <a:buFont typeface="+mj-lt"/>
              <a:buAutoNum type="arabicPeriod" startAt="11"/>
            </a:pPr>
            <a:r>
              <a:rPr lang="en-US" sz="2000" dirty="0" err="1" smtClean="0"/>
              <a:t>Plateris</a:t>
            </a:r>
            <a:r>
              <a:rPr lang="en-US" sz="2000" dirty="0" smtClean="0"/>
              <a:t>, Alexander A. (1973) “100 Years of Marriage </a:t>
            </a:r>
            <a:r>
              <a:rPr lang="en-US" sz="2000" dirty="0"/>
              <a:t>and </a:t>
            </a:r>
            <a:r>
              <a:rPr lang="en-US" sz="2000" dirty="0" smtClean="0"/>
              <a:t>Divorce Statistics, United States 1867-1967” </a:t>
            </a:r>
            <a:r>
              <a:rPr lang="en-US" sz="2000" i="1" dirty="0"/>
              <a:t>Vital and health statistics: Series </a:t>
            </a:r>
            <a:r>
              <a:rPr lang="en-US" sz="2000" i="1" dirty="0" smtClean="0"/>
              <a:t>24, </a:t>
            </a:r>
            <a:r>
              <a:rPr lang="en-US" sz="2000" i="1" dirty="0"/>
              <a:t>Data from the National Vital Statistics System</a:t>
            </a:r>
            <a:r>
              <a:rPr lang="en-US" sz="2000" dirty="0"/>
              <a:t>, No. </a:t>
            </a:r>
            <a:r>
              <a:rPr lang="en-US" sz="2000" dirty="0" smtClean="0"/>
              <a:t>24.</a:t>
            </a:r>
            <a:endParaRPr lang="en-US" sz="2000" dirty="0"/>
          </a:p>
          <a:p>
            <a:pPr marL="457200" indent="-457200">
              <a:lnSpc>
                <a:spcPct val="100000"/>
              </a:lnSpc>
              <a:spcBef>
                <a:spcPts val="0"/>
              </a:spcBef>
              <a:buFont typeface="+mj-lt"/>
              <a:buAutoNum type="arabicPeriod" startAt="11"/>
            </a:pPr>
            <a:r>
              <a:rPr lang="en-US" sz="2000" dirty="0" err="1" smtClean="0"/>
              <a:t>Plateris</a:t>
            </a:r>
            <a:r>
              <a:rPr lang="en-US" sz="2000" dirty="0"/>
              <a:t>, Alexander A. (</a:t>
            </a:r>
            <a:r>
              <a:rPr lang="en-US" sz="2000" dirty="0" smtClean="0"/>
              <a:t>1978) </a:t>
            </a:r>
            <a:r>
              <a:rPr lang="en-US" sz="2000" dirty="0"/>
              <a:t>“Divorces and divorce rates, United States.” </a:t>
            </a:r>
            <a:r>
              <a:rPr lang="en-US" sz="2000" i="1" dirty="0"/>
              <a:t>Vital and health statistics: Series 21, Data from the National Vital Statistics System</a:t>
            </a:r>
            <a:r>
              <a:rPr lang="en-US" sz="2000" dirty="0"/>
              <a:t>, No. 29</a:t>
            </a:r>
            <a:r>
              <a:rPr lang="en-US" sz="2000" dirty="0" smtClean="0"/>
              <a:t>.</a:t>
            </a:r>
            <a:endParaRPr lang="en-US" sz="2000" i="1" dirty="0"/>
          </a:p>
          <a:p>
            <a:pPr marL="457200" indent="-457200">
              <a:lnSpc>
                <a:spcPct val="100000"/>
              </a:lnSpc>
              <a:spcBef>
                <a:spcPts val="0"/>
              </a:spcBef>
              <a:buFont typeface="+mj-lt"/>
              <a:buAutoNum type="arabicPeriod" startAt="11"/>
            </a:pPr>
            <a:r>
              <a:rPr lang="en-US" sz="2000" dirty="0" smtClean="0"/>
              <a:t>Reece, Michael, Debby </a:t>
            </a:r>
            <a:r>
              <a:rPr lang="en-US" sz="2000" dirty="0" err="1" smtClean="0"/>
              <a:t>Herbenick</a:t>
            </a:r>
            <a:r>
              <a:rPr lang="en-US" sz="2000" dirty="0" smtClean="0"/>
              <a:t>, Vanessa Schick, Stephanie A. Sanders, Brian Dodge and J. Dennis </a:t>
            </a:r>
            <a:r>
              <a:rPr lang="en-US" sz="2000" dirty="0" err="1" smtClean="0"/>
              <a:t>Fortenberry</a:t>
            </a:r>
            <a:r>
              <a:rPr lang="en-US" sz="2000" dirty="0" smtClean="0"/>
              <a:t>. (2010) “Sexual </a:t>
            </a:r>
            <a:r>
              <a:rPr lang="en-US" sz="2000" dirty="0"/>
              <a:t>Behaviors, Relationships, and Perceived Health Among Adult Men in the United States: Results from a National Probability </a:t>
            </a:r>
            <a:r>
              <a:rPr lang="en-US" sz="2000" dirty="0" smtClean="0"/>
              <a:t>Sample,” Journal of Sex Medicine, Vol. 7, Supplement 5, pp 291-304.</a:t>
            </a:r>
          </a:p>
          <a:p>
            <a:pPr marL="457200" indent="-457200">
              <a:lnSpc>
                <a:spcPct val="100000"/>
              </a:lnSpc>
              <a:spcBef>
                <a:spcPts val="0"/>
              </a:spcBef>
              <a:buFont typeface="+mj-lt"/>
              <a:buAutoNum type="arabicPeriod" startAt="11"/>
            </a:pPr>
            <a:r>
              <a:rPr lang="en-US" sz="2000" dirty="0" err="1" smtClean="0"/>
              <a:t>Strohschein</a:t>
            </a:r>
            <a:r>
              <a:rPr lang="en-US" sz="2000" dirty="0"/>
              <a:t>, </a:t>
            </a:r>
            <a:r>
              <a:rPr lang="en-US" sz="2000" dirty="0" smtClean="0"/>
              <a:t>Lisa (2005). “</a:t>
            </a:r>
            <a:r>
              <a:rPr lang="en-US" sz="2000" dirty="0"/>
              <a:t>Parental Divorce and Child Mental Health </a:t>
            </a:r>
            <a:r>
              <a:rPr lang="en-US" sz="2000" dirty="0" smtClean="0"/>
              <a:t>Trajectories.” </a:t>
            </a:r>
            <a:r>
              <a:rPr lang="en-US" sz="2000" i="1" dirty="0" smtClean="0"/>
              <a:t>Journal </a:t>
            </a:r>
            <a:r>
              <a:rPr lang="en-US" sz="2000" i="1" dirty="0"/>
              <a:t>of Marriage and Family</a:t>
            </a:r>
            <a:r>
              <a:rPr lang="en-US" sz="2000" dirty="0"/>
              <a:t>, Vol. 67, No. </a:t>
            </a:r>
            <a:r>
              <a:rPr lang="en-US" sz="2000" dirty="0" smtClean="0"/>
              <a:t>5, pp</a:t>
            </a:r>
            <a:r>
              <a:rPr lang="en-US" sz="2000" dirty="0"/>
              <a:t>. </a:t>
            </a:r>
            <a:r>
              <a:rPr lang="en-US" sz="2000" dirty="0" smtClean="0"/>
              <a:t>1286-1300.</a:t>
            </a:r>
          </a:p>
          <a:p>
            <a:pPr marL="457200" indent="-457200">
              <a:lnSpc>
                <a:spcPct val="100000"/>
              </a:lnSpc>
              <a:spcBef>
                <a:spcPts val="0"/>
              </a:spcBef>
              <a:buFont typeface="+mj-lt"/>
              <a:buAutoNum type="arabicPeriod" startAt="11"/>
            </a:pPr>
            <a:r>
              <a:rPr lang="en-US" sz="2000" dirty="0"/>
              <a:t>Szymanski, Dawn M. and Destin N. Stewart-Richardson. (2014) “Psychological, Relational, and Sexual Correlates of Pornography Use on Young Adult Heterosexual Men in Romantic Relationships,” </a:t>
            </a:r>
            <a:r>
              <a:rPr lang="en-US" sz="2000" i="1" dirty="0"/>
              <a:t>Journal of Men’s Studies, </a:t>
            </a:r>
            <a:r>
              <a:rPr lang="en-US" sz="2000" dirty="0"/>
              <a:t>Vol. 22, pp. 64-82.</a:t>
            </a:r>
            <a:endParaRPr lang="en-US" sz="2000" dirty="0" smtClean="0"/>
          </a:p>
          <a:p>
            <a:pPr marL="457200" indent="-457200">
              <a:lnSpc>
                <a:spcPct val="100000"/>
              </a:lnSpc>
              <a:spcBef>
                <a:spcPts val="0"/>
              </a:spcBef>
              <a:buFont typeface="+mj-lt"/>
              <a:buAutoNum type="arabicPeriod" startAt="11"/>
            </a:pPr>
            <a:r>
              <a:rPr lang="en-US" sz="2000" dirty="0" err="1" smtClean="0"/>
              <a:t>Wallerstein</a:t>
            </a:r>
            <a:r>
              <a:rPr lang="en-US" sz="2000" dirty="0" smtClean="0"/>
              <a:t> Judith S., Julia M. Lewis and Sandra Blakeslee.  (2000) </a:t>
            </a:r>
            <a:r>
              <a:rPr lang="en-US" sz="2000" i="1" dirty="0" smtClean="0"/>
              <a:t>The Unexpected Legacy of Divorce: A 25 Year Land Mark Study</a:t>
            </a:r>
            <a:r>
              <a:rPr lang="en-US" sz="2000" dirty="0" smtClean="0"/>
              <a:t>.  New York: Hyperion.</a:t>
            </a:r>
          </a:p>
        </p:txBody>
      </p:sp>
    </p:spTree>
    <p:extLst>
      <p:ext uri="{BB962C8B-B14F-4D97-AF65-F5344CB8AC3E}">
        <p14:creationId xmlns:p14="http://schemas.microsoft.com/office/powerpoint/2010/main" val="182309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r>
              <a:rPr lang="en-US" baseline="30000" dirty="0" smtClean="0"/>
              <a:t>th</a:t>
            </a:r>
            <a:r>
              <a:rPr lang="en-US" dirty="0" smtClean="0"/>
              <a:t> Century and Beyond</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In the twentieth century, the door swung wide open where people laid aside Biblical morals as artifacts of old world, pre-industrialized society</a:t>
            </a:r>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Examine these three:</a:t>
            </a:r>
          </a:p>
          <a:p>
            <a:pPr lvl="1">
              <a:lnSpc>
                <a:spcPct val="100000"/>
              </a:lnSpc>
              <a:spcBef>
                <a:spcPts val="0"/>
              </a:spcBef>
              <a:defRPr/>
            </a:pPr>
            <a:r>
              <a:rPr lang="en-US" sz="2800" dirty="0" smtClean="0">
                <a:solidFill>
                  <a:schemeClr val="accent1">
                    <a:lumMod val="75000"/>
                  </a:schemeClr>
                </a:solidFill>
              </a:rPr>
              <a:t>Pornography- “everyone </a:t>
            </a:r>
            <a:r>
              <a:rPr lang="en-US" sz="2800" dirty="0">
                <a:solidFill>
                  <a:schemeClr val="accent1">
                    <a:lumMod val="75000"/>
                  </a:schemeClr>
                </a:solidFill>
              </a:rPr>
              <a:t>who looks at a woman with lust for her has already committed adultery with her in his </a:t>
            </a:r>
            <a:r>
              <a:rPr lang="en-US" sz="2800" dirty="0" smtClean="0">
                <a:solidFill>
                  <a:schemeClr val="accent1">
                    <a:lumMod val="75000"/>
                  </a:schemeClr>
                </a:solidFill>
              </a:rPr>
              <a:t>heart” (Matt 5:28)</a:t>
            </a:r>
            <a:endParaRPr lang="en-US" sz="2800" dirty="0">
              <a:solidFill>
                <a:schemeClr val="accent1">
                  <a:lumMod val="75000"/>
                </a:schemeClr>
              </a:solidFill>
            </a:endParaRPr>
          </a:p>
          <a:p>
            <a:pPr lvl="1">
              <a:lnSpc>
                <a:spcPct val="100000"/>
              </a:lnSpc>
              <a:spcBef>
                <a:spcPts val="0"/>
              </a:spcBef>
              <a:defRPr/>
            </a:pPr>
            <a:r>
              <a:rPr lang="en-US" sz="2800" dirty="0" smtClean="0">
                <a:solidFill>
                  <a:schemeClr val="accent6">
                    <a:lumMod val="75000"/>
                  </a:schemeClr>
                </a:solidFill>
              </a:rPr>
              <a:t>Sexual “liberation”-</a:t>
            </a:r>
            <a:r>
              <a:rPr lang="en-US" sz="2800" cap="small" dirty="0">
                <a:solidFill>
                  <a:schemeClr val="accent6">
                    <a:lumMod val="75000"/>
                  </a:schemeClr>
                </a:solidFill>
              </a:rPr>
              <a:t> </a:t>
            </a:r>
            <a:r>
              <a:rPr lang="en-US" sz="2800" cap="small" dirty="0" smtClean="0">
                <a:solidFill>
                  <a:schemeClr val="accent6">
                    <a:lumMod val="75000"/>
                  </a:schemeClr>
                </a:solidFill>
              </a:rPr>
              <a:t>“</a:t>
            </a:r>
            <a:r>
              <a:rPr lang="en-US" sz="2800" dirty="0" smtClean="0">
                <a:solidFill>
                  <a:schemeClr val="accent6">
                    <a:lumMod val="75000"/>
                  </a:schemeClr>
                </a:solidFill>
              </a:rPr>
              <a:t>You </a:t>
            </a:r>
            <a:r>
              <a:rPr lang="en-US" sz="2800" dirty="0">
                <a:solidFill>
                  <a:schemeClr val="accent6">
                    <a:lumMod val="75000"/>
                  </a:schemeClr>
                </a:solidFill>
              </a:rPr>
              <a:t>shall not commit </a:t>
            </a:r>
            <a:r>
              <a:rPr lang="en-US" sz="2800" dirty="0" smtClean="0">
                <a:solidFill>
                  <a:schemeClr val="accent6">
                    <a:lumMod val="75000"/>
                  </a:schemeClr>
                </a:solidFill>
              </a:rPr>
              <a:t>adultery” (Matt 19:18)</a:t>
            </a:r>
          </a:p>
          <a:p>
            <a:pPr lvl="1">
              <a:lnSpc>
                <a:spcPct val="100000"/>
              </a:lnSpc>
              <a:spcBef>
                <a:spcPts val="0"/>
              </a:spcBef>
              <a:defRPr/>
            </a:pPr>
            <a:r>
              <a:rPr lang="en-US" sz="2800" dirty="0" smtClean="0">
                <a:solidFill>
                  <a:schemeClr val="accent4">
                    <a:lumMod val="75000"/>
                  </a:schemeClr>
                </a:solidFill>
              </a:rPr>
              <a:t>Divorce- “Everyone </a:t>
            </a:r>
            <a:r>
              <a:rPr lang="en-US" sz="2800" dirty="0">
                <a:solidFill>
                  <a:schemeClr val="accent4">
                    <a:lumMod val="75000"/>
                  </a:schemeClr>
                </a:solidFill>
              </a:rPr>
              <a:t>who divorces his wife and marries another commits </a:t>
            </a:r>
            <a:r>
              <a:rPr lang="en-US" sz="2800" dirty="0" smtClean="0">
                <a:solidFill>
                  <a:schemeClr val="accent4">
                    <a:lumMod val="75000"/>
                  </a:schemeClr>
                </a:solidFill>
              </a:rPr>
              <a:t>adultery” (Luke 16:18)</a:t>
            </a:r>
            <a:endParaRPr lang="en-US" sz="3000" dirty="0" smtClean="0">
              <a:solidFill>
                <a:schemeClr val="accent4">
                  <a:lumMod val="75000"/>
                </a:schemeClr>
              </a:solidFill>
            </a:endParaRPr>
          </a:p>
          <a:p>
            <a:pPr lvl="1">
              <a:lnSpc>
                <a:spcPct val="100000"/>
              </a:lnSpc>
              <a:spcBef>
                <a:spcPts val="0"/>
              </a:spcBef>
              <a:defRPr/>
            </a:pPr>
            <a:endParaRPr lang="en-US" sz="3000" dirty="0" smtClean="0"/>
          </a:p>
        </p:txBody>
      </p:sp>
    </p:spTree>
    <p:extLst>
      <p:ext uri="{BB962C8B-B14F-4D97-AF65-F5344CB8AC3E}">
        <p14:creationId xmlns:p14="http://schemas.microsoft.com/office/powerpoint/2010/main" val="19227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20</a:t>
            </a:r>
            <a:r>
              <a:rPr lang="en-US" baseline="30000" dirty="0" smtClean="0">
                <a:solidFill>
                  <a:schemeClr val="accent1">
                    <a:lumMod val="75000"/>
                  </a:schemeClr>
                </a:solidFill>
              </a:rPr>
              <a:t>th</a:t>
            </a:r>
            <a:r>
              <a:rPr lang="en-US" dirty="0" smtClean="0">
                <a:solidFill>
                  <a:schemeClr val="accent1">
                    <a:lumMod val="75000"/>
                  </a:schemeClr>
                </a:solidFill>
              </a:rPr>
              <a:t> Century and Beyond: Pornography</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b="1" dirty="0" smtClean="0">
                <a:solidFill>
                  <a:schemeClr val="accent1">
                    <a:lumMod val="75000"/>
                  </a:schemeClr>
                </a:solidFill>
              </a:rPr>
              <a:t>Pre-photography-</a:t>
            </a:r>
            <a:r>
              <a:rPr lang="en-US" sz="3200" dirty="0" smtClean="0">
                <a:solidFill>
                  <a:schemeClr val="accent1">
                    <a:lumMod val="75000"/>
                  </a:schemeClr>
                </a:solidFill>
              </a:rPr>
              <a:t>Prostitution existed but quarantined</a:t>
            </a:r>
          </a:p>
          <a:p>
            <a:pPr marL="457200" lvl="1" indent="0">
              <a:lnSpc>
                <a:spcPct val="100000"/>
              </a:lnSpc>
              <a:spcBef>
                <a:spcPts val="0"/>
              </a:spcBef>
              <a:buFontTx/>
              <a:buNone/>
              <a:defRPr/>
            </a:pPr>
            <a:r>
              <a:rPr lang="en-US" sz="3000" dirty="0" smtClean="0">
                <a:solidFill>
                  <a:schemeClr val="accent1">
                    <a:lumMod val="75000"/>
                  </a:schemeClr>
                </a:solidFill>
              </a:rPr>
              <a:t>1900-1960s-Magazines and some photos (&lt;1-3% usage)</a:t>
            </a:r>
          </a:p>
          <a:p>
            <a:pPr marL="457200" lvl="1" indent="0">
              <a:lnSpc>
                <a:spcPct val="100000"/>
              </a:lnSpc>
              <a:spcBef>
                <a:spcPts val="0"/>
              </a:spcBef>
              <a:buFontTx/>
              <a:buNone/>
              <a:defRPr/>
            </a:pPr>
            <a:r>
              <a:rPr lang="en-US" sz="3000" dirty="0" smtClean="0">
                <a:solidFill>
                  <a:schemeClr val="accent1">
                    <a:lumMod val="75000"/>
                  </a:schemeClr>
                </a:solidFill>
              </a:rPr>
              <a:t>1970s-Hardcore Pornographic Film, Magazine Distribution</a:t>
            </a:r>
          </a:p>
          <a:p>
            <a:pPr marL="457200" lvl="1" indent="0">
              <a:lnSpc>
                <a:spcPct val="100000"/>
              </a:lnSpc>
              <a:spcBef>
                <a:spcPts val="0"/>
              </a:spcBef>
              <a:buNone/>
              <a:defRPr/>
            </a:pPr>
            <a:r>
              <a:rPr lang="en-US" sz="3000" dirty="0" smtClean="0">
                <a:solidFill>
                  <a:schemeClr val="accent1">
                    <a:lumMod val="75000"/>
                  </a:schemeClr>
                </a:solidFill>
              </a:rPr>
              <a:t>1980s- VCR invention increases users</a:t>
            </a:r>
          </a:p>
          <a:p>
            <a:pPr marL="457200" lvl="1" indent="0">
              <a:lnSpc>
                <a:spcPct val="100000"/>
              </a:lnSpc>
              <a:spcBef>
                <a:spcPts val="0"/>
              </a:spcBef>
              <a:buFontTx/>
              <a:buNone/>
              <a:defRPr/>
            </a:pPr>
            <a:r>
              <a:rPr lang="en-US" sz="3000" dirty="0" smtClean="0">
                <a:solidFill>
                  <a:schemeClr val="accent1">
                    <a:lumMod val="75000"/>
                  </a:schemeClr>
                </a:solidFill>
              </a:rPr>
              <a:t>1990s- Porn Use Explodes as Internet becomes mainstream</a:t>
            </a:r>
          </a:p>
          <a:p>
            <a:pPr marL="0" marR="0" lvl="0" indent="0" defTabSz="914400" eaLnBrk="1" fontAlgn="auto" latinLnBrk="0" hangingPunct="1">
              <a:lnSpc>
                <a:spcPct val="100000"/>
              </a:lnSpc>
              <a:spcBef>
                <a:spcPts val="0"/>
              </a:spcBef>
              <a:spcAft>
                <a:spcPts val="0"/>
              </a:spcAft>
              <a:buClrTx/>
              <a:buSzTx/>
              <a:buFontTx/>
              <a:buNone/>
              <a:tabLst/>
              <a:defRPr/>
            </a:pPr>
            <a:r>
              <a:rPr lang="en-US" sz="3200" b="1" dirty="0" smtClean="0">
                <a:solidFill>
                  <a:schemeClr val="accent1">
                    <a:lumMod val="75000"/>
                  </a:schemeClr>
                </a:solidFill>
              </a:rPr>
              <a:t>Present Day- In Ages 18-30-</a:t>
            </a:r>
          </a:p>
          <a:p>
            <a:pPr marL="457200" lvl="1" indent="0">
              <a:lnSpc>
                <a:spcPct val="100000"/>
              </a:lnSpc>
              <a:spcBef>
                <a:spcPts val="0"/>
              </a:spcBef>
              <a:buNone/>
              <a:defRPr/>
            </a:pPr>
            <a:r>
              <a:rPr lang="en-US" sz="3000" dirty="0" smtClean="0">
                <a:solidFill>
                  <a:schemeClr val="accent1">
                    <a:lumMod val="75000"/>
                  </a:schemeClr>
                </a:solidFill>
              </a:rPr>
              <a:t>34% of Women View Pornography at least monthly</a:t>
            </a:r>
            <a:endParaRPr lang="en-US" sz="3000" dirty="0">
              <a:solidFill>
                <a:schemeClr val="accent1">
                  <a:lumMod val="75000"/>
                </a:schemeClr>
              </a:solidFill>
            </a:endParaRPr>
          </a:p>
          <a:p>
            <a:pPr marL="457200" lvl="1" indent="0">
              <a:lnSpc>
                <a:spcPct val="100000"/>
              </a:lnSpc>
              <a:spcBef>
                <a:spcPts val="0"/>
              </a:spcBef>
              <a:buNone/>
              <a:defRPr/>
            </a:pPr>
            <a:r>
              <a:rPr lang="en-US" sz="3000" dirty="0" smtClean="0">
                <a:solidFill>
                  <a:schemeClr val="accent1">
                    <a:lumMod val="75000"/>
                  </a:schemeClr>
                </a:solidFill>
              </a:rPr>
              <a:t>79% of Men View Pornography at least monthly (~65%,all ages)</a:t>
            </a:r>
          </a:p>
          <a:p>
            <a:pPr marL="457200" lvl="1" indent="0">
              <a:lnSpc>
                <a:spcPct val="100000"/>
              </a:lnSpc>
              <a:spcBef>
                <a:spcPts val="0"/>
              </a:spcBef>
              <a:buNone/>
              <a:defRPr/>
            </a:pPr>
            <a:r>
              <a:rPr lang="en-US" sz="3000" dirty="0" smtClean="0">
                <a:solidFill>
                  <a:schemeClr val="accent1">
                    <a:lumMod val="75000"/>
                  </a:schemeClr>
                </a:solidFill>
              </a:rPr>
              <a:t>(Covenant Eyes 2015, </a:t>
            </a:r>
            <a:r>
              <a:rPr lang="en-US" sz="3000" dirty="0" err="1" smtClean="0">
                <a:solidFill>
                  <a:schemeClr val="accent1">
                    <a:lumMod val="75000"/>
                  </a:schemeClr>
                </a:solidFill>
              </a:rPr>
              <a:t>Barna</a:t>
            </a:r>
            <a:r>
              <a:rPr lang="en-US" sz="3000" dirty="0" smtClean="0">
                <a:solidFill>
                  <a:schemeClr val="accent1">
                    <a:lumMod val="75000"/>
                  </a:schemeClr>
                </a:solidFill>
              </a:rPr>
              <a:t> 2016)</a:t>
            </a:r>
            <a:endParaRPr lang="en-US" sz="3000" dirty="0">
              <a:solidFill>
                <a:schemeClr val="accent1">
                  <a:lumMod val="75000"/>
                </a:schemeClr>
              </a:solidFill>
            </a:endParaRPr>
          </a:p>
        </p:txBody>
      </p:sp>
    </p:spTree>
    <p:extLst>
      <p:ext uri="{BB962C8B-B14F-4D97-AF65-F5344CB8AC3E}">
        <p14:creationId xmlns:p14="http://schemas.microsoft.com/office/powerpoint/2010/main" val="12128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20</a:t>
            </a:r>
            <a:r>
              <a:rPr lang="en-US" baseline="30000" dirty="0">
                <a:solidFill>
                  <a:schemeClr val="accent6">
                    <a:lumMod val="75000"/>
                  </a:schemeClr>
                </a:solidFill>
              </a:rPr>
              <a:t>th</a:t>
            </a:r>
            <a:r>
              <a:rPr lang="en-US" dirty="0">
                <a:solidFill>
                  <a:schemeClr val="accent6">
                    <a:lumMod val="75000"/>
                  </a:schemeClr>
                </a:solidFill>
              </a:rPr>
              <a:t> Century and </a:t>
            </a:r>
            <a:r>
              <a:rPr lang="en-US" dirty="0" smtClean="0">
                <a:solidFill>
                  <a:schemeClr val="accent6">
                    <a:lumMod val="75000"/>
                  </a:schemeClr>
                </a:solidFill>
              </a:rPr>
              <a:t>Beyond: Sexual “Liberation”</a:t>
            </a:r>
            <a:endParaRPr lang="en-US" dirty="0">
              <a:solidFill>
                <a:schemeClr val="accent6">
                  <a:lumMod val="7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182948709"/>
              </p:ext>
            </p:extLst>
          </p:nvPr>
        </p:nvGraphicFramePr>
        <p:xfrm>
          <a:off x="4965700" y="1690687"/>
          <a:ext cx="6553200" cy="4735512"/>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2"/>
          <p:cNvSpPr>
            <a:spLocks noGrp="1"/>
          </p:cNvSpPr>
          <p:nvPr>
            <p:ph idx="1"/>
          </p:nvPr>
        </p:nvSpPr>
        <p:spPr>
          <a:xfrm>
            <a:off x="838200" y="1783556"/>
            <a:ext cx="3962400" cy="4549775"/>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6">
                    <a:lumMod val="75000"/>
                  </a:schemeClr>
                </a:solidFill>
              </a:rPr>
              <a:t>Massive Shift in views of extramarital intercourse:</a:t>
            </a:r>
          </a:p>
          <a:p>
            <a:pPr>
              <a:lnSpc>
                <a:spcPct val="100000"/>
              </a:lnSpc>
              <a:spcBef>
                <a:spcPts val="0"/>
              </a:spcBef>
              <a:defRPr/>
            </a:pPr>
            <a:r>
              <a:rPr lang="en-US" i="1" dirty="0" smtClean="0">
                <a:solidFill>
                  <a:schemeClr val="accent6">
                    <a:lumMod val="75000"/>
                  </a:schemeClr>
                </a:solidFill>
              </a:rPr>
              <a:t>Trends in Premarital Sexual Behavior </a:t>
            </a:r>
            <a:r>
              <a:rPr lang="en-US" dirty="0" smtClean="0">
                <a:solidFill>
                  <a:schemeClr val="accent6">
                    <a:lumMod val="75000"/>
                  </a:schemeClr>
                </a:solidFill>
              </a:rPr>
              <a:t>(</a:t>
            </a:r>
            <a:r>
              <a:rPr lang="en-US" dirty="0" err="1" smtClean="0">
                <a:solidFill>
                  <a:schemeClr val="accent6">
                    <a:lumMod val="75000"/>
                  </a:schemeClr>
                </a:solidFill>
              </a:rPr>
              <a:t>Klassen</a:t>
            </a:r>
            <a:r>
              <a:rPr lang="en-US" dirty="0" smtClean="0">
                <a:solidFill>
                  <a:schemeClr val="accent6">
                    <a:lumMod val="75000"/>
                  </a:schemeClr>
                </a:solidFill>
              </a:rPr>
              <a:t> et al, 1989)</a:t>
            </a:r>
          </a:p>
          <a:p>
            <a:pPr>
              <a:lnSpc>
                <a:spcPct val="100000"/>
              </a:lnSpc>
              <a:spcBef>
                <a:spcPts val="0"/>
              </a:spcBef>
              <a:defRPr/>
            </a:pPr>
            <a:r>
              <a:rPr lang="en-US" i="1" dirty="0" smtClean="0">
                <a:solidFill>
                  <a:schemeClr val="accent6">
                    <a:lumMod val="75000"/>
                  </a:schemeClr>
                </a:solidFill>
              </a:rPr>
              <a:t>National Survey of Family Growth, 2002, 2011-2013</a:t>
            </a:r>
            <a:endParaRPr lang="en-US" sz="2400" i="1" dirty="0" smtClean="0">
              <a:solidFill>
                <a:schemeClr val="accent6">
                  <a:lumMod val="75000"/>
                </a:schemeClr>
              </a:solidFill>
            </a:endParaRPr>
          </a:p>
        </p:txBody>
      </p:sp>
    </p:spTree>
    <p:extLst>
      <p:ext uri="{BB962C8B-B14F-4D97-AF65-F5344CB8AC3E}">
        <p14:creationId xmlns:p14="http://schemas.microsoft.com/office/powerpoint/2010/main" val="97652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lumMod val="75000"/>
                  </a:schemeClr>
                </a:solidFill>
              </a:rPr>
              <a:t>20</a:t>
            </a:r>
            <a:r>
              <a:rPr lang="en-US" baseline="30000" dirty="0">
                <a:solidFill>
                  <a:schemeClr val="accent4">
                    <a:lumMod val="75000"/>
                  </a:schemeClr>
                </a:solidFill>
              </a:rPr>
              <a:t>th</a:t>
            </a:r>
            <a:r>
              <a:rPr lang="en-US" dirty="0">
                <a:solidFill>
                  <a:schemeClr val="accent4">
                    <a:lumMod val="75000"/>
                  </a:schemeClr>
                </a:solidFill>
              </a:rPr>
              <a:t> Century and </a:t>
            </a:r>
            <a:r>
              <a:rPr lang="en-US" dirty="0" smtClean="0">
                <a:solidFill>
                  <a:schemeClr val="accent4">
                    <a:lumMod val="75000"/>
                  </a:schemeClr>
                </a:solidFill>
              </a:rPr>
              <a:t>Beyond: Divorce</a:t>
            </a:r>
            <a:endParaRPr lang="en-US" dirty="0">
              <a:solidFill>
                <a:schemeClr val="accent4">
                  <a:lumMod val="75000"/>
                </a:schemeClr>
              </a:solidFill>
            </a:endParaRPr>
          </a:p>
        </p:txBody>
      </p:sp>
      <p:sp>
        <p:nvSpPr>
          <p:cNvPr id="3" name="Content Placeholder 2"/>
          <p:cNvSpPr>
            <a:spLocks noGrp="1"/>
          </p:cNvSpPr>
          <p:nvPr>
            <p:ph idx="1"/>
          </p:nvPr>
        </p:nvSpPr>
        <p:spPr>
          <a:xfrm>
            <a:off x="838200" y="1825625"/>
            <a:ext cx="3879574"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solidFill>
                  <a:schemeClr val="accent4">
                    <a:lumMod val="75000"/>
                  </a:schemeClr>
                </a:solidFill>
              </a:rPr>
              <a:t>Marriage dissolutions in the United States: </a:t>
            </a:r>
          </a:p>
          <a:p>
            <a:pPr>
              <a:lnSpc>
                <a:spcPct val="100000"/>
              </a:lnSpc>
              <a:spcBef>
                <a:spcPts val="0"/>
              </a:spcBef>
              <a:defRPr/>
            </a:pPr>
            <a:r>
              <a:rPr lang="en-US" sz="3200" dirty="0" smtClean="0">
                <a:solidFill>
                  <a:schemeClr val="accent4">
                    <a:lumMod val="75000"/>
                  </a:schemeClr>
                </a:solidFill>
              </a:rPr>
              <a:t>1880: 4</a:t>
            </a:r>
            <a:r>
              <a:rPr lang="en-US" sz="3200" dirty="0">
                <a:solidFill>
                  <a:schemeClr val="accent4">
                    <a:lumMod val="75000"/>
                  </a:schemeClr>
                </a:solidFill>
              </a:rPr>
              <a:t> </a:t>
            </a:r>
            <a:r>
              <a:rPr lang="en-US" sz="3200" dirty="0" smtClean="0">
                <a:solidFill>
                  <a:schemeClr val="accent4">
                    <a:lumMod val="75000"/>
                  </a:schemeClr>
                </a:solidFill>
              </a:rPr>
              <a:t>per 10,000</a:t>
            </a:r>
          </a:p>
          <a:p>
            <a:pPr>
              <a:lnSpc>
                <a:spcPct val="100000"/>
              </a:lnSpc>
              <a:spcBef>
                <a:spcPts val="0"/>
              </a:spcBef>
              <a:defRPr/>
            </a:pPr>
            <a:r>
              <a:rPr lang="en-US" sz="3200" dirty="0" smtClean="0">
                <a:solidFill>
                  <a:schemeClr val="accent4">
                    <a:lumMod val="75000"/>
                  </a:schemeClr>
                </a:solidFill>
              </a:rPr>
              <a:t>Steady increase, reaching its peak in 1980s at 5 per 1000</a:t>
            </a:r>
          </a:p>
          <a:p>
            <a:pPr>
              <a:lnSpc>
                <a:spcPct val="100000"/>
              </a:lnSpc>
              <a:spcBef>
                <a:spcPts val="0"/>
              </a:spcBef>
              <a:defRPr/>
            </a:pPr>
            <a:r>
              <a:rPr lang="en-US" sz="3200" dirty="0" smtClean="0">
                <a:solidFill>
                  <a:schemeClr val="accent4">
                    <a:lumMod val="75000"/>
                  </a:schemeClr>
                </a:solidFill>
              </a:rPr>
              <a:t>1000%+ increase in 100 years</a:t>
            </a:r>
            <a:r>
              <a:rPr lang="en-US" sz="3200" dirty="0">
                <a:solidFill>
                  <a:schemeClr val="accent4">
                    <a:lumMod val="75000"/>
                  </a:schemeClr>
                </a:solidFill>
              </a:rPr>
              <a:t>!</a:t>
            </a:r>
            <a:endParaRPr lang="en-US" sz="3200" i="1" dirty="0" smtClean="0">
              <a:solidFill>
                <a:schemeClr val="accent4">
                  <a:lumMod val="75000"/>
                </a:schemeClr>
              </a:solidFill>
            </a:endParaRPr>
          </a:p>
          <a:p>
            <a:pPr marL="0" indent="0">
              <a:lnSpc>
                <a:spcPct val="100000"/>
              </a:lnSpc>
              <a:spcBef>
                <a:spcPts val="0"/>
              </a:spcBef>
              <a:buNone/>
              <a:defRPr/>
            </a:pPr>
            <a:r>
              <a:rPr lang="en-US" sz="2200" i="1" dirty="0" smtClean="0">
                <a:solidFill>
                  <a:schemeClr val="accent4">
                    <a:lumMod val="75000"/>
                  </a:schemeClr>
                </a:solidFill>
              </a:rPr>
              <a:t>National Vital Statistics System</a:t>
            </a:r>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a:solidFill>
                <a:schemeClr val="accent4">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414258968"/>
              </p:ext>
            </p:extLst>
          </p:nvPr>
        </p:nvGraphicFramePr>
        <p:xfrm>
          <a:off x="5095460" y="1825625"/>
          <a:ext cx="6258339"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041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605703904"/>
              </p:ext>
            </p:extLst>
          </p:nvPr>
        </p:nvGraphicFramePr>
        <p:xfrm>
          <a:off x="4711147" y="1825625"/>
          <a:ext cx="6818243"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a:solidFill>
                  <a:schemeClr val="accent4">
                    <a:lumMod val="75000"/>
                  </a:schemeClr>
                </a:solidFill>
              </a:rPr>
              <a:t>20</a:t>
            </a:r>
            <a:r>
              <a:rPr lang="en-US" baseline="30000" dirty="0">
                <a:solidFill>
                  <a:schemeClr val="accent4">
                    <a:lumMod val="75000"/>
                  </a:schemeClr>
                </a:solidFill>
              </a:rPr>
              <a:t>th</a:t>
            </a:r>
            <a:r>
              <a:rPr lang="en-US" dirty="0">
                <a:solidFill>
                  <a:schemeClr val="accent4">
                    <a:lumMod val="75000"/>
                  </a:schemeClr>
                </a:solidFill>
              </a:rPr>
              <a:t> Century and </a:t>
            </a:r>
            <a:r>
              <a:rPr lang="en-US" dirty="0" smtClean="0">
                <a:solidFill>
                  <a:schemeClr val="accent4">
                    <a:lumMod val="75000"/>
                  </a:schemeClr>
                </a:solidFill>
              </a:rPr>
              <a:t>Beyond: Marriage</a:t>
            </a:r>
            <a:endParaRPr lang="en-US" dirty="0">
              <a:solidFill>
                <a:schemeClr val="accent4">
                  <a:lumMod val="75000"/>
                </a:schemeClr>
              </a:solidFill>
            </a:endParaRPr>
          </a:p>
        </p:txBody>
      </p:sp>
      <p:sp>
        <p:nvSpPr>
          <p:cNvPr id="4" name="Content Placeholder 3"/>
          <p:cNvSpPr>
            <a:spLocks noGrp="1"/>
          </p:cNvSpPr>
          <p:nvPr>
            <p:ph idx="1"/>
          </p:nvPr>
        </p:nvSpPr>
        <p:spPr>
          <a:xfrm>
            <a:off x="897833" y="1825625"/>
            <a:ext cx="3813314" cy="4351338"/>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solidFill>
                  <a:schemeClr val="accent4">
                    <a:lumMod val="75000"/>
                  </a:schemeClr>
                </a:solidFill>
              </a:rPr>
              <a:t>Predictably, people are extremely suspicious of marriage.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solidFill>
                  <a:schemeClr val="accent4">
                    <a:lumMod val="75000"/>
                  </a:schemeClr>
                </a:solidFill>
              </a:rPr>
              <a:t>In the last 20 years:</a:t>
            </a:r>
          </a:p>
          <a:p>
            <a:pPr>
              <a:lnSpc>
                <a:spcPct val="100000"/>
              </a:lnSpc>
              <a:spcBef>
                <a:spcPts val="0"/>
              </a:spcBef>
            </a:pPr>
            <a:r>
              <a:rPr lang="en-US" dirty="0" smtClean="0">
                <a:solidFill>
                  <a:schemeClr val="accent4">
                    <a:lumMod val="75000"/>
                  </a:schemeClr>
                </a:solidFill>
              </a:rPr>
              <a:t>Many avoid marriage</a:t>
            </a:r>
          </a:p>
          <a:p>
            <a:pPr>
              <a:lnSpc>
                <a:spcPct val="100000"/>
              </a:lnSpc>
              <a:spcBef>
                <a:spcPts val="0"/>
              </a:spcBef>
            </a:pPr>
            <a:r>
              <a:rPr lang="en-US" dirty="0" smtClean="0">
                <a:solidFill>
                  <a:schemeClr val="accent4">
                    <a:lumMod val="75000"/>
                  </a:schemeClr>
                </a:solidFill>
              </a:rPr>
              <a:t>Nearly 50% cohabit first</a:t>
            </a:r>
          </a:p>
          <a:p>
            <a:pPr>
              <a:lnSpc>
                <a:spcPct val="100000"/>
              </a:lnSpc>
              <a:spcBef>
                <a:spcPts val="0"/>
              </a:spcBef>
            </a:pPr>
            <a:r>
              <a:rPr lang="en-US" dirty="0" smtClean="0">
                <a:solidFill>
                  <a:schemeClr val="accent4">
                    <a:lumMod val="75000"/>
                  </a:schemeClr>
                </a:solidFill>
              </a:rPr>
              <a:t>Shrinking numbers attempt marriage without cohabitation</a:t>
            </a:r>
            <a:endParaRPr lang="en-US" dirty="0">
              <a:solidFill>
                <a:schemeClr val="accent4">
                  <a:lumMod val="75000"/>
                </a:schemeClr>
              </a:solidFill>
            </a:endParaRPr>
          </a:p>
          <a:p>
            <a:pPr marL="0" indent="0">
              <a:lnSpc>
                <a:spcPct val="100000"/>
              </a:lnSpc>
              <a:spcBef>
                <a:spcPts val="0"/>
              </a:spcBef>
              <a:buNone/>
            </a:pPr>
            <a:r>
              <a:rPr lang="en-US" dirty="0" smtClean="0">
                <a:solidFill>
                  <a:schemeClr val="accent4">
                    <a:lumMod val="75000"/>
                  </a:schemeClr>
                </a:solidFill>
              </a:rPr>
              <a:t>(NSFG 2006-2010)</a:t>
            </a:r>
          </a:p>
        </p:txBody>
      </p:sp>
    </p:spTree>
    <p:extLst>
      <p:ext uri="{BB962C8B-B14F-4D97-AF65-F5344CB8AC3E}">
        <p14:creationId xmlns:p14="http://schemas.microsoft.com/office/powerpoint/2010/main" val="57722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Effects?</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No problem?</a:t>
            </a:r>
            <a:endParaRPr lang="en-US" sz="3200" dirty="0"/>
          </a:p>
          <a:p>
            <a:pPr>
              <a:lnSpc>
                <a:spcPct val="100000"/>
              </a:lnSpc>
              <a:spcBef>
                <a:spcPts val="0"/>
              </a:spcBef>
              <a:defRPr/>
            </a:pPr>
            <a:r>
              <a:rPr lang="en-US" sz="3200" dirty="0" smtClean="0"/>
              <a:t>“All I see is a sociological change”</a:t>
            </a:r>
          </a:p>
          <a:p>
            <a:pPr>
              <a:lnSpc>
                <a:spcPct val="100000"/>
              </a:lnSpc>
              <a:spcBef>
                <a:spcPts val="0"/>
              </a:spcBef>
              <a:defRPr/>
            </a:pPr>
            <a:r>
              <a:rPr lang="en-US" sz="3200" dirty="0" smtClean="0"/>
              <a:t>“Haven’t we simply thrown off the shackles of a bygone, repressive sexual system designed to control people?!!”</a:t>
            </a:r>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Judge for yourself</a:t>
            </a:r>
            <a:r>
              <a:rPr lang="is-IS" sz="3200" dirty="0" smtClean="0"/>
              <a:t>… </a:t>
            </a:r>
            <a:endParaRPr lang="en-US" sz="3200" dirty="0"/>
          </a:p>
        </p:txBody>
      </p:sp>
    </p:spTree>
    <p:extLst>
      <p:ext uri="{BB962C8B-B14F-4D97-AF65-F5344CB8AC3E}">
        <p14:creationId xmlns:p14="http://schemas.microsoft.com/office/powerpoint/2010/main" val="190113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The Effects: Pornography</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000" dirty="0" smtClean="0">
                <a:solidFill>
                  <a:schemeClr val="accent1">
                    <a:lumMod val="75000"/>
                  </a:schemeClr>
                </a:solidFill>
              </a:rPr>
              <a:t>Pervasive pornography use is more recent, but the initial outcomes are decidedly negative:</a:t>
            </a:r>
          </a:p>
          <a:p>
            <a:pPr marL="0" marR="0" lvl="0" indent="0" defTabSz="914400" eaLnBrk="1" fontAlgn="auto" latinLnBrk="0" hangingPunct="1">
              <a:lnSpc>
                <a:spcPct val="100000"/>
              </a:lnSpc>
              <a:spcBef>
                <a:spcPts val="0"/>
              </a:spcBef>
              <a:spcAft>
                <a:spcPts val="0"/>
              </a:spcAft>
              <a:buClrTx/>
              <a:buSzTx/>
              <a:buFontTx/>
              <a:buNone/>
              <a:tabLst/>
              <a:defRPr/>
            </a:pPr>
            <a:r>
              <a:rPr lang="en-US" sz="3000" b="1" dirty="0" smtClean="0">
                <a:solidFill>
                  <a:schemeClr val="accent1">
                    <a:lumMod val="75000"/>
                  </a:schemeClr>
                </a:solidFill>
              </a:rPr>
              <a:t>Brain- </a:t>
            </a:r>
            <a:r>
              <a:rPr lang="en-US" sz="3000" dirty="0" smtClean="0">
                <a:solidFill>
                  <a:schemeClr val="accent1">
                    <a:lumMod val="75000"/>
                  </a:schemeClr>
                </a:solidFill>
              </a:rPr>
              <a:t>Degeneration in the prefrontal cortex; i.e. brains exhibits results comparable to addicts (Kuhn, </a:t>
            </a:r>
            <a:r>
              <a:rPr lang="en-US" sz="3000" dirty="0" err="1" smtClean="0">
                <a:solidFill>
                  <a:schemeClr val="accent1">
                    <a:lumMod val="75000"/>
                  </a:schemeClr>
                </a:solidFill>
              </a:rPr>
              <a:t>Gallinat</a:t>
            </a:r>
            <a:r>
              <a:rPr lang="en-US" sz="3000" dirty="0" smtClean="0">
                <a:solidFill>
                  <a:schemeClr val="accent1">
                    <a:lumMod val="75000"/>
                  </a:schemeClr>
                </a:solidFill>
              </a:rPr>
              <a:t> 2014)</a:t>
            </a:r>
            <a:endParaRPr lang="en-US" sz="3000" dirty="0">
              <a:solidFill>
                <a:schemeClr val="accent1">
                  <a:lumMod val="75000"/>
                </a:schemeClr>
              </a:solidFill>
            </a:endParaRPr>
          </a:p>
          <a:p>
            <a:pPr marL="0" lvl="0" indent="0">
              <a:lnSpc>
                <a:spcPct val="100000"/>
              </a:lnSpc>
              <a:spcBef>
                <a:spcPts val="0"/>
              </a:spcBef>
              <a:buNone/>
              <a:defRPr/>
            </a:pPr>
            <a:r>
              <a:rPr lang="en-US" sz="3000" b="1" dirty="0">
                <a:solidFill>
                  <a:schemeClr val="accent1">
                    <a:lumMod val="75000"/>
                  </a:schemeClr>
                </a:solidFill>
              </a:rPr>
              <a:t>Relationships-</a:t>
            </a:r>
            <a:r>
              <a:rPr lang="en-US" sz="3000" dirty="0">
                <a:solidFill>
                  <a:schemeClr val="accent1">
                    <a:lumMod val="75000"/>
                  </a:schemeClr>
                </a:solidFill>
              </a:rPr>
              <a:t> </a:t>
            </a:r>
            <a:r>
              <a:rPr lang="en-US" sz="3000" dirty="0" smtClean="0">
                <a:solidFill>
                  <a:schemeClr val="accent1">
                    <a:lumMod val="75000"/>
                  </a:schemeClr>
                </a:solidFill>
              </a:rPr>
              <a:t>(Szymanski, Stewart-Richardson, 2014)</a:t>
            </a:r>
            <a:endParaRPr lang="en-US" sz="3000" dirty="0">
              <a:solidFill>
                <a:schemeClr val="accent1">
                  <a:lumMod val="75000"/>
                </a:schemeClr>
              </a:solidFill>
            </a:endParaRPr>
          </a:p>
          <a:p>
            <a:pPr lvl="1">
              <a:lnSpc>
                <a:spcPct val="100000"/>
              </a:lnSpc>
              <a:spcBef>
                <a:spcPts val="0"/>
              </a:spcBef>
              <a:defRPr/>
            </a:pPr>
            <a:r>
              <a:rPr lang="en-US" sz="2800" i="1" dirty="0" smtClean="0">
                <a:solidFill>
                  <a:schemeClr val="accent1">
                    <a:lumMod val="75000"/>
                  </a:schemeClr>
                </a:solidFill>
              </a:rPr>
              <a:t>Gender Role Conflicts</a:t>
            </a:r>
            <a:r>
              <a:rPr lang="en-US" sz="2800" dirty="0" smtClean="0">
                <a:solidFill>
                  <a:schemeClr val="accent1">
                    <a:lumMod val="75000"/>
                  </a:schemeClr>
                </a:solidFill>
              </a:rPr>
              <a:t> Negative, stereotyping of women; sexual entitlement, sexually aggressive behavior</a:t>
            </a:r>
          </a:p>
          <a:p>
            <a:pPr lvl="1">
              <a:lnSpc>
                <a:spcPct val="100000"/>
              </a:lnSpc>
              <a:spcBef>
                <a:spcPts val="0"/>
              </a:spcBef>
              <a:defRPr/>
            </a:pPr>
            <a:r>
              <a:rPr lang="en-US" sz="2800" i="1" dirty="0" smtClean="0">
                <a:solidFill>
                  <a:schemeClr val="accent1">
                    <a:lumMod val="75000"/>
                  </a:schemeClr>
                </a:solidFill>
              </a:rPr>
              <a:t>Anxious Attachment</a:t>
            </a:r>
            <a:r>
              <a:rPr lang="en-US" sz="2800" dirty="0" smtClean="0">
                <a:solidFill>
                  <a:schemeClr val="accent1">
                    <a:lumMod val="75000"/>
                  </a:schemeClr>
                </a:solidFill>
              </a:rPr>
              <a:t> Clingy, needy, jealous, emotionally unreliable</a:t>
            </a:r>
          </a:p>
          <a:p>
            <a:pPr lvl="1">
              <a:lnSpc>
                <a:spcPct val="100000"/>
              </a:lnSpc>
              <a:spcBef>
                <a:spcPts val="0"/>
              </a:spcBef>
              <a:defRPr/>
            </a:pPr>
            <a:r>
              <a:rPr lang="en-US" sz="2800" i="1" dirty="0" smtClean="0">
                <a:solidFill>
                  <a:schemeClr val="accent1">
                    <a:lumMod val="75000"/>
                  </a:schemeClr>
                </a:solidFill>
              </a:rPr>
              <a:t>Avoidant Attachment</a:t>
            </a:r>
            <a:r>
              <a:rPr lang="en-US" sz="2800" dirty="0" smtClean="0">
                <a:solidFill>
                  <a:schemeClr val="accent1">
                    <a:lumMod val="75000"/>
                  </a:schemeClr>
                </a:solidFill>
              </a:rPr>
              <a:t> Afraid to show affection, share emotionally </a:t>
            </a:r>
          </a:p>
          <a:p>
            <a:pPr lvl="1">
              <a:lnSpc>
                <a:spcPct val="100000"/>
              </a:lnSpc>
              <a:spcBef>
                <a:spcPts val="0"/>
              </a:spcBef>
              <a:defRPr/>
            </a:pPr>
            <a:r>
              <a:rPr lang="en-US" sz="2800" i="1" dirty="0" smtClean="0">
                <a:solidFill>
                  <a:schemeClr val="accent1">
                    <a:lumMod val="75000"/>
                  </a:schemeClr>
                </a:solidFill>
              </a:rPr>
              <a:t>Poor Relationship Quality, Lower Sexual Satisfaction</a:t>
            </a:r>
          </a:p>
        </p:txBody>
      </p:sp>
    </p:spTree>
    <p:extLst>
      <p:ext uri="{BB962C8B-B14F-4D97-AF65-F5344CB8AC3E}">
        <p14:creationId xmlns:p14="http://schemas.microsoft.com/office/powerpoint/2010/main" val="176851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5899</TotalTime>
  <Words>1841</Words>
  <Application>Microsoft Macintosh PowerPoint</Application>
  <PresentationFormat>Widescreen</PresentationFormat>
  <Paragraphs>172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Legacy of Sand</vt:lpstr>
      <vt:lpstr>North America––17th-19th Century</vt:lpstr>
      <vt:lpstr>20th Century and Beyond</vt:lpstr>
      <vt:lpstr>20th Century and Beyond: Pornography</vt:lpstr>
      <vt:lpstr>20th Century and Beyond: Sexual “Liberation”</vt:lpstr>
      <vt:lpstr>20th Century and Beyond: Divorce</vt:lpstr>
      <vt:lpstr>20th Century and Beyond: Marriage</vt:lpstr>
      <vt:lpstr>The Effects?</vt:lpstr>
      <vt:lpstr>The Effects: Pornography</vt:lpstr>
      <vt:lpstr>The Effects: Sexual “Liberation”</vt:lpstr>
      <vt:lpstr>The Effects: Divorce, on Couple</vt:lpstr>
      <vt:lpstr>The Effects: Divorce, on Children</vt:lpstr>
      <vt:lpstr>The Effects: Divorce, on Children</vt:lpstr>
      <vt:lpstr>20th Century Summary</vt:lpstr>
      <vt:lpstr>Bloom, The Closing of the American Mind</vt:lpstr>
      <vt:lpstr>Bloom, The Closing of the American Mind</vt:lpstr>
      <vt:lpstr>Luke 6:46ff</vt:lpstr>
      <vt:lpstr>Luke 6:46ff</vt:lpstr>
      <vt:lpstr>“Lord, Lord”: The Church</vt:lpstr>
      <vt:lpstr>Identifying Houses on Sand</vt:lpstr>
      <vt:lpstr>Practicals: Building on the Rock</vt:lpstr>
      <vt:lpstr>Conclusion</vt:lpstr>
      <vt:lpstr>PowerPoint Presentation</vt:lpstr>
      <vt:lpstr>Bibliography</vt:lpstr>
      <vt:lpstr>Bibliography</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Legacy of Sand</dc:title>
  <dc:creator>Microsoft Office User</dc:creator>
  <cp:lastModifiedBy>Pat Reeder</cp:lastModifiedBy>
  <cp:revision>424</cp:revision>
  <dcterms:created xsi:type="dcterms:W3CDTF">2016-03-06T23:26:54Z</dcterms:created>
  <dcterms:modified xsi:type="dcterms:W3CDTF">2017-05-25T19:14:52Z</dcterms:modified>
</cp:coreProperties>
</file>