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Comfortaa" panose="020B0604020202020204" charset="0"/>
      <p:regular r:id="rId47"/>
      <p:bold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45C3EE-4897-4C1F-84C3-E049D3BDAE8D}">
  <a:tblStyle styleId="{1F45C3EE-4897-4C1F-84C3-E049D3BDAE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35ca3b2ef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35ca3b2ef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35ca3b2ef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35ca3b2ef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35ca3b2ef_0_2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35ca3b2ef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535ca3b2ef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535ca3b2ef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35ca3b2ef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35ca3b2e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35ca3b2ef_0_2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35ca3b2ef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35ca3b2ef_0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35ca3b2ef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535ca3b2e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3535ca3b2ef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559b34fb1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559b34fb1c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559b34fb1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559b34fb1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35ca3b2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35ca3b2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535ca3b2ef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535ca3b2ef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3535ca3b2ef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3535ca3b2ef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3535ca3b2ef_0_2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3535ca3b2ef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3535ca3b2ef_0_3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3535ca3b2ef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535ca3b2ef_0_3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535ca3b2ef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3535ca3b2ef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3535ca3b2ef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3535ca3b2ef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3535ca3b2ef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535ca3b2ef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535ca3b2ef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55abdc3e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55abdc3e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35ca3b2ef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35ca3b2ef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35ca3b2ef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35ca3b2e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535ca3b2ef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535ca3b2ef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535ca3b2ef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535ca3b2ef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535ca3b2ef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3535ca3b2ef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3535ca3b2ef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3535ca3b2ef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3535ca3b2ef_0_2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3535ca3b2ef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35ca3b2ef_0_2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35ca3b2ef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3535ca3b2ef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3535ca3b2ef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35ca3b2ef_0_2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35ca3b2ef_0_2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3535ca3b2ef_0_2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3535ca3b2ef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3535ca3b2ef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3535ca3b2e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35ca3b2ef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35ca3b2e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3535ca3b2ef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3535ca3b2ef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5abdc3edb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5abdc3edb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535ca3b2ef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535ca3b2ef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5abdc3edb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5abdc3ed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3535ca3b2ef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3535ca3b2ef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35ca3b2ef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35ca3b2ef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35ca3b2ef_0_1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35ca3b2ef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535ca3b2ef_0_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3535ca3b2ef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535ca3b2ef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535ca3b2ef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3535ca3b2ef_0_1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3535ca3b2ef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datareportal.com/Library"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jp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9.jpg"/></Relationships>
</file>

<file path=ppt/slides/_rels/slide4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www.healthychildren.org/MediaUsePlan" TargetMode="External"/><Relationship Id="rId7" Type="http://schemas.openxmlformats.org/officeDocument/2006/relationships/hyperlink" Target="https://www.covenanteyes.com/"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hyperlink" Target="https://accountable2you.com/?gad_source=1&amp;gad_campaignid=19108308713&amp;gbraid=0AAAAAC2kVecIWMlB1zbWzz2xLhmAJHE35&amp;gclid=Cj0KCQjw5ubABhDIARIsAHMighbxZ-lsKMogGjETD9MJAYyq4EhdahcyHM1Ih1Rxmpza90nM34qqrxoaAk55EALw_wcB" TargetMode="External"/><Relationship Id="rId5" Type="http://schemas.openxmlformats.org/officeDocument/2006/relationships/hyperlink" Target="http://www.bark.us" TargetMode="External"/><Relationship Id="rId4" Type="http://schemas.openxmlformats.org/officeDocument/2006/relationships/hyperlink" Target="https://instituteofchildpsychology.com/familymediaplan/?"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lse.ac.uk/research/research-for-the-world/society/young-children-digital-lives"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jpg"/><Relationship Id="rId5" Type="http://schemas.openxmlformats.org/officeDocument/2006/relationships/hyperlink" Target="https://www.erikson.edu/wp-content/uploads/2018/07/Erikson-Institute-Technology-and-Young-Children-Survey.pdf" TargetMode="External"/><Relationship Id="rId4" Type="http://schemas.openxmlformats.org/officeDocument/2006/relationships/hyperlink" Target="https://www.pewresearch.org/internet/2020/07/28/childrens-engagement-with-digital-devices-screen-time/" TargetMode="External"/></Relationships>
</file>

<file path=ppt/slides/_rels/slide4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www.hhs.gov/surgeongeneral/reports-and-publications/youth-mental-health/social-media/index.html" TargetMode="External"/><Relationship Id="rId7" Type="http://schemas.openxmlformats.org/officeDocument/2006/relationships/hyperlink" Target="https://childmind.org/article/how-using-social-media-affects-teenager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www.commonsensemedia.org/sites/default/files/research/report/8-18-census-integrated-report-final-web_0.pdf" TargetMode="External"/><Relationship Id="rId5" Type="http://schemas.openxmlformats.org/officeDocument/2006/relationships/hyperlink" Target="https://www.pewresearch.org/internet/2024/03/11/how-teens-and-parents-approach-screen-time/" TargetMode="External"/><Relationship Id="rId4" Type="http://schemas.openxmlformats.org/officeDocument/2006/relationships/hyperlink" Target="https://www.hhs.gov/sites/default/files/sg-youth-mental-health-social-media-summary.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hhs.gov/surgeongeneral/reports-and-publications/youth-mental-health/social-media/index.html" TargetMode="External"/><Relationship Id="rId5" Type="http://schemas.openxmlformats.org/officeDocument/2006/relationships/image" Target="../media/image6.png"/><Relationship Id="rId4" Type="http://schemas.openxmlformats.org/officeDocument/2006/relationships/hyperlink" Target="https://www.nytimes.com/2023/05/23/health/surgeon-general-social-media-mental-health.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311708" y="1428675"/>
            <a:ext cx="8520600" cy="205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p>
            <a:pPr marL="0" lvl="0" indent="0" algn="ctr" rtl="0">
              <a:spcBef>
                <a:spcPts val="0"/>
              </a:spcBef>
              <a:spcAft>
                <a:spcPts val="0"/>
              </a:spcAft>
              <a:buNone/>
            </a:pPr>
            <a:r>
              <a:rPr lang="en" dirty="0">
                <a:solidFill>
                  <a:schemeClr val="tx1"/>
                </a:solidFill>
              </a:rPr>
              <a:t>Raising Kids in the Age of Technology</a:t>
            </a:r>
            <a:endParaRPr dirty="0">
              <a:solidFill>
                <a:schemeClr val="tx1"/>
              </a:solidFill>
            </a:endParaRPr>
          </a:p>
        </p:txBody>
      </p:sp>
      <p:sp>
        <p:nvSpPr>
          <p:cNvPr id="56" name="Google Shape;56;p13"/>
          <p:cNvSpPr txBox="1">
            <a:spLocks noGrp="1"/>
          </p:cNvSpPr>
          <p:nvPr>
            <p:ph type="subTitle" idx="1"/>
          </p:nvPr>
        </p:nvSpPr>
        <p:spPr>
          <a:xfrm>
            <a:off x="311700" y="3617750"/>
            <a:ext cx="8520600" cy="7926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a:bodyPr>
          <a:lstStyle/>
          <a:p>
            <a:pPr marL="0" lvl="0" indent="0" algn="ctr" rtl="0">
              <a:spcBef>
                <a:spcPts val="0"/>
              </a:spcBef>
              <a:spcAft>
                <a:spcPts val="0"/>
              </a:spcAft>
              <a:buNone/>
            </a:pPr>
            <a:r>
              <a:rPr lang="en" dirty="0">
                <a:solidFill>
                  <a:schemeClr val="tx1"/>
                </a:solidFill>
              </a:rPr>
              <a:t>Parent Meeting May 7th, 2025</a:t>
            </a:r>
            <a:endParaRPr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Social Media and Youth Mental Health:</a:t>
            </a:r>
            <a:endParaRPr/>
          </a:p>
          <a:p>
            <a:pPr marL="0" lvl="0" indent="0" algn="l" rtl="0">
              <a:spcBef>
                <a:spcPts val="0"/>
              </a:spcBef>
              <a:spcAft>
                <a:spcPts val="0"/>
              </a:spcAft>
              <a:buClr>
                <a:schemeClr val="dk1"/>
              </a:buClr>
              <a:buSzPct val="39285"/>
              <a:buFont typeface="Arial"/>
              <a:buNone/>
            </a:pPr>
            <a:r>
              <a:rPr lang="en"/>
              <a:t>US Surgeon General Advisory</a:t>
            </a:r>
            <a:endParaRPr/>
          </a:p>
        </p:txBody>
      </p:sp>
      <p:sp>
        <p:nvSpPr>
          <p:cNvPr id="136" name="Google Shape;136;p22"/>
          <p:cNvSpPr txBox="1">
            <a:spLocks noGrp="1"/>
          </p:cNvSpPr>
          <p:nvPr>
            <p:ph type="body" idx="1"/>
          </p:nvPr>
        </p:nvSpPr>
        <p:spPr>
          <a:xfrm>
            <a:off x="311700" y="1475475"/>
            <a:ext cx="8688600" cy="3583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u="sng"/>
              <a:t>Key takeaways from the advisory</a:t>
            </a:r>
            <a:endParaRPr sz="2200" u="sng"/>
          </a:p>
          <a:p>
            <a:pPr marL="457200" lvl="0" indent="-336550" algn="l" rtl="0">
              <a:spcBef>
                <a:spcPts val="1200"/>
              </a:spcBef>
              <a:spcAft>
                <a:spcPts val="0"/>
              </a:spcAft>
              <a:buSzPts val="1700"/>
              <a:buAutoNum type="arabicPeriod"/>
            </a:pPr>
            <a:r>
              <a:rPr lang="en" sz="1700"/>
              <a:t>Social media use by young people is nearly universal.</a:t>
            </a:r>
            <a:endParaRPr sz="1700"/>
          </a:p>
          <a:p>
            <a:pPr marL="628650" lvl="0" indent="-330200" algn="l" rtl="0">
              <a:spcBef>
                <a:spcPts val="1000"/>
              </a:spcBef>
              <a:spcAft>
                <a:spcPts val="0"/>
              </a:spcAft>
              <a:buSzPts val="1600"/>
              <a:buChar char="●"/>
            </a:pPr>
            <a:r>
              <a:rPr lang="en" sz="1600"/>
              <a:t>Up to 95% of young people aged 13-17 report using a social media platform. </a:t>
            </a:r>
            <a:endParaRPr sz="1600"/>
          </a:p>
          <a:p>
            <a:pPr marL="628650" lvl="0" indent="-330200" algn="l" rtl="0">
              <a:spcBef>
                <a:spcPts val="1000"/>
              </a:spcBef>
              <a:spcAft>
                <a:spcPts val="0"/>
              </a:spcAft>
              <a:buSzPts val="1600"/>
              <a:buChar char="●"/>
            </a:pPr>
            <a:r>
              <a:rPr lang="en" sz="1600"/>
              <a:t>Nearly two thirds of teenagers report using social media every day and one third report using social media “almost constantly.</a:t>
            </a:r>
            <a:endParaRPr sz="1600"/>
          </a:p>
          <a:p>
            <a:pPr marL="0" lvl="0" indent="0" algn="l" rtl="0">
              <a:spcBef>
                <a:spcPts val="1000"/>
              </a:spcBef>
              <a:spcAft>
                <a:spcPts val="0"/>
              </a:spcAft>
              <a:buNone/>
            </a:pPr>
            <a:endParaRPr/>
          </a:p>
        </p:txBody>
      </p:sp>
      <p:pic>
        <p:nvPicPr>
          <p:cNvPr id="137" name="Google Shape;137;p22"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 Media and Youth Mental Health:</a:t>
            </a:r>
            <a:endParaRPr/>
          </a:p>
          <a:p>
            <a:pPr marL="0" lvl="0" indent="0" algn="l" rtl="0">
              <a:spcBef>
                <a:spcPts val="0"/>
              </a:spcBef>
              <a:spcAft>
                <a:spcPts val="0"/>
              </a:spcAft>
              <a:buClr>
                <a:schemeClr val="dk1"/>
              </a:buClr>
              <a:buSzPct val="39285"/>
              <a:buFont typeface="Arial"/>
              <a:buNone/>
            </a:pPr>
            <a:r>
              <a:rPr lang="en"/>
              <a:t>US Surgeon General Advisory</a:t>
            </a:r>
            <a:endParaRPr/>
          </a:p>
        </p:txBody>
      </p:sp>
      <p:sp>
        <p:nvSpPr>
          <p:cNvPr id="143" name="Google Shape;143;p23"/>
          <p:cNvSpPr txBox="1">
            <a:spLocks noGrp="1"/>
          </p:cNvSpPr>
          <p:nvPr>
            <p:ph type="body" idx="1"/>
          </p:nvPr>
        </p:nvSpPr>
        <p:spPr>
          <a:xfrm>
            <a:off x="311700" y="1490700"/>
            <a:ext cx="8832300" cy="3739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200" u="sng"/>
              <a:t>Key takeaways from the advisory</a:t>
            </a:r>
            <a:endParaRPr sz="2200" u="sng"/>
          </a:p>
          <a:p>
            <a:pPr marL="57150" lvl="0" indent="0" algn="l" rtl="0">
              <a:spcBef>
                <a:spcPts val="1200"/>
              </a:spcBef>
              <a:spcAft>
                <a:spcPts val="0"/>
              </a:spcAft>
              <a:buNone/>
            </a:pPr>
            <a:r>
              <a:rPr lang="en" sz="1600"/>
              <a:t>2.    Social media presents a meaningful risk of harm to youth, while also providing benefits.</a:t>
            </a:r>
            <a:endParaRPr sz="1600"/>
          </a:p>
          <a:p>
            <a:pPr marL="571500" lvl="0" indent="-330200" algn="l" rtl="0">
              <a:spcBef>
                <a:spcPts val="1000"/>
              </a:spcBef>
              <a:spcAft>
                <a:spcPts val="0"/>
              </a:spcAft>
              <a:buSzPts val="1600"/>
              <a:buChar char="●"/>
            </a:pPr>
            <a:r>
              <a:rPr lang="en" sz="1600"/>
              <a:t>The types of use and content children and adolescents are exposed to pose mental health concerns. </a:t>
            </a:r>
            <a:endParaRPr sz="1600"/>
          </a:p>
          <a:p>
            <a:pPr marL="571500" lvl="0" indent="-330200" algn="l" rtl="0">
              <a:spcBef>
                <a:spcPts val="1000"/>
              </a:spcBef>
              <a:spcAft>
                <a:spcPts val="0"/>
              </a:spcAft>
              <a:buSzPts val="1600"/>
              <a:buChar char="●"/>
            </a:pPr>
            <a:r>
              <a:rPr lang="en" sz="1600"/>
              <a:t>Children and adolescents who spend more than 3 hours a day on social media face double the risk of mental health problems including experiencing symptoms of depression and anxiety.</a:t>
            </a:r>
            <a:endParaRPr sz="1600"/>
          </a:p>
          <a:p>
            <a:pPr marL="571500" lvl="0" indent="-330200" algn="l" rtl="0">
              <a:spcBef>
                <a:spcPts val="1000"/>
              </a:spcBef>
              <a:spcAft>
                <a:spcPts val="0"/>
              </a:spcAft>
              <a:buSzPts val="1600"/>
              <a:buChar char="●"/>
            </a:pPr>
            <a:r>
              <a:rPr lang="en" sz="1600"/>
              <a:t>This is concerning as a recent survey showed that teenagers spend an average of 3.5 hours a day on social media.</a:t>
            </a:r>
            <a:endParaRPr sz="1600"/>
          </a:p>
          <a:p>
            <a:pPr marL="571500" lvl="0" indent="-330200" algn="l" rtl="0">
              <a:spcBef>
                <a:spcPts val="1000"/>
              </a:spcBef>
              <a:spcAft>
                <a:spcPts val="1000"/>
              </a:spcAft>
              <a:buSzPts val="1600"/>
              <a:buChar char="●"/>
            </a:pPr>
            <a:r>
              <a:rPr lang="en" sz="1600"/>
              <a:t>And when asked about the impact of social media on their body image, 46% of adolescents aged 13-17 said social media makes them feel worse.</a:t>
            </a:r>
            <a:endParaRPr sz="1600"/>
          </a:p>
        </p:txBody>
      </p:sp>
      <p:pic>
        <p:nvPicPr>
          <p:cNvPr id="144" name="Google Shape;144;p23"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 Media and Youth Mental Health:</a:t>
            </a:r>
            <a:endParaRPr/>
          </a:p>
          <a:p>
            <a:pPr marL="0" lvl="0" indent="0" algn="l" rtl="0">
              <a:spcBef>
                <a:spcPts val="0"/>
              </a:spcBef>
              <a:spcAft>
                <a:spcPts val="0"/>
              </a:spcAft>
              <a:buNone/>
            </a:pPr>
            <a:r>
              <a:rPr lang="en"/>
              <a:t>US Surgeon General Advisory</a:t>
            </a:r>
            <a:endParaRPr/>
          </a:p>
        </p:txBody>
      </p:sp>
      <p:sp>
        <p:nvSpPr>
          <p:cNvPr id="150" name="Google Shape;150;p24"/>
          <p:cNvSpPr txBox="1">
            <a:spLocks noGrp="1"/>
          </p:cNvSpPr>
          <p:nvPr>
            <p:ph type="body" idx="1"/>
          </p:nvPr>
        </p:nvSpPr>
        <p:spPr>
          <a:xfrm>
            <a:off x="311700" y="1482263"/>
            <a:ext cx="8911200" cy="373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200" u="sng"/>
              <a:t>Key takeaways from the advisory</a:t>
            </a:r>
            <a:endParaRPr sz="2200" u="sng"/>
          </a:p>
          <a:p>
            <a:pPr marL="0" lvl="0" indent="0" algn="l" rtl="0">
              <a:spcBef>
                <a:spcPts val="1200"/>
              </a:spcBef>
              <a:spcAft>
                <a:spcPts val="0"/>
              </a:spcAft>
              <a:buNone/>
            </a:pPr>
            <a:r>
              <a:rPr lang="en" sz="1700"/>
              <a:t>3.    We cannot conclude that social media is sufficiently safe for children and adolescents</a:t>
            </a:r>
            <a:endParaRPr sz="1700"/>
          </a:p>
          <a:p>
            <a:pPr marL="685800" lvl="0" indent="-330200" algn="l" rtl="0">
              <a:spcBef>
                <a:spcPts val="1000"/>
              </a:spcBef>
              <a:spcAft>
                <a:spcPts val="0"/>
              </a:spcAft>
              <a:buSzPts val="1600"/>
              <a:buChar char="●"/>
            </a:pPr>
            <a:r>
              <a:rPr lang="en" sz="1600"/>
              <a:t>We have gaps in our full understanding of the mental health impacts posed by social media but at this point cannot conclude it is sufficiently safe for children and adolescents. </a:t>
            </a:r>
            <a:endParaRPr sz="1600"/>
          </a:p>
          <a:p>
            <a:pPr marL="685800" lvl="0" indent="-330200" algn="l" rtl="0">
              <a:spcBef>
                <a:spcPts val="1000"/>
              </a:spcBef>
              <a:spcAft>
                <a:spcPts val="1000"/>
              </a:spcAft>
              <a:buSzPts val="1600"/>
              <a:buChar char="●"/>
            </a:pPr>
            <a:r>
              <a:rPr lang="en" sz="1600"/>
              <a:t>We must better understand the answers to key questions, such as, which types of content are most harmful and what factors can protect young people from the negative effects of social media.</a:t>
            </a:r>
            <a:endParaRPr sz="1600"/>
          </a:p>
        </p:txBody>
      </p:sp>
      <p:pic>
        <p:nvPicPr>
          <p:cNvPr id="151" name="Google Shape;151;p24"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Social Media and Youth Mental Health:</a:t>
            </a:r>
            <a:endParaRPr/>
          </a:p>
          <a:p>
            <a:pPr marL="0" lvl="0" indent="0" algn="l" rtl="0">
              <a:spcBef>
                <a:spcPts val="0"/>
              </a:spcBef>
              <a:spcAft>
                <a:spcPts val="0"/>
              </a:spcAft>
              <a:buClr>
                <a:schemeClr val="dk1"/>
              </a:buClr>
              <a:buSzPct val="39285"/>
              <a:buFont typeface="Arial"/>
              <a:buNone/>
            </a:pPr>
            <a:r>
              <a:rPr lang="en"/>
              <a:t>US Surgeon General Advisory</a:t>
            </a:r>
            <a:endParaRPr/>
          </a:p>
        </p:txBody>
      </p:sp>
      <p:sp>
        <p:nvSpPr>
          <p:cNvPr id="157" name="Google Shape;157;p25"/>
          <p:cNvSpPr txBox="1">
            <a:spLocks noGrp="1"/>
          </p:cNvSpPr>
          <p:nvPr>
            <p:ph type="body" idx="1"/>
          </p:nvPr>
        </p:nvSpPr>
        <p:spPr>
          <a:xfrm>
            <a:off x="311700" y="1542300"/>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Handout:  Advisory Executive Summary</a:t>
            </a:r>
            <a:endParaRPr/>
          </a:p>
          <a:p>
            <a:pPr marL="457200" lvl="0" indent="-342900" algn="l" rtl="0">
              <a:spcBef>
                <a:spcPts val="0"/>
              </a:spcBef>
              <a:spcAft>
                <a:spcPts val="0"/>
              </a:spcAft>
              <a:buSzPts val="1800"/>
              <a:buChar char="➢"/>
            </a:pPr>
            <a:r>
              <a:rPr lang="en"/>
              <a:t>Handout: Surgeon General List “What Parents and Caregivers Can Do”, “What Children and Adolescents Can Do” (pg. 16-17 of full advisory document)</a:t>
            </a:r>
            <a:endParaRPr/>
          </a:p>
        </p:txBody>
      </p:sp>
      <p:pic>
        <p:nvPicPr>
          <p:cNvPr id="158" name="Google Shape;158;p25"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 Media and Youth Mental Health:</a:t>
            </a:r>
            <a:endParaRPr/>
          </a:p>
          <a:p>
            <a:pPr marL="0" lvl="0" indent="0" algn="l" rtl="0">
              <a:spcBef>
                <a:spcPts val="0"/>
              </a:spcBef>
              <a:spcAft>
                <a:spcPts val="0"/>
              </a:spcAft>
              <a:buNone/>
            </a:pPr>
            <a:r>
              <a:rPr lang="en"/>
              <a:t>US Surgeon General Advisory</a:t>
            </a:r>
            <a:endParaRPr/>
          </a:p>
        </p:txBody>
      </p:sp>
      <p:sp>
        <p:nvSpPr>
          <p:cNvPr id="164" name="Google Shape;164;p26"/>
          <p:cNvSpPr txBox="1">
            <a:spLocks noGrp="1"/>
          </p:cNvSpPr>
          <p:nvPr>
            <p:ph type="body" idx="1"/>
          </p:nvPr>
        </p:nvSpPr>
        <p:spPr>
          <a:xfrm>
            <a:off x="311700" y="15423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Parents and Caregivers Can Do:</a:t>
            </a:r>
            <a:endParaRPr/>
          </a:p>
          <a:p>
            <a:pPr marL="457200" lvl="0" indent="-342900" algn="l" rtl="0">
              <a:lnSpc>
                <a:spcPct val="150000"/>
              </a:lnSpc>
              <a:spcBef>
                <a:spcPts val="1200"/>
              </a:spcBef>
              <a:spcAft>
                <a:spcPts val="0"/>
              </a:spcAft>
              <a:buSzPts val="1800"/>
              <a:buChar char="●"/>
            </a:pPr>
            <a:r>
              <a:rPr lang="en"/>
              <a:t>Create a family media plan</a:t>
            </a:r>
            <a:endParaRPr/>
          </a:p>
          <a:p>
            <a:pPr marL="457200" lvl="0" indent="-342900" algn="l" rtl="0">
              <a:lnSpc>
                <a:spcPct val="150000"/>
              </a:lnSpc>
              <a:spcBef>
                <a:spcPts val="0"/>
              </a:spcBef>
              <a:spcAft>
                <a:spcPts val="0"/>
              </a:spcAft>
              <a:buSzPts val="1800"/>
              <a:buChar char="●"/>
            </a:pPr>
            <a:r>
              <a:rPr lang="en"/>
              <a:t>Create tech-free zones and encourage children to foster in-person friendships</a:t>
            </a:r>
            <a:endParaRPr/>
          </a:p>
          <a:p>
            <a:pPr marL="457200" lvl="0" indent="-342900" algn="l" rtl="0">
              <a:lnSpc>
                <a:spcPct val="150000"/>
              </a:lnSpc>
              <a:spcBef>
                <a:spcPts val="0"/>
              </a:spcBef>
              <a:spcAft>
                <a:spcPts val="0"/>
              </a:spcAft>
              <a:buSzPts val="1800"/>
              <a:buChar char="●"/>
            </a:pPr>
            <a:r>
              <a:rPr lang="en"/>
              <a:t>Model responsible social media behavior</a:t>
            </a:r>
            <a:endParaRPr/>
          </a:p>
          <a:p>
            <a:pPr marL="457200" lvl="0" indent="-342900" algn="l" rtl="0">
              <a:lnSpc>
                <a:spcPct val="150000"/>
              </a:lnSpc>
              <a:spcBef>
                <a:spcPts val="0"/>
              </a:spcBef>
              <a:spcAft>
                <a:spcPts val="0"/>
              </a:spcAft>
              <a:buSzPts val="1800"/>
              <a:buChar char="●"/>
            </a:pPr>
            <a:r>
              <a:rPr lang="en"/>
              <a:t>Teach kids about technology and empower them to be responsible online participants at an appropriate age.</a:t>
            </a:r>
            <a:endParaRPr/>
          </a:p>
          <a:p>
            <a:pPr marL="457200" lvl="0" indent="-342900" algn="l" rtl="0">
              <a:lnSpc>
                <a:spcPct val="150000"/>
              </a:lnSpc>
              <a:spcBef>
                <a:spcPts val="0"/>
              </a:spcBef>
              <a:spcAft>
                <a:spcPts val="0"/>
              </a:spcAft>
              <a:buSzPts val="1800"/>
              <a:buChar char="●"/>
            </a:pPr>
            <a:r>
              <a:rPr lang="en"/>
              <a:t>Report cyberbullying and online abuse and exploitation</a:t>
            </a:r>
            <a:endParaRPr/>
          </a:p>
          <a:p>
            <a:pPr marL="457200" lvl="0" indent="-342900" algn="l" rtl="0">
              <a:lnSpc>
                <a:spcPct val="150000"/>
              </a:lnSpc>
              <a:spcBef>
                <a:spcPts val="0"/>
              </a:spcBef>
              <a:spcAft>
                <a:spcPts val="0"/>
              </a:spcAft>
              <a:buSzPts val="1800"/>
              <a:buChar char="●"/>
            </a:pPr>
            <a:r>
              <a:rPr lang="en"/>
              <a:t>Work with other parents to establish shared norms and practices</a:t>
            </a:r>
            <a:endParaRPr/>
          </a:p>
        </p:txBody>
      </p:sp>
      <p:pic>
        <p:nvPicPr>
          <p:cNvPr id="165" name="Google Shape;165;p26"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Social Media and Youth Mental Health:</a:t>
            </a:r>
            <a:endParaRPr/>
          </a:p>
          <a:p>
            <a:pPr marL="0" lvl="0" indent="0" algn="l" rtl="0">
              <a:spcBef>
                <a:spcPts val="0"/>
              </a:spcBef>
              <a:spcAft>
                <a:spcPts val="0"/>
              </a:spcAft>
              <a:buNone/>
            </a:pPr>
            <a:r>
              <a:rPr lang="en"/>
              <a:t>US Surgeon General Advisory</a:t>
            </a:r>
            <a:endParaRPr/>
          </a:p>
        </p:txBody>
      </p:sp>
      <p:sp>
        <p:nvSpPr>
          <p:cNvPr id="171" name="Google Shape;171;p27"/>
          <p:cNvSpPr txBox="1">
            <a:spLocks noGrp="1"/>
          </p:cNvSpPr>
          <p:nvPr>
            <p:ph type="body" idx="1"/>
          </p:nvPr>
        </p:nvSpPr>
        <p:spPr>
          <a:xfrm>
            <a:off x="311700" y="154230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Children and Adolescents Can Do:</a:t>
            </a:r>
            <a:endParaRPr/>
          </a:p>
          <a:p>
            <a:pPr marL="457200" lvl="0" indent="-342900" algn="l" rtl="0">
              <a:spcBef>
                <a:spcPts val="1200"/>
              </a:spcBef>
              <a:spcAft>
                <a:spcPts val="0"/>
              </a:spcAft>
              <a:buSzPts val="1800"/>
              <a:buChar char="●"/>
            </a:pPr>
            <a:r>
              <a:rPr lang="en"/>
              <a:t>Reach out for help</a:t>
            </a:r>
            <a:endParaRPr/>
          </a:p>
          <a:p>
            <a:pPr marL="457200" lvl="0" indent="-342900" algn="l" rtl="0">
              <a:spcBef>
                <a:spcPts val="0"/>
              </a:spcBef>
              <a:spcAft>
                <a:spcPts val="0"/>
              </a:spcAft>
              <a:buSzPts val="1800"/>
              <a:buChar char="●"/>
            </a:pPr>
            <a:r>
              <a:rPr lang="en"/>
              <a:t>Create boundaries to help balance online and offline activities</a:t>
            </a:r>
            <a:endParaRPr/>
          </a:p>
          <a:p>
            <a:pPr marL="457200" lvl="0" indent="-342900" algn="l" rtl="0">
              <a:spcBef>
                <a:spcPts val="0"/>
              </a:spcBef>
              <a:spcAft>
                <a:spcPts val="0"/>
              </a:spcAft>
              <a:buSzPts val="1800"/>
              <a:buChar char="●"/>
            </a:pPr>
            <a:r>
              <a:rPr lang="en"/>
              <a:t>Develop positive strategies and healthy practices</a:t>
            </a:r>
            <a:endParaRPr/>
          </a:p>
          <a:p>
            <a:pPr marL="457200" lvl="0" indent="-342900" algn="l" rtl="0">
              <a:spcBef>
                <a:spcPts val="0"/>
              </a:spcBef>
              <a:spcAft>
                <a:spcPts val="0"/>
              </a:spcAft>
              <a:buSzPts val="1800"/>
              <a:buChar char="●"/>
            </a:pPr>
            <a:r>
              <a:rPr lang="en"/>
              <a:t>Be cautious about what you share</a:t>
            </a:r>
            <a:endParaRPr/>
          </a:p>
          <a:p>
            <a:pPr marL="457200" lvl="0" indent="-342900" algn="l" rtl="0">
              <a:spcBef>
                <a:spcPts val="0"/>
              </a:spcBef>
              <a:spcAft>
                <a:spcPts val="0"/>
              </a:spcAft>
              <a:buSzPts val="1800"/>
              <a:buChar char="●"/>
            </a:pPr>
            <a:r>
              <a:rPr lang="en"/>
              <a:t>Protect yourself and others</a:t>
            </a:r>
            <a:endParaRPr/>
          </a:p>
          <a:p>
            <a:pPr marL="914400" lvl="1" indent="-317500" algn="l" rtl="0">
              <a:spcBef>
                <a:spcPts val="0"/>
              </a:spcBef>
              <a:spcAft>
                <a:spcPts val="0"/>
              </a:spcAft>
              <a:buSzPts val="1400"/>
              <a:buChar char="○"/>
            </a:pPr>
            <a:r>
              <a:rPr lang="en"/>
              <a:t>Don’t keep harassment or abuse a secret</a:t>
            </a:r>
            <a:endParaRPr/>
          </a:p>
          <a:p>
            <a:pPr marL="914400" lvl="1" indent="-317500" algn="l" rtl="0">
              <a:spcBef>
                <a:spcPts val="0"/>
              </a:spcBef>
              <a:spcAft>
                <a:spcPts val="0"/>
              </a:spcAft>
              <a:buSzPts val="1400"/>
              <a:buChar char="○"/>
            </a:pPr>
            <a:r>
              <a:rPr lang="en"/>
              <a:t>Don’t take part in online harassment or abuse</a:t>
            </a:r>
            <a:endParaRPr/>
          </a:p>
        </p:txBody>
      </p:sp>
      <p:pic>
        <p:nvPicPr>
          <p:cNvPr id="172" name="Google Shape;172;p27"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Benefits of Digital Technology and Media</a:t>
            </a:r>
            <a:endParaRPr/>
          </a:p>
        </p:txBody>
      </p:sp>
      <p:sp>
        <p:nvSpPr>
          <p:cNvPr id="178" name="Google Shape;178;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b="1"/>
              <a:t>Connection</a:t>
            </a:r>
            <a:endParaRPr sz="2000" b="1"/>
          </a:p>
          <a:p>
            <a:pPr marL="457200" lvl="0" indent="-355600" algn="l" rtl="0">
              <a:lnSpc>
                <a:spcPct val="150000"/>
              </a:lnSpc>
              <a:spcBef>
                <a:spcPts val="0"/>
              </a:spcBef>
              <a:spcAft>
                <a:spcPts val="0"/>
              </a:spcAft>
              <a:buSzPts val="2000"/>
              <a:buChar char="❖"/>
            </a:pPr>
            <a:r>
              <a:rPr lang="en" sz="2000" b="1"/>
              <a:t>Learning</a:t>
            </a:r>
            <a:endParaRPr sz="2000" b="1"/>
          </a:p>
          <a:p>
            <a:pPr marL="457200" lvl="0" indent="-355600" algn="l" rtl="0">
              <a:lnSpc>
                <a:spcPct val="150000"/>
              </a:lnSpc>
              <a:spcBef>
                <a:spcPts val="0"/>
              </a:spcBef>
              <a:spcAft>
                <a:spcPts val="0"/>
              </a:spcAft>
              <a:buSzPts val="2000"/>
              <a:buChar char="❖"/>
            </a:pPr>
            <a:r>
              <a:rPr lang="en" sz="2000" b="1"/>
              <a:t>Creativity</a:t>
            </a:r>
            <a:endParaRPr sz="2000" b="1"/>
          </a:p>
          <a:p>
            <a:pPr marL="457200" lvl="0" indent="-355600" algn="l" rtl="0">
              <a:lnSpc>
                <a:spcPct val="150000"/>
              </a:lnSpc>
              <a:spcBef>
                <a:spcPts val="0"/>
              </a:spcBef>
              <a:spcAft>
                <a:spcPts val="0"/>
              </a:spcAft>
              <a:buSzPts val="2000"/>
              <a:buChar char="❖"/>
            </a:pPr>
            <a:r>
              <a:rPr lang="en" sz="2000" b="1"/>
              <a:t>Productivity</a:t>
            </a:r>
            <a:endParaRPr sz="2000" b="1"/>
          </a:p>
          <a:p>
            <a:pPr marL="457200" lvl="0" indent="-355600" algn="l" rtl="0">
              <a:lnSpc>
                <a:spcPct val="150000"/>
              </a:lnSpc>
              <a:spcBef>
                <a:spcPts val="0"/>
              </a:spcBef>
              <a:spcAft>
                <a:spcPts val="0"/>
              </a:spcAft>
              <a:buSzPts val="2000"/>
              <a:buChar char="❖"/>
            </a:pPr>
            <a:r>
              <a:rPr lang="en" sz="2000" b="1"/>
              <a:t>Information and News</a:t>
            </a:r>
            <a:endParaRPr sz="2000" b="1"/>
          </a:p>
          <a:p>
            <a:pPr marL="0" lvl="0" indent="0" algn="l" rtl="0">
              <a:spcBef>
                <a:spcPts val="1200"/>
              </a:spcBef>
              <a:spcAft>
                <a:spcPts val="1200"/>
              </a:spcAft>
              <a:buNone/>
            </a:pPr>
            <a:endParaRPr/>
          </a:p>
        </p:txBody>
      </p:sp>
      <p:pic>
        <p:nvPicPr>
          <p:cNvPr id="179" name="Google Shape;179;p28"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Positive Effects of Digital Technology and Media</a:t>
            </a:r>
            <a:endParaRPr/>
          </a:p>
        </p:txBody>
      </p:sp>
      <p:pic>
        <p:nvPicPr>
          <p:cNvPr id="185" name="Google Shape;185;p29"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graphicFrame>
        <p:nvGraphicFramePr>
          <p:cNvPr id="186" name="Google Shape;186;p29"/>
          <p:cNvGraphicFramePr/>
          <p:nvPr/>
        </p:nvGraphicFramePr>
        <p:xfrm>
          <a:off x="709600" y="1109650"/>
          <a:ext cx="7710525" cy="3815341"/>
        </p:xfrm>
        <a:graphic>
          <a:graphicData uri="http://schemas.openxmlformats.org/drawingml/2006/table">
            <a:tbl>
              <a:tblPr>
                <a:noFill/>
                <a:tableStyleId>{1F45C3EE-4897-4C1F-84C3-E049D3BDAE8D}</a:tableStyleId>
              </a:tblPr>
              <a:tblGrid>
                <a:gridCol w="2570175">
                  <a:extLst>
                    <a:ext uri="{9D8B030D-6E8A-4147-A177-3AD203B41FA5}">
                      <a16:colId xmlns:a16="http://schemas.microsoft.com/office/drawing/2014/main" val="20000"/>
                    </a:ext>
                  </a:extLst>
                </a:gridCol>
                <a:gridCol w="2570175">
                  <a:extLst>
                    <a:ext uri="{9D8B030D-6E8A-4147-A177-3AD203B41FA5}">
                      <a16:colId xmlns:a16="http://schemas.microsoft.com/office/drawing/2014/main" val="20001"/>
                    </a:ext>
                  </a:extLst>
                </a:gridCol>
                <a:gridCol w="2570175">
                  <a:extLst>
                    <a:ext uri="{9D8B030D-6E8A-4147-A177-3AD203B41FA5}">
                      <a16:colId xmlns:a16="http://schemas.microsoft.com/office/drawing/2014/main" val="20002"/>
                    </a:ext>
                  </a:extLst>
                </a:gridCol>
              </a:tblGrid>
              <a:tr h="432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Positive Impact 👍</a:t>
                      </a:r>
                      <a:endParaRPr/>
                    </a:p>
                  </a:txBody>
                  <a:tcPr marL="91425" marR="91425" marT="91425" marB="91425"/>
                </a:tc>
                <a:tc>
                  <a:txBody>
                    <a:bodyPr/>
                    <a:lstStyle/>
                    <a:p>
                      <a:pPr marL="0" lvl="0" indent="0" algn="l" rtl="0">
                        <a:spcBef>
                          <a:spcPts val="0"/>
                        </a:spcBef>
                        <a:spcAft>
                          <a:spcPts val="0"/>
                        </a:spcAft>
                        <a:buNone/>
                      </a:pPr>
                      <a:r>
                        <a:rPr lang="en"/>
                        <a:t>Negative Impact </a:t>
                      </a:r>
                      <a:r>
                        <a:rPr lang="en">
                          <a:solidFill>
                            <a:schemeClr val="dk1"/>
                          </a:solidFill>
                        </a:rPr>
                        <a:t>👎</a:t>
                      </a:r>
                      <a:endParaRPr/>
                    </a:p>
                  </a:txBody>
                  <a:tcPr marL="91425" marR="91425" marT="91425" marB="91425"/>
                </a:tc>
                <a:extLst>
                  <a:ext uri="{0D108BD9-81ED-4DB2-BD59-A6C34878D82A}">
                    <a16:rowId xmlns:a16="http://schemas.microsoft.com/office/drawing/2014/main" val="10000"/>
                  </a:ext>
                </a:extLst>
              </a:tr>
              <a:tr h="575575">
                <a:tc>
                  <a:txBody>
                    <a:bodyPr/>
                    <a:lstStyle/>
                    <a:p>
                      <a:pPr marL="0" lvl="0" indent="0" algn="l" rtl="0">
                        <a:spcBef>
                          <a:spcPts val="0"/>
                        </a:spcBef>
                        <a:spcAft>
                          <a:spcPts val="0"/>
                        </a:spcAft>
                        <a:buNone/>
                      </a:pPr>
                      <a:r>
                        <a:rPr lang="en" b="1"/>
                        <a:t>Connection 🤝</a:t>
                      </a:r>
                      <a:endParaRPr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Keeping in touch with family and friends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575575">
                <a:tc>
                  <a:txBody>
                    <a:bodyPr/>
                    <a:lstStyle/>
                    <a:p>
                      <a:pPr marL="0" lvl="0" indent="0" algn="l" rtl="0">
                        <a:spcBef>
                          <a:spcPts val="0"/>
                        </a:spcBef>
                        <a:spcAft>
                          <a:spcPts val="0"/>
                        </a:spcAft>
                        <a:buNone/>
                      </a:pPr>
                      <a:r>
                        <a:rPr lang="en" b="1"/>
                        <a:t>Learning 📚</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Enhancing our love of learning by exploring interests and solving problems. Expanded knowledge base.</a:t>
                      </a:r>
                      <a:endParaRPr sz="1200">
                        <a:solidFill>
                          <a:schemeClr val="dk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75575">
                <a:tc>
                  <a:txBody>
                    <a:bodyPr/>
                    <a:lstStyle/>
                    <a:p>
                      <a:pPr marL="0" lvl="0" indent="0" algn="l" rtl="0">
                        <a:spcBef>
                          <a:spcPts val="0"/>
                        </a:spcBef>
                        <a:spcAft>
                          <a:spcPts val="0"/>
                        </a:spcAft>
                        <a:buNone/>
                      </a:pPr>
                      <a:r>
                        <a:rPr lang="en" b="1"/>
                        <a:t>Creativity 🎨</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Enhancing one's creativity by using tools to bring ideas to fruition.</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75575">
                <a:tc>
                  <a:txBody>
                    <a:bodyPr/>
                    <a:lstStyle/>
                    <a:p>
                      <a:pPr marL="0" lvl="0" indent="0" algn="l" rtl="0">
                        <a:spcBef>
                          <a:spcPts val="0"/>
                        </a:spcBef>
                        <a:spcAft>
                          <a:spcPts val="0"/>
                        </a:spcAft>
                        <a:buNone/>
                      </a:pPr>
                      <a:r>
                        <a:rPr lang="en" b="1"/>
                        <a:t>Productivity 📎</a:t>
                      </a:r>
                      <a:endParaRPr b="1"/>
                    </a:p>
                  </a:txBody>
                  <a:tcPr marL="91425" marR="91425" marT="91425" marB="91425"/>
                </a:tc>
                <a:tc>
                  <a:txBody>
                    <a:bodyPr/>
                    <a:lstStyle/>
                    <a:p>
                      <a:pPr marL="0" lvl="0" indent="0" algn="l" rtl="0">
                        <a:spcBef>
                          <a:spcPts val="0"/>
                        </a:spcBef>
                        <a:spcAft>
                          <a:spcPts val="0"/>
                        </a:spcAft>
                        <a:buClr>
                          <a:schemeClr val="dk1"/>
                        </a:buClr>
                        <a:buSzPts val="1100"/>
                        <a:buFont typeface="Arial"/>
                        <a:buNone/>
                      </a:pPr>
                      <a:r>
                        <a:rPr lang="en" sz="1200">
                          <a:solidFill>
                            <a:schemeClr val="dk1"/>
                          </a:solidFill>
                        </a:rPr>
                        <a:t>Spending less time on menial tasks, more time for connecting with others and serving.</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575575">
                <a:tc>
                  <a:txBody>
                    <a:bodyPr/>
                    <a:lstStyle/>
                    <a:p>
                      <a:pPr marL="0" lvl="0" indent="0" algn="l" rtl="0">
                        <a:spcBef>
                          <a:spcPts val="0"/>
                        </a:spcBef>
                        <a:spcAft>
                          <a:spcPts val="0"/>
                        </a:spcAft>
                        <a:buNone/>
                      </a:pPr>
                      <a:r>
                        <a:rPr lang="en" b="1"/>
                        <a:t>News and Information 🗞</a:t>
                      </a:r>
                      <a:endParaRPr b="1"/>
                    </a:p>
                  </a:txBody>
                  <a:tcPr marL="91425" marR="91425" marT="91425" marB="91425"/>
                </a:tc>
                <a:tc>
                  <a:txBody>
                    <a:bodyPr/>
                    <a:lstStyle/>
                    <a:p>
                      <a:pPr marL="0" lvl="0" indent="0" algn="l" rtl="0">
                        <a:spcBef>
                          <a:spcPts val="0"/>
                        </a:spcBef>
                        <a:spcAft>
                          <a:spcPts val="0"/>
                        </a:spcAft>
                        <a:buNone/>
                      </a:pPr>
                      <a:r>
                        <a:rPr lang="en" sz="1200"/>
                        <a:t>Greater opportunity to pray for needs around the world</a:t>
                      </a:r>
                      <a:endParaRPr sz="120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Negative Effects of Digital Technology and Media</a:t>
            </a:r>
            <a:endParaRPr/>
          </a:p>
        </p:txBody>
      </p:sp>
      <p:pic>
        <p:nvPicPr>
          <p:cNvPr id="192" name="Google Shape;192;p30"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graphicFrame>
        <p:nvGraphicFramePr>
          <p:cNvPr id="193" name="Google Shape;193;p30"/>
          <p:cNvGraphicFramePr/>
          <p:nvPr/>
        </p:nvGraphicFramePr>
        <p:xfrm>
          <a:off x="709600" y="1109650"/>
          <a:ext cx="7710525" cy="3815341"/>
        </p:xfrm>
        <a:graphic>
          <a:graphicData uri="http://schemas.openxmlformats.org/drawingml/2006/table">
            <a:tbl>
              <a:tblPr>
                <a:noFill/>
                <a:tableStyleId>{1F45C3EE-4897-4C1F-84C3-E049D3BDAE8D}</a:tableStyleId>
              </a:tblPr>
              <a:tblGrid>
                <a:gridCol w="2570175">
                  <a:extLst>
                    <a:ext uri="{9D8B030D-6E8A-4147-A177-3AD203B41FA5}">
                      <a16:colId xmlns:a16="http://schemas.microsoft.com/office/drawing/2014/main" val="20000"/>
                    </a:ext>
                  </a:extLst>
                </a:gridCol>
                <a:gridCol w="2570175">
                  <a:extLst>
                    <a:ext uri="{9D8B030D-6E8A-4147-A177-3AD203B41FA5}">
                      <a16:colId xmlns:a16="http://schemas.microsoft.com/office/drawing/2014/main" val="20001"/>
                    </a:ext>
                  </a:extLst>
                </a:gridCol>
                <a:gridCol w="2570175">
                  <a:extLst>
                    <a:ext uri="{9D8B030D-6E8A-4147-A177-3AD203B41FA5}">
                      <a16:colId xmlns:a16="http://schemas.microsoft.com/office/drawing/2014/main" val="20002"/>
                    </a:ext>
                  </a:extLst>
                </a:gridCol>
              </a:tblGrid>
              <a:tr h="432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Positive Impact 👍</a:t>
                      </a:r>
                      <a:endParaRPr/>
                    </a:p>
                  </a:txBody>
                  <a:tcPr marL="91425" marR="91425" marT="91425" marB="91425"/>
                </a:tc>
                <a:tc>
                  <a:txBody>
                    <a:bodyPr/>
                    <a:lstStyle/>
                    <a:p>
                      <a:pPr marL="0" lvl="0" indent="0" algn="l" rtl="0">
                        <a:spcBef>
                          <a:spcPts val="0"/>
                        </a:spcBef>
                        <a:spcAft>
                          <a:spcPts val="0"/>
                        </a:spcAft>
                        <a:buNone/>
                      </a:pPr>
                      <a:r>
                        <a:rPr lang="en"/>
                        <a:t>Negative Impact </a:t>
                      </a:r>
                      <a:r>
                        <a:rPr lang="en">
                          <a:solidFill>
                            <a:schemeClr val="dk1"/>
                          </a:solidFill>
                        </a:rPr>
                        <a:t>👎</a:t>
                      </a:r>
                      <a:endParaRPr/>
                    </a:p>
                  </a:txBody>
                  <a:tcPr marL="91425" marR="91425" marT="91425" marB="91425"/>
                </a:tc>
                <a:extLst>
                  <a:ext uri="{0D108BD9-81ED-4DB2-BD59-A6C34878D82A}">
                    <a16:rowId xmlns:a16="http://schemas.microsoft.com/office/drawing/2014/main" val="10000"/>
                  </a:ext>
                </a:extLst>
              </a:tr>
              <a:tr h="575575">
                <a:tc>
                  <a:txBody>
                    <a:bodyPr/>
                    <a:lstStyle/>
                    <a:p>
                      <a:pPr marL="0" lvl="0" indent="0" algn="l" rtl="0">
                        <a:spcBef>
                          <a:spcPts val="0"/>
                        </a:spcBef>
                        <a:spcAft>
                          <a:spcPts val="0"/>
                        </a:spcAft>
                        <a:buNone/>
                      </a:pPr>
                      <a:r>
                        <a:rPr lang="en" b="1"/>
                        <a:t>Connection 🤝</a:t>
                      </a:r>
                      <a:endParaRPr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Keeping in touch with family and friends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575575">
                <a:tc>
                  <a:txBody>
                    <a:bodyPr/>
                    <a:lstStyle/>
                    <a:p>
                      <a:pPr marL="0" lvl="0" indent="0" algn="l" rtl="0">
                        <a:spcBef>
                          <a:spcPts val="0"/>
                        </a:spcBef>
                        <a:spcAft>
                          <a:spcPts val="0"/>
                        </a:spcAft>
                        <a:buNone/>
                      </a:pPr>
                      <a:r>
                        <a:rPr lang="en" b="1"/>
                        <a:t>Learning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Enhancing our love of learning by exploring interests and solving problems. Expanded knowledge base.</a:t>
                      </a:r>
                      <a:endParaRPr sz="1200">
                        <a:solidFill>
                          <a:schemeClr val="dk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75575">
                <a:tc>
                  <a:txBody>
                    <a:bodyPr/>
                    <a:lstStyle/>
                    <a:p>
                      <a:pPr marL="0" lvl="0" indent="0" algn="l" rtl="0">
                        <a:spcBef>
                          <a:spcPts val="0"/>
                        </a:spcBef>
                        <a:spcAft>
                          <a:spcPts val="0"/>
                        </a:spcAft>
                        <a:buNone/>
                      </a:pPr>
                      <a:r>
                        <a:rPr lang="en" b="1"/>
                        <a:t>Creativity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Enhancing one's creativity by using tools to bring ideas to fruition.</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75575">
                <a:tc>
                  <a:txBody>
                    <a:bodyPr/>
                    <a:lstStyle/>
                    <a:p>
                      <a:pPr marL="0" lvl="0" indent="0" algn="l" rtl="0">
                        <a:spcBef>
                          <a:spcPts val="0"/>
                        </a:spcBef>
                        <a:spcAft>
                          <a:spcPts val="0"/>
                        </a:spcAft>
                        <a:buNone/>
                      </a:pPr>
                      <a:r>
                        <a:rPr lang="en" b="1"/>
                        <a:t>Productivity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Spending less time on menial tasks, more time for connecting with others and serving.</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575575">
                <a:tc>
                  <a:txBody>
                    <a:bodyPr/>
                    <a:lstStyle/>
                    <a:p>
                      <a:pPr marL="0" lvl="0" indent="0" algn="l" rtl="0">
                        <a:spcBef>
                          <a:spcPts val="0"/>
                        </a:spcBef>
                        <a:spcAft>
                          <a:spcPts val="0"/>
                        </a:spcAft>
                        <a:buNone/>
                      </a:pPr>
                      <a:r>
                        <a:rPr lang="en" b="1"/>
                        <a:t>News and Information 🗞</a:t>
                      </a:r>
                      <a:endParaRPr b="1"/>
                    </a:p>
                  </a:txBody>
                  <a:tcPr marL="91425" marR="91425" marT="91425" marB="91425"/>
                </a:tc>
                <a:tc>
                  <a:txBody>
                    <a:bodyPr/>
                    <a:lstStyle/>
                    <a:p>
                      <a:pPr marL="0" lvl="0" indent="0" algn="l" rtl="0">
                        <a:spcBef>
                          <a:spcPts val="0"/>
                        </a:spcBef>
                        <a:spcAft>
                          <a:spcPts val="0"/>
                        </a:spcAft>
                        <a:buNone/>
                      </a:pPr>
                      <a:r>
                        <a:rPr lang="en" sz="1200"/>
                        <a:t>Greater opportunity to pray for needs around the world</a:t>
                      </a:r>
                      <a:endParaRPr sz="120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194" name="Google Shape;194;p30"/>
          <p:cNvSpPr/>
          <p:nvPr/>
        </p:nvSpPr>
        <p:spPr>
          <a:xfrm>
            <a:off x="5982900" y="1503500"/>
            <a:ext cx="26415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Comparing real self to the best images curated by friends and family.</a:t>
            </a:r>
            <a:endParaRPr sz="1200"/>
          </a:p>
        </p:txBody>
      </p:sp>
      <p:sp>
        <p:nvSpPr>
          <p:cNvPr id="195" name="Google Shape;195;p30"/>
          <p:cNvSpPr/>
          <p:nvPr/>
        </p:nvSpPr>
        <p:spPr>
          <a:xfrm>
            <a:off x="5989650" y="2228850"/>
            <a:ext cx="26415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Lazy learning- cutting corners. Missing out on deep learning.</a:t>
            </a:r>
            <a:endParaRPr sz="1200"/>
          </a:p>
        </p:txBody>
      </p:sp>
      <p:sp>
        <p:nvSpPr>
          <p:cNvPr id="196" name="Google Shape;196;p30"/>
          <p:cNvSpPr/>
          <p:nvPr/>
        </p:nvSpPr>
        <p:spPr>
          <a:xfrm>
            <a:off x="5989650" y="295420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Stealing or claiming others’ work as own: fair use, copyright, plagiarism</a:t>
            </a:r>
            <a:endParaRPr sz="1200"/>
          </a:p>
        </p:txBody>
      </p:sp>
      <p:sp>
        <p:nvSpPr>
          <p:cNvPr id="197" name="Google Shape;197;p30"/>
          <p:cNvSpPr/>
          <p:nvPr/>
        </p:nvSpPr>
        <p:spPr>
          <a:xfrm>
            <a:off x="5989650" y="364000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Workaholism</a:t>
            </a:r>
            <a:endParaRPr sz="1200">
              <a:solidFill>
                <a:schemeClr val="dk1"/>
              </a:solidFill>
            </a:endParaRPr>
          </a:p>
          <a:p>
            <a:pPr marL="0" lvl="0" indent="0" algn="l" rtl="0">
              <a:spcBef>
                <a:spcPts val="0"/>
              </a:spcBef>
              <a:spcAft>
                <a:spcPts val="0"/>
              </a:spcAft>
              <a:buNone/>
            </a:pPr>
            <a:r>
              <a:rPr lang="en" sz="1200">
                <a:solidFill>
                  <a:schemeClr val="dk1"/>
                </a:solidFill>
              </a:rPr>
              <a:t>Inability to rest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Achieving = utmost importance</a:t>
            </a:r>
            <a:endParaRPr sz="1200">
              <a:solidFill>
                <a:schemeClr val="dk1"/>
              </a:solidFill>
            </a:endParaRPr>
          </a:p>
        </p:txBody>
      </p:sp>
      <p:sp>
        <p:nvSpPr>
          <p:cNvPr id="198" name="Google Shape;198;p30"/>
          <p:cNvSpPr/>
          <p:nvPr/>
        </p:nvSpPr>
        <p:spPr>
          <a:xfrm>
            <a:off x="6012150" y="422955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Source of anxiety</a:t>
            </a:r>
            <a:endParaRPr sz="1200">
              <a:solidFill>
                <a:schemeClr val="dk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Negative Effects of Digital Technology and Media</a:t>
            </a:r>
            <a:endParaRPr/>
          </a:p>
        </p:txBody>
      </p:sp>
      <p:pic>
        <p:nvPicPr>
          <p:cNvPr id="204" name="Google Shape;204;p31"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graphicFrame>
        <p:nvGraphicFramePr>
          <p:cNvPr id="205" name="Google Shape;205;p31"/>
          <p:cNvGraphicFramePr/>
          <p:nvPr/>
        </p:nvGraphicFramePr>
        <p:xfrm>
          <a:off x="709600" y="1109650"/>
          <a:ext cx="7710525" cy="3815341"/>
        </p:xfrm>
        <a:graphic>
          <a:graphicData uri="http://schemas.openxmlformats.org/drawingml/2006/table">
            <a:tbl>
              <a:tblPr>
                <a:noFill/>
                <a:tableStyleId>{1F45C3EE-4897-4C1F-84C3-E049D3BDAE8D}</a:tableStyleId>
              </a:tblPr>
              <a:tblGrid>
                <a:gridCol w="2570175">
                  <a:extLst>
                    <a:ext uri="{9D8B030D-6E8A-4147-A177-3AD203B41FA5}">
                      <a16:colId xmlns:a16="http://schemas.microsoft.com/office/drawing/2014/main" val="20000"/>
                    </a:ext>
                  </a:extLst>
                </a:gridCol>
                <a:gridCol w="2570175">
                  <a:extLst>
                    <a:ext uri="{9D8B030D-6E8A-4147-A177-3AD203B41FA5}">
                      <a16:colId xmlns:a16="http://schemas.microsoft.com/office/drawing/2014/main" val="20001"/>
                    </a:ext>
                  </a:extLst>
                </a:gridCol>
                <a:gridCol w="2570175">
                  <a:extLst>
                    <a:ext uri="{9D8B030D-6E8A-4147-A177-3AD203B41FA5}">
                      <a16:colId xmlns:a16="http://schemas.microsoft.com/office/drawing/2014/main" val="20002"/>
                    </a:ext>
                  </a:extLst>
                </a:gridCol>
              </a:tblGrid>
              <a:tr h="4327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a:t>Positive Impact 👍</a:t>
                      </a:r>
                      <a:endParaRPr/>
                    </a:p>
                  </a:txBody>
                  <a:tcPr marL="91425" marR="91425" marT="91425" marB="91425"/>
                </a:tc>
                <a:tc>
                  <a:txBody>
                    <a:bodyPr/>
                    <a:lstStyle/>
                    <a:p>
                      <a:pPr marL="0" lvl="0" indent="0" algn="l" rtl="0">
                        <a:spcBef>
                          <a:spcPts val="0"/>
                        </a:spcBef>
                        <a:spcAft>
                          <a:spcPts val="0"/>
                        </a:spcAft>
                        <a:buNone/>
                      </a:pPr>
                      <a:r>
                        <a:rPr lang="en"/>
                        <a:t>Negative Impact </a:t>
                      </a:r>
                      <a:r>
                        <a:rPr lang="en">
                          <a:solidFill>
                            <a:schemeClr val="dk1"/>
                          </a:solidFill>
                        </a:rPr>
                        <a:t>👎</a:t>
                      </a:r>
                      <a:endParaRPr/>
                    </a:p>
                  </a:txBody>
                  <a:tcPr marL="91425" marR="91425" marT="91425" marB="91425"/>
                </a:tc>
                <a:extLst>
                  <a:ext uri="{0D108BD9-81ED-4DB2-BD59-A6C34878D82A}">
                    <a16:rowId xmlns:a16="http://schemas.microsoft.com/office/drawing/2014/main" val="10000"/>
                  </a:ext>
                </a:extLst>
              </a:tr>
              <a:tr h="575575">
                <a:tc>
                  <a:txBody>
                    <a:bodyPr/>
                    <a:lstStyle/>
                    <a:p>
                      <a:pPr marL="0" lvl="0" indent="0" algn="l" rtl="0">
                        <a:spcBef>
                          <a:spcPts val="0"/>
                        </a:spcBef>
                        <a:spcAft>
                          <a:spcPts val="0"/>
                        </a:spcAft>
                        <a:buNone/>
                      </a:pPr>
                      <a:r>
                        <a:rPr lang="en" b="1"/>
                        <a:t>Connection 🤝</a:t>
                      </a:r>
                      <a:endParaRPr b="1"/>
                    </a:p>
                  </a:txBody>
                  <a:tcPr marL="91425" marR="91425" marT="91425" marB="91425"/>
                </a:tc>
                <a:tc>
                  <a:txBody>
                    <a:bodyPr/>
                    <a:lstStyle/>
                    <a:p>
                      <a:pPr marL="0" lvl="0" indent="0" algn="l" rtl="0">
                        <a:lnSpc>
                          <a:spcPct val="115000"/>
                        </a:lnSpc>
                        <a:spcBef>
                          <a:spcPts val="0"/>
                        </a:spcBef>
                        <a:spcAft>
                          <a:spcPts val="0"/>
                        </a:spcAft>
                        <a:buNone/>
                      </a:pPr>
                      <a:r>
                        <a:rPr lang="en" sz="1200">
                          <a:solidFill>
                            <a:schemeClr val="dk1"/>
                          </a:solidFill>
                        </a:rPr>
                        <a:t>Keeping in touch with family and friends</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575575">
                <a:tc>
                  <a:txBody>
                    <a:bodyPr/>
                    <a:lstStyle/>
                    <a:p>
                      <a:pPr marL="0" lvl="0" indent="0" algn="l" rtl="0">
                        <a:spcBef>
                          <a:spcPts val="0"/>
                        </a:spcBef>
                        <a:spcAft>
                          <a:spcPts val="0"/>
                        </a:spcAft>
                        <a:buNone/>
                      </a:pPr>
                      <a:r>
                        <a:rPr lang="en" b="1"/>
                        <a:t>Learning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Enhancing our love of learning by exploring interests and solving problems. Expanded knowledge base.</a:t>
                      </a:r>
                      <a:endParaRPr sz="1200">
                        <a:solidFill>
                          <a:schemeClr val="dk1"/>
                        </a:solidFill>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575575">
                <a:tc>
                  <a:txBody>
                    <a:bodyPr/>
                    <a:lstStyle/>
                    <a:p>
                      <a:pPr marL="0" lvl="0" indent="0" algn="l" rtl="0">
                        <a:spcBef>
                          <a:spcPts val="0"/>
                        </a:spcBef>
                        <a:spcAft>
                          <a:spcPts val="0"/>
                        </a:spcAft>
                        <a:buNone/>
                      </a:pPr>
                      <a:r>
                        <a:rPr lang="en" b="1"/>
                        <a:t>Creativity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Enhancing one's creativity by using tools to bring ideas to fruition.</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575575">
                <a:tc>
                  <a:txBody>
                    <a:bodyPr/>
                    <a:lstStyle/>
                    <a:p>
                      <a:pPr marL="0" lvl="0" indent="0" algn="l" rtl="0">
                        <a:spcBef>
                          <a:spcPts val="0"/>
                        </a:spcBef>
                        <a:spcAft>
                          <a:spcPts val="0"/>
                        </a:spcAft>
                        <a:buNone/>
                      </a:pPr>
                      <a:r>
                        <a:rPr lang="en" b="1"/>
                        <a:t>Productivity 📎</a:t>
                      </a:r>
                      <a:endParaRPr b="1"/>
                    </a:p>
                  </a:txBody>
                  <a:tcPr marL="91425" marR="91425" marT="91425" marB="91425"/>
                </a:tc>
                <a:tc>
                  <a:txBody>
                    <a:bodyPr/>
                    <a:lstStyle/>
                    <a:p>
                      <a:pPr marL="0" lvl="0" indent="0" algn="l" rtl="0">
                        <a:spcBef>
                          <a:spcPts val="0"/>
                        </a:spcBef>
                        <a:spcAft>
                          <a:spcPts val="0"/>
                        </a:spcAft>
                        <a:buNone/>
                      </a:pPr>
                      <a:r>
                        <a:rPr lang="en" sz="1200">
                          <a:solidFill>
                            <a:schemeClr val="dk1"/>
                          </a:solidFill>
                        </a:rPr>
                        <a:t>Spending less time on menial tasks, more time for connecting with others and serving.</a:t>
                      </a:r>
                      <a:endParaRPr sz="1200"/>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575575">
                <a:tc>
                  <a:txBody>
                    <a:bodyPr/>
                    <a:lstStyle/>
                    <a:p>
                      <a:pPr marL="0" lvl="0" indent="0" algn="l" rtl="0">
                        <a:spcBef>
                          <a:spcPts val="0"/>
                        </a:spcBef>
                        <a:spcAft>
                          <a:spcPts val="0"/>
                        </a:spcAft>
                        <a:buNone/>
                      </a:pPr>
                      <a:r>
                        <a:rPr lang="en" b="1"/>
                        <a:t>News and Information 🗞</a:t>
                      </a:r>
                      <a:endParaRPr b="1"/>
                    </a:p>
                  </a:txBody>
                  <a:tcPr marL="91425" marR="91425" marT="91425" marB="91425"/>
                </a:tc>
                <a:tc>
                  <a:txBody>
                    <a:bodyPr/>
                    <a:lstStyle/>
                    <a:p>
                      <a:pPr marL="0" lvl="0" indent="0" algn="l" rtl="0">
                        <a:spcBef>
                          <a:spcPts val="0"/>
                        </a:spcBef>
                        <a:spcAft>
                          <a:spcPts val="0"/>
                        </a:spcAft>
                        <a:buNone/>
                      </a:pPr>
                      <a:r>
                        <a:rPr lang="en" sz="1200"/>
                        <a:t>Greater opportunity to pray for needs around the world</a:t>
                      </a:r>
                      <a:endParaRPr sz="120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206" name="Google Shape;206;p31"/>
          <p:cNvSpPr/>
          <p:nvPr/>
        </p:nvSpPr>
        <p:spPr>
          <a:xfrm>
            <a:off x="5982900" y="1503500"/>
            <a:ext cx="26415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Comparing real self to the best images curated by friends and family.</a:t>
            </a:r>
            <a:endParaRPr sz="1200"/>
          </a:p>
        </p:txBody>
      </p:sp>
      <p:sp>
        <p:nvSpPr>
          <p:cNvPr id="207" name="Google Shape;207;p31"/>
          <p:cNvSpPr/>
          <p:nvPr/>
        </p:nvSpPr>
        <p:spPr>
          <a:xfrm>
            <a:off x="5989650" y="2228850"/>
            <a:ext cx="26415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Lazy learning- cutting corners. Missing out on deep learning.</a:t>
            </a:r>
            <a:endParaRPr sz="1200"/>
          </a:p>
        </p:txBody>
      </p:sp>
      <p:sp>
        <p:nvSpPr>
          <p:cNvPr id="208" name="Google Shape;208;p31"/>
          <p:cNvSpPr/>
          <p:nvPr/>
        </p:nvSpPr>
        <p:spPr>
          <a:xfrm>
            <a:off x="5989650" y="295420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Stealing or claiming others’ work as own: fair use, copyright, plagiarism</a:t>
            </a:r>
            <a:endParaRPr sz="1200"/>
          </a:p>
        </p:txBody>
      </p:sp>
      <p:sp>
        <p:nvSpPr>
          <p:cNvPr id="209" name="Google Shape;209;p31"/>
          <p:cNvSpPr/>
          <p:nvPr/>
        </p:nvSpPr>
        <p:spPr>
          <a:xfrm>
            <a:off x="5989650" y="364000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Workaholism</a:t>
            </a:r>
            <a:endParaRPr sz="1200">
              <a:solidFill>
                <a:schemeClr val="dk1"/>
              </a:solidFill>
            </a:endParaRPr>
          </a:p>
          <a:p>
            <a:pPr marL="0" lvl="0" indent="0" algn="l" rtl="0">
              <a:spcBef>
                <a:spcPts val="0"/>
              </a:spcBef>
              <a:spcAft>
                <a:spcPts val="0"/>
              </a:spcAft>
              <a:buNone/>
            </a:pPr>
            <a:r>
              <a:rPr lang="en" sz="1200">
                <a:solidFill>
                  <a:schemeClr val="dk1"/>
                </a:solidFill>
              </a:rPr>
              <a:t>Inability to rest</a:t>
            </a:r>
            <a:endParaRPr sz="1200">
              <a:solidFill>
                <a:schemeClr val="dk1"/>
              </a:solidFill>
            </a:endParaRPr>
          </a:p>
          <a:p>
            <a:pPr marL="0" lvl="0" indent="0" algn="l" rtl="0">
              <a:spcBef>
                <a:spcPts val="0"/>
              </a:spcBef>
              <a:spcAft>
                <a:spcPts val="0"/>
              </a:spcAft>
              <a:buNone/>
            </a:pPr>
            <a:r>
              <a:rPr lang="en" sz="1200">
                <a:solidFill>
                  <a:schemeClr val="dk1"/>
                </a:solidFill>
              </a:rPr>
              <a:t>Achieving = utmost importance</a:t>
            </a:r>
            <a:endParaRPr sz="1200">
              <a:solidFill>
                <a:schemeClr val="dk1"/>
              </a:solidFill>
            </a:endParaRPr>
          </a:p>
        </p:txBody>
      </p:sp>
      <p:sp>
        <p:nvSpPr>
          <p:cNvPr id="210" name="Google Shape;210;p31"/>
          <p:cNvSpPr/>
          <p:nvPr/>
        </p:nvSpPr>
        <p:spPr>
          <a:xfrm>
            <a:off x="6012150" y="4229550"/>
            <a:ext cx="2430600" cy="6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chemeClr val="dk1"/>
                </a:solidFill>
              </a:rPr>
              <a:t>Source of anxiety</a:t>
            </a:r>
            <a:endParaRPr sz="1200">
              <a:solidFill>
                <a:schemeClr val="dk1"/>
              </a:solidFill>
            </a:endParaRPr>
          </a:p>
        </p:txBody>
      </p:sp>
      <p:sp>
        <p:nvSpPr>
          <p:cNvPr id="211" name="Google Shape;211;p31"/>
          <p:cNvSpPr/>
          <p:nvPr/>
        </p:nvSpPr>
        <p:spPr>
          <a:xfrm rot="542840">
            <a:off x="5737439" y="1664428"/>
            <a:ext cx="3145939" cy="1009157"/>
          </a:xfrm>
          <a:prstGeom prst="rect">
            <a:avLst/>
          </a:prstGeom>
          <a:solidFill>
            <a:srgbClr val="D9D2E9"/>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latin typeface="Comfortaa"/>
                <a:ea typeface="Comfortaa"/>
                <a:cs typeface="Comfortaa"/>
                <a:sym typeface="Comfortaa"/>
              </a:rPr>
              <a:t>Wisdom = recognizing healthy usage vs. misuse and overuse</a:t>
            </a:r>
            <a:endParaRPr>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Age of Technology</a:t>
            </a:r>
            <a:endParaRPr/>
          </a:p>
        </p:txBody>
      </p:sp>
      <p:pic>
        <p:nvPicPr>
          <p:cNvPr id="62" name="Google Shape;62;p14"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pic>
        <p:nvPicPr>
          <p:cNvPr id="63" name="Google Shape;63;p14"/>
          <p:cNvPicPr preferRelativeResize="0"/>
          <p:nvPr/>
        </p:nvPicPr>
        <p:blipFill>
          <a:blip r:embed="rId4">
            <a:alphaModFix/>
          </a:blip>
          <a:stretch>
            <a:fillRect/>
          </a:stretch>
        </p:blipFill>
        <p:spPr>
          <a:xfrm>
            <a:off x="1101588" y="1027875"/>
            <a:ext cx="6940825" cy="3904225"/>
          </a:xfrm>
          <a:prstGeom prst="rect">
            <a:avLst/>
          </a:prstGeom>
          <a:noFill/>
          <a:ln>
            <a:noFill/>
          </a:ln>
        </p:spPr>
      </p:pic>
      <p:sp>
        <p:nvSpPr>
          <p:cNvPr id="64" name="Google Shape;64;p14"/>
          <p:cNvSpPr/>
          <p:nvPr/>
        </p:nvSpPr>
        <p:spPr>
          <a:xfrm>
            <a:off x="4396825" y="1962150"/>
            <a:ext cx="147300" cy="2288400"/>
          </a:xfrm>
          <a:prstGeom prst="rect">
            <a:avLst/>
          </a:prstGeom>
          <a:solidFill>
            <a:srgbClr val="FFE599">
              <a:alpha val="46200"/>
            </a:srgbClr>
          </a:solidFill>
          <a:ln>
            <a:noFill/>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65" name="Google Shape;65;p14"/>
          <p:cNvSpPr txBox="1"/>
          <p:nvPr/>
        </p:nvSpPr>
        <p:spPr>
          <a:xfrm>
            <a:off x="4561525" y="4855900"/>
            <a:ext cx="39381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2"/>
                </a:solidFill>
              </a:rPr>
              <a:t>Source: https://datareportal.com/reports/digital-2025-global-overview-report</a:t>
            </a:r>
            <a:endParaRPr sz="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Family Digital Wellbeing Self-Assessment</a:t>
            </a:r>
            <a:endParaRPr/>
          </a:p>
        </p:txBody>
      </p:sp>
      <p:sp>
        <p:nvSpPr>
          <p:cNvPr id="217" name="Google Shape;217;p3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Six Elements that Foster Digitally Healthy Families</a:t>
            </a:r>
            <a:endParaRPr/>
          </a:p>
          <a:p>
            <a:pPr marL="914400" lvl="0" indent="-342900" algn="l" rtl="0">
              <a:spcBef>
                <a:spcPts val="1200"/>
              </a:spcBef>
              <a:spcAft>
                <a:spcPts val="0"/>
              </a:spcAft>
              <a:buSzPts val="1800"/>
              <a:buAutoNum type="arabicPeriod"/>
            </a:pPr>
            <a:r>
              <a:rPr lang="en"/>
              <a:t>Awareness</a:t>
            </a:r>
            <a:endParaRPr/>
          </a:p>
          <a:p>
            <a:pPr marL="914400" lvl="0" indent="-342900" algn="l" rtl="0">
              <a:spcBef>
                <a:spcPts val="0"/>
              </a:spcBef>
              <a:spcAft>
                <a:spcPts val="0"/>
              </a:spcAft>
              <a:buSzPts val="1800"/>
              <a:buAutoNum type="arabicPeriod"/>
            </a:pPr>
            <a:r>
              <a:rPr lang="en"/>
              <a:t>Boundaries and Safeguards</a:t>
            </a:r>
            <a:endParaRPr/>
          </a:p>
          <a:p>
            <a:pPr marL="914400" lvl="0" indent="-342900" algn="l" rtl="0">
              <a:spcBef>
                <a:spcPts val="0"/>
              </a:spcBef>
              <a:spcAft>
                <a:spcPts val="0"/>
              </a:spcAft>
              <a:buSzPts val="1800"/>
              <a:buAutoNum type="arabicPeriod"/>
            </a:pPr>
            <a:r>
              <a:rPr lang="en"/>
              <a:t>Modeling</a:t>
            </a:r>
            <a:endParaRPr/>
          </a:p>
          <a:p>
            <a:pPr marL="914400" lvl="0" indent="-342900" algn="l" rtl="0">
              <a:spcBef>
                <a:spcPts val="0"/>
              </a:spcBef>
              <a:spcAft>
                <a:spcPts val="0"/>
              </a:spcAft>
              <a:buSzPts val="1800"/>
              <a:buAutoNum type="arabicPeriod"/>
            </a:pPr>
            <a:r>
              <a:rPr lang="en"/>
              <a:t>Teaching Wisdom Principles and Skills</a:t>
            </a:r>
            <a:endParaRPr/>
          </a:p>
          <a:p>
            <a:pPr marL="914400" lvl="0" indent="-342900" algn="l" rtl="0">
              <a:spcBef>
                <a:spcPts val="0"/>
              </a:spcBef>
              <a:spcAft>
                <a:spcPts val="0"/>
              </a:spcAft>
              <a:buSzPts val="1800"/>
              <a:buAutoNum type="arabicPeriod"/>
            </a:pPr>
            <a:r>
              <a:rPr lang="en"/>
              <a:t>Keeping and Open Dialogue</a:t>
            </a:r>
            <a:endParaRPr/>
          </a:p>
          <a:p>
            <a:pPr marL="914400" lvl="0" indent="-342900" algn="l" rtl="0">
              <a:spcBef>
                <a:spcPts val="0"/>
              </a:spcBef>
              <a:spcAft>
                <a:spcPts val="0"/>
              </a:spcAft>
              <a:buSzPts val="1800"/>
              <a:buAutoNum type="arabicPeriod"/>
            </a:pPr>
            <a:r>
              <a:rPr lang="en"/>
              <a:t>Prayer</a:t>
            </a:r>
            <a:endParaRPr/>
          </a:p>
        </p:txBody>
      </p:sp>
      <p:pic>
        <p:nvPicPr>
          <p:cNvPr id="218" name="Google Shape;218;p32" descr="abstract defocus digital technology background (Provided by Getty Images)"/>
          <p:cNvPicPr preferRelativeResize="0"/>
          <p:nvPr/>
        </p:nvPicPr>
        <p:blipFill rotWithShape="1">
          <a:blip r:embed="rId3">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Awareness</a:t>
            </a:r>
            <a:endParaRPr/>
          </a:p>
        </p:txBody>
      </p:sp>
      <p:sp>
        <p:nvSpPr>
          <p:cNvPr id="224" name="Google Shape;224;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Awareness is the 1st level of any kind of “self-defense”</a:t>
            </a:r>
            <a:endParaRPr/>
          </a:p>
          <a:p>
            <a:pPr marL="457200" lvl="0" indent="-342900" algn="l" rtl="0">
              <a:spcBef>
                <a:spcPts val="1000"/>
              </a:spcBef>
              <a:spcAft>
                <a:spcPts val="0"/>
              </a:spcAft>
              <a:buSzPts val="1800"/>
              <a:buChar char="●"/>
            </a:pPr>
            <a:r>
              <a:rPr lang="en"/>
              <a:t>This involves:</a:t>
            </a:r>
            <a:endParaRPr/>
          </a:p>
          <a:p>
            <a:pPr marL="914400" lvl="1" indent="-317500" algn="l" rtl="0">
              <a:spcBef>
                <a:spcPts val="1000"/>
              </a:spcBef>
              <a:spcAft>
                <a:spcPts val="0"/>
              </a:spcAft>
              <a:buSzPts val="1400"/>
              <a:buChar char="○"/>
            </a:pPr>
            <a:r>
              <a:rPr lang="en"/>
              <a:t>Parental Awareness</a:t>
            </a:r>
            <a:endParaRPr/>
          </a:p>
          <a:p>
            <a:pPr marL="1371600" lvl="2" indent="-317500" algn="l" rtl="0">
              <a:spcBef>
                <a:spcPts val="1000"/>
              </a:spcBef>
              <a:spcAft>
                <a:spcPts val="0"/>
              </a:spcAft>
              <a:buSzPts val="1400"/>
              <a:buChar char="■"/>
            </a:pPr>
            <a:r>
              <a:rPr lang="en"/>
              <a:t>Do you know what apps and media are out there?</a:t>
            </a:r>
            <a:endParaRPr/>
          </a:p>
          <a:p>
            <a:pPr marL="1371600" lvl="2" indent="-317500" algn="l" rtl="0">
              <a:spcBef>
                <a:spcPts val="1000"/>
              </a:spcBef>
              <a:spcAft>
                <a:spcPts val="0"/>
              </a:spcAft>
              <a:buSzPts val="1400"/>
              <a:buChar char="■"/>
            </a:pPr>
            <a:r>
              <a:rPr lang="en"/>
              <a:t>Do you know what apps and media your child consumes?</a:t>
            </a:r>
            <a:endParaRPr/>
          </a:p>
          <a:p>
            <a:pPr marL="914400" lvl="1" indent="-317500" algn="l" rtl="0">
              <a:spcBef>
                <a:spcPts val="1000"/>
              </a:spcBef>
              <a:spcAft>
                <a:spcPts val="0"/>
              </a:spcAft>
              <a:buSzPts val="1400"/>
              <a:buChar char="○"/>
            </a:pPr>
            <a:r>
              <a:rPr lang="en"/>
              <a:t>The Child’s Awareness</a:t>
            </a:r>
            <a:endParaRPr/>
          </a:p>
          <a:p>
            <a:pPr marL="1371600" lvl="2" indent="-317500" algn="l" rtl="0">
              <a:spcBef>
                <a:spcPts val="1000"/>
              </a:spcBef>
              <a:spcAft>
                <a:spcPts val="0"/>
              </a:spcAft>
              <a:buSzPts val="1400"/>
              <a:buChar char="■"/>
            </a:pPr>
            <a:r>
              <a:rPr lang="en"/>
              <a:t>Is your child aware that some apps and media can be harmful to their minds?</a:t>
            </a:r>
            <a:endParaRPr/>
          </a:p>
          <a:p>
            <a:pPr marL="1371600" lvl="2" indent="-317500" algn="l" rtl="0">
              <a:spcBef>
                <a:spcPts val="1000"/>
              </a:spcBef>
              <a:spcAft>
                <a:spcPts val="1000"/>
              </a:spcAft>
              <a:buSzPts val="1400"/>
              <a:buChar char="■"/>
            </a:pPr>
            <a:r>
              <a:rPr lang="en"/>
              <a:t>Is your child aware of things they should do if they run into inappropriate content? Or if they notice they are not sleeping well, feeling more anxious, depressed, lonely, etc.</a:t>
            </a:r>
            <a:endParaRPr/>
          </a:p>
        </p:txBody>
      </p:sp>
      <p:pic>
        <p:nvPicPr>
          <p:cNvPr id="225" name="Google Shape;225;p33"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Awareness</a:t>
            </a:r>
            <a:endParaRPr/>
          </a:p>
        </p:txBody>
      </p:sp>
      <p:sp>
        <p:nvSpPr>
          <p:cNvPr id="231" name="Google Shape;231;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Awareness is the 1st level of any kind of “self-defense”</a:t>
            </a:r>
            <a:endParaRPr/>
          </a:p>
          <a:p>
            <a:pPr marL="457200" lvl="0" indent="-342900" algn="l" rtl="0">
              <a:spcBef>
                <a:spcPts val="1000"/>
              </a:spcBef>
              <a:spcAft>
                <a:spcPts val="0"/>
              </a:spcAft>
              <a:buSzPts val="1800"/>
              <a:buChar char="●"/>
            </a:pPr>
            <a:r>
              <a:rPr lang="en"/>
              <a:t>This involves:</a:t>
            </a:r>
            <a:endParaRPr/>
          </a:p>
          <a:p>
            <a:pPr marL="914400" lvl="1" indent="-317500" algn="l" rtl="0">
              <a:spcBef>
                <a:spcPts val="1000"/>
              </a:spcBef>
              <a:spcAft>
                <a:spcPts val="0"/>
              </a:spcAft>
              <a:buSzPts val="1400"/>
              <a:buChar char="○"/>
            </a:pPr>
            <a:r>
              <a:rPr lang="en"/>
              <a:t>Parental Awareness</a:t>
            </a:r>
            <a:endParaRPr/>
          </a:p>
          <a:p>
            <a:pPr marL="1371600" lvl="2" indent="-317500" algn="l" rtl="0">
              <a:spcBef>
                <a:spcPts val="1000"/>
              </a:spcBef>
              <a:spcAft>
                <a:spcPts val="0"/>
              </a:spcAft>
              <a:buSzPts val="1400"/>
              <a:buChar char="■"/>
            </a:pPr>
            <a:r>
              <a:rPr lang="en"/>
              <a:t>Do you know what apps and media are out there?</a:t>
            </a:r>
            <a:endParaRPr/>
          </a:p>
          <a:p>
            <a:pPr marL="1371600" lvl="2" indent="-317500" algn="l" rtl="0">
              <a:spcBef>
                <a:spcPts val="1000"/>
              </a:spcBef>
              <a:spcAft>
                <a:spcPts val="0"/>
              </a:spcAft>
              <a:buSzPts val="1400"/>
              <a:buChar char="■"/>
            </a:pPr>
            <a:r>
              <a:rPr lang="en"/>
              <a:t>Do you know what apps and media your child consumes?</a:t>
            </a:r>
            <a:endParaRPr/>
          </a:p>
          <a:p>
            <a:pPr marL="914400" lvl="1" indent="-317500" algn="l" rtl="0">
              <a:spcBef>
                <a:spcPts val="1000"/>
              </a:spcBef>
              <a:spcAft>
                <a:spcPts val="0"/>
              </a:spcAft>
              <a:buSzPts val="1400"/>
              <a:buChar char="○"/>
            </a:pPr>
            <a:r>
              <a:rPr lang="en"/>
              <a:t>The Child’s Awareness</a:t>
            </a:r>
            <a:endParaRPr/>
          </a:p>
          <a:p>
            <a:pPr marL="1371600" lvl="2" indent="-317500" algn="l" rtl="0">
              <a:spcBef>
                <a:spcPts val="1000"/>
              </a:spcBef>
              <a:spcAft>
                <a:spcPts val="0"/>
              </a:spcAft>
              <a:buSzPts val="1400"/>
              <a:buChar char="■"/>
            </a:pPr>
            <a:r>
              <a:rPr lang="en"/>
              <a:t>Is your child aware that some apps and media can be harmful to their minds?</a:t>
            </a:r>
            <a:endParaRPr/>
          </a:p>
          <a:p>
            <a:pPr marL="1371600" lvl="2" indent="-317500" algn="l" rtl="0">
              <a:spcBef>
                <a:spcPts val="1000"/>
              </a:spcBef>
              <a:spcAft>
                <a:spcPts val="1000"/>
              </a:spcAft>
              <a:buSzPts val="1400"/>
              <a:buChar char="■"/>
            </a:pPr>
            <a:r>
              <a:rPr lang="en"/>
              <a:t>Is your child aware of things they should do if they run into inappropriate content? Or if they notice they are not sleeping well, feeling more anxious, depressed, lonely, etc.</a:t>
            </a:r>
            <a:endParaRPr/>
          </a:p>
        </p:txBody>
      </p:sp>
      <p:pic>
        <p:nvPicPr>
          <p:cNvPr id="232" name="Google Shape;232;p34"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33" name="Google Shape;233;p34"/>
          <p:cNvSpPr/>
          <p:nvPr/>
        </p:nvSpPr>
        <p:spPr>
          <a:xfrm rot="260084">
            <a:off x="3479234" y="915706"/>
            <a:ext cx="5274989" cy="3653064"/>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t>Parent Alert!</a:t>
            </a:r>
            <a:endParaRPr sz="2800"/>
          </a:p>
          <a:p>
            <a:pPr marL="0" lvl="0" indent="0" algn="ctr" rtl="0">
              <a:spcBef>
                <a:spcPts val="0"/>
              </a:spcBef>
              <a:spcAft>
                <a:spcPts val="0"/>
              </a:spcAft>
              <a:buNone/>
            </a:pPr>
            <a:endParaRPr/>
          </a:p>
          <a:p>
            <a:pPr marL="0" lvl="0" indent="0" algn="l" rtl="0">
              <a:spcBef>
                <a:spcPts val="0"/>
              </a:spcBef>
              <a:spcAft>
                <a:spcPts val="0"/>
              </a:spcAft>
              <a:buNone/>
            </a:pPr>
            <a:r>
              <a:rPr lang="en"/>
              <a:t>→ New in 2025: concerns arising in regard to AI development of “companionship models” within generative AI tools.</a:t>
            </a:r>
            <a:endParaRPr/>
          </a:p>
          <a:p>
            <a:pPr marL="0" lvl="0" indent="0" algn="l" rtl="0">
              <a:spcBef>
                <a:spcPts val="0"/>
              </a:spcBef>
              <a:spcAft>
                <a:spcPts val="0"/>
              </a:spcAft>
              <a:buNone/>
            </a:pPr>
            <a:endParaRPr/>
          </a:p>
          <a:p>
            <a:pPr marL="0" lvl="0" indent="0" algn="l" rtl="0">
              <a:spcBef>
                <a:spcPts val="0"/>
              </a:spcBef>
              <a:spcAft>
                <a:spcPts val="0"/>
              </a:spcAft>
              <a:buNone/>
            </a:pPr>
            <a:r>
              <a:rPr lang="en"/>
              <a:t>→ concerning article from WSJ described how these AI models are built into many generative AI programs that are within mainstream apps (Facebook, Instagram, ChatGPT, etc)</a:t>
            </a:r>
            <a:endParaRPr/>
          </a:p>
          <a:p>
            <a:pPr marL="0" lvl="0" indent="0" algn="l" rtl="0">
              <a:spcBef>
                <a:spcPts val="0"/>
              </a:spcBef>
              <a:spcAft>
                <a:spcPts val="0"/>
              </a:spcAft>
              <a:buNone/>
            </a:pPr>
            <a:endParaRPr/>
          </a:p>
          <a:p>
            <a:pPr marL="0" lvl="0" indent="0" algn="l" rtl="0">
              <a:spcBef>
                <a:spcPts val="0"/>
              </a:spcBef>
              <a:spcAft>
                <a:spcPts val="0"/>
              </a:spcAft>
              <a:buNone/>
            </a:pPr>
            <a:r>
              <a:rPr lang="en"/>
              <a:t>→ the AI companion can be prompted to play different “personas” and many will engage in explicit conversations and scenarios without regard to the user’s age.</a:t>
            </a:r>
            <a:endParaRPr/>
          </a:p>
          <a:p>
            <a:pPr marL="0" lvl="0" indent="0" algn="l" rtl="0">
              <a:spcBef>
                <a:spcPts val="0"/>
              </a:spcBef>
              <a:spcAft>
                <a:spcPts val="0"/>
              </a:spcAft>
              <a:buNone/>
            </a:pPr>
            <a:endParaRPr/>
          </a:p>
          <a:p>
            <a:pPr marL="0" lvl="0" indent="0" algn="l" rtl="0">
              <a:spcBef>
                <a:spcPts val="0"/>
              </a:spcBef>
              <a:spcAft>
                <a:spcPts val="0"/>
              </a:spcAft>
              <a:buNone/>
            </a:pPr>
            <a:r>
              <a:rPr lang="en"/>
              <a:t>→ App developers seem hesitant to create boundaries and restrictions to their AI programs, even for minors.</a:t>
            </a:r>
            <a:endParaRPr/>
          </a:p>
        </p:txBody>
      </p:sp>
      <p:sp>
        <p:nvSpPr>
          <p:cNvPr id="234" name="Google Shape;234;p34"/>
          <p:cNvSpPr txBox="1"/>
          <p:nvPr/>
        </p:nvSpPr>
        <p:spPr>
          <a:xfrm>
            <a:off x="1522975" y="4703625"/>
            <a:ext cx="834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1155CC"/>
                </a:solidFill>
                <a:highlight>
                  <a:srgbClr val="FFFFFF"/>
                </a:highlight>
              </a:rPr>
              <a:t>Article: https://www.wsj.com/tech/ai/meta-ai-chatbots-sex-a25311bf?st=ZKwsEN&amp;reflink=article_imessage_share</a:t>
            </a:r>
            <a:endParaRPr sz="1000">
              <a:solidFill>
                <a:schemeClr val="dk2"/>
              </a:solidFill>
            </a:endParaRPr>
          </a:p>
        </p:txBody>
      </p:sp>
      <p:pic>
        <p:nvPicPr>
          <p:cNvPr id="235" name="Google Shape;235;p34" title="How-People-Use-Gen-AI-in-2025_Site.jpg"/>
          <p:cNvPicPr preferRelativeResize="0"/>
          <p:nvPr/>
        </p:nvPicPr>
        <p:blipFill>
          <a:blip r:embed="rId4">
            <a:alphaModFix/>
          </a:blip>
          <a:stretch>
            <a:fillRect/>
          </a:stretch>
        </p:blipFill>
        <p:spPr>
          <a:xfrm>
            <a:off x="1001352" y="732888"/>
            <a:ext cx="1924175" cy="4255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Awareness</a:t>
            </a:r>
            <a:endParaRPr/>
          </a:p>
        </p:txBody>
      </p:sp>
      <p:sp>
        <p:nvSpPr>
          <p:cNvPr id="241" name="Google Shape;24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Awareness is the 1st level of any kind of “self-defense”</a:t>
            </a:r>
            <a:endParaRPr/>
          </a:p>
          <a:p>
            <a:pPr marL="457200" lvl="0" indent="-342900" algn="l" rtl="0">
              <a:spcBef>
                <a:spcPts val="1000"/>
              </a:spcBef>
              <a:spcAft>
                <a:spcPts val="0"/>
              </a:spcAft>
              <a:buSzPts val="1800"/>
              <a:buChar char="●"/>
            </a:pPr>
            <a:r>
              <a:rPr lang="en"/>
              <a:t>This involves:</a:t>
            </a:r>
            <a:endParaRPr/>
          </a:p>
          <a:p>
            <a:pPr marL="914400" lvl="1" indent="-317500" algn="l" rtl="0">
              <a:spcBef>
                <a:spcPts val="1000"/>
              </a:spcBef>
              <a:spcAft>
                <a:spcPts val="0"/>
              </a:spcAft>
              <a:buSzPts val="1400"/>
              <a:buChar char="○"/>
            </a:pPr>
            <a:r>
              <a:rPr lang="en"/>
              <a:t>Parental Awareness</a:t>
            </a:r>
            <a:endParaRPr/>
          </a:p>
          <a:p>
            <a:pPr marL="1371600" lvl="2" indent="-317500" algn="l" rtl="0">
              <a:spcBef>
                <a:spcPts val="1000"/>
              </a:spcBef>
              <a:spcAft>
                <a:spcPts val="0"/>
              </a:spcAft>
              <a:buSzPts val="1400"/>
              <a:buChar char="■"/>
            </a:pPr>
            <a:r>
              <a:rPr lang="en"/>
              <a:t>Do you know what apps and media are out there?</a:t>
            </a:r>
            <a:endParaRPr/>
          </a:p>
          <a:p>
            <a:pPr marL="1371600" lvl="2" indent="-317500" algn="l" rtl="0">
              <a:spcBef>
                <a:spcPts val="1000"/>
              </a:spcBef>
              <a:spcAft>
                <a:spcPts val="0"/>
              </a:spcAft>
              <a:buSzPts val="1400"/>
              <a:buChar char="■"/>
            </a:pPr>
            <a:r>
              <a:rPr lang="en"/>
              <a:t>Do you know what apps and media your child consumes?</a:t>
            </a:r>
            <a:endParaRPr/>
          </a:p>
          <a:p>
            <a:pPr marL="914400" lvl="1" indent="-317500" algn="l" rtl="0">
              <a:spcBef>
                <a:spcPts val="1000"/>
              </a:spcBef>
              <a:spcAft>
                <a:spcPts val="0"/>
              </a:spcAft>
              <a:buSzPts val="1400"/>
              <a:buChar char="○"/>
            </a:pPr>
            <a:r>
              <a:rPr lang="en"/>
              <a:t>The Child’s Awareness</a:t>
            </a:r>
            <a:endParaRPr/>
          </a:p>
          <a:p>
            <a:pPr marL="1371600" lvl="2" indent="-317500" algn="l" rtl="0">
              <a:spcBef>
                <a:spcPts val="1000"/>
              </a:spcBef>
              <a:spcAft>
                <a:spcPts val="0"/>
              </a:spcAft>
              <a:buSzPts val="1400"/>
              <a:buChar char="■"/>
            </a:pPr>
            <a:r>
              <a:rPr lang="en"/>
              <a:t>Is your child aware that some apps and media can be harmful to their minds?</a:t>
            </a:r>
            <a:endParaRPr/>
          </a:p>
          <a:p>
            <a:pPr marL="1371600" lvl="2" indent="-317500" algn="l" rtl="0">
              <a:spcBef>
                <a:spcPts val="1000"/>
              </a:spcBef>
              <a:spcAft>
                <a:spcPts val="1000"/>
              </a:spcAft>
              <a:buSzPts val="1400"/>
              <a:buChar char="■"/>
            </a:pPr>
            <a:r>
              <a:rPr lang="en"/>
              <a:t>Is your child aware of things they should do if they run into inappropriate content? Or if they notice they are not sleeping well, feeling more anxious, depressed, lonely, etc.</a:t>
            </a:r>
            <a:endParaRPr/>
          </a:p>
        </p:txBody>
      </p:sp>
      <p:pic>
        <p:nvPicPr>
          <p:cNvPr id="242" name="Google Shape;242;p35"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43" name="Google Shape;243;p35"/>
          <p:cNvSpPr/>
          <p:nvPr/>
        </p:nvSpPr>
        <p:spPr>
          <a:xfrm rot="260084">
            <a:off x="3479234" y="915706"/>
            <a:ext cx="5274989" cy="3653064"/>
          </a:xfrm>
          <a:prstGeom prst="rect">
            <a:avLst/>
          </a:prstGeom>
          <a:solidFill>
            <a:srgbClr val="F9CB9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800"/>
              <a:t>Parent Alert!</a:t>
            </a:r>
            <a:endParaRPr sz="2800"/>
          </a:p>
          <a:p>
            <a:pPr marL="0" lvl="0" indent="0" algn="ctr" rtl="0">
              <a:spcBef>
                <a:spcPts val="0"/>
              </a:spcBef>
              <a:spcAft>
                <a:spcPts val="0"/>
              </a:spcAft>
              <a:buNone/>
            </a:pPr>
            <a:endParaRPr/>
          </a:p>
          <a:p>
            <a:pPr marL="0" lvl="0" indent="0" algn="l" rtl="0">
              <a:spcBef>
                <a:spcPts val="0"/>
              </a:spcBef>
              <a:spcAft>
                <a:spcPts val="0"/>
              </a:spcAft>
              <a:buNone/>
            </a:pPr>
            <a:r>
              <a:rPr lang="en"/>
              <a:t>→ New in 2025: concerns arising in regard to AI development of “companionship models” within generative AI tools.</a:t>
            </a:r>
            <a:endParaRPr/>
          </a:p>
          <a:p>
            <a:pPr marL="0" lvl="0" indent="0" algn="l" rtl="0">
              <a:spcBef>
                <a:spcPts val="0"/>
              </a:spcBef>
              <a:spcAft>
                <a:spcPts val="0"/>
              </a:spcAft>
              <a:buNone/>
            </a:pPr>
            <a:endParaRPr/>
          </a:p>
          <a:p>
            <a:pPr marL="0" lvl="0" indent="0" algn="l" rtl="0">
              <a:spcBef>
                <a:spcPts val="0"/>
              </a:spcBef>
              <a:spcAft>
                <a:spcPts val="0"/>
              </a:spcAft>
              <a:buNone/>
            </a:pPr>
            <a:r>
              <a:rPr lang="en"/>
              <a:t>→ concerning article from WSJ described how these AI models are built into many generative AI programs that are within mainstream apps (Facebook, Instagram, ChatGPT, etc)</a:t>
            </a:r>
            <a:endParaRPr/>
          </a:p>
          <a:p>
            <a:pPr marL="0" lvl="0" indent="0" algn="l" rtl="0">
              <a:spcBef>
                <a:spcPts val="0"/>
              </a:spcBef>
              <a:spcAft>
                <a:spcPts val="0"/>
              </a:spcAft>
              <a:buNone/>
            </a:pPr>
            <a:endParaRPr/>
          </a:p>
          <a:p>
            <a:pPr marL="0" lvl="0" indent="0" algn="l" rtl="0">
              <a:spcBef>
                <a:spcPts val="0"/>
              </a:spcBef>
              <a:spcAft>
                <a:spcPts val="0"/>
              </a:spcAft>
              <a:buNone/>
            </a:pPr>
            <a:r>
              <a:rPr lang="en"/>
              <a:t>→ the AI companion can be prompted to play different “personas” and many will engage in explicit conversations and scenarios without regard to the user’s age.</a:t>
            </a:r>
            <a:endParaRPr/>
          </a:p>
          <a:p>
            <a:pPr marL="0" lvl="0" indent="0" algn="l" rtl="0">
              <a:spcBef>
                <a:spcPts val="0"/>
              </a:spcBef>
              <a:spcAft>
                <a:spcPts val="0"/>
              </a:spcAft>
              <a:buNone/>
            </a:pPr>
            <a:endParaRPr/>
          </a:p>
          <a:p>
            <a:pPr marL="0" lvl="0" indent="0" algn="l" rtl="0">
              <a:spcBef>
                <a:spcPts val="0"/>
              </a:spcBef>
              <a:spcAft>
                <a:spcPts val="0"/>
              </a:spcAft>
              <a:buNone/>
            </a:pPr>
            <a:r>
              <a:rPr lang="en"/>
              <a:t>→ App developers seem hesitant to create boundaries and restrictions to their AI programs, even for minors.</a:t>
            </a:r>
            <a:endParaRPr/>
          </a:p>
        </p:txBody>
      </p:sp>
      <p:sp>
        <p:nvSpPr>
          <p:cNvPr id="244" name="Google Shape;244;p35"/>
          <p:cNvSpPr txBox="1"/>
          <p:nvPr/>
        </p:nvSpPr>
        <p:spPr>
          <a:xfrm>
            <a:off x="1522975" y="4703625"/>
            <a:ext cx="8346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rgbClr val="1155CC"/>
                </a:solidFill>
                <a:highlight>
                  <a:srgbClr val="FFFFFF"/>
                </a:highlight>
              </a:rPr>
              <a:t>Article: https://www.wsj.com/tech/ai/meta-ai-chatbots-sex-a25311bf?st=ZKwsEN&amp;reflink=article_imessage_share</a:t>
            </a:r>
            <a:endParaRPr sz="1000">
              <a:solidFill>
                <a:schemeClr val="dk2"/>
              </a:solidFill>
            </a:endParaRPr>
          </a:p>
        </p:txBody>
      </p:sp>
      <p:pic>
        <p:nvPicPr>
          <p:cNvPr id="245" name="Google Shape;245;p35" title="How-People-Use-Gen-AI-in-2025_Site.jpg"/>
          <p:cNvPicPr preferRelativeResize="0"/>
          <p:nvPr/>
        </p:nvPicPr>
        <p:blipFill rotWithShape="1">
          <a:blip r:embed="rId4">
            <a:alphaModFix/>
          </a:blip>
          <a:srcRect b="65928"/>
          <a:stretch/>
        </p:blipFill>
        <p:spPr>
          <a:xfrm>
            <a:off x="834225" y="690724"/>
            <a:ext cx="4756774" cy="358437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Awareness: Heart Issues at the Core</a:t>
            </a:r>
            <a:endParaRPr/>
          </a:p>
        </p:txBody>
      </p:sp>
      <p:sp>
        <p:nvSpPr>
          <p:cNvPr id="251" name="Google Shape;251;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People are searching for things to fill their basic human needs and desires</a:t>
            </a:r>
            <a:endParaRPr/>
          </a:p>
          <a:p>
            <a:pPr marL="914400" lvl="1" indent="-317500" algn="l" rtl="0">
              <a:spcBef>
                <a:spcPts val="1000"/>
              </a:spcBef>
              <a:spcAft>
                <a:spcPts val="0"/>
              </a:spcAft>
              <a:buSzPts val="1400"/>
              <a:buChar char="○"/>
            </a:pPr>
            <a:r>
              <a:rPr lang="en"/>
              <a:t>If we don’t recognize the underlying needs that issues with digital technology are bringing to light, we will find ourselves putting bandaids on deeper needs and wounds.</a:t>
            </a:r>
            <a:endParaRPr/>
          </a:p>
          <a:p>
            <a:pPr marL="457200" lvl="0" indent="-342900" algn="l" rtl="0">
              <a:spcBef>
                <a:spcPts val="1000"/>
              </a:spcBef>
              <a:spcAft>
                <a:spcPts val="0"/>
              </a:spcAft>
              <a:buSzPts val="1800"/>
              <a:buChar char="●"/>
            </a:pPr>
            <a:r>
              <a:rPr lang="en"/>
              <a:t>Starting with this type of awareness, we can be poised to offer the message of hope that God offers in himself.</a:t>
            </a:r>
            <a:endParaRPr/>
          </a:p>
          <a:p>
            <a:pPr marL="914400" lvl="1" indent="-317500" algn="l" rtl="0">
              <a:spcBef>
                <a:spcPts val="1000"/>
              </a:spcBef>
              <a:spcAft>
                <a:spcPts val="0"/>
              </a:spcAft>
              <a:buSzPts val="1400"/>
              <a:buChar char="○"/>
            </a:pPr>
            <a:r>
              <a:rPr lang="en"/>
              <a:t>All people are valuable and made in his image</a:t>
            </a:r>
            <a:endParaRPr/>
          </a:p>
          <a:p>
            <a:pPr marL="914400" lvl="1" indent="-317500" algn="l" rtl="0">
              <a:spcBef>
                <a:spcPts val="1000"/>
              </a:spcBef>
              <a:spcAft>
                <a:spcPts val="0"/>
              </a:spcAft>
              <a:buSzPts val="1400"/>
              <a:buChar char="○"/>
            </a:pPr>
            <a:r>
              <a:rPr lang="en"/>
              <a:t>We were made to be relational- to connect with God and other people</a:t>
            </a:r>
            <a:endParaRPr/>
          </a:p>
          <a:p>
            <a:pPr marL="914400" lvl="1" indent="-317500" algn="l" rtl="0">
              <a:spcBef>
                <a:spcPts val="1000"/>
              </a:spcBef>
              <a:spcAft>
                <a:spcPts val="1000"/>
              </a:spcAft>
              <a:buSzPts val="1400"/>
              <a:buChar char="○"/>
            </a:pPr>
            <a:r>
              <a:rPr lang="en"/>
              <a:t>When we try to fill our needs in things other than God and his design for these things, we experience disordered desires and thinking that break down our mental health and our relationships.</a:t>
            </a:r>
            <a:endParaRPr/>
          </a:p>
        </p:txBody>
      </p:sp>
      <p:pic>
        <p:nvPicPr>
          <p:cNvPr id="252" name="Google Shape;252;p36" descr="abstract defocus digital technology background (Provided by Getty Images)"/>
          <p:cNvPicPr preferRelativeResize="0"/>
          <p:nvPr/>
        </p:nvPicPr>
        <p:blipFill rotWithShape="1">
          <a:blip r:embed="rId3">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Awareness: Heart Issues at the Core</a:t>
            </a:r>
            <a:endParaRPr/>
          </a:p>
        </p:txBody>
      </p:sp>
      <p:sp>
        <p:nvSpPr>
          <p:cNvPr id="258" name="Google Shape;258;p37"/>
          <p:cNvSpPr txBox="1">
            <a:spLocks noGrp="1"/>
          </p:cNvSpPr>
          <p:nvPr>
            <p:ph type="body" idx="1"/>
          </p:nvPr>
        </p:nvSpPr>
        <p:spPr>
          <a:xfrm>
            <a:off x="311700" y="1152475"/>
            <a:ext cx="58110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1000"/>
              </a:spcAft>
              <a:buSzPts val="1800"/>
              <a:buChar char="●"/>
            </a:pPr>
            <a:r>
              <a:rPr lang="en"/>
              <a:t>The answer is to reconnect with God and his truth, to put everything back into alignment.</a:t>
            </a:r>
            <a:endParaRPr/>
          </a:p>
        </p:txBody>
      </p:sp>
      <p:pic>
        <p:nvPicPr>
          <p:cNvPr id="259" name="Google Shape;259;p37" descr="abstract defocus digital technology background (Provided by Getty Images)"/>
          <p:cNvPicPr preferRelativeResize="0"/>
          <p:nvPr/>
        </p:nvPicPr>
        <p:blipFill rotWithShape="1">
          <a:blip r:embed="rId3">
            <a:alphaModFix amt="92000"/>
          </a:blip>
          <a:srcRect t="94200" r="37150"/>
          <a:stretch/>
        </p:blipFill>
        <p:spPr>
          <a:xfrm>
            <a:off x="0" y="4570800"/>
            <a:ext cx="9144003" cy="572701"/>
          </a:xfrm>
          <a:prstGeom prst="rect">
            <a:avLst/>
          </a:prstGeom>
          <a:noFill/>
          <a:ln>
            <a:noFill/>
          </a:ln>
        </p:spPr>
      </p:pic>
      <p:pic>
        <p:nvPicPr>
          <p:cNvPr id="260" name="Google Shape;260;p37" title="71jxOceofdL._AC_UF1000,1000_QL80_.jpg"/>
          <p:cNvPicPr preferRelativeResize="0"/>
          <p:nvPr/>
        </p:nvPicPr>
        <p:blipFill>
          <a:blip r:embed="rId4">
            <a:alphaModFix/>
          </a:blip>
          <a:stretch>
            <a:fillRect/>
          </a:stretch>
        </p:blipFill>
        <p:spPr>
          <a:xfrm>
            <a:off x="6249704" y="445030"/>
            <a:ext cx="2458275" cy="37994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Boundaries and Safeguards</a:t>
            </a:r>
            <a:endParaRPr/>
          </a:p>
        </p:txBody>
      </p:sp>
      <p:pic>
        <p:nvPicPr>
          <p:cNvPr id="266" name="Google Shape;266;p38"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67" name="Google Shape;26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Boundaries</a:t>
            </a:r>
            <a:endParaRPr/>
          </a:p>
          <a:p>
            <a:pPr marL="914400" lvl="1" indent="-317500" algn="l" rtl="0">
              <a:spcBef>
                <a:spcPts val="1000"/>
              </a:spcBef>
              <a:spcAft>
                <a:spcPts val="0"/>
              </a:spcAft>
              <a:buSzPts val="1400"/>
              <a:buChar char="○"/>
            </a:pPr>
            <a:r>
              <a:rPr lang="en"/>
              <a:t>Device and App time limits</a:t>
            </a:r>
            <a:endParaRPr/>
          </a:p>
          <a:p>
            <a:pPr marL="914400" lvl="1" indent="-317500" algn="l" rtl="0">
              <a:spcBef>
                <a:spcPts val="1000"/>
              </a:spcBef>
              <a:spcAft>
                <a:spcPts val="0"/>
              </a:spcAft>
              <a:buSzPts val="1400"/>
              <a:buChar char="○"/>
            </a:pPr>
            <a:r>
              <a:rPr lang="en"/>
              <a:t>Device usage curfews</a:t>
            </a:r>
            <a:endParaRPr/>
          </a:p>
          <a:p>
            <a:pPr marL="914400" lvl="1" indent="-317500" algn="l" rtl="0">
              <a:spcBef>
                <a:spcPts val="1000"/>
              </a:spcBef>
              <a:spcAft>
                <a:spcPts val="0"/>
              </a:spcAft>
              <a:buSzPts val="1400"/>
              <a:buChar char="○"/>
            </a:pPr>
            <a:r>
              <a:rPr lang="en"/>
              <a:t>No devices in bedrooms overnight</a:t>
            </a:r>
            <a:endParaRPr/>
          </a:p>
          <a:p>
            <a:pPr marL="457200" lvl="0" indent="-342900" algn="l" rtl="0">
              <a:spcBef>
                <a:spcPts val="1000"/>
              </a:spcBef>
              <a:spcAft>
                <a:spcPts val="0"/>
              </a:spcAft>
              <a:buSzPts val="1800"/>
              <a:buChar char="●"/>
            </a:pPr>
            <a:r>
              <a:rPr lang="en"/>
              <a:t>Safeguards</a:t>
            </a:r>
            <a:endParaRPr/>
          </a:p>
          <a:p>
            <a:pPr marL="914400" lvl="1" indent="-317500" algn="l" rtl="0">
              <a:spcBef>
                <a:spcPts val="1000"/>
              </a:spcBef>
              <a:spcAft>
                <a:spcPts val="1000"/>
              </a:spcAft>
              <a:buSzPts val="1400"/>
              <a:buChar char="○"/>
            </a:pPr>
            <a:r>
              <a:rPr lang="en"/>
              <a:t>Screen monitoring and blocking apps or software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Modeling</a:t>
            </a:r>
            <a:endParaRPr/>
          </a:p>
        </p:txBody>
      </p:sp>
      <p:sp>
        <p:nvSpPr>
          <p:cNvPr id="273" name="Google Shape;273;p39"/>
          <p:cNvSpPr txBox="1">
            <a:spLocks noGrp="1"/>
          </p:cNvSpPr>
          <p:nvPr>
            <p:ph type="body" idx="1"/>
          </p:nvPr>
        </p:nvSpPr>
        <p:spPr>
          <a:xfrm>
            <a:off x="311700" y="1152475"/>
            <a:ext cx="8520600" cy="3792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Household Rules about Devices</a:t>
            </a:r>
            <a:endParaRPr/>
          </a:p>
          <a:p>
            <a:pPr marL="914400" lvl="1" indent="-317500" algn="l" rtl="0">
              <a:spcBef>
                <a:spcPts val="1000"/>
              </a:spcBef>
              <a:spcAft>
                <a:spcPts val="0"/>
              </a:spcAft>
              <a:buSzPts val="1400"/>
              <a:buChar char="○"/>
            </a:pPr>
            <a:r>
              <a:rPr lang="en"/>
              <a:t>At the dinner table</a:t>
            </a:r>
            <a:endParaRPr/>
          </a:p>
          <a:p>
            <a:pPr marL="914400" lvl="1" indent="-317500" algn="l" rtl="0">
              <a:spcBef>
                <a:spcPts val="1000"/>
              </a:spcBef>
              <a:spcAft>
                <a:spcPts val="0"/>
              </a:spcAft>
              <a:buSzPts val="1400"/>
              <a:buChar char="○"/>
            </a:pPr>
            <a:r>
              <a:rPr lang="en"/>
              <a:t>Before bed</a:t>
            </a:r>
            <a:endParaRPr/>
          </a:p>
          <a:p>
            <a:pPr marL="914400" lvl="1" indent="-317500" algn="l" rtl="0">
              <a:spcBef>
                <a:spcPts val="1000"/>
              </a:spcBef>
              <a:spcAft>
                <a:spcPts val="0"/>
              </a:spcAft>
              <a:buSzPts val="1400"/>
              <a:buChar char="○"/>
            </a:pPr>
            <a:r>
              <a:rPr lang="en"/>
              <a:t>Screen time allowance</a:t>
            </a:r>
            <a:endParaRPr/>
          </a:p>
          <a:p>
            <a:pPr marL="457200" lvl="0" indent="-342900" algn="l" rtl="0">
              <a:spcBef>
                <a:spcPts val="1000"/>
              </a:spcBef>
              <a:spcAft>
                <a:spcPts val="0"/>
              </a:spcAft>
              <a:buSzPts val="1800"/>
              <a:buChar char="●"/>
            </a:pPr>
            <a:r>
              <a:rPr lang="en"/>
              <a:t>Share about the Negative Impacts on Yourself</a:t>
            </a:r>
            <a:endParaRPr/>
          </a:p>
          <a:p>
            <a:pPr marL="914400" lvl="1" indent="-317500" algn="l" rtl="0">
              <a:spcBef>
                <a:spcPts val="1000"/>
              </a:spcBef>
              <a:spcAft>
                <a:spcPts val="0"/>
              </a:spcAft>
              <a:buSzPts val="1400"/>
              <a:buChar char="○"/>
            </a:pPr>
            <a:r>
              <a:rPr lang="en"/>
              <a:t>Apologize for distractedness and irritability due to your device</a:t>
            </a:r>
            <a:endParaRPr/>
          </a:p>
          <a:p>
            <a:pPr marL="914400" lvl="1" indent="-317500" algn="l" rtl="0">
              <a:spcBef>
                <a:spcPts val="1000"/>
              </a:spcBef>
              <a:spcAft>
                <a:spcPts val="0"/>
              </a:spcAft>
              <a:buSzPts val="1400"/>
              <a:buChar char="○"/>
            </a:pPr>
            <a:r>
              <a:rPr lang="en"/>
              <a:t>Share what you are going to try to limit negative impacts</a:t>
            </a:r>
            <a:endParaRPr/>
          </a:p>
          <a:p>
            <a:pPr marL="457200" lvl="0" indent="-342900" algn="l" rtl="0">
              <a:spcBef>
                <a:spcPts val="1000"/>
              </a:spcBef>
              <a:spcAft>
                <a:spcPts val="0"/>
              </a:spcAft>
              <a:buSzPts val="1800"/>
              <a:buChar char="●"/>
            </a:pPr>
            <a:r>
              <a:rPr lang="en"/>
              <a:t>Plan Tech-Free Weekends to Unplug the Whole Family</a:t>
            </a:r>
            <a:endParaRPr/>
          </a:p>
          <a:p>
            <a:pPr marL="914400" lvl="1" indent="-317500" algn="l" rtl="0">
              <a:spcBef>
                <a:spcPts val="1000"/>
              </a:spcBef>
              <a:spcAft>
                <a:spcPts val="0"/>
              </a:spcAft>
              <a:buSzPts val="1400"/>
              <a:buChar char="○"/>
            </a:pPr>
            <a:r>
              <a:rPr lang="en"/>
              <a:t>Make it a regular part of your family’s schedule</a:t>
            </a:r>
            <a:endParaRPr/>
          </a:p>
          <a:p>
            <a:pPr marL="914400" lvl="1" indent="-317500" algn="l" rtl="0">
              <a:spcBef>
                <a:spcPts val="1000"/>
              </a:spcBef>
              <a:spcAft>
                <a:spcPts val="1000"/>
              </a:spcAft>
              <a:buSzPts val="1400"/>
              <a:buChar char="○"/>
            </a:pPr>
            <a:r>
              <a:rPr lang="en"/>
              <a:t>Vacation or staycation</a:t>
            </a:r>
            <a:endParaRPr/>
          </a:p>
        </p:txBody>
      </p:sp>
      <p:pic>
        <p:nvPicPr>
          <p:cNvPr id="274" name="Google Shape;274;p39"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Modeling and Boundaries?</a:t>
            </a:r>
            <a:endParaRPr/>
          </a:p>
        </p:txBody>
      </p:sp>
      <p:sp>
        <p:nvSpPr>
          <p:cNvPr id="280" name="Google Shape;280;p40"/>
          <p:cNvSpPr txBox="1">
            <a:spLocks noGrp="1"/>
          </p:cNvSpPr>
          <p:nvPr>
            <p:ph type="body" idx="1"/>
          </p:nvPr>
        </p:nvSpPr>
        <p:spPr>
          <a:xfrm>
            <a:off x="311700" y="1152475"/>
            <a:ext cx="8520600" cy="3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What About Very Young Children and Tech?</a:t>
            </a:r>
            <a:endParaRPr/>
          </a:p>
          <a:p>
            <a:pPr marL="457200" lvl="0" indent="-342900" algn="l" rtl="0">
              <a:spcBef>
                <a:spcPts val="1000"/>
              </a:spcBef>
              <a:spcAft>
                <a:spcPts val="0"/>
              </a:spcAft>
              <a:buSzPts val="1800"/>
              <a:buChar char="●"/>
            </a:pPr>
            <a:r>
              <a:rPr lang="en"/>
              <a:t>No solid guidance from research in this area.</a:t>
            </a:r>
            <a:endParaRPr/>
          </a:p>
          <a:p>
            <a:pPr marL="457200" lvl="0" indent="-342900" algn="l" rtl="0">
              <a:spcBef>
                <a:spcPts val="0"/>
              </a:spcBef>
              <a:spcAft>
                <a:spcPts val="0"/>
              </a:spcAft>
              <a:buSzPts val="1800"/>
              <a:buChar char="●"/>
            </a:pPr>
            <a:r>
              <a:rPr lang="en"/>
              <a:t>Available statistics on trends show high engagement with technology under 5 years old.</a:t>
            </a:r>
            <a:endParaRPr/>
          </a:p>
          <a:p>
            <a:pPr marL="457200" lvl="0" indent="0" algn="l" rtl="0">
              <a:spcBef>
                <a:spcPts val="1000"/>
              </a:spcBef>
              <a:spcAft>
                <a:spcPts val="0"/>
              </a:spcAft>
              <a:buNone/>
            </a:pPr>
            <a:endParaRPr/>
          </a:p>
          <a:p>
            <a:pPr marL="0" lvl="0" indent="0" algn="l" rtl="0">
              <a:spcBef>
                <a:spcPts val="1000"/>
              </a:spcBef>
              <a:spcAft>
                <a:spcPts val="1000"/>
              </a:spcAft>
              <a:buNone/>
            </a:pPr>
            <a:endParaRPr/>
          </a:p>
        </p:txBody>
      </p:sp>
      <p:pic>
        <p:nvPicPr>
          <p:cNvPr id="281" name="Google Shape;281;p40"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82" name="Google Shape;282;p40"/>
          <p:cNvSpPr/>
          <p:nvPr/>
        </p:nvSpPr>
        <p:spPr>
          <a:xfrm>
            <a:off x="3740725" y="1044000"/>
            <a:ext cx="4978200" cy="3382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Technology and Young Children in the Digital Age A Report from the Erikson Institute (2016)</a:t>
            </a:r>
            <a:endParaRPr b="1"/>
          </a:p>
          <a:p>
            <a:pPr marL="0" lvl="0" indent="0" algn="ctr" rtl="0">
              <a:spcBef>
                <a:spcPts val="0"/>
              </a:spcBef>
              <a:spcAft>
                <a:spcPts val="0"/>
              </a:spcAft>
              <a:buNone/>
            </a:pPr>
            <a:endParaRPr/>
          </a:p>
          <a:p>
            <a:pPr marL="457200" lvl="0" indent="-317500" algn="l" rtl="0">
              <a:spcBef>
                <a:spcPts val="0"/>
              </a:spcBef>
              <a:spcAft>
                <a:spcPts val="0"/>
              </a:spcAft>
              <a:buSzPts val="1400"/>
              <a:buChar char="●"/>
            </a:pPr>
            <a:r>
              <a:rPr lang="en"/>
              <a:t>85 percent of parents reported that they allow their young children (under 6) to use technology</a:t>
            </a:r>
            <a:endParaRPr/>
          </a:p>
          <a:p>
            <a:pPr marL="457200" lvl="0" indent="-317500" algn="l" rtl="0">
              <a:spcBef>
                <a:spcPts val="1000"/>
              </a:spcBef>
              <a:spcAft>
                <a:spcPts val="0"/>
              </a:spcAft>
              <a:buSzPts val="1400"/>
              <a:buChar char="●"/>
            </a:pPr>
            <a:r>
              <a:rPr lang="en"/>
              <a:t>86 percent of parents reported that they were satisfied with how their young children use technology</a:t>
            </a:r>
            <a:endParaRPr/>
          </a:p>
          <a:p>
            <a:pPr marL="457200" lvl="0" indent="-317500" algn="l" rtl="0">
              <a:spcBef>
                <a:spcPts val="1000"/>
              </a:spcBef>
              <a:spcAft>
                <a:spcPts val="1000"/>
              </a:spcAft>
              <a:buSzPts val="1400"/>
              <a:buChar char="●"/>
            </a:pPr>
            <a:r>
              <a:rPr lang="en"/>
              <a:t>72 percent of parents had concerns about technology use, specifically around too much screen time, inappropriate content, commercial messages aimed at young children, and how technology use takes away from time spent outdoors, enjoying active play, and whether it disrupts sleep.</a:t>
            </a:r>
            <a:endParaRPr/>
          </a:p>
        </p:txBody>
      </p:sp>
      <p:pic>
        <p:nvPicPr>
          <p:cNvPr id="283" name="Google Shape;283;p40" title="Screenshot 2025-05-07 at 7.54.54 AM.png"/>
          <p:cNvPicPr preferRelativeResize="0"/>
          <p:nvPr/>
        </p:nvPicPr>
        <p:blipFill>
          <a:blip r:embed="rId4">
            <a:alphaModFix/>
          </a:blip>
          <a:stretch>
            <a:fillRect/>
          </a:stretch>
        </p:blipFill>
        <p:spPr>
          <a:xfrm>
            <a:off x="1228473" y="752175"/>
            <a:ext cx="6476356" cy="4308650"/>
          </a:xfrm>
          <a:prstGeom prst="rect">
            <a:avLst/>
          </a:prstGeom>
          <a:noFill/>
          <a:ln w="9525"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8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Teaching Wisdom Principles and Skills</a:t>
            </a:r>
            <a:endParaRPr/>
          </a:p>
        </p:txBody>
      </p:sp>
      <p:pic>
        <p:nvPicPr>
          <p:cNvPr id="289" name="Google Shape;289;p41"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90" name="Google Shape;290;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Dinner Table Discussions</a:t>
            </a:r>
            <a:endParaRPr/>
          </a:p>
          <a:p>
            <a:pPr marL="457200" lvl="0" indent="-342900" algn="l" rtl="0">
              <a:spcBef>
                <a:spcPts val="1000"/>
              </a:spcBef>
              <a:spcAft>
                <a:spcPts val="0"/>
              </a:spcAft>
              <a:buSzPts val="1800"/>
              <a:buChar char="●"/>
            </a:pPr>
            <a:r>
              <a:rPr lang="en"/>
              <a:t>Family TEDTalk presentations</a:t>
            </a:r>
            <a:endParaRPr/>
          </a:p>
          <a:p>
            <a:pPr marL="457200" lvl="0" indent="-342900" algn="l" rtl="0">
              <a:spcBef>
                <a:spcPts val="1000"/>
              </a:spcBef>
              <a:spcAft>
                <a:spcPts val="0"/>
              </a:spcAft>
              <a:buSzPts val="1800"/>
              <a:buChar char="●"/>
            </a:pPr>
            <a:r>
              <a:rPr lang="en"/>
              <a:t>Family Challenges</a:t>
            </a:r>
            <a:endParaRPr/>
          </a:p>
          <a:p>
            <a:pPr marL="457200" lvl="0" indent="-342900" algn="l" rtl="0">
              <a:spcBef>
                <a:spcPts val="1000"/>
              </a:spcBef>
              <a:spcAft>
                <a:spcPts val="0"/>
              </a:spcAft>
              <a:buSzPts val="1800"/>
              <a:buChar char="●"/>
            </a:pPr>
            <a:r>
              <a:rPr lang="en"/>
              <a:t>Discussions during planned quality time</a:t>
            </a:r>
            <a:endParaRPr/>
          </a:p>
          <a:p>
            <a:pPr marL="0" lvl="0" indent="0" algn="l" rtl="0">
              <a:spcBef>
                <a:spcPts val="1000"/>
              </a:spcBef>
              <a:spcAft>
                <a:spcPts val="120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Age of Technology</a:t>
            </a:r>
            <a:endParaRPr/>
          </a:p>
        </p:txBody>
      </p:sp>
      <p:pic>
        <p:nvPicPr>
          <p:cNvPr id="71" name="Google Shape;71;p15"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pic>
        <p:nvPicPr>
          <p:cNvPr id="72" name="Google Shape;72;p15" title="13+Internet+Overview+-+DataReportal+20250422+Digital+2025+April+Global+Statshot+Report+39.png"/>
          <p:cNvPicPr preferRelativeResize="0"/>
          <p:nvPr/>
        </p:nvPicPr>
        <p:blipFill>
          <a:blip r:embed="rId4">
            <a:alphaModFix/>
          </a:blip>
          <a:stretch>
            <a:fillRect/>
          </a:stretch>
        </p:blipFill>
        <p:spPr>
          <a:xfrm>
            <a:off x="1102625" y="1027875"/>
            <a:ext cx="6940824" cy="3904211"/>
          </a:xfrm>
          <a:prstGeom prst="rect">
            <a:avLst/>
          </a:prstGeom>
          <a:solidFill>
            <a:srgbClr val="FFE599">
              <a:alpha val="46200"/>
            </a:srgbClr>
          </a:solidFill>
          <a:ln>
            <a:noFill/>
          </a:ln>
        </p:spPr>
      </p:pic>
      <p:sp>
        <p:nvSpPr>
          <p:cNvPr id="73" name="Google Shape;73;p15"/>
          <p:cNvSpPr/>
          <p:nvPr/>
        </p:nvSpPr>
        <p:spPr>
          <a:xfrm>
            <a:off x="4857450" y="2869725"/>
            <a:ext cx="3244800" cy="1843200"/>
          </a:xfrm>
          <a:prstGeom prst="ellipse">
            <a:avLst/>
          </a:prstGeom>
          <a:solidFill>
            <a:srgbClr val="FFE599">
              <a:alpha val="46200"/>
            </a:srgbClr>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4" name="Google Shape;74;p15"/>
          <p:cNvSpPr/>
          <p:nvPr/>
        </p:nvSpPr>
        <p:spPr>
          <a:xfrm>
            <a:off x="2369450" y="2946050"/>
            <a:ext cx="1789500" cy="1638300"/>
          </a:xfrm>
          <a:prstGeom prst="ellipse">
            <a:avLst/>
          </a:prstGeom>
          <a:solidFill>
            <a:srgbClr val="FFE599">
              <a:alpha val="46200"/>
            </a:srgbClr>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p:nvPr/>
        </p:nvSpPr>
        <p:spPr>
          <a:xfrm>
            <a:off x="1102625" y="2946050"/>
            <a:ext cx="1789500" cy="1638300"/>
          </a:xfrm>
          <a:prstGeom prst="ellipse">
            <a:avLst/>
          </a:prstGeom>
          <a:solidFill>
            <a:srgbClr val="FFE599">
              <a:alpha val="46200"/>
            </a:srgbClr>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6" name="Google Shape;76;p15"/>
          <p:cNvSpPr/>
          <p:nvPr/>
        </p:nvSpPr>
        <p:spPr>
          <a:xfrm>
            <a:off x="1102625" y="1589075"/>
            <a:ext cx="1789500" cy="1638300"/>
          </a:xfrm>
          <a:prstGeom prst="ellipse">
            <a:avLst/>
          </a:prstGeom>
          <a:solidFill>
            <a:srgbClr val="FFE599">
              <a:alpha val="46200"/>
            </a:srgbClr>
          </a:solidFill>
          <a:ln w="9525" cap="flat" cmpd="sng">
            <a:solidFill>
              <a:srgbClr val="FFE5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5"/>
          <p:cNvSpPr txBox="1"/>
          <p:nvPr/>
        </p:nvSpPr>
        <p:spPr>
          <a:xfrm>
            <a:off x="4509700" y="4869000"/>
            <a:ext cx="6336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2"/>
                </a:solidFill>
              </a:rPr>
              <a:t>Source: https://datareportal.com/reports/digital-2025-global-overview-report</a:t>
            </a:r>
            <a:endParaRPr sz="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Keeping Open Dialogue</a:t>
            </a:r>
            <a:endParaRPr/>
          </a:p>
        </p:txBody>
      </p:sp>
      <p:pic>
        <p:nvPicPr>
          <p:cNvPr id="296" name="Google Shape;296;p42"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297" name="Google Shape;297;p4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Inviting your kids to tell you what they are thinking and feeling, without judgement or correcting.</a:t>
            </a:r>
            <a:endParaRPr/>
          </a:p>
          <a:p>
            <a:pPr marL="457200" lvl="0" indent="-342900" algn="l" rtl="0">
              <a:spcBef>
                <a:spcPts val="1000"/>
              </a:spcBef>
              <a:spcAft>
                <a:spcPts val="0"/>
              </a:spcAft>
              <a:buSzPts val="1800"/>
              <a:buChar char="●"/>
            </a:pPr>
            <a:r>
              <a:rPr lang="en"/>
              <a:t>Listen first, ask questions, then share another perspective when needed</a:t>
            </a:r>
            <a:endParaRPr/>
          </a:p>
          <a:p>
            <a:pPr marL="914400" lvl="1" indent="-317500" algn="l" rtl="0">
              <a:spcBef>
                <a:spcPts val="1000"/>
              </a:spcBef>
              <a:spcAft>
                <a:spcPts val="0"/>
              </a:spcAft>
              <a:buSzPts val="1400"/>
              <a:buChar char="○"/>
            </a:pPr>
            <a:r>
              <a:rPr lang="en"/>
              <a:t>“What makes you say that?”</a:t>
            </a:r>
            <a:endParaRPr/>
          </a:p>
          <a:p>
            <a:pPr marL="914400" lvl="1" indent="-317500" algn="l" rtl="0">
              <a:spcBef>
                <a:spcPts val="1000"/>
              </a:spcBef>
              <a:spcAft>
                <a:spcPts val="0"/>
              </a:spcAft>
              <a:buSzPts val="1400"/>
              <a:buChar char="○"/>
            </a:pPr>
            <a:r>
              <a:rPr lang="en"/>
              <a:t>“How do your friends typically handle those types of situations?”</a:t>
            </a:r>
            <a:endParaRPr/>
          </a:p>
          <a:p>
            <a:pPr marL="914400" lvl="1" indent="-317500" algn="l" rtl="0">
              <a:spcBef>
                <a:spcPts val="1000"/>
              </a:spcBef>
              <a:spcAft>
                <a:spcPts val="0"/>
              </a:spcAft>
              <a:buSzPts val="1400"/>
              <a:buChar char="○"/>
            </a:pPr>
            <a:r>
              <a:rPr lang="en"/>
              <a:t>“What worked? What didn’t”</a:t>
            </a:r>
            <a:endParaRPr/>
          </a:p>
          <a:p>
            <a:pPr marL="0" lvl="0" indent="0" algn="l" rtl="0">
              <a:spcBef>
                <a:spcPts val="1000"/>
              </a:spcBef>
              <a:spcAft>
                <a:spcPts val="120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Prayer</a:t>
            </a:r>
            <a:endParaRPr/>
          </a:p>
        </p:txBody>
      </p:sp>
      <p:pic>
        <p:nvPicPr>
          <p:cNvPr id="303" name="Google Shape;303;p43"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304" name="Google Shape;304;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Our most powerful tool</a:t>
            </a:r>
            <a:endParaRPr/>
          </a:p>
          <a:p>
            <a:pPr marL="0" lvl="0" indent="0" algn="l" rtl="0">
              <a:spcBef>
                <a:spcPts val="1000"/>
              </a:spcBef>
              <a:spcAft>
                <a:spcPts val="1200"/>
              </a:spcAft>
              <a:buNone/>
            </a:pPr>
            <a:endParaRPr/>
          </a:p>
        </p:txBody>
      </p:sp>
      <p:sp>
        <p:nvSpPr>
          <p:cNvPr id="305" name="Google Shape;305;p43"/>
          <p:cNvSpPr/>
          <p:nvPr/>
        </p:nvSpPr>
        <p:spPr>
          <a:xfrm>
            <a:off x="1258500" y="1681300"/>
            <a:ext cx="6858000" cy="2819400"/>
          </a:xfrm>
          <a:prstGeom prst="rect">
            <a:avLst/>
          </a:prstGeom>
          <a:solidFill>
            <a:srgbClr val="D9D2E9"/>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100">
                <a:latin typeface="Comfortaa"/>
                <a:ea typeface="Comfortaa"/>
                <a:cs typeface="Comfortaa"/>
                <a:sym typeface="Comfortaa"/>
              </a:rPr>
              <a:t>James 1:5</a:t>
            </a:r>
            <a:endParaRPr sz="2100">
              <a:latin typeface="Comfortaa"/>
              <a:ea typeface="Comfortaa"/>
              <a:cs typeface="Comfortaa"/>
              <a:sym typeface="Comfortaa"/>
            </a:endParaRPr>
          </a:p>
          <a:p>
            <a:pPr marL="0" lvl="0" indent="0" algn="l" rtl="0">
              <a:spcBef>
                <a:spcPts val="1000"/>
              </a:spcBef>
              <a:spcAft>
                <a:spcPts val="0"/>
              </a:spcAft>
              <a:buNone/>
            </a:pPr>
            <a:r>
              <a:rPr lang="en" sz="2100">
                <a:latin typeface="Comfortaa"/>
                <a:ea typeface="Comfortaa"/>
                <a:cs typeface="Comfortaa"/>
                <a:sym typeface="Comfortaa"/>
              </a:rPr>
              <a:t>"If any of you is lacking in wisdom, you should ask God, who will give it to you because he is generous and will not hold it against you." </a:t>
            </a:r>
            <a:endParaRPr sz="2100">
              <a:latin typeface="Comfortaa"/>
              <a:ea typeface="Comfortaa"/>
              <a:cs typeface="Comfortaa"/>
              <a:sym typeface="Comforta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11" name="Google Shape;311;p44"/>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b="1"/>
              <a:t>Anxiety</a:t>
            </a:r>
            <a:endParaRPr sz="2000" b="1"/>
          </a:p>
          <a:p>
            <a:pPr marL="457200" lvl="0" indent="-355600" algn="l" rtl="0">
              <a:lnSpc>
                <a:spcPct val="150000"/>
              </a:lnSpc>
              <a:spcBef>
                <a:spcPts val="0"/>
              </a:spcBef>
              <a:spcAft>
                <a:spcPts val="0"/>
              </a:spcAft>
              <a:buSzPts val="2000"/>
              <a:buChar char="❖"/>
            </a:pPr>
            <a:r>
              <a:rPr lang="en" sz="2000" b="1"/>
              <a:t>Self-Esteem &amp; Body-Image</a:t>
            </a:r>
            <a:endParaRPr sz="2000" b="1"/>
          </a:p>
          <a:p>
            <a:pPr marL="457200" lvl="0" indent="-355600" algn="l" rtl="0">
              <a:lnSpc>
                <a:spcPct val="150000"/>
              </a:lnSpc>
              <a:spcBef>
                <a:spcPts val="0"/>
              </a:spcBef>
              <a:spcAft>
                <a:spcPts val="0"/>
              </a:spcAft>
              <a:buSzPts val="2000"/>
              <a:buChar char="❖"/>
            </a:pPr>
            <a:r>
              <a:rPr lang="en" sz="2000" b="1"/>
              <a:t>Bullying</a:t>
            </a:r>
            <a:endParaRPr sz="2000" b="1"/>
          </a:p>
          <a:p>
            <a:pPr marL="457200" lvl="0" indent="-355600" algn="l" rtl="0">
              <a:lnSpc>
                <a:spcPct val="150000"/>
              </a:lnSpc>
              <a:spcBef>
                <a:spcPts val="0"/>
              </a:spcBef>
              <a:spcAft>
                <a:spcPts val="0"/>
              </a:spcAft>
              <a:buSzPts val="2000"/>
              <a:buChar char="❖"/>
            </a:pPr>
            <a:r>
              <a:rPr lang="en" sz="2000" b="1"/>
              <a:t>Inappropriate Content</a:t>
            </a:r>
            <a:endParaRPr sz="2000" b="1"/>
          </a:p>
          <a:p>
            <a:pPr marL="457200" lvl="0" indent="-355600" algn="l" rtl="0">
              <a:lnSpc>
                <a:spcPct val="150000"/>
              </a:lnSpc>
              <a:spcBef>
                <a:spcPts val="0"/>
              </a:spcBef>
              <a:spcAft>
                <a:spcPts val="0"/>
              </a:spcAft>
              <a:buSzPts val="2000"/>
              <a:buChar char="❖"/>
            </a:pPr>
            <a:r>
              <a:rPr lang="en" sz="2000" b="1"/>
              <a:t>Inattention</a:t>
            </a:r>
            <a:endParaRPr sz="2000" b="1"/>
          </a:p>
          <a:p>
            <a:pPr marL="457200" lvl="0" indent="-355600" algn="l" rtl="0">
              <a:lnSpc>
                <a:spcPct val="150000"/>
              </a:lnSpc>
              <a:spcBef>
                <a:spcPts val="0"/>
              </a:spcBef>
              <a:spcAft>
                <a:spcPts val="0"/>
              </a:spcAft>
              <a:buSzPts val="2000"/>
              <a:buChar char="❖"/>
            </a:pPr>
            <a:r>
              <a:rPr lang="en" sz="2000" b="1"/>
              <a:t>Sleep Issues</a:t>
            </a:r>
            <a:endParaRPr/>
          </a:p>
        </p:txBody>
      </p:sp>
      <p:pic>
        <p:nvPicPr>
          <p:cNvPr id="312" name="Google Shape;312;p44"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18" name="Google Shape;318;p45"/>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b="1"/>
              <a:t>Anxiety</a:t>
            </a:r>
            <a:endParaRPr sz="2000" b="1"/>
          </a:p>
          <a:p>
            <a:pPr marL="457200" lvl="0" indent="-355600" algn="l" rtl="0">
              <a:lnSpc>
                <a:spcPct val="150000"/>
              </a:lnSpc>
              <a:spcBef>
                <a:spcPts val="0"/>
              </a:spcBef>
              <a:spcAft>
                <a:spcPts val="0"/>
              </a:spcAft>
              <a:buSzPts val="2000"/>
              <a:buChar char="❖"/>
            </a:pPr>
            <a:r>
              <a:rPr lang="en" sz="2000" b="1"/>
              <a:t>Self-Esteem &amp; Body-Image</a:t>
            </a:r>
            <a:endParaRPr sz="2000" b="1"/>
          </a:p>
          <a:p>
            <a:pPr marL="457200" lvl="0" indent="-355600" algn="l" rtl="0">
              <a:lnSpc>
                <a:spcPct val="150000"/>
              </a:lnSpc>
              <a:spcBef>
                <a:spcPts val="0"/>
              </a:spcBef>
              <a:spcAft>
                <a:spcPts val="0"/>
              </a:spcAft>
              <a:buSzPts val="2000"/>
              <a:buChar char="❖"/>
            </a:pPr>
            <a:r>
              <a:rPr lang="en" sz="2000" b="1"/>
              <a:t>Bullying</a:t>
            </a:r>
            <a:endParaRPr sz="2000" b="1"/>
          </a:p>
          <a:p>
            <a:pPr marL="457200" lvl="0" indent="-355600" algn="l" rtl="0">
              <a:lnSpc>
                <a:spcPct val="150000"/>
              </a:lnSpc>
              <a:spcBef>
                <a:spcPts val="0"/>
              </a:spcBef>
              <a:spcAft>
                <a:spcPts val="0"/>
              </a:spcAft>
              <a:buSzPts val="2000"/>
              <a:buChar char="❖"/>
            </a:pPr>
            <a:r>
              <a:rPr lang="en" sz="2000" b="1"/>
              <a:t>Inappropriate Content</a:t>
            </a:r>
            <a:endParaRPr sz="2000" b="1"/>
          </a:p>
          <a:p>
            <a:pPr marL="457200" lvl="0" indent="-355600" algn="l" rtl="0">
              <a:lnSpc>
                <a:spcPct val="150000"/>
              </a:lnSpc>
              <a:spcBef>
                <a:spcPts val="0"/>
              </a:spcBef>
              <a:spcAft>
                <a:spcPts val="0"/>
              </a:spcAft>
              <a:buSzPts val="2000"/>
              <a:buChar char="❖"/>
            </a:pPr>
            <a:r>
              <a:rPr lang="en" sz="2000" b="1"/>
              <a:t>Inattention</a:t>
            </a:r>
            <a:endParaRPr sz="2000" b="1"/>
          </a:p>
          <a:p>
            <a:pPr marL="457200" lvl="0" indent="-355600" algn="l" rtl="0">
              <a:lnSpc>
                <a:spcPct val="150000"/>
              </a:lnSpc>
              <a:spcBef>
                <a:spcPts val="0"/>
              </a:spcBef>
              <a:spcAft>
                <a:spcPts val="0"/>
              </a:spcAft>
              <a:buSzPts val="2000"/>
              <a:buChar char="❖"/>
            </a:pPr>
            <a:r>
              <a:rPr lang="en" sz="2000" b="1"/>
              <a:t>Sleep Issues</a:t>
            </a:r>
            <a:endParaRPr/>
          </a:p>
        </p:txBody>
      </p:sp>
      <p:pic>
        <p:nvPicPr>
          <p:cNvPr id="319" name="Google Shape;319;p45"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pic>
        <p:nvPicPr>
          <p:cNvPr id="320" name="Google Shape;320;p45" title="Screenshot 2025-05-06 at 10.27.30 PM.png"/>
          <p:cNvPicPr preferRelativeResize="0"/>
          <p:nvPr/>
        </p:nvPicPr>
        <p:blipFill>
          <a:blip r:embed="rId4">
            <a:alphaModFix/>
          </a:blip>
          <a:stretch>
            <a:fillRect/>
          </a:stretch>
        </p:blipFill>
        <p:spPr>
          <a:xfrm rot="216594">
            <a:off x="4219274" y="1542199"/>
            <a:ext cx="4737753" cy="2329950"/>
          </a:xfrm>
          <a:prstGeom prst="rect">
            <a:avLst/>
          </a:prstGeom>
          <a:noFill/>
          <a:ln>
            <a:noFill/>
          </a:ln>
        </p:spPr>
      </p:pic>
      <p:sp>
        <p:nvSpPr>
          <p:cNvPr id="321" name="Google Shape;321;p45"/>
          <p:cNvSpPr txBox="1"/>
          <p:nvPr/>
        </p:nvSpPr>
        <p:spPr>
          <a:xfrm>
            <a:off x="5220750" y="4811750"/>
            <a:ext cx="27348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2"/>
                </a:solidFill>
              </a:rPr>
              <a:t>https://explodingtopics.com/blog/social-media-addiction</a:t>
            </a:r>
            <a:endParaRPr sz="800">
              <a:solidFill>
                <a:schemeClr val="dk2"/>
              </a:solidFill>
            </a:endParaRPr>
          </a:p>
        </p:txBody>
      </p:sp>
      <p:sp>
        <p:nvSpPr>
          <p:cNvPr id="322" name="Google Shape;322;p45"/>
          <p:cNvSpPr/>
          <p:nvPr/>
        </p:nvSpPr>
        <p:spPr>
          <a:xfrm>
            <a:off x="897300" y="4019000"/>
            <a:ext cx="7935000" cy="835800"/>
          </a:xfrm>
          <a:prstGeom prst="rect">
            <a:avLst/>
          </a:prstGeom>
          <a:solidFill>
            <a:srgbClr val="D9D2E9"/>
          </a:solidFill>
          <a:ln w="9525" cap="flat" cmpd="sng">
            <a:solidFill>
              <a:srgbClr val="351C7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500" b="1"/>
              <a:t>For young children: </a:t>
            </a:r>
            <a:r>
              <a:rPr lang="en" sz="1500"/>
              <a:t>if we know that screen addition leads to negative consequences when kids are older, we should be very thoughtful about practices that wire developing brains at young ages to crave digital stimuli. Both in education and at home.</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28" name="Google Shape;328;p46"/>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000" b="1"/>
              <a:t>Suggestions for Combating Negative Impacts:</a:t>
            </a:r>
            <a:endParaRPr sz="2000" b="1"/>
          </a:p>
          <a:p>
            <a:pPr marL="457200" lvl="0" indent="-355600" algn="l" rtl="0">
              <a:lnSpc>
                <a:spcPct val="150000"/>
              </a:lnSpc>
              <a:spcBef>
                <a:spcPts val="1200"/>
              </a:spcBef>
              <a:spcAft>
                <a:spcPts val="0"/>
              </a:spcAft>
              <a:buSzPts val="2000"/>
              <a:buChar char="❖"/>
            </a:pPr>
            <a:r>
              <a:rPr lang="en" sz="2000" b="1"/>
              <a:t>Anxiety</a:t>
            </a:r>
            <a:endParaRPr sz="2000" b="1"/>
          </a:p>
          <a:p>
            <a:pPr marL="914400" lvl="1" indent="-355600" algn="l" rtl="0">
              <a:lnSpc>
                <a:spcPct val="150000"/>
              </a:lnSpc>
              <a:spcBef>
                <a:spcPts val="0"/>
              </a:spcBef>
              <a:spcAft>
                <a:spcPts val="0"/>
              </a:spcAft>
              <a:buSzPts val="2000"/>
              <a:buChar char="➢"/>
            </a:pPr>
            <a:r>
              <a:rPr lang="en" sz="2000"/>
              <a:t>Limit tech time</a:t>
            </a:r>
            <a:endParaRPr sz="2000"/>
          </a:p>
          <a:p>
            <a:pPr marL="914400" lvl="1" indent="-355600" algn="l" rtl="0">
              <a:lnSpc>
                <a:spcPct val="150000"/>
              </a:lnSpc>
              <a:spcBef>
                <a:spcPts val="0"/>
              </a:spcBef>
              <a:spcAft>
                <a:spcPts val="0"/>
              </a:spcAft>
              <a:buSzPts val="2000"/>
              <a:buChar char="➢"/>
            </a:pPr>
            <a:r>
              <a:rPr lang="en" sz="2000"/>
              <a:t>Reading (fill mind with intentional content)</a:t>
            </a:r>
            <a:endParaRPr sz="2000"/>
          </a:p>
          <a:p>
            <a:pPr marL="914400" lvl="1" indent="-355600" algn="l" rtl="0">
              <a:lnSpc>
                <a:spcPct val="150000"/>
              </a:lnSpc>
              <a:spcBef>
                <a:spcPts val="0"/>
              </a:spcBef>
              <a:spcAft>
                <a:spcPts val="0"/>
              </a:spcAft>
              <a:buSzPts val="2000"/>
              <a:buChar char="➢"/>
            </a:pPr>
            <a:r>
              <a:rPr lang="en" sz="2000"/>
              <a:t>Open dialogue</a:t>
            </a:r>
            <a:endParaRPr sz="2000"/>
          </a:p>
          <a:p>
            <a:pPr marL="914400" lvl="1" indent="-355600" algn="l" rtl="0">
              <a:lnSpc>
                <a:spcPct val="150000"/>
              </a:lnSpc>
              <a:spcBef>
                <a:spcPts val="0"/>
              </a:spcBef>
              <a:spcAft>
                <a:spcPts val="0"/>
              </a:spcAft>
              <a:buSzPts val="2000"/>
              <a:buChar char="➢"/>
            </a:pPr>
            <a:r>
              <a:rPr lang="en" sz="2000"/>
              <a:t>Teach coping skills (rather than only running to distractions)</a:t>
            </a:r>
            <a:endParaRPr/>
          </a:p>
        </p:txBody>
      </p:sp>
      <p:pic>
        <p:nvPicPr>
          <p:cNvPr id="329" name="Google Shape;329;p46"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35" name="Google Shape;335;p47"/>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000" b="1"/>
              <a:t>Suggestions for Combating Negative Impacts:</a:t>
            </a:r>
            <a:endParaRPr sz="2000" b="1"/>
          </a:p>
          <a:p>
            <a:pPr marL="457200" lvl="0" indent="-355600" algn="l" rtl="0">
              <a:lnSpc>
                <a:spcPct val="150000"/>
              </a:lnSpc>
              <a:spcBef>
                <a:spcPts val="1200"/>
              </a:spcBef>
              <a:spcAft>
                <a:spcPts val="0"/>
              </a:spcAft>
              <a:buSzPts val="2000"/>
              <a:buChar char="❖"/>
            </a:pPr>
            <a:r>
              <a:rPr lang="en" sz="2000" b="1"/>
              <a:t>Self-Esteem &amp; Body-Image</a:t>
            </a:r>
            <a:endParaRPr sz="2000" b="1"/>
          </a:p>
          <a:p>
            <a:pPr marL="914400" lvl="1" indent="-355600" algn="l" rtl="0">
              <a:lnSpc>
                <a:spcPct val="150000"/>
              </a:lnSpc>
              <a:spcBef>
                <a:spcPts val="0"/>
              </a:spcBef>
              <a:spcAft>
                <a:spcPts val="0"/>
              </a:spcAft>
              <a:buSzPts val="2000"/>
              <a:buChar char="➢"/>
            </a:pPr>
            <a:r>
              <a:rPr lang="en" sz="2000"/>
              <a:t>Healthy critique of messages in the media</a:t>
            </a:r>
            <a:endParaRPr sz="2000"/>
          </a:p>
          <a:p>
            <a:pPr marL="914400" lvl="1" indent="-355600" algn="l" rtl="0">
              <a:lnSpc>
                <a:spcPct val="150000"/>
              </a:lnSpc>
              <a:spcBef>
                <a:spcPts val="0"/>
              </a:spcBef>
              <a:spcAft>
                <a:spcPts val="0"/>
              </a:spcAft>
              <a:buSzPts val="2000"/>
              <a:buChar char="➢"/>
            </a:pPr>
            <a:r>
              <a:rPr lang="en" sz="2000"/>
              <a:t>Find and highlight positive role models in your lives</a:t>
            </a:r>
            <a:endParaRPr sz="2000"/>
          </a:p>
          <a:p>
            <a:pPr marL="914400" lvl="1" indent="-355600" algn="l" rtl="0">
              <a:lnSpc>
                <a:spcPct val="150000"/>
              </a:lnSpc>
              <a:spcBef>
                <a:spcPts val="0"/>
              </a:spcBef>
              <a:spcAft>
                <a:spcPts val="0"/>
              </a:spcAft>
              <a:buSzPts val="2000"/>
              <a:buChar char="➢"/>
            </a:pPr>
            <a:r>
              <a:rPr lang="en" sz="2000"/>
              <a:t>Memorize Bible verses (Ephesians 2:10)</a:t>
            </a:r>
            <a:endParaRPr sz="2000"/>
          </a:p>
        </p:txBody>
      </p:sp>
      <p:pic>
        <p:nvPicPr>
          <p:cNvPr id="336" name="Google Shape;336;p47"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42" name="Google Shape;342;p48"/>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000" b="1"/>
              <a:t>Suggestions for Combating Negative Impacts:</a:t>
            </a:r>
            <a:endParaRPr sz="2000" b="1"/>
          </a:p>
          <a:p>
            <a:pPr marL="457200" lvl="0" indent="-355600" algn="l" rtl="0">
              <a:lnSpc>
                <a:spcPct val="150000"/>
              </a:lnSpc>
              <a:spcBef>
                <a:spcPts val="1200"/>
              </a:spcBef>
              <a:spcAft>
                <a:spcPts val="0"/>
              </a:spcAft>
              <a:buSzPts val="2000"/>
              <a:buChar char="❖"/>
            </a:pPr>
            <a:r>
              <a:rPr lang="en" sz="2000" b="1"/>
              <a:t>Bullying &amp; Inappropriate Content</a:t>
            </a:r>
            <a:endParaRPr sz="2000" b="1"/>
          </a:p>
          <a:p>
            <a:pPr marL="914400" lvl="1" indent="-355600" algn="l" rtl="0">
              <a:lnSpc>
                <a:spcPct val="150000"/>
              </a:lnSpc>
              <a:spcBef>
                <a:spcPts val="0"/>
              </a:spcBef>
              <a:spcAft>
                <a:spcPts val="0"/>
              </a:spcAft>
              <a:buSzPts val="2000"/>
              <a:buChar char="➢"/>
            </a:pPr>
            <a:r>
              <a:rPr lang="en" sz="2000"/>
              <a:t>Screen monitoring</a:t>
            </a:r>
            <a:endParaRPr sz="2000"/>
          </a:p>
          <a:p>
            <a:pPr marL="914400" lvl="1" indent="-355600" algn="l" rtl="0">
              <a:lnSpc>
                <a:spcPct val="150000"/>
              </a:lnSpc>
              <a:spcBef>
                <a:spcPts val="0"/>
              </a:spcBef>
              <a:spcAft>
                <a:spcPts val="0"/>
              </a:spcAft>
              <a:buSzPts val="2000"/>
              <a:buChar char="➢"/>
            </a:pPr>
            <a:r>
              <a:rPr lang="en" sz="2000"/>
              <a:t>Open dialogue</a:t>
            </a:r>
            <a:endParaRPr sz="2000"/>
          </a:p>
          <a:p>
            <a:pPr marL="914400" lvl="1" indent="-355600" algn="l" rtl="0">
              <a:lnSpc>
                <a:spcPct val="150000"/>
              </a:lnSpc>
              <a:spcBef>
                <a:spcPts val="0"/>
              </a:spcBef>
              <a:spcAft>
                <a:spcPts val="0"/>
              </a:spcAft>
              <a:buSzPts val="2000"/>
              <a:buChar char="➢"/>
            </a:pPr>
            <a:r>
              <a:rPr lang="en" sz="2000"/>
              <a:t>Reporting</a:t>
            </a:r>
            <a:endParaRPr sz="2000"/>
          </a:p>
        </p:txBody>
      </p:sp>
      <p:pic>
        <p:nvPicPr>
          <p:cNvPr id="343" name="Google Shape;343;p48"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49" name="Google Shape;349;p49"/>
          <p:cNvSpPr txBox="1">
            <a:spLocks noGrp="1"/>
          </p:cNvSpPr>
          <p:nvPr>
            <p:ph type="body" idx="1"/>
          </p:nvPr>
        </p:nvSpPr>
        <p:spPr>
          <a:xfrm>
            <a:off x="311700" y="1395350"/>
            <a:ext cx="8520600" cy="3416400"/>
          </a:xfrm>
          <a:prstGeom prst="rect">
            <a:avLst/>
          </a:prstGeom>
        </p:spPr>
        <p:txBody>
          <a:bodyPr spcFirstLastPara="1" wrap="square" lIns="91425" tIns="91425" rIns="91425" bIns="91425" anchor="t" anchorCtr="0">
            <a:normAutofit/>
          </a:bodyPr>
          <a:lstStyle/>
          <a:p>
            <a:pPr marL="0" lvl="0" indent="0" algn="l" rtl="0">
              <a:lnSpc>
                <a:spcPct val="150000"/>
              </a:lnSpc>
              <a:spcBef>
                <a:spcPts val="0"/>
              </a:spcBef>
              <a:spcAft>
                <a:spcPts val="0"/>
              </a:spcAft>
              <a:buNone/>
            </a:pPr>
            <a:r>
              <a:rPr lang="en" sz="2000" b="1"/>
              <a:t>Suggestions for Combating Negative Impacts:</a:t>
            </a:r>
            <a:endParaRPr sz="2000" b="1"/>
          </a:p>
          <a:p>
            <a:pPr marL="457200" lvl="0" indent="-355600" algn="l" rtl="0">
              <a:lnSpc>
                <a:spcPct val="150000"/>
              </a:lnSpc>
              <a:spcBef>
                <a:spcPts val="1200"/>
              </a:spcBef>
              <a:spcAft>
                <a:spcPts val="0"/>
              </a:spcAft>
              <a:buSzPts val="2000"/>
              <a:buChar char="❖"/>
            </a:pPr>
            <a:r>
              <a:rPr lang="en" sz="2000" b="1"/>
              <a:t>Inattention &amp; Sleep Issues</a:t>
            </a:r>
            <a:endParaRPr sz="2000" b="1"/>
          </a:p>
          <a:p>
            <a:pPr marL="914400" lvl="1" indent="-355600" algn="l" rtl="0">
              <a:lnSpc>
                <a:spcPct val="150000"/>
              </a:lnSpc>
              <a:spcBef>
                <a:spcPts val="0"/>
              </a:spcBef>
              <a:spcAft>
                <a:spcPts val="0"/>
              </a:spcAft>
              <a:buSzPts val="2000"/>
              <a:buChar char="➢"/>
            </a:pPr>
            <a:r>
              <a:rPr lang="en" sz="2000"/>
              <a:t>Device time limits</a:t>
            </a:r>
            <a:endParaRPr sz="2000"/>
          </a:p>
          <a:p>
            <a:pPr marL="914400" lvl="1" indent="-355600" algn="l" rtl="0">
              <a:lnSpc>
                <a:spcPct val="150000"/>
              </a:lnSpc>
              <a:spcBef>
                <a:spcPts val="0"/>
              </a:spcBef>
              <a:spcAft>
                <a:spcPts val="0"/>
              </a:spcAft>
              <a:buSzPts val="2000"/>
              <a:buChar char="➢"/>
            </a:pPr>
            <a:r>
              <a:rPr lang="en" sz="2000"/>
              <a:t>Technology curfew</a:t>
            </a:r>
            <a:endParaRPr sz="2000"/>
          </a:p>
          <a:p>
            <a:pPr marL="914400" lvl="1" indent="-355600" algn="l" rtl="0">
              <a:lnSpc>
                <a:spcPct val="150000"/>
              </a:lnSpc>
              <a:spcBef>
                <a:spcPts val="0"/>
              </a:spcBef>
              <a:spcAft>
                <a:spcPts val="0"/>
              </a:spcAft>
              <a:buSzPts val="2000"/>
              <a:buChar char="➢"/>
            </a:pPr>
            <a:r>
              <a:rPr lang="en" sz="2000"/>
              <a:t>No devices in bedrooms overnight</a:t>
            </a:r>
            <a:endParaRPr sz="2000"/>
          </a:p>
        </p:txBody>
      </p:sp>
      <p:pic>
        <p:nvPicPr>
          <p:cNvPr id="350" name="Google Shape;350;p49"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Digging Deeper: Mental Health and Wellbeing Issues</a:t>
            </a:r>
            <a:endParaRPr/>
          </a:p>
        </p:txBody>
      </p:sp>
      <p:sp>
        <p:nvSpPr>
          <p:cNvPr id="356" name="Google Shape;356;p50"/>
          <p:cNvSpPr txBox="1">
            <a:spLocks noGrp="1"/>
          </p:cNvSpPr>
          <p:nvPr>
            <p:ph type="body" idx="1"/>
          </p:nvPr>
        </p:nvSpPr>
        <p:spPr>
          <a:xfrm>
            <a:off x="311700" y="1166750"/>
            <a:ext cx="8832300" cy="3976800"/>
          </a:xfrm>
          <a:prstGeom prst="rect">
            <a:avLst/>
          </a:prstGeom>
        </p:spPr>
        <p:txBody>
          <a:bodyPr spcFirstLastPara="1" wrap="square" lIns="91425" tIns="91425" rIns="91425" bIns="91425" anchor="t" anchorCtr="0">
            <a:normAutofit lnSpcReduction="10000"/>
          </a:bodyPr>
          <a:lstStyle/>
          <a:p>
            <a:pPr marL="0" lvl="0" indent="0" algn="l" rtl="0">
              <a:lnSpc>
                <a:spcPct val="150000"/>
              </a:lnSpc>
              <a:spcBef>
                <a:spcPts val="0"/>
              </a:spcBef>
              <a:spcAft>
                <a:spcPts val="0"/>
              </a:spcAft>
              <a:buNone/>
            </a:pPr>
            <a:r>
              <a:rPr lang="en" sz="2400" b="1"/>
              <a:t>Intentional activities…</a:t>
            </a:r>
            <a:endParaRPr sz="2400" b="1"/>
          </a:p>
          <a:p>
            <a:pPr marL="457200" lvl="0" indent="-381000" algn="l" rtl="0">
              <a:lnSpc>
                <a:spcPct val="150000"/>
              </a:lnSpc>
              <a:spcBef>
                <a:spcPts val="1200"/>
              </a:spcBef>
              <a:spcAft>
                <a:spcPts val="0"/>
              </a:spcAft>
              <a:buClr>
                <a:srgbClr val="674EA7"/>
              </a:buClr>
              <a:buSzPts val="2400"/>
              <a:buChar char="➔"/>
            </a:pPr>
            <a:r>
              <a:rPr lang="en" sz="2400" b="1">
                <a:solidFill>
                  <a:srgbClr val="674EA7"/>
                </a:solidFill>
              </a:rPr>
              <a:t>Increase family connectedness</a:t>
            </a:r>
            <a:endParaRPr sz="2400" b="1">
              <a:solidFill>
                <a:srgbClr val="674EA7"/>
              </a:solidFill>
            </a:endParaRPr>
          </a:p>
          <a:p>
            <a:pPr marL="457200" lvl="0" indent="-381000" algn="l" rtl="0">
              <a:lnSpc>
                <a:spcPct val="150000"/>
              </a:lnSpc>
              <a:spcBef>
                <a:spcPts val="0"/>
              </a:spcBef>
              <a:spcAft>
                <a:spcPts val="0"/>
              </a:spcAft>
              <a:buClr>
                <a:srgbClr val="674EA7"/>
              </a:buClr>
              <a:buSzPts val="2400"/>
              <a:buChar char="➔"/>
            </a:pPr>
            <a:r>
              <a:rPr lang="en" sz="2400" b="1">
                <a:solidFill>
                  <a:srgbClr val="674EA7"/>
                </a:solidFill>
              </a:rPr>
              <a:t>Reduce loneliness</a:t>
            </a:r>
            <a:endParaRPr sz="2400" b="1">
              <a:solidFill>
                <a:srgbClr val="674EA7"/>
              </a:solidFill>
            </a:endParaRPr>
          </a:p>
          <a:p>
            <a:pPr marL="457200" lvl="0" indent="-381000" algn="l" rtl="0">
              <a:lnSpc>
                <a:spcPct val="150000"/>
              </a:lnSpc>
              <a:spcBef>
                <a:spcPts val="0"/>
              </a:spcBef>
              <a:spcAft>
                <a:spcPts val="0"/>
              </a:spcAft>
              <a:buClr>
                <a:srgbClr val="674EA7"/>
              </a:buClr>
              <a:buSzPts val="2400"/>
              <a:buChar char="➔"/>
            </a:pPr>
            <a:r>
              <a:rPr lang="en" sz="2400" b="1">
                <a:solidFill>
                  <a:srgbClr val="674EA7"/>
                </a:solidFill>
              </a:rPr>
              <a:t>Provide avenues for YOU &amp; their relationship with God to be their source of information and wisdom</a:t>
            </a:r>
            <a:endParaRPr sz="2400" b="1">
              <a:solidFill>
                <a:srgbClr val="674EA7"/>
              </a:solidFill>
            </a:endParaRPr>
          </a:p>
          <a:p>
            <a:pPr marL="457200" lvl="0" indent="-381000" algn="l" rtl="0">
              <a:lnSpc>
                <a:spcPct val="150000"/>
              </a:lnSpc>
              <a:spcBef>
                <a:spcPts val="0"/>
              </a:spcBef>
              <a:spcAft>
                <a:spcPts val="0"/>
              </a:spcAft>
              <a:buClr>
                <a:srgbClr val="674EA7"/>
              </a:buClr>
              <a:buSzPts val="2400"/>
              <a:buChar char="➔"/>
            </a:pPr>
            <a:r>
              <a:rPr lang="en" sz="2400" b="1">
                <a:solidFill>
                  <a:srgbClr val="674EA7"/>
                </a:solidFill>
              </a:rPr>
              <a:t>Build positive relating skills and coping skills</a:t>
            </a:r>
            <a:endParaRPr sz="2400" b="1">
              <a:solidFill>
                <a:srgbClr val="674EA7"/>
              </a:solidFill>
            </a:endParaRPr>
          </a:p>
          <a:p>
            <a:pPr marL="0" lvl="0" indent="0" algn="l" rtl="0">
              <a:lnSpc>
                <a:spcPct val="150000"/>
              </a:lnSpc>
              <a:spcBef>
                <a:spcPts val="1200"/>
              </a:spcBef>
              <a:spcAft>
                <a:spcPts val="1200"/>
              </a:spcAft>
              <a:buNone/>
            </a:pPr>
            <a:endParaRPr sz="2400" b="1"/>
          </a:p>
        </p:txBody>
      </p:sp>
      <p:pic>
        <p:nvPicPr>
          <p:cNvPr id="357" name="Google Shape;357;p50"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Let’s Discuss Some Ideas!</a:t>
            </a:r>
            <a:endParaRPr/>
          </a:p>
          <a:p>
            <a:pPr marL="0" lvl="0" indent="0" algn="l" rtl="0">
              <a:spcBef>
                <a:spcPts val="0"/>
              </a:spcBef>
              <a:spcAft>
                <a:spcPts val="0"/>
              </a:spcAft>
              <a:buNone/>
            </a:pPr>
            <a:r>
              <a:rPr lang="en" sz="1800"/>
              <a:t>From the Surgeon General’s Recommendation list</a:t>
            </a:r>
            <a:endParaRPr sz="1800"/>
          </a:p>
        </p:txBody>
      </p:sp>
      <p:sp>
        <p:nvSpPr>
          <p:cNvPr id="363" name="Google Shape;363;p51"/>
          <p:cNvSpPr txBox="1">
            <a:spLocks noGrp="1"/>
          </p:cNvSpPr>
          <p:nvPr>
            <p:ph type="body" idx="1"/>
          </p:nvPr>
        </p:nvSpPr>
        <p:spPr>
          <a:xfrm>
            <a:off x="311700" y="1304875"/>
            <a:ext cx="8832300" cy="3835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What would you want to put on your family media plan?</a:t>
            </a:r>
            <a:endParaRPr/>
          </a:p>
          <a:p>
            <a:pPr marL="457200" lvl="0" indent="-342900" algn="l" rtl="0">
              <a:spcBef>
                <a:spcPts val="0"/>
              </a:spcBef>
              <a:spcAft>
                <a:spcPts val="0"/>
              </a:spcAft>
              <a:buSzPts val="1800"/>
              <a:buChar char="●"/>
            </a:pPr>
            <a:r>
              <a:rPr lang="en"/>
              <a:t>What are some ideas for creating tech-free zones?</a:t>
            </a:r>
            <a:endParaRPr/>
          </a:p>
          <a:p>
            <a:pPr marL="457200" lvl="0" indent="-342900" algn="l" rtl="0">
              <a:spcBef>
                <a:spcPts val="0"/>
              </a:spcBef>
              <a:spcAft>
                <a:spcPts val="0"/>
              </a:spcAft>
              <a:buSzPts val="1800"/>
              <a:buChar char="●"/>
            </a:pPr>
            <a:r>
              <a:rPr lang="en"/>
              <a:t>How do you encourage your children to foster in-person friendships?</a:t>
            </a:r>
            <a:endParaRPr/>
          </a:p>
          <a:p>
            <a:pPr marL="457200" lvl="0" indent="-342900" algn="l" rtl="0">
              <a:spcBef>
                <a:spcPts val="0"/>
              </a:spcBef>
              <a:spcAft>
                <a:spcPts val="0"/>
              </a:spcAft>
              <a:buSzPts val="1800"/>
              <a:buChar char="●"/>
            </a:pPr>
            <a:r>
              <a:rPr lang="en"/>
              <a:t>How do you model responsible social media behavior?</a:t>
            </a:r>
            <a:endParaRPr/>
          </a:p>
          <a:p>
            <a:pPr marL="457200" lvl="0" indent="-342900" algn="l" rtl="0">
              <a:spcBef>
                <a:spcPts val="0"/>
              </a:spcBef>
              <a:spcAft>
                <a:spcPts val="0"/>
              </a:spcAft>
              <a:buSzPts val="1800"/>
              <a:buChar char="●"/>
            </a:pPr>
            <a:r>
              <a:rPr lang="en"/>
              <a:t>How do you teach kids about technology and empower them to be responsible online participants?</a:t>
            </a:r>
            <a:endParaRPr/>
          </a:p>
          <a:p>
            <a:pPr marL="457200" lvl="0" indent="-342900" algn="l" rtl="0">
              <a:spcBef>
                <a:spcPts val="0"/>
              </a:spcBef>
              <a:spcAft>
                <a:spcPts val="0"/>
              </a:spcAft>
              <a:buSzPts val="1800"/>
              <a:buChar char="●"/>
            </a:pPr>
            <a:r>
              <a:rPr lang="en"/>
              <a:t>What age would you consider an appropriate age to allow them to use devices and social media?</a:t>
            </a:r>
            <a:endParaRPr/>
          </a:p>
          <a:p>
            <a:pPr marL="457200" lvl="0" indent="-342900" algn="l" rtl="0">
              <a:spcBef>
                <a:spcPts val="0"/>
              </a:spcBef>
              <a:spcAft>
                <a:spcPts val="0"/>
              </a:spcAft>
              <a:buSzPts val="1800"/>
              <a:buChar char="●"/>
            </a:pPr>
            <a:r>
              <a:rPr lang="en"/>
              <a:t>How might parents work with other parents to establish shared norms and practices that support healthy digital usage?</a:t>
            </a:r>
            <a:endParaRPr/>
          </a:p>
          <a:p>
            <a:pPr marL="457200" lvl="0" indent="-342900" algn="l" rtl="0">
              <a:spcBef>
                <a:spcPts val="0"/>
              </a:spcBef>
              <a:spcAft>
                <a:spcPts val="0"/>
              </a:spcAft>
              <a:buSzPts val="1800"/>
              <a:buChar char="●"/>
            </a:pPr>
            <a:r>
              <a:rPr lang="en"/>
              <a:t>Are there tools or strategies mentioned earlier that you could see yourself using?</a:t>
            </a:r>
            <a:endParaRPr/>
          </a:p>
        </p:txBody>
      </p:sp>
      <p:pic>
        <p:nvPicPr>
          <p:cNvPr id="364" name="Google Shape;364;p51"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Recent Years..</a:t>
            </a:r>
            <a:endParaRPr/>
          </a:p>
        </p:txBody>
      </p:sp>
      <p:sp>
        <p:nvSpPr>
          <p:cNvPr id="83" name="Google Shape;8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Amazing advancement in technology!</a:t>
            </a:r>
            <a:endParaRPr sz="2000"/>
          </a:p>
          <a:p>
            <a:pPr marL="457200" lvl="0" indent="-355600" algn="l" rtl="0">
              <a:lnSpc>
                <a:spcPct val="150000"/>
              </a:lnSpc>
              <a:spcBef>
                <a:spcPts val="0"/>
              </a:spcBef>
              <a:spcAft>
                <a:spcPts val="0"/>
              </a:spcAft>
              <a:buSzPts val="2000"/>
              <a:buChar char="●"/>
            </a:pPr>
            <a:r>
              <a:rPr lang="en" sz="2000"/>
              <a:t>The internet has connected the world in ways that could not have been imagined 50 years ago</a:t>
            </a:r>
            <a:endParaRPr sz="2000"/>
          </a:p>
          <a:p>
            <a:pPr marL="457200" lvl="0" indent="-355600" algn="l" rtl="0">
              <a:lnSpc>
                <a:spcPct val="150000"/>
              </a:lnSpc>
              <a:spcBef>
                <a:spcPts val="0"/>
              </a:spcBef>
              <a:spcAft>
                <a:spcPts val="0"/>
              </a:spcAft>
              <a:buSzPts val="2000"/>
              <a:buChar char="●"/>
            </a:pPr>
            <a:r>
              <a:rPr lang="en" sz="2000"/>
              <a:t>In fact, it has only been 42 years since the birth of the Internet!</a:t>
            </a:r>
            <a:endParaRPr sz="2000"/>
          </a:p>
          <a:p>
            <a:pPr marL="0" lvl="0" indent="0" algn="l" rtl="0">
              <a:lnSpc>
                <a:spcPct val="150000"/>
              </a:lnSpc>
              <a:spcBef>
                <a:spcPts val="1200"/>
              </a:spcBef>
              <a:spcAft>
                <a:spcPts val="0"/>
              </a:spcAft>
              <a:buNone/>
            </a:pPr>
            <a:endParaRPr sz="2000"/>
          </a:p>
          <a:p>
            <a:pPr marL="0" lvl="0" indent="0" algn="l" rtl="0">
              <a:spcBef>
                <a:spcPts val="1200"/>
              </a:spcBef>
              <a:spcAft>
                <a:spcPts val="1200"/>
              </a:spcAft>
              <a:buNone/>
            </a:pPr>
            <a:endParaRPr/>
          </a:p>
        </p:txBody>
      </p:sp>
      <p:pic>
        <p:nvPicPr>
          <p:cNvPr id="84" name="Google Shape;84;p16"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More Information</a:t>
            </a:r>
            <a:endParaRPr/>
          </a:p>
        </p:txBody>
      </p:sp>
      <p:sp>
        <p:nvSpPr>
          <p:cNvPr id="370" name="Google Shape;370;p52"/>
          <p:cNvSpPr txBox="1">
            <a:spLocks noGrp="1"/>
          </p:cNvSpPr>
          <p:nvPr>
            <p:ph type="body" idx="1"/>
          </p:nvPr>
        </p:nvSpPr>
        <p:spPr>
          <a:xfrm>
            <a:off x="311700" y="1152475"/>
            <a:ext cx="861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US Department of Human Services (hhs.gov)</a:t>
            </a:r>
            <a:endParaRPr/>
          </a:p>
          <a:p>
            <a:pPr marL="0" lvl="0" indent="0" algn="l" rtl="0">
              <a:spcBef>
                <a:spcPts val="1200"/>
              </a:spcBef>
              <a:spcAft>
                <a:spcPts val="0"/>
              </a:spcAft>
              <a:buNone/>
            </a:pPr>
            <a:r>
              <a:rPr lang="en"/>
              <a:t>Common Sense Media (commonsensemedia.org)</a:t>
            </a:r>
            <a:endParaRPr/>
          </a:p>
          <a:p>
            <a:pPr marL="0" lvl="0" indent="0" algn="l" rtl="0">
              <a:spcBef>
                <a:spcPts val="1200"/>
              </a:spcBef>
              <a:spcAft>
                <a:spcPts val="0"/>
              </a:spcAft>
              <a:buNone/>
            </a:pPr>
            <a:r>
              <a:rPr lang="en"/>
              <a:t>Child Mind Institute (childmind.org)</a:t>
            </a:r>
            <a:endParaRPr/>
          </a:p>
          <a:p>
            <a:pPr marL="0" lvl="0" indent="0" algn="l" rtl="0">
              <a:spcBef>
                <a:spcPts val="1200"/>
              </a:spcBef>
              <a:spcAft>
                <a:spcPts val="1200"/>
              </a:spcAft>
              <a:buNone/>
            </a:pPr>
            <a:r>
              <a:rPr lang="en" u="sng">
                <a:solidFill>
                  <a:schemeClr val="hlink"/>
                </a:solidFill>
                <a:hlinkClick r:id="rId3"/>
              </a:rPr>
              <a:t>DataReportal.com/</a:t>
            </a:r>
            <a:r>
              <a:rPr lang="en"/>
              <a:t> (for Global and Regional Data Reports on Media Usage)</a:t>
            </a:r>
            <a:endParaRPr/>
          </a:p>
        </p:txBody>
      </p:sp>
      <p:pic>
        <p:nvPicPr>
          <p:cNvPr id="371" name="Google Shape;371;p52" descr="abstract defocus digital technology background (Provided by Getty Images)"/>
          <p:cNvPicPr preferRelativeResize="0"/>
          <p:nvPr/>
        </p:nvPicPr>
        <p:blipFill rotWithShape="1">
          <a:blip r:embed="rId4">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Book List</a:t>
            </a:r>
            <a:endParaRPr/>
          </a:p>
        </p:txBody>
      </p:sp>
      <p:sp>
        <p:nvSpPr>
          <p:cNvPr id="377" name="Google Shape;377;p53"/>
          <p:cNvSpPr txBox="1">
            <a:spLocks noGrp="1"/>
          </p:cNvSpPr>
          <p:nvPr>
            <p:ph type="body" idx="1"/>
          </p:nvPr>
        </p:nvSpPr>
        <p:spPr>
          <a:xfrm>
            <a:off x="311700" y="1152475"/>
            <a:ext cx="8619300" cy="3416400"/>
          </a:xfrm>
          <a:prstGeom prst="rect">
            <a:avLst/>
          </a:prstGeom>
        </p:spPr>
        <p:txBody>
          <a:bodyPr spcFirstLastPara="1" wrap="square" lIns="91425" tIns="91425" rIns="91425" bIns="91425" anchor="t" anchorCtr="0">
            <a:normAutofit/>
          </a:bodyPr>
          <a:lstStyle/>
          <a:p>
            <a:pPr marL="457200" lvl="0" indent="-342900" algn="l" rtl="0">
              <a:lnSpc>
                <a:spcPct val="300000"/>
              </a:lnSpc>
              <a:spcBef>
                <a:spcPts val="0"/>
              </a:spcBef>
              <a:spcAft>
                <a:spcPts val="0"/>
              </a:spcAft>
              <a:buSzPts val="1800"/>
              <a:buChar char="➢"/>
            </a:pPr>
            <a:r>
              <a:rPr lang="en"/>
              <a:t>12 Ways Your Phone is Changing You by Tony Reinke</a:t>
            </a:r>
            <a:endParaRPr/>
          </a:p>
          <a:p>
            <a:pPr marL="457200" lvl="0" indent="-342900" algn="l" rtl="0">
              <a:lnSpc>
                <a:spcPct val="300000"/>
              </a:lnSpc>
              <a:spcBef>
                <a:spcPts val="0"/>
              </a:spcBef>
              <a:spcAft>
                <a:spcPts val="0"/>
              </a:spcAft>
              <a:buSzPts val="1800"/>
              <a:buChar char="➢"/>
            </a:pPr>
            <a:r>
              <a:rPr lang="en"/>
              <a:t>The Anxious Generation by Jonathan Haidt</a:t>
            </a:r>
            <a:endParaRPr/>
          </a:p>
          <a:p>
            <a:pPr marL="457200" lvl="0" indent="-342900" algn="l" rtl="0">
              <a:lnSpc>
                <a:spcPct val="300000"/>
              </a:lnSpc>
              <a:spcBef>
                <a:spcPts val="0"/>
              </a:spcBef>
              <a:spcAft>
                <a:spcPts val="0"/>
              </a:spcAft>
              <a:buSzPts val="1800"/>
              <a:buChar char="➢"/>
            </a:pPr>
            <a:r>
              <a:rPr lang="en"/>
              <a:t>iGen by Jean Twenge</a:t>
            </a:r>
            <a:endParaRPr/>
          </a:p>
          <a:p>
            <a:pPr marL="457200" lvl="0" indent="-342900" algn="l" rtl="0">
              <a:lnSpc>
                <a:spcPct val="300000"/>
              </a:lnSpc>
              <a:spcBef>
                <a:spcPts val="0"/>
              </a:spcBef>
              <a:spcAft>
                <a:spcPts val="0"/>
              </a:spcAft>
              <a:buSzPts val="1800"/>
              <a:buChar char="➢"/>
            </a:pPr>
            <a:r>
              <a:rPr lang="en"/>
              <a:t>The Ruthless Elimination of Hurry by John Mark Comer</a:t>
            </a:r>
            <a:endParaRPr/>
          </a:p>
        </p:txBody>
      </p:sp>
      <p:pic>
        <p:nvPicPr>
          <p:cNvPr id="378" name="Google Shape;378;p53" descr="abstract defocus digital technology background (Provided by Getty Images)"/>
          <p:cNvPicPr preferRelativeResize="0"/>
          <p:nvPr/>
        </p:nvPicPr>
        <p:blipFill rotWithShape="1">
          <a:blip r:embed="rId3">
            <a:alphaModFix amt="92000"/>
          </a:blip>
          <a:srcRect t="94200" r="37150"/>
          <a:stretch/>
        </p:blipFill>
        <p:spPr>
          <a:xfrm>
            <a:off x="0" y="4570800"/>
            <a:ext cx="9144003" cy="572701"/>
          </a:xfrm>
          <a:prstGeom prst="rect">
            <a:avLst/>
          </a:prstGeom>
          <a:noFill/>
          <a:ln>
            <a:noFill/>
          </a:ln>
        </p:spPr>
      </p:pic>
      <p:pic>
        <p:nvPicPr>
          <p:cNvPr id="379" name="Google Shape;379;p53" title="71jxOceofdL._AC_UF1000,1000_QL80_.jpg"/>
          <p:cNvPicPr preferRelativeResize="0"/>
          <p:nvPr/>
        </p:nvPicPr>
        <p:blipFill>
          <a:blip r:embed="rId4">
            <a:alphaModFix/>
          </a:blip>
          <a:stretch>
            <a:fillRect/>
          </a:stretch>
        </p:blipFill>
        <p:spPr>
          <a:xfrm>
            <a:off x="7824175" y="82808"/>
            <a:ext cx="1106825" cy="1710693"/>
          </a:xfrm>
          <a:prstGeom prst="rect">
            <a:avLst/>
          </a:prstGeom>
          <a:noFill/>
          <a:ln>
            <a:noFill/>
          </a:ln>
        </p:spPr>
      </p:pic>
      <p:pic>
        <p:nvPicPr>
          <p:cNvPr id="380" name="Google Shape;380;p53" title="81Rz9l29NiL._AC_UF1000,1000_QL80_.jpg"/>
          <p:cNvPicPr preferRelativeResize="0"/>
          <p:nvPr/>
        </p:nvPicPr>
        <p:blipFill>
          <a:blip r:embed="rId5">
            <a:alphaModFix/>
          </a:blip>
          <a:stretch>
            <a:fillRect/>
          </a:stretch>
        </p:blipFill>
        <p:spPr>
          <a:xfrm>
            <a:off x="6530436" y="946950"/>
            <a:ext cx="1106825" cy="1682113"/>
          </a:xfrm>
          <a:prstGeom prst="rect">
            <a:avLst/>
          </a:prstGeom>
          <a:noFill/>
          <a:ln>
            <a:noFill/>
          </a:ln>
        </p:spPr>
      </p:pic>
      <p:pic>
        <p:nvPicPr>
          <p:cNvPr id="381" name="Google Shape;381;p53" title="71pc8LFoeNL._AC_UF1000,1000_QL80_.jpg"/>
          <p:cNvPicPr preferRelativeResize="0"/>
          <p:nvPr/>
        </p:nvPicPr>
        <p:blipFill>
          <a:blip r:embed="rId6">
            <a:alphaModFix/>
          </a:blip>
          <a:stretch>
            <a:fillRect/>
          </a:stretch>
        </p:blipFill>
        <p:spPr>
          <a:xfrm>
            <a:off x="7824174" y="2024724"/>
            <a:ext cx="1106824" cy="1671923"/>
          </a:xfrm>
          <a:prstGeom prst="rect">
            <a:avLst/>
          </a:prstGeom>
          <a:noFill/>
          <a:ln>
            <a:noFill/>
          </a:ln>
        </p:spPr>
      </p:pic>
      <p:pic>
        <p:nvPicPr>
          <p:cNvPr id="382" name="Google Shape;382;p53" title="9781529308365.jpg"/>
          <p:cNvPicPr preferRelativeResize="0"/>
          <p:nvPr/>
        </p:nvPicPr>
        <p:blipFill>
          <a:blip r:embed="rId7">
            <a:alphaModFix/>
          </a:blip>
          <a:stretch>
            <a:fillRect/>
          </a:stretch>
        </p:blipFill>
        <p:spPr>
          <a:xfrm>
            <a:off x="6562089" y="2840161"/>
            <a:ext cx="1043497" cy="1671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Resources for Tools to Use</a:t>
            </a:r>
            <a:endParaRPr/>
          </a:p>
        </p:txBody>
      </p:sp>
      <p:sp>
        <p:nvSpPr>
          <p:cNvPr id="388" name="Google Shape;388;p54"/>
          <p:cNvSpPr txBox="1">
            <a:spLocks noGrp="1"/>
          </p:cNvSpPr>
          <p:nvPr>
            <p:ph type="body" idx="1"/>
          </p:nvPr>
        </p:nvSpPr>
        <p:spPr>
          <a:xfrm>
            <a:off x="311700" y="1152475"/>
            <a:ext cx="8619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Creating a Family Media Plan</a:t>
            </a:r>
            <a:endParaRPr/>
          </a:p>
          <a:p>
            <a:pPr marL="457200" lvl="0" indent="-342900" algn="l" rtl="0">
              <a:spcBef>
                <a:spcPts val="1200"/>
              </a:spcBef>
              <a:spcAft>
                <a:spcPts val="0"/>
              </a:spcAft>
              <a:buSzPts val="1800"/>
              <a:buChar char="➔"/>
            </a:pPr>
            <a:r>
              <a:rPr lang="en" u="sng">
                <a:solidFill>
                  <a:schemeClr val="hlink"/>
                </a:solidFill>
                <a:hlinkClick r:id="rId3"/>
              </a:rPr>
              <a:t>www.healthychildren.org/MediaUsePlan</a:t>
            </a:r>
            <a:endParaRPr/>
          </a:p>
          <a:p>
            <a:pPr marL="457200" lvl="0" indent="-342900" algn="l" rtl="0">
              <a:spcBef>
                <a:spcPts val="0"/>
              </a:spcBef>
              <a:spcAft>
                <a:spcPts val="0"/>
              </a:spcAft>
              <a:buSzPts val="1800"/>
              <a:buChar char="➔"/>
            </a:pPr>
            <a:r>
              <a:rPr lang="en" u="sng">
                <a:solidFill>
                  <a:schemeClr val="hlink"/>
                </a:solidFill>
                <a:hlinkClick r:id="rId4"/>
              </a:rPr>
              <a:t>https://instituteofchildpsychology.com/familymediaplan/?#</a:t>
            </a:r>
            <a:endParaRPr/>
          </a:p>
          <a:p>
            <a:pPr marL="0" lvl="0" indent="0" algn="l" rtl="0">
              <a:spcBef>
                <a:spcPts val="1200"/>
              </a:spcBef>
              <a:spcAft>
                <a:spcPts val="0"/>
              </a:spcAft>
              <a:buNone/>
            </a:pPr>
            <a:r>
              <a:rPr lang="en"/>
              <a:t>Accountability Software</a:t>
            </a:r>
            <a:endParaRPr/>
          </a:p>
          <a:p>
            <a:pPr marL="457200" lvl="0" indent="-342900" algn="l" rtl="0">
              <a:spcBef>
                <a:spcPts val="1200"/>
              </a:spcBef>
              <a:spcAft>
                <a:spcPts val="0"/>
              </a:spcAft>
              <a:buSzPts val="1800"/>
              <a:buChar char="-"/>
            </a:pPr>
            <a:r>
              <a:rPr lang="en" u="sng">
                <a:solidFill>
                  <a:schemeClr val="hlink"/>
                </a:solidFill>
                <a:hlinkClick r:id="rId5"/>
              </a:rPr>
              <a:t>Bark</a:t>
            </a:r>
            <a:endParaRPr/>
          </a:p>
          <a:p>
            <a:pPr marL="457200" lvl="0" indent="-342900" algn="l" rtl="0">
              <a:spcBef>
                <a:spcPts val="0"/>
              </a:spcBef>
              <a:spcAft>
                <a:spcPts val="0"/>
              </a:spcAft>
              <a:buSzPts val="1800"/>
              <a:buChar char="-"/>
            </a:pPr>
            <a:r>
              <a:rPr lang="en" u="sng">
                <a:solidFill>
                  <a:schemeClr val="hlink"/>
                </a:solidFill>
                <a:hlinkClick r:id="rId6"/>
              </a:rPr>
              <a:t>Accountable2You</a:t>
            </a:r>
            <a:endParaRPr/>
          </a:p>
          <a:p>
            <a:pPr marL="457200" lvl="0" indent="-342900" algn="l" rtl="0">
              <a:spcBef>
                <a:spcPts val="0"/>
              </a:spcBef>
              <a:spcAft>
                <a:spcPts val="0"/>
              </a:spcAft>
              <a:buSzPts val="1800"/>
              <a:buChar char="-"/>
            </a:pPr>
            <a:r>
              <a:rPr lang="en" u="sng">
                <a:solidFill>
                  <a:schemeClr val="hlink"/>
                </a:solidFill>
                <a:hlinkClick r:id="rId7"/>
              </a:rPr>
              <a:t>Covenant Eyes</a:t>
            </a:r>
            <a:endParaRPr/>
          </a:p>
        </p:txBody>
      </p:sp>
      <p:pic>
        <p:nvPicPr>
          <p:cNvPr id="389" name="Google Shape;389;p54" descr="abstract defocus digital technology background (Provided by Getty Images)"/>
          <p:cNvPicPr preferRelativeResize="0"/>
          <p:nvPr/>
        </p:nvPicPr>
        <p:blipFill rotWithShape="1">
          <a:blip r:embed="rId8">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and Articles on Tech Use with Children Under 5</a:t>
            </a:r>
            <a:endParaRPr/>
          </a:p>
        </p:txBody>
      </p:sp>
      <p:sp>
        <p:nvSpPr>
          <p:cNvPr id="395" name="Google Shape;395;p55"/>
          <p:cNvSpPr txBox="1">
            <a:spLocks noGrp="1"/>
          </p:cNvSpPr>
          <p:nvPr>
            <p:ph type="body" idx="1"/>
          </p:nvPr>
        </p:nvSpPr>
        <p:spPr>
          <a:xfrm>
            <a:off x="311700" y="1152475"/>
            <a:ext cx="86193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u="sng">
                <a:solidFill>
                  <a:schemeClr val="hlink"/>
                </a:solidFill>
                <a:hlinkClick r:id="rId3"/>
              </a:rPr>
              <a:t>https://www.lse.ac.uk/research/research-for-the-world/society/young-children-digital-lives</a:t>
            </a:r>
            <a:r>
              <a:rPr lang="en"/>
              <a:t> (most recent - 2024)</a:t>
            </a:r>
            <a:endParaRPr/>
          </a:p>
          <a:p>
            <a:pPr marL="457200" lvl="0" indent="-342900" algn="l" rtl="0">
              <a:spcBef>
                <a:spcPts val="0"/>
              </a:spcBef>
              <a:spcAft>
                <a:spcPts val="0"/>
              </a:spcAft>
              <a:buSzPts val="1800"/>
              <a:buChar char="●"/>
            </a:pPr>
            <a:r>
              <a:rPr lang="en" u="sng">
                <a:solidFill>
                  <a:schemeClr val="hlink"/>
                </a:solidFill>
                <a:hlinkClick r:id="rId4"/>
              </a:rPr>
              <a:t>https://www.pewresearch.org/internet/2020/07/28/childrens-engagement-with-digital-devices-screen-time/</a:t>
            </a:r>
            <a:r>
              <a:rPr lang="en"/>
              <a:t> (2020)</a:t>
            </a:r>
            <a:endParaRPr/>
          </a:p>
          <a:p>
            <a:pPr marL="457200" lvl="0" indent="-342900" algn="l" rtl="0">
              <a:spcBef>
                <a:spcPts val="0"/>
              </a:spcBef>
              <a:spcAft>
                <a:spcPts val="0"/>
              </a:spcAft>
              <a:buSzPts val="1800"/>
              <a:buChar char="●"/>
            </a:pPr>
            <a:r>
              <a:rPr lang="en" u="sng">
                <a:solidFill>
                  <a:schemeClr val="hlink"/>
                </a:solidFill>
                <a:hlinkClick r:id="rId5"/>
              </a:rPr>
              <a:t>https://www.erikson.edu/wp-content/uploads/2018/07/Erikson-Institute-Technology-and-Young-Children-Survey.pdf</a:t>
            </a:r>
            <a:r>
              <a:rPr lang="en"/>
              <a:t> (2016)</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396" name="Google Shape;396;p55" descr="abstract defocus digital technology background (Provided by Getty Images)"/>
          <p:cNvPicPr preferRelativeResize="0"/>
          <p:nvPr/>
        </p:nvPicPr>
        <p:blipFill rotWithShape="1">
          <a:blip r:embed="rId6">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a:t>
            </a:r>
            <a:endParaRPr/>
          </a:p>
        </p:txBody>
      </p:sp>
      <p:sp>
        <p:nvSpPr>
          <p:cNvPr id="402" name="Google Shape;402;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u="sng">
                <a:solidFill>
                  <a:schemeClr val="hlink"/>
                </a:solidFill>
                <a:hlinkClick r:id="rId3"/>
              </a:rPr>
              <a:t>https://www.hhs.gov/surgeongeneral/reports-and-publications/youth-mental-health/social-media/index.html</a:t>
            </a:r>
            <a:endParaRPr/>
          </a:p>
          <a:p>
            <a:pPr marL="457200" lvl="0" indent="-342900" algn="l" rtl="0">
              <a:spcBef>
                <a:spcPts val="0"/>
              </a:spcBef>
              <a:spcAft>
                <a:spcPts val="0"/>
              </a:spcAft>
              <a:buSzPts val="1800"/>
              <a:buChar char="●"/>
            </a:pPr>
            <a:r>
              <a:rPr lang="en" u="sng">
                <a:solidFill>
                  <a:schemeClr val="hlink"/>
                </a:solidFill>
                <a:hlinkClick r:id="rId4"/>
              </a:rPr>
              <a:t>https://www.hhs.gov/sites/default/files/sg-youth-mental-health-social-media-summary.pdf</a:t>
            </a:r>
            <a:endParaRPr/>
          </a:p>
          <a:p>
            <a:pPr marL="457200" lvl="0" indent="-342900" algn="l" rtl="0">
              <a:spcBef>
                <a:spcPts val="0"/>
              </a:spcBef>
              <a:spcAft>
                <a:spcPts val="0"/>
              </a:spcAft>
              <a:buSzPts val="1800"/>
              <a:buChar char="●"/>
            </a:pPr>
            <a:r>
              <a:rPr lang="en" u="sng">
                <a:solidFill>
                  <a:schemeClr val="hlink"/>
                </a:solidFill>
                <a:hlinkClick r:id="rId5"/>
              </a:rPr>
              <a:t>https://www.pewresearch.org/internet/2024/03/11/how-teens-and-parents-approach-screen-time/</a:t>
            </a:r>
            <a:endParaRPr/>
          </a:p>
          <a:p>
            <a:pPr marL="457200" lvl="0" indent="-342900" algn="l" rtl="0">
              <a:spcBef>
                <a:spcPts val="0"/>
              </a:spcBef>
              <a:spcAft>
                <a:spcPts val="0"/>
              </a:spcAft>
              <a:buSzPts val="1800"/>
              <a:buChar char="●"/>
            </a:pPr>
            <a:r>
              <a:rPr lang="en" u="sng">
                <a:solidFill>
                  <a:schemeClr val="hlink"/>
                </a:solidFill>
                <a:hlinkClick r:id="rId6"/>
              </a:rPr>
              <a:t>https://www.commonsensemedia.org/sites/default/files/research/report/8-18-census-integrated-report-final-web_0.pdf</a:t>
            </a:r>
            <a:endParaRPr/>
          </a:p>
          <a:p>
            <a:pPr marL="457200" lvl="0" indent="-342900" algn="l" rtl="0">
              <a:spcBef>
                <a:spcPts val="0"/>
              </a:spcBef>
              <a:spcAft>
                <a:spcPts val="0"/>
              </a:spcAft>
              <a:buSzPts val="1800"/>
              <a:buChar char="●"/>
            </a:pPr>
            <a:r>
              <a:rPr lang="en" u="sng">
                <a:solidFill>
                  <a:schemeClr val="hlink"/>
                </a:solidFill>
                <a:hlinkClick r:id="rId7"/>
              </a:rPr>
              <a:t>https://childmind.org/article/how-using-social-media-affects-teenagers/</a:t>
            </a:r>
            <a:endParaRPr/>
          </a:p>
          <a:p>
            <a:pPr marL="0" lvl="0" indent="0" algn="l" rtl="0">
              <a:spcBef>
                <a:spcPts val="1200"/>
              </a:spcBef>
              <a:spcAft>
                <a:spcPts val="1200"/>
              </a:spcAft>
              <a:buNone/>
            </a:pPr>
            <a:endParaRPr/>
          </a:p>
        </p:txBody>
      </p:sp>
      <p:pic>
        <p:nvPicPr>
          <p:cNvPr id="403" name="Google Shape;403;p56" descr="abstract defocus digital technology background (Provided by Getty Images)"/>
          <p:cNvPicPr preferRelativeResize="0"/>
          <p:nvPr/>
        </p:nvPicPr>
        <p:blipFill rotWithShape="1">
          <a:blip r:embed="rId8">
            <a:alphaModFix amt="92000"/>
          </a:blip>
          <a:srcRect t="94200" r="37150"/>
          <a:stretch/>
        </p:blipFill>
        <p:spPr>
          <a:xfrm>
            <a:off x="0" y="4570800"/>
            <a:ext cx="9144003" cy="5727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In Recent Years..</a:t>
            </a:r>
            <a:endParaRPr/>
          </a:p>
        </p:txBody>
      </p:sp>
      <p:sp>
        <p:nvSpPr>
          <p:cNvPr id="90" name="Google Shape;90;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Amazing advancement in technology!</a:t>
            </a:r>
            <a:endParaRPr sz="2000"/>
          </a:p>
          <a:p>
            <a:pPr marL="457200" lvl="0" indent="-355600" algn="l" rtl="0">
              <a:lnSpc>
                <a:spcPct val="150000"/>
              </a:lnSpc>
              <a:spcBef>
                <a:spcPts val="0"/>
              </a:spcBef>
              <a:spcAft>
                <a:spcPts val="0"/>
              </a:spcAft>
              <a:buSzPts val="2000"/>
              <a:buChar char="●"/>
            </a:pPr>
            <a:r>
              <a:rPr lang="en" sz="2000"/>
              <a:t>The internet has connected the world in ways that could not have been imagined 50 years ago</a:t>
            </a:r>
            <a:endParaRPr sz="2000"/>
          </a:p>
          <a:p>
            <a:pPr marL="457200" lvl="0" indent="-355600" algn="l" rtl="0">
              <a:lnSpc>
                <a:spcPct val="150000"/>
              </a:lnSpc>
              <a:spcBef>
                <a:spcPts val="0"/>
              </a:spcBef>
              <a:spcAft>
                <a:spcPts val="0"/>
              </a:spcAft>
              <a:buSzPts val="2000"/>
              <a:buChar char="●"/>
            </a:pPr>
            <a:r>
              <a:rPr lang="en" sz="2000"/>
              <a:t>In fact, it has only been 42 years since the birth of the Internet!</a:t>
            </a:r>
            <a:endParaRPr sz="2000"/>
          </a:p>
          <a:p>
            <a:pPr marL="0" lvl="0" indent="0" algn="l" rtl="0">
              <a:lnSpc>
                <a:spcPct val="150000"/>
              </a:lnSpc>
              <a:spcBef>
                <a:spcPts val="1200"/>
              </a:spcBef>
              <a:spcAft>
                <a:spcPts val="0"/>
              </a:spcAft>
              <a:buNone/>
            </a:pPr>
            <a:endParaRPr sz="2000"/>
          </a:p>
          <a:p>
            <a:pPr marL="0" lvl="0" indent="0" algn="l" rtl="0">
              <a:spcBef>
                <a:spcPts val="1200"/>
              </a:spcBef>
              <a:spcAft>
                <a:spcPts val="1200"/>
              </a:spcAft>
              <a:buNone/>
            </a:pPr>
            <a:endParaRPr/>
          </a:p>
        </p:txBody>
      </p:sp>
      <p:pic>
        <p:nvPicPr>
          <p:cNvPr id="91" name="Google Shape;91;p17"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pic>
        <p:nvPicPr>
          <p:cNvPr id="92" name="Google Shape;92;p17" title="default.jpg"/>
          <p:cNvPicPr preferRelativeResize="0"/>
          <p:nvPr/>
        </p:nvPicPr>
        <p:blipFill>
          <a:blip r:embed="rId4">
            <a:alphaModFix/>
          </a:blip>
          <a:stretch>
            <a:fillRect/>
          </a:stretch>
        </p:blipFill>
        <p:spPr>
          <a:xfrm>
            <a:off x="5118125" y="509600"/>
            <a:ext cx="3429000" cy="4400550"/>
          </a:xfrm>
          <a:prstGeom prst="rect">
            <a:avLst/>
          </a:prstGeom>
          <a:noFill/>
          <a:ln>
            <a:noFill/>
          </a:ln>
        </p:spPr>
      </p:pic>
      <p:sp>
        <p:nvSpPr>
          <p:cNvPr id="93" name="Google Shape;93;p17"/>
          <p:cNvSpPr txBox="1"/>
          <p:nvPr/>
        </p:nvSpPr>
        <p:spPr>
          <a:xfrm>
            <a:off x="5502175" y="3513025"/>
            <a:ext cx="2157300" cy="954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5000" b="1">
                <a:solidFill>
                  <a:schemeClr val="dk1"/>
                </a:solidFill>
              </a:rPr>
              <a:t>1983</a:t>
            </a:r>
            <a:endParaRPr sz="5000" b="1">
              <a:solidFill>
                <a:schemeClr val="dk1"/>
              </a:solidFill>
            </a:endParaRPr>
          </a:p>
        </p:txBody>
      </p:sp>
      <p:sp>
        <p:nvSpPr>
          <p:cNvPr id="94" name="Google Shape;94;p17"/>
          <p:cNvSpPr txBox="1"/>
          <p:nvPr/>
        </p:nvSpPr>
        <p:spPr>
          <a:xfrm>
            <a:off x="5230575" y="4841425"/>
            <a:ext cx="39420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2"/>
                </a:solidFill>
              </a:rPr>
              <a:t>Image source: https://archive.org/details/TheBirthOfTheInternet</a:t>
            </a:r>
            <a:endParaRPr sz="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1000"/>
                                        <p:tgtEl>
                                          <p:spTgt spid="92"/>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93"/>
                                        </p:tgtEl>
                                        <p:attrNameLst>
                                          <p:attrName>style.visibility</p:attrName>
                                        </p:attrNameLst>
                                      </p:cBhvr>
                                      <p:to>
                                        <p:strVal val="visible"/>
                                      </p:to>
                                    </p:set>
                                    <p:anim calcmode="lin" valueType="num">
                                      <p:cBhvr additive="base">
                                        <p:cTn id="12" dur="1000"/>
                                        <p:tgtEl>
                                          <p:spTgt spid="93"/>
                                        </p:tgtEl>
                                        <p:attrNameLst>
                                          <p:attrName>ppt_w</p:attrName>
                                        </p:attrNameLst>
                                      </p:cBhvr>
                                      <p:tavLst>
                                        <p:tav tm="0">
                                          <p:val>
                                            <p:strVal val="0"/>
                                          </p:val>
                                        </p:tav>
                                        <p:tav tm="100000">
                                          <p:val>
                                            <p:strVal val="#ppt_w"/>
                                          </p:val>
                                        </p:tav>
                                      </p:tavLst>
                                    </p:anim>
                                    <p:anim calcmode="lin" valueType="num">
                                      <p:cBhvr additive="base">
                                        <p:cTn id="13" dur="1000"/>
                                        <p:tgtEl>
                                          <p:spTgt spid="93"/>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In Recent Years..</a:t>
            </a:r>
            <a:endParaRPr/>
          </a:p>
          <a:p>
            <a:pPr marL="0" lvl="0" indent="0" algn="l" rtl="0">
              <a:spcBef>
                <a:spcPts val="0"/>
              </a:spcBef>
              <a:spcAft>
                <a:spcPts val="0"/>
              </a:spcAft>
              <a:buNone/>
            </a:pPr>
            <a:endParaRPr/>
          </a:p>
        </p:txBody>
      </p:sp>
      <p:sp>
        <p:nvSpPr>
          <p:cNvPr id="100" name="Google Shape;100;p18"/>
          <p:cNvSpPr txBox="1">
            <a:spLocks noGrp="1"/>
          </p:cNvSpPr>
          <p:nvPr>
            <p:ph type="body" idx="1"/>
          </p:nvPr>
        </p:nvSpPr>
        <p:spPr>
          <a:xfrm>
            <a:off x="311700" y="1525050"/>
            <a:ext cx="2104200" cy="3448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We live in a very different world than our parents and grandparents grew up in!</a:t>
            </a:r>
            <a:endParaRPr/>
          </a:p>
          <a:p>
            <a:pPr marL="0" lvl="0" indent="0" algn="l" rtl="0">
              <a:spcBef>
                <a:spcPts val="1200"/>
              </a:spcBef>
              <a:spcAft>
                <a:spcPts val="0"/>
              </a:spcAft>
              <a:buNone/>
            </a:pPr>
            <a:endParaRPr/>
          </a:p>
          <a:p>
            <a:pPr marL="0" lvl="0" indent="0" algn="l" rtl="0">
              <a:spcBef>
                <a:spcPts val="1200"/>
              </a:spcBef>
              <a:spcAft>
                <a:spcPts val="1200"/>
              </a:spcAft>
              <a:buNone/>
            </a:pPr>
            <a:r>
              <a:rPr lang="en"/>
              <a:t>The same can be said for kids growing up today.</a:t>
            </a:r>
            <a:endParaRPr/>
          </a:p>
        </p:txBody>
      </p:sp>
      <p:pic>
        <p:nvPicPr>
          <p:cNvPr id="101" name="Google Shape;101;p18"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pic>
        <p:nvPicPr>
          <p:cNvPr id="102" name="Google Shape;102;p18" title="1_BGq5t4NWdkjQCs48ekMSwA.png"/>
          <p:cNvPicPr preferRelativeResize="0"/>
          <p:nvPr/>
        </p:nvPicPr>
        <p:blipFill>
          <a:blip r:embed="rId4">
            <a:alphaModFix/>
          </a:blip>
          <a:stretch>
            <a:fillRect/>
          </a:stretch>
        </p:blipFill>
        <p:spPr>
          <a:xfrm>
            <a:off x="2633725" y="1076275"/>
            <a:ext cx="6198567" cy="3820973"/>
          </a:xfrm>
          <a:prstGeom prst="rect">
            <a:avLst/>
          </a:prstGeom>
          <a:noFill/>
          <a:ln>
            <a:noFill/>
          </a:ln>
        </p:spPr>
      </p:pic>
      <p:sp>
        <p:nvSpPr>
          <p:cNvPr id="103" name="Google Shape;103;p18"/>
          <p:cNvSpPr txBox="1"/>
          <p:nvPr/>
        </p:nvSpPr>
        <p:spPr>
          <a:xfrm>
            <a:off x="2649300" y="4898575"/>
            <a:ext cx="6370800" cy="29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700">
                <a:solidFill>
                  <a:schemeClr val="dk2"/>
                </a:solidFill>
              </a:rPr>
              <a:t>Image source: https://medium.com/@nabeelfaraz/the-history-of-computers-is-a-fascinating-journey-that-spans-centuries-of-innovation-12eee1db5a61</a:t>
            </a:r>
            <a:endParaRPr sz="700">
              <a:solidFill>
                <a:schemeClr val="dk2"/>
              </a:solidFill>
            </a:endParaRPr>
          </a:p>
        </p:txBody>
      </p:sp>
      <p:sp>
        <p:nvSpPr>
          <p:cNvPr id="104" name="Google Shape;104;p18"/>
          <p:cNvSpPr txBox="1"/>
          <p:nvPr/>
        </p:nvSpPr>
        <p:spPr>
          <a:xfrm>
            <a:off x="6845075" y="5689150"/>
            <a:ext cx="8229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Digital World</a:t>
            </a:r>
            <a:endParaRPr/>
          </a:p>
        </p:txBody>
      </p:sp>
      <p:pic>
        <p:nvPicPr>
          <p:cNvPr id="110" name="Google Shape;110;p19"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111" name="Google Shape;111;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 lot more </a:t>
            </a:r>
            <a:r>
              <a:rPr lang="en" sz="2000" b="1"/>
              <a:t>functionality</a:t>
            </a:r>
            <a:r>
              <a:rPr lang="en" sz="2000"/>
              <a:t> and </a:t>
            </a:r>
            <a:r>
              <a:rPr lang="en" sz="2000" b="1"/>
              <a:t>accessibility</a:t>
            </a:r>
            <a:r>
              <a:rPr lang="en" sz="2000"/>
              <a:t> than we ever had at their ages. </a:t>
            </a:r>
            <a:endParaRPr sz="2000"/>
          </a:p>
          <a:p>
            <a:pPr marL="457200" lvl="0" indent="-355600" algn="l" rtl="0">
              <a:lnSpc>
                <a:spcPct val="150000"/>
              </a:lnSpc>
              <a:spcBef>
                <a:spcPts val="0"/>
              </a:spcBef>
              <a:spcAft>
                <a:spcPts val="0"/>
              </a:spcAft>
              <a:buSzPts val="2000"/>
              <a:buChar char="●"/>
            </a:pPr>
            <a:r>
              <a:rPr lang="en" sz="2000"/>
              <a:t>A growing concern for parents and educators as we realize the effects this increase in digital on the developing minds of children and teens.</a:t>
            </a:r>
            <a:endParaRPr sz="2000"/>
          </a:p>
          <a:p>
            <a:pPr marL="0" lvl="0" indent="0" algn="l" rtl="0">
              <a:lnSpc>
                <a:spcPct val="150000"/>
              </a:lnSpc>
              <a:spcBef>
                <a:spcPts val="1200"/>
              </a:spcBef>
              <a:spcAft>
                <a:spcPts val="0"/>
              </a:spcAft>
              <a:buNone/>
            </a:pPr>
            <a:endParaRPr sz="2000"/>
          </a:p>
          <a:p>
            <a:pPr marL="0" lvl="0" indent="0" algn="l"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Today’s Digital World</a:t>
            </a:r>
            <a:endParaRPr/>
          </a:p>
        </p:txBody>
      </p:sp>
      <p:pic>
        <p:nvPicPr>
          <p:cNvPr id="117" name="Google Shape;117;p20"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118" name="Google Shape;118;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lnSpc>
                <a:spcPct val="150000"/>
              </a:lnSpc>
              <a:spcBef>
                <a:spcPts val="0"/>
              </a:spcBef>
              <a:spcAft>
                <a:spcPts val="0"/>
              </a:spcAft>
              <a:buSzPts val="2000"/>
              <a:buChar char="●"/>
            </a:pPr>
            <a:r>
              <a:rPr lang="en" sz="2000"/>
              <a:t>A lot more </a:t>
            </a:r>
            <a:r>
              <a:rPr lang="en" sz="2000" b="1"/>
              <a:t>functionality</a:t>
            </a:r>
            <a:r>
              <a:rPr lang="en" sz="2000"/>
              <a:t> and </a:t>
            </a:r>
            <a:r>
              <a:rPr lang="en" sz="2000" b="1"/>
              <a:t>accessibility</a:t>
            </a:r>
            <a:r>
              <a:rPr lang="en" sz="2000"/>
              <a:t> than we ever had at their ages. </a:t>
            </a:r>
            <a:endParaRPr sz="2000"/>
          </a:p>
          <a:p>
            <a:pPr marL="457200" lvl="0" indent="-355600" algn="l" rtl="0">
              <a:lnSpc>
                <a:spcPct val="150000"/>
              </a:lnSpc>
              <a:spcBef>
                <a:spcPts val="0"/>
              </a:spcBef>
              <a:spcAft>
                <a:spcPts val="0"/>
              </a:spcAft>
              <a:buSzPts val="2000"/>
              <a:buChar char="●"/>
            </a:pPr>
            <a:r>
              <a:rPr lang="en" sz="2000"/>
              <a:t>A growing concern for parents and educators as we realize the effects this increase in digital on the developing minds of children and teens.</a:t>
            </a:r>
            <a:endParaRPr sz="2000"/>
          </a:p>
          <a:p>
            <a:pPr marL="0" lvl="0" indent="0" algn="l" rtl="0">
              <a:lnSpc>
                <a:spcPct val="150000"/>
              </a:lnSpc>
              <a:spcBef>
                <a:spcPts val="1200"/>
              </a:spcBef>
              <a:spcAft>
                <a:spcPts val="0"/>
              </a:spcAft>
              <a:buNone/>
            </a:pPr>
            <a:endParaRPr sz="2000"/>
          </a:p>
          <a:p>
            <a:pPr marL="0" lvl="0" indent="0" algn="l" rtl="0">
              <a:spcBef>
                <a:spcPts val="1200"/>
              </a:spcBef>
              <a:spcAft>
                <a:spcPts val="1200"/>
              </a:spcAft>
              <a:buNone/>
            </a:pPr>
            <a:endParaRPr/>
          </a:p>
        </p:txBody>
      </p:sp>
      <p:sp>
        <p:nvSpPr>
          <p:cNvPr id="119" name="Google Shape;119;p20"/>
          <p:cNvSpPr txBox="1"/>
          <p:nvPr/>
        </p:nvSpPr>
        <p:spPr>
          <a:xfrm>
            <a:off x="3558950" y="4835700"/>
            <a:ext cx="62424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2"/>
                </a:solidFill>
              </a:rPr>
              <a:t>Image source: https://www.nytimes.com/2023/05/23/health/surgeon-general-social-media-mental-health.html</a:t>
            </a:r>
            <a:endParaRPr sz="800">
              <a:solidFill>
                <a:schemeClr val="dk2"/>
              </a:solidFill>
            </a:endParaRPr>
          </a:p>
        </p:txBody>
      </p:sp>
      <p:pic>
        <p:nvPicPr>
          <p:cNvPr id="120" name="Google Shape;120;p20" title="Screenshot 2025-05-06 at 7.30.26 PM.png">
            <a:hlinkClick r:id="rId4"/>
          </p:cNvPr>
          <p:cNvPicPr preferRelativeResize="0"/>
          <p:nvPr/>
        </p:nvPicPr>
        <p:blipFill>
          <a:blip r:embed="rId5">
            <a:alphaModFix/>
          </a:blip>
          <a:stretch>
            <a:fillRect/>
          </a:stretch>
        </p:blipFill>
        <p:spPr>
          <a:xfrm rot="283418">
            <a:off x="5476899" y="429812"/>
            <a:ext cx="3355392" cy="4283873"/>
          </a:xfrm>
          <a:prstGeom prst="rect">
            <a:avLst/>
          </a:prstGeom>
          <a:noFill/>
          <a:ln>
            <a:noFill/>
          </a:ln>
        </p:spPr>
      </p:pic>
      <p:pic>
        <p:nvPicPr>
          <p:cNvPr id="121" name="Google Shape;121;p20" title="Screenshot 2025-05-04 at 4.38.35 PM.png">
            <a:hlinkClick r:id="rId6"/>
          </p:cNvPr>
          <p:cNvPicPr preferRelativeResize="0"/>
          <p:nvPr/>
        </p:nvPicPr>
        <p:blipFill>
          <a:blip r:embed="rId7">
            <a:alphaModFix/>
          </a:blip>
          <a:stretch>
            <a:fillRect/>
          </a:stretch>
        </p:blipFill>
        <p:spPr>
          <a:xfrm rot="-480280">
            <a:off x="3194249" y="1768918"/>
            <a:ext cx="2263203" cy="293236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Cultivating a Biblical Perspective</a:t>
            </a:r>
            <a:endParaRPr/>
          </a:p>
        </p:txBody>
      </p:sp>
      <p:sp>
        <p:nvSpPr>
          <p:cNvPr id="127" name="Google Shape;127;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God knows humanity and what we are capable of. </a:t>
            </a:r>
            <a:endParaRPr/>
          </a:p>
          <a:p>
            <a:pPr marL="457200" lvl="0" indent="-342900" algn="l" rtl="0">
              <a:spcBef>
                <a:spcPts val="0"/>
              </a:spcBef>
              <a:spcAft>
                <a:spcPts val="0"/>
              </a:spcAft>
              <a:buSzPts val="1800"/>
              <a:buChar char="➢"/>
            </a:pPr>
            <a:r>
              <a:rPr lang="en"/>
              <a:t>He knows the desires of our hearts (he gave us good desires!)</a:t>
            </a:r>
            <a:endParaRPr/>
          </a:p>
          <a:p>
            <a:pPr marL="457200" lvl="0" indent="-342900" algn="l" rtl="0">
              <a:spcBef>
                <a:spcPts val="0"/>
              </a:spcBef>
              <a:spcAft>
                <a:spcPts val="0"/>
              </a:spcAft>
              <a:buSzPts val="1800"/>
              <a:buChar char="➢"/>
            </a:pPr>
            <a:r>
              <a:rPr lang="en"/>
              <a:t>No matter what humanity comes up with, we always have the option to turn to God for help, wisdom, and guidance. </a:t>
            </a:r>
            <a:endParaRPr/>
          </a:p>
          <a:p>
            <a:pPr marL="0" lvl="0" indent="0" algn="l" rtl="0">
              <a:spcBef>
                <a:spcPts val="1200"/>
              </a:spcBef>
              <a:spcAft>
                <a:spcPts val="0"/>
              </a:spcAft>
              <a:buNone/>
            </a:pPr>
            <a:r>
              <a:rPr lang="en"/>
              <a:t>From a Christian perspective, we should never feel hopeless about any cultural trend, data points, or the challenges they pose. </a:t>
            </a:r>
            <a:endParaRPr/>
          </a:p>
          <a:p>
            <a:pPr marL="0" lvl="0" indent="0" algn="l" rtl="0">
              <a:spcBef>
                <a:spcPts val="1200"/>
              </a:spcBef>
              <a:spcAft>
                <a:spcPts val="1200"/>
              </a:spcAft>
              <a:buNone/>
            </a:pPr>
            <a:endParaRPr/>
          </a:p>
        </p:txBody>
      </p:sp>
      <p:pic>
        <p:nvPicPr>
          <p:cNvPr id="128" name="Google Shape;128;p21" descr="abstract defocus digital technology background (Provided by Getty Images)"/>
          <p:cNvPicPr preferRelativeResize="0"/>
          <p:nvPr/>
        </p:nvPicPr>
        <p:blipFill rotWithShape="1">
          <a:blip r:embed="rId3">
            <a:alphaModFix amt="92000"/>
          </a:blip>
          <a:srcRect t="47910" r="37150" b="49433"/>
          <a:stretch/>
        </p:blipFill>
        <p:spPr>
          <a:xfrm>
            <a:off x="0" y="0"/>
            <a:ext cx="9144003" cy="262175"/>
          </a:xfrm>
          <a:prstGeom prst="rect">
            <a:avLst/>
          </a:prstGeom>
          <a:noFill/>
          <a:ln>
            <a:noFill/>
          </a:ln>
        </p:spPr>
      </p:pic>
      <p:sp>
        <p:nvSpPr>
          <p:cNvPr id="129" name="Google Shape;129;p21"/>
          <p:cNvSpPr/>
          <p:nvPr/>
        </p:nvSpPr>
        <p:spPr>
          <a:xfrm>
            <a:off x="746250" y="1200575"/>
            <a:ext cx="5565900" cy="2489400"/>
          </a:xfrm>
          <a:prstGeom prst="rect">
            <a:avLst/>
          </a:prstGeom>
          <a:solidFill>
            <a:srgbClr val="A4C2F4"/>
          </a:solidFill>
          <a:ln w="9525" cap="flat" cmpd="sng">
            <a:solidFill>
              <a:srgbClr val="1A44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700" b="1">
                <a:solidFill>
                  <a:schemeClr val="dk1"/>
                </a:solidFill>
                <a:latin typeface="Comfortaa"/>
                <a:ea typeface="Comfortaa"/>
                <a:cs typeface="Comfortaa"/>
                <a:sym typeface="Comfortaa"/>
              </a:rPr>
              <a:t>Isaiah 46:10</a:t>
            </a:r>
            <a:endParaRPr sz="1700" b="1">
              <a:solidFill>
                <a:schemeClr val="dk1"/>
              </a:solidFill>
              <a:latin typeface="Comfortaa"/>
              <a:ea typeface="Comfortaa"/>
              <a:cs typeface="Comfortaa"/>
              <a:sym typeface="Comfortaa"/>
            </a:endParaRPr>
          </a:p>
          <a:p>
            <a:pPr marL="457200" lvl="0" indent="0" algn="l" rtl="0">
              <a:lnSpc>
                <a:spcPct val="115000"/>
              </a:lnSpc>
              <a:spcBef>
                <a:spcPts val="1000"/>
              </a:spcBef>
              <a:spcAft>
                <a:spcPts val="0"/>
              </a:spcAft>
              <a:buClr>
                <a:schemeClr val="dk1"/>
              </a:buClr>
              <a:buSzPts val="1100"/>
              <a:buFont typeface="Arial"/>
              <a:buNone/>
            </a:pPr>
            <a:r>
              <a:rPr lang="en" sz="1700">
                <a:solidFill>
                  <a:schemeClr val="dk1"/>
                </a:solidFill>
                <a:latin typeface="Comfortaa"/>
                <a:ea typeface="Comfortaa"/>
                <a:cs typeface="Comfortaa"/>
                <a:sym typeface="Comfortaa"/>
              </a:rPr>
              <a:t>“declaring the end from the beginning</a:t>
            </a:r>
            <a:endParaRPr sz="1700">
              <a:solidFill>
                <a:schemeClr val="dk1"/>
              </a:solidFill>
              <a:latin typeface="Comfortaa"/>
              <a:ea typeface="Comfortaa"/>
              <a:cs typeface="Comfortaa"/>
              <a:sym typeface="Comfortaa"/>
            </a:endParaRPr>
          </a:p>
          <a:p>
            <a:pPr marL="45720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fortaa"/>
                <a:ea typeface="Comfortaa"/>
                <a:cs typeface="Comfortaa"/>
                <a:sym typeface="Comfortaa"/>
              </a:rPr>
              <a:t>and from ancient times things not yet done,</a:t>
            </a:r>
            <a:endParaRPr sz="1700">
              <a:solidFill>
                <a:schemeClr val="dk1"/>
              </a:solidFill>
              <a:latin typeface="Comfortaa"/>
              <a:ea typeface="Comfortaa"/>
              <a:cs typeface="Comfortaa"/>
              <a:sym typeface="Comfortaa"/>
            </a:endParaRPr>
          </a:p>
          <a:p>
            <a:pPr marL="45720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fortaa"/>
                <a:ea typeface="Comfortaa"/>
                <a:cs typeface="Comfortaa"/>
                <a:sym typeface="Comfortaa"/>
              </a:rPr>
              <a:t>saying, ‘My counsel shall stand,</a:t>
            </a:r>
            <a:endParaRPr sz="1700">
              <a:solidFill>
                <a:schemeClr val="dk1"/>
              </a:solidFill>
              <a:latin typeface="Comfortaa"/>
              <a:ea typeface="Comfortaa"/>
              <a:cs typeface="Comfortaa"/>
              <a:sym typeface="Comfortaa"/>
            </a:endParaRPr>
          </a:p>
          <a:p>
            <a:pPr marL="457200" lvl="0" indent="0" algn="l" rtl="0">
              <a:lnSpc>
                <a:spcPct val="115000"/>
              </a:lnSpc>
              <a:spcBef>
                <a:spcPts val="0"/>
              </a:spcBef>
              <a:spcAft>
                <a:spcPts val="0"/>
              </a:spcAft>
              <a:buClr>
                <a:schemeClr val="dk1"/>
              </a:buClr>
              <a:buSzPts val="1100"/>
              <a:buFont typeface="Arial"/>
              <a:buNone/>
            </a:pPr>
            <a:r>
              <a:rPr lang="en" sz="1700">
                <a:solidFill>
                  <a:schemeClr val="dk1"/>
                </a:solidFill>
                <a:latin typeface="Comfortaa"/>
                <a:ea typeface="Comfortaa"/>
                <a:cs typeface="Comfortaa"/>
                <a:sym typeface="Comfortaa"/>
              </a:rPr>
              <a:t>and I will accomplish all my purpose,’</a:t>
            </a:r>
            <a:endParaRPr sz="2000"/>
          </a:p>
        </p:txBody>
      </p:sp>
      <p:sp>
        <p:nvSpPr>
          <p:cNvPr id="130" name="Google Shape;130;p21"/>
          <p:cNvSpPr/>
          <p:nvPr/>
        </p:nvSpPr>
        <p:spPr>
          <a:xfrm>
            <a:off x="3778350" y="2257375"/>
            <a:ext cx="4940100" cy="2578200"/>
          </a:xfrm>
          <a:prstGeom prst="rect">
            <a:avLst/>
          </a:prstGeom>
          <a:solidFill>
            <a:srgbClr val="A4C2F4"/>
          </a:solidFill>
          <a:ln w="9525" cap="flat" cmpd="sng">
            <a:solidFill>
              <a:srgbClr val="1A448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ctr" rtl="0">
              <a:spcBef>
                <a:spcPts val="0"/>
              </a:spcBef>
              <a:spcAft>
                <a:spcPts val="0"/>
              </a:spcAft>
              <a:buNone/>
            </a:pPr>
            <a:endParaRPr sz="1700"/>
          </a:p>
          <a:p>
            <a:pPr marL="0" lvl="0" indent="0" algn="l" rtl="0">
              <a:spcBef>
                <a:spcPts val="0"/>
              </a:spcBef>
              <a:spcAft>
                <a:spcPts val="0"/>
              </a:spcAft>
              <a:buNone/>
            </a:pPr>
            <a:r>
              <a:rPr lang="en" sz="1700" b="1">
                <a:latin typeface="Comfortaa"/>
                <a:ea typeface="Comfortaa"/>
                <a:cs typeface="Comfortaa"/>
                <a:sym typeface="Comfortaa"/>
              </a:rPr>
              <a:t>Philippians 4:6-7</a:t>
            </a:r>
            <a:endParaRPr sz="1700" b="1">
              <a:latin typeface="Comfortaa"/>
              <a:ea typeface="Comfortaa"/>
              <a:cs typeface="Comfortaa"/>
              <a:sym typeface="Comfortaa"/>
            </a:endParaRPr>
          </a:p>
          <a:p>
            <a:pPr marL="0" lvl="0" indent="0" algn="l" rtl="0">
              <a:spcBef>
                <a:spcPts val="0"/>
              </a:spcBef>
              <a:spcAft>
                <a:spcPts val="0"/>
              </a:spcAft>
              <a:buNone/>
            </a:pPr>
            <a:endParaRPr sz="1700">
              <a:latin typeface="Comfortaa"/>
              <a:ea typeface="Comfortaa"/>
              <a:cs typeface="Comfortaa"/>
              <a:sym typeface="Comfortaa"/>
            </a:endParaRPr>
          </a:p>
          <a:p>
            <a:pPr marL="0" lvl="0" indent="0" algn="l" rtl="0">
              <a:spcBef>
                <a:spcPts val="0"/>
              </a:spcBef>
              <a:spcAft>
                <a:spcPts val="0"/>
              </a:spcAft>
              <a:buNone/>
            </a:pPr>
            <a:r>
              <a:rPr lang="en" sz="1700">
                <a:latin typeface="Comfortaa"/>
                <a:ea typeface="Comfortaa"/>
                <a:cs typeface="Comfortaa"/>
                <a:sym typeface="Comfortaa"/>
              </a:rPr>
              <a:t>“Do not be anxious about anything, but in every situation, by prayer and petition, with thanksgiving, present your requests to God. And the peace of God, which transcends all understanding, will guard your hearts and your minds in Christ Jesus.”</a:t>
            </a:r>
            <a:endParaRPr sz="1700">
              <a:latin typeface="Comfortaa"/>
              <a:ea typeface="Comfortaa"/>
              <a:cs typeface="Comfortaa"/>
              <a:sym typeface="Comfortaa"/>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3001</Words>
  <Application>Microsoft Office PowerPoint</Application>
  <PresentationFormat>On-screen Show (16:9)</PresentationFormat>
  <Paragraphs>338</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Comfortaa</vt:lpstr>
      <vt:lpstr>Arial</vt:lpstr>
      <vt:lpstr>Simple Light</vt:lpstr>
      <vt:lpstr>Raising Kids in the Age of Technology</vt:lpstr>
      <vt:lpstr>The Age of Technology</vt:lpstr>
      <vt:lpstr>The Age of Technology</vt:lpstr>
      <vt:lpstr>In Recent Years..</vt:lpstr>
      <vt:lpstr>In Recent Years..</vt:lpstr>
      <vt:lpstr>In Recent Years.. </vt:lpstr>
      <vt:lpstr>Today’s Digital World</vt:lpstr>
      <vt:lpstr>Today’s Digital World</vt:lpstr>
      <vt:lpstr>Cultivating a Biblical Perspective</vt:lpstr>
      <vt:lpstr>Social Media and Youth Mental Health: US Surgeon General Advisory</vt:lpstr>
      <vt:lpstr>Social Media and Youth Mental Health: US Surgeon General Advisory</vt:lpstr>
      <vt:lpstr>Social Media and Youth Mental Health: US Surgeon General Advisory</vt:lpstr>
      <vt:lpstr>Social Media and Youth Mental Health: US Surgeon General Advisory</vt:lpstr>
      <vt:lpstr>Social Media and Youth Mental Health: US Surgeon General Advisory</vt:lpstr>
      <vt:lpstr>Social Media and Youth Mental Health: US Surgeon General Advisory</vt:lpstr>
      <vt:lpstr>Benefits of Digital Technology and Media</vt:lpstr>
      <vt:lpstr>Positive Effects of Digital Technology and Media</vt:lpstr>
      <vt:lpstr>Negative Effects of Digital Technology and Media</vt:lpstr>
      <vt:lpstr>Negative Effects of Digital Technology and Media</vt:lpstr>
      <vt:lpstr>Family Digital Wellbeing Self-Assessment</vt:lpstr>
      <vt:lpstr>Awareness</vt:lpstr>
      <vt:lpstr>Awareness</vt:lpstr>
      <vt:lpstr>Awareness</vt:lpstr>
      <vt:lpstr>Awareness: Heart Issues at the Core</vt:lpstr>
      <vt:lpstr>Awareness: Heart Issues at the Core</vt:lpstr>
      <vt:lpstr>Boundaries and Safeguards</vt:lpstr>
      <vt:lpstr>Modeling</vt:lpstr>
      <vt:lpstr>Modeling and Boundaries?</vt:lpstr>
      <vt:lpstr>Teaching Wisdom Principles and Skills</vt:lpstr>
      <vt:lpstr>Keeping Open Dialogue</vt:lpstr>
      <vt:lpstr>Prayer</vt:lpstr>
      <vt:lpstr>Digging Deeper: Mental Health and Wellbeing Issues</vt:lpstr>
      <vt:lpstr>Digging Deeper: Mental Health and Wellbeing Issues</vt:lpstr>
      <vt:lpstr>Digging Deeper: Mental Health and Wellbeing Issues</vt:lpstr>
      <vt:lpstr>Digging Deeper: Mental Health and Wellbeing Issues</vt:lpstr>
      <vt:lpstr>Digging Deeper: Mental Health and Wellbeing Issues</vt:lpstr>
      <vt:lpstr>Digging Deeper: Mental Health and Wellbeing Issues</vt:lpstr>
      <vt:lpstr>Digging Deeper: Mental Health and Wellbeing Issues</vt:lpstr>
      <vt:lpstr>Let’s Discuss Some Ideas! From the Surgeon General’s Recommendation list</vt:lpstr>
      <vt:lpstr>Resources for More Information</vt:lpstr>
      <vt:lpstr>Book List</vt:lpstr>
      <vt:lpstr>Resources for Tools to Use</vt:lpstr>
      <vt:lpstr>Research and Articles on Tech Use with Children Under 5</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Haley</cp:lastModifiedBy>
  <cp:revision>1</cp:revision>
  <dcterms:modified xsi:type="dcterms:W3CDTF">2025-05-27T03:33:03Z</dcterms:modified>
</cp:coreProperties>
</file>