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1572" r:id="rId2"/>
    <p:sldId id="3029" r:id="rId3"/>
    <p:sldId id="3030" r:id="rId4"/>
    <p:sldId id="1264" r:id="rId5"/>
    <p:sldId id="3071" r:id="rId6"/>
    <p:sldId id="3070" r:id="rId7"/>
    <p:sldId id="3069" r:id="rId8"/>
    <p:sldId id="1266" r:id="rId9"/>
    <p:sldId id="1267" r:id="rId10"/>
    <p:sldId id="3072" r:id="rId11"/>
    <p:sldId id="1268" r:id="rId12"/>
    <p:sldId id="3031" r:id="rId13"/>
    <p:sldId id="1263" r:id="rId14"/>
    <p:sldId id="1258" r:id="rId15"/>
    <p:sldId id="3073" r:id="rId16"/>
    <p:sldId id="1269" r:id="rId17"/>
    <p:sldId id="1270" r:id="rId18"/>
    <p:sldId id="3032" r:id="rId19"/>
    <p:sldId id="1272" r:id="rId20"/>
    <p:sldId id="1273" r:id="rId21"/>
    <p:sldId id="1274" r:id="rId22"/>
    <p:sldId id="1275" r:id="rId23"/>
    <p:sldId id="3066" r:id="rId24"/>
    <p:sldId id="3077" r:id="rId25"/>
    <p:sldId id="3076" r:id="rId26"/>
    <p:sldId id="3075" r:id="rId27"/>
    <p:sldId id="3074" r:id="rId28"/>
    <p:sldId id="3067" r:id="rId29"/>
    <p:sldId id="3033" r:id="rId30"/>
    <p:sldId id="3034" r:id="rId31"/>
    <p:sldId id="3035" r:id="rId32"/>
    <p:sldId id="3036" r:id="rId33"/>
    <p:sldId id="3037" r:id="rId34"/>
    <p:sldId id="3078" r:id="rId35"/>
    <p:sldId id="3038" r:id="rId36"/>
    <p:sldId id="3068" r:id="rId37"/>
    <p:sldId id="3040" r:id="rId38"/>
    <p:sldId id="3041" r:id="rId39"/>
    <p:sldId id="3042" r:id="rId40"/>
    <p:sldId id="3043" r:id="rId41"/>
    <p:sldId id="3081" r:id="rId42"/>
    <p:sldId id="3080" r:id="rId43"/>
    <p:sldId id="3079" r:id="rId44"/>
    <p:sldId id="3048" r:id="rId45"/>
    <p:sldId id="3082" r:id="rId46"/>
    <p:sldId id="3083" r:id="rId47"/>
    <p:sldId id="3050" r:id="rId48"/>
    <p:sldId id="3051" r:id="rId49"/>
    <p:sldId id="3049" r:id="rId50"/>
    <p:sldId id="3052" r:id="rId51"/>
    <p:sldId id="3053" r:id="rId52"/>
    <p:sldId id="3054" r:id="rId53"/>
    <p:sldId id="3055" r:id="rId54"/>
    <p:sldId id="3085" r:id="rId55"/>
    <p:sldId id="3084" r:id="rId56"/>
    <p:sldId id="3058" r:id="rId57"/>
    <p:sldId id="3086" r:id="rId58"/>
    <p:sldId id="3056" r:id="rId59"/>
    <p:sldId id="3059" r:id="rId60"/>
    <p:sldId id="3060" r:id="rId61"/>
    <p:sldId id="3061" r:id="rId62"/>
    <p:sldId id="3062" r:id="rId63"/>
    <p:sldId id="3063" r:id="rId64"/>
    <p:sldId id="3065" r:id="rId65"/>
    <p:sldId id="2524" r:id="rId66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  <a:srgbClr val="005828"/>
    <a:srgbClr val="3C27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4" autoAdjust="0"/>
    <p:restoredTop sz="95353" autoAdjust="0"/>
  </p:normalViewPr>
  <p:slideViewPr>
    <p:cSldViewPr>
      <p:cViewPr varScale="1">
        <p:scale>
          <a:sx n="34" d="100"/>
          <a:sy n="34" d="100"/>
        </p:scale>
        <p:origin x="199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798" y="11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r>
              <a:rPr lang="en-US" dirty="0"/>
              <a:t>Ben Foust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10BB51A9-F30F-4443-8920-E48DA35118AB}" type="datetimeFigureOut">
              <a:rPr lang="en-US" smtClean="0"/>
              <a:pPr/>
              <a:t>12/12/18</a:t>
            </a:fld>
            <a:endParaRPr lang="en-US" dirty="0"/>
          </a:p>
          <a:p>
            <a:r>
              <a:rPr lang="en-US" dirty="0"/>
              <a:t>Sunday PM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B76E2AC-58CB-4AA7-A907-96BB768BAF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785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3DCF098-C625-45DD-8CB5-5E7BB529C93D}" type="datetimeFigureOut">
              <a:rPr lang="en-US" smtClean="0"/>
              <a:pPr/>
              <a:t>12/12/18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F3E04EB-DE03-482D-8573-6FF6F3F24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060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12/12/18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12/12/18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12/12/18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6A3E5-9C27-4AF7-B645-157D8B1DD0C5}" type="datetimeFigureOut">
              <a:rPr lang="en-US" smtClean="0"/>
              <a:pPr/>
              <a:t>12/12/18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6A3E5-9C27-4AF7-B645-157D8B1DD0C5}" type="datetimeFigureOut">
              <a:rPr lang="en-US" smtClean="0"/>
              <a:pPr/>
              <a:t>12/12/18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EB85F-F6E2-4F84-B5B3-5A0F5B9F02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525000" cy="5858867"/>
          </a:xfrm>
        </p:spPr>
      </p:pic>
      <p:sp>
        <p:nvSpPr>
          <p:cNvPr id="8" name="TextBox 7"/>
          <p:cNvSpPr txBox="1"/>
          <p:nvPr/>
        </p:nvSpPr>
        <p:spPr>
          <a:xfrm>
            <a:off x="-228600" y="0"/>
            <a:ext cx="2895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9600" b="1" dirty="0">
                <a:cs typeface="Andalus" pitchFamily="18" charset="-78"/>
              </a:rPr>
              <a:t>Acts</a:t>
            </a:r>
            <a:endParaRPr lang="en-US" sz="8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9334D5E-44A5-488E-82C5-89F5FE4E433B}"/>
              </a:ext>
            </a:extLst>
          </p:cNvPr>
          <p:cNvSpPr txBox="1"/>
          <p:nvPr/>
        </p:nvSpPr>
        <p:spPr>
          <a:xfrm>
            <a:off x="4495800" y="4876800"/>
            <a:ext cx="4419600" cy="769441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1" dirty="0"/>
              <a:t>Acts 18  Corinth</a:t>
            </a:r>
          </a:p>
        </p:txBody>
      </p:sp>
    </p:spTree>
    <p:extLst>
      <p:ext uri="{BB962C8B-B14F-4D97-AF65-F5344CB8AC3E}">
        <p14:creationId xmlns:p14="http://schemas.microsoft.com/office/powerpoint/2010/main" val="362887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C:\Users\foustb\Desktop\Cap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0600"/>
            <a:ext cx="11660821" cy="5410200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sp>
        <p:nvSpPr>
          <p:cNvPr id="19" name="Oval 18"/>
          <p:cNvSpPr/>
          <p:nvPr/>
        </p:nvSpPr>
        <p:spPr>
          <a:xfrm>
            <a:off x="4800600" y="2819400"/>
            <a:ext cx="428268" cy="409383"/>
          </a:xfrm>
          <a:prstGeom prst="ellipse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43400" y="2590800"/>
            <a:ext cx="1371600" cy="106680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91000" y="2514600"/>
            <a:ext cx="1752600" cy="106680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Callout 1 11"/>
          <p:cNvSpPr/>
          <p:nvPr/>
        </p:nvSpPr>
        <p:spPr>
          <a:xfrm>
            <a:off x="4495800" y="1066800"/>
            <a:ext cx="1676400" cy="533400"/>
          </a:xfrm>
          <a:prstGeom prst="borderCallout1">
            <a:avLst>
              <a:gd name="adj1" fmla="val 333986"/>
              <a:gd name="adj2" fmla="val 32502"/>
              <a:gd name="adj3" fmla="val 101665"/>
              <a:gd name="adj4" fmla="val 48644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Corinth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A15B82-8AC1-48BA-82B7-768E40C7244E}"/>
              </a:ext>
            </a:extLst>
          </p:cNvPr>
          <p:cNvSpPr txBox="1"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17:18</a:t>
            </a:r>
            <a:r>
              <a:rPr lang="en-US" sz="3200" b="1" dirty="0"/>
              <a:t> </a:t>
            </a:r>
            <a:r>
              <a:rPr lang="en-US" sz="3200" dirty="0"/>
              <a:t>After these things he left Athens and went to Corinth. 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355834" y="2897925"/>
            <a:ext cx="5312980" cy="3108737"/>
          </a:xfrm>
          <a:custGeom>
            <a:avLst/>
            <a:gdLst>
              <a:gd name="connsiteX0" fmla="*/ 0 w 5312980"/>
              <a:gd name="connsiteY0" fmla="*/ 34461 h 3108737"/>
              <a:gd name="connsiteX1" fmla="*/ 756745 w 5312980"/>
              <a:gd name="connsiteY1" fmla="*/ 34461 h 3108737"/>
              <a:gd name="connsiteX2" fmla="*/ 772511 w 5312980"/>
              <a:gd name="connsiteY2" fmla="*/ 97523 h 3108737"/>
              <a:gd name="connsiteX3" fmla="*/ 804042 w 5312980"/>
              <a:gd name="connsiteY3" fmla="*/ 144820 h 3108737"/>
              <a:gd name="connsiteX4" fmla="*/ 867104 w 5312980"/>
              <a:gd name="connsiteY4" fmla="*/ 223647 h 3108737"/>
              <a:gd name="connsiteX5" fmla="*/ 898635 w 5312980"/>
              <a:gd name="connsiteY5" fmla="*/ 286709 h 3108737"/>
              <a:gd name="connsiteX6" fmla="*/ 977463 w 5312980"/>
              <a:gd name="connsiteY6" fmla="*/ 349772 h 3108737"/>
              <a:gd name="connsiteX7" fmla="*/ 993228 w 5312980"/>
              <a:gd name="connsiteY7" fmla="*/ 397068 h 3108737"/>
              <a:gd name="connsiteX8" fmla="*/ 1072056 w 5312980"/>
              <a:gd name="connsiteY8" fmla="*/ 507427 h 3108737"/>
              <a:gd name="connsiteX9" fmla="*/ 1103587 w 5312980"/>
              <a:gd name="connsiteY9" fmla="*/ 617785 h 3108737"/>
              <a:gd name="connsiteX10" fmla="*/ 1119352 w 5312980"/>
              <a:gd name="connsiteY10" fmla="*/ 665082 h 3108737"/>
              <a:gd name="connsiteX11" fmla="*/ 1135118 w 5312980"/>
              <a:gd name="connsiteY11" fmla="*/ 728144 h 3108737"/>
              <a:gd name="connsiteX12" fmla="*/ 1182414 w 5312980"/>
              <a:gd name="connsiteY12" fmla="*/ 870034 h 3108737"/>
              <a:gd name="connsiteX13" fmla="*/ 1198180 w 5312980"/>
              <a:gd name="connsiteY13" fmla="*/ 917330 h 3108737"/>
              <a:gd name="connsiteX14" fmla="*/ 1229711 w 5312980"/>
              <a:gd name="connsiteY14" fmla="*/ 1153813 h 3108737"/>
              <a:gd name="connsiteX15" fmla="*/ 1277007 w 5312980"/>
              <a:gd name="connsiteY15" fmla="*/ 1374530 h 3108737"/>
              <a:gd name="connsiteX16" fmla="*/ 1308538 w 5312980"/>
              <a:gd name="connsiteY16" fmla="*/ 1532185 h 3108737"/>
              <a:gd name="connsiteX17" fmla="*/ 1324304 w 5312980"/>
              <a:gd name="connsiteY17" fmla="*/ 1626778 h 3108737"/>
              <a:gd name="connsiteX18" fmla="*/ 1355835 w 5312980"/>
              <a:gd name="connsiteY18" fmla="*/ 1721372 h 3108737"/>
              <a:gd name="connsiteX19" fmla="*/ 1371600 w 5312980"/>
              <a:gd name="connsiteY19" fmla="*/ 1784434 h 3108737"/>
              <a:gd name="connsiteX20" fmla="*/ 1403132 w 5312980"/>
              <a:gd name="connsiteY20" fmla="*/ 1894792 h 3108737"/>
              <a:gd name="connsiteX21" fmla="*/ 1418897 w 5312980"/>
              <a:gd name="connsiteY21" fmla="*/ 1973620 h 3108737"/>
              <a:gd name="connsiteX22" fmla="*/ 1450428 w 5312980"/>
              <a:gd name="connsiteY22" fmla="*/ 2020916 h 3108737"/>
              <a:gd name="connsiteX23" fmla="*/ 1497725 w 5312980"/>
              <a:gd name="connsiteY23" fmla="*/ 2178572 h 3108737"/>
              <a:gd name="connsiteX24" fmla="*/ 1513490 w 5312980"/>
              <a:gd name="connsiteY24" fmla="*/ 2225868 h 3108737"/>
              <a:gd name="connsiteX25" fmla="*/ 1592318 w 5312980"/>
              <a:gd name="connsiteY25" fmla="*/ 2336227 h 3108737"/>
              <a:gd name="connsiteX26" fmla="*/ 1671145 w 5312980"/>
              <a:gd name="connsiteY26" fmla="*/ 2415054 h 3108737"/>
              <a:gd name="connsiteX27" fmla="*/ 1749973 w 5312980"/>
              <a:gd name="connsiteY27" fmla="*/ 2509647 h 3108737"/>
              <a:gd name="connsiteX28" fmla="*/ 1797269 w 5312980"/>
              <a:gd name="connsiteY28" fmla="*/ 2525413 h 3108737"/>
              <a:gd name="connsiteX29" fmla="*/ 1923394 w 5312980"/>
              <a:gd name="connsiteY29" fmla="*/ 2604241 h 3108737"/>
              <a:gd name="connsiteX30" fmla="*/ 1939159 w 5312980"/>
              <a:gd name="connsiteY30" fmla="*/ 2730365 h 3108737"/>
              <a:gd name="connsiteX31" fmla="*/ 2002221 w 5312980"/>
              <a:gd name="connsiteY31" fmla="*/ 2824958 h 3108737"/>
              <a:gd name="connsiteX32" fmla="*/ 2033752 w 5312980"/>
              <a:gd name="connsiteY32" fmla="*/ 2872254 h 3108737"/>
              <a:gd name="connsiteX33" fmla="*/ 2065283 w 5312980"/>
              <a:gd name="connsiteY33" fmla="*/ 2919551 h 3108737"/>
              <a:gd name="connsiteX34" fmla="*/ 2112580 w 5312980"/>
              <a:gd name="connsiteY34" fmla="*/ 2935316 h 3108737"/>
              <a:gd name="connsiteX35" fmla="*/ 2159876 w 5312980"/>
              <a:gd name="connsiteY35" fmla="*/ 2966847 h 3108737"/>
              <a:gd name="connsiteX36" fmla="*/ 2222938 w 5312980"/>
              <a:gd name="connsiteY36" fmla="*/ 3029909 h 3108737"/>
              <a:gd name="connsiteX37" fmla="*/ 2333297 w 5312980"/>
              <a:gd name="connsiteY37" fmla="*/ 3061441 h 3108737"/>
              <a:gd name="connsiteX38" fmla="*/ 2380594 w 5312980"/>
              <a:gd name="connsiteY38" fmla="*/ 3077206 h 3108737"/>
              <a:gd name="connsiteX39" fmla="*/ 2522483 w 5312980"/>
              <a:gd name="connsiteY39" fmla="*/ 3108737 h 3108737"/>
              <a:gd name="connsiteX40" fmla="*/ 2963918 w 5312980"/>
              <a:gd name="connsiteY40" fmla="*/ 3092972 h 3108737"/>
              <a:gd name="connsiteX41" fmla="*/ 3026980 w 5312980"/>
              <a:gd name="connsiteY41" fmla="*/ 3077206 h 3108737"/>
              <a:gd name="connsiteX42" fmla="*/ 3121573 w 5312980"/>
              <a:gd name="connsiteY42" fmla="*/ 3045675 h 3108737"/>
              <a:gd name="connsiteX43" fmla="*/ 3231932 w 5312980"/>
              <a:gd name="connsiteY43" fmla="*/ 2966847 h 3108737"/>
              <a:gd name="connsiteX44" fmla="*/ 3342290 w 5312980"/>
              <a:gd name="connsiteY44" fmla="*/ 2903785 h 3108737"/>
              <a:gd name="connsiteX45" fmla="*/ 3452649 w 5312980"/>
              <a:gd name="connsiteY45" fmla="*/ 2872254 h 3108737"/>
              <a:gd name="connsiteX46" fmla="*/ 3578773 w 5312980"/>
              <a:gd name="connsiteY46" fmla="*/ 2888020 h 3108737"/>
              <a:gd name="connsiteX47" fmla="*/ 3626069 w 5312980"/>
              <a:gd name="connsiteY47" fmla="*/ 2919551 h 3108737"/>
              <a:gd name="connsiteX48" fmla="*/ 3736428 w 5312980"/>
              <a:gd name="connsiteY48" fmla="*/ 2951082 h 3108737"/>
              <a:gd name="connsiteX49" fmla="*/ 3846787 w 5312980"/>
              <a:gd name="connsiteY49" fmla="*/ 2919551 h 3108737"/>
              <a:gd name="connsiteX50" fmla="*/ 4114800 w 5312980"/>
              <a:gd name="connsiteY50" fmla="*/ 2872254 h 3108737"/>
              <a:gd name="connsiteX51" fmla="*/ 4146332 w 5312980"/>
              <a:gd name="connsiteY51" fmla="*/ 2840723 h 3108737"/>
              <a:gd name="connsiteX52" fmla="*/ 4209394 w 5312980"/>
              <a:gd name="connsiteY52" fmla="*/ 2635772 h 3108737"/>
              <a:gd name="connsiteX53" fmla="*/ 4177863 w 5312980"/>
              <a:gd name="connsiteY53" fmla="*/ 2415054 h 3108737"/>
              <a:gd name="connsiteX54" fmla="*/ 4162097 w 5312980"/>
              <a:gd name="connsiteY54" fmla="*/ 2336227 h 3108737"/>
              <a:gd name="connsiteX55" fmla="*/ 4146332 w 5312980"/>
              <a:gd name="connsiteY55" fmla="*/ 2288930 h 3108737"/>
              <a:gd name="connsiteX56" fmla="*/ 4083269 w 5312980"/>
              <a:gd name="connsiteY56" fmla="*/ 2099744 h 3108737"/>
              <a:gd name="connsiteX57" fmla="*/ 4099035 w 5312980"/>
              <a:gd name="connsiteY57" fmla="*/ 1611013 h 3108737"/>
              <a:gd name="connsiteX58" fmla="*/ 4130566 w 5312980"/>
              <a:gd name="connsiteY58" fmla="*/ 1563716 h 3108737"/>
              <a:gd name="connsiteX59" fmla="*/ 4146332 w 5312980"/>
              <a:gd name="connsiteY59" fmla="*/ 1516420 h 3108737"/>
              <a:gd name="connsiteX60" fmla="*/ 4193628 w 5312980"/>
              <a:gd name="connsiteY60" fmla="*/ 1500654 h 3108737"/>
              <a:gd name="connsiteX61" fmla="*/ 4303987 w 5312980"/>
              <a:gd name="connsiteY61" fmla="*/ 1453358 h 3108737"/>
              <a:gd name="connsiteX62" fmla="*/ 4414345 w 5312980"/>
              <a:gd name="connsiteY62" fmla="*/ 1327234 h 3108737"/>
              <a:gd name="connsiteX63" fmla="*/ 4524704 w 5312980"/>
              <a:gd name="connsiteY63" fmla="*/ 1311468 h 3108737"/>
              <a:gd name="connsiteX64" fmla="*/ 4587766 w 5312980"/>
              <a:gd name="connsiteY64" fmla="*/ 1201109 h 3108737"/>
              <a:gd name="connsiteX65" fmla="*/ 4635063 w 5312980"/>
              <a:gd name="connsiteY65" fmla="*/ 1090751 h 3108737"/>
              <a:gd name="connsiteX66" fmla="*/ 4698125 w 5312980"/>
              <a:gd name="connsiteY66" fmla="*/ 933096 h 3108737"/>
              <a:gd name="connsiteX67" fmla="*/ 4745421 w 5312980"/>
              <a:gd name="connsiteY67" fmla="*/ 917330 h 3108737"/>
              <a:gd name="connsiteX68" fmla="*/ 4840014 w 5312980"/>
              <a:gd name="connsiteY68" fmla="*/ 854268 h 3108737"/>
              <a:gd name="connsiteX69" fmla="*/ 4981904 w 5312980"/>
              <a:gd name="connsiteY69" fmla="*/ 885799 h 3108737"/>
              <a:gd name="connsiteX70" fmla="*/ 5076497 w 5312980"/>
              <a:gd name="connsiteY70" fmla="*/ 933096 h 3108737"/>
              <a:gd name="connsiteX71" fmla="*/ 5123794 w 5312980"/>
              <a:gd name="connsiteY71" fmla="*/ 980392 h 3108737"/>
              <a:gd name="connsiteX72" fmla="*/ 5312980 w 5312980"/>
              <a:gd name="connsiteY72" fmla="*/ 996158 h 3108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312980" h="3108737">
                <a:moveTo>
                  <a:pt x="0" y="34461"/>
                </a:moveTo>
                <a:cubicBezTo>
                  <a:pt x="102194" y="30811"/>
                  <a:pt x="612008" y="0"/>
                  <a:pt x="756745" y="34461"/>
                </a:cubicBezTo>
                <a:cubicBezTo>
                  <a:pt x="777823" y="39480"/>
                  <a:pt x="763976" y="77607"/>
                  <a:pt x="772511" y="97523"/>
                </a:cubicBezTo>
                <a:cubicBezTo>
                  <a:pt x="779975" y="114939"/>
                  <a:pt x="793532" y="129054"/>
                  <a:pt x="804042" y="144820"/>
                </a:cubicBezTo>
                <a:cubicBezTo>
                  <a:pt x="841682" y="257743"/>
                  <a:pt x="787870" y="128567"/>
                  <a:pt x="867104" y="223647"/>
                </a:cubicBezTo>
                <a:cubicBezTo>
                  <a:pt x="882150" y="241702"/>
                  <a:pt x="885599" y="267154"/>
                  <a:pt x="898635" y="286709"/>
                </a:cubicBezTo>
                <a:cubicBezTo>
                  <a:pt x="916608" y="313669"/>
                  <a:pt x="952160" y="332904"/>
                  <a:pt x="977463" y="349772"/>
                </a:cubicBezTo>
                <a:cubicBezTo>
                  <a:pt x="982718" y="365537"/>
                  <a:pt x="985796" y="382204"/>
                  <a:pt x="993228" y="397068"/>
                </a:cubicBezTo>
                <a:cubicBezTo>
                  <a:pt x="1004756" y="420124"/>
                  <a:pt x="1061341" y="493141"/>
                  <a:pt x="1072056" y="507427"/>
                </a:cubicBezTo>
                <a:cubicBezTo>
                  <a:pt x="1109853" y="620820"/>
                  <a:pt x="1063998" y="479221"/>
                  <a:pt x="1103587" y="617785"/>
                </a:cubicBezTo>
                <a:cubicBezTo>
                  <a:pt x="1108152" y="633764"/>
                  <a:pt x="1114787" y="649103"/>
                  <a:pt x="1119352" y="665082"/>
                </a:cubicBezTo>
                <a:cubicBezTo>
                  <a:pt x="1125305" y="685916"/>
                  <a:pt x="1128746" y="707435"/>
                  <a:pt x="1135118" y="728144"/>
                </a:cubicBezTo>
                <a:cubicBezTo>
                  <a:pt x="1149780" y="775794"/>
                  <a:pt x="1166648" y="822737"/>
                  <a:pt x="1182414" y="870034"/>
                </a:cubicBezTo>
                <a:lnTo>
                  <a:pt x="1198180" y="917330"/>
                </a:lnTo>
                <a:cubicBezTo>
                  <a:pt x="1234729" y="1136631"/>
                  <a:pt x="1191120" y="864379"/>
                  <a:pt x="1229711" y="1153813"/>
                </a:cubicBezTo>
                <a:cubicBezTo>
                  <a:pt x="1245986" y="1275879"/>
                  <a:pt x="1246689" y="1238099"/>
                  <a:pt x="1277007" y="1374530"/>
                </a:cubicBezTo>
                <a:cubicBezTo>
                  <a:pt x="1288633" y="1426846"/>
                  <a:pt x="1299727" y="1479322"/>
                  <a:pt x="1308538" y="1532185"/>
                </a:cubicBezTo>
                <a:cubicBezTo>
                  <a:pt x="1313793" y="1563716"/>
                  <a:pt x="1316551" y="1595766"/>
                  <a:pt x="1324304" y="1626778"/>
                </a:cubicBezTo>
                <a:cubicBezTo>
                  <a:pt x="1332365" y="1659023"/>
                  <a:pt x="1346285" y="1689537"/>
                  <a:pt x="1355835" y="1721372"/>
                </a:cubicBezTo>
                <a:cubicBezTo>
                  <a:pt x="1362061" y="1742126"/>
                  <a:pt x="1365647" y="1763600"/>
                  <a:pt x="1371600" y="1784434"/>
                </a:cubicBezTo>
                <a:cubicBezTo>
                  <a:pt x="1397936" y="1876609"/>
                  <a:pt x="1378488" y="1783894"/>
                  <a:pt x="1403132" y="1894792"/>
                </a:cubicBezTo>
                <a:cubicBezTo>
                  <a:pt x="1408945" y="1920950"/>
                  <a:pt x="1409488" y="1948530"/>
                  <a:pt x="1418897" y="1973620"/>
                </a:cubicBezTo>
                <a:cubicBezTo>
                  <a:pt x="1425550" y="1991361"/>
                  <a:pt x="1439918" y="2005151"/>
                  <a:pt x="1450428" y="2020916"/>
                </a:cubicBezTo>
                <a:cubicBezTo>
                  <a:pt x="1474256" y="2116224"/>
                  <a:pt x="1459342" y="2063421"/>
                  <a:pt x="1497725" y="2178572"/>
                </a:cubicBezTo>
                <a:cubicBezTo>
                  <a:pt x="1502980" y="2194337"/>
                  <a:pt x="1503519" y="2212574"/>
                  <a:pt x="1513490" y="2225868"/>
                </a:cubicBezTo>
                <a:cubicBezTo>
                  <a:pt x="1533797" y="2252943"/>
                  <a:pt x="1573873" y="2303948"/>
                  <a:pt x="1592318" y="2336227"/>
                </a:cubicBezTo>
                <a:cubicBezTo>
                  <a:pt x="1638156" y="2416444"/>
                  <a:pt x="1596692" y="2390237"/>
                  <a:pt x="1671145" y="2415054"/>
                </a:cubicBezTo>
                <a:cubicBezTo>
                  <a:pt x="1834749" y="2524122"/>
                  <a:pt x="1589963" y="2349635"/>
                  <a:pt x="1749973" y="2509647"/>
                </a:cubicBezTo>
                <a:cubicBezTo>
                  <a:pt x="1761724" y="2521398"/>
                  <a:pt x="1782680" y="2517455"/>
                  <a:pt x="1797269" y="2525413"/>
                </a:cubicBezTo>
                <a:cubicBezTo>
                  <a:pt x="1840793" y="2549153"/>
                  <a:pt x="1923394" y="2604241"/>
                  <a:pt x="1923394" y="2604241"/>
                </a:cubicBezTo>
                <a:cubicBezTo>
                  <a:pt x="1928649" y="2646282"/>
                  <a:pt x="1924909" y="2690465"/>
                  <a:pt x="1939159" y="2730365"/>
                </a:cubicBezTo>
                <a:cubicBezTo>
                  <a:pt x="1951905" y="2766053"/>
                  <a:pt x="1981200" y="2793427"/>
                  <a:pt x="2002221" y="2824958"/>
                </a:cubicBezTo>
                <a:lnTo>
                  <a:pt x="2033752" y="2872254"/>
                </a:lnTo>
                <a:cubicBezTo>
                  <a:pt x="2044262" y="2888020"/>
                  <a:pt x="2047307" y="2913559"/>
                  <a:pt x="2065283" y="2919551"/>
                </a:cubicBezTo>
                <a:lnTo>
                  <a:pt x="2112580" y="2935316"/>
                </a:lnTo>
                <a:cubicBezTo>
                  <a:pt x="2128345" y="2945826"/>
                  <a:pt x="2145490" y="2954516"/>
                  <a:pt x="2159876" y="2966847"/>
                </a:cubicBezTo>
                <a:cubicBezTo>
                  <a:pt x="2182447" y="2986194"/>
                  <a:pt x="2198748" y="3012630"/>
                  <a:pt x="2222938" y="3029909"/>
                </a:cubicBezTo>
                <a:cubicBezTo>
                  <a:pt x="2235538" y="3038909"/>
                  <a:pt x="2326152" y="3059400"/>
                  <a:pt x="2333297" y="3061441"/>
                </a:cubicBezTo>
                <a:cubicBezTo>
                  <a:pt x="2349276" y="3066006"/>
                  <a:pt x="2364615" y="3072641"/>
                  <a:pt x="2380594" y="3077206"/>
                </a:cubicBezTo>
                <a:cubicBezTo>
                  <a:pt x="2432556" y="3092052"/>
                  <a:pt x="2468285" y="3097898"/>
                  <a:pt x="2522483" y="3108737"/>
                </a:cubicBezTo>
                <a:cubicBezTo>
                  <a:pt x="2669628" y="3103482"/>
                  <a:pt x="2816966" y="3102156"/>
                  <a:pt x="2963918" y="3092972"/>
                </a:cubicBezTo>
                <a:cubicBezTo>
                  <a:pt x="2985543" y="3091620"/>
                  <a:pt x="3006226" y="3083432"/>
                  <a:pt x="3026980" y="3077206"/>
                </a:cubicBezTo>
                <a:cubicBezTo>
                  <a:pt x="3058815" y="3067655"/>
                  <a:pt x="3121573" y="3045675"/>
                  <a:pt x="3121573" y="3045675"/>
                </a:cubicBezTo>
                <a:cubicBezTo>
                  <a:pt x="3198612" y="2968635"/>
                  <a:pt x="3135093" y="3022184"/>
                  <a:pt x="3231932" y="2966847"/>
                </a:cubicBezTo>
                <a:cubicBezTo>
                  <a:pt x="3311098" y="2921609"/>
                  <a:pt x="3247005" y="2944621"/>
                  <a:pt x="3342290" y="2903785"/>
                </a:cubicBezTo>
                <a:cubicBezTo>
                  <a:pt x="3373949" y="2890217"/>
                  <a:pt x="3420656" y="2880253"/>
                  <a:pt x="3452649" y="2872254"/>
                </a:cubicBezTo>
                <a:cubicBezTo>
                  <a:pt x="3494690" y="2877509"/>
                  <a:pt x="3537897" y="2876872"/>
                  <a:pt x="3578773" y="2888020"/>
                </a:cubicBezTo>
                <a:cubicBezTo>
                  <a:pt x="3597053" y="2893006"/>
                  <a:pt x="3609122" y="2911077"/>
                  <a:pt x="3626069" y="2919551"/>
                </a:cubicBezTo>
                <a:cubicBezTo>
                  <a:pt x="3648682" y="2930857"/>
                  <a:pt x="3716229" y="2946032"/>
                  <a:pt x="3736428" y="2951082"/>
                </a:cubicBezTo>
                <a:cubicBezTo>
                  <a:pt x="3773214" y="2940572"/>
                  <a:pt x="3808952" y="2925226"/>
                  <a:pt x="3846787" y="2919551"/>
                </a:cubicBezTo>
                <a:cubicBezTo>
                  <a:pt x="3990531" y="2897989"/>
                  <a:pt x="4019484" y="2935797"/>
                  <a:pt x="4114800" y="2872254"/>
                </a:cubicBezTo>
                <a:cubicBezTo>
                  <a:pt x="4127168" y="2864009"/>
                  <a:pt x="4135821" y="2851233"/>
                  <a:pt x="4146332" y="2840723"/>
                </a:cubicBezTo>
                <a:cubicBezTo>
                  <a:pt x="4189961" y="2709835"/>
                  <a:pt x="4168732" y="2778088"/>
                  <a:pt x="4209394" y="2635772"/>
                </a:cubicBezTo>
                <a:cubicBezTo>
                  <a:pt x="4195691" y="2526154"/>
                  <a:pt x="4196045" y="2515054"/>
                  <a:pt x="4177863" y="2415054"/>
                </a:cubicBezTo>
                <a:cubicBezTo>
                  <a:pt x="4173070" y="2388690"/>
                  <a:pt x="4168596" y="2362223"/>
                  <a:pt x="4162097" y="2336227"/>
                </a:cubicBezTo>
                <a:cubicBezTo>
                  <a:pt x="4158066" y="2320105"/>
                  <a:pt x="4150705" y="2304963"/>
                  <a:pt x="4146332" y="2288930"/>
                </a:cubicBezTo>
                <a:cubicBezTo>
                  <a:pt x="4101655" y="2125117"/>
                  <a:pt x="4138217" y="2209641"/>
                  <a:pt x="4083269" y="2099744"/>
                </a:cubicBezTo>
                <a:cubicBezTo>
                  <a:pt x="4053487" y="1891262"/>
                  <a:pt x="4051201" y="1933893"/>
                  <a:pt x="4099035" y="1611013"/>
                </a:cubicBezTo>
                <a:cubicBezTo>
                  <a:pt x="4101812" y="1592270"/>
                  <a:pt x="4122092" y="1580663"/>
                  <a:pt x="4130566" y="1563716"/>
                </a:cubicBezTo>
                <a:cubicBezTo>
                  <a:pt x="4137998" y="1548852"/>
                  <a:pt x="4134581" y="1528171"/>
                  <a:pt x="4146332" y="1516420"/>
                </a:cubicBezTo>
                <a:cubicBezTo>
                  <a:pt x="4158083" y="1504669"/>
                  <a:pt x="4178764" y="1508086"/>
                  <a:pt x="4193628" y="1500654"/>
                </a:cubicBezTo>
                <a:cubicBezTo>
                  <a:pt x="4302498" y="1446218"/>
                  <a:pt x="4172748" y="1486167"/>
                  <a:pt x="4303987" y="1453358"/>
                </a:cubicBezTo>
                <a:cubicBezTo>
                  <a:pt x="4329386" y="1415259"/>
                  <a:pt x="4359604" y="1343656"/>
                  <a:pt x="4414345" y="1327234"/>
                </a:cubicBezTo>
                <a:cubicBezTo>
                  <a:pt x="4449938" y="1316556"/>
                  <a:pt x="4487918" y="1316723"/>
                  <a:pt x="4524704" y="1311468"/>
                </a:cubicBezTo>
                <a:cubicBezTo>
                  <a:pt x="4556373" y="1263965"/>
                  <a:pt x="4563761" y="1257120"/>
                  <a:pt x="4587766" y="1201109"/>
                </a:cubicBezTo>
                <a:cubicBezTo>
                  <a:pt x="4657355" y="1038736"/>
                  <a:pt x="4530494" y="1299890"/>
                  <a:pt x="4635063" y="1090751"/>
                </a:cubicBezTo>
                <a:cubicBezTo>
                  <a:pt x="4649077" y="978638"/>
                  <a:pt x="4617409" y="973454"/>
                  <a:pt x="4698125" y="933096"/>
                </a:cubicBezTo>
                <a:cubicBezTo>
                  <a:pt x="4712989" y="925664"/>
                  <a:pt x="4730894" y="925401"/>
                  <a:pt x="4745421" y="917330"/>
                </a:cubicBezTo>
                <a:cubicBezTo>
                  <a:pt x="4778548" y="898926"/>
                  <a:pt x="4840014" y="854268"/>
                  <a:pt x="4840014" y="854268"/>
                </a:cubicBezTo>
                <a:cubicBezTo>
                  <a:pt x="4876338" y="860322"/>
                  <a:pt x="4943096" y="866395"/>
                  <a:pt x="4981904" y="885799"/>
                </a:cubicBezTo>
                <a:cubicBezTo>
                  <a:pt x="5104160" y="946926"/>
                  <a:pt x="4957607" y="893465"/>
                  <a:pt x="5076497" y="933096"/>
                </a:cubicBezTo>
                <a:cubicBezTo>
                  <a:pt x="5092263" y="948861"/>
                  <a:pt x="5103093" y="972112"/>
                  <a:pt x="5123794" y="980392"/>
                </a:cubicBezTo>
                <a:cubicBezTo>
                  <a:pt x="5172499" y="999874"/>
                  <a:pt x="5258981" y="996158"/>
                  <a:pt x="5312980" y="996158"/>
                </a:cubicBezTo>
              </a:path>
            </a:pathLst>
          </a:custGeom>
          <a:ln w="88900">
            <a:solidFill>
              <a:srgbClr val="FF0000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9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pic>
        <p:nvPicPr>
          <p:cNvPr id="2051" name="Picture 3" descr="C:\Users\foustb\Desktop\PIA01919.jpg"/>
          <p:cNvPicPr>
            <a:picLocks noChangeAspect="1" noChangeArrowheads="1"/>
          </p:cNvPicPr>
          <p:nvPr/>
        </p:nvPicPr>
        <p:blipFill>
          <a:blip r:embed="rId2" cstate="print"/>
          <a:srcRect l="5609" t="14636" r="10255" b="2772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5638800" y="4114800"/>
            <a:ext cx="1447800" cy="83820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09800" y="2362200"/>
            <a:ext cx="1447800" cy="83820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1690101">
            <a:off x="3944479" y="3208596"/>
            <a:ext cx="1447800" cy="762000"/>
          </a:xfrm>
          <a:prstGeom prst="arc">
            <a:avLst>
              <a:gd name="adj1" fmla="val 10699922"/>
              <a:gd name="adj2" fmla="val 0"/>
            </a:avLst>
          </a:prstGeom>
          <a:ln w="133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pic>
        <p:nvPicPr>
          <p:cNvPr id="2051" name="Picture 3" descr="C:\Users\foustb\Desktop\PIA01919.jpg"/>
          <p:cNvPicPr>
            <a:picLocks noChangeAspect="1" noChangeArrowheads="1"/>
          </p:cNvPicPr>
          <p:nvPr/>
        </p:nvPicPr>
        <p:blipFill>
          <a:blip r:embed="rId2" cstate="print"/>
          <a:srcRect l="5609" t="14636" r="10255" b="2772"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>
            <a:off x="5638800" y="4114800"/>
            <a:ext cx="1447800" cy="83820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09800" y="2362200"/>
            <a:ext cx="1447800" cy="83820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c 7"/>
          <p:cNvSpPr/>
          <p:nvPr/>
        </p:nvSpPr>
        <p:spPr>
          <a:xfrm rot="1690101">
            <a:off x="3944479" y="3208596"/>
            <a:ext cx="1447800" cy="762000"/>
          </a:xfrm>
          <a:prstGeom prst="arc">
            <a:avLst>
              <a:gd name="adj1" fmla="val 10699922"/>
              <a:gd name="adj2" fmla="val 0"/>
            </a:avLst>
          </a:prstGeom>
          <a:ln w="1333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C:\Users\foustb\Desktop\611337.jpg">
            <a:extLst>
              <a:ext uri="{FF2B5EF4-FFF2-40B4-BE49-F238E27FC236}">
                <a16:creationId xmlns:a16="http://schemas.microsoft.com/office/drawing/2014/main" xmlns="" id="{DF3D1F75-00C1-459C-BD2B-59075BC16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b="9928"/>
          <a:stretch/>
        </p:blipFill>
        <p:spPr bwMode="auto">
          <a:xfrm>
            <a:off x="3886200" y="-152400"/>
            <a:ext cx="5449765" cy="3177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0949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pic>
        <p:nvPicPr>
          <p:cNvPr id="2052" name="Picture 4" descr="C:\Users\foustb\Desktop\8441-5915353-13440359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990600"/>
            <a:ext cx="670986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1219200"/>
            <a:ext cx="37338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Trade Crossroads</a:t>
            </a:r>
            <a:endParaRPr lang="en-US" sz="3600" b="1" i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0" y="1828800"/>
            <a:ext cx="2362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Wealthy</a:t>
            </a:r>
            <a:endParaRPr lang="en-US" sz="3600" b="1" i="1" dirty="0"/>
          </a:p>
        </p:txBody>
      </p:sp>
      <p:pic>
        <p:nvPicPr>
          <p:cNvPr id="3075" name="Picture 3" descr="C:\Users\foustb\Desktop\01.jpg"/>
          <p:cNvPicPr>
            <a:picLocks noChangeAspect="1" noChangeArrowheads="1"/>
          </p:cNvPicPr>
          <p:nvPr/>
        </p:nvPicPr>
        <p:blipFill>
          <a:blip r:embed="rId2" cstate="print"/>
          <a:srcRect b="11271"/>
          <a:stretch>
            <a:fillRect/>
          </a:stretch>
        </p:blipFill>
        <p:spPr bwMode="auto">
          <a:xfrm>
            <a:off x="-914400" y="2514600"/>
            <a:ext cx="10877550" cy="419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1219200"/>
            <a:ext cx="37338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Trade Crossroads</a:t>
            </a:r>
            <a:endParaRPr lang="en-US" sz="3600" b="1" i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0" y="1828800"/>
            <a:ext cx="2362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Wealthy</a:t>
            </a:r>
            <a:endParaRPr lang="en-US" sz="3600" b="1" i="1" dirty="0"/>
          </a:p>
        </p:txBody>
      </p:sp>
      <p:pic>
        <p:nvPicPr>
          <p:cNvPr id="3075" name="Picture 3" descr="C:\Users\foustb\Desktop\01.jpg"/>
          <p:cNvPicPr>
            <a:picLocks noChangeAspect="1" noChangeArrowheads="1"/>
          </p:cNvPicPr>
          <p:nvPr/>
        </p:nvPicPr>
        <p:blipFill>
          <a:blip r:embed="rId2" cstate="print"/>
          <a:srcRect b="11271"/>
          <a:stretch>
            <a:fillRect/>
          </a:stretch>
        </p:blipFill>
        <p:spPr bwMode="auto">
          <a:xfrm>
            <a:off x="-914400" y="2514600"/>
            <a:ext cx="10877550" cy="4199136"/>
          </a:xfrm>
          <a:prstGeom prst="rect">
            <a:avLst/>
          </a:prstGeom>
          <a:noFill/>
        </p:spPr>
      </p:pic>
      <p:pic>
        <p:nvPicPr>
          <p:cNvPr id="3074" name="Picture 2" descr="C:\Users\foustb\Desktop\1d0fa64e12df3ad646b2b207e946fa37.jpg"/>
          <p:cNvPicPr>
            <a:picLocks noChangeAspect="1" noChangeArrowheads="1"/>
          </p:cNvPicPr>
          <p:nvPr/>
        </p:nvPicPr>
        <p:blipFill>
          <a:blip r:embed="rId3" cstate="print"/>
          <a:srcRect b="25265"/>
          <a:stretch>
            <a:fillRect/>
          </a:stretch>
        </p:blipFill>
        <p:spPr bwMode="auto">
          <a:xfrm>
            <a:off x="-110836" y="2431774"/>
            <a:ext cx="9254836" cy="4426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8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1219200"/>
            <a:ext cx="37338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Trade Crossroads</a:t>
            </a:r>
            <a:endParaRPr lang="en-US" sz="3600" b="1" i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0" y="1828800"/>
            <a:ext cx="2362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Wealthy</a:t>
            </a:r>
            <a:endParaRPr lang="en-US" sz="3600" b="1" i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0" y="2438400"/>
            <a:ext cx="2362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Learned</a:t>
            </a:r>
            <a:endParaRPr lang="en-US" sz="3600" b="1" i="1" dirty="0"/>
          </a:p>
        </p:txBody>
      </p:sp>
      <p:pic>
        <p:nvPicPr>
          <p:cNvPr id="8" name="Picture 2" descr="C:\Users\foustb\Desktop\cropped-head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438400"/>
            <a:ext cx="8386591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pic>
        <p:nvPicPr>
          <p:cNvPr id="11" name="Picture 2" descr="C:\Users\foustb\Desktop\Ancient-Corinth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9950"/>
            <a:ext cx="11430000" cy="6000750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>
            <a:off x="152400" y="1219200"/>
            <a:ext cx="37338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Trade Crossroads</a:t>
            </a:r>
            <a:endParaRPr lang="en-US" sz="3600" b="1" i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0" y="1828800"/>
            <a:ext cx="2362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Wealthy</a:t>
            </a:r>
            <a:endParaRPr lang="en-US" sz="3600" b="1" i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0" y="2438400"/>
            <a:ext cx="2362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Learned</a:t>
            </a:r>
            <a:endParaRPr lang="en-US" sz="3600" b="1" i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0" y="3048000"/>
            <a:ext cx="28956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Pantheistic</a:t>
            </a:r>
            <a:endParaRPr lang="en-US" sz="3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pic>
        <p:nvPicPr>
          <p:cNvPr id="11" name="Picture 2" descr="C:\Users\foustb\Desktop\Ancient-Corinth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9950"/>
            <a:ext cx="11430000" cy="6000750"/>
          </a:xfrm>
          <a:prstGeom prst="rect">
            <a:avLst/>
          </a:prstGeom>
          <a:noFill/>
        </p:spPr>
      </p:pic>
      <p:sp>
        <p:nvSpPr>
          <p:cNvPr id="9" name="Rounded Rectangular Callout 8"/>
          <p:cNvSpPr/>
          <p:nvPr/>
        </p:nvSpPr>
        <p:spPr>
          <a:xfrm>
            <a:off x="152400" y="1219200"/>
            <a:ext cx="37338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Trade Crossroads</a:t>
            </a:r>
            <a:endParaRPr lang="en-US" sz="3600" b="1" i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0" y="1828800"/>
            <a:ext cx="2362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Wealthy</a:t>
            </a:r>
            <a:endParaRPr lang="en-US" sz="3600" b="1" i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0" y="2438400"/>
            <a:ext cx="2362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Learned</a:t>
            </a:r>
            <a:endParaRPr lang="en-US" sz="3600" b="1" i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0" y="3048000"/>
            <a:ext cx="28956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Pantheistic</a:t>
            </a:r>
            <a:endParaRPr lang="en-US" sz="3600" b="1" i="1" dirty="0"/>
          </a:p>
        </p:txBody>
      </p:sp>
      <p:sp>
        <p:nvSpPr>
          <p:cNvPr id="8" name="Rounded Rectangular Callout 7">
            <a:extLst>
              <a:ext uri="{FF2B5EF4-FFF2-40B4-BE49-F238E27FC236}">
                <a16:creationId xmlns:a16="http://schemas.microsoft.com/office/drawing/2014/main" xmlns="" id="{D7D4B8B0-D708-498B-B3C4-9EDC2D17EFE3}"/>
              </a:ext>
            </a:extLst>
          </p:cNvPr>
          <p:cNvSpPr/>
          <p:nvPr/>
        </p:nvSpPr>
        <p:spPr>
          <a:xfrm>
            <a:off x="-76200" y="5715000"/>
            <a:ext cx="92964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i="1" dirty="0"/>
              <a:t>Apollo – Poseidon – Demeter – Bacchus -  Aphrodite</a:t>
            </a:r>
          </a:p>
        </p:txBody>
      </p:sp>
    </p:spTree>
    <p:extLst>
      <p:ext uri="{BB962C8B-B14F-4D97-AF65-F5344CB8AC3E}">
        <p14:creationId xmlns:p14="http://schemas.microsoft.com/office/powerpoint/2010/main" val="1196682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1219200"/>
            <a:ext cx="37338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Trade Crossroads</a:t>
            </a:r>
            <a:endParaRPr lang="en-US" sz="3600" b="1" i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0" y="1828800"/>
            <a:ext cx="2362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Wealthy</a:t>
            </a:r>
            <a:endParaRPr lang="en-US" sz="3600" b="1" i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0" y="2438400"/>
            <a:ext cx="2362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Learned</a:t>
            </a:r>
            <a:endParaRPr lang="en-US" sz="3600" b="1" i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0" y="3124200"/>
            <a:ext cx="28956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Pantheistic</a:t>
            </a:r>
            <a:endParaRPr lang="en-US" sz="3600" b="1" i="1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609600" y="3733800"/>
            <a:ext cx="85344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(Apollo, Poseidon, Demeter, Bacchus, Aphrodite)</a:t>
            </a:r>
            <a:endParaRPr lang="en-US" sz="3200" b="1" i="1" dirty="0"/>
          </a:p>
        </p:txBody>
      </p:sp>
      <p:pic>
        <p:nvPicPr>
          <p:cNvPr id="11" name="Picture 5" descr="C:\Users\foustb\Desktop\69953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9144000" cy="6072188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H="1">
            <a:off x="2286000" y="685800"/>
            <a:ext cx="2286000" cy="457200"/>
          </a:xfrm>
          <a:prstGeom prst="straightConnector1">
            <a:avLst/>
          </a:prstGeom>
          <a:ln w="6032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close up of an animal&#10;&#10;Description generated with high confidence">
            <a:extLst>
              <a:ext uri="{FF2B5EF4-FFF2-40B4-BE49-F238E27FC236}">
                <a16:creationId xmlns:a16="http://schemas.microsoft.com/office/drawing/2014/main" xmlns="" id="{7F61B254-F5A1-4238-BA00-82C9C44AA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t="7807" r="1" b="151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95B2BD-5C7E-426C-A360-C320E0EB74F2}"/>
              </a:ext>
            </a:extLst>
          </p:cNvPr>
          <p:cNvSpPr/>
          <p:nvPr/>
        </p:nvSpPr>
        <p:spPr>
          <a:xfrm>
            <a:off x="7620000" y="33528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Antioch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4DBC9B-6BB4-4923-9E3F-80D0DC312E0C}"/>
              </a:ext>
            </a:extLst>
          </p:cNvPr>
          <p:cNvCxnSpPr>
            <a:cxnSpLocks/>
          </p:cNvCxnSpPr>
          <p:nvPr/>
        </p:nvCxnSpPr>
        <p:spPr>
          <a:xfrm flipV="1">
            <a:off x="8001000" y="1600200"/>
            <a:ext cx="723900" cy="6858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D24F3E9-DD22-4388-89A8-C1ABC3ABFAC3}"/>
              </a:ext>
            </a:extLst>
          </p:cNvPr>
          <p:cNvSpPr/>
          <p:nvPr/>
        </p:nvSpPr>
        <p:spPr>
          <a:xfrm>
            <a:off x="7970520" y="15240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Tarsus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E99D38A-E1B0-41D7-B56E-6B284015D2E6}"/>
              </a:ext>
            </a:extLst>
          </p:cNvPr>
          <p:cNvSpPr/>
          <p:nvPr/>
        </p:nvSpPr>
        <p:spPr>
          <a:xfrm>
            <a:off x="7696200" y="22098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0048682-CCEC-4D5E-890B-45A4CF96BBE1}"/>
              </a:ext>
            </a:extLst>
          </p:cNvPr>
          <p:cNvCxnSpPr>
            <a:cxnSpLocks/>
          </p:cNvCxnSpPr>
          <p:nvPr/>
        </p:nvCxnSpPr>
        <p:spPr>
          <a:xfrm flipV="1">
            <a:off x="6705600" y="1600200"/>
            <a:ext cx="685800" cy="7620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442D7BD-77D6-4E95-AEAE-CC7968E2BC5C}"/>
              </a:ext>
            </a:extLst>
          </p:cNvPr>
          <p:cNvCxnSpPr>
            <a:cxnSpLocks/>
          </p:cNvCxnSpPr>
          <p:nvPr/>
        </p:nvCxnSpPr>
        <p:spPr>
          <a:xfrm flipV="1">
            <a:off x="7391400" y="1219200"/>
            <a:ext cx="838200" cy="9906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C1824ED-D152-4B71-9DC6-FA99B7AABF00}"/>
              </a:ext>
            </a:extLst>
          </p:cNvPr>
          <p:cNvSpPr/>
          <p:nvPr/>
        </p:nvSpPr>
        <p:spPr>
          <a:xfrm>
            <a:off x="6781800" y="13716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Lystra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7CE22F2-366A-43E8-8627-5E6DC5632E9F}"/>
              </a:ext>
            </a:extLst>
          </p:cNvPr>
          <p:cNvSpPr/>
          <p:nvPr/>
        </p:nvSpPr>
        <p:spPr>
          <a:xfrm>
            <a:off x="7848600" y="9144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Derbe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2F46EB60-817D-4B8C-9872-3A2067C92EC4}"/>
              </a:ext>
            </a:extLst>
          </p:cNvPr>
          <p:cNvSpPr/>
          <p:nvPr/>
        </p:nvSpPr>
        <p:spPr>
          <a:xfrm>
            <a:off x="7162800" y="21336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47A7014-4F17-4283-A898-E8ED71494BF4}"/>
              </a:ext>
            </a:extLst>
          </p:cNvPr>
          <p:cNvSpPr/>
          <p:nvPr/>
        </p:nvSpPr>
        <p:spPr>
          <a:xfrm>
            <a:off x="6477000" y="21336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A9B0E3B-0701-4A9F-959A-D2C888663DBD}"/>
              </a:ext>
            </a:extLst>
          </p:cNvPr>
          <p:cNvCxnSpPr>
            <a:cxnSpLocks/>
          </p:cNvCxnSpPr>
          <p:nvPr/>
        </p:nvCxnSpPr>
        <p:spPr>
          <a:xfrm flipH="1">
            <a:off x="7391400" y="2362200"/>
            <a:ext cx="457200" cy="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A61FA65A-1039-42F4-A85F-FCE8D5AD332B}"/>
              </a:ext>
            </a:extLst>
          </p:cNvPr>
          <p:cNvCxnSpPr>
            <a:cxnSpLocks/>
          </p:cNvCxnSpPr>
          <p:nvPr/>
        </p:nvCxnSpPr>
        <p:spPr>
          <a:xfrm flipH="1">
            <a:off x="6629400" y="2362200"/>
            <a:ext cx="685800" cy="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68EB8AF-D2A2-4657-B5F2-6CE5B04A8493}"/>
              </a:ext>
            </a:extLst>
          </p:cNvPr>
          <p:cNvCxnSpPr>
            <a:cxnSpLocks/>
          </p:cNvCxnSpPr>
          <p:nvPr/>
        </p:nvCxnSpPr>
        <p:spPr>
          <a:xfrm flipH="1" flipV="1">
            <a:off x="7848600" y="2362200"/>
            <a:ext cx="838200" cy="2286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40D7EAFB-6A26-42A5-BC90-E232EAFBA60A}"/>
              </a:ext>
            </a:extLst>
          </p:cNvPr>
          <p:cNvCxnSpPr>
            <a:cxnSpLocks/>
          </p:cNvCxnSpPr>
          <p:nvPr/>
        </p:nvCxnSpPr>
        <p:spPr>
          <a:xfrm flipV="1">
            <a:off x="8610600" y="3048000"/>
            <a:ext cx="0" cy="3810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830BBC6-E149-4201-B83B-C652F09325DD}"/>
              </a:ext>
            </a:extLst>
          </p:cNvPr>
          <p:cNvSpPr/>
          <p:nvPr/>
        </p:nvSpPr>
        <p:spPr>
          <a:xfrm>
            <a:off x="8382000" y="28194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4AA6466-9917-46A9-9101-C0D40BB5C70F}"/>
              </a:ext>
            </a:extLst>
          </p:cNvPr>
          <p:cNvCxnSpPr>
            <a:cxnSpLocks/>
          </p:cNvCxnSpPr>
          <p:nvPr/>
        </p:nvCxnSpPr>
        <p:spPr>
          <a:xfrm flipV="1">
            <a:off x="8610600" y="2590800"/>
            <a:ext cx="76200" cy="3810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4AFB746A-28B0-475F-84A8-B642F9053755}"/>
              </a:ext>
            </a:extLst>
          </p:cNvPr>
          <p:cNvCxnSpPr>
            <a:cxnSpLocks/>
          </p:cNvCxnSpPr>
          <p:nvPr/>
        </p:nvCxnSpPr>
        <p:spPr>
          <a:xfrm flipV="1">
            <a:off x="6629400" y="1143000"/>
            <a:ext cx="76200" cy="9906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949E9C7-411A-4DD4-BB56-EDA9E10EF83F}"/>
              </a:ext>
            </a:extLst>
          </p:cNvPr>
          <p:cNvSpPr/>
          <p:nvPr/>
        </p:nvSpPr>
        <p:spPr>
          <a:xfrm>
            <a:off x="6477000" y="18288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7D50B12B-D520-4159-8019-21839FC5EA68}"/>
              </a:ext>
            </a:extLst>
          </p:cNvPr>
          <p:cNvCxnSpPr>
            <a:cxnSpLocks/>
          </p:cNvCxnSpPr>
          <p:nvPr/>
        </p:nvCxnSpPr>
        <p:spPr>
          <a:xfrm flipV="1">
            <a:off x="6705600" y="2057400"/>
            <a:ext cx="0" cy="1524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4DE1677-AE48-4B6B-9E09-633E58569BF0}"/>
              </a:ext>
            </a:extLst>
          </p:cNvPr>
          <p:cNvSpPr/>
          <p:nvPr/>
        </p:nvSpPr>
        <p:spPr>
          <a:xfrm>
            <a:off x="5791200" y="609600"/>
            <a:ext cx="167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P. Antioch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726F559E-DB17-4AE1-A5EB-5A9A302121FC}"/>
              </a:ext>
            </a:extLst>
          </p:cNvPr>
          <p:cNvSpPr/>
          <p:nvPr/>
        </p:nvSpPr>
        <p:spPr>
          <a:xfrm>
            <a:off x="6324600" y="9906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Iconium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25CADCA4-BF7A-4A14-B99A-C98827B32D34}"/>
              </a:ext>
            </a:extLst>
          </p:cNvPr>
          <p:cNvCxnSpPr>
            <a:cxnSpLocks/>
          </p:cNvCxnSpPr>
          <p:nvPr/>
        </p:nvCxnSpPr>
        <p:spPr>
          <a:xfrm flipV="1">
            <a:off x="5943600" y="914400"/>
            <a:ext cx="304800" cy="9144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34E75DD-913F-499D-ABB8-02DF93CEE989}"/>
              </a:ext>
            </a:extLst>
          </p:cNvPr>
          <p:cNvSpPr/>
          <p:nvPr/>
        </p:nvSpPr>
        <p:spPr>
          <a:xfrm>
            <a:off x="5715000" y="16002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5207F621-77E5-4000-ABA0-C9EA608A1A9A}"/>
              </a:ext>
            </a:extLst>
          </p:cNvPr>
          <p:cNvCxnSpPr>
            <a:cxnSpLocks/>
          </p:cNvCxnSpPr>
          <p:nvPr/>
        </p:nvCxnSpPr>
        <p:spPr>
          <a:xfrm flipH="1" flipV="1">
            <a:off x="5867400" y="1752600"/>
            <a:ext cx="838200" cy="3048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5610B5C-444C-4619-BA13-3E73E9A3FC48}"/>
              </a:ext>
            </a:extLst>
          </p:cNvPr>
          <p:cNvCxnSpPr>
            <a:cxnSpLocks/>
          </p:cNvCxnSpPr>
          <p:nvPr/>
        </p:nvCxnSpPr>
        <p:spPr>
          <a:xfrm flipH="1" flipV="1">
            <a:off x="5257800" y="838200"/>
            <a:ext cx="609600" cy="9144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3491952-B500-48ED-8DD7-46468E953A19}"/>
              </a:ext>
            </a:extLst>
          </p:cNvPr>
          <p:cNvCxnSpPr>
            <a:cxnSpLocks/>
          </p:cNvCxnSpPr>
          <p:nvPr/>
        </p:nvCxnSpPr>
        <p:spPr>
          <a:xfrm flipH="1">
            <a:off x="4495800" y="914400"/>
            <a:ext cx="762000" cy="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BAF1AFE-E8B4-4498-A1FF-8AA06956917A}"/>
              </a:ext>
            </a:extLst>
          </p:cNvPr>
          <p:cNvCxnSpPr>
            <a:cxnSpLocks/>
          </p:cNvCxnSpPr>
          <p:nvPr/>
        </p:nvCxnSpPr>
        <p:spPr>
          <a:xfrm flipV="1">
            <a:off x="3505200" y="381000"/>
            <a:ext cx="381000" cy="8382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B2D6D10-D0B9-41F0-A6B9-030697FE434D}"/>
              </a:ext>
            </a:extLst>
          </p:cNvPr>
          <p:cNvCxnSpPr>
            <a:cxnSpLocks/>
          </p:cNvCxnSpPr>
          <p:nvPr/>
        </p:nvCxnSpPr>
        <p:spPr>
          <a:xfrm flipH="1">
            <a:off x="3581400" y="914400"/>
            <a:ext cx="990600" cy="2286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678937E-1F39-4073-859D-38DF839FFED8}"/>
              </a:ext>
            </a:extLst>
          </p:cNvPr>
          <p:cNvSpPr/>
          <p:nvPr/>
        </p:nvSpPr>
        <p:spPr>
          <a:xfrm>
            <a:off x="3352800" y="9906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BA39A1B4-EB18-4BFE-82D0-6BF6FDF0BEF6}"/>
              </a:ext>
            </a:extLst>
          </p:cNvPr>
          <p:cNvCxnSpPr>
            <a:cxnSpLocks/>
          </p:cNvCxnSpPr>
          <p:nvPr/>
        </p:nvCxnSpPr>
        <p:spPr>
          <a:xfrm flipH="1" flipV="1">
            <a:off x="8001000" y="5105400"/>
            <a:ext cx="381000" cy="3810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B093D3E1-66CA-4866-A66D-BEB26FE8E72C}"/>
              </a:ext>
            </a:extLst>
          </p:cNvPr>
          <p:cNvSpPr/>
          <p:nvPr/>
        </p:nvSpPr>
        <p:spPr>
          <a:xfrm>
            <a:off x="7467600" y="5410200"/>
            <a:ext cx="167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Jerusalem</a:t>
            </a:r>
          </a:p>
        </p:txBody>
      </p:sp>
      <p:sp>
        <p:nvSpPr>
          <p:cNvPr id="57" name="Rounded Rectangular Callout 17">
            <a:extLst>
              <a:ext uri="{FF2B5EF4-FFF2-40B4-BE49-F238E27FC236}">
                <a16:creationId xmlns:a16="http://schemas.microsoft.com/office/drawing/2014/main" xmlns="" id="{F02DB19D-652B-43CA-895E-7399F8DDB640}"/>
              </a:ext>
            </a:extLst>
          </p:cNvPr>
          <p:cNvSpPr/>
          <p:nvPr/>
        </p:nvSpPr>
        <p:spPr>
          <a:xfrm>
            <a:off x="2667000" y="3657600"/>
            <a:ext cx="4800600" cy="5334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/>
              <a:t>The Second Missionary Journey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72D4A590-E456-4F05-B520-4080F6A9927C}"/>
              </a:ext>
            </a:extLst>
          </p:cNvPr>
          <p:cNvSpPr/>
          <p:nvPr/>
        </p:nvSpPr>
        <p:spPr>
          <a:xfrm>
            <a:off x="7848600" y="49530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CE2DC760-8930-4262-9B0D-E422FFC634EE}"/>
              </a:ext>
            </a:extLst>
          </p:cNvPr>
          <p:cNvSpPr/>
          <p:nvPr/>
        </p:nvSpPr>
        <p:spPr>
          <a:xfrm>
            <a:off x="3581400" y="66675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Troas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3363CB89-343B-4B0B-943D-FD878B7D9DE4}"/>
              </a:ext>
            </a:extLst>
          </p:cNvPr>
          <p:cNvCxnSpPr>
            <a:cxnSpLocks/>
          </p:cNvCxnSpPr>
          <p:nvPr/>
        </p:nvCxnSpPr>
        <p:spPr>
          <a:xfrm flipV="1">
            <a:off x="2514600" y="304800"/>
            <a:ext cx="457200" cy="3810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7020492-BA9B-485F-9561-A33A42CE4338}"/>
              </a:ext>
            </a:extLst>
          </p:cNvPr>
          <p:cNvSpPr/>
          <p:nvPr/>
        </p:nvSpPr>
        <p:spPr>
          <a:xfrm>
            <a:off x="2181225" y="0"/>
            <a:ext cx="13239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Philippi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C32D4DC-F471-412F-A37E-3602A16F8E7D}"/>
              </a:ext>
            </a:extLst>
          </p:cNvPr>
          <p:cNvSpPr/>
          <p:nvPr/>
        </p:nvSpPr>
        <p:spPr>
          <a:xfrm>
            <a:off x="2362200" y="4572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B4EA599E-20B4-495F-91C0-511A7B82D684}"/>
              </a:ext>
            </a:extLst>
          </p:cNvPr>
          <p:cNvCxnSpPr>
            <a:cxnSpLocks/>
          </p:cNvCxnSpPr>
          <p:nvPr/>
        </p:nvCxnSpPr>
        <p:spPr>
          <a:xfrm flipH="1" flipV="1">
            <a:off x="2590800" y="685800"/>
            <a:ext cx="990600" cy="4572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CE4244D2-AFB4-4D24-89FA-DCB510C30BCB}"/>
              </a:ext>
            </a:extLst>
          </p:cNvPr>
          <p:cNvCxnSpPr>
            <a:cxnSpLocks/>
          </p:cNvCxnSpPr>
          <p:nvPr/>
        </p:nvCxnSpPr>
        <p:spPr>
          <a:xfrm flipH="1" flipV="1">
            <a:off x="838200" y="381000"/>
            <a:ext cx="914400" cy="3810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1C694489-72EB-4BE9-9A55-E2C8BE2D7456}"/>
              </a:ext>
            </a:extLst>
          </p:cNvPr>
          <p:cNvCxnSpPr>
            <a:cxnSpLocks/>
          </p:cNvCxnSpPr>
          <p:nvPr/>
        </p:nvCxnSpPr>
        <p:spPr>
          <a:xfrm>
            <a:off x="1828800" y="1219200"/>
            <a:ext cx="914400" cy="6858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AC669E39-1C35-405E-B01B-248420DC7854}"/>
              </a:ext>
            </a:extLst>
          </p:cNvPr>
          <p:cNvCxnSpPr>
            <a:cxnSpLocks/>
          </p:cNvCxnSpPr>
          <p:nvPr/>
        </p:nvCxnSpPr>
        <p:spPr>
          <a:xfrm flipH="1">
            <a:off x="2590800" y="1905000"/>
            <a:ext cx="228600" cy="2286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EDD9DD2B-7D9E-493A-B110-66D020BA223D}"/>
              </a:ext>
            </a:extLst>
          </p:cNvPr>
          <p:cNvCxnSpPr>
            <a:cxnSpLocks/>
          </p:cNvCxnSpPr>
          <p:nvPr/>
        </p:nvCxnSpPr>
        <p:spPr>
          <a:xfrm flipH="1" flipV="1">
            <a:off x="381000" y="838200"/>
            <a:ext cx="914400" cy="3810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ECC1AC9-6531-440D-8F36-550C3A963D9C}"/>
              </a:ext>
            </a:extLst>
          </p:cNvPr>
          <p:cNvCxnSpPr>
            <a:cxnSpLocks/>
          </p:cNvCxnSpPr>
          <p:nvPr/>
        </p:nvCxnSpPr>
        <p:spPr>
          <a:xfrm flipH="1" flipV="1">
            <a:off x="1219200" y="1752600"/>
            <a:ext cx="1066800" cy="304802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76E3C45-7C09-4C42-B2A6-F9A9813652CD}"/>
              </a:ext>
            </a:extLst>
          </p:cNvPr>
          <p:cNvSpPr/>
          <p:nvPr/>
        </p:nvSpPr>
        <p:spPr>
          <a:xfrm>
            <a:off x="25400" y="76200"/>
            <a:ext cx="212436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Thessalonica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BCED8F79-7E1C-47A0-B2E6-00BD25190743}"/>
              </a:ext>
            </a:extLst>
          </p:cNvPr>
          <p:cNvSpPr/>
          <p:nvPr/>
        </p:nvSpPr>
        <p:spPr>
          <a:xfrm>
            <a:off x="0" y="5334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Berea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545B55E-81BA-48D9-8463-4C1A713B296D}"/>
              </a:ext>
            </a:extLst>
          </p:cNvPr>
          <p:cNvSpPr/>
          <p:nvPr/>
        </p:nvSpPr>
        <p:spPr>
          <a:xfrm>
            <a:off x="76200" y="16002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Athens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174EB695-1057-46D7-8493-4880E8B7F5FC}"/>
              </a:ext>
            </a:extLst>
          </p:cNvPr>
          <p:cNvSpPr/>
          <p:nvPr/>
        </p:nvSpPr>
        <p:spPr>
          <a:xfrm>
            <a:off x="1600200" y="6096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5ACDE06-D043-4AE4-B3DA-33EB1CCCD5D8}"/>
              </a:ext>
            </a:extLst>
          </p:cNvPr>
          <p:cNvCxnSpPr>
            <a:cxnSpLocks/>
          </p:cNvCxnSpPr>
          <p:nvPr/>
        </p:nvCxnSpPr>
        <p:spPr>
          <a:xfrm flipV="1">
            <a:off x="1752600" y="685800"/>
            <a:ext cx="838200" cy="1524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C1EFE45-3809-43DF-A60A-1479FC2A7FF2}"/>
              </a:ext>
            </a:extLst>
          </p:cNvPr>
          <p:cNvSpPr/>
          <p:nvPr/>
        </p:nvSpPr>
        <p:spPr>
          <a:xfrm>
            <a:off x="1066800" y="9906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BFDD1F4A-0A9C-4564-8CE0-4518F264553E}"/>
              </a:ext>
            </a:extLst>
          </p:cNvPr>
          <p:cNvCxnSpPr>
            <a:cxnSpLocks/>
          </p:cNvCxnSpPr>
          <p:nvPr/>
        </p:nvCxnSpPr>
        <p:spPr>
          <a:xfrm flipV="1">
            <a:off x="1295400" y="838200"/>
            <a:ext cx="457200" cy="3048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8B711EA9-CFB7-4207-A1DE-A9FD5D8762D1}"/>
              </a:ext>
            </a:extLst>
          </p:cNvPr>
          <p:cNvCxnSpPr>
            <a:cxnSpLocks/>
          </p:cNvCxnSpPr>
          <p:nvPr/>
        </p:nvCxnSpPr>
        <p:spPr>
          <a:xfrm>
            <a:off x="1295400" y="1219200"/>
            <a:ext cx="533400" cy="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4352733A-C572-4F40-A3B1-9357A3703D74}"/>
              </a:ext>
            </a:extLst>
          </p:cNvPr>
          <p:cNvSpPr/>
          <p:nvPr/>
        </p:nvSpPr>
        <p:spPr>
          <a:xfrm>
            <a:off x="2133600" y="18288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B0EA0E5C-C1BE-43F9-98B6-40A2E508D37C}"/>
              </a:ext>
            </a:extLst>
          </p:cNvPr>
          <p:cNvCxnSpPr>
            <a:cxnSpLocks/>
          </p:cNvCxnSpPr>
          <p:nvPr/>
        </p:nvCxnSpPr>
        <p:spPr>
          <a:xfrm flipH="1" flipV="1">
            <a:off x="2286000" y="1981200"/>
            <a:ext cx="304800" cy="2286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2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75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750"/>
                            </p:stCondLst>
                            <p:childTnLst>
                              <p:par>
                                <p:cTn id="9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2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40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5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45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5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4" grpId="0" animBg="1"/>
      <p:bldP spid="22" grpId="0" animBg="1"/>
      <p:bldP spid="23" grpId="0" animBg="1"/>
      <p:bldP spid="25" grpId="0" animBg="1"/>
      <p:bldP spid="24" grpId="0" animBg="1"/>
      <p:bldP spid="8" grpId="0" animBg="1"/>
      <p:bldP spid="30" grpId="0" animBg="1"/>
      <p:bldP spid="53" grpId="0" animBg="1"/>
      <p:bldP spid="51" grpId="0" animBg="1"/>
      <p:bldP spid="28" grpId="0" animBg="1"/>
      <p:bldP spid="37" grpId="0" animBg="1"/>
      <p:bldP spid="56" grpId="0" animBg="1"/>
      <p:bldP spid="43" grpId="0" animBg="1"/>
      <p:bldP spid="62" grpId="0" animBg="1"/>
      <p:bldP spid="64" grpId="0" animBg="1"/>
      <p:bldP spid="45" grpId="0" animBg="1"/>
      <p:bldP spid="69" grpId="0" animBg="1"/>
      <p:bldP spid="70" grpId="0" animBg="1"/>
      <p:bldP spid="71" grpId="0" animBg="1"/>
      <p:bldP spid="47" grpId="0" animBg="1"/>
      <p:bldP spid="49" grpId="0" animBg="1"/>
      <p:bldP spid="6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1219200"/>
            <a:ext cx="37338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Trade Crossroads</a:t>
            </a:r>
            <a:endParaRPr lang="en-US" sz="3600" b="1" i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0" y="1828800"/>
            <a:ext cx="2362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Wealthy</a:t>
            </a:r>
            <a:endParaRPr lang="en-US" sz="3600" b="1" i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0" y="2438400"/>
            <a:ext cx="2362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Learned</a:t>
            </a:r>
            <a:endParaRPr lang="en-US" sz="3600" b="1" i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0" y="3124200"/>
            <a:ext cx="28956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Pantheistic</a:t>
            </a:r>
            <a:endParaRPr lang="en-US" sz="3600" b="1" i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0" y="3733800"/>
            <a:ext cx="16764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</a:t>
            </a:r>
            <a:r>
              <a:rPr lang="en-US" sz="3600" b="1" i="1" dirty="0"/>
              <a:t>Wild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04800" y="5638800"/>
            <a:ext cx="5410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Notorious reputation recorded by Roman historians</a:t>
            </a:r>
            <a:endParaRPr lang="en-US" sz="3200" b="1" i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778500" y="5638800"/>
            <a:ext cx="33528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To “</a:t>
            </a:r>
            <a:r>
              <a:rPr lang="en-US" sz="3200" b="1" i="1" dirty="0" err="1"/>
              <a:t>Corinthianize</a:t>
            </a:r>
            <a:r>
              <a:rPr lang="en-US" sz="3200" b="1" dirty="0"/>
              <a:t>”</a:t>
            </a:r>
            <a:endParaRPr lang="en-US" sz="3200" b="1" i="1" dirty="0"/>
          </a:p>
        </p:txBody>
      </p:sp>
      <p:pic>
        <p:nvPicPr>
          <p:cNvPr id="3074" name="Picture 2" descr="C:\Users\foustb\Desktop\1d0fa64e12df3ad646b2b207e946fa37.jpg"/>
          <p:cNvPicPr>
            <a:picLocks noChangeAspect="1" noChangeArrowheads="1"/>
          </p:cNvPicPr>
          <p:nvPr/>
        </p:nvPicPr>
        <p:blipFill>
          <a:blip r:embed="rId2" cstate="print"/>
          <a:srcRect b="26221"/>
          <a:stretch>
            <a:fillRect/>
          </a:stretch>
        </p:blipFill>
        <p:spPr bwMode="auto">
          <a:xfrm>
            <a:off x="2819400" y="1828800"/>
            <a:ext cx="7010400" cy="3309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152400" y="1219200"/>
            <a:ext cx="37338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Trade Crossroads</a:t>
            </a:r>
            <a:endParaRPr lang="en-US" sz="3600" b="1" i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0" y="1828800"/>
            <a:ext cx="2362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Wealthy</a:t>
            </a:r>
            <a:endParaRPr lang="en-US" sz="3600" b="1" i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0" y="2438400"/>
            <a:ext cx="23622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Learned</a:t>
            </a:r>
            <a:endParaRPr lang="en-US" sz="3600" b="1" i="1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0" y="3124200"/>
            <a:ext cx="28956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Pantheistic</a:t>
            </a:r>
            <a:endParaRPr lang="en-US" sz="3600" b="1" i="1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0" y="3733800"/>
            <a:ext cx="16764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/>
              <a:t> </a:t>
            </a:r>
            <a:r>
              <a:rPr lang="en-US" sz="3600" b="1" i="1" dirty="0"/>
              <a:t>Wild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304800" y="5638800"/>
            <a:ext cx="55626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Notorious reputation recorded by Roman historians</a:t>
            </a:r>
            <a:endParaRPr lang="en-US" sz="3200" b="1" i="1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486400" y="6096000"/>
            <a:ext cx="33528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To “</a:t>
            </a:r>
            <a:r>
              <a:rPr lang="en-US" sz="3200" b="1" i="1" dirty="0" err="1"/>
              <a:t>Corinthianize</a:t>
            </a:r>
            <a:r>
              <a:rPr lang="en-US" sz="3200" b="1" dirty="0"/>
              <a:t>”</a:t>
            </a:r>
            <a:endParaRPr lang="en-US" sz="3200" b="1" i="1" dirty="0"/>
          </a:p>
        </p:txBody>
      </p:sp>
      <p:pic>
        <p:nvPicPr>
          <p:cNvPr id="3074" name="Picture 2" descr="C:\Users\foustb\Desktop\1d0fa64e12df3ad646b2b207e946fa37.jpg"/>
          <p:cNvPicPr>
            <a:picLocks noChangeAspect="1" noChangeArrowheads="1"/>
          </p:cNvPicPr>
          <p:nvPr/>
        </p:nvPicPr>
        <p:blipFill>
          <a:blip r:embed="rId2" cstate="print"/>
          <a:srcRect b="26221"/>
          <a:stretch>
            <a:fillRect/>
          </a:stretch>
        </p:blipFill>
        <p:spPr bwMode="auto">
          <a:xfrm>
            <a:off x="2819400" y="1828800"/>
            <a:ext cx="7010400" cy="3309938"/>
          </a:xfrm>
          <a:prstGeom prst="rect">
            <a:avLst/>
          </a:prstGeom>
          <a:noFill/>
        </p:spPr>
      </p:pic>
      <p:pic>
        <p:nvPicPr>
          <p:cNvPr id="4098" name="Picture 2" descr="C:\Users\foustb\Desktop\o-SUBURBS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071195"/>
          </a:xfrm>
          <a:prstGeom prst="rect">
            <a:avLst/>
          </a:prstGeom>
          <a:noFill/>
        </p:spPr>
      </p:pic>
      <p:sp>
        <p:nvSpPr>
          <p:cNvPr id="15" name="Rounded Rectangular Callout 14"/>
          <p:cNvSpPr/>
          <p:nvPr/>
        </p:nvSpPr>
        <p:spPr>
          <a:xfrm>
            <a:off x="0" y="4876800"/>
            <a:ext cx="9144000" cy="19050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900" b="1" dirty="0"/>
              <a:t>Summary: material &amp; financial wealth, high level of education, competitive social hierarchy, religious &amp; moral relativism, everyone going after money, achievement, comfort, entertainment, sex … and lots of wine...</a:t>
            </a:r>
            <a:endParaRPr lang="en-US" sz="29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oustb\Desktop\1d0fa64e12df3ad646b2b207e946fa37.jpg"/>
          <p:cNvPicPr>
            <a:picLocks noChangeAspect="1" noChangeArrowheads="1"/>
          </p:cNvPicPr>
          <p:nvPr/>
        </p:nvPicPr>
        <p:blipFill>
          <a:blip r:embed="rId2" cstate="print"/>
          <a:srcRect b="26221"/>
          <a:stretch>
            <a:fillRect/>
          </a:stretch>
        </p:blipFill>
        <p:spPr bwMode="auto">
          <a:xfrm>
            <a:off x="-1" y="1066800"/>
            <a:ext cx="9199257" cy="4343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5486400"/>
            <a:ext cx="9144000" cy="1143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100" b="1" baseline="30000" dirty="0">
                <a:solidFill>
                  <a:schemeClr val="bg1"/>
                </a:solidFill>
              </a:rPr>
              <a:t>1 Cor 2:3 “</a:t>
            </a:r>
            <a:r>
              <a:rPr lang="en-US" sz="3100" dirty="0">
                <a:solidFill>
                  <a:schemeClr val="bg1"/>
                </a:solidFill>
              </a:rPr>
              <a:t>I came to you in weakness - timid and trembling. </a:t>
            </a:r>
            <a:r>
              <a:rPr lang="en-US" sz="3100" b="1" baseline="30000" dirty="0">
                <a:solidFill>
                  <a:schemeClr val="bg1"/>
                </a:solidFill>
              </a:rPr>
              <a:t>4 </a:t>
            </a:r>
            <a:r>
              <a:rPr lang="en-US" sz="3100" dirty="0">
                <a:solidFill>
                  <a:schemeClr val="bg1"/>
                </a:solidFill>
              </a:rPr>
              <a:t>And my message and my preaching were very plain.” </a:t>
            </a:r>
            <a:endParaRPr lang="en-US" sz="3100" b="1" u="sng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oustb\Desktop\1d0fa64e12df3ad646b2b207e946fa37.jpg"/>
          <p:cNvPicPr>
            <a:picLocks noChangeAspect="1" noChangeArrowheads="1"/>
          </p:cNvPicPr>
          <p:nvPr/>
        </p:nvPicPr>
        <p:blipFill>
          <a:blip r:embed="rId2" cstate="print"/>
          <a:srcRect b="26221"/>
          <a:stretch>
            <a:fillRect/>
          </a:stretch>
        </p:blipFill>
        <p:spPr bwMode="auto">
          <a:xfrm>
            <a:off x="-1" y="1066800"/>
            <a:ext cx="9199257" cy="4343400"/>
          </a:xfrm>
          <a:prstGeom prst="rect">
            <a:avLst/>
          </a:prstGeom>
          <a:noFill/>
        </p:spPr>
      </p:pic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xmlns="" id="{70D6397E-9749-46BF-B3B6-3DABD5660431}"/>
              </a:ext>
            </a:extLst>
          </p:cNvPr>
          <p:cNvSpPr/>
          <p:nvPr/>
        </p:nvSpPr>
        <p:spPr>
          <a:xfrm>
            <a:off x="152400" y="5410200"/>
            <a:ext cx="8839200" cy="685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And yet, a huge response to the gospel!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8874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oustb\Desktop\1d0fa64e12df3ad646b2b207e946fa37.jpg"/>
          <p:cNvPicPr>
            <a:picLocks noChangeAspect="1" noChangeArrowheads="1"/>
          </p:cNvPicPr>
          <p:nvPr/>
        </p:nvPicPr>
        <p:blipFill>
          <a:blip r:embed="rId2" cstate="print"/>
          <a:srcRect b="26221"/>
          <a:stretch>
            <a:fillRect/>
          </a:stretch>
        </p:blipFill>
        <p:spPr bwMode="auto">
          <a:xfrm>
            <a:off x="-1" y="1066800"/>
            <a:ext cx="9199257" cy="4343400"/>
          </a:xfrm>
          <a:prstGeom prst="rect">
            <a:avLst/>
          </a:prstGeom>
          <a:noFill/>
        </p:spPr>
      </p:pic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xmlns="" id="{70D6397E-9749-46BF-B3B6-3DABD5660431}"/>
              </a:ext>
            </a:extLst>
          </p:cNvPr>
          <p:cNvSpPr/>
          <p:nvPr/>
        </p:nvSpPr>
        <p:spPr>
          <a:xfrm>
            <a:off x="152400" y="5410200"/>
            <a:ext cx="8839200" cy="685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And yet, a huge response to the gospel!</a:t>
            </a:r>
            <a:endParaRPr lang="en-US" sz="4000" b="1" i="1" dirty="0"/>
          </a:p>
        </p:txBody>
      </p:sp>
      <p:sp>
        <p:nvSpPr>
          <p:cNvPr id="6" name="Rounded Rectangular Callout 12">
            <a:extLst>
              <a:ext uri="{FF2B5EF4-FFF2-40B4-BE49-F238E27FC236}">
                <a16:creationId xmlns:a16="http://schemas.microsoft.com/office/drawing/2014/main" xmlns="" id="{FD264084-DD6D-40EB-A7B8-55C405861EBF}"/>
              </a:ext>
            </a:extLst>
          </p:cNvPr>
          <p:cNvSpPr/>
          <p:nvPr/>
        </p:nvSpPr>
        <p:spPr>
          <a:xfrm>
            <a:off x="4191000" y="6096000"/>
            <a:ext cx="48768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Does that surprise you?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6701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oustb\Desktop\1d0fa64e12df3ad646b2b207e946fa37.jpg"/>
          <p:cNvPicPr>
            <a:picLocks noChangeAspect="1" noChangeArrowheads="1"/>
          </p:cNvPicPr>
          <p:nvPr/>
        </p:nvPicPr>
        <p:blipFill>
          <a:blip r:embed="rId2" cstate="print"/>
          <a:srcRect b="26221"/>
          <a:stretch>
            <a:fillRect/>
          </a:stretch>
        </p:blipFill>
        <p:spPr bwMode="auto">
          <a:xfrm>
            <a:off x="-1" y="1066800"/>
            <a:ext cx="9199257" cy="4343400"/>
          </a:xfrm>
          <a:prstGeom prst="rect">
            <a:avLst/>
          </a:prstGeom>
          <a:noFill/>
        </p:spPr>
      </p:pic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xmlns="" id="{70D6397E-9749-46BF-B3B6-3DABD5660431}"/>
              </a:ext>
            </a:extLst>
          </p:cNvPr>
          <p:cNvSpPr/>
          <p:nvPr/>
        </p:nvSpPr>
        <p:spPr>
          <a:xfrm>
            <a:off x="152400" y="5410200"/>
            <a:ext cx="8839200" cy="685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And yet, a huge response to the gospel!</a:t>
            </a:r>
            <a:endParaRPr lang="en-US" sz="4000" b="1" i="1" dirty="0"/>
          </a:p>
        </p:txBody>
      </p:sp>
      <p:sp>
        <p:nvSpPr>
          <p:cNvPr id="6" name="Rounded Rectangular Callout 12">
            <a:extLst>
              <a:ext uri="{FF2B5EF4-FFF2-40B4-BE49-F238E27FC236}">
                <a16:creationId xmlns:a16="http://schemas.microsoft.com/office/drawing/2014/main" xmlns="" id="{FD264084-DD6D-40EB-A7B8-55C405861EBF}"/>
              </a:ext>
            </a:extLst>
          </p:cNvPr>
          <p:cNvSpPr/>
          <p:nvPr/>
        </p:nvSpPr>
        <p:spPr>
          <a:xfrm>
            <a:off x="4191000" y="6096000"/>
            <a:ext cx="48768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Does that surprise you?</a:t>
            </a:r>
            <a:endParaRPr lang="en-US" sz="36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EBB714-8E41-4BC5-8B20-3D92BD7C3D2D}"/>
              </a:ext>
            </a:extLst>
          </p:cNvPr>
          <p:cNvSpPr txBox="1"/>
          <p:nvPr/>
        </p:nvSpPr>
        <p:spPr>
          <a:xfrm>
            <a:off x="0" y="3313"/>
            <a:ext cx="9144000" cy="1524000"/>
          </a:xfrm>
          <a:prstGeom prst="rect">
            <a:avLst/>
          </a:prstGeom>
          <a:solidFill>
            <a:srgbClr val="3C2710"/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100" b="1" baseline="30000" dirty="0">
                <a:solidFill>
                  <a:schemeClr val="bg1"/>
                </a:solidFill>
              </a:rPr>
              <a:t>Rev 3:20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baseline="30000" dirty="0">
                <a:solidFill>
                  <a:schemeClr val="bg1"/>
                </a:solidFill>
              </a:rPr>
              <a:t> </a:t>
            </a:r>
            <a:r>
              <a:rPr lang="en-US" sz="3100" b="1" dirty="0">
                <a:solidFill>
                  <a:schemeClr val="bg1"/>
                </a:solidFill>
              </a:rPr>
              <a:t>Behold, I stand at the door and knock; if anyone hears My voice and opens the door, I will come in to him and will dine with him, and he with Me.</a:t>
            </a: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6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oustb\Desktop\1d0fa64e12df3ad646b2b207e946fa37.jpg"/>
          <p:cNvPicPr>
            <a:picLocks noChangeAspect="1" noChangeArrowheads="1"/>
          </p:cNvPicPr>
          <p:nvPr/>
        </p:nvPicPr>
        <p:blipFill>
          <a:blip r:embed="rId2" cstate="print"/>
          <a:srcRect b="26221"/>
          <a:stretch>
            <a:fillRect/>
          </a:stretch>
        </p:blipFill>
        <p:spPr bwMode="auto">
          <a:xfrm>
            <a:off x="-1" y="1066800"/>
            <a:ext cx="9199257" cy="4343400"/>
          </a:xfrm>
          <a:prstGeom prst="rect">
            <a:avLst/>
          </a:prstGeom>
          <a:noFill/>
        </p:spPr>
      </p:pic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xmlns="" id="{70D6397E-9749-46BF-B3B6-3DABD5660431}"/>
              </a:ext>
            </a:extLst>
          </p:cNvPr>
          <p:cNvSpPr/>
          <p:nvPr/>
        </p:nvSpPr>
        <p:spPr>
          <a:xfrm>
            <a:off x="152400" y="5410200"/>
            <a:ext cx="8839200" cy="685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And yet, a huge response to the gospel!</a:t>
            </a:r>
            <a:endParaRPr lang="en-US" sz="4000" b="1" i="1" dirty="0"/>
          </a:p>
        </p:txBody>
      </p:sp>
      <p:sp>
        <p:nvSpPr>
          <p:cNvPr id="6" name="Rounded Rectangular Callout 12">
            <a:extLst>
              <a:ext uri="{FF2B5EF4-FFF2-40B4-BE49-F238E27FC236}">
                <a16:creationId xmlns:a16="http://schemas.microsoft.com/office/drawing/2014/main" xmlns="" id="{FD264084-DD6D-40EB-A7B8-55C405861EBF}"/>
              </a:ext>
            </a:extLst>
          </p:cNvPr>
          <p:cNvSpPr/>
          <p:nvPr/>
        </p:nvSpPr>
        <p:spPr>
          <a:xfrm>
            <a:off x="4191000" y="6096000"/>
            <a:ext cx="48768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Does that surprise you?</a:t>
            </a:r>
            <a:endParaRPr lang="en-US" sz="36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EBB714-8E41-4BC5-8B20-3D92BD7C3D2D}"/>
              </a:ext>
            </a:extLst>
          </p:cNvPr>
          <p:cNvSpPr txBox="1"/>
          <p:nvPr/>
        </p:nvSpPr>
        <p:spPr>
          <a:xfrm>
            <a:off x="0" y="3313"/>
            <a:ext cx="9144000" cy="1524000"/>
          </a:xfrm>
          <a:prstGeom prst="rect">
            <a:avLst/>
          </a:prstGeom>
          <a:solidFill>
            <a:srgbClr val="3C2710"/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100" b="1" baseline="30000" dirty="0">
                <a:solidFill>
                  <a:schemeClr val="bg1"/>
                </a:solidFill>
              </a:rPr>
              <a:t>Rev 3:20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baseline="30000" dirty="0">
                <a:solidFill>
                  <a:schemeClr val="bg1"/>
                </a:solidFill>
              </a:rPr>
              <a:t> </a:t>
            </a:r>
            <a:r>
              <a:rPr lang="en-US" sz="3100" b="1" dirty="0">
                <a:solidFill>
                  <a:schemeClr val="bg1"/>
                </a:solidFill>
              </a:rPr>
              <a:t>Behold, I stand at the door and knock; if anyone hears My voice and opens the door, I will come in to him and will dine with him, and he with Me.</a:t>
            </a: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endParaRPr lang="en-US" sz="4000" dirty="0"/>
          </a:p>
        </p:txBody>
      </p:sp>
      <p:sp>
        <p:nvSpPr>
          <p:cNvPr id="9" name="Rounded Rectangular Callout 13">
            <a:extLst>
              <a:ext uri="{FF2B5EF4-FFF2-40B4-BE49-F238E27FC236}">
                <a16:creationId xmlns:a16="http://schemas.microsoft.com/office/drawing/2014/main" xmlns="" id="{71D08CD1-A695-4E04-A5D5-08079A2D7259}"/>
              </a:ext>
            </a:extLst>
          </p:cNvPr>
          <p:cNvSpPr/>
          <p:nvPr/>
        </p:nvSpPr>
        <p:spPr>
          <a:xfrm>
            <a:off x="304800" y="1828800"/>
            <a:ext cx="8534400" cy="1066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Sometimes it’s the worst “sinners” who can hear His </a:t>
            </a:r>
            <a:r>
              <a:rPr lang="en-US" sz="3600" b="1" i="1" dirty="0"/>
              <a:t>knock</a:t>
            </a:r>
            <a:r>
              <a:rPr lang="en-US" sz="3600" b="1" dirty="0"/>
              <a:t> the most clearly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58725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oustb\Desktop\1d0fa64e12df3ad646b2b207e946fa37.jpg"/>
          <p:cNvPicPr>
            <a:picLocks noChangeAspect="1" noChangeArrowheads="1"/>
          </p:cNvPicPr>
          <p:nvPr/>
        </p:nvPicPr>
        <p:blipFill>
          <a:blip r:embed="rId2" cstate="print"/>
          <a:srcRect b="26221"/>
          <a:stretch>
            <a:fillRect/>
          </a:stretch>
        </p:blipFill>
        <p:spPr bwMode="auto">
          <a:xfrm>
            <a:off x="-1" y="1066800"/>
            <a:ext cx="9199257" cy="4343400"/>
          </a:xfrm>
          <a:prstGeom prst="rect">
            <a:avLst/>
          </a:prstGeom>
          <a:noFill/>
        </p:spPr>
      </p:pic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xmlns="" id="{70D6397E-9749-46BF-B3B6-3DABD5660431}"/>
              </a:ext>
            </a:extLst>
          </p:cNvPr>
          <p:cNvSpPr/>
          <p:nvPr/>
        </p:nvSpPr>
        <p:spPr>
          <a:xfrm>
            <a:off x="152400" y="5410200"/>
            <a:ext cx="8839200" cy="685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And yet, a huge response to the gospel!</a:t>
            </a:r>
            <a:endParaRPr lang="en-US" sz="4000" b="1" i="1" dirty="0"/>
          </a:p>
        </p:txBody>
      </p:sp>
      <p:sp>
        <p:nvSpPr>
          <p:cNvPr id="6" name="Rounded Rectangular Callout 12">
            <a:extLst>
              <a:ext uri="{FF2B5EF4-FFF2-40B4-BE49-F238E27FC236}">
                <a16:creationId xmlns:a16="http://schemas.microsoft.com/office/drawing/2014/main" xmlns="" id="{FD264084-DD6D-40EB-A7B8-55C405861EBF}"/>
              </a:ext>
            </a:extLst>
          </p:cNvPr>
          <p:cNvSpPr/>
          <p:nvPr/>
        </p:nvSpPr>
        <p:spPr>
          <a:xfrm>
            <a:off x="4191000" y="6096000"/>
            <a:ext cx="48768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Does that surprise you?</a:t>
            </a:r>
            <a:endParaRPr lang="en-US" sz="36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EBB714-8E41-4BC5-8B20-3D92BD7C3D2D}"/>
              </a:ext>
            </a:extLst>
          </p:cNvPr>
          <p:cNvSpPr txBox="1"/>
          <p:nvPr/>
        </p:nvSpPr>
        <p:spPr>
          <a:xfrm>
            <a:off x="0" y="3313"/>
            <a:ext cx="9144000" cy="1524000"/>
          </a:xfrm>
          <a:prstGeom prst="rect">
            <a:avLst/>
          </a:prstGeom>
          <a:solidFill>
            <a:srgbClr val="3C2710"/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100" b="1" baseline="30000" dirty="0">
                <a:solidFill>
                  <a:schemeClr val="bg1"/>
                </a:solidFill>
              </a:rPr>
              <a:t>Rev 3:20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baseline="30000" dirty="0">
                <a:solidFill>
                  <a:schemeClr val="bg1"/>
                </a:solidFill>
              </a:rPr>
              <a:t> </a:t>
            </a:r>
            <a:r>
              <a:rPr lang="en-US" sz="3100" b="1" dirty="0">
                <a:solidFill>
                  <a:schemeClr val="bg1"/>
                </a:solidFill>
              </a:rPr>
              <a:t>Behold, I stand at the door and knock; if anyone hears My voice and opens the door, I will come in to him and will dine with him, and he with Me.</a:t>
            </a: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endParaRPr lang="en-US" sz="4000" dirty="0"/>
          </a:p>
        </p:txBody>
      </p:sp>
      <p:sp>
        <p:nvSpPr>
          <p:cNvPr id="8" name="Rounded Rectangular Callout 13">
            <a:extLst>
              <a:ext uri="{FF2B5EF4-FFF2-40B4-BE49-F238E27FC236}">
                <a16:creationId xmlns:a16="http://schemas.microsoft.com/office/drawing/2014/main" xmlns="" id="{1A0E7038-7E92-42D7-A42B-4DD962D1AD78}"/>
              </a:ext>
            </a:extLst>
          </p:cNvPr>
          <p:cNvSpPr/>
          <p:nvPr/>
        </p:nvSpPr>
        <p:spPr>
          <a:xfrm>
            <a:off x="228600" y="3276600"/>
            <a:ext cx="8534400" cy="1752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And sometimes we hear His </a:t>
            </a:r>
            <a:r>
              <a:rPr lang="en-US" sz="3600" b="1" i="1" dirty="0"/>
              <a:t>knock</a:t>
            </a:r>
            <a:r>
              <a:rPr lang="en-US" sz="3600" b="1" dirty="0"/>
              <a:t> most clearly just when we “have it all,” and yet recognize a prevailing sense of emptiness </a:t>
            </a:r>
            <a:endParaRPr lang="en-US" sz="3600" b="1" i="1" dirty="0"/>
          </a:p>
        </p:txBody>
      </p:sp>
      <p:sp>
        <p:nvSpPr>
          <p:cNvPr id="9" name="Rounded Rectangular Callout 13">
            <a:extLst>
              <a:ext uri="{FF2B5EF4-FFF2-40B4-BE49-F238E27FC236}">
                <a16:creationId xmlns:a16="http://schemas.microsoft.com/office/drawing/2014/main" xmlns="" id="{71D08CD1-A695-4E04-A5D5-08079A2D7259}"/>
              </a:ext>
            </a:extLst>
          </p:cNvPr>
          <p:cNvSpPr/>
          <p:nvPr/>
        </p:nvSpPr>
        <p:spPr>
          <a:xfrm>
            <a:off x="304800" y="1828800"/>
            <a:ext cx="8534400" cy="1066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Sometimes it’s the worst “sinners” who can hear His </a:t>
            </a:r>
            <a:r>
              <a:rPr lang="en-US" sz="3600" b="1" i="1" dirty="0"/>
              <a:t>knock</a:t>
            </a:r>
            <a:r>
              <a:rPr lang="en-US" sz="3600" b="1" dirty="0"/>
              <a:t> the most clearly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68056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pic>
        <p:nvPicPr>
          <p:cNvPr id="3074" name="Picture 2" descr="C:\Users\foustb\Desktop\1d0fa64e12df3ad646b2b207e946fa37.jpg"/>
          <p:cNvPicPr>
            <a:picLocks noChangeAspect="1" noChangeArrowheads="1"/>
          </p:cNvPicPr>
          <p:nvPr/>
        </p:nvPicPr>
        <p:blipFill>
          <a:blip r:embed="rId2" cstate="print"/>
          <a:srcRect b="26221"/>
          <a:stretch>
            <a:fillRect/>
          </a:stretch>
        </p:blipFill>
        <p:spPr bwMode="auto">
          <a:xfrm>
            <a:off x="-1" y="1066800"/>
            <a:ext cx="9199257" cy="4343400"/>
          </a:xfrm>
          <a:prstGeom prst="rect">
            <a:avLst/>
          </a:prstGeom>
          <a:noFill/>
        </p:spPr>
      </p:pic>
      <p:sp>
        <p:nvSpPr>
          <p:cNvPr id="5" name="Rounded Rectangular Callout 14">
            <a:extLst>
              <a:ext uri="{FF2B5EF4-FFF2-40B4-BE49-F238E27FC236}">
                <a16:creationId xmlns:a16="http://schemas.microsoft.com/office/drawing/2014/main" xmlns="" id="{70D6397E-9749-46BF-B3B6-3DABD5660431}"/>
              </a:ext>
            </a:extLst>
          </p:cNvPr>
          <p:cNvSpPr/>
          <p:nvPr/>
        </p:nvSpPr>
        <p:spPr>
          <a:xfrm>
            <a:off x="152400" y="5715000"/>
            <a:ext cx="8839200" cy="7620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God: “you are ready to hear the gospel!” </a:t>
            </a:r>
            <a:endParaRPr lang="en-US" sz="4000" b="1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EBB714-8E41-4BC5-8B20-3D92BD7C3D2D}"/>
              </a:ext>
            </a:extLst>
          </p:cNvPr>
          <p:cNvSpPr txBox="1"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3C2710"/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100" b="1" baseline="30000" dirty="0">
                <a:solidFill>
                  <a:schemeClr val="bg1"/>
                </a:solidFill>
              </a:rPr>
              <a:t>Rev 3:20</a:t>
            </a:r>
            <a:r>
              <a:rPr lang="en-US" sz="3100" b="1" dirty="0">
                <a:solidFill>
                  <a:schemeClr val="bg1"/>
                </a:solidFill>
              </a:rPr>
              <a:t> </a:t>
            </a:r>
            <a:r>
              <a:rPr lang="en-US" sz="3100" b="1" baseline="30000" dirty="0">
                <a:solidFill>
                  <a:schemeClr val="bg1"/>
                </a:solidFill>
              </a:rPr>
              <a:t> </a:t>
            </a:r>
            <a:r>
              <a:rPr lang="en-US" sz="3100" b="1" dirty="0">
                <a:solidFill>
                  <a:schemeClr val="bg1"/>
                </a:solidFill>
              </a:rPr>
              <a:t>Behold, I stand at the door and knock; if anyone hears My voice and opens the door, I will come in to him and will dine with him, and he with Me.</a:t>
            </a: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endParaRPr lang="en-US" sz="4000" dirty="0"/>
          </a:p>
        </p:txBody>
      </p:sp>
      <p:sp>
        <p:nvSpPr>
          <p:cNvPr id="8" name="Rounded Rectangular Callout 13">
            <a:extLst>
              <a:ext uri="{FF2B5EF4-FFF2-40B4-BE49-F238E27FC236}">
                <a16:creationId xmlns:a16="http://schemas.microsoft.com/office/drawing/2014/main" xmlns="" id="{1A0E7038-7E92-42D7-A42B-4DD962D1AD78}"/>
              </a:ext>
            </a:extLst>
          </p:cNvPr>
          <p:cNvSpPr/>
          <p:nvPr/>
        </p:nvSpPr>
        <p:spPr>
          <a:xfrm>
            <a:off x="228600" y="3276600"/>
            <a:ext cx="8534400" cy="1752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And sometimes we hear His </a:t>
            </a:r>
            <a:r>
              <a:rPr lang="en-US" sz="3600" b="1" i="1" dirty="0"/>
              <a:t>knock</a:t>
            </a:r>
            <a:r>
              <a:rPr lang="en-US" sz="3600" b="1" dirty="0"/>
              <a:t> most clearly just when we “have it all,” and yet recognize a prevailing sense of emptiness </a:t>
            </a:r>
            <a:endParaRPr lang="en-US" sz="3600" b="1" i="1" dirty="0"/>
          </a:p>
        </p:txBody>
      </p:sp>
      <p:sp>
        <p:nvSpPr>
          <p:cNvPr id="9" name="Rounded Rectangular Callout 13">
            <a:extLst>
              <a:ext uri="{FF2B5EF4-FFF2-40B4-BE49-F238E27FC236}">
                <a16:creationId xmlns:a16="http://schemas.microsoft.com/office/drawing/2014/main" xmlns="" id="{71D08CD1-A695-4E04-A5D5-08079A2D7259}"/>
              </a:ext>
            </a:extLst>
          </p:cNvPr>
          <p:cNvSpPr/>
          <p:nvPr/>
        </p:nvSpPr>
        <p:spPr>
          <a:xfrm>
            <a:off x="304800" y="1828800"/>
            <a:ext cx="8534400" cy="1066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Sometimes it’s the worst “sinners” who can hear His </a:t>
            </a:r>
            <a:r>
              <a:rPr lang="en-US" sz="3600" b="1" i="1" dirty="0"/>
              <a:t>knock</a:t>
            </a:r>
            <a:r>
              <a:rPr lang="en-US" sz="3600" b="1" dirty="0"/>
              <a:t> the most clearly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93257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oustb\Desktop\1d0fa64e12df3ad646b2b207e946fa37.jpg"/>
          <p:cNvPicPr>
            <a:picLocks noChangeAspect="1" noChangeArrowheads="1"/>
          </p:cNvPicPr>
          <p:nvPr/>
        </p:nvPicPr>
        <p:blipFill>
          <a:blip r:embed="rId2" cstate="print"/>
          <a:srcRect b="26221"/>
          <a:stretch>
            <a:fillRect/>
          </a:stretch>
        </p:blipFill>
        <p:spPr bwMode="auto">
          <a:xfrm>
            <a:off x="0" y="0"/>
            <a:ext cx="9144000" cy="431731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90657E1-3C03-444A-971C-95B213426408}"/>
              </a:ext>
            </a:extLst>
          </p:cNvPr>
          <p:cNvSpPr txBox="1"/>
          <p:nvPr/>
        </p:nvSpPr>
        <p:spPr>
          <a:xfrm>
            <a:off x="0" y="4190999"/>
            <a:ext cx="9144000" cy="26702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18:1</a:t>
            </a:r>
            <a:r>
              <a:rPr lang="en-US" sz="3200" b="1" dirty="0"/>
              <a:t> </a:t>
            </a:r>
            <a:r>
              <a:rPr lang="en-US" sz="3200" b="1" baseline="30000" dirty="0"/>
              <a:t> </a:t>
            </a:r>
            <a:r>
              <a:rPr lang="en-US" sz="3200" dirty="0"/>
              <a:t>Then Paul left Athens and went to Corinth.   </a:t>
            </a:r>
            <a:r>
              <a:rPr lang="en-US" sz="3200" b="1" baseline="30000" dirty="0"/>
              <a:t>2</a:t>
            </a:r>
            <a:r>
              <a:rPr lang="en-US" sz="3200" baseline="30000" dirty="0"/>
              <a:t> </a:t>
            </a:r>
            <a:r>
              <a:rPr lang="en-US" sz="3200" dirty="0"/>
              <a:t>There he became acquainted with a Jew named Aquila, born in Pontus, who had recently arrived from Italy with his wife, Priscilla. They had left Italy when Claudius Caesar deported all Jews from Rome.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C6764F-A0CF-4AEB-B744-27E8B8122FA8}"/>
              </a:ext>
            </a:extLst>
          </p:cNvPr>
          <p:cNvSpPr txBox="1"/>
          <p:nvPr/>
        </p:nvSpPr>
        <p:spPr>
          <a:xfrm>
            <a:off x="0" y="4191000"/>
            <a:ext cx="9144000" cy="26702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18:1</a:t>
            </a:r>
            <a:r>
              <a:rPr lang="en-US" sz="3200" b="1" dirty="0"/>
              <a:t> </a:t>
            </a:r>
            <a:r>
              <a:rPr lang="en-US" sz="3200" b="1" baseline="30000" dirty="0"/>
              <a:t> </a:t>
            </a:r>
            <a:r>
              <a:rPr lang="en-US" sz="3200" dirty="0"/>
              <a:t>Then Paul left Athens and went to Corinth.   </a:t>
            </a:r>
            <a:r>
              <a:rPr lang="en-US" sz="3200" b="1" baseline="30000" dirty="0"/>
              <a:t>2</a:t>
            </a:r>
            <a:r>
              <a:rPr lang="en-US" sz="3200" baseline="30000" dirty="0"/>
              <a:t> </a:t>
            </a:r>
            <a:r>
              <a:rPr lang="en-US" sz="3200" dirty="0"/>
              <a:t>There he became acquainted with a Jew named </a:t>
            </a:r>
            <a:r>
              <a:rPr lang="en-US" sz="3200" b="1" u="sng" dirty="0">
                <a:solidFill>
                  <a:srgbClr val="002060"/>
                </a:solidFill>
              </a:rPr>
              <a:t>Aquila</a:t>
            </a:r>
            <a:r>
              <a:rPr lang="en-US" sz="3200" dirty="0"/>
              <a:t>, born in Pontus, who had recently arrived from Italy with </a:t>
            </a:r>
            <a:r>
              <a:rPr lang="en-US" sz="3200" b="1" u="sng" dirty="0">
                <a:solidFill>
                  <a:srgbClr val="002060"/>
                </a:solidFill>
              </a:rPr>
              <a:t>his wife, Priscilla</a:t>
            </a:r>
            <a:r>
              <a:rPr lang="en-US" sz="3200" dirty="0"/>
              <a:t>. They had left Italy when Claudius Caesar deported all Jews from Rome. </a:t>
            </a:r>
          </a:p>
        </p:txBody>
      </p:sp>
    </p:spTree>
    <p:extLst>
      <p:ext uri="{BB962C8B-B14F-4D97-AF65-F5344CB8AC3E}">
        <p14:creationId xmlns:p14="http://schemas.microsoft.com/office/powerpoint/2010/main" val="310178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close up of an animal&#10;&#10;Description generated with high confidence">
            <a:extLst>
              <a:ext uri="{FF2B5EF4-FFF2-40B4-BE49-F238E27FC236}">
                <a16:creationId xmlns:a16="http://schemas.microsoft.com/office/drawing/2014/main" xmlns="" id="{7F61B254-F5A1-4238-BA00-82C9C44AAE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2" t="7807" r="1" b="1515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195B2BD-5C7E-426C-A360-C320E0EB74F2}"/>
              </a:ext>
            </a:extLst>
          </p:cNvPr>
          <p:cNvSpPr/>
          <p:nvPr/>
        </p:nvSpPr>
        <p:spPr>
          <a:xfrm>
            <a:off x="7620000" y="33528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Antioch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84DBC9B-6BB4-4923-9E3F-80D0DC312E0C}"/>
              </a:ext>
            </a:extLst>
          </p:cNvPr>
          <p:cNvCxnSpPr>
            <a:cxnSpLocks/>
          </p:cNvCxnSpPr>
          <p:nvPr/>
        </p:nvCxnSpPr>
        <p:spPr>
          <a:xfrm flipV="1">
            <a:off x="8001000" y="1600200"/>
            <a:ext cx="723900" cy="6858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D24F3E9-DD22-4388-89A8-C1ABC3ABFAC3}"/>
              </a:ext>
            </a:extLst>
          </p:cNvPr>
          <p:cNvSpPr/>
          <p:nvPr/>
        </p:nvSpPr>
        <p:spPr>
          <a:xfrm>
            <a:off x="7970520" y="15240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Tarsus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8E99D38A-E1B0-41D7-B56E-6B284015D2E6}"/>
              </a:ext>
            </a:extLst>
          </p:cNvPr>
          <p:cNvSpPr/>
          <p:nvPr/>
        </p:nvSpPr>
        <p:spPr>
          <a:xfrm>
            <a:off x="7696200" y="22098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A0048682-CCEC-4D5E-890B-45A4CF96BBE1}"/>
              </a:ext>
            </a:extLst>
          </p:cNvPr>
          <p:cNvCxnSpPr>
            <a:cxnSpLocks/>
          </p:cNvCxnSpPr>
          <p:nvPr/>
        </p:nvCxnSpPr>
        <p:spPr>
          <a:xfrm flipV="1">
            <a:off x="6705600" y="1600200"/>
            <a:ext cx="685800" cy="7620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A442D7BD-77D6-4E95-AEAE-CC7968E2BC5C}"/>
              </a:ext>
            </a:extLst>
          </p:cNvPr>
          <p:cNvCxnSpPr>
            <a:cxnSpLocks/>
          </p:cNvCxnSpPr>
          <p:nvPr/>
        </p:nvCxnSpPr>
        <p:spPr>
          <a:xfrm flipV="1">
            <a:off x="7391400" y="1219200"/>
            <a:ext cx="838200" cy="9906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C1824ED-D152-4B71-9DC6-FA99B7AABF00}"/>
              </a:ext>
            </a:extLst>
          </p:cNvPr>
          <p:cNvSpPr/>
          <p:nvPr/>
        </p:nvSpPr>
        <p:spPr>
          <a:xfrm>
            <a:off x="6781800" y="1371600"/>
            <a:ext cx="106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Lystra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7CE22F2-366A-43E8-8627-5E6DC5632E9F}"/>
              </a:ext>
            </a:extLst>
          </p:cNvPr>
          <p:cNvSpPr/>
          <p:nvPr/>
        </p:nvSpPr>
        <p:spPr>
          <a:xfrm>
            <a:off x="7848600" y="9144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Derbe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2F46EB60-817D-4B8C-9872-3A2067C92EC4}"/>
              </a:ext>
            </a:extLst>
          </p:cNvPr>
          <p:cNvSpPr/>
          <p:nvPr/>
        </p:nvSpPr>
        <p:spPr>
          <a:xfrm>
            <a:off x="7162800" y="21336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A47A7014-4F17-4283-A898-E8ED71494BF4}"/>
              </a:ext>
            </a:extLst>
          </p:cNvPr>
          <p:cNvSpPr/>
          <p:nvPr/>
        </p:nvSpPr>
        <p:spPr>
          <a:xfrm>
            <a:off x="6477000" y="21336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CA9B0E3B-0701-4A9F-959A-D2C888663DBD}"/>
              </a:ext>
            </a:extLst>
          </p:cNvPr>
          <p:cNvCxnSpPr>
            <a:cxnSpLocks/>
          </p:cNvCxnSpPr>
          <p:nvPr/>
        </p:nvCxnSpPr>
        <p:spPr>
          <a:xfrm flipH="1">
            <a:off x="7391400" y="2362200"/>
            <a:ext cx="457200" cy="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A61FA65A-1039-42F4-A85F-FCE8D5AD332B}"/>
              </a:ext>
            </a:extLst>
          </p:cNvPr>
          <p:cNvCxnSpPr>
            <a:cxnSpLocks/>
          </p:cNvCxnSpPr>
          <p:nvPr/>
        </p:nvCxnSpPr>
        <p:spPr>
          <a:xfrm flipH="1">
            <a:off x="6629400" y="2362200"/>
            <a:ext cx="685800" cy="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868EB8AF-D2A2-4657-B5F2-6CE5B04A8493}"/>
              </a:ext>
            </a:extLst>
          </p:cNvPr>
          <p:cNvCxnSpPr>
            <a:cxnSpLocks/>
          </p:cNvCxnSpPr>
          <p:nvPr/>
        </p:nvCxnSpPr>
        <p:spPr>
          <a:xfrm flipH="1" flipV="1">
            <a:off x="7848600" y="2362200"/>
            <a:ext cx="838200" cy="2286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40D7EAFB-6A26-42A5-BC90-E232EAFBA60A}"/>
              </a:ext>
            </a:extLst>
          </p:cNvPr>
          <p:cNvCxnSpPr>
            <a:cxnSpLocks/>
          </p:cNvCxnSpPr>
          <p:nvPr/>
        </p:nvCxnSpPr>
        <p:spPr>
          <a:xfrm flipV="1">
            <a:off x="8610600" y="3048000"/>
            <a:ext cx="0" cy="3810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xmlns="" id="{2830BBC6-E149-4201-B83B-C652F09325DD}"/>
              </a:ext>
            </a:extLst>
          </p:cNvPr>
          <p:cNvSpPr/>
          <p:nvPr/>
        </p:nvSpPr>
        <p:spPr>
          <a:xfrm>
            <a:off x="8382000" y="28194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4AA6466-9917-46A9-9101-C0D40BB5C70F}"/>
              </a:ext>
            </a:extLst>
          </p:cNvPr>
          <p:cNvCxnSpPr>
            <a:cxnSpLocks/>
          </p:cNvCxnSpPr>
          <p:nvPr/>
        </p:nvCxnSpPr>
        <p:spPr>
          <a:xfrm flipV="1">
            <a:off x="8610600" y="2590800"/>
            <a:ext cx="76200" cy="3810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4AFB746A-28B0-475F-84A8-B642F9053755}"/>
              </a:ext>
            </a:extLst>
          </p:cNvPr>
          <p:cNvCxnSpPr>
            <a:cxnSpLocks/>
          </p:cNvCxnSpPr>
          <p:nvPr/>
        </p:nvCxnSpPr>
        <p:spPr>
          <a:xfrm flipV="1">
            <a:off x="6629400" y="1143000"/>
            <a:ext cx="76200" cy="9906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4949E9C7-411A-4DD4-BB56-EDA9E10EF83F}"/>
              </a:ext>
            </a:extLst>
          </p:cNvPr>
          <p:cNvSpPr/>
          <p:nvPr/>
        </p:nvSpPr>
        <p:spPr>
          <a:xfrm>
            <a:off x="6477000" y="18288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7D50B12B-D520-4159-8019-21839FC5EA68}"/>
              </a:ext>
            </a:extLst>
          </p:cNvPr>
          <p:cNvCxnSpPr>
            <a:cxnSpLocks/>
          </p:cNvCxnSpPr>
          <p:nvPr/>
        </p:nvCxnSpPr>
        <p:spPr>
          <a:xfrm flipV="1">
            <a:off x="6705600" y="2057400"/>
            <a:ext cx="0" cy="1524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B4DE1677-AE48-4B6B-9E09-633E58569BF0}"/>
              </a:ext>
            </a:extLst>
          </p:cNvPr>
          <p:cNvSpPr/>
          <p:nvPr/>
        </p:nvSpPr>
        <p:spPr>
          <a:xfrm>
            <a:off x="5791200" y="609600"/>
            <a:ext cx="167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P. Antioch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726F559E-DB17-4AE1-A5EB-5A9A302121FC}"/>
              </a:ext>
            </a:extLst>
          </p:cNvPr>
          <p:cNvSpPr/>
          <p:nvPr/>
        </p:nvSpPr>
        <p:spPr>
          <a:xfrm>
            <a:off x="6324600" y="990600"/>
            <a:ext cx="1447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Iconium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xmlns="" id="{25CADCA4-BF7A-4A14-B99A-C98827B32D34}"/>
              </a:ext>
            </a:extLst>
          </p:cNvPr>
          <p:cNvCxnSpPr>
            <a:cxnSpLocks/>
          </p:cNvCxnSpPr>
          <p:nvPr/>
        </p:nvCxnSpPr>
        <p:spPr>
          <a:xfrm flipV="1">
            <a:off x="5943600" y="914400"/>
            <a:ext cx="304800" cy="9144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B34E75DD-913F-499D-ABB8-02DF93CEE989}"/>
              </a:ext>
            </a:extLst>
          </p:cNvPr>
          <p:cNvSpPr/>
          <p:nvPr/>
        </p:nvSpPr>
        <p:spPr>
          <a:xfrm>
            <a:off x="5715000" y="16002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5207F621-77E5-4000-ABA0-C9EA608A1A9A}"/>
              </a:ext>
            </a:extLst>
          </p:cNvPr>
          <p:cNvCxnSpPr>
            <a:cxnSpLocks/>
          </p:cNvCxnSpPr>
          <p:nvPr/>
        </p:nvCxnSpPr>
        <p:spPr>
          <a:xfrm flipH="1" flipV="1">
            <a:off x="5867400" y="1752600"/>
            <a:ext cx="838200" cy="3048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75610B5C-444C-4619-BA13-3E73E9A3FC48}"/>
              </a:ext>
            </a:extLst>
          </p:cNvPr>
          <p:cNvCxnSpPr>
            <a:cxnSpLocks/>
          </p:cNvCxnSpPr>
          <p:nvPr/>
        </p:nvCxnSpPr>
        <p:spPr>
          <a:xfrm flipH="1" flipV="1">
            <a:off x="5257800" y="838200"/>
            <a:ext cx="609600" cy="9144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73491952-B500-48ED-8DD7-46468E953A19}"/>
              </a:ext>
            </a:extLst>
          </p:cNvPr>
          <p:cNvCxnSpPr>
            <a:cxnSpLocks/>
          </p:cNvCxnSpPr>
          <p:nvPr/>
        </p:nvCxnSpPr>
        <p:spPr>
          <a:xfrm flipH="1">
            <a:off x="4495800" y="914400"/>
            <a:ext cx="762000" cy="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5BAF1AFE-E8B4-4498-A1FF-8AA06956917A}"/>
              </a:ext>
            </a:extLst>
          </p:cNvPr>
          <p:cNvCxnSpPr>
            <a:cxnSpLocks/>
          </p:cNvCxnSpPr>
          <p:nvPr/>
        </p:nvCxnSpPr>
        <p:spPr>
          <a:xfrm flipV="1">
            <a:off x="3505200" y="381000"/>
            <a:ext cx="381000" cy="8382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7B2D6D10-D0B9-41F0-A6B9-030697FE434D}"/>
              </a:ext>
            </a:extLst>
          </p:cNvPr>
          <p:cNvCxnSpPr>
            <a:cxnSpLocks/>
          </p:cNvCxnSpPr>
          <p:nvPr/>
        </p:nvCxnSpPr>
        <p:spPr>
          <a:xfrm flipH="1">
            <a:off x="3581400" y="914400"/>
            <a:ext cx="990600" cy="2286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xmlns="" id="{6678937E-1F39-4073-859D-38DF839FFED8}"/>
              </a:ext>
            </a:extLst>
          </p:cNvPr>
          <p:cNvSpPr/>
          <p:nvPr/>
        </p:nvSpPr>
        <p:spPr>
          <a:xfrm>
            <a:off x="3352800" y="9906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BA39A1B4-EB18-4BFE-82D0-6BF6FDF0BEF6}"/>
              </a:ext>
            </a:extLst>
          </p:cNvPr>
          <p:cNvCxnSpPr>
            <a:cxnSpLocks/>
          </p:cNvCxnSpPr>
          <p:nvPr/>
        </p:nvCxnSpPr>
        <p:spPr>
          <a:xfrm flipH="1" flipV="1">
            <a:off x="8001000" y="5105400"/>
            <a:ext cx="381000" cy="3810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B093D3E1-66CA-4866-A66D-BEB26FE8E72C}"/>
              </a:ext>
            </a:extLst>
          </p:cNvPr>
          <p:cNvSpPr/>
          <p:nvPr/>
        </p:nvSpPr>
        <p:spPr>
          <a:xfrm>
            <a:off x="7467600" y="5410200"/>
            <a:ext cx="1676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Jerusalem</a:t>
            </a:r>
          </a:p>
        </p:txBody>
      </p:sp>
      <p:sp>
        <p:nvSpPr>
          <p:cNvPr id="57" name="Rounded Rectangular Callout 17">
            <a:extLst>
              <a:ext uri="{FF2B5EF4-FFF2-40B4-BE49-F238E27FC236}">
                <a16:creationId xmlns:a16="http://schemas.microsoft.com/office/drawing/2014/main" xmlns="" id="{F02DB19D-652B-43CA-895E-7399F8DDB640}"/>
              </a:ext>
            </a:extLst>
          </p:cNvPr>
          <p:cNvSpPr/>
          <p:nvPr/>
        </p:nvSpPr>
        <p:spPr>
          <a:xfrm>
            <a:off x="2667000" y="3657600"/>
            <a:ext cx="4800600" cy="5334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/>
              <a:t>The Second Missionary Journey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72D4A590-E456-4F05-B520-4080F6A9927C}"/>
              </a:ext>
            </a:extLst>
          </p:cNvPr>
          <p:cNvSpPr/>
          <p:nvPr/>
        </p:nvSpPr>
        <p:spPr>
          <a:xfrm>
            <a:off x="7848600" y="49530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CE2DC760-8930-4262-9B0D-E422FFC634EE}"/>
              </a:ext>
            </a:extLst>
          </p:cNvPr>
          <p:cNvSpPr/>
          <p:nvPr/>
        </p:nvSpPr>
        <p:spPr>
          <a:xfrm>
            <a:off x="3581400" y="66675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Troas</a:t>
            </a:r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xmlns="" id="{3363CB89-343B-4B0B-943D-FD878B7D9DE4}"/>
              </a:ext>
            </a:extLst>
          </p:cNvPr>
          <p:cNvCxnSpPr>
            <a:cxnSpLocks/>
          </p:cNvCxnSpPr>
          <p:nvPr/>
        </p:nvCxnSpPr>
        <p:spPr>
          <a:xfrm flipV="1">
            <a:off x="2514600" y="304800"/>
            <a:ext cx="457200" cy="3810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57020492-BA9B-485F-9561-A33A42CE4338}"/>
              </a:ext>
            </a:extLst>
          </p:cNvPr>
          <p:cNvSpPr/>
          <p:nvPr/>
        </p:nvSpPr>
        <p:spPr>
          <a:xfrm>
            <a:off x="2181225" y="0"/>
            <a:ext cx="132397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Philippi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C32D4DC-F471-412F-A37E-3602A16F8E7D}"/>
              </a:ext>
            </a:extLst>
          </p:cNvPr>
          <p:cNvSpPr/>
          <p:nvPr/>
        </p:nvSpPr>
        <p:spPr>
          <a:xfrm>
            <a:off x="2362200" y="4572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xmlns="" id="{B4EA599E-20B4-495F-91C0-511A7B82D684}"/>
              </a:ext>
            </a:extLst>
          </p:cNvPr>
          <p:cNvCxnSpPr>
            <a:cxnSpLocks/>
          </p:cNvCxnSpPr>
          <p:nvPr/>
        </p:nvCxnSpPr>
        <p:spPr>
          <a:xfrm flipH="1" flipV="1">
            <a:off x="2590800" y="685800"/>
            <a:ext cx="990600" cy="4572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CE4244D2-AFB4-4D24-89FA-DCB510C30BCB}"/>
              </a:ext>
            </a:extLst>
          </p:cNvPr>
          <p:cNvCxnSpPr>
            <a:cxnSpLocks/>
          </p:cNvCxnSpPr>
          <p:nvPr/>
        </p:nvCxnSpPr>
        <p:spPr>
          <a:xfrm flipH="1" flipV="1">
            <a:off x="838200" y="381000"/>
            <a:ext cx="914400" cy="3810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1C694489-72EB-4BE9-9A55-E2C8BE2D7456}"/>
              </a:ext>
            </a:extLst>
          </p:cNvPr>
          <p:cNvCxnSpPr>
            <a:cxnSpLocks/>
          </p:cNvCxnSpPr>
          <p:nvPr/>
        </p:nvCxnSpPr>
        <p:spPr>
          <a:xfrm>
            <a:off x="1828800" y="1219200"/>
            <a:ext cx="914400" cy="6858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AC669E39-1C35-405E-B01B-248420DC7854}"/>
              </a:ext>
            </a:extLst>
          </p:cNvPr>
          <p:cNvCxnSpPr>
            <a:cxnSpLocks/>
          </p:cNvCxnSpPr>
          <p:nvPr/>
        </p:nvCxnSpPr>
        <p:spPr>
          <a:xfrm flipH="1">
            <a:off x="2590800" y="1905000"/>
            <a:ext cx="228600" cy="2286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EDD9DD2B-7D9E-493A-B110-66D020BA223D}"/>
              </a:ext>
            </a:extLst>
          </p:cNvPr>
          <p:cNvCxnSpPr>
            <a:cxnSpLocks/>
          </p:cNvCxnSpPr>
          <p:nvPr/>
        </p:nvCxnSpPr>
        <p:spPr>
          <a:xfrm flipH="1" flipV="1">
            <a:off x="381000" y="838200"/>
            <a:ext cx="914400" cy="381000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EECC1AC9-6531-440D-8F36-550C3A963D9C}"/>
              </a:ext>
            </a:extLst>
          </p:cNvPr>
          <p:cNvCxnSpPr>
            <a:cxnSpLocks/>
          </p:cNvCxnSpPr>
          <p:nvPr/>
        </p:nvCxnSpPr>
        <p:spPr>
          <a:xfrm flipH="1" flipV="1">
            <a:off x="1219200" y="1752600"/>
            <a:ext cx="1066800" cy="304802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C76E3C45-7C09-4C42-B2A6-F9A9813652CD}"/>
              </a:ext>
            </a:extLst>
          </p:cNvPr>
          <p:cNvSpPr/>
          <p:nvPr/>
        </p:nvSpPr>
        <p:spPr>
          <a:xfrm>
            <a:off x="25400" y="76200"/>
            <a:ext cx="2124364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Thessalonica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BCED8F79-7E1C-47A0-B2E6-00BD25190743}"/>
              </a:ext>
            </a:extLst>
          </p:cNvPr>
          <p:cNvSpPr/>
          <p:nvPr/>
        </p:nvSpPr>
        <p:spPr>
          <a:xfrm>
            <a:off x="0" y="533400"/>
            <a:ext cx="1143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Berea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545B55E-81BA-48D9-8463-4C1A713B296D}"/>
              </a:ext>
            </a:extLst>
          </p:cNvPr>
          <p:cNvSpPr/>
          <p:nvPr/>
        </p:nvSpPr>
        <p:spPr>
          <a:xfrm>
            <a:off x="76200" y="16002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Athens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174EB695-1057-46D7-8493-4880E8B7F5FC}"/>
              </a:ext>
            </a:extLst>
          </p:cNvPr>
          <p:cNvSpPr/>
          <p:nvPr/>
        </p:nvSpPr>
        <p:spPr>
          <a:xfrm>
            <a:off x="1600200" y="6096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xmlns="" id="{25ACDE06-D043-4AE4-B3DA-33EB1CCCD5D8}"/>
              </a:ext>
            </a:extLst>
          </p:cNvPr>
          <p:cNvCxnSpPr>
            <a:cxnSpLocks/>
          </p:cNvCxnSpPr>
          <p:nvPr/>
        </p:nvCxnSpPr>
        <p:spPr>
          <a:xfrm flipV="1">
            <a:off x="1752600" y="685800"/>
            <a:ext cx="838200" cy="1524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C1EFE45-3809-43DF-A60A-1479FC2A7FF2}"/>
              </a:ext>
            </a:extLst>
          </p:cNvPr>
          <p:cNvSpPr/>
          <p:nvPr/>
        </p:nvSpPr>
        <p:spPr>
          <a:xfrm>
            <a:off x="1066800" y="9906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xmlns="" id="{BFDD1F4A-0A9C-4564-8CE0-4518F264553E}"/>
              </a:ext>
            </a:extLst>
          </p:cNvPr>
          <p:cNvCxnSpPr>
            <a:cxnSpLocks/>
          </p:cNvCxnSpPr>
          <p:nvPr/>
        </p:nvCxnSpPr>
        <p:spPr>
          <a:xfrm flipV="1">
            <a:off x="1295400" y="838200"/>
            <a:ext cx="457200" cy="3048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xmlns="" id="{8B711EA9-CFB7-4207-A1DE-A9FD5D8762D1}"/>
              </a:ext>
            </a:extLst>
          </p:cNvPr>
          <p:cNvCxnSpPr>
            <a:cxnSpLocks/>
          </p:cNvCxnSpPr>
          <p:nvPr/>
        </p:nvCxnSpPr>
        <p:spPr>
          <a:xfrm>
            <a:off x="1295400" y="1219200"/>
            <a:ext cx="533400" cy="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4352733A-C572-4F40-A3B1-9357A3703D74}"/>
              </a:ext>
            </a:extLst>
          </p:cNvPr>
          <p:cNvSpPr/>
          <p:nvPr/>
        </p:nvSpPr>
        <p:spPr>
          <a:xfrm>
            <a:off x="2133600" y="18288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xmlns="" id="{B0EA0E5C-C1BE-43F9-98B6-40A2E508D37C}"/>
              </a:ext>
            </a:extLst>
          </p:cNvPr>
          <p:cNvCxnSpPr>
            <a:cxnSpLocks/>
          </p:cNvCxnSpPr>
          <p:nvPr/>
        </p:nvCxnSpPr>
        <p:spPr>
          <a:xfrm flipH="1" flipV="1">
            <a:off x="2286000" y="1981200"/>
            <a:ext cx="304800" cy="2286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xmlns="" id="{A5E99299-7827-4638-834E-51AFE51F908F}"/>
              </a:ext>
            </a:extLst>
          </p:cNvPr>
          <p:cNvCxnSpPr>
            <a:cxnSpLocks/>
          </p:cNvCxnSpPr>
          <p:nvPr/>
        </p:nvCxnSpPr>
        <p:spPr>
          <a:xfrm flipH="1">
            <a:off x="1143000" y="2209802"/>
            <a:ext cx="762000" cy="76198"/>
          </a:xfrm>
          <a:prstGeom prst="line">
            <a:avLst/>
          </a:prstGeom>
          <a:ln w="793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5896BF9D-FB33-4A00-89F2-4A7110C13B02}"/>
              </a:ext>
            </a:extLst>
          </p:cNvPr>
          <p:cNvSpPr/>
          <p:nvPr/>
        </p:nvSpPr>
        <p:spPr>
          <a:xfrm>
            <a:off x="76200" y="2133600"/>
            <a:ext cx="1295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Corinth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xmlns="" id="{9764F5E8-9A36-487B-B4D2-F46B986B4BB1}"/>
              </a:ext>
            </a:extLst>
          </p:cNvPr>
          <p:cNvSpPr/>
          <p:nvPr/>
        </p:nvSpPr>
        <p:spPr>
          <a:xfrm>
            <a:off x="1676400" y="1981200"/>
            <a:ext cx="381000" cy="381000"/>
          </a:xfrm>
          <a:prstGeom prst="ellipse">
            <a:avLst/>
          </a:prstGeom>
          <a:solidFill>
            <a:srgbClr val="008A3E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xmlns="" id="{4AA166EA-B74D-4863-9A2E-C8F0067E1B1F}"/>
              </a:ext>
            </a:extLst>
          </p:cNvPr>
          <p:cNvCxnSpPr>
            <a:cxnSpLocks/>
          </p:cNvCxnSpPr>
          <p:nvPr/>
        </p:nvCxnSpPr>
        <p:spPr>
          <a:xfrm flipV="1">
            <a:off x="1828800" y="1981200"/>
            <a:ext cx="457200" cy="228600"/>
          </a:xfrm>
          <a:prstGeom prst="line">
            <a:avLst/>
          </a:prstGeom>
          <a:ln w="92075">
            <a:solidFill>
              <a:schemeClr val="bg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053500AD-2FAF-4221-87B6-E2F347E48924}"/>
              </a:ext>
            </a:extLst>
          </p:cNvPr>
          <p:cNvSpPr txBox="1"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17:18</a:t>
            </a:r>
            <a:r>
              <a:rPr lang="en-US" sz="3200" b="1" dirty="0"/>
              <a:t> </a:t>
            </a:r>
            <a:r>
              <a:rPr lang="en-US" sz="3200" dirty="0"/>
              <a:t>After these things he left Athens and went to Corinth. 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7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oustb\Desktop\1d0fa64e12df3ad646b2b207e946fa37.jpg"/>
          <p:cNvPicPr>
            <a:picLocks noChangeAspect="1" noChangeArrowheads="1"/>
          </p:cNvPicPr>
          <p:nvPr/>
        </p:nvPicPr>
        <p:blipFill>
          <a:blip r:embed="rId2" cstate="print"/>
          <a:srcRect b="26221"/>
          <a:stretch>
            <a:fillRect/>
          </a:stretch>
        </p:blipFill>
        <p:spPr bwMode="auto">
          <a:xfrm>
            <a:off x="0" y="0"/>
            <a:ext cx="9144000" cy="4317310"/>
          </a:xfrm>
          <a:prstGeom prst="rect">
            <a:avLst/>
          </a:prstGeom>
          <a:noFill/>
        </p:spPr>
      </p:pic>
      <p:pic>
        <p:nvPicPr>
          <p:cNvPr id="3" name="Picture 2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7EBC6E3A-2720-4C33-9692-E0A83AC38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C6764F-A0CF-4AEB-B744-27E8B8122FA8}"/>
              </a:ext>
            </a:extLst>
          </p:cNvPr>
          <p:cNvSpPr txBox="1"/>
          <p:nvPr/>
        </p:nvSpPr>
        <p:spPr>
          <a:xfrm>
            <a:off x="0" y="3806757"/>
            <a:ext cx="9144000" cy="30512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18:3 </a:t>
            </a:r>
            <a:r>
              <a:rPr lang="en-US" sz="3200" b="1" u="sng" dirty="0">
                <a:solidFill>
                  <a:srgbClr val="002060"/>
                </a:solidFill>
              </a:rPr>
              <a:t>Paul lived and worked with them, for they were tentmakers</a:t>
            </a:r>
            <a:r>
              <a:rPr lang="en-US" sz="3200" b="1" u="sng" baseline="30000" dirty="0">
                <a:solidFill>
                  <a:srgbClr val="002060"/>
                </a:solidFill>
              </a:rPr>
              <a:t> </a:t>
            </a:r>
            <a:r>
              <a:rPr lang="en-US" sz="3200" b="1" u="sng" dirty="0">
                <a:solidFill>
                  <a:srgbClr val="002060"/>
                </a:solidFill>
              </a:rPr>
              <a:t>just as he was</a:t>
            </a:r>
            <a:r>
              <a:rPr lang="en-US" sz="3200" dirty="0"/>
              <a:t>. </a:t>
            </a:r>
            <a:r>
              <a:rPr lang="en-US" sz="3200" b="1" baseline="30000" dirty="0"/>
              <a:t>4 </a:t>
            </a:r>
            <a:r>
              <a:rPr lang="en-US" sz="3200" dirty="0"/>
              <a:t>Each Sabbath found Paul at the synagogue, trying to convince the Jews and Greeks alike. </a:t>
            </a:r>
            <a:r>
              <a:rPr lang="en-US" sz="3200" b="1" baseline="30000" dirty="0"/>
              <a:t>5 </a:t>
            </a:r>
            <a:r>
              <a:rPr lang="en-US" sz="3200" dirty="0"/>
              <a:t>And after Silas and Timothy came down from Macedonia, Paul spent all his time preaching the word.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B1FE9C8-FBC1-40BC-A5D2-955B72281454}"/>
              </a:ext>
            </a:extLst>
          </p:cNvPr>
          <p:cNvSpPr txBox="1"/>
          <p:nvPr/>
        </p:nvSpPr>
        <p:spPr>
          <a:xfrm>
            <a:off x="0" y="3806757"/>
            <a:ext cx="9144000" cy="30512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18:3 </a:t>
            </a:r>
            <a:r>
              <a:rPr lang="en-US" sz="3200" dirty="0"/>
              <a:t>Paul lived and worked with them, for they  were tentmakers</a:t>
            </a:r>
            <a:r>
              <a:rPr lang="en-US" sz="3200" baseline="30000" dirty="0"/>
              <a:t> </a:t>
            </a:r>
            <a:r>
              <a:rPr lang="en-US" sz="3200" dirty="0"/>
              <a:t>just as he was. </a:t>
            </a:r>
            <a:r>
              <a:rPr lang="en-US" sz="3200" b="1" baseline="30000" dirty="0"/>
              <a:t>4 </a:t>
            </a:r>
            <a:r>
              <a:rPr lang="en-US" sz="3200" b="1" u="sng" dirty="0">
                <a:solidFill>
                  <a:srgbClr val="002060"/>
                </a:solidFill>
              </a:rPr>
              <a:t>Each Sabbath found Paul at the synagogue, trying to convince the Jews and Greeks alike.</a:t>
            </a:r>
            <a:r>
              <a:rPr lang="en-US" sz="3200" dirty="0"/>
              <a:t> </a:t>
            </a:r>
            <a:r>
              <a:rPr lang="en-US" sz="3200" b="1" baseline="30000" dirty="0"/>
              <a:t>5 </a:t>
            </a:r>
            <a:r>
              <a:rPr lang="en-US" sz="3200" dirty="0"/>
              <a:t>And after Silas and Timothy came down from Macedonia, Paul spent all his time preaching the word.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BA02329-CC04-4F97-A1A0-ED8311F2C0AC}"/>
              </a:ext>
            </a:extLst>
          </p:cNvPr>
          <p:cNvSpPr txBox="1"/>
          <p:nvPr/>
        </p:nvSpPr>
        <p:spPr>
          <a:xfrm>
            <a:off x="0" y="3810000"/>
            <a:ext cx="9144000" cy="30512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18:3 </a:t>
            </a:r>
            <a:r>
              <a:rPr lang="en-US" sz="3200" dirty="0"/>
              <a:t>Paul lived and worked with them, for they  were tentmakers</a:t>
            </a:r>
            <a:r>
              <a:rPr lang="en-US" sz="3200" baseline="30000" dirty="0"/>
              <a:t> </a:t>
            </a:r>
            <a:r>
              <a:rPr lang="en-US" sz="3200" dirty="0"/>
              <a:t>just as he was. </a:t>
            </a:r>
            <a:r>
              <a:rPr lang="en-US" sz="3200" b="1" baseline="30000" dirty="0"/>
              <a:t>4 </a:t>
            </a:r>
            <a:r>
              <a:rPr lang="en-US" sz="3200" dirty="0"/>
              <a:t>Each Sabbath found Paul at the synagogue, trying to convince the Jews and Greeks alike. </a:t>
            </a:r>
            <a:r>
              <a:rPr lang="en-US" sz="3200" b="1" baseline="30000" dirty="0"/>
              <a:t>5 </a:t>
            </a:r>
            <a:r>
              <a:rPr lang="en-US" sz="3200" b="1" u="sng" dirty="0">
                <a:solidFill>
                  <a:srgbClr val="002060"/>
                </a:solidFill>
              </a:rPr>
              <a:t>And after Silas and Timothy came down from Macedonia, Paul spent all his time preaching the word</a:t>
            </a:r>
            <a:r>
              <a:rPr lang="en-US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61139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7EBC6E3A-2720-4C33-9692-E0A83AC3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6C6764F-A0CF-4AEB-B744-27E8B8122FA8}"/>
              </a:ext>
            </a:extLst>
          </p:cNvPr>
          <p:cNvSpPr txBox="1"/>
          <p:nvPr/>
        </p:nvSpPr>
        <p:spPr>
          <a:xfrm>
            <a:off x="0" y="4038600"/>
            <a:ext cx="9144000" cy="2819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18:6 </a:t>
            </a:r>
            <a:r>
              <a:rPr lang="en-US" sz="3600" dirty="0"/>
              <a:t>But when they opposed and insulted him, Paul shook the dust from his clothes and said, “Your blood is upon your own heads—I am innocent. From now on I will go preach to the Gentiles.”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73633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7EBC6E3A-2720-4C33-9692-E0A83AC3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338489-5863-4957-8F6C-37851820CF13}"/>
              </a:ext>
            </a:extLst>
          </p:cNvPr>
          <p:cNvSpPr txBox="1"/>
          <p:nvPr/>
        </p:nvSpPr>
        <p:spPr>
          <a:xfrm>
            <a:off x="0" y="4572000"/>
            <a:ext cx="9174480" cy="2301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18:7 </a:t>
            </a:r>
            <a:r>
              <a:rPr lang="en-US" sz="3600" dirty="0"/>
              <a:t>Then he left and went to the home of </a:t>
            </a:r>
            <a:r>
              <a:rPr lang="en-US" sz="3600" b="1" u="sng" dirty="0" err="1">
                <a:solidFill>
                  <a:srgbClr val="002060"/>
                </a:solidFill>
              </a:rPr>
              <a:t>Titius</a:t>
            </a:r>
            <a:r>
              <a:rPr lang="en-US" sz="3600" b="1" u="sng" dirty="0">
                <a:solidFill>
                  <a:srgbClr val="002060"/>
                </a:solidFill>
              </a:rPr>
              <a:t> Justus, a Gentile who worshiped God </a:t>
            </a:r>
            <a:r>
              <a:rPr lang="en-US" sz="3600" dirty="0"/>
              <a:t>and lived next door to the synagogue. </a:t>
            </a:r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04BBE6-BABE-43FB-B9D4-37D3DFEE1491}"/>
              </a:ext>
            </a:extLst>
          </p:cNvPr>
          <p:cNvSpPr txBox="1"/>
          <p:nvPr/>
        </p:nvSpPr>
        <p:spPr>
          <a:xfrm>
            <a:off x="0" y="4572000"/>
            <a:ext cx="9174480" cy="23012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18:7 </a:t>
            </a:r>
            <a:r>
              <a:rPr lang="en-US" sz="3600" dirty="0"/>
              <a:t>Then he left and went to the home of </a:t>
            </a:r>
            <a:r>
              <a:rPr lang="en-US" sz="3600" dirty="0" err="1"/>
              <a:t>Titius</a:t>
            </a:r>
            <a:r>
              <a:rPr lang="en-US" sz="3600" dirty="0"/>
              <a:t> Justus, a Gentile who worshiped God and </a:t>
            </a:r>
            <a:r>
              <a:rPr lang="en-US" sz="3600" b="1" u="sng" dirty="0">
                <a:solidFill>
                  <a:srgbClr val="002060"/>
                </a:solidFill>
              </a:rPr>
              <a:t>lived next door to the synagogue</a:t>
            </a:r>
            <a:r>
              <a:rPr lang="en-US" sz="3600" dirty="0"/>
              <a:t>. 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799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7EBC6E3A-2720-4C33-9692-E0A83AC3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5769C6-19A3-412C-942C-EAB36E3076E6}"/>
              </a:ext>
            </a:extLst>
          </p:cNvPr>
          <p:cNvSpPr txBox="1"/>
          <p:nvPr/>
        </p:nvSpPr>
        <p:spPr>
          <a:xfrm>
            <a:off x="0" y="4486072"/>
            <a:ext cx="9144000" cy="236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18:8 </a:t>
            </a:r>
            <a:r>
              <a:rPr lang="en-US" sz="3600" b="1" u="sng" dirty="0" err="1">
                <a:solidFill>
                  <a:srgbClr val="002060"/>
                </a:solidFill>
              </a:rPr>
              <a:t>Crispus</a:t>
            </a:r>
            <a:r>
              <a:rPr lang="en-US" sz="3600" b="1" u="sng" dirty="0">
                <a:solidFill>
                  <a:srgbClr val="002060"/>
                </a:solidFill>
              </a:rPr>
              <a:t>, </a:t>
            </a:r>
            <a:r>
              <a:rPr lang="en-US" sz="3500" b="1" u="sng" dirty="0">
                <a:solidFill>
                  <a:srgbClr val="002060"/>
                </a:solidFill>
              </a:rPr>
              <a:t>the leader of the synagogue</a:t>
            </a:r>
            <a:r>
              <a:rPr lang="en-US" sz="3600" dirty="0"/>
              <a:t>, and everyone in his household believed in the Lord. Many others in Corinth also heard Paul, became believers, and were baptized.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02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7EBC6E3A-2720-4C33-9692-E0A83AC3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5769C6-19A3-412C-942C-EAB36E3076E6}"/>
              </a:ext>
            </a:extLst>
          </p:cNvPr>
          <p:cNvSpPr txBox="1"/>
          <p:nvPr/>
        </p:nvSpPr>
        <p:spPr>
          <a:xfrm>
            <a:off x="0" y="4486072"/>
            <a:ext cx="9144000" cy="236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18:8 </a:t>
            </a:r>
            <a:r>
              <a:rPr lang="en-US" sz="3600" b="1" u="sng" dirty="0" err="1">
                <a:solidFill>
                  <a:srgbClr val="002060"/>
                </a:solidFill>
              </a:rPr>
              <a:t>Crispus</a:t>
            </a:r>
            <a:r>
              <a:rPr lang="en-US" sz="3600" b="1" u="sng" dirty="0">
                <a:solidFill>
                  <a:srgbClr val="002060"/>
                </a:solidFill>
              </a:rPr>
              <a:t>, </a:t>
            </a:r>
            <a:r>
              <a:rPr lang="en-US" sz="3500" b="1" u="sng" dirty="0">
                <a:solidFill>
                  <a:srgbClr val="002060"/>
                </a:solidFill>
              </a:rPr>
              <a:t>the leader of the synagogue</a:t>
            </a:r>
            <a:r>
              <a:rPr lang="en-US" sz="3600" dirty="0"/>
              <a:t>, and everyone in his household believed in the Lord. Many others in Corinth also heard Paul, became believers, and were baptized.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xmlns="" id="{FD8B1145-0F6E-4669-BDDD-959E62F413FF}"/>
              </a:ext>
            </a:extLst>
          </p:cNvPr>
          <p:cNvSpPr/>
          <p:nvPr/>
        </p:nvSpPr>
        <p:spPr>
          <a:xfrm>
            <a:off x="76200" y="2438400"/>
            <a:ext cx="8915400" cy="1752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Sometimes the people who are most responsive to the gospel are the last people you would expect!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23261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7EBC6E3A-2720-4C33-9692-E0A83AC3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50792A-0FA3-47B0-B061-B442F92E19B9}"/>
              </a:ext>
            </a:extLst>
          </p:cNvPr>
          <p:cNvSpPr txBox="1"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18:8 </a:t>
            </a:r>
            <a:r>
              <a:rPr lang="en-US" sz="3600" dirty="0" err="1"/>
              <a:t>Crispus</a:t>
            </a:r>
            <a:r>
              <a:rPr lang="en-US" sz="3600" dirty="0"/>
              <a:t>, the leader of the synagogue, and everyone in his household believed in the Lord. Many others in Corinth also heard Paul, became believers, and were baptized.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C5769C6-19A3-412C-942C-EAB36E3076E6}"/>
              </a:ext>
            </a:extLst>
          </p:cNvPr>
          <p:cNvSpPr txBox="1"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18:8 </a:t>
            </a:r>
            <a:r>
              <a:rPr lang="en-US" sz="3600" b="1" u="sng" dirty="0" err="1">
                <a:solidFill>
                  <a:srgbClr val="002060"/>
                </a:solidFill>
              </a:rPr>
              <a:t>Crispus</a:t>
            </a:r>
            <a:r>
              <a:rPr lang="en-US" sz="3600" b="1" u="sng" dirty="0">
                <a:solidFill>
                  <a:srgbClr val="002060"/>
                </a:solidFill>
              </a:rPr>
              <a:t>, </a:t>
            </a:r>
            <a:r>
              <a:rPr lang="en-US" sz="3500" b="1" u="sng" dirty="0">
                <a:solidFill>
                  <a:srgbClr val="002060"/>
                </a:solidFill>
              </a:rPr>
              <a:t>the leader of the synagogue</a:t>
            </a:r>
            <a:r>
              <a:rPr lang="en-US" sz="3600" dirty="0"/>
              <a:t>, and everyone in his household believed in the Lord. Many others in Corinth also heard Paul, became believers, and were baptized.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6FFB9AA-618E-41DA-9ADA-F0772B28B375}"/>
              </a:ext>
            </a:extLst>
          </p:cNvPr>
          <p:cNvSpPr txBox="1"/>
          <p:nvPr/>
        </p:nvSpPr>
        <p:spPr>
          <a:xfrm>
            <a:off x="0" y="4495800"/>
            <a:ext cx="9144000" cy="236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18:8 </a:t>
            </a:r>
            <a:r>
              <a:rPr lang="en-US" sz="3600" dirty="0" err="1"/>
              <a:t>Crispus</a:t>
            </a:r>
            <a:r>
              <a:rPr lang="en-US" sz="3600" dirty="0"/>
              <a:t>, the leader of the synagogue, and everyone in his household believed in the Lord. </a:t>
            </a:r>
            <a:r>
              <a:rPr lang="en-US" sz="3600" b="1" u="sng" dirty="0">
                <a:solidFill>
                  <a:srgbClr val="002060"/>
                </a:solidFill>
              </a:rPr>
              <a:t>Many others in Corinth also heard Paul, became believers, and were baptized</a:t>
            </a:r>
            <a:r>
              <a:rPr lang="en-US" sz="3600" dirty="0"/>
              <a:t>.</a:t>
            </a:r>
          </a:p>
        </p:txBody>
      </p:sp>
      <p:sp>
        <p:nvSpPr>
          <p:cNvPr id="9" name="Rounded Rectangular Callout 4">
            <a:extLst>
              <a:ext uri="{FF2B5EF4-FFF2-40B4-BE49-F238E27FC236}">
                <a16:creationId xmlns:a16="http://schemas.microsoft.com/office/drawing/2014/main" xmlns="" id="{E4752665-3D52-46A8-93BB-DAC8AFC9F93E}"/>
              </a:ext>
            </a:extLst>
          </p:cNvPr>
          <p:cNvSpPr/>
          <p:nvPr/>
        </p:nvSpPr>
        <p:spPr>
          <a:xfrm>
            <a:off x="76200" y="2438400"/>
            <a:ext cx="8915400" cy="1752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Sometimes the people who are most responsive to the gospel are the last people you would expect! 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340973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7EBC6E3A-2720-4C33-9692-E0A83AC3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3962400"/>
            <a:ext cx="9144000" cy="2895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18:9 </a:t>
            </a:r>
            <a:r>
              <a:rPr lang="en-US" sz="3600" dirty="0"/>
              <a:t>One night the Lord spoke to Paul in a vision and told him, “Don’t be afraid! Speak  out! Don’t be silent! </a:t>
            </a:r>
            <a:r>
              <a:rPr lang="en-US" sz="3600" b="1" baseline="30000" dirty="0"/>
              <a:t>10 </a:t>
            </a:r>
            <a:r>
              <a:rPr lang="en-US" sz="3600" dirty="0"/>
              <a:t>For I am with you, and  no one will attack and harm you, for many people in this city belong to me.”</a:t>
            </a:r>
            <a:r>
              <a:rPr lang="en-US" sz="3600" b="1" dirty="0"/>
              <a:t> 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54195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7EBC6E3A-2720-4C33-9692-E0A83AC3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3962400"/>
            <a:ext cx="9144000" cy="2895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18:9 </a:t>
            </a:r>
            <a:r>
              <a:rPr lang="en-US" sz="3600" dirty="0"/>
              <a:t>One night the Lord spoke to Paul in a vision and told him, “</a:t>
            </a:r>
            <a:r>
              <a:rPr lang="en-US" sz="3600" b="1" u="sng" dirty="0">
                <a:solidFill>
                  <a:srgbClr val="002060"/>
                </a:solidFill>
              </a:rPr>
              <a:t>Don’t be afraid! Speak out! Don’t be silent!</a:t>
            </a:r>
            <a:r>
              <a:rPr lang="en-US" sz="3600" b="1" dirty="0"/>
              <a:t> </a:t>
            </a:r>
            <a:r>
              <a:rPr lang="en-US" sz="3600" b="1" baseline="30000" dirty="0"/>
              <a:t>10 </a:t>
            </a:r>
            <a:r>
              <a:rPr lang="en-US" sz="3600" dirty="0"/>
              <a:t>For I am with you, and no one will attack and harm you, for many people in this city belong to me.”</a:t>
            </a:r>
            <a:r>
              <a:rPr lang="en-US" sz="3600" b="1" dirty="0"/>
              <a:t> 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E83DF1D-F276-465D-837C-3FE824EA2842}"/>
              </a:ext>
            </a:extLst>
          </p:cNvPr>
          <p:cNvSpPr txBox="1"/>
          <p:nvPr/>
        </p:nvSpPr>
        <p:spPr>
          <a:xfrm>
            <a:off x="0" y="3962400"/>
            <a:ext cx="9144000" cy="2895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18:9 </a:t>
            </a:r>
            <a:r>
              <a:rPr lang="en-US" sz="3600" dirty="0"/>
              <a:t>One night the Lord spoke to Paul in a vision and told him, “Don’t be afraid! Speak  out! Don’t be silent!</a:t>
            </a:r>
            <a:r>
              <a:rPr lang="en-US" sz="3600" b="1" dirty="0"/>
              <a:t> </a:t>
            </a:r>
            <a:r>
              <a:rPr lang="en-US" sz="3600" b="1" baseline="30000" dirty="0"/>
              <a:t>10 </a:t>
            </a:r>
            <a:r>
              <a:rPr lang="en-US" sz="3600" b="1" u="sng" dirty="0">
                <a:solidFill>
                  <a:srgbClr val="002060"/>
                </a:solidFill>
              </a:rPr>
              <a:t>For I am with you, </a:t>
            </a:r>
            <a:r>
              <a:rPr lang="en-US" sz="3600" dirty="0"/>
              <a:t>and no one will attack and harm you, for many people in this city belong to me.”</a:t>
            </a:r>
            <a:r>
              <a:rPr lang="en-US" sz="3600" b="1" dirty="0"/>
              <a:t> 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2AA842F-8FF9-4B14-8660-D0FE2C416110}"/>
              </a:ext>
            </a:extLst>
          </p:cNvPr>
          <p:cNvSpPr txBox="1"/>
          <p:nvPr/>
        </p:nvSpPr>
        <p:spPr>
          <a:xfrm>
            <a:off x="0" y="3962400"/>
            <a:ext cx="9144000" cy="2895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18:9 </a:t>
            </a:r>
            <a:r>
              <a:rPr lang="en-US" sz="3600" dirty="0"/>
              <a:t>One night the Lord spoke to Paul in a vision and told him, “Don’t be afraid! Speak  out! Don’t be silent!</a:t>
            </a:r>
            <a:r>
              <a:rPr lang="en-US" sz="3600" b="1" dirty="0"/>
              <a:t> </a:t>
            </a:r>
            <a:r>
              <a:rPr lang="en-US" sz="3600" b="1" baseline="30000" dirty="0"/>
              <a:t>10 </a:t>
            </a:r>
            <a:r>
              <a:rPr lang="en-US" sz="3600" dirty="0"/>
              <a:t>For I am with you, and  </a:t>
            </a:r>
            <a:r>
              <a:rPr lang="en-US" sz="3600" b="1" u="sng" dirty="0">
                <a:solidFill>
                  <a:srgbClr val="002060"/>
                </a:solidFill>
              </a:rPr>
              <a:t>no one will attack and harm you</a:t>
            </a:r>
            <a:r>
              <a:rPr lang="en-US" sz="3600" dirty="0"/>
              <a:t>, for many people in this city belong to me.”</a:t>
            </a:r>
            <a:r>
              <a:rPr lang="en-US" sz="3600" b="1" dirty="0"/>
              <a:t> </a:t>
            </a:r>
            <a:endParaRPr lang="en-US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DA15FF-4C1F-4DA8-BC4B-50C0CE1C5472}"/>
              </a:ext>
            </a:extLst>
          </p:cNvPr>
          <p:cNvSpPr txBox="1"/>
          <p:nvPr/>
        </p:nvSpPr>
        <p:spPr>
          <a:xfrm>
            <a:off x="0" y="3962400"/>
            <a:ext cx="9144000" cy="2895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18:9 </a:t>
            </a:r>
            <a:r>
              <a:rPr lang="en-US" sz="3600" dirty="0"/>
              <a:t>One night the Lord spoke to Paul in a vision and told him, “Don’t be afraid! Speak  out! Don’t be silent!</a:t>
            </a:r>
            <a:r>
              <a:rPr lang="en-US" sz="3600" b="1" dirty="0"/>
              <a:t> </a:t>
            </a:r>
            <a:r>
              <a:rPr lang="en-US" sz="3600" b="1" baseline="30000" dirty="0"/>
              <a:t>10 </a:t>
            </a:r>
            <a:r>
              <a:rPr lang="en-US" sz="3600" dirty="0"/>
              <a:t>For I am with you, and  no one will attack and harm you, </a:t>
            </a:r>
            <a:r>
              <a:rPr lang="en-US" sz="3600" b="1" u="sng" dirty="0">
                <a:solidFill>
                  <a:srgbClr val="002060"/>
                </a:solidFill>
              </a:rPr>
              <a:t>for many people in this city belong to me.</a:t>
            </a:r>
            <a:r>
              <a:rPr lang="en-US" sz="3600" dirty="0"/>
              <a:t>”</a:t>
            </a:r>
            <a:r>
              <a:rPr lang="en-US" sz="3600" b="1" dirty="0"/>
              <a:t> </a:t>
            </a:r>
            <a:endParaRPr lang="en-US" sz="3600" dirty="0"/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xmlns="" id="{3A78B8B4-8B4A-43CC-B132-036CC1E6077B}"/>
              </a:ext>
            </a:extLst>
          </p:cNvPr>
          <p:cNvSpPr/>
          <p:nvPr/>
        </p:nvSpPr>
        <p:spPr>
          <a:xfrm>
            <a:off x="228600" y="1752600"/>
            <a:ext cx="8763000" cy="16764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God is busy orchestrating connections: putting messengers and willing recipients in one another's lives.  </a:t>
            </a:r>
            <a:endParaRPr lang="en-US" sz="3600" b="1" i="1" dirty="0"/>
          </a:p>
        </p:txBody>
      </p:sp>
      <p:sp>
        <p:nvSpPr>
          <p:cNvPr id="10" name="Rounded Rectangular Callout 11">
            <a:extLst>
              <a:ext uri="{FF2B5EF4-FFF2-40B4-BE49-F238E27FC236}">
                <a16:creationId xmlns:a16="http://schemas.microsoft.com/office/drawing/2014/main" xmlns="" id="{45BB2E87-DC5B-451C-A941-DEC7FCAB4C5E}"/>
              </a:ext>
            </a:extLst>
          </p:cNvPr>
          <p:cNvSpPr/>
          <p:nvPr/>
        </p:nvSpPr>
        <p:spPr>
          <a:xfrm>
            <a:off x="76200" y="152400"/>
            <a:ext cx="8001000" cy="609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/>
              <a:t>Catching a glimpse of God’s perspective: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95643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7EBC6E3A-2720-4C33-9692-E0A83AC3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18:11 </a:t>
            </a:r>
            <a:r>
              <a:rPr lang="en-US" sz="3600" dirty="0"/>
              <a:t>So Paul stayed there for the next </a:t>
            </a:r>
            <a:r>
              <a:rPr lang="en-US" sz="3600" b="1" u="sng" dirty="0">
                <a:solidFill>
                  <a:srgbClr val="002060"/>
                </a:solidFill>
              </a:rPr>
              <a:t>year and a half</a:t>
            </a:r>
            <a:r>
              <a:rPr lang="en-US" sz="3600" dirty="0"/>
              <a:t>, teaching the word of God.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00538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7EBC6E3A-2720-4C33-9692-E0A83AC3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18:12 </a:t>
            </a:r>
            <a:r>
              <a:rPr lang="en-US" sz="3600" dirty="0"/>
              <a:t>But when Gallio became governor of Achaia, some Jews rose up together against Paul and brought him before the governor for judgment. </a:t>
            </a:r>
          </a:p>
        </p:txBody>
      </p:sp>
    </p:spTree>
    <p:extLst>
      <p:ext uri="{BB962C8B-B14F-4D97-AF65-F5344CB8AC3E}">
        <p14:creationId xmlns:p14="http://schemas.microsoft.com/office/powerpoint/2010/main" val="114442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C:\Users\foustb\Desktop\Cap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0600"/>
            <a:ext cx="11660821" cy="5410200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05B500-DB2F-4B13-84EE-91B9F6674C71}"/>
              </a:ext>
            </a:extLst>
          </p:cNvPr>
          <p:cNvSpPr txBox="1"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17:18</a:t>
            </a:r>
            <a:r>
              <a:rPr lang="en-US" sz="3200" b="1" dirty="0"/>
              <a:t> </a:t>
            </a:r>
            <a:r>
              <a:rPr lang="en-US" sz="3200" dirty="0"/>
              <a:t>After these things he left Athens and went to Corinth. 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7EBC6E3A-2720-4C33-9692-E0A83AC3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18:12 </a:t>
            </a:r>
            <a:r>
              <a:rPr lang="en-US" sz="3600" dirty="0"/>
              <a:t>But </a:t>
            </a:r>
            <a:r>
              <a:rPr lang="en-US" sz="3600" b="1" u="sng" dirty="0">
                <a:solidFill>
                  <a:srgbClr val="002060"/>
                </a:solidFill>
              </a:rPr>
              <a:t>when Gallio became governor of Achaia</a:t>
            </a:r>
            <a:r>
              <a:rPr lang="en-US" sz="3600" dirty="0"/>
              <a:t>, some Jews rose up together against Paul and brought him before the governor for judgment. </a:t>
            </a:r>
          </a:p>
        </p:txBody>
      </p:sp>
    </p:spTree>
    <p:extLst>
      <p:ext uri="{BB962C8B-B14F-4D97-AF65-F5344CB8AC3E}">
        <p14:creationId xmlns:p14="http://schemas.microsoft.com/office/powerpoint/2010/main" val="28896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7EBC6E3A-2720-4C33-9692-E0A83AC3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18:12 </a:t>
            </a:r>
            <a:r>
              <a:rPr lang="en-US" sz="3600" dirty="0"/>
              <a:t>But </a:t>
            </a:r>
            <a:r>
              <a:rPr lang="en-US" sz="3600" b="1" u="sng" dirty="0">
                <a:solidFill>
                  <a:srgbClr val="002060"/>
                </a:solidFill>
              </a:rPr>
              <a:t>when Gallio became governor of Achaia</a:t>
            </a:r>
            <a:r>
              <a:rPr lang="en-US" sz="3600" dirty="0"/>
              <a:t>, some Jews rose up together against Paul and brought him before the governor for judgment. 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xmlns="" id="{D260A99F-725B-4571-ABE8-0016D106B8B5}"/>
              </a:ext>
            </a:extLst>
          </p:cNvPr>
          <p:cNvSpPr/>
          <p:nvPr/>
        </p:nvSpPr>
        <p:spPr>
          <a:xfrm>
            <a:off x="762000" y="152400"/>
            <a:ext cx="7696200" cy="7620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We are reading </a:t>
            </a:r>
            <a:r>
              <a:rPr lang="en-US" sz="3600" b="1" i="1" dirty="0"/>
              <a:t>history</a:t>
            </a:r>
            <a:r>
              <a:rPr lang="en-US" sz="3600" b="1" dirty="0"/>
              <a:t>, not </a:t>
            </a:r>
            <a:r>
              <a:rPr lang="en-US" sz="3600" b="1" i="1" dirty="0"/>
              <a:t>mythology</a:t>
            </a:r>
          </a:p>
        </p:txBody>
      </p:sp>
    </p:spTree>
    <p:extLst>
      <p:ext uri="{BB962C8B-B14F-4D97-AF65-F5344CB8AC3E}">
        <p14:creationId xmlns:p14="http://schemas.microsoft.com/office/powerpoint/2010/main" val="321943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7EBC6E3A-2720-4C33-9692-E0A83AC3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5" name="Picture 2" descr="C:\Users\foustb\Desktop\Delphi-Inscription-dreamstime_xxl_9281740.png">
            <a:extLst>
              <a:ext uri="{FF2B5EF4-FFF2-40B4-BE49-F238E27FC236}">
                <a16:creationId xmlns:a16="http://schemas.microsoft.com/office/drawing/2014/main" xmlns="" id="{C2F70FF0-7687-4802-B4D4-A9ADD4110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231591" cy="480853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18:12 </a:t>
            </a:r>
            <a:r>
              <a:rPr lang="en-US" sz="3600" dirty="0"/>
              <a:t>But </a:t>
            </a:r>
            <a:r>
              <a:rPr lang="en-US" sz="3600" b="1" u="sng" dirty="0">
                <a:solidFill>
                  <a:srgbClr val="002060"/>
                </a:solidFill>
              </a:rPr>
              <a:t>when Gallio became governor of Achaia</a:t>
            </a:r>
            <a:r>
              <a:rPr lang="en-US" sz="3600" dirty="0"/>
              <a:t>, some Jews rose up together against Paul and brought him before the governor for judgment. 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xmlns="" id="{D260A99F-725B-4571-ABE8-0016D106B8B5}"/>
              </a:ext>
            </a:extLst>
          </p:cNvPr>
          <p:cNvSpPr/>
          <p:nvPr/>
        </p:nvSpPr>
        <p:spPr>
          <a:xfrm>
            <a:off x="762000" y="152400"/>
            <a:ext cx="7696200" cy="7620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We are reading </a:t>
            </a:r>
            <a:r>
              <a:rPr lang="en-US" sz="3600" b="1" i="1" dirty="0"/>
              <a:t>history</a:t>
            </a:r>
            <a:r>
              <a:rPr lang="en-US" sz="3600" b="1" dirty="0"/>
              <a:t>, not </a:t>
            </a:r>
            <a:r>
              <a:rPr lang="en-US" sz="3600" b="1" i="1" dirty="0"/>
              <a:t>mythology</a:t>
            </a:r>
          </a:p>
        </p:txBody>
      </p:sp>
    </p:spTree>
    <p:extLst>
      <p:ext uri="{BB962C8B-B14F-4D97-AF65-F5344CB8AC3E}">
        <p14:creationId xmlns:p14="http://schemas.microsoft.com/office/powerpoint/2010/main" val="263504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around each other&#10;&#10;Description generated with high confidence">
            <a:extLst>
              <a:ext uri="{FF2B5EF4-FFF2-40B4-BE49-F238E27FC236}">
                <a16:creationId xmlns:a16="http://schemas.microsoft.com/office/drawing/2014/main" xmlns="" id="{7EBC6E3A-2720-4C33-9692-E0A83AC38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pic>
        <p:nvPicPr>
          <p:cNvPr id="5" name="Picture 2" descr="C:\Users\foustb\Desktop\Delphi-Inscription-dreamstime_xxl_9281740.png">
            <a:extLst>
              <a:ext uri="{FF2B5EF4-FFF2-40B4-BE49-F238E27FC236}">
                <a16:creationId xmlns:a16="http://schemas.microsoft.com/office/drawing/2014/main" xmlns="" id="{C2F70FF0-7687-4802-B4D4-A9ADD4110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0"/>
            <a:ext cx="7231591" cy="480853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18:12 </a:t>
            </a:r>
            <a:r>
              <a:rPr lang="en-US" sz="3600" dirty="0"/>
              <a:t>But </a:t>
            </a:r>
            <a:r>
              <a:rPr lang="en-US" sz="3600" b="1" u="sng" dirty="0">
                <a:solidFill>
                  <a:srgbClr val="002060"/>
                </a:solidFill>
              </a:rPr>
              <a:t>when Gallio became governor of Achaia</a:t>
            </a:r>
            <a:r>
              <a:rPr lang="en-US" sz="3600" dirty="0"/>
              <a:t>, some Jews rose up together against Paul and brought him before the governor for judgment.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FB73DC3-9C9F-45F8-8CC0-27B6D1D3C743}"/>
              </a:ext>
            </a:extLst>
          </p:cNvPr>
          <p:cNvSpPr txBox="1"/>
          <p:nvPr/>
        </p:nvSpPr>
        <p:spPr>
          <a:xfrm>
            <a:off x="228600" y="1143000"/>
            <a:ext cx="68580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18:2</a:t>
            </a:r>
            <a:r>
              <a:rPr lang="en-US" sz="3200" baseline="30000" dirty="0"/>
              <a:t> </a:t>
            </a:r>
            <a:r>
              <a:rPr lang="en-US" sz="3200" dirty="0"/>
              <a:t>They had left Italy when Claudius Caesar deported all Jews from Rome.</a:t>
            </a:r>
            <a:r>
              <a:rPr lang="en-US" sz="3200" i="1" dirty="0"/>
              <a:t> </a:t>
            </a:r>
          </a:p>
        </p:txBody>
      </p:sp>
      <p:sp>
        <p:nvSpPr>
          <p:cNvPr id="9" name="Rounded Rectangular Callout 11">
            <a:extLst>
              <a:ext uri="{FF2B5EF4-FFF2-40B4-BE49-F238E27FC236}">
                <a16:creationId xmlns:a16="http://schemas.microsoft.com/office/drawing/2014/main" xmlns="" id="{D260A99F-725B-4571-ABE8-0016D106B8B5}"/>
              </a:ext>
            </a:extLst>
          </p:cNvPr>
          <p:cNvSpPr/>
          <p:nvPr/>
        </p:nvSpPr>
        <p:spPr>
          <a:xfrm>
            <a:off x="762000" y="152400"/>
            <a:ext cx="7696200" cy="7620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We are reading </a:t>
            </a:r>
            <a:r>
              <a:rPr lang="en-US" sz="3600" b="1" i="1" dirty="0"/>
              <a:t>history</a:t>
            </a:r>
            <a:r>
              <a:rPr lang="en-US" sz="3600" b="1" dirty="0"/>
              <a:t>, not </a:t>
            </a:r>
            <a:r>
              <a:rPr lang="en-US" sz="3600" b="1" i="1" dirty="0"/>
              <a:t>mythology</a:t>
            </a:r>
          </a:p>
        </p:txBody>
      </p:sp>
    </p:spTree>
    <p:extLst>
      <p:ext uri="{BB962C8B-B14F-4D97-AF65-F5344CB8AC3E}">
        <p14:creationId xmlns:p14="http://schemas.microsoft.com/office/powerpoint/2010/main" val="28374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18:12 </a:t>
            </a:r>
            <a:r>
              <a:rPr lang="en-US" sz="3600" dirty="0"/>
              <a:t>But </a:t>
            </a:r>
            <a:r>
              <a:rPr lang="en-US" sz="3600" b="1" u="sng" dirty="0">
                <a:solidFill>
                  <a:srgbClr val="002060"/>
                </a:solidFill>
              </a:rPr>
              <a:t>when Gallio became governor of Achaia</a:t>
            </a:r>
            <a:r>
              <a:rPr lang="en-US" sz="3600" dirty="0"/>
              <a:t>, some Jews rose up together against Paul and brought him before the governor for judgment. </a:t>
            </a:r>
          </a:p>
        </p:txBody>
      </p:sp>
      <p:pic>
        <p:nvPicPr>
          <p:cNvPr id="10" name="Picture 2" descr="C:\Users\foustb\Desktop\corinth erastus.jpg">
            <a:extLst>
              <a:ext uri="{FF2B5EF4-FFF2-40B4-BE49-F238E27FC236}">
                <a16:creationId xmlns:a16="http://schemas.microsoft.com/office/drawing/2014/main" xmlns="" id="{9D92D4BA-7723-478E-9AC3-0F527D75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"/>
            <a:ext cx="9143999" cy="6858000"/>
          </a:xfrm>
          <a:prstGeom prst="rect">
            <a:avLst/>
          </a:prstGeom>
          <a:noFill/>
        </p:spPr>
      </p:pic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xmlns="" id="{1CA82000-7486-4883-A046-4DF770544F8F}"/>
              </a:ext>
            </a:extLst>
          </p:cNvPr>
          <p:cNvSpPr/>
          <p:nvPr/>
        </p:nvSpPr>
        <p:spPr>
          <a:xfrm>
            <a:off x="762000" y="152400"/>
            <a:ext cx="7696200" cy="7620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We are reading </a:t>
            </a:r>
            <a:r>
              <a:rPr lang="en-US" sz="3600" b="1" i="1" dirty="0"/>
              <a:t>history</a:t>
            </a:r>
            <a:r>
              <a:rPr lang="en-US" sz="3600" b="1" dirty="0"/>
              <a:t>, not </a:t>
            </a:r>
            <a:r>
              <a:rPr lang="en-US" sz="3600" b="1" i="1" dirty="0"/>
              <a:t>mythology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1A8CA5-7B81-4657-9138-646714E95EF5}"/>
              </a:ext>
            </a:extLst>
          </p:cNvPr>
          <p:cNvSpPr txBox="1"/>
          <p:nvPr/>
        </p:nvSpPr>
        <p:spPr>
          <a:xfrm>
            <a:off x="76200" y="990600"/>
            <a:ext cx="5943600" cy="2819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Romans 16:23 </a:t>
            </a:r>
            <a:r>
              <a:rPr lang="en-US" sz="3000" dirty="0">
                <a:solidFill>
                  <a:schemeClr val="bg1"/>
                </a:solidFill>
              </a:rPr>
              <a:t>Gaius, whose hospitality I and the whole church here enjoy, sends you his greetings. </a:t>
            </a:r>
            <a:r>
              <a:rPr lang="en-US" sz="3000" b="1" u="sng" dirty="0">
                <a:solidFill>
                  <a:schemeClr val="bg1"/>
                </a:solidFill>
              </a:rPr>
              <a:t>Erastus,  who is the city’s director of public works</a:t>
            </a:r>
            <a:r>
              <a:rPr lang="en-US" sz="3000" dirty="0">
                <a:solidFill>
                  <a:schemeClr val="bg1"/>
                </a:solidFill>
              </a:rPr>
              <a:t>, and our brother Quartus send you their greetings.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54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18:12 </a:t>
            </a:r>
            <a:r>
              <a:rPr lang="en-US" sz="3600" dirty="0"/>
              <a:t>But </a:t>
            </a:r>
            <a:r>
              <a:rPr lang="en-US" sz="3600" b="1" u="sng" dirty="0">
                <a:solidFill>
                  <a:srgbClr val="002060"/>
                </a:solidFill>
              </a:rPr>
              <a:t>when Gallio became governor of Achaia</a:t>
            </a:r>
            <a:r>
              <a:rPr lang="en-US" sz="3600" dirty="0"/>
              <a:t>, some Jews rose up together against Paul and brought him before the governor for judgment. </a:t>
            </a:r>
          </a:p>
        </p:txBody>
      </p:sp>
      <p:pic>
        <p:nvPicPr>
          <p:cNvPr id="10" name="Picture 2" descr="C:\Users\foustb\Desktop\corinth erastus.jpg">
            <a:extLst>
              <a:ext uri="{FF2B5EF4-FFF2-40B4-BE49-F238E27FC236}">
                <a16:creationId xmlns:a16="http://schemas.microsoft.com/office/drawing/2014/main" xmlns="" id="{9D92D4BA-7723-478E-9AC3-0F527D75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"/>
            <a:ext cx="9143999" cy="6858000"/>
          </a:xfrm>
          <a:prstGeom prst="rect">
            <a:avLst/>
          </a:prstGeom>
          <a:noFill/>
        </p:spPr>
      </p:pic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xmlns="" id="{1CA82000-7486-4883-A046-4DF770544F8F}"/>
              </a:ext>
            </a:extLst>
          </p:cNvPr>
          <p:cNvSpPr/>
          <p:nvPr/>
        </p:nvSpPr>
        <p:spPr>
          <a:xfrm>
            <a:off x="762000" y="152400"/>
            <a:ext cx="7696200" cy="7620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We are reading </a:t>
            </a:r>
            <a:r>
              <a:rPr lang="en-US" sz="3600" b="1" i="1" dirty="0"/>
              <a:t>history</a:t>
            </a:r>
            <a:r>
              <a:rPr lang="en-US" sz="3600" b="1" dirty="0"/>
              <a:t>, not </a:t>
            </a:r>
            <a:r>
              <a:rPr lang="en-US" sz="3600" b="1" i="1" dirty="0"/>
              <a:t>mythology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1A8CA5-7B81-4657-9138-646714E95EF5}"/>
              </a:ext>
            </a:extLst>
          </p:cNvPr>
          <p:cNvSpPr txBox="1"/>
          <p:nvPr/>
        </p:nvSpPr>
        <p:spPr>
          <a:xfrm>
            <a:off x="76200" y="990600"/>
            <a:ext cx="5943600" cy="2819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Romans 16:23 </a:t>
            </a:r>
            <a:r>
              <a:rPr lang="en-US" sz="3000" dirty="0">
                <a:solidFill>
                  <a:schemeClr val="bg1"/>
                </a:solidFill>
              </a:rPr>
              <a:t>Gaius, whose hospitality I and the whole church here enjoy, sends you his greetings. </a:t>
            </a:r>
            <a:r>
              <a:rPr lang="en-US" sz="3000" b="1" u="sng" dirty="0">
                <a:solidFill>
                  <a:schemeClr val="bg1"/>
                </a:solidFill>
              </a:rPr>
              <a:t>Erastus,  who is the city’s director of public works</a:t>
            </a:r>
            <a:r>
              <a:rPr lang="en-US" sz="3000" dirty="0">
                <a:solidFill>
                  <a:schemeClr val="bg1"/>
                </a:solidFill>
              </a:rPr>
              <a:t>, and our brother Quartus send you their greetings.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491050-2825-4539-A7C1-C5FC2A5A5AA4}"/>
              </a:ext>
            </a:extLst>
          </p:cNvPr>
          <p:cNvSpPr txBox="1"/>
          <p:nvPr/>
        </p:nvSpPr>
        <p:spPr>
          <a:xfrm rot="19985183">
            <a:off x="1877620" y="5110468"/>
            <a:ext cx="8313347" cy="1066800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	 "Erastus in return for his </a:t>
            </a:r>
            <a:r>
              <a:rPr lang="en-US" sz="2800" b="1" dirty="0" err="1">
                <a:solidFill>
                  <a:schemeClr val="bg1"/>
                </a:solidFill>
              </a:rPr>
              <a:t>aedileship</a:t>
            </a:r>
            <a:r>
              <a:rPr lang="en-US" sz="2800" b="1" dirty="0">
                <a:solidFill>
                  <a:schemeClr val="bg1"/>
                </a:solidFill>
              </a:rPr>
              <a:t> laid the 	                 pavement at his own expense”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227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18:12 </a:t>
            </a:r>
            <a:r>
              <a:rPr lang="en-US" sz="3600" dirty="0"/>
              <a:t>But </a:t>
            </a:r>
            <a:r>
              <a:rPr lang="en-US" sz="3600" b="1" u="sng" dirty="0">
                <a:solidFill>
                  <a:srgbClr val="002060"/>
                </a:solidFill>
              </a:rPr>
              <a:t>when Gallio became governor of Achaia</a:t>
            </a:r>
            <a:r>
              <a:rPr lang="en-US" sz="3600" dirty="0"/>
              <a:t>, some Jews rose up together against Paul and brought him before the governor for judgment. </a:t>
            </a:r>
          </a:p>
        </p:txBody>
      </p:sp>
      <p:pic>
        <p:nvPicPr>
          <p:cNvPr id="10" name="Picture 2" descr="C:\Users\foustb\Desktop\corinth erastus.jpg">
            <a:extLst>
              <a:ext uri="{FF2B5EF4-FFF2-40B4-BE49-F238E27FC236}">
                <a16:creationId xmlns:a16="http://schemas.microsoft.com/office/drawing/2014/main" xmlns="" id="{9D92D4BA-7723-478E-9AC3-0F527D75E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240"/>
            <a:ext cx="9143999" cy="6858000"/>
          </a:xfrm>
          <a:prstGeom prst="rect">
            <a:avLst/>
          </a:prstGeom>
          <a:noFill/>
        </p:spPr>
      </p:pic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xmlns="" id="{1CA82000-7486-4883-A046-4DF770544F8F}"/>
              </a:ext>
            </a:extLst>
          </p:cNvPr>
          <p:cNvSpPr/>
          <p:nvPr/>
        </p:nvSpPr>
        <p:spPr>
          <a:xfrm>
            <a:off x="762000" y="152400"/>
            <a:ext cx="7696200" cy="7620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We are reading </a:t>
            </a:r>
            <a:r>
              <a:rPr lang="en-US" sz="3600" b="1" i="1" dirty="0"/>
              <a:t>history</a:t>
            </a:r>
            <a:r>
              <a:rPr lang="en-US" sz="3600" b="1" dirty="0"/>
              <a:t>, not </a:t>
            </a:r>
            <a:r>
              <a:rPr lang="en-US" sz="3600" b="1" i="1" dirty="0"/>
              <a:t>mythology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1A8CA5-7B81-4657-9138-646714E95EF5}"/>
              </a:ext>
            </a:extLst>
          </p:cNvPr>
          <p:cNvSpPr txBox="1"/>
          <p:nvPr/>
        </p:nvSpPr>
        <p:spPr>
          <a:xfrm>
            <a:off x="76200" y="990600"/>
            <a:ext cx="5943600" cy="28194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000" b="1" baseline="30000" dirty="0">
                <a:solidFill>
                  <a:schemeClr val="bg1"/>
                </a:solidFill>
              </a:rPr>
              <a:t>Romans 16:23 </a:t>
            </a:r>
            <a:r>
              <a:rPr lang="en-US" sz="3000" dirty="0">
                <a:solidFill>
                  <a:schemeClr val="bg1"/>
                </a:solidFill>
              </a:rPr>
              <a:t>Gaius, whose hospitality I and the whole church here enjoy, sends you his greetings. </a:t>
            </a:r>
            <a:r>
              <a:rPr lang="en-US" sz="3000" b="1" u="sng" dirty="0">
                <a:solidFill>
                  <a:schemeClr val="bg1"/>
                </a:solidFill>
              </a:rPr>
              <a:t>Erastus,  who is the city’s director of public works</a:t>
            </a:r>
            <a:r>
              <a:rPr lang="en-US" sz="3000" dirty="0">
                <a:solidFill>
                  <a:schemeClr val="bg1"/>
                </a:solidFill>
              </a:rPr>
              <a:t>, and our brother Quartus send you their greetings.</a:t>
            </a:r>
            <a:endParaRPr lang="en-US" sz="4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491050-2825-4539-A7C1-C5FC2A5A5AA4}"/>
              </a:ext>
            </a:extLst>
          </p:cNvPr>
          <p:cNvSpPr txBox="1"/>
          <p:nvPr/>
        </p:nvSpPr>
        <p:spPr>
          <a:xfrm rot="19985183">
            <a:off x="1877620" y="5110468"/>
            <a:ext cx="8313347" cy="1066800"/>
          </a:xfrm>
          <a:prstGeom prst="rect">
            <a:avLst/>
          </a:prstGeom>
          <a:solidFill>
            <a:schemeClr val="tx1">
              <a:alpha val="49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	 "Erastus in return for his </a:t>
            </a:r>
            <a:r>
              <a:rPr lang="en-US" sz="2800" b="1" dirty="0" err="1">
                <a:solidFill>
                  <a:schemeClr val="bg1"/>
                </a:solidFill>
              </a:rPr>
              <a:t>aedileship</a:t>
            </a:r>
            <a:r>
              <a:rPr lang="en-US" sz="2800" b="1" dirty="0">
                <a:solidFill>
                  <a:schemeClr val="bg1"/>
                </a:solidFill>
              </a:rPr>
              <a:t> laid the 	                 pavement at his own expense”</a:t>
            </a:r>
            <a:endParaRPr lang="en-US" sz="2800" dirty="0"/>
          </a:p>
        </p:txBody>
      </p:sp>
      <p:pic>
        <p:nvPicPr>
          <p:cNvPr id="13" name="Picture 2" descr="C:\Users\foustb\Desktop\cap.PNG">
            <a:extLst>
              <a:ext uri="{FF2B5EF4-FFF2-40B4-BE49-F238E27FC236}">
                <a16:creationId xmlns:a16="http://schemas.microsoft.com/office/drawing/2014/main" xmlns="" id="{9EEB77C3-CB80-4D29-9D53-2AAE990116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t="22374"/>
          <a:stretch/>
        </p:blipFill>
        <p:spPr bwMode="auto">
          <a:xfrm rot="19939132">
            <a:off x="761" y="3316224"/>
            <a:ext cx="9144000" cy="1637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493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18:12 </a:t>
            </a:r>
            <a:r>
              <a:rPr lang="en-US" sz="3600" dirty="0"/>
              <a:t>But </a:t>
            </a:r>
            <a:r>
              <a:rPr lang="en-US" sz="3600" b="1" u="sng" dirty="0">
                <a:solidFill>
                  <a:srgbClr val="002060"/>
                </a:solidFill>
              </a:rPr>
              <a:t>when Gallio became governor of Achaia</a:t>
            </a:r>
            <a:r>
              <a:rPr lang="en-US" sz="3600" dirty="0"/>
              <a:t>, some Jews rose up together against Paul and brought him before the governor for judgment. </a:t>
            </a:r>
          </a:p>
        </p:txBody>
      </p:sp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xmlns="" id="{1CA82000-7486-4883-A046-4DF770544F8F}"/>
              </a:ext>
            </a:extLst>
          </p:cNvPr>
          <p:cNvSpPr/>
          <p:nvPr/>
        </p:nvSpPr>
        <p:spPr>
          <a:xfrm>
            <a:off x="762000" y="152400"/>
            <a:ext cx="7696200" cy="7620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We are reading </a:t>
            </a:r>
            <a:r>
              <a:rPr lang="en-US" sz="3600" b="1" i="1" dirty="0"/>
              <a:t>history</a:t>
            </a:r>
            <a:r>
              <a:rPr lang="en-US" sz="3600" b="1" dirty="0"/>
              <a:t>, not </a:t>
            </a:r>
            <a:r>
              <a:rPr lang="en-US" sz="3600" b="1" i="1" dirty="0"/>
              <a:t>mythology</a:t>
            </a:r>
          </a:p>
        </p:txBody>
      </p:sp>
      <p:sp>
        <p:nvSpPr>
          <p:cNvPr id="14" name="Rounded Rectangular Callout 12">
            <a:extLst>
              <a:ext uri="{FF2B5EF4-FFF2-40B4-BE49-F238E27FC236}">
                <a16:creationId xmlns:a16="http://schemas.microsoft.com/office/drawing/2014/main" xmlns="" id="{0804B896-1E46-4CCA-B5A6-8050F14CE9BA}"/>
              </a:ext>
            </a:extLst>
          </p:cNvPr>
          <p:cNvSpPr/>
          <p:nvPr/>
        </p:nvSpPr>
        <p:spPr>
          <a:xfrm>
            <a:off x="304800" y="1219200"/>
            <a:ext cx="8534400" cy="685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One of the standout features of the Bible</a:t>
            </a:r>
            <a:endParaRPr lang="en-US" sz="3600" b="1" i="1" dirty="0"/>
          </a:p>
        </p:txBody>
      </p:sp>
      <p:sp>
        <p:nvSpPr>
          <p:cNvPr id="15" name="Rounded Rectangular Callout 8">
            <a:extLst>
              <a:ext uri="{FF2B5EF4-FFF2-40B4-BE49-F238E27FC236}">
                <a16:creationId xmlns:a16="http://schemas.microsoft.com/office/drawing/2014/main" xmlns="" id="{217DF0FB-B5B9-40A9-A122-C025A4C59394}"/>
              </a:ext>
            </a:extLst>
          </p:cNvPr>
          <p:cNvSpPr/>
          <p:nvPr/>
        </p:nvSpPr>
        <p:spPr>
          <a:xfrm>
            <a:off x="304800" y="2362200"/>
            <a:ext cx="8534400" cy="16764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No other religious text cross references with history like the Bible!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03832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18:12 </a:t>
            </a:r>
            <a:r>
              <a:rPr lang="en-US" sz="3600" dirty="0"/>
              <a:t>But </a:t>
            </a:r>
            <a:r>
              <a:rPr lang="en-US" sz="3600" b="1" u="sng" dirty="0">
                <a:solidFill>
                  <a:srgbClr val="002060"/>
                </a:solidFill>
              </a:rPr>
              <a:t>when Gallio became governor of Achaia</a:t>
            </a:r>
            <a:r>
              <a:rPr lang="en-US" sz="3600" dirty="0"/>
              <a:t>, some Jews rose up together against Paul and brought him before the governor for judgment. </a:t>
            </a:r>
          </a:p>
        </p:txBody>
      </p:sp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xmlns="" id="{1CA82000-7486-4883-A046-4DF770544F8F}"/>
              </a:ext>
            </a:extLst>
          </p:cNvPr>
          <p:cNvSpPr/>
          <p:nvPr/>
        </p:nvSpPr>
        <p:spPr>
          <a:xfrm>
            <a:off x="762000" y="152400"/>
            <a:ext cx="7696200" cy="7620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We are reading </a:t>
            </a:r>
            <a:r>
              <a:rPr lang="en-US" sz="3600" b="1" i="1" dirty="0"/>
              <a:t>history</a:t>
            </a:r>
            <a:r>
              <a:rPr lang="en-US" sz="3600" b="1" dirty="0"/>
              <a:t>, not </a:t>
            </a:r>
            <a:r>
              <a:rPr lang="en-US" sz="3600" b="1" i="1" dirty="0"/>
              <a:t>mythology</a:t>
            </a:r>
          </a:p>
        </p:txBody>
      </p:sp>
      <p:sp>
        <p:nvSpPr>
          <p:cNvPr id="16" name="Rounded Rectangular Callout 9">
            <a:extLst>
              <a:ext uri="{FF2B5EF4-FFF2-40B4-BE49-F238E27FC236}">
                <a16:creationId xmlns:a16="http://schemas.microsoft.com/office/drawing/2014/main" xmlns="" id="{5357680B-6EE2-486B-BBDD-CFC44B8AB0B2}"/>
              </a:ext>
            </a:extLst>
          </p:cNvPr>
          <p:cNvSpPr/>
          <p:nvPr/>
        </p:nvSpPr>
        <p:spPr>
          <a:xfrm>
            <a:off x="350520" y="1158240"/>
            <a:ext cx="8534400" cy="16764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The biblical account is corroborated over and over again by contemporary, extra-biblical, often </a:t>
            </a:r>
            <a:r>
              <a:rPr lang="en-US" sz="3600" b="1" i="1" dirty="0"/>
              <a:t>hostile</a:t>
            </a:r>
            <a:r>
              <a:rPr lang="en-US" sz="3600" b="1" dirty="0"/>
              <a:t> sources</a:t>
            </a:r>
            <a:endParaRPr lang="en-US" sz="3600" b="1" i="1" dirty="0"/>
          </a:p>
        </p:txBody>
      </p:sp>
      <p:sp>
        <p:nvSpPr>
          <p:cNvPr id="18" name="Rounded Rectangular Callout 9">
            <a:extLst>
              <a:ext uri="{FF2B5EF4-FFF2-40B4-BE49-F238E27FC236}">
                <a16:creationId xmlns:a16="http://schemas.microsoft.com/office/drawing/2014/main" xmlns="" id="{2139BA52-2F30-43E9-A128-62AE31D12D6A}"/>
              </a:ext>
            </a:extLst>
          </p:cNvPr>
          <p:cNvSpPr/>
          <p:nvPr/>
        </p:nvSpPr>
        <p:spPr>
          <a:xfrm>
            <a:off x="381000" y="3124200"/>
            <a:ext cx="8534400" cy="11430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And holds up under the scrutiny of modern scholarship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31571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3A4623-11E0-46E0-9557-BBCDAB2F4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/>
          <a:stretch/>
        </p:blipFill>
        <p:spPr>
          <a:xfrm>
            <a:off x="15240" y="0"/>
            <a:ext cx="9144000" cy="46561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18:12 </a:t>
            </a:r>
            <a:r>
              <a:rPr lang="en-US" sz="3600" dirty="0"/>
              <a:t>But when Gallio became governor of Achaia, </a:t>
            </a:r>
            <a:r>
              <a:rPr lang="en-US" sz="3600" b="1" u="sng" dirty="0">
                <a:solidFill>
                  <a:srgbClr val="002060"/>
                </a:solidFill>
              </a:rPr>
              <a:t>some Jews rose up together against Paul and brought him before the governor for judgment.</a:t>
            </a:r>
            <a:r>
              <a:rPr lang="en-US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533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C:\Users\foustb\Desktop\Cap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0600"/>
            <a:ext cx="11660821" cy="5410200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sp>
        <p:nvSpPr>
          <p:cNvPr id="17" name="Oval 16"/>
          <p:cNvSpPr/>
          <p:nvPr/>
        </p:nvSpPr>
        <p:spPr>
          <a:xfrm rot="1195785">
            <a:off x="2007583" y="909351"/>
            <a:ext cx="4906878" cy="1872123"/>
          </a:xfrm>
          <a:prstGeom prst="ellipse">
            <a:avLst/>
          </a:prstGeom>
          <a:solidFill>
            <a:srgbClr val="7030A0">
              <a:alpha val="36000"/>
            </a:srgbClr>
          </a:solidFill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05B500-DB2F-4B13-84EE-91B9F6674C71}"/>
              </a:ext>
            </a:extLst>
          </p:cNvPr>
          <p:cNvSpPr txBox="1"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17:18</a:t>
            </a:r>
            <a:r>
              <a:rPr lang="en-US" sz="3200" b="1" dirty="0"/>
              <a:t> </a:t>
            </a:r>
            <a:r>
              <a:rPr lang="en-US" sz="3200" dirty="0"/>
              <a:t>After these things he left Athens and went to Corinth. 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9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D3A4623-11E0-46E0-9557-BBCDAB2F4E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8"/>
          <a:stretch/>
        </p:blipFill>
        <p:spPr>
          <a:xfrm>
            <a:off x="15240" y="0"/>
            <a:ext cx="9144000" cy="4656117"/>
          </a:xfrm>
          <a:prstGeom prst="rect">
            <a:avLst/>
          </a:prstGeom>
        </p:spPr>
      </p:pic>
      <p:pic>
        <p:nvPicPr>
          <p:cNvPr id="3" name="Picture 2" descr="A close up of a stone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0DDEE419-0486-4C13-8958-596455D545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"/>
          <a:stretch/>
        </p:blipFill>
        <p:spPr>
          <a:xfrm>
            <a:off x="0" y="0"/>
            <a:ext cx="917448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18:12 </a:t>
            </a:r>
            <a:r>
              <a:rPr lang="en-US" sz="3600" dirty="0"/>
              <a:t>But when Gallio became governor of Achaia, </a:t>
            </a:r>
            <a:r>
              <a:rPr lang="en-US" sz="3600" b="1" u="sng" dirty="0">
                <a:solidFill>
                  <a:srgbClr val="002060"/>
                </a:solidFill>
              </a:rPr>
              <a:t>some Jews rose up together against Paul and brought him before the governor for judgment.</a:t>
            </a:r>
            <a:r>
              <a:rPr lang="en-US" sz="3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20229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one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0DDEE419-0486-4C13-8958-596455D54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"/>
          <a:stretch/>
        </p:blipFill>
        <p:spPr>
          <a:xfrm>
            <a:off x="0" y="0"/>
            <a:ext cx="917448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18:13 </a:t>
            </a:r>
            <a:r>
              <a:rPr lang="en-US" sz="3600" dirty="0"/>
              <a:t>saying, “This man persuades men to worship God contrary to the law.” </a:t>
            </a:r>
            <a:r>
              <a:rPr lang="en-US" sz="3600" b="1" baseline="30000" dirty="0"/>
              <a:t>14 </a:t>
            </a:r>
            <a:r>
              <a:rPr lang="en-US" sz="3600" dirty="0"/>
              <a:t>But just as Paul started to make his defense, Gallio turned to Paul’s accusers and said,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3B2063F-30F8-4297-9588-D3A7011F4A36}"/>
              </a:ext>
            </a:extLst>
          </p:cNvPr>
          <p:cNvSpPr txBox="1"/>
          <p:nvPr/>
        </p:nvSpPr>
        <p:spPr>
          <a:xfrm>
            <a:off x="0" y="4572000"/>
            <a:ext cx="9144000" cy="2286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/>
              <a:t>Acts 18:13 </a:t>
            </a:r>
            <a:r>
              <a:rPr lang="en-US" sz="3600" dirty="0"/>
              <a:t>saying, “This man persuades men to worship God contrary to the law.” </a:t>
            </a:r>
            <a:r>
              <a:rPr lang="en-US" sz="3600" b="1" baseline="30000" dirty="0"/>
              <a:t>14 </a:t>
            </a:r>
            <a:r>
              <a:rPr lang="en-US" sz="3600" b="1" u="sng" dirty="0">
                <a:solidFill>
                  <a:srgbClr val="002060"/>
                </a:solidFill>
              </a:rPr>
              <a:t>But just as Paul started to make his defense</a:t>
            </a:r>
            <a:r>
              <a:rPr lang="en-US" sz="3600" dirty="0"/>
              <a:t>, Gallio turned to Paul’s accusers and said, </a:t>
            </a:r>
          </a:p>
        </p:txBody>
      </p:sp>
    </p:spTree>
    <p:extLst>
      <p:ext uri="{BB962C8B-B14F-4D97-AF65-F5344CB8AC3E}">
        <p14:creationId xmlns:p14="http://schemas.microsoft.com/office/powerpoint/2010/main" val="225199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one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0DDEE419-0486-4C13-8958-596455D54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"/>
          <a:stretch/>
        </p:blipFill>
        <p:spPr>
          <a:xfrm>
            <a:off x="0" y="0"/>
            <a:ext cx="917448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3886200"/>
            <a:ext cx="9144000" cy="2971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100" b="1" baseline="30000" dirty="0"/>
              <a:t>Acts 18:14 </a:t>
            </a:r>
            <a:r>
              <a:rPr lang="en-US" sz="3100" dirty="0"/>
              <a:t>“Listen, you Jews, if this were a case involving some wrongdoing or a serious crime, I would have a reason to accept your case.  </a:t>
            </a:r>
            <a:r>
              <a:rPr lang="en-US" sz="3100" b="1" baseline="30000" dirty="0"/>
              <a:t>15 </a:t>
            </a:r>
            <a:r>
              <a:rPr lang="en-US" sz="3100" dirty="0"/>
              <a:t>But since it is merely a question of words and names and your Jewish law, take care of it yourselves. I refuse to judge such matters.”   </a:t>
            </a:r>
            <a:r>
              <a:rPr lang="en-US" sz="3100" b="1" baseline="30000" dirty="0"/>
              <a:t>16 </a:t>
            </a:r>
            <a:r>
              <a:rPr lang="en-US" sz="3100" dirty="0"/>
              <a:t>And he threw them out of the courtroom.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3365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one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0DDEE419-0486-4C13-8958-596455D54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"/>
          <a:stretch/>
        </p:blipFill>
        <p:spPr>
          <a:xfrm>
            <a:off x="0" y="0"/>
            <a:ext cx="917448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18:17</a:t>
            </a:r>
            <a:r>
              <a:rPr lang="en-US" sz="3200" baseline="30000" dirty="0"/>
              <a:t> </a:t>
            </a:r>
            <a:r>
              <a:rPr lang="en-US" sz="3200" dirty="0"/>
              <a:t>The crowd</a:t>
            </a:r>
            <a:r>
              <a:rPr lang="en-US" sz="3200" baseline="30000" dirty="0"/>
              <a:t> </a:t>
            </a:r>
            <a:r>
              <a:rPr lang="en-US" sz="3200" dirty="0"/>
              <a:t>then grabbed Sosthenes, the leader of the synagogue, and beat him right there in the courtroom. But Gallio paid no attention.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505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one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0DDEE419-0486-4C13-8958-596455D54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"/>
          <a:stretch/>
        </p:blipFill>
        <p:spPr>
          <a:xfrm>
            <a:off x="0" y="0"/>
            <a:ext cx="917448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18:17</a:t>
            </a:r>
            <a:r>
              <a:rPr lang="en-US" sz="3200" baseline="30000" dirty="0"/>
              <a:t> </a:t>
            </a:r>
            <a:r>
              <a:rPr lang="en-US" sz="3200" dirty="0"/>
              <a:t>The crowd</a:t>
            </a:r>
            <a:r>
              <a:rPr lang="en-US" sz="3200" baseline="30000" dirty="0"/>
              <a:t> </a:t>
            </a:r>
            <a:r>
              <a:rPr lang="en-US" sz="3200" dirty="0"/>
              <a:t>then grabbed Sosthenes, the leader of the synagogue, and beat him right there in the courtroom. But Gallio paid no attention.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22F25F-6C72-424A-BAF6-BE086676A99F}"/>
              </a:ext>
            </a:extLst>
          </p:cNvPr>
          <p:cNvSpPr txBox="1"/>
          <p:nvPr/>
        </p:nvSpPr>
        <p:spPr>
          <a:xfrm>
            <a:off x="76200" y="3276600"/>
            <a:ext cx="8991600" cy="1752600"/>
          </a:xfrm>
          <a:prstGeom prst="rect">
            <a:avLst/>
          </a:prstGeom>
          <a:solidFill>
            <a:srgbClr val="3C2710"/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>
                <a:solidFill>
                  <a:schemeClr val="bg1"/>
                </a:solidFill>
              </a:rPr>
              <a:t>1 Corinthians 1:1 </a:t>
            </a:r>
            <a:r>
              <a:rPr lang="en-US" sz="3600" b="1" dirty="0">
                <a:solidFill>
                  <a:schemeClr val="bg1"/>
                </a:solidFill>
              </a:rPr>
              <a:t>This letter is from Paul, chosen by the will of God to be an apostle of Christ Jesus, and from our brother </a:t>
            </a:r>
            <a:r>
              <a:rPr lang="en-US" sz="3600" b="1" dirty="0" err="1">
                <a:solidFill>
                  <a:schemeClr val="bg1"/>
                </a:solidFill>
              </a:rPr>
              <a:t>Sosthenes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83306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one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0DDEE419-0486-4C13-8958-596455D54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"/>
          <a:stretch/>
        </p:blipFill>
        <p:spPr>
          <a:xfrm>
            <a:off x="0" y="0"/>
            <a:ext cx="917448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18:17</a:t>
            </a:r>
            <a:r>
              <a:rPr lang="en-US" sz="3200" baseline="30000" dirty="0"/>
              <a:t> </a:t>
            </a:r>
            <a:r>
              <a:rPr lang="en-US" sz="3200" dirty="0"/>
              <a:t>The crowd</a:t>
            </a:r>
            <a:r>
              <a:rPr lang="en-US" sz="3200" baseline="30000" dirty="0"/>
              <a:t> </a:t>
            </a:r>
            <a:r>
              <a:rPr lang="en-US" sz="3200" dirty="0"/>
              <a:t>then grabbed Sosthenes, the leader of the synagogue, and beat him right there in the courtroom. But Gallio paid no attention.</a:t>
            </a:r>
          </a:p>
          <a:p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A22F25F-6C72-424A-BAF6-BE086676A99F}"/>
              </a:ext>
            </a:extLst>
          </p:cNvPr>
          <p:cNvSpPr txBox="1"/>
          <p:nvPr/>
        </p:nvSpPr>
        <p:spPr>
          <a:xfrm>
            <a:off x="76200" y="3276600"/>
            <a:ext cx="8991600" cy="1752600"/>
          </a:xfrm>
          <a:prstGeom prst="rect">
            <a:avLst/>
          </a:prstGeom>
          <a:solidFill>
            <a:srgbClr val="3C2710"/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600" b="1" baseline="30000" dirty="0">
                <a:solidFill>
                  <a:schemeClr val="bg1"/>
                </a:solidFill>
              </a:rPr>
              <a:t>1 Corinthians 1:1 </a:t>
            </a:r>
            <a:r>
              <a:rPr lang="en-US" sz="3600" b="1" dirty="0">
                <a:solidFill>
                  <a:schemeClr val="bg1"/>
                </a:solidFill>
              </a:rPr>
              <a:t>This letter is from Paul, chosen by the will of God to be an apostle of Christ Jesus, and from our brother </a:t>
            </a:r>
            <a:r>
              <a:rPr lang="en-US" sz="3600" b="1" dirty="0" err="1">
                <a:solidFill>
                  <a:schemeClr val="bg1"/>
                </a:solidFill>
              </a:rPr>
              <a:t>Sosthenes</a:t>
            </a:r>
            <a:r>
              <a:rPr lang="en-US" sz="3600" b="1" dirty="0">
                <a:solidFill>
                  <a:schemeClr val="bg1"/>
                </a:solidFill>
              </a:rPr>
              <a:t>.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 </a:t>
            </a:r>
          </a:p>
          <a:p>
            <a:endParaRPr lang="en-US" sz="3600" b="1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3600" dirty="0">
              <a:solidFill>
                <a:schemeClr val="bg1"/>
              </a:solidFill>
            </a:endParaRPr>
          </a:p>
          <a:p>
            <a:endParaRPr lang="en-US" sz="4000" dirty="0"/>
          </a:p>
        </p:txBody>
      </p:sp>
      <p:sp>
        <p:nvSpPr>
          <p:cNvPr id="7" name="Rounded Rectangular Callout 7">
            <a:extLst>
              <a:ext uri="{FF2B5EF4-FFF2-40B4-BE49-F238E27FC236}">
                <a16:creationId xmlns:a16="http://schemas.microsoft.com/office/drawing/2014/main" xmlns="" id="{39D2BEF1-DB1C-4D8F-A6B0-B0B2B97EA5CD}"/>
              </a:ext>
            </a:extLst>
          </p:cNvPr>
          <p:cNvSpPr/>
          <p:nvPr/>
        </p:nvSpPr>
        <p:spPr>
          <a:xfrm>
            <a:off x="152400" y="990600"/>
            <a:ext cx="8839200" cy="1371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823B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/>
              <a:t>Sometimes we can hear God’s knock most clearly when life chews us up and spits us out</a:t>
            </a:r>
            <a:endParaRPr lang="en-US" sz="3500" b="1" i="1" dirty="0"/>
          </a:p>
        </p:txBody>
      </p:sp>
    </p:spTree>
    <p:extLst>
      <p:ext uri="{BB962C8B-B14F-4D97-AF65-F5344CB8AC3E}">
        <p14:creationId xmlns:p14="http://schemas.microsoft.com/office/powerpoint/2010/main" val="340376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one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0DDEE419-0486-4C13-8958-596455D54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"/>
          <a:stretch/>
        </p:blipFill>
        <p:spPr>
          <a:xfrm>
            <a:off x="0" y="0"/>
            <a:ext cx="9174480" cy="5334000"/>
          </a:xfrm>
          <a:prstGeom prst="rect">
            <a:avLst/>
          </a:prstGeom>
        </p:spPr>
      </p:pic>
      <p:pic>
        <p:nvPicPr>
          <p:cNvPr id="10" name="Picture 2" descr="C:\Users\foustb\Desktop\17744478922_ee0322e3b9_b.jpg">
            <a:extLst>
              <a:ext uri="{FF2B5EF4-FFF2-40B4-BE49-F238E27FC236}">
                <a16:creationId xmlns:a16="http://schemas.microsoft.com/office/drawing/2014/main" xmlns="" id="{23230DC2-053A-4838-A71F-1DC76D43A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153" t="890"/>
          <a:stretch/>
        </p:blipFill>
        <p:spPr bwMode="auto">
          <a:xfrm>
            <a:off x="0" y="-3099"/>
            <a:ext cx="9144000" cy="687633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18:18 </a:t>
            </a:r>
            <a:r>
              <a:rPr lang="en-US" sz="3200" dirty="0"/>
              <a:t>Paul stayed in Corinth for some time after that, then said good-bye to the brothers and sisters</a:t>
            </a:r>
            <a:r>
              <a:rPr lang="en-US" sz="3200" baseline="30000" dirty="0"/>
              <a:t> </a:t>
            </a:r>
            <a:r>
              <a:rPr lang="en-US" sz="3200" dirty="0"/>
              <a:t>and went to nearby </a:t>
            </a:r>
            <a:r>
              <a:rPr lang="en-US" sz="3200" dirty="0" err="1"/>
              <a:t>Cenchrea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317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one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xmlns="" id="{0DDEE419-0486-4C13-8958-596455D54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8" b="2"/>
          <a:stretch/>
        </p:blipFill>
        <p:spPr>
          <a:xfrm>
            <a:off x="0" y="0"/>
            <a:ext cx="9174480" cy="5334000"/>
          </a:xfrm>
          <a:prstGeom prst="rect">
            <a:avLst/>
          </a:prstGeom>
        </p:spPr>
      </p:pic>
      <p:pic>
        <p:nvPicPr>
          <p:cNvPr id="10" name="Picture 2" descr="C:\Users\foustb\Desktop\17744478922_ee0322e3b9_b.jpg">
            <a:extLst>
              <a:ext uri="{FF2B5EF4-FFF2-40B4-BE49-F238E27FC236}">
                <a16:creationId xmlns:a16="http://schemas.microsoft.com/office/drawing/2014/main" xmlns="" id="{23230DC2-053A-4838-A71F-1DC76D43A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153" t="890"/>
          <a:stretch/>
        </p:blipFill>
        <p:spPr bwMode="auto">
          <a:xfrm>
            <a:off x="0" y="-3099"/>
            <a:ext cx="9144000" cy="687633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18:18 </a:t>
            </a:r>
            <a:r>
              <a:rPr lang="en-US" sz="3200" dirty="0"/>
              <a:t>Paul stayed in Corinth for some time after that, then said good-bye to the brothers and sisters</a:t>
            </a:r>
            <a:r>
              <a:rPr lang="en-US" sz="3200" baseline="30000" dirty="0"/>
              <a:t> </a:t>
            </a:r>
            <a:r>
              <a:rPr lang="en-US" sz="3200" dirty="0"/>
              <a:t>and went to nearby </a:t>
            </a:r>
            <a:r>
              <a:rPr lang="en-US" sz="3200" dirty="0" err="1"/>
              <a:t>Cenchrea</a:t>
            </a:r>
            <a:r>
              <a:rPr lang="en-US" sz="3200" dirty="0"/>
              <a:t>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6E379989-237E-457E-AD0F-F0BD0CC88D73}"/>
              </a:ext>
            </a:extLst>
          </p:cNvPr>
          <p:cNvSpPr/>
          <p:nvPr/>
        </p:nvSpPr>
        <p:spPr>
          <a:xfrm>
            <a:off x="2438400" y="152400"/>
            <a:ext cx="6477000" cy="685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God made good on His promise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83071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oustb\Desktop\17744478922_ee0322e3b9_b.jpg">
            <a:extLst>
              <a:ext uri="{FF2B5EF4-FFF2-40B4-BE49-F238E27FC236}">
                <a16:creationId xmlns:a16="http://schemas.microsoft.com/office/drawing/2014/main" xmlns="" id="{23230DC2-053A-4838-A71F-1DC76D43A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53" t="890"/>
          <a:stretch/>
        </p:blipFill>
        <p:spPr bwMode="auto">
          <a:xfrm>
            <a:off x="0" y="-3099"/>
            <a:ext cx="9144000" cy="687633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18:18 </a:t>
            </a:r>
            <a:r>
              <a:rPr lang="en-US" sz="3200" dirty="0"/>
              <a:t>Paul stayed in Corinth for some time after that, then said good-bye to the brothers and sisters</a:t>
            </a:r>
            <a:r>
              <a:rPr lang="en-US" sz="3200" baseline="30000" dirty="0"/>
              <a:t> </a:t>
            </a:r>
            <a:r>
              <a:rPr lang="en-US" sz="3200" dirty="0"/>
              <a:t>and went to nearby </a:t>
            </a:r>
            <a:r>
              <a:rPr lang="en-US" sz="3200" dirty="0" err="1"/>
              <a:t>Cenchrea</a:t>
            </a:r>
            <a:r>
              <a:rPr lang="en-US" sz="3200" dirty="0"/>
              <a:t>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6E379989-237E-457E-AD0F-F0BD0CC88D73}"/>
              </a:ext>
            </a:extLst>
          </p:cNvPr>
          <p:cNvSpPr/>
          <p:nvPr/>
        </p:nvSpPr>
        <p:spPr>
          <a:xfrm>
            <a:off x="2438400" y="152400"/>
            <a:ext cx="6477000" cy="6858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rgbClr val="00206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God made good on His promise</a:t>
            </a:r>
            <a:endParaRPr lang="en-US" sz="36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1226B7-BF9D-411C-B450-675206A328EE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dirty="0"/>
              <a:t> </a:t>
            </a:r>
            <a:r>
              <a:rPr lang="en-US" sz="3200" b="1" baseline="30000" dirty="0"/>
              <a:t>Acts 18:9</a:t>
            </a:r>
            <a:r>
              <a:rPr lang="en-US" sz="3200" b="1" dirty="0"/>
              <a:t> </a:t>
            </a:r>
            <a:r>
              <a:rPr lang="en-US" sz="3200" dirty="0"/>
              <a:t>“Don’t be afraid! Speak out! Don’t be silent! </a:t>
            </a:r>
            <a:r>
              <a:rPr lang="en-US" sz="3200" b="1" baseline="30000" dirty="0"/>
              <a:t>10 </a:t>
            </a:r>
            <a:r>
              <a:rPr lang="en-US" sz="3200" dirty="0"/>
              <a:t>For I am with you, and  no one will attack and harm you, for many people in this city belong to me.” </a:t>
            </a:r>
          </a:p>
        </p:txBody>
      </p:sp>
    </p:spTree>
    <p:extLst>
      <p:ext uri="{BB962C8B-B14F-4D97-AF65-F5344CB8AC3E}">
        <p14:creationId xmlns:p14="http://schemas.microsoft.com/office/powerpoint/2010/main" val="26826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oustb\Desktop\17744478922_ee0322e3b9_b.jpg">
            <a:extLst>
              <a:ext uri="{FF2B5EF4-FFF2-40B4-BE49-F238E27FC236}">
                <a16:creationId xmlns:a16="http://schemas.microsoft.com/office/drawing/2014/main" xmlns="" id="{23230DC2-053A-4838-A71F-1DC76D43A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53" t="890"/>
          <a:stretch/>
        </p:blipFill>
        <p:spPr bwMode="auto">
          <a:xfrm>
            <a:off x="0" y="-3099"/>
            <a:ext cx="9144000" cy="687633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18:18 </a:t>
            </a:r>
            <a:r>
              <a:rPr lang="en-US" sz="3200" dirty="0"/>
              <a:t>Paul stayed in Corinth for some time after that, then said good-bye to the brothers and sisters</a:t>
            </a:r>
            <a:r>
              <a:rPr lang="en-US" sz="3200" baseline="30000" dirty="0"/>
              <a:t> </a:t>
            </a:r>
            <a:r>
              <a:rPr lang="en-US" sz="3200" dirty="0"/>
              <a:t>and went to nearby </a:t>
            </a:r>
            <a:r>
              <a:rPr lang="en-US" sz="3200" dirty="0" err="1"/>
              <a:t>Cenchrea</a:t>
            </a:r>
            <a:r>
              <a:rPr lang="en-US" sz="3200" dirty="0"/>
              <a:t>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6E379989-237E-457E-AD0F-F0BD0CC88D73}"/>
              </a:ext>
            </a:extLst>
          </p:cNvPr>
          <p:cNvSpPr/>
          <p:nvPr/>
        </p:nvSpPr>
        <p:spPr>
          <a:xfrm>
            <a:off x="228600" y="2590800"/>
            <a:ext cx="6858000" cy="12954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Do you think that many people belong to God in this city? </a:t>
            </a:r>
            <a:endParaRPr lang="en-US" sz="40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1226B7-BF9D-411C-B450-675206A328EE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dirty="0"/>
              <a:t> </a:t>
            </a:r>
            <a:r>
              <a:rPr lang="en-US" sz="3200" b="1" baseline="30000" dirty="0"/>
              <a:t>Acts 18:9</a:t>
            </a:r>
            <a:r>
              <a:rPr lang="en-US" sz="3200" b="1" dirty="0"/>
              <a:t> </a:t>
            </a:r>
            <a:r>
              <a:rPr lang="en-US" sz="3200" dirty="0"/>
              <a:t>“Don’t be afraid! Speak out! Don’t be silent! </a:t>
            </a:r>
            <a:r>
              <a:rPr lang="en-US" sz="3200" b="1" baseline="30000" dirty="0"/>
              <a:t>10 </a:t>
            </a:r>
            <a:r>
              <a:rPr lang="en-US" sz="3200" dirty="0"/>
              <a:t>For I am with you, and  no one will attack and harm you, for many people in this city belong to me.” </a:t>
            </a:r>
          </a:p>
        </p:txBody>
      </p:sp>
    </p:spTree>
    <p:extLst>
      <p:ext uri="{BB962C8B-B14F-4D97-AF65-F5344CB8AC3E}">
        <p14:creationId xmlns:p14="http://schemas.microsoft.com/office/powerpoint/2010/main" val="75694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C:\Users\foustb\Desktop\Cap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0600"/>
            <a:ext cx="11660821" cy="5410200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sp>
        <p:nvSpPr>
          <p:cNvPr id="17" name="Oval 16"/>
          <p:cNvSpPr/>
          <p:nvPr/>
        </p:nvSpPr>
        <p:spPr>
          <a:xfrm rot="1195785">
            <a:off x="2007583" y="909351"/>
            <a:ext cx="4906878" cy="1872123"/>
          </a:xfrm>
          <a:prstGeom prst="ellipse">
            <a:avLst/>
          </a:prstGeom>
          <a:solidFill>
            <a:srgbClr val="7030A0">
              <a:alpha val="36000"/>
            </a:srgbClr>
          </a:solidFill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195785">
            <a:off x="2196254" y="2522046"/>
            <a:ext cx="3665295" cy="2799966"/>
          </a:xfrm>
          <a:prstGeom prst="ellipse">
            <a:avLst/>
          </a:prstGeom>
          <a:solidFill>
            <a:srgbClr val="7030A0">
              <a:alpha val="35000"/>
            </a:srgbClr>
          </a:solidFill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05B500-DB2F-4B13-84EE-91B9F6674C71}"/>
              </a:ext>
            </a:extLst>
          </p:cNvPr>
          <p:cNvSpPr txBox="1"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17:18</a:t>
            </a:r>
            <a:r>
              <a:rPr lang="en-US" sz="3200" b="1" dirty="0"/>
              <a:t> </a:t>
            </a:r>
            <a:r>
              <a:rPr lang="en-US" sz="3200" dirty="0"/>
              <a:t>After these things he left Athens and went to Corinth. 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6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oustb\Desktop\17744478922_ee0322e3b9_b.jpg">
            <a:extLst>
              <a:ext uri="{FF2B5EF4-FFF2-40B4-BE49-F238E27FC236}">
                <a16:creationId xmlns:a16="http://schemas.microsoft.com/office/drawing/2014/main" xmlns="" id="{23230DC2-053A-4838-A71F-1DC76D43A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53" t="890"/>
          <a:stretch/>
        </p:blipFill>
        <p:spPr bwMode="auto">
          <a:xfrm>
            <a:off x="0" y="-3099"/>
            <a:ext cx="9144000" cy="687633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18:18 </a:t>
            </a:r>
            <a:r>
              <a:rPr lang="en-US" sz="3200" dirty="0"/>
              <a:t>Paul stayed in Corinth for some time after that, then said good-bye to the brothers and sisters</a:t>
            </a:r>
            <a:r>
              <a:rPr lang="en-US" sz="3200" baseline="30000" dirty="0"/>
              <a:t> </a:t>
            </a:r>
            <a:r>
              <a:rPr lang="en-US" sz="3200" dirty="0"/>
              <a:t>and went to nearby </a:t>
            </a:r>
            <a:r>
              <a:rPr lang="en-US" sz="3200" dirty="0" err="1"/>
              <a:t>Cenchrea</a:t>
            </a:r>
            <a:r>
              <a:rPr lang="en-US" sz="3200" dirty="0"/>
              <a:t>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xmlns="" id="{6E379989-237E-457E-AD0F-F0BD0CC88D73}"/>
              </a:ext>
            </a:extLst>
          </p:cNvPr>
          <p:cNvSpPr/>
          <p:nvPr/>
        </p:nvSpPr>
        <p:spPr>
          <a:xfrm>
            <a:off x="304800" y="2667000"/>
            <a:ext cx="7772400" cy="12954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Challenge: we should strive to adopt God’s perspective on people</a:t>
            </a:r>
            <a:endParaRPr lang="en-US" sz="4000" b="1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1226B7-BF9D-411C-B450-675206A328EE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dirty="0"/>
              <a:t> </a:t>
            </a:r>
            <a:r>
              <a:rPr lang="en-US" sz="3200" b="1" baseline="30000" dirty="0"/>
              <a:t>Acts 18:9</a:t>
            </a:r>
            <a:r>
              <a:rPr lang="en-US" sz="3200" b="1" dirty="0"/>
              <a:t> </a:t>
            </a:r>
            <a:r>
              <a:rPr lang="en-US" sz="3200" dirty="0"/>
              <a:t>“Don’t be afraid! Speak out! Don’t be silent! </a:t>
            </a:r>
            <a:r>
              <a:rPr lang="en-US" sz="3200" b="1" baseline="30000" dirty="0"/>
              <a:t>10 </a:t>
            </a:r>
            <a:r>
              <a:rPr lang="en-US" sz="3200" dirty="0"/>
              <a:t>For I am with you, and  no one will attack and harm you, for many people in this city belong to me.” 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xmlns="" id="{76E6D57A-AF2E-4044-84C2-1B2C24F71DDD}"/>
              </a:ext>
            </a:extLst>
          </p:cNvPr>
          <p:cNvSpPr/>
          <p:nvPr/>
        </p:nvSpPr>
        <p:spPr>
          <a:xfrm>
            <a:off x="3810000" y="4114800"/>
            <a:ext cx="4800600" cy="990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Seeing the need of people down on their luck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19831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oustb\Desktop\17744478922_ee0322e3b9_b.jpg">
            <a:extLst>
              <a:ext uri="{FF2B5EF4-FFF2-40B4-BE49-F238E27FC236}">
                <a16:creationId xmlns:a16="http://schemas.microsoft.com/office/drawing/2014/main" xmlns="" id="{23230DC2-053A-4838-A71F-1DC76D43A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53" t="890"/>
          <a:stretch/>
        </p:blipFill>
        <p:spPr bwMode="auto">
          <a:xfrm>
            <a:off x="0" y="-3099"/>
            <a:ext cx="9144000" cy="687633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18:18 </a:t>
            </a:r>
            <a:r>
              <a:rPr lang="en-US" sz="3200" dirty="0"/>
              <a:t>Paul stayed in Corinth for some time after that, then said good-bye to the brothers and sisters</a:t>
            </a:r>
            <a:r>
              <a:rPr lang="en-US" sz="3200" baseline="30000" dirty="0"/>
              <a:t> </a:t>
            </a:r>
            <a:r>
              <a:rPr lang="en-US" sz="3200" dirty="0"/>
              <a:t>and went to nearby </a:t>
            </a:r>
            <a:r>
              <a:rPr lang="en-US" sz="3200" dirty="0" err="1"/>
              <a:t>Cenchrea</a:t>
            </a:r>
            <a:r>
              <a:rPr lang="en-US" sz="32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1226B7-BF9D-411C-B450-675206A328EE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dirty="0"/>
              <a:t> </a:t>
            </a:r>
            <a:r>
              <a:rPr lang="en-US" sz="3200" b="1" baseline="30000" dirty="0"/>
              <a:t>Acts 18:9</a:t>
            </a:r>
            <a:r>
              <a:rPr lang="en-US" sz="3200" b="1" dirty="0"/>
              <a:t> </a:t>
            </a:r>
            <a:r>
              <a:rPr lang="en-US" sz="3200" dirty="0"/>
              <a:t>“Don’t be afraid! Speak out! Don’t be silent! </a:t>
            </a:r>
            <a:r>
              <a:rPr lang="en-US" sz="3200" b="1" baseline="30000" dirty="0"/>
              <a:t>10 </a:t>
            </a:r>
            <a:r>
              <a:rPr lang="en-US" sz="3200" dirty="0"/>
              <a:t>For I am with you, and  no one will attack and harm you, for many people in this city belong to me.” 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xmlns="" id="{76E6D57A-AF2E-4044-84C2-1B2C24F71DDD}"/>
              </a:ext>
            </a:extLst>
          </p:cNvPr>
          <p:cNvSpPr/>
          <p:nvPr/>
        </p:nvSpPr>
        <p:spPr>
          <a:xfrm>
            <a:off x="3200400" y="4114800"/>
            <a:ext cx="5562600" cy="990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And the need of people who “have it together”</a:t>
            </a:r>
            <a:endParaRPr lang="en-US" sz="3200" b="1" i="1" dirty="0"/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xmlns="" id="{0611F675-861E-4499-9659-BF49AAB2845F}"/>
              </a:ext>
            </a:extLst>
          </p:cNvPr>
          <p:cNvSpPr/>
          <p:nvPr/>
        </p:nvSpPr>
        <p:spPr>
          <a:xfrm>
            <a:off x="304800" y="2667000"/>
            <a:ext cx="7772400" cy="12954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Challenge: we should strive to adopt God’s perspective on people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258044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oustb\Desktop\17744478922_ee0322e3b9_b.jpg">
            <a:extLst>
              <a:ext uri="{FF2B5EF4-FFF2-40B4-BE49-F238E27FC236}">
                <a16:creationId xmlns:a16="http://schemas.microsoft.com/office/drawing/2014/main" xmlns="" id="{23230DC2-053A-4838-A71F-1DC76D43A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53" t="890"/>
          <a:stretch/>
        </p:blipFill>
        <p:spPr bwMode="auto">
          <a:xfrm>
            <a:off x="0" y="-3099"/>
            <a:ext cx="9144000" cy="687633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18:18 </a:t>
            </a:r>
            <a:r>
              <a:rPr lang="en-US" sz="3200" dirty="0"/>
              <a:t>Paul stayed in Corinth for some time after that, then said good-bye to the brothers and sisters</a:t>
            </a:r>
            <a:r>
              <a:rPr lang="en-US" sz="3200" baseline="30000" dirty="0"/>
              <a:t> </a:t>
            </a:r>
            <a:r>
              <a:rPr lang="en-US" sz="3200" dirty="0"/>
              <a:t>and went to nearby </a:t>
            </a:r>
            <a:r>
              <a:rPr lang="en-US" sz="3200" dirty="0" err="1"/>
              <a:t>Cenchrea</a:t>
            </a:r>
            <a:r>
              <a:rPr lang="en-US" sz="32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1226B7-BF9D-411C-B450-675206A328EE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dirty="0"/>
              <a:t> </a:t>
            </a:r>
            <a:r>
              <a:rPr lang="en-US" sz="3200" b="1" baseline="30000" dirty="0"/>
              <a:t>Acts 18:9</a:t>
            </a:r>
            <a:r>
              <a:rPr lang="en-US" sz="3200" b="1" dirty="0"/>
              <a:t> </a:t>
            </a:r>
            <a:r>
              <a:rPr lang="en-US" sz="3200" dirty="0"/>
              <a:t>“Don’t be afraid! Speak out! Don’t be silent! </a:t>
            </a:r>
            <a:r>
              <a:rPr lang="en-US" sz="3200" b="1" baseline="30000" dirty="0"/>
              <a:t>10 </a:t>
            </a:r>
            <a:r>
              <a:rPr lang="en-US" sz="3200" dirty="0"/>
              <a:t>For I am with you, and  no one will attack and harm you, for many people in this city belong to me.” 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xmlns="" id="{76E6D57A-AF2E-4044-84C2-1B2C24F71DDD}"/>
              </a:ext>
            </a:extLst>
          </p:cNvPr>
          <p:cNvSpPr/>
          <p:nvPr/>
        </p:nvSpPr>
        <p:spPr>
          <a:xfrm>
            <a:off x="3200400" y="4114800"/>
            <a:ext cx="5562600" cy="990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Including the last people we expect to respond to Christ</a:t>
            </a:r>
            <a:endParaRPr lang="en-US" sz="3200" b="1" i="1" dirty="0"/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xmlns="" id="{322D5399-B4FD-4C58-B47D-46AEEF3FD56E}"/>
              </a:ext>
            </a:extLst>
          </p:cNvPr>
          <p:cNvSpPr/>
          <p:nvPr/>
        </p:nvSpPr>
        <p:spPr>
          <a:xfrm>
            <a:off x="304800" y="2667000"/>
            <a:ext cx="7772400" cy="12954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Challenge: we should strive to adopt God’s perspective on people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6169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oustb\Desktop\17744478922_ee0322e3b9_b.jpg">
            <a:extLst>
              <a:ext uri="{FF2B5EF4-FFF2-40B4-BE49-F238E27FC236}">
                <a16:creationId xmlns:a16="http://schemas.microsoft.com/office/drawing/2014/main" xmlns="" id="{23230DC2-053A-4838-A71F-1DC76D43A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53" t="890"/>
          <a:stretch/>
        </p:blipFill>
        <p:spPr bwMode="auto">
          <a:xfrm>
            <a:off x="0" y="-3099"/>
            <a:ext cx="9144000" cy="687633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18:18 </a:t>
            </a:r>
            <a:r>
              <a:rPr lang="en-US" sz="3200" dirty="0"/>
              <a:t>Paul stayed in Corinth for some time after that, then said good-bye to the brothers and sisters</a:t>
            </a:r>
            <a:r>
              <a:rPr lang="en-US" sz="3200" baseline="30000" dirty="0"/>
              <a:t> </a:t>
            </a:r>
            <a:r>
              <a:rPr lang="en-US" sz="3200" dirty="0"/>
              <a:t>and went to nearby </a:t>
            </a:r>
            <a:r>
              <a:rPr lang="en-US" sz="3200" dirty="0" err="1"/>
              <a:t>Cenchrea</a:t>
            </a:r>
            <a:r>
              <a:rPr lang="en-US" sz="32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1226B7-BF9D-411C-B450-675206A328EE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dirty="0"/>
              <a:t> </a:t>
            </a:r>
            <a:r>
              <a:rPr lang="en-US" sz="3200" b="1" baseline="30000" dirty="0"/>
              <a:t>Acts 18:9</a:t>
            </a:r>
            <a:r>
              <a:rPr lang="en-US" sz="3200" b="1" dirty="0"/>
              <a:t> </a:t>
            </a:r>
            <a:r>
              <a:rPr lang="en-US" sz="3200" dirty="0"/>
              <a:t>“Don’t be afraid! Speak out! Don’t be silent! </a:t>
            </a:r>
            <a:r>
              <a:rPr lang="en-US" sz="3200" b="1" baseline="30000" dirty="0"/>
              <a:t>10 </a:t>
            </a:r>
            <a:r>
              <a:rPr lang="en-US" sz="3200" dirty="0"/>
              <a:t>For I am with you, and  no one will attack and harm you, for many people in this city belong to me.” 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xmlns="" id="{76E6D57A-AF2E-4044-84C2-1B2C24F71DDD}"/>
              </a:ext>
            </a:extLst>
          </p:cNvPr>
          <p:cNvSpPr/>
          <p:nvPr/>
        </p:nvSpPr>
        <p:spPr>
          <a:xfrm>
            <a:off x="3200400" y="4114800"/>
            <a:ext cx="5562600" cy="9906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/>
              <a:t>Including those who hate us!</a:t>
            </a:r>
            <a:endParaRPr lang="en-US" sz="3200" b="1" i="1" dirty="0"/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xmlns="" id="{D160BFDA-44B4-46F2-8577-DE602CFEFAFE}"/>
              </a:ext>
            </a:extLst>
          </p:cNvPr>
          <p:cNvSpPr/>
          <p:nvPr/>
        </p:nvSpPr>
        <p:spPr>
          <a:xfrm>
            <a:off x="304800" y="2667000"/>
            <a:ext cx="7772400" cy="12954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Challenge: we should strive to adopt God’s perspective on people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372629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foustb\Desktop\17744478922_ee0322e3b9_b.jpg">
            <a:extLst>
              <a:ext uri="{FF2B5EF4-FFF2-40B4-BE49-F238E27FC236}">
                <a16:creationId xmlns:a16="http://schemas.microsoft.com/office/drawing/2014/main" xmlns="" id="{23230DC2-053A-4838-A71F-1DC76D43AB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1153" t="890"/>
          <a:stretch/>
        </p:blipFill>
        <p:spPr bwMode="auto">
          <a:xfrm>
            <a:off x="0" y="-3099"/>
            <a:ext cx="9144000" cy="687633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6C34DC-3051-4E8B-85B5-4E0AFB6DB3CF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18:18 </a:t>
            </a:r>
            <a:r>
              <a:rPr lang="en-US" sz="3200" dirty="0"/>
              <a:t>Paul stayed in Corinth for some time after that, then said good-bye to the brothers and sisters</a:t>
            </a:r>
            <a:r>
              <a:rPr lang="en-US" sz="3200" baseline="30000" dirty="0"/>
              <a:t> </a:t>
            </a:r>
            <a:r>
              <a:rPr lang="en-US" sz="3200" dirty="0"/>
              <a:t>and went to nearby </a:t>
            </a:r>
            <a:r>
              <a:rPr lang="en-US" sz="3200" dirty="0" err="1"/>
              <a:t>Cenchrea</a:t>
            </a:r>
            <a:r>
              <a:rPr lang="en-US" sz="32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71226B7-BF9D-411C-B450-675206A328EE}"/>
              </a:ext>
            </a:extLst>
          </p:cNvPr>
          <p:cNvSpPr txBox="1"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dirty="0"/>
              <a:t> </a:t>
            </a:r>
            <a:r>
              <a:rPr lang="en-US" sz="3200" b="1" baseline="30000" dirty="0"/>
              <a:t>Acts 18:9</a:t>
            </a:r>
            <a:r>
              <a:rPr lang="en-US" sz="3200" b="1" dirty="0"/>
              <a:t> </a:t>
            </a:r>
            <a:r>
              <a:rPr lang="en-US" sz="3200" dirty="0"/>
              <a:t>“Don’t be afraid! Speak out! Don’t be silent! </a:t>
            </a:r>
            <a:r>
              <a:rPr lang="en-US" sz="3200" b="1" baseline="30000" dirty="0"/>
              <a:t>10 </a:t>
            </a:r>
            <a:r>
              <a:rPr lang="en-US" sz="3200" dirty="0"/>
              <a:t>For I am with you, and  no one will attack and harm you, for many people in this city belong to me.” </a:t>
            </a:r>
          </a:p>
        </p:txBody>
      </p:sp>
      <p:sp>
        <p:nvSpPr>
          <p:cNvPr id="7" name="Rounded Rectangular Callout 8">
            <a:extLst>
              <a:ext uri="{FF2B5EF4-FFF2-40B4-BE49-F238E27FC236}">
                <a16:creationId xmlns:a16="http://schemas.microsoft.com/office/drawing/2014/main" xmlns="" id="{76E6D57A-AF2E-4044-84C2-1B2C24F71DDD}"/>
              </a:ext>
            </a:extLst>
          </p:cNvPr>
          <p:cNvSpPr/>
          <p:nvPr/>
        </p:nvSpPr>
        <p:spPr>
          <a:xfrm>
            <a:off x="4495800" y="4038600"/>
            <a:ext cx="4145280" cy="1219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… and be bold enough to say so!</a:t>
            </a:r>
            <a:endParaRPr lang="en-US" sz="4000" b="1" i="1" dirty="0"/>
          </a:p>
        </p:txBody>
      </p:sp>
      <p:sp>
        <p:nvSpPr>
          <p:cNvPr id="8" name="Rounded Rectangular Callout 8">
            <a:extLst>
              <a:ext uri="{FF2B5EF4-FFF2-40B4-BE49-F238E27FC236}">
                <a16:creationId xmlns:a16="http://schemas.microsoft.com/office/drawing/2014/main" xmlns="" id="{3F46EBEB-5E7F-4CA6-84A9-18D633245F56}"/>
              </a:ext>
            </a:extLst>
          </p:cNvPr>
          <p:cNvSpPr/>
          <p:nvPr/>
        </p:nvSpPr>
        <p:spPr>
          <a:xfrm>
            <a:off x="304800" y="2667000"/>
            <a:ext cx="7772400" cy="12954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To see the need, and believe that the gospel is the remedy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69493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525000" cy="5858867"/>
          </a:xfrm>
        </p:spPr>
      </p:pic>
      <p:sp>
        <p:nvSpPr>
          <p:cNvPr id="10" name="TextBox 9"/>
          <p:cNvSpPr txBox="1"/>
          <p:nvPr/>
        </p:nvSpPr>
        <p:spPr>
          <a:xfrm>
            <a:off x="4419600" y="4715867"/>
            <a:ext cx="4495800" cy="923330"/>
          </a:xfrm>
          <a:prstGeom prst="rect">
            <a:avLst/>
          </a:prstGeom>
          <a:solidFill>
            <a:schemeClr val="bg1">
              <a:lumMod val="75000"/>
              <a:alpha val="66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i="1" dirty="0"/>
              <a:t>Next Time . . . </a:t>
            </a:r>
            <a:endParaRPr lang="en-US" sz="4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-228600" y="0"/>
            <a:ext cx="2895600" cy="1143000"/>
          </a:xfrm>
          <a:prstGeom prst="rect">
            <a:avLst/>
          </a:prstGeom>
          <a:noFill/>
          <a:ln>
            <a:noFill/>
          </a:ln>
        </p:spPr>
        <p:txBody>
          <a:bodyPr wrap="square" anchor="ctr" anchorCtr="0">
            <a:noAutofit/>
          </a:bodyPr>
          <a:lstStyle/>
          <a:p>
            <a:pPr algn="ctr"/>
            <a:r>
              <a:rPr lang="en-US" sz="9600" b="1" dirty="0">
                <a:cs typeface="Andalus" pitchFamily="18" charset="-78"/>
              </a:rPr>
              <a:t>Acts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95505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C:\Users\foustb\Desktop\Cap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0600"/>
            <a:ext cx="11660821" cy="5410200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sp>
        <p:nvSpPr>
          <p:cNvPr id="17" name="Oval 16"/>
          <p:cNvSpPr/>
          <p:nvPr/>
        </p:nvSpPr>
        <p:spPr>
          <a:xfrm rot="1195785">
            <a:off x="2007583" y="909351"/>
            <a:ext cx="4906878" cy="1872123"/>
          </a:xfrm>
          <a:prstGeom prst="ellipse">
            <a:avLst/>
          </a:prstGeom>
          <a:solidFill>
            <a:srgbClr val="7030A0">
              <a:alpha val="36000"/>
            </a:srgbClr>
          </a:solidFill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195785">
            <a:off x="2196254" y="2522046"/>
            <a:ext cx="3665295" cy="2799966"/>
          </a:xfrm>
          <a:prstGeom prst="ellipse">
            <a:avLst/>
          </a:prstGeom>
          <a:solidFill>
            <a:srgbClr val="7030A0">
              <a:alpha val="35000"/>
            </a:srgbClr>
          </a:solidFill>
          <a:ln w="635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00600" y="2819400"/>
            <a:ext cx="428268" cy="409383"/>
          </a:xfrm>
          <a:prstGeom prst="ellipse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Callout 1 7"/>
          <p:cNvSpPr/>
          <p:nvPr/>
        </p:nvSpPr>
        <p:spPr>
          <a:xfrm>
            <a:off x="4495800" y="1066800"/>
            <a:ext cx="1676400" cy="533400"/>
          </a:xfrm>
          <a:prstGeom prst="borderCallout1">
            <a:avLst>
              <a:gd name="adj1" fmla="val 333986"/>
              <a:gd name="adj2" fmla="val 32502"/>
              <a:gd name="adj3" fmla="val 101665"/>
              <a:gd name="adj4" fmla="val 48644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Corinth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305B500-DB2F-4B13-84EE-91B9F6674C71}"/>
              </a:ext>
            </a:extLst>
          </p:cNvPr>
          <p:cNvSpPr txBox="1"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17:18</a:t>
            </a:r>
            <a:r>
              <a:rPr lang="en-US" sz="3200" b="1" dirty="0"/>
              <a:t> </a:t>
            </a:r>
            <a:r>
              <a:rPr lang="en-US" sz="3200" dirty="0"/>
              <a:t>After these things he left Athens and went to Corinth. 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16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C:\Users\foustb\Desktop\Cap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0600"/>
            <a:ext cx="11660821" cy="5410200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sp>
        <p:nvSpPr>
          <p:cNvPr id="15" name="Line Callout 1 14"/>
          <p:cNvSpPr/>
          <p:nvPr/>
        </p:nvSpPr>
        <p:spPr>
          <a:xfrm>
            <a:off x="4495800" y="1066800"/>
            <a:ext cx="1676400" cy="533400"/>
          </a:xfrm>
          <a:prstGeom prst="borderCallout1">
            <a:avLst>
              <a:gd name="adj1" fmla="val 333986"/>
              <a:gd name="adj2" fmla="val 32502"/>
              <a:gd name="adj3" fmla="val 101665"/>
              <a:gd name="adj4" fmla="val 48644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Corinth</a:t>
            </a:r>
          </a:p>
        </p:txBody>
      </p:sp>
      <p:sp>
        <p:nvSpPr>
          <p:cNvPr id="19" name="Oval 18"/>
          <p:cNvSpPr/>
          <p:nvPr/>
        </p:nvSpPr>
        <p:spPr>
          <a:xfrm>
            <a:off x="4800600" y="2819400"/>
            <a:ext cx="428268" cy="409383"/>
          </a:xfrm>
          <a:prstGeom prst="ellipse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43400" y="2590800"/>
            <a:ext cx="1371600" cy="106680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1E6E85-5F97-4652-AE2D-27C1B2D04611}"/>
              </a:ext>
            </a:extLst>
          </p:cNvPr>
          <p:cNvSpPr txBox="1"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17:18</a:t>
            </a:r>
            <a:r>
              <a:rPr lang="en-US" sz="3200" b="1" dirty="0"/>
              <a:t> </a:t>
            </a:r>
            <a:r>
              <a:rPr lang="en-US" sz="3200" dirty="0"/>
              <a:t>After these things he left Athens and went to Corinth. 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C:\Users\foustb\Desktop\Captur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90600"/>
            <a:ext cx="11660821" cy="5410200"/>
          </a:xfrm>
          <a:prstGeom prst="rect">
            <a:avLst/>
          </a:prstGeom>
          <a:noFill/>
        </p:spPr>
      </p:pic>
      <p:sp>
        <p:nvSpPr>
          <p:cNvPr id="4" name="Rounded Rectangular Callout 3"/>
          <p:cNvSpPr/>
          <p:nvPr/>
        </p:nvSpPr>
        <p:spPr>
          <a:xfrm>
            <a:off x="152400" y="76200"/>
            <a:ext cx="3733800" cy="838200"/>
          </a:xfrm>
          <a:prstGeom prst="wedgeRoundRectCallout">
            <a:avLst>
              <a:gd name="adj1" fmla="val -21927"/>
              <a:gd name="adj2" fmla="val 49596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/>
              <a:t>Ancient Corinth:</a:t>
            </a:r>
            <a:endParaRPr lang="en-US" sz="4000" b="1" i="1" dirty="0"/>
          </a:p>
        </p:txBody>
      </p:sp>
      <p:sp>
        <p:nvSpPr>
          <p:cNvPr id="19" name="Oval 18"/>
          <p:cNvSpPr/>
          <p:nvPr/>
        </p:nvSpPr>
        <p:spPr>
          <a:xfrm>
            <a:off x="4800600" y="2819400"/>
            <a:ext cx="428268" cy="409383"/>
          </a:xfrm>
          <a:prstGeom prst="ellipse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43400" y="2590800"/>
            <a:ext cx="1371600" cy="106680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91000" y="2514600"/>
            <a:ext cx="1752600" cy="1066800"/>
          </a:xfrm>
          <a:prstGeom prst="straightConnector1">
            <a:avLst/>
          </a:prstGeom>
          <a:ln w="889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Line Callout 1 11"/>
          <p:cNvSpPr/>
          <p:nvPr/>
        </p:nvSpPr>
        <p:spPr>
          <a:xfrm>
            <a:off x="4495800" y="1066800"/>
            <a:ext cx="1676400" cy="533400"/>
          </a:xfrm>
          <a:prstGeom prst="borderCallout1">
            <a:avLst>
              <a:gd name="adj1" fmla="val 333986"/>
              <a:gd name="adj2" fmla="val 32502"/>
              <a:gd name="adj3" fmla="val 101665"/>
              <a:gd name="adj4" fmla="val 48644"/>
            </a:avLst>
          </a:prstGeom>
          <a:solidFill>
            <a:schemeClr val="bg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Corinth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1A15B82-8AC1-48BA-82B7-768E40C7244E}"/>
              </a:ext>
            </a:extLst>
          </p:cNvPr>
          <p:cNvSpPr txBox="1"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2"/>
            </a:solidFill>
          </a:ln>
        </p:spPr>
        <p:txBody>
          <a:bodyPr wrap="square">
            <a:noAutofit/>
          </a:bodyPr>
          <a:lstStyle/>
          <a:p>
            <a:r>
              <a:rPr lang="en-US" sz="3200" b="1" baseline="30000" dirty="0"/>
              <a:t>Acts 17:18</a:t>
            </a:r>
            <a:r>
              <a:rPr lang="en-US" sz="3200" b="1" dirty="0"/>
              <a:t> </a:t>
            </a:r>
            <a:r>
              <a:rPr lang="en-US" sz="3200" dirty="0"/>
              <a:t>After these things he left Athens and went to Corinth. 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11269</TotalTime>
  <Words>1134</Words>
  <Application>Microsoft Office PowerPoint</Application>
  <PresentationFormat>On-screen Show (4:3)</PresentationFormat>
  <Paragraphs>231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9" baseType="lpstr">
      <vt:lpstr>Andalus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Xenos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foustb</dc:creator>
  <cp:lastModifiedBy>wolfed</cp:lastModifiedBy>
  <cp:revision>1266</cp:revision>
  <cp:lastPrinted>2018-06-10T21:10:02Z</cp:lastPrinted>
  <dcterms:created xsi:type="dcterms:W3CDTF">2015-11-05T16:00:32Z</dcterms:created>
  <dcterms:modified xsi:type="dcterms:W3CDTF">2018-12-13T01:30:49Z</dcterms:modified>
</cp:coreProperties>
</file>