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0" r:id="rId2"/>
    <p:sldMasterId id="2147483687" r:id="rId3"/>
  </p:sldMasterIdLst>
  <p:notesMasterIdLst>
    <p:notesMasterId r:id="rId53"/>
  </p:notesMasterIdLst>
  <p:sldIdLst>
    <p:sldId id="256" r:id="rId4"/>
    <p:sldId id="257" r:id="rId5"/>
    <p:sldId id="259" r:id="rId6"/>
    <p:sldId id="258" r:id="rId7"/>
    <p:sldId id="260" r:id="rId8"/>
    <p:sldId id="261" r:id="rId9"/>
    <p:sldId id="262" r:id="rId10"/>
    <p:sldId id="263" r:id="rId11"/>
    <p:sldId id="264" r:id="rId12"/>
    <p:sldId id="265" r:id="rId13"/>
    <p:sldId id="307" r:id="rId14"/>
    <p:sldId id="308" r:id="rId15"/>
    <p:sldId id="266" r:id="rId16"/>
    <p:sldId id="267" r:id="rId17"/>
    <p:sldId id="269" r:id="rId18"/>
    <p:sldId id="270" r:id="rId19"/>
    <p:sldId id="271" r:id="rId20"/>
    <p:sldId id="272" r:id="rId21"/>
    <p:sldId id="309"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303" r:id="rId35"/>
    <p:sldId id="286" r:id="rId36"/>
    <p:sldId id="287" r:id="rId37"/>
    <p:sldId id="304" r:id="rId38"/>
    <p:sldId id="305" r:id="rId39"/>
    <p:sldId id="302"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46A11-CDAC-9843-B8EE-AD00AD0EF262}" v="100" dt="2025-07-27T12:41:48.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4"/>
    <p:restoredTop sz="94686"/>
  </p:normalViewPr>
  <p:slideViewPr>
    <p:cSldViewPr>
      <p:cViewPr varScale="1">
        <p:scale>
          <a:sx n="62" d="100"/>
          <a:sy n="62" d="100"/>
        </p:scale>
        <p:origin x="56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7FB0B-F125-1F48-8A73-4BA5BC3B56EF}" type="datetimeFigureOut">
              <a:rPr lang="en-US" smtClean="0"/>
              <a:t>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F8D6A-0307-D143-99DF-7F10B58EDABB}" type="slidenum">
              <a:rPr lang="en-US" smtClean="0"/>
              <a:t>‹#›</a:t>
            </a:fld>
            <a:endParaRPr lang="en-US"/>
          </a:p>
        </p:txBody>
      </p:sp>
    </p:spTree>
    <p:extLst>
      <p:ext uri="{BB962C8B-B14F-4D97-AF65-F5344CB8AC3E}">
        <p14:creationId xmlns:p14="http://schemas.microsoft.com/office/powerpoint/2010/main" val="411701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F8D6A-0307-D143-99DF-7F10B58EDABB}" type="slidenum">
              <a:rPr lang="en-US" smtClean="0"/>
              <a:t>39</a:t>
            </a:fld>
            <a:endParaRPr lang="en-US"/>
          </a:p>
        </p:txBody>
      </p:sp>
    </p:spTree>
    <p:extLst>
      <p:ext uri="{BB962C8B-B14F-4D97-AF65-F5344CB8AC3E}">
        <p14:creationId xmlns:p14="http://schemas.microsoft.com/office/powerpoint/2010/main" val="417179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04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96472483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2" y="3073399"/>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399"/>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E8EF02-C18D-4944-879F-E558F56FCB75}" type="datetimeFigureOut">
              <a:rPr lang="en-US" smtClean="0"/>
              <a:pPr/>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280360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E8EF02-C18D-4944-879F-E558F56FCB75}"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289277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8EF02-C18D-4944-879F-E558F56FCB75}"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172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99548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2"/>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374077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371826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3289946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03619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380721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p:nvSpPr>
        <p:spPr>
          <a:xfrm>
            <a:off x="982437"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6" y="1231220"/>
            <a:ext cx="8599715" cy="2387600"/>
          </a:xfrm>
        </p:spPr>
        <p:txBody>
          <a:bodyPr anchor="b">
            <a:normAutofit/>
          </a:bodyPr>
          <a:lstStyle>
            <a:lvl1pPr algn="ctr">
              <a:defRPr sz="54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6" y="3710895"/>
            <a:ext cx="8599715" cy="1655762"/>
          </a:xfrm>
        </p:spPr>
        <p:txBody>
          <a:bodyPr>
            <a:normAutofit/>
          </a:bodyPr>
          <a:lstStyle>
            <a:lvl1pPr marL="0" indent="0" algn="ctr">
              <a:buNone/>
              <a:defRPr sz="3600" b="1">
                <a:solidFill>
                  <a:schemeClr val="bg1"/>
                </a:solidFill>
                <a:latin typeface="Lao UI" panose="020B0502040204020203" pitchFamily="34" charset="0"/>
                <a:cs typeface="Lao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 Title</a:t>
            </a:r>
          </a:p>
        </p:txBody>
      </p:sp>
    </p:spTree>
    <p:extLst>
      <p:ext uri="{BB962C8B-B14F-4D97-AF65-F5344CB8AC3E}">
        <p14:creationId xmlns:p14="http://schemas.microsoft.com/office/powerpoint/2010/main" val="3703643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8E8EF02-C18D-4944-879F-E558F56FCB75}"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3405862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8E8EF02-C18D-4944-879F-E558F56FCB75}"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1782356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95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1500" cap="all" baseline="0">
                <a:solidFill>
                  <a:srgbClr val="03272D"/>
                </a:solidFill>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4"/>
            <a:ext cx="2743200" cy="365125"/>
          </a:xfrm>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a:xfrm>
            <a:off x="1876424" y="5410204"/>
            <a:ext cx="5124887" cy="365125"/>
          </a:xfrm>
        </p:spPr>
        <p:txBody>
          <a:bodyPr/>
          <a:lstStyle/>
          <a:p>
            <a:endParaRPr lang="en-US"/>
          </a:p>
        </p:txBody>
      </p:sp>
      <p:sp>
        <p:nvSpPr>
          <p:cNvPr id="6" name="Slide Number Placeholder 5"/>
          <p:cNvSpPr>
            <a:spLocks noGrp="1"/>
          </p:cNvSpPr>
          <p:nvPr>
            <p:ph type="sldNum" sz="quarter" idx="12"/>
          </p:nvPr>
        </p:nvSpPr>
        <p:spPr>
          <a:xfrm>
            <a:off x="9896913" y="5410202"/>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852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900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03272D"/>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2767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937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2" y="3073399"/>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399"/>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313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92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7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7"/>
            <a:ext cx="11506200" cy="1325563"/>
          </a:xfrm>
        </p:spPr>
        <p:txBody>
          <a:bodyPr>
            <a:normAutofit/>
          </a:bodyPr>
          <a:lstStyle>
            <a:lvl1pPr>
              <a:lnSpc>
                <a:spcPct val="100000"/>
              </a:lnSpc>
              <a:defRPr sz="375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3450" b="1">
                <a:solidFill>
                  <a:schemeClr val="bg1"/>
                </a:solidFill>
                <a:latin typeface="Lao UI" panose="020B0502040204020203" pitchFamily="34" charset="0"/>
                <a:cs typeface="Lao UI" panose="020B0502040204020203" pitchFamily="34" charset="0"/>
              </a:defRPr>
            </a:lvl1pPr>
            <a:lvl2pPr>
              <a:lnSpc>
                <a:spcPct val="100000"/>
              </a:lnSpc>
              <a:defRPr sz="3300">
                <a:solidFill>
                  <a:schemeClr val="bg1"/>
                </a:solidFill>
                <a:latin typeface="Lao UI" panose="020B0502040204020203" pitchFamily="34" charset="0"/>
                <a:cs typeface="Lao UI" panose="020B0502040204020203" pitchFamily="34" charset="0"/>
              </a:defRPr>
            </a:lvl2pPr>
            <a:lvl3pPr>
              <a:lnSpc>
                <a:spcPct val="100000"/>
              </a:lnSpc>
              <a:defRPr sz="3150">
                <a:solidFill>
                  <a:schemeClr val="bg1"/>
                </a:solidFill>
                <a:latin typeface="Lao UI" panose="020B0502040204020203" pitchFamily="34" charset="0"/>
                <a:cs typeface="Lao UI" panose="020B0502040204020203" pitchFamily="34" charset="0"/>
              </a:defRPr>
            </a:lvl3pPr>
            <a:lvl4pPr>
              <a:lnSpc>
                <a:spcPct val="100000"/>
              </a:lnSpc>
              <a:defRPr sz="3000">
                <a:solidFill>
                  <a:schemeClr val="bg1"/>
                </a:solidFill>
                <a:latin typeface="Lao UI" panose="020B0502040204020203" pitchFamily="34" charset="0"/>
                <a:cs typeface="Lao UI" panose="020B0502040204020203" pitchFamily="34" charset="0"/>
              </a:defRPr>
            </a:lvl4pPr>
            <a:lvl5pPr>
              <a:lnSpc>
                <a:spcPct val="100000"/>
              </a:lnSpc>
              <a:defRPr sz="285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424076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32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2"/>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57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9175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6188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4657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7119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8867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90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5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3300" b="1">
                <a:solidFill>
                  <a:schemeClr val="bg1"/>
                </a:solidFill>
                <a:latin typeface="Lao UI" panose="020B0502040204020203" pitchFamily="34" charset="0"/>
                <a:cs typeface="Lao UI" panose="020B0502040204020203" pitchFamily="34" charset="0"/>
              </a:defRPr>
            </a:lvl1pPr>
            <a:lvl2pPr>
              <a:lnSpc>
                <a:spcPct val="100000"/>
              </a:lnSpc>
              <a:defRPr sz="3150">
                <a:solidFill>
                  <a:schemeClr val="bg1"/>
                </a:solidFill>
                <a:latin typeface="Lao UI" panose="020B0502040204020203" pitchFamily="34" charset="0"/>
                <a:cs typeface="Lao UI" panose="020B0502040204020203" pitchFamily="34" charset="0"/>
              </a:defRPr>
            </a:lvl2pPr>
            <a:lvl3pPr>
              <a:lnSpc>
                <a:spcPct val="100000"/>
              </a:lnSpc>
              <a:defRPr sz="3000">
                <a:solidFill>
                  <a:schemeClr val="bg1"/>
                </a:solidFill>
                <a:latin typeface="Lao UI" panose="020B0502040204020203" pitchFamily="34" charset="0"/>
                <a:cs typeface="Lao UI" panose="020B0502040204020203" pitchFamily="34" charset="0"/>
              </a:defRPr>
            </a:lvl3pPr>
            <a:lvl4pPr>
              <a:lnSpc>
                <a:spcPct val="100000"/>
              </a:lnSpc>
              <a:defRPr sz="27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3300" b="1">
                <a:solidFill>
                  <a:schemeClr val="bg1"/>
                </a:solidFill>
                <a:latin typeface="Lao UI" panose="020B0502040204020203" pitchFamily="34" charset="0"/>
                <a:cs typeface="Lao UI" panose="020B0502040204020203" pitchFamily="34" charset="0"/>
              </a:defRPr>
            </a:lvl1pPr>
            <a:lvl2pPr>
              <a:lnSpc>
                <a:spcPct val="100000"/>
              </a:lnSpc>
              <a:defRPr sz="3150">
                <a:solidFill>
                  <a:schemeClr val="bg1"/>
                </a:solidFill>
                <a:latin typeface="Lao UI" panose="020B0502040204020203" pitchFamily="34" charset="0"/>
                <a:cs typeface="Lao UI" panose="020B0502040204020203" pitchFamily="34" charset="0"/>
              </a:defRPr>
            </a:lvl2pPr>
            <a:lvl3pPr>
              <a:lnSpc>
                <a:spcPct val="100000"/>
              </a:lnSpc>
              <a:defRPr sz="3000">
                <a:solidFill>
                  <a:schemeClr val="bg1"/>
                </a:solidFill>
                <a:latin typeface="Lao UI" panose="020B0502040204020203" pitchFamily="34" charset="0"/>
                <a:cs typeface="Lao UI" panose="020B0502040204020203" pitchFamily="34" charset="0"/>
              </a:defRPr>
            </a:lvl3pPr>
            <a:lvl4pPr>
              <a:lnSpc>
                <a:spcPct val="100000"/>
              </a:lnSpc>
              <a:defRPr sz="27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E8EF02-C18D-4944-879F-E558F56FCB75}"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193461521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7"/>
            <a:ext cx="11506200" cy="1325563"/>
          </a:xfrm>
        </p:spPr>
        <p:txBody>
          <a:bodyPr>
            <a:normAutofit/>
          </a:bodyPr>
          <a:lstStyle>
            <a:lvl1pPr>
              <a:lnSpc>
                <a:spcPct val="100000"/>
              </a:lnSpc>
              <a:defRPr sz="375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3450" b="1">
                <a:solidFill>
                  <a:schemeClr val="bg1"/>
                </a:solidFill>
                <a:latin typeface="Lao UI" panose="020B0502040204020203" pitchFamily="34" charset="0"/>
                <a:cs typeface="Lao UI" panose="020B0502040204020203" pitchFamily="34" charset="0"/>
              </a:defRPr>
            </a:lvl1pPr>
            <a:lvl2pPr>
              <a:lnSpc>
                <a:spcPct val="100000"/>
              </a:lnSpc>
              <a:defRPr sz="3300">
                <a:solidFill>
                  <a:schemeClr val="bg1"/>
                </a:solidFill>
                <a:latin typeface="Lao UI" panose="020B0502040204020203" pitchFamily="34" charset="0"/>
                <a:cs typeface="Lao UI" panose="020B0502040204020203" pitchFamily="34" charset="0"/>
              </a:defRPr>
            </a:lvl2pPr>
            <a:lvl3pPr>
              <a:lnSpc>
                <a:spcPct val="100000"/>
              </a:lnSpc>
              <a:defRPr sz="3150">
                <a:solidFill>
                  <a:schemeClr val="bg1"/>
                </a:solidFill>
                <a:latin typeface="Lao UI" panose="020B0502040204020203" pitchFamily="34" charset="0"/>
                <a:cs typeface="Lao UI" panose="020B0502040204020203" pitchFamily="34" charset="0"/>
              </a:defRPr>
            </a:lvl3pPr>
            <a:lvl4pPr>
              <a:lnSpc>
                <a:spcPct val="100000"/>
              </a:lnSpc>
              <a:defRPr sz="3000">
                <a:solidFill>
                  <a:schemeClr val="bg1"/>
                </a:solidFill>
                <a:latin typeface="Lao UI" panose="020B0502040204020203" pitchFamily="34" charset="0"/>
                <a:cs typeface="Lao UI" panose="020B0502040204020203" pitchFamily="34" charset="0"/>
              </a:defRPr>
            </a:lvl4pPr>
            <a:lvl5pPr>
              <a:lnSpc>
                <a:spcPct val="100000"/>
              </a:lnSpc>
              <a:defRPr sz="285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2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440200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a:noFill/>
          </a:ln>
          <a:effectLst/>
          <a:scene3d>
            <a:camera prst="orthographicFront">
              <a:rot lat="0" lon="0" rev="0"/>
            </a:camera>
            <a:lightRig rig="chilly" dir="t">
              <a:rot lat="0" lon="0" rev="18480000"/>
            </a:lightRig>
          </a:scene3d>
          <a:sp3d prstMaterial="clear">
            <a:bevelT h="63500"/>
          </a:sp3d>
        </p:spPr>
        <p:txBody>
          <a:bodyPr>
            <a:normAutofit/>
          </a:bodyPr>
          <a:lstStyle>
            <a:lvl1pPr>
              <a:defRPr sz="54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30400" y="3657600"/>
            <a:ext cx="8534400" cy="685800"/>
          </a:xfrm>
          <a:ln>
            <a:solidFill>
              <a:schemeClr val="bg2">
                <a:lumMod val="50000"/>
              </a:schemeClr>
            </a:solidFill>
          </a:ln>
        </p:spPr>
        <p:txBody>
          <a:bodyPr>
            <a:noAutofit/>
          </a:bodyPr>
          <a:lstStyle>
            <a:lvl1pPr marL="0" indent="0" algn="ctr">
              <a:buNone/>
              <a:defRPr sz="3200" baseline="0">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38E8EF02-C18D-4944-879F-E558F56FCB75}" type="datetimeFigureOut">
              <a:rPr lang="en-US" smtClean="0"/>
              <a:pPr/>
              <a:t>8/10/2025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B43AE5-0768-4AEC-B359-097ECF35BC38}" type="slidenum">
              <a:rPr lang="en-US" smtClean="0"/>
              <a:pPr/>
              <a:t>‹#›</a:t>
            </a:fld>
            <a:endParaRPr lang="en-US"/>
          </a:p>
        </p:txBody>
      </p:sp>
    </p:spTree>
    <p:extLst>
      <p:ext uri="{BB962C8B-B14F-4D97-AF65-F5344CB8AC3E}">
        <p14:creationId xmlns:p14="http://schemas.microsoft.com/office/powerpoint/2010/main" val="220944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100" cap="all" baseline="0">
                <a:solidFill>
                  <a:srgbClr val="72DB2B"/>
                </a:solidFill>
                <a:latin typeface="Lao UI" panose="020B0502040204020203" pitchFamily="34" charset="0"/>
                <a:cs typeface="Lao UI" panose="020B0502040204020203"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5094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202881"/>
            <a:ext cx="11798135" cy="1478570"/>
          </a:xfrm>
        </p:spPr>
        <p:txBody>
          <a:bodyPr>
            <a:normAutofit/>
          </a:bodyPr>
          <a:lstStyle>
            <a:lvl1pPr>
              <a:defRPr sz="405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1" y="1804161"/>
            <a:ext cx="11798135" cy="4537262"/>
          </a:xfrm>
        </p:spPr>
        <p:txBody>
          <a:bodyPr/>
          <a:lstStyle>
            <a:lvl1pPr>
              <a:defRPr sz="3300">
                <a:latin typeface="Lao UI" panose="020B0502040204020203" pitchFamily="34" charset="0"/>
                <a:cs typeface="Lao UI" panose="020B0502040204020203" pitchFamily="34" charset="0"/>
              </a:defRPr>
            </a:lvl1pPr>
            <a:lvl2pPr>
              <a:defRPr sz="2700">
                <a:latin typeface="Lao UI" panose="020B0502040204020203" pitchFamily="34" charset="0"/>
                <a:cs typeface="Lao UI" panose="020B0502040204020203" pitchFamily="34" charset="0"/>
              </a:defRPr>
            </a:lvl2pPr>
            <a:lvl3pPr>
              <a:defRPr sz="2400">
                <a:latin typeface="Lao UI" panose="020B0502040204020203" pitchFamily="34" charset="0"/>
                <a:cs typeface="Lao UI" panose="020B0502040204020203" pitchFamily="34" charset="0"/>
              </a:defRPr>
            </a:lvl3pPr>
            <a:lvl4pPr>
              <a:defRPr sz="2100">
                <a:latin typeface="Lao UI" panose="020B0502040204020203" pitchFamily="34" charset="0"/>
                <a:cs typeface="Lao UI" panose="020B0502040204020203" pitchFamily="34" charset="0"/>
              </a:defRPr>
            </a:lvl4pPr>
            <a:lvl5pPr>
              <a:defRPr sz="18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49837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72DB2B"/>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8EF02-C18D-4944-879F-E558F56FCB75}"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43AE5-0768-4AEC-B359-097ECF35BC38}" type="slidenum">
              <a:rPr lang="en-US" smtClean="0"/>
              <a:pPr/>
              <a:t>‹#›</a:t>
            </a:fld>
            <a:endParaRPr lang="en-US"/>
          </a:p>
        </p:txBody>
      </p:sp>
    </p:spTree>
    <p:extLst>
      <p:ext uri="{BB962C8B-B14F-4D97-AF65-F5344CB8AC3E}">
        <p14:creationId xmlns:p14="http://schemas.microsoft.com/office/powerpoint/2010/main" val="2595957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E8EF02-C18D-4944-879F-E558F56FCB75}" type="datetimeFigureOut">
              <a:rPr lang="en-US" smtClean="0"/>
              <a:pPr/>
              <a:t>8/10/2025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B43AE5-0768-4AEC-B359-097ECF35BC38}" type="slidenum">
              <a:rPr lang="en-US" smtClean="0"/>
              <a:pPr/>
              <a:t>‹#›</a:t>
            </a:fld>
            <a:endParaRPr lang="en-US"/>
          </a:p>
        </p:txBody>
      </p:sp>
    </p:spTree>
    <p:extLst>
      <p:ext uri="{BB962C8B-B14F-4D97-AF65-F5344CB8AC3E}">
        <p14:creationId xmlns:p14="http://schemas.microsoft.com/office/powerpoint/2010/main" val="189704942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8E8EF02-C18D-4944-879F-E558F56FCB75}" type="datetimeFigureOut">
              <a:rPr lang="en-US" smtClean="0"/>
              <a:pPr/>
              <a:t>8/10/2025</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86B43AE5-0768-4AEC-B359-097ECF35BC38}" type="slidenum">
              <a:rPr lang="en-US" smtClean="0"/>
              <a:pPr/>
              <a:t>‹#›</a:t>
            </a:fld>
            <a:endParaRPr lang="en-US"/>
          </a:p>
        </p:txBody>
      </p:sp>
    </p:spTree>
    <p:extLst>
      <p:ext uri="{BB962C8B-B14F-4D97-AF65-F5344CB8AC3E}">
        <p14:creationId xmlns:p14="http://schemas.microsoft.com/office/powerpoint/2010/main" val="858933136"/>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ransition>
    <p:wipe dir="r"/>
  </p:transition>
  <p:txStyles>
    <p:titleStyle>
      <a:lvl1pPr algn="l" defTabSz="685835"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rgbClr val="03272D"/>
                </a:solidFill>
              </a:defRPr>
            </a:lvl1pPr>
          </a:lstStyle>
          <a:p>
            <a:fld id="{1D8BD707-D9CF-40AE-B4C6-C98DA3205C09}" type="datetimeFigureOut">
              <a:rPr lang="en-US" smtClean="0"/>
              <a:pPr/>
              <a:t>8/10/2025</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987504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defTabSz="685835" rtl="0" eaLnBrk="1" latinLnBrk="0" hangingPunct="1">
        <a:lnSpc>
          <a:spcPct val="90000"/>
        </a:lnSpc>
        <a:spcBef>
          <a:spcPct val="0"/>
        </a:spcBef>
        <a:buNone/>
        <a:defRPr sz="2700" kern="1200" cap="all" baseline="0">
          <a:solidFill>
            <a:srgbClr val="03272D"/>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rgbClr val="03272D"/>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rgbClr val="03272D"/>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rgbClr val="03272D"/>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nasbdict?ref=GreekStrongs.2352&amp;off=7&amp;ctx=+2352.+~%CE%B8%CF%81%CE%B1%CF%85%CC%81%CF%89+thrauo%CC%84%3b+a+prim.+vb.%3b+to+b"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ref.ly/logosres/nasbdict?ref=GreekStrongs.622&amp;off=6&amp;ctx=+622.+~%CE%B1%CC%93%CF%80%CE%BF%CC%81%CE%BB%CE%BB%CF%85%CE%BC%CE%B9+apollumi%3b+from+575+and+"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Colossians 1:24-29</a:t>
            </a:r>
          </a:p>
        </p:txBody>
      </p:sp>
      <p:sp>
        <p:nvSpPr>
          <p:cNvPr id="3" name="Subtitle 2"/>
          <p:cNvSpPr>
            <a:spLocks noGrp="1"/>
          </p:cNvSpPr>
          <p:nvPr>
            <p:ph type="subTitle" idx="1"/>
          </p:nvPr>
        </p:nvSpPr>
        <p:spPr/>
        <p:txBody>
          <a:bodyPr>
            <a:normAutofit/>
          </a:bodyPr>
          <a:lstStyle/>
          <a:p>
            <a:r>
              <a:rPr lang="en-US" sz="4000" dirty="0"/>
              <a:t>An Invitation to Suffer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pPr marL="0" indent="0">
              <a:buNone/>
            </a:pPr>
            <a:r>
              <a:rPr lang="en-US" sz="5400" b="1" dirty="0"/>
              <a:t>Luke 19:10 (NASB95) — 10</a:t>
            </a:r>
            <a:r>
              <a:rPr lang="en-US" sz="5400" dirty="0"/>
              <a:t> “For the Son of Man has come to seek and to save that which was lost.” </a:t>
            </a:r>
          </a:p>
          <a:p>
            <a:pPr marL="0" indent="0">
              <a:buNone/>
            </a:pPr>
            <a:endParaRPr lang="en-US" sz="4800"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06DFC-0C89-389C-1FF4-D9D678820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822FC-1611-BAFB-A513-71804115D1FD}"/>
              </a:ext>
            </a:extLst>
          </p:cNvPr>
          <p:cNvSpPr>
            <a:spLocks noGrp="1"/>
          </p:cNvSpPr>
          <p:nvPr>
            <p:ph type="title"/>
          </p:nvPr>
        </p:nvSpPr>
        <p:spPr/>
        <p:txBody>
          <a:bodyPr>
            <a:normAutofit/>
          </a:bodyPr>
          <a:lstStyle/>
          <a:p>
            <a:r>
              <a:rPr lang="en-US" sz="5400" dirty="0"/>
              <a:t>Christ’s Mission</a:t>
            </a:r>
          </a:p>
        </p:txBody>
      </p:sp>
      <p:sp>
        <p:nvSpPr>
          <p:cNvPr id="3" name="Content Placeholder 2">
            <a:extLst>
              <a:ext uri="{FF2B5EF4-FFF2-40B4-BE49-F238E27FC236}">
                <a16:creationId xmlns:a16="http://schemas.microsoft.com/office/drawing/2014/main" id="{C95DA55E-7C82-974E-A84A-E78B4A1BB3C6}"/>
              </a:ext>
            </a:extLst>
          </p:cNvPr>
          <p:cNvSpPr>
            <a:spLocks noGrp="1"/>
          </p:cNvSpPr>
          <p:nvPr>
            <p:ph idx="1"/>
          </p:nvPr>
        </p:nvSpPr>
        <p:spPr/>
        <p:txBody>
          <a:bodyPr>
            <a:normAutofit/>
          </a:bodyPr>
          <a:lstStyle/>
          <a:p>
            <a:r>
              <a:rPr lang="en-US" sz="4800" dirty="0"/>
              <a:t>To set free the oppressed (Lk 4:18)</a:t>
            </a:r>
          </a:p>
          <a:p>
            <a:r>
              <a:rPr lang="el-GR" b="1" dirty="0"/>
              <a:t>θραύω</a:t>
            </a:r>
            <a:r>
              <a:rPr lang="el-GR" dirty="0"/>
              <a:t> </a:t>
            </a:r>
            <a:r>
              <a:rPr lang="en-US" b="1" dirty="0" err="1"/>
              <a:t>thrauō</a:t>
            </a:r>
            <a:r>
              <a:rPr lang="en-US" dirty="0"/>
              <a:t>; a prim. vb.; </a:t>
            </a:r>
            <a:r>
              <a:rPr lang="en-US" i="1" dirty="0"/>
              <a:t>to break in pieces</a:t>
            </a:r>
            <a:r>
              <a:rPr lang="en-US" dirty="0"/>
              <a:t>:</a:t>
            </a:r>
          </a:p>
          <a:p>
            <a:pPr marL="0" indent="0">
              <a:buNone/>
            </a:pPr>
            <a:r>
              <a:rPr lang="en-US" dirty="0"/>
              <a:t> </a:t>
            </a:r>
            <a:r>
              <a:rPr lang="en-US" sz="1900" dirty="0"/>
              <a:t>Thomas, R. L. (1998). In </a:t>
            </a:r>
            <a:r>
              <a:rPr lang="en-US" sz="1900" i="1" u="sng" dirty="0">
                <a:hlinkClick r:id="rId2"/>
              </a:rPr>
              <a:t>New American Standard Hebrew-Aramaic and Greek dictionaries : updated edition</a:t>
            </a:r>
            <a:r>
              <a:rPr lang="en-US" sz="1900" dirty="0"/>
              <a:t>. Foundation Publications, Inc.</a:t>
            </a:r>
            <a:endParaRPr lang="en-US" sz="4800" dirty="0"/>
          </a:p>
        </p:txBody>
      </p:sp>
    </p:spTree>
    <p:extLst>
      <p:ext uri="{BB962C8B-B14F-4D97-AF65-F5344CB8AC3E}">
        <p14:creationId xmlns:p14="http://schemas.microsoft.com/office/powerpoint/2010/main" val="4127504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2038C-C5BD-2A23-32F1-49EA235F8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0CC85-41E4-356E-7A9B-713FC3BFE324}"/>
              </a:ext>
            </a:extLst>
          </p:cNvPr>
          <p:cNvSpPr>
            <a:spLocks noGrp="1"/>
          </p:cNvSpPr>
          <p:nvPr>
            <p:ph type="title"/>
          </p:nvPr>
        </p:nvSpPr>
        <p:spPr/>
        <p:txBody>
          <a:bodyPr>
            <a:normAutofit/>
          </a:bodyPr>
          <a:lstStyle/>
          <a:p>
            <a:r>
              <a:rPr lang="en-US" sz="5400" dirty="0"/>
              <a:t>Christ’s Mission</a:t>
            </a:r>
          </a:p>
        </p:txBody>
      </p:sp>
      <p:sp>
        <p:nvSpPr>
          <p:cNvPr id="3" name="Content Placeholder 2">
            <a:extLst>
              <a:ext uri="{FF2B5EF4-FFF2-40B4-BE49-F238E27FC236}">
                <a16:creationId xmlns:a16="http://schemas.microsoft.com/office/drawing/2014/main" id="{7FC31869-7B50-78BD-0031-245E6EF1573E}"/>
              </a:ext>
            </a:extLst>
          </p:cNvPr>
          <p:cNvSpPr>
            <a:spLocks noGrp="1"/>
          </p:cNvSpPr>
          <p:nvPr>
            <p:ph idx="1"/>
          </p:nvPr>
        </p:nvSpPr>
        <p:spPr/>
        <p:txBody>
          <a:bodyPr>
            <a:normAutofit/>
          </a:bodyPr>
          <a:lstStyle/>
          <a:p>
            <a:r>
              <a:rPr lang="en-US" sz="4800" dirty="0"/>
              <a:t>To seek and to save that which was lost (Lk 19:10)</a:t>
            </a:r>
          </a:p>
          <a:p>
            <a:endParaRPr lang="en-US" sz="4800" dirty="0"/>
          </a:p>
        </p:txBody>
      </p:sp>
      <p:sp>
        <p:nvSpPr>
          <p:cNvPr id="4" name="TextBox 3">
            <a:extLst>
              <a:ext uri="{FF2B5EF4-FFF2-40B4-BE49-F238E27FC236}">
                <a16:creationId xmlns:a16="http://schemas.microsoft.com/office/drawing/2014/main" id="{5155BDA2-2374-0F9D-764A-D7C55E9AAA8F}"/>
              </a:ext>
            </a:extLst>
          </p:cNvPr>
          <p:cNvSpPr txBox="1"/>
          <p:nvPr/>
        </p:nvSpPr>
        <p:spPr>
          <a:xfrm>
            <a:off x="236298" y="3810000"/>
            <a:ext cx="11776799" cy="1815882"/>
          </a:xfrm>
          <a:prstGeom prst="rect">
            <a:avLst/>
          </a:prstGeom>
          <a:noFill/>
        </p:spPr>
        <p:txBody>
          <a:bodyPr wrap="square">
            <a:spAutoFit/>
          </a:bodyPr>
          <a:lstStyle/>
          <a:p>
            <a:pPr>
              <a:buNone/>
            </a:pPr>
            <a:r>
              <a:rPr lang="el-GR" sz="3600" b="1" dirty="0" err="1">
                <a:effectLst/>
                <a:latin typeface="Times"/>
              </a:rPr>
              <a:t>ἀπόλλυμι</a:t>
            </a:r>
            <a:r>
              <a:rPr lang="el-GR" sz="3600" dirty="0">
                <a:effectLst/>
                <a:latin typeface="Helvetica" pitchFamily="2" charset="0"/>
              </a:rPr>
              <a:t> </a:t>
            </a:r>
            <a:r>
              <a:rPr lang="en-US" sz="3600" b="1" dirty="0" err="1">
                <a:effectLst/>
                <a:latin typeface="Helvetica" pitchFamily="2" charset="0"/>
              </a:rPr>
              <a:t>apollumi</a:t>
            </a:r>
            <a:r>
              <a:rPr lang="en-US" sz="3600" dirty="0">
                <a:effectLst/>
                <a:latin typeface="Helvetica" pitchFamily="2" charset="0"/>
              </a:rPr>
              <a:t>; from </a:t>
            </a:r>
            <a:r>
              <a:rPr lang="en-US" sz="3600" i="1" dirty="0">
                <a:effectLst/>
                <a:latin typeface="Helvetica" pitchFamily="2" charset="0"/>
              </a:rPr>
              <a:t>575</a:t>
            </a:r>
            <a:r>
              <a:rPr lang="en-US" sz="3600" dirty="0">
                <a:effectLst/>
                <a:latin typeface="Helvetica" pitchFamily="2" charset="0"/>
              </a:rPr>
              <a:t> and same as </a:t>
            </a:r>
            <a:r>
              <a:rPr lang="en-US" sz="3600" i="1" dirty="0">
                <a:effectLst/>
                <a:latin typeface="Helvetica" pitchFamily="2" charset="0"/>
              </a:rPr>
              <a:t>3639; to destroy, destroy utterly</a:t>
            </a:r>
            <a:endParaRPr lang="en-US" sz="3600" dirty="0">
              <a:effectLst/>
              <a:latin typeface="Helvetica" pitchFamily="2" charset="0"/>
            </a:endParaRPr>
          </a:p>
          <a:p>
            <a:r>
              <a:rPr lang="en-US" sz="2000" dirty="0">
                <a:solidFill>
                  <a:srgbClr val="000000"/>
                </a:solidFill>
                <a:effectLst/>
                <a:latin typeface="Times"/>
              </a:rPr>
              <a:t> </a:t>
            </a:r>
            <a:r>
              <a:rPr lang="en-US" sz="2000" dirty="0">
                <a:effectLst/>
                <a:latin typeface="Times"/>
              </a:rPr>
              <a:t>Thomas, R. L. (1998). In </a:t>
            </a:r>
            <a:r>
              <a:rPr lang="en-US" sz="2000" i="1" u="sng" dirty="0">
                <a:effectLst/>
                <a:latin typeface="Times"/>
                <a:hlinkClick r:id="rId2">
                  <a:extLst>
                    <a:ext uri="{A12FA001-AC4F-418D-AE19-62706E023703}">
                      <ahyp:hlinkClr xmlns:ahyp="http://schemas.microsoft.com/office/drawing/2018/hyperlinkcolor" val="tx"/>
                    </a:ext>
                  </a:extLst>
                </a:hlinkClick>
              </a:rPr>
              <a:t>New American Standard Hebrew-Aramaic and Greek dictionaries : updated edition</a:t>
            </a:r>
            <a:r>
              <a:rPr lang="en-US" sz="2000" dirty="0">
                <a:effectLst/>
                <a:latin typeface="Times"/>
              </a:rPr>
              <a:t>. Foundation Publications, Inc.</a:t>
            </a:r>
          </a:p>
        </p:txBody>
      </p:sp>
    </p:spTree>
    <p:extLst>
      <p:ext uri="{BB962C8B-B14F-4D97-AF65-F5344CB8AC3E}">
        <p14:creationId xmlns:p14="http://schemas.microsoft.com/office/powerpoint/2010/main" val="35562857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lstStyle/>
          <a:p>
            <a:endParaRPr lang="en-US"/>
          </a:p>
        </p:txBody>
      </p:sp>
      <p:sp>
        <p:nvSpPr>
          <p:cNvPr id="8" name="Rectangle 7"/>
          <p:cNvSpPr/>
          <p:nvPr/>
        </p:nvSpPr>
        <p:spPr>
          <a:xfrm>
            <a:off x="225631" y="1788369"/>
            <a:ext cx="11661569" cy="34163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5400" b="1" dirty="0"/>
              <a:t>Luke 9:23 (NASB95) —23</a:t>
            </a:r>
            <a:r>
              <a:rPr lang="en-US" sz="5400" dirty="0"/>
              <a:t> And He was saying to them all, “If anyone wishes to come after Me, he must deny himself, and take up his cross daily and follow Me. </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lstStyle/>
          <a:p>
            <a:endParaRPr lang="en-US"/>
          </a:p>
        </p:txBody>
      </p:sp>
      <p:sp>
        <p:nvSpPr>
          <p:cNvPr id="8" name="Rectangle 7"/>
          <p:cNvSpPr/>
          <p:nvPr/>
        </p:nvSpPr>
        <p:spPr>
          <a:xfrm>
            <a:off x="225630" y="1804161"/>
            <a:ext cx="11204369" cy="34163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5400" b="1" dirty="0"/>
              <a:t>Luke 9:24 (NASB95) — 24</a:t>
            </a:r>
            <a:r>
              <a:rPr lang="en-US" sz="5400" dirty="0"/>
              <a:t> “For whoever wishes to save his life will lose it, but whoever loses his life for My sake, he is the one who will save it. </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000" dirty="0"/>
              <a:t>Do not become a Christian if Earthly comfort is your goal</a:t>
            </a:r>
          </a:p>
          <a:p>
            <a:pPr lvl="1"/>
            <a:r>
              <a:rPr lang="en-US" sz="3200" dirty="0"/>
              <a:t>YES you will find true purpose</a:t>
            </a:r>
          </a:p>
          <a:p>
            <a:pPr lvl="1"/>
            <a:r>
              <a:rPr lang="en-US" sz="3200" dirty="0"/>
              <a:t>YES He can heal our many wounds</a:t>
            </a:r>
          </a:p>
          <a:p>
            <a:r>
              <a:rPr lang="en-US" sz="4000" dirty="0"/>
              <a:t>But the suffering spoken of here is not due to bad circumstance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000" dirty="0"/>
              <a:t>Do not become a Christian if Earthly comfort is your goal</a:t>
            </a:r>
          </a:p>
          <a:p>
            <a:pPr lvl="1"/>
            <a:r>
              <a:rPr lang="en-US" sz="3200" dirty="0"/>
              <a:t>YES you will find true purpose</a:t>
            </a:r>
          </a:p>
          <a:p>
            <a:pPr lvl="1"/>
            <a:r>
              <a:rPr lang="en-US" sz="3200" dirty="0"/>
              <a:t>YES He can heal our many wounds</a:t>
            </a:r>
          </a:p>
          <a:p>
            <a:r>
              <a:rPr lang="en-US" sz="4000" dirty="0"/>
              <a:t>But the suffering spoken of here is not bad circumstance</a:t>
            </a:r>
          </a:p>
        </p:txBody>
      </p:sp>
      <p:sp>
        <p:nvSpPr>
          <p:cNvPr id="4" name="TextBox 3"/>
          <p:cNvSpPr txBox="1"/>
          <p:nvPr/>
        </p:nvSpPr>
        <p:spPr>
          <a:xfrm>
            <a:off x="168234" y="1981200"/>
            <a:ext cx="10956966" cy="313932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6600" dirty="0"/>
              <a:t>Paul’s suffering is a direct result of his willingness to participate in Christ’s work</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000" dirty="0"/>
              <a:t>God does not come into our life, and give us His word and Spirit to keep us out of the fray</a:t>
            </a:r>
          </a:p>
          <a:p>
            <a:r>
              <a:rPr lang="en-US" sz="4000" dirty="0"/>
              <a:t>He calls us into the middle of the turmoil</a:t>
            </a:r>
          </a:p>
          <a:p>
            <a:r>
              <a:rPr lang="en-US" sz="4000" dirty="0"/>
              <a:t>To follow Christ’s example, and to teach others sacrificial love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000" dirty="0"/>
              <a:t>God does not come into our life, and give us His word and Spirit to keep us out of the fray</a:t>
            </a:r>
          </a:p>
          <a:p>
            <a:r>
              <a:rPr lang="en-US" sz="4000" dirty="0"/>
              <a:t>He calls us into the middle of the turmoil</a:t>
            </a:r>
          </a:p>
          <a:p>
            <a:r>
              <a:rPr lang="en-US" sz="4000" dirty="0"/>
              <a:t>To follow Christ’s example, and to teach others sacrificial love</a:t>
            </a:r>
          </a:p>
        </p:txBody>
      </p:sp>
      <p:sp>
        <p:nvSpPr>
          <p:cNvPr id="4" name="Rectangle 3"/>
          <p:cNvSpPr/>
          <p:nvPr/>
        </p:nvSpPr>
        <p:spPr>
          <a:xfrm>
            <a:off x="213908" y="1447800"/>
            <a:ext cx="11128169" cy="452431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Matthew 10:16–17 (NASB95) — 16</a:t>
            </a:r>
            <a:r>
              <a:rPr lang="en-US" sz="4800" dirty="0"/>
              <a:t> “Behold, I send you out as sheep in the midst of wolves; so be shrewd as serpents and innocent as doves. </a:t>
            </a:r>
            <a:r>
              <a:rPr lang="en-US" sz="4800" b="1" dirty="0"/>
              <a:t>17</a:t>
            </a:r>
            <a:r>
              <a:rPr lang="en-US" sz="4800" dirty="0"/>
              <a:t> “But beware of men, for they will hand you over to the courts and scourge you in their synagogues; </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9BF17-AD42-3339-1EB2-2595E1431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EEBA9-F541-4436-93DC-08F9BD432E4B}"/>
              </a:ext>
            </a:extLst>
          </p:cNvPr>
          <p:cNvSpPr>
            <a:spLocks noGrp="1"/>
          </p:cNvSpPr>
          <p:nvPr>
            <p:ph type="title"/>
          </p:nvPr>
        </p:nvSpPr>
        <p:spPr/>
        <p:txBody>
          <a:bodyPr>
            <a:normAutofit/>
          </a:bodyPr>
          <a:lstStyle/>
          <a:p>
            <a:r>
              <a:rPr lang="en-US" sz="5400" dirty="0"/>
              <a:t>Christ’s Mission</a:t>
            </a:r>
          </a:p>
        </p:txBody>
      </p:sp>
      <p:sp>
        <p:nvSpPr>
          <p:cNvPr id="3" name="Content Placeholder 2">
            <a:extLst>
              <a:ext uri="{FF2B5EF4-FFF2-40B4-BE49-F238E27FC236}">
                <a16:creationId xmlns:a16="http://schemas.microsoft.com/office/drawing/2014/main" id="{79BC343B-C6B8-EC92-0C93-ED9F6FA24A84}"/>
              </a:ext>
            </a:extLst>
          </p:cNvPr>
          <p:cNvSpPr>
            <a:spLocks noGrp="1"/>
          </p:cNvSpPr>
          <p:nvPr>
            <p:ph idx="1"/>
          </p:nvPr>
        </p:nvSpPr>
        <p:spPr/>
        <p:txBody>
          <a:bodyPr>
            <a:normAutofit/>
          </a:bodyPr>
          <a:lstStyle/>
          <a:p>
            <a:r>
              <a:rPr lang="en-US" sz="4000" dirty="0"/>
              <a:t>God does not come into our life, and give us His word and Spirit to keep us out of the fray</a:t>
            </a:r>
          </a:p>
          <a:p>
            <a:r>
              <a:rPr lang="en-US" sz="4000" dirty="0"/>
              <a:t>He calls us into the middle of the turmoil</a:t>
            </a:r>
          </a:p>
          <a:p>
            <a:r>
              <a:rPr lang="en-US" sz="4000" dirty="0"/>
              <a:t>To follow Christ’s example, and to teach others sacrificial love</a:t>
            </a:r>
          </a:p>
        </p:txBody>
      </p:sp>
      <p:sp>
        <p:nvSpPr>
          <p:cNvPr id="4" name="Rectangle 3">
            <a:extLst>
              <a:ext uri="{FF2B5EF4-FFF2-40B4-BE49-F238E27FC236}">
                <a16:creationId xmlns:a16="http://schemas.microsoft.com/office/drawing/2014/main" id="{8407D76F-234B-4EA5-2C7A-45E8B6CB636B}"/>
              </a:ext>
            </a:extLst>
          </p:cNvPr>
          <p:cNvSpPr/>
          <p:nvPr/>
        </p:nvSpPr>
        <p:spPr>
          <a:xfrm>
            <a:off x="213908" y="1447800"/>
            <a:ext cx="11128169" cy="452431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Matthew 10:16–17 (NASB95) — 16</a:t>
            </a:r>
            <a:r>
              <a:rPr lang="en-US" sz="4800" dirty="0"/>
              <a:t> “Behold, I send you out as sheep in the midst of wolves; so be shrewd as serpents and innocent as doves. </a:t>
            </a:r>
            <a:r>
              <a:rPr lang="en-US" sz="4800" b="1" dirty="0"/>
              <a:t>17</a:t>
            </a:r>
            <a:r>
              <a:rPr lang="en-US" sz="4800" dirty="0"/>
              <a:t> “But beware of men, for they will hand you over to the courts and scourge you in their synagogues; </a:t>
            </a:r>
          </a:p>
        </p:txBody>
      </p:sp>
    </p:spTree>
    <p:extLst>
      <p:ext uri="{BB962C8B-B14F-4D97-AF65-F5344CB8AC3E}">
        <p14:creationId xmlns:p14="http://schemas.microsoft.com/office/powerpoint/2010/main" val="177410545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Earlier in Colossians</a:t>
            </a:r>
          </a:p>
        </p:txBody>
      </p:sp>
      <p:sp>
        <p:nvSpPr>
          <p:cNvPr id="3" name="Content Placeholder 2"/>
          <p:cNvSpPr>
            <a:spLocks noGrp="1"/>
          </p:cNvSpPr>
          <p:nvPr>
            <p:ph idx="1"/>
          </p:nvPr>
        </p:nvSpPr>
        <p:spPr/>
        <p:txBody>
          <a:bodyPr>
            <a:normAutofit/>
          </a:bodyPr>
          <a:lstStyle/>
          <a:p>
            <a:r>
              <a:rPr lang="en-US" sz="4800" dirty="0"/>
              <a:t>The Church in Colossae is under attack</a:t>
            </a:r>
          </a:p>
          <a:p>
            <a:pPr lvl="1"/>
            <a:r>
              <a:rPr lang="en-US" sz="4400" dirty="0"/>
              <a:t>Saved by God’s grace</a:t>
            </a:r>
          </a:p>
          <a:p>
            <a:pPr lvl="1"/>
            <a:r>
              <a:rPr lang="en-US" sz="4400" dirty="0"/>
              <a:t>Being compelled to believe in dead religion</a:t>
            </a:r>
          </a:p>
          <a:p>
            <a:pPr lvl="1"/>
            <a:r>
              <a:rPr lang="en-US" sz="4400" dirty="0"/>
              <a:t>Love replaced with blind ritual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400" dirty="0"/>
              <a:t>No we don’t suffer the same suffering as Christ</a:t>
            </a:r>
          </a:p>
          <a:p>
            <a:pPr>
              <a:buNone/>
            </a:pPr>
            <a:r>
              <a:rPr lang="en-US" sz="3600" dirty="0"/>
              <a:t>1 Peter 3:18 (NASB95) — 18 For Christ also died for sins once for all, the just for the unjust, so that He might bring us to God, having been put to death in the flesh, but made alive in the spirit; </a:t>
            </a:r>
          </a:p>
          <a:p>
            <a:pPr>
              <a:buNone/>
            </a:pPr>
            <a:endParaRPr lang="en-US" sz="3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400" dirty="0"/>
              <a:t>No we don’t suffer the same suffering as Christ</a:t>
            </a:r>
          </a:p>
          <a:p>
            <a:r>
              <a:rPr lang="en-US" sz="4400" dirty="0"/>
              <a:t>We suffer for the same reason</a:t>
            </a:r>
          </a:p>
          <a:p>
            <a:pPr lvl="1"/>
            <a:r>
              <a:rPr lang="en-US" sz="4400" dirty="0"/>
              <a:t>So that people can come to know God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r>
              <a:rPr lang="en-US" sz="4000" dirty="0"/>
              <a:t>No we don’t suffer the same suffering as Christ</a:t>
            </a:r>
          </a:p>
          <a:p>
            <a:r>
              <a:rPr lang="en-US" sz="4000" dirty="0"/>
              <a:t>We suffer for the same reason</a:t>
            </a:r>
          </a:p>
          <a:p>
            <a:pPr lvl="1"/>
            <a:r>
              <a:rPr lang="en-US" sz="3200" dirty="0"/>
              <a:t>So that people can come to know God</a:t>
            </a:r>
          </a:p>
        </p:txBody>
      </p:sp>
      <p:sp>
        <p:nvSpPr>
          <p:cNvPr id="4" name="Rectangle 3"/>
          <p:cNvSpPr/>
          <p:nvPr/>
        </p:nvSpPr>
        <p:spPr>
          <a:xfrm>
            <a:off x="179957" y="1681451"/>
            <a:ext cx="11740738"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Colossians 1:24 (NASB95) — 24</a:t>
            </a:r>
            <a:r>
              <a:rPr lang="en-US" sz="4800" dirty="0"/>
              <a:t> Now I rejoice in my sufferings for your sake, and in my flesh I do my share on behalf of His body, which is the church, in filling up what is lacking in Christ’s afflictions. </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Our Suffering</a:t>
            </a:r>
          </a:p>
        </p:txBody>
      </p:sp>
      <p:sp>
        <p:nvSpPr>
          <p:cNvPr id="3" name="Content Placeholder 2"/>
          <p:cNvSpPr>
            <a:spLocks noGrp="1"/>
          </p:cNvSpPr>
          <p:nvPr>
            <p:ph idx="1"/>
          </p:nvPr>
        </p:nvSpPr>
        <p:spPr/>
        <p:txBody>
          <a:bodyPr>
            <a:normAutofit/>
          </a:bodyPr>
          <a:lstStyle/>
          <a:p>
            <a:r>
              <a:rPr lang="en-US" sz="4400" dirty="0"/>
              <a:t>We lay down our lives in service to others for the expansion of God’s kingdom (the church)</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3 Aspects of this service</a:t>
            </a:r>
          </a:p>
        </p:txBody>
      </p:sp>
      <p:sp>
        <p:nvSpPr>
          <p:cNvPr id="3" name="Content Placeholder 2"/>
          <p:cNvSpPr>
            <a:spLocks noGrp="1"/>
          </p:cNvSpPr>
          <p:nvPr>
            <p:ph idx="1"/>
          </p:nvPr>
        </p:nvSpPr>
        <p:spPr/>
        <p:txBody>
          <a:bodyPr>
            <a:normAutofit/>
          </a:bodyPr>
          <a:lstStyle/>
          <a:p>
            <a:r>
              <a:rPr lang="en-US" sz="4000" dirty="0"/>
              <a:t>1) Leadership</a:t>
            </a:r>
          </a:p>
          <a:p>
            <a:pPr lvl="1"/>
            <a:r>
              <a:rPr lang="en-US" sz="4000" dirty="0"/>
              <a:t>We suffer to be the first to serve and take responsibility and helping others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3 Aspects of this service</a:t>
            </a:r>
          </a:p>
        </p:txBody>
      </p:sp>
      <p:sp>
        <p:nvSpPr>
          <p:cNvPr id="3" name="Content Placeholder 2"/>
          <p:cNvSpPr>
            <a:spLocks noGrp="1"/>
          </p:cNvSpPr>
          <p:nvPr>
            <p:ph idx="1"/>
          </p:nvPr>
        </p:nvSpPr>
        <p:spPr/>
        <p:txBody>
          <a:bodyPr>
            <a:normAutofit/>
          </a:bodyPr>
          <a:lstStyle/>
          <a:p>
            <a:r>
              <a:rPr lang="en-US" sz="4000" dirty="0"/>
              <a:t>1) Leadership</a:t>
            </a:r>
          </a:p>
          <a:p>
            <a:pPr lvl="1"/>
            <a:r>
              <a:rPr lang="en-US" sz="3200" dirty="0"/>
              <a:t>We suffer to be the first to serve and take responsibility and helping others</a:t>
            </a:r>
          </a:p>
        </p:txBody>
      </p:sp>
      <p:sp>
        <p:nvSpPr>
          <p:cNvPr id="4" name="Rectangle 3"/>
          <p:cNvSpPr/>
          <p:nvPr/>
        </p:nvSpPr>
        <p:spPr>
          <a:xfrm>
            <a:off x="225631" y="1524000"/>
            <a:ext cx="11356769"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Colossians 1:25 (NASB95) — 25</a:t>
            </a:r>
            <a:r>
              <a:rPr lang="en-US" sz="4800" dirty="0"/>
              <a:t> Of this church I was made a minister according to the stewardship from God bestowed on me for your benefit, so that I might fully carry out the preaching of the word of God, </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3 Aspects of this service</a:t>
            </a:r>
          </a:p>
        </p:txBody>
      </p:sp>
      <p:sp>
        <p:nvSpPr>
          <p:cNvPr id="3" name="Content Placeholder 2"/>
          <p:cNvSpPr>
            <a:spLocks noGrp="1"/>
          </p:cNvSpPr>
          <p:nvPr>
            <p:ph idx="1"/>
          </p:nvPr>
        </p:nvSpPr>
        <p:spPr/>
        <p:txBody>
          <a:bodyPr>
            <a:normAutofit/>
          </a:bodyPr>
          <a:lstStyle/>
          <a:p>
            <a:r>
              <a:rPr lang="en-US" sz="4800" dirty="0"/>
              <a:t>1) Leadership</a:t>
            </a:r>
          </a:p>
          <a:p>
            <a:pPr lvl="1"/>
            <a:r>
              <a:rPr lang="en-US" sz="4000" dirty="0"/>
              <a:t>A spiritual leader’s authority comes from God not as a result of their gifting or charisma</a:t>
            </a:r>
          </a:p>
          <a:p>
            <a:pPr lvl="1"/>
            <a:r>
              <a:rPr lang="en-US" sz="4000" dirty="0"/>
              <a:t>Paul’s leadership role in the church came at a stunning personal price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1) Leadership</a:t>
            </a:r>
          </a:p>
        </p:txBody>
      </p:sp>
      <p:sp>
        <p:nvSpPr>
          <p:cNvPr id="3" name="Content Placeholder 2"/>
          <p:cNvSpPr>
            <a:spLocks noGrp="1"/>
          </p:cNvSpPr>
          <p:nvPr>
            <p:ph idx="1"/>
          </p:nvPr>
        </p:nvSpPr>
        <p:spPr/>
        <p:txBody>
          <a:bodyPr>
            <a:noAutofit/>
          </a:bodyPr>
          <a:lstStyle/>
          <a:p>
            <a:r>
              <a:rPr lang="en-US" sz="4000" dirty="0"/>
              <a:t>Paul had to see that his previous life’s work was a destructive waste</a:t>
            </a:r>
          </a:p>
          <a:p>
            <a:r>
              <a:rPr lang="en-US" sz="4000" dirty="0"/>
              <a:t>He had to surrender his cultural status and prestige</a:t>
            </a:r>
          </a:p>
          <a:p>
            <a:r>
              <a:rPr lang="en-US" sz="4000" dirty="0"/>
              <a:t>Rejected by his colleagues </a:t>
            </a:r>
          </a:p>
          <a:p>
            <a:r>
              <a:rPr lang="en-US" sz="4000" dirty="0"/>
              <a:t>Called to go and serve a people he loathed</a:t>
            </a:r>
          </a:p>
          <a:p>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Leadership</a:t>
            </a:r>
          </a:p>
        </p:txBody>
      </p:sp>
      <p:sp>
        <p:nvSpPr>
          <p:cNvPr id="3" name="Content Placeholder 2"/>
          <p:cNvSpPr>
            <a:spLocks noGrp="1"/>
          </p:cNvSpPr>
          <p:nvPr>
            <p:ph idx="1"/>
          </p:nvPr>
        </p:nvSpPr>
        <p:spPr/>
        <p:txBody>
          <a:bodyPr>
            <a:normAutofit lnSpcReduction="10000"/>
          </a:bodyPr>
          <a:lstStyle/>
          <a:p>
            <a:r>
              <a:rPr lang="en-US" sz="4000" dirty="0"/>
              <a:t>Paul had to see that his previous life’s work was a destructive waste</a:t>
            </a:r>
          </a:p>
          <a:p>
            <a:r>
              <a:rPr lang="en-US" sz="4000" dirty="0"/>
              <a:t>He had to surrender his cultural status and prestige</a:t>
            </a:r>
          </a:p>
          <a:p>
            <a:r>
              <a:rPr lang="en-US" sz="4000" dirty="0"/>
              <a:t>Rejected by his colleagues </a:t>
            </a:r>
          </a:p>
          <a:p>
            <a:r>
              <a:rPr lang="en-US" sz="4000" dirty="0"/>
              <a:t>Called to go and serve a people he loathed</a:t>
            </a:r>
          </a:p>
          <a:p>
            <a:endParaRPr lang="en-US" sz="4000" dirty="0"/>
          </a:p>
        </p:txBody>
      </p:sp>
      <p:sp>
        <p:nvSpPr>
          <p:cNvPr id="4" name="Rectangle 3"/>
          <p:cNvSpPr/>
          <p:nvPr/>
        </p:nvSpPr>
        <p:spPr>
          <a:xfrm>
            <a:off x="168234" y="516577"/>
            <a:ext cx="11740738" cy="618630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dirty="0"/>
              <a:t>Philippians 3:8–9 (NASB95) — 8 More than that, I count all things to be loss in view of the surpassing value of knowing Christ Jesus my Lord, for whom I have suffered the loss of all things, and count them but rubbish so that I may gain Christ, 9 and may be found in Him, not having a righteousness of my own derived from the Law, but that which is through faith in Christ, the righteousness which comes from God on the basis of faith,</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3 Aspects of this service</a:t>
            </a:r>
          </a:p>
        </p:txBody>
      </p:sp>
      <p:sp>
        <p:nvSpPr>
          <p:cNvPr id="3" name="Content Placeholder 2"/>
          <p:cNvSpPr>
            <a:spLocks noGrp="1"/>
          </p:cNvSpPr>
          <p:nvPr>
            <p:ph idx="1"/>
          </p:nvPr>
        </p:nvSpPr>
        <p:spPr/>
        <p:txBody>
          <a:bodyPr>
            <a:normAutofit/>
          </a:bodyPr>
          <a:lstStyle/>
          <a:p>
            <a:r>
              <a:rPr lang="en-US" sz="4000" dirty="0"/>
              <a:t>2) Preaching the word of God</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Earlier in Colossians</a:t>
            </a:r>
          </a:p>
        </p:txBody>
      </p:sp>
      <p:sp>
        <p:nvSpPr>
          <p:cNvPr id="3" name="Content Placeholder 2"/>
          <p:cNvSpPr>
            <a:spLocks noGrp="1"/>
          </p:cNvSpPr>
          <p:nvPr>
            <p:ph idx="1"/>
          </p:nvPr>
        </p:nvSpPr>
        <p:spPr/>
        <p:txBody>
          <a:bodyPr>
            <a:noAutofit/>
          </a:bodyPr>
          <a:lstStyle/>
          <a:p>
            <a:r>
              <a:rPr lang="en-US" sz="4000" dirty="0"/>
              <a:t>Paul’s case to keep them centered in God’s grace</a:t>
            </a:r>
          </a:p>
          <a:p>
            <a:pPr lvl="1"/>
            <a:r>
              <a:rPr lang="en-US" sz="4000" dirty="0"/>
              <a:t>We preached God’s love and Christ crucified</a:t>
            </a:r>
          </a:p>
          <a:p>
            <a:pPr lvl="1"/>
            <a:r>
              <a:rPr lang="en-US" sz="4000" dirty="0"/>
              <a:t>Understanding God’s love is what has brought real change into your lives</a:t>
            </a:r>
          </a:p>
          <a:p>
            <a:pPr lvl="1"/>
            <a:r>
              <a:rPr lang="en-US" sz="4000" dirty="0"/>
              <a:t>Be confident that Christ is God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Aspects of this service</a:t>
            </a:r>
          </a:p>
        </p:txBody>
      </p:sp>
      <p:sp>
        <p:nvSpPr>
          <p:cNvPr id="3" name="Content Placeholder 2"/>
          <p:cNvSpPr>
            <a:spLocks noGrp="1"/>
          </p:cNvSpPr>
          <p:nvPr>
            <p:ph idx="1"/>
          </p:nvPr>
        </p:nvSpPr>
        <p:spPr/>
        <p:txBody>
          <a:bodyPr>
            <a:normAutofit/>
          </a:bodyPr>
          <a:lstStyle/>
          <a:p>
            <a:r>
              <a:rPr lang="en-US" sz="4000" dirty="0"/>
              <a:t>2) Preaching the word of God</a:t>
            </a:r>
          </a:p>
        </p:txBody>
      </p:sp>
      <p:sp>
        <p:nvSpPr>
          <p:cNvPr id="4" name="Rectangle 3"/>
          <p:cNvSpPr/>
          <p:nvPr/>
        </p:nvSpPr>
        <p:spPr>
          <a:xfrm>
            <a:off x="225631" y="609600"/>
            <a:ext cx="11509169" cy="5509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b="1" dirty="0"/>
              <a:t>Colossians 1:25–27 (NASB95) — 25</a:t>
            </a:r>
            <a:r>
              <a:rPr lang="en-US" sz="4400" dirty="0"/>
              <a:t>b… so that I might fully carry out the preaching of the word of God, </a:t>
            </a:r>
            <a:r>
              <a:rPr lang="en-US" sz="4400" b="1" dirty="0"/>
              <a:t>26</a:t>
            </a:r>
            <a:r>
              <a:rPr lang="en-US" sz="4400" dirty="0"/>
              <a:t> that is, the mystery which has been hidden from the past ages and generations, but has now been manifested to His saints, </a:t>
            </a:r>
            <a:r>
              <a:rPr lang="en-US" sz="4400" b="1" dirty="0"/>
              <a:t>27</a:t>
            </a:r>
            <a:r>
              <a:rPr lang="en-US" sz="4400" dirty="0"/>
              <a:t> to whom God willed to make known what is the riches of the glory of this mystery among the Gentiles, which is Christ in you, the hope of glory. </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3 Aspects of this service</a:t>
            </a:r>
          </a:p>
        </p:txBody>
      </p:sp>
      <p:sp>
        <p:nvSpPr>
          <p:cNvPr id="3" name="Content Placeholder 2"/>
          <p:cNvSpPr>
            <a:spLocks noGrp="1"/>
          </p:cNvSpPr>
          <p:nvPr>
            <p:ph idx="1"/>
          </p:nvPr>
        </p:nvSpPr>
        <p:spPr/>
        <p:txBody>
          <a:bodyPr>
            <a:normAutofit/>
          </a:bodyPr>
          <a:lstStyle/>
          <a:p>
            <a:r>
              <a:rPr lang="en-US" sz="4800" dirty="0"/>
              <a:t>2) Preaching the word of God</a:t>
            </a:r>
          </a:p>
          <a:p>
            <a:pPr lvl="1"/>
            <a:r>
              <a:rPr lang="en-US" sz="4000" dirty="0"/>
              <a:t>Bringing God’s truth to those who don’t know Him</a:t>
            </a:r>
          </a:p>
          <a:p>
            <a:pPr lvl="2"/>
            <a:r>
              <a:rPr lang="en-US" sz="4000" dirty="0"/>
              <a:t>People can’t be changed by God’s love if they don’t know God loves them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852C7-066B-C0A4-C143-0B0DD5B15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5B497-17DD-1634-A357-CE73F862ED10}"/>
              </a:ext>
            </a:extLst>
          </p:cNvPr>
          <p:cNvSpPr>
            <a:spLocks noGrp="1"/>
          </p:cNvSpPr>
          <p:nvPr>
            <p:ph type="title"/>
          </p:nvPr>
        </p:nvSpPr>
        <p:spPr/>
        <p:txBody>
          <a:bodyPr>
            <a:normAutofit/>
          </a:bodyPr>
          <a:lstStyle/>
          <a:p>
            <a:r>
              <a:rPr lang="en-US" sz="4800" dirty="0"/>
              <a:t>3 Aspects of this service</a:t>
            </a:r>
          </a:p>
        </p:txBody>
      </p:sp>
      <p:sp>
        <p:nvSpPr>
          <p:cNvPr id="3" name="Content Placeholder 2">
            <a:extLst>
              <a:ext uri="{FF2B5EF4-FFF2-40B4-BE49-F238E27FC236}">
                <a16:creationId xmlns:a16="http://schemas.microsoft.com/office/drawing/2014/main" id="{A40D73A5-D7EC-03BE-CF02-FB8F2EAAB98F}"/>
              </a:ext>
            </a:extLst>
          </p:cNvPr>
          <p:cNvSpPr>
            <a:spLocks noGrp="1"/>
          </p:cNvSpPr>
          <p:nvPr>
            <p:ph idx="1"/>
          </p:nvPr>
        </p:nvSpPr>
        <p:spPr/>
        <p:txBody>
          <a:bodyPr>
            <a:normAutofit/>
          </a:bodyPr>
          <a:lstStyle/>
          <a:p>
            <a:r>
              <a:rPr lang="en-US" sz="4000" dirty="0"/>
              <a:t>2) Preaching the word of God</a:t>
            </a:r>
          </a:p>
          <a:p>
            <a:pPr lvl="1"/>
            <a:r>
              <a:rPr lang="en-US" sz="3200" dirty="0"/>
              <a:t>Bringing God’s truth to those who don’t know Him</a:t>
            </a:r>
          </a:p>
          <a:p>
            <a:pPr lvl="2"/>
            <a:r>
              <a:rPr lang="en-US" sz="3200" dirty="0"/>
              <a:t>People can’t be changed by God’s love if they don’t know God loves them</a:t>
            </a:r>
          </a:p>
        </p:txBody>
      </p:sp>
      <p:sp>
        <p:nvSpPr>
          <p:cNvPr id="4" name="Rectangle 3">
            <a:extLst>
              <a:ext uri="{FF2B5EF4-FFF2-40B4-BE49-F238E27FC236}">
                <a16:creationId xmlns:a16="http://schemas.microsoft.com/office/drawing/2014/main" id="{4F5A1F8C-AEC5-1D67-926E-5B41A18DC70D}"/>
              </a:ext>
            </a:extLst>
          </p:cNvPr>
          <p:cNvSpPr/>
          <p:nvPr/>
        </p:nvSpPr>
        <p:spPr>
          <a:xfrm>
            <a:off x="196322" y="1804161"/>
            <a:ext cx="11386077"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Romans 10:14 (NASB95) — 14</a:t>
            </a:r>
            <a:r>
              <a:rPr lang="en-US" sz="4800" dirty="0"/>
              <a:t> How then will they call on Him in whom they have not believed? How will they believe in Him whom they have not heard? And how will they hear without a preacher? </a:t>
            </a:r>
          </a:p>
        </p:txBody>
      </p:sp>
    </p:spTree>
    <p:extLst>
      <p:ext uri="{BB962C8B-B14F-4D97-AF65-F5344CB8AC3E}">
        <p14:creationId xmlns:p14="http://schemas.microsoft.com/office/powerpoint/2010/main" val="4288476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 Preaching the word of God</a:t>
            </a:r>
          </a:p>
        </p:txBody>
      </p:sp>
      <p:sp>
        <p:nvSpPr>
          <p:cNvPr id="3" name="Content Placeholder 2"/>
          <p:cNvSpPr>
            <a:spLocks noGrp="1"/>
          </p:cNvSpPr>
          <p:nvPr>
            <p:ph idx="1"/>
          </p:nvPr>
        </p:nvSpPr>
        <p:spPr>
          <a:xfrm>
            <a:off x="168234" y="1447800"/>
            <a:ext cx="11490366" cy="5105400"/>
          </a:xfrm>
        </p:spPr>
        <p:txBody>
          <a:bodyPr>
            <a:normAutofit/>
          </a:bodyPr>
          <a:lstStyle/>
          <a:p>
            <a:r>
              <a:rPr lang="en-US" sz="4400" dirty="0"/>
              <a:t>Not the vocation of preaching but the service of being willing to preach</a:t>
            </a:r>
          </a:p>
          <a:p>
            <a:r>
              <a:rPr lang="en-US" sz="4400" dirty="0"/>
              <a:t>This service will also bring suffering</a:t>
            </a:r>
          </a:p>
          <a:p>
            <a:pPr lvl="1"/>
            <a:r>
              <a:rPr lang="en-US" sz="3600" dirty="0"/>
              <a:t>Paul is writing from prison</a:t>
            </a:r>
          </a:p>
          <a:p>
            <a:pPr lvl="1"/>
            <a:r>
              <a:rPr lang="en-US" sz="3600" dirty="0"/>
              <a:t>Beaten with rods</a:t>
            </a:r>
          </a:p>
          <a:p>
            <a:pPr lvl="1"/>
            <a:r>
              <a:rPr lang="en-US" sz="3600" dirty="0"/>
              <a:t>Stoned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 Preaching the word of God</a:t>
            </a:r>
          </a:p>
        </p:txBody>
      </p:sp>
      <p:sp>
        <p:nvSpPr>
          <p:cNvPr id="3" name="Content Placeholder 2"/>
          <p:cNvSpPr>
            <a:spLocks noGrp="1"/>
          </p:cNvSpPr>
          <p:nvPr>
            <p:ph idx="1"/>
          </p:nvPr>
        </p:nvSpPr>
        <p:spPr>
          <a:xfrm>
            <a:off x="254938" y="1438602"/>
            <a:ext cx="11403661" cy="5105400"/>
          </a:xfrm>
        </p:spPr>
        <p:txBody>
          <a:bodyPr>
            <a:normAutofit/>
          </a:bodyPr>
          <a:lstStyle/>
          <a:p>
            <a:r>
              <a:rPr lang="en-US" sz="4800" dirty="0"/>
              <a:t>We too may lose friendships</a:t>
            </a:r>
          </a:p>
          <a:p>
            <a:pPr lvl="1"/>
            <a:r>
              <a:rPr lang="en-US" sz="4000" dirty="0"/>
              <a:t>Earn the scorn of family members</a:t>
            </a:r>
          </a:p>
          <a:p>
            <a:pPr lvl="1"/>
            <a:r>
              <a:rPr lang="en-US" sz="4000" dirty="0"/>
              <a:t>Be rejected by neighbors and co-workers</a:t>
            </a:r>
          </a:p>
          <a:p>
            <a:pPr lvl="1"/>
            <a:r>
              <a:rPr lang="en-US" sz="4000" dirty="0"/>
              <a:t>Because people are polarized by God’s word</a:t>
            </a:r>
          </a:p>
        </p:txBody>
      </p:sp>
      <p:sp>
        <p:nvSpPr>
          <p:cNvPr id="7" name="Rectangle 6"/>
          <p:cNvSpPr/>
          <p:nvPr/>
        </p:nvSpPr>
        <p:spPr>
          <a:xfrm>
            <a:off x="584668" y="2667000"/>
            <a:ext cx="10744200" cy="317009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000" b="1" dirty="0"/>
              <a:t>John 1:11–12 (NASB95) — 11</a:t>
            </a:r>
            <a:r>
              <a:rPr lang="en-US" sz="4000" dirty="0"/>
              <a:t> He came to His own, and those who were His own did not receive Him. </a:t>
            </a:r>
            <a:r>
              <a:rPr lang="en-US" sz="4000" b="1" dirty="0"/>
              <a:t>12</a:t>
            </a:r>
            <a:r>
              <a:rPr lang="en-US" sz="4000" dirty="0"/>
              <a:t> But as many as received Him, to them He gave the right to become children of God, even to those who believe in His name, </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19E1D-F729-674C-BC80-3F311428F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969E0-F545-47FB-46E5-361E67B80001}"/>
              </a:ext>
            </a:extLst>
          </p:cNvPr>
          <p:cNvSpPr>
            <a:spLocks noGrp="1"/>
          </p:cNvSpPr>
          <p:nvPr>
            <p:ph type="title"/>
          </p:nvPr>
        </p:nvSpPr>
        <p:spPr/>
        <p:txBody>
          <a:bodyPr>
            <a:normAutofit/>
          </a:bodyPr>
          <a:lstStyle/>
          <a:p>
            <a:r>
              <a:rPr lang="en-US" sz="4400" dirty="0"/>
              <a:t>2) Preaching the word of God</a:t>
            </a:r>
          </a:p>
        </p:txBody>
      </p:sp>
      <p:sp>
        <p:nvSpPr>
          <p:cNvPr id="3" name="Content Placeholder 2">
            <a:extLst>
              <a:ext uri="{FF2B5EF4-FFF2-40B4-BE49-F238E27FC236}">
                <a16:creationId xmlns:a16="http://schemas.microsoft.com/office/drawing/2014/main" id="{BA32DB22-5DA7-AF9B-81CD-BDD3768BEE95}"/>
              </a:ext>
            </a:extLst>
          </p:cNvPr>
          <p:cNvSpPr>
            <a:spLocks noGrp="1"/>
          </p:cNvSpPr>
          <p:nvPr>
            <p:ph idx="1"/>
          </p:nvPr>
        </p:nvSpPr>
        <p:spPr>
          <a:xfrm>
            <a:off x="254938" y="1438602"/>
            <a:ext cx="11403661" cy="5105400"/>
          </a:xfrm>
        </p:spPr>
        <p:txBody>
          <a:bodyPr>
            <a:normAutofit/>
          </a:bodyPr>
          <a:lstStyle/>
          <a:p>
            <a:r>
              <a:rPr lang="en-US" sz="4800" dirty="0"/>
              <a:t>We too may lose friendships</a:t>
            </a:r>
          </a:p>
          <a:p>
            <a:pPr lvl="1"/>
            <a:r>
              <a:rPr lang="en-US" sz="4000" dirty="0"/>
              <a:t>Earn the scorn of family members</a:t>
            </a:r>
          </a:p>
          <a:p>
            <a:pPr lvl="1"/>
            <a:r>
              <a:rPr lang="en-US" sz="4000" dirty="0"/>
              <a:t>Be rejected by neighbors and co-workers</a:t>
            </a:r>
          </a:p>
          <a:p>
            <a:pPr lvl="1"/>
            <a:r>
              <a:rPr lang="en-US" sz="4000" dirty="0"/>
              <a:t>Because people are polarized by God’s word</a:t>
            </a:r>
          </a:p>
          <a:p>
            <a:pPr lvl="1"/>
            <a:r>
              <a:rPr lang="en-US" sz="4000" dirty="0"/>
              <a:t>To represent Christ is to be a polarizing figure</a:t>
            </a:r>
          </a:p>
        </p:txBody>
      </p:sp>
    </p:spTree>
    <p:extLst>
      <p:ext uri="{BB962C8B-B14F-4D97-AF65-F5344CB8AC3E}">
        <p14:creationId xmlns:p14="http://schemas.microsoft.com/office/powerpoint/2010/main" val="4078593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E36E5-A927-A56C-013B-BB16FA1E2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1D9B3-47CA-6553-A786-2B8C21C7D47C}"/>
              </a:ext>
            </a:extLst>
          </p:cNvPr>
          <p:cNvSpPr>
            <a:spLocks noGrp="1"/>
          </p:cNvSpPr>
          <p:nvPr>
            <p:ph type="title"/>
          </p:nvPr>
        </p:nvSpPr>
        <p:spPr/>
        <p:txBody>
          <a:bodyPr>
            <a:normAutofit/>
          </a:bodyPr>
          <a:lstStyle/>
          <a:p>
            <a:r>
              <a:rPr lang="en-US" sz="4400" dirty="0"/>
              <a:t>2) Preaching the word of God</a:t>
            </a:r>
          </a:p>
        </p:txBody>
      </p:sp>
      <p:sp>
        <p:nvSpPr>
          <p:cNvPr id="3" name="Content Placeholder 2">
            <a:extLst>
              <a:ext uri="{FF2B5EF4-FFF2-40B4-BE49-F238E27FC236}">
                <a16:creationId xmlns:a16="http://schemas.microsoft.com/office/drawing/2014/main" id="{73CF264B-237B-33C3-3010-0B1E10DF5969}"/>
              </a:ext>
            </a:extLst>
          </p:cNvPr>
          <p:cNvSpPr>
            <a:spLocks noGrp="1"/>
          </p:cNvSpPr>
          <p:nvPr>
            <p:ph idx="1"/>
          </p:nvPr>
        </p:nvSpPr>
        <p:spPr>
          <a:xfrm>
            <a:off x="254938" y="1438602"/>
            <a:ext cx="11403661" cy="5105400"/>
          </a:xfrm>
        </p:spPr>
        <p:txBody>
          <a:bodyPr>
            <a:normAutofit/>
          </a:bodyPr>
          <a:lstStyle/>
          <a:p>
            <a:r>
              <a:rPr lang="en-US" sz="4400" dirty="0"/>
              <a:t>We too may lose friendships</a:t>
            </a:r>
          </a:p>
          <a:p>
            <a:pPr lvl="1"/>
            <a:r>
              <a:rPr lang="en-US" sz="3600" dirty="0"/>
              <a:t>Earn the scorn of family members</a:t>
            </a:r>
          </a:p>
          <a:p>
            <a:pPr lvl="1"/>
            <a:r>
              <a:rPr lang="en-US" sz="3600" dirty="0"/>
              <a:t>Be rejected by neighbors and co-workers</a:t>
            </a:r>
          </a:p>
          <a:p>
            <a:pPr lvl="1"/>
            <a:r>
              <a:rPr lang="en-US" sz="3600" dirty="0"/>
              <a:t>Because people are polarized by God’s word</a:t>
            </a:r>
          </a:p>
          <a:p>
            <a:pPr lvl="1"/>
            <a:r>
              <a:rPr lang="en-US" sz="3600" dirty="0"/>
              <a:t>To represent Christ is to be a polarizing figure</a:t>
            </a:r>
          </a:p>
        </p:txBody>
      </p:sp>
      <p:sp>
        <p:nvSpPr>
          <p:cNvPr id="4" name="Rectangle 3">
            <a:extLst>
              <a:ext uri="{FF2B5EF4-FFF2-40B4-BE49-F238E27FC236}">
                <a16:creationId xmlns:a16="http://schemas.microsoft.com/office/drawing/2014/main" id="{F8C8566B-C03D-CCE7-D5B5-3D2A797BFD88}"/>
              </a:ext>
            </a:extLst>
          </p:cNvPr>
          <p:cNvSpPr/>
          <p:nvPr/>
        </p:nvSpPr>
        <p:spPr>
          <a:xfrm>
            <a:off x="254938" y="1295400"/>
            <a:ext cx="10946462" cy="483209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400" b="1" dirty="0"/>
              <a:t>Luke 6:26–28 (NASB95) — 26</a:t>
            </a:r>
            <a:r>
              <a:rPr lang="en-US" sz="4400" dirty="0"/>
              <a:t> “Woe to you when all men speak well of you, for their fathers used to treat the false prophets in the same way. </a:t>
            </a:r>
            <a:r>
              <a:rPr lang="en-US" sz="4400" b="1" dirty="0"/>
              <a:t>27</a:t>
            </a:r>
            <a:r>
              <a:rPr lang="en-US" sz="4400" dirty="0"/>
              <a:t> “But I say to you who hear, love your enemies, do good to those who hate you, </a:t>
            </a:r>
            <a:r>
              <a:rPr lang="en-US" sz="4400" b="1" dirty="0"/>
              <a:t>28</a:t>
            </a:r>
            <a:r>
              <a:rPr lang="en-US" sz="4400" dirty="0"/>
              <a:t> bless those who curse you, pray for those who mistreat you. </a:t>
            </a:r>
          </a:p>
        </p:txBody>
      </p:sp>
    </p:spTree>
    <p:extLst>
      <p:ext uri="{BB962C8B-B14F-4D97-AF65-F5344CB8AC3E}">
        <p14:creationId xmlns:p14="http://schemas.microsoft.com/office/powerpoint/2010/main" val="3977866602"/>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3 Aspects of this service</a:t>
            </a:r>
          </a:p>
        </p:txBody>
      </p:sp>
      <p:sp>
        <p:nvSpPr>
          <p:cNvPr id="3" name="Content Placeholder 2"/>
          <p:cNvSpPr>
            <a:spLocks noGrp="1"/>
          </p:cNvSpPr>
          <p:nvPr>
            <p:ph idx="1"/>
          </p:nvPr>
        </p:nvSpPr>
        <p:spPr/>
        <p:txBody>
          <a:bodyPr>
            <a:normAutofit/>
          </a:bodyPr>
          <a:lstStyle/>
          <a:p>
            <a:r>
              <a:rPr lang="en-US" sz="4400" dirty="0"/>
              <a:t>3) We serve and suffer through discipleship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3) We serve and suffer through discipleship</a:t>
            </a:r>
          </a:p>
        </p:txBody>
      </p:sp>
      <p:sp>
        <p:nvSpPr>
          <p:cNvPr id="3" name="Content Placeholder 2"/>
          <p:cNvSpPr>
            <a:spLocks noGrp="1"/>
          </p:cNvSpPr>
          <p:nvPr>
            <p:ph idx="1"/>
          </p:nvPr>
        </p:nvSpPr>
        <p:spPr/>
        <p:txBody>
          <a:bodyPr>
            <a:normAutofit/>
          </a:bodyPr>
          <a:lstStyle/>
          <a:p>
            <a:pPr>
              <a:buNone/>
            </a:pPr>
            <a:r>
              <a:rPr lang="en-US" sz="4000" b="1" dirty="0"/>
              <a:t>Colossians 1:28 (NASB95) — 28</a:t>
            </a:r>
            <a:r>
              <a:rPr lang="en-US" sz="4000" dirty="0"/>
              <a:t> We proclaim Him, admonishing every man and teaching every man with all wisdom, so that we may present every man complete in Christ. </a:t>
            </a:r>
          </a:p>
          <a:p>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3) We serve and suffer through discipleship</a:t>
            </a:r>
          </a:p>
        </p:txBody>
      </p:sp>
      <p:sp>
        <p:nvSpPr>
          <p:cNvPr id="3" name="Content Placeholder 2"/>
          <p:cNvSpPr>
            <a:spLocks noGrp="1"/>
          </p:cNvSpPr>
          <p:nvPr>
            <p:ph idx="1"/>
          </p:nvPr>
        </p:nvSpPr>
        <p:spPr/>
        <p:txBody>
          <a:bodyPr>
            <a:normAutofit/>
          </a:bodyPr>
          <a:lstStyle/>
          <a:p>
            <a:pPr>
              <a:buNone/>
            </a:pPr>
            <a:r>
              <a:rPr lang="en-US" sz="4400" dirty="0"/>
              <a:t>The mission of Christ</a:t>
            </a:r>
          </a:p>
          <a:p>
            <a:pPr lvl="1"/>
            <a:r>
              <a:rPr lang="en-US" sz="3600" dirty="0"/>
              <a:t>Jesus selected 12</a:t>
            </a:r>
          </a:p>
          <a:p>
            <a:pPr lvl="1"/>
            <a:r>
              <a:rPr lang="en-US" sz="3600" dirty="0"/>
              <a:t>A deep personal commitment of relationship</a:t>
            </a:r>
          </a:p>
          <a:p>
            <a:pPr lvl="1"/>
            <a:r>
              <a:rPr lang="en-US" sz="3600" dirty="0"/>
              <a:t>100s of hours of learning Scripture</a:t>
            </a:r>
          </a:p>
          <a:p>
            <a:pPr lvl="1"/>
            <a:r>
              <a:rPr lang="en-US" sz="3600" dirty="0"/>
              <a:t>Addressing character issues</a:t>
            </a:r>
          </a:p>
          <a:p>
            <a:pPr lvl="1"/>
            <a:r>
              <a:rPr lang="en-US" sz="3600" dirty="0"/>
              <a:t>Being on call in a crisis</a:t>
            </a:r>
          </a:p>
          <a:p>
            <a:endParaRPr lang="en-US" sz="4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Paul’s personal example of this love</a:t>
            </a:r>
          </a:p>
        </p:txBody>
      </p:sp>
      <p:sp>
        <p:nvSpPr>
          <p:cNvPr id="3" name="Content Placeholder 2"/>
          <p:cNvSpPr>
            <a:spLocks noGrp="1"/>
          </p:cNvSpPr>
          <p:nvPr>
            <p:ph idx="1"/>
          </p:nvPr>
        </p:nvSpPr>
        <p:spPr/>
        <p:txBody>
          <a:bodyPr>
            <a:noAutofit/>
          </a:bodyPr>
          <a:lstStyle/>
          <a:p>
            <a:r>
              <a:rPr lang="en-US" sz="4800" dirty="0"/>
              <a:t>Paul has become a servant to the Gentiles</a:t>
            </a:r>
          </a:p>
          <a:p>
            <a:pPr lvl="1"/>
            <a:r>
              <a:rPr lang="en-US" sz="4000" dirty="0"/>
              <a:t>A persecutor of the church</a:t>
            </a:r>
          </a:p>
          <a:p>
            <a:pPr lvl="1"/>
            <a:r>
              <a:rPr lang="en-US" sz="4000" dirty="0"/>
              <a:t>A lover of the law and religious ritual</a:t>
            </a:r>
          </a:p>
          <a:p>
            <a:pPr lvl="1"/>
            <a:r>
              <a:rPr lang="en-US" sz="4000" dirty="0"/>
              <a:t>Met Jesus Christ and became a lover of ALL people </a:t>
            </a:r>
          </a:p>
          <a:p>
            <a:pPr lvl="1"/>
            <a:r>
              <a:rPr lang="en-US" sz="4000" dirty="0"/>
              <a:t>God’s ambassador to the non-Jews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3) We serve and suffer through discipleship</a:t>
            </a:r>
          </a:p>
        </p:txBody>
      </p:sp>
      <p:sp>
        <p:nvSpPr>
          <p:cNvPr id="3" name="Content Placeholder 2"/>
          <p:cNvSpPr>
            <a:spLocks noGrp="1"/>
          </p:cNvSpPr>
          <p:nvPr>
            <p:ph idx="1"/>
          </p:nvPr>
        </p:nvSpPr>
        <p:spPr/>
        <p:txBody>
          <a:bodyPr>
            <a:normAutofit/>
          </a:bodyPr>
          <a:lstStyle/>
          <a:p>
            <a:pPr>
              <a:buNone/>
            </a:pPr>
            <a:r>
              <a:rPr lang="en-US" sz="4800" dirty="0"/>
              <a:t>The mission of Christ</a:t>
            </a:r>
          </a:p>
          <a:p>
            <a:pPr lvl="1"/>
            <a:r>
              <a:rPr lang="en-US" sz="4000" dirty="0"/>
              <a:t>No guarantee of success </a:t>
            </a:r>
          </a:p>
          <a:p>
            <a:endParaRPr lang="en-US" sz="4400"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3) We serve and suffer through discipleship</a:t>
            </a:r>
          </a:p>
        </p:txBody>
      </p:sp>
      <p:sp>
        <p:nvSpPr>
          <p:cNvPr id="3" name="Content Placeholder 2"/>
          <p:cNvSpPr>
            <a:spLocks noGrp="1"/>
          </p:cNvSpPr>
          <p:nvPr>
            <p:ph idx="1"/>
          </p:nvPr>
        </p:nvSpPr>
        <p:spPr/>
        <p:txBody>
          <a:bodyPr>
            <a:normAutofit/>
          </a:bodyPr>
          <a:lstStyle/>
          <a:p>
            <a:pPr>
              <a:buNone/>
            </a:pPr>
            <a:r>
              <a:rPr lang="en-US" sz="4000" dirty="0"/>
              <a:t>If you commit to loving others this way you will suffer!</a:t>
            </a:r>
          </a:p>
          <a:p>
            <a:pPr lvl="1"/>
            <a:r>
              <a:rPr lang="en-US" sz="3600" dirty="0"/>
              <a:t>	You cannot love this deeply and sacrificially and escape unscathed</a:t>
            </a:r>
          </a:p>
          <a:p>
            <a:pPr lvl="1"/>
            <a:r>
              <a:rPr lang="en-US" sz="3600" dirty="0"/>
              <a:t>Yet this is one of the most personal and meaningful types of relationships</a:t>
            </a:r>
          </a:p>
          <a:p>
            <a:pPr>
              <a:buNone/>
            </a:pP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3) We serve and suffer through discipleship</a:t>
            </a:r>
          </a:p>
        </p:txBody>
      </p:sp>
      <p:sp>
        <p:nvSpPr>
          <p:cNvPr id="3" name="Content Placeholder 2"/>
          <p:cNvSpPr>
            <a:spLocks noGrp="1"/>
          </p:cNvSpPr>
          <p:nvPr>
            <p:ph idx="1"/>
          </p:nvPr>
        </p:nvSpPr>
        <p:spPr/>
        <p:txBody>
          <a:bodyPr>
            <a:normAutofit/>
          </a:bodyPr>
          <a:lstStyle/>
          <a:p>
            <a:r>
              <a:rPr lang="en-US" sz="4000" dirty="0"/>
              <a:t>Jesus had incredible closeness with the 12</a:t>
            </a:r>
          </a:p>
          <a:p>
            <a:r>
              <a:rPr lang="en-US" sz="4000" dirty="0"/>
              <a:t>Paul with Timothy</a:t>
            </a:r>
          </a:p>
          <a:p>
            <a:r>
              <a:rPr lang="en-US" sz="4000" dirty="0"/>
              <a:t>What if you invest in 10 people and only one becomes a </a:t>
            </a:r>
            <a:r>
              <a:rPr lang="en-US" sz="4000" dirty="0" err="1"/>
              <a:t>discipler</a:t>
            </a:r>
            <a:r>
              <a:rPr lang="en-US" sz="4000" dirty="0"/>
              <a:t> of others?</a:t>
            </a:r>
          </a:p>
          <a:p>
            <a:endParaRPr lang="en-US" sz="4000" dirty="0"/>
          </a:p>
          <a:p>
            <a:pPr>
              <a:buNone/>
            </a:pPr>
            <a:endParaRPr lang="en-US" sz="4000" dirty="0"/>
          </a:p>
          <a:p>
            <a:pPr>
              <a:buNone/>
            </a:pP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3) We serve and suffer through discipleship</a:t>
            </a:r>
          </a:p>
        </p:txBody>
      </p:sp>
      <p:sp>
        <p:nvSpPr>
          <p:cNvPr id="3" name="Content Placeholder 2"/>
          <p:cNvSpPr>
            <a:spLocks noGrp="1"/>
          </p:cNvSpPr>
          <p:nvPr>
            <p:ph idx="1"/>
          </p:nvPr>
        </p:nvSpPr>
        <p:spPr/>
        <p:txBody>
          <a:bodyPr>
            <a:normAutofit/>
          </a:bodyPr>
          <a:lstStyle/>
          <a:p>
            <a:r>
              <a:rPr lang="en-US" sz="4000" dirty="0"/>
              <a:t>Jesus had incredible closeness with the 12</a:t>
            </a:r>
          </a:p>
          <a:p>
            <a:r>
              <a:rPr lang="en-US" sz="4000" dirty="0"/>
              <a:t>Paul with Timothy</a:t>
            </a:r>
          </a:p>
          <a:p>
            <a:r>
              <a:rPr lang="en-US" sz="4000" dirty="0"/>
              <a:t>What if you invest in 10 people and only one becomes a </a:t>
            </a:r>
            <a:r>
              <a:rPr lang="en-US" sz="4000" dirty="0" err="1"/>
              <a:t>discipler</a:t>
            </a:r>
            <a:r>
              <a:rPr lang="en-US" sz="4000" dirty="0"/>
              <a:t> of others?</a:t>
            </a:r>
          </a:p>
          <a:p>
            <a:endParaRPr lang="en-US" sz="4000" dirty="0"/>
          </a:p>
          <a:p>
            <a:pPr>
              <a:buNone/>
            </a:pPr>
            <a:endParaRPr lang="en-US" sz="4000" dirty="0"/>
          </a:p>
          <a:p>
            <a:pPr>
              <a:buNone/>
            </a:pPr>
            <a:endParaRPr lang="en-US" sz="4000" dirty="0"/>
          </a:p>
        </p:txBody>
      </p:sp>
      <p:sp>
        <p:nvSpPr>
          <p:cNvPr id="4" name="TextBox 3"/>
          <p:cNvSpPr txBox="1"/>
          <p:nvPr/>
        </p:nvSpPr>
        <p:spPr>
          <a:xfrm>
            <a:off x="2590800" y="1828800"/>
            <a:ext cx="6324600" cy="304698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9600" dirty="0"/>
              <a:t>It would be worth it!</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An Invitation to Suffer</a:t>
            </a:r>
          </a:p>
        </p:txBody>
      </p:sp>
      <p:sp>
        <p:nvSpPr>
          <p:cNvPr id="3" name="Content Placeholder 2"/>
          <p:cNvSpPr>
            <a:spLocks noGrp="1"/>
          </p:cNvSpPr>
          <p:nvPr>
            <p:ph idx="1"/>
          </p:nvPr>
        </p:nvSpPr>
        <p:spPr/>
        <p:txBody>
          <a:bodyPr>
            <a:normAutofit/>
          </a:bodyPr>
          <a:lstStyle/>
          <a:p>
            <a:r>
              <a:rPr lang="en-US" sz="4000" dirty="0"/>
              <a:t>This suffering enables the continuation of Christ’s work</a:t>
            </a:r>
          </a:p>
          <a:p>
            <a:r>
              <a:rPr lang="en-US" sz="4000" dirty="0"/>
              <a:t>Investments with eternal returns</a:t>
            </a:r>
          </a:p>
          <a:p>
            <a:r>
              <a:rPr lang="en-US" sz="4000" dirty="0"/>
              <a:t>A great void in us is filled by participating in this work</a:t>
            </a:r>
          </a:p>
          <a:p>
            <a:endParaRPr lang="en-US" sz="4000" dirty="0"/>
          </a:p>
          <a:p>
            <a:pPr>
              <a:buNone/>
            </a:pPr>
            <a:endParaRPr lang="en-US" sz="4000" dirty="0"/>
          </a:p>
          <a:p>
            <a:pPr>
              <a:buNone/>
            </a:pP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An Invitation to Suffer</a:t>
            </a:r>
          </a:p>
        </p:txBody>
      </p:sp>
      <p:sp>
        <p:nvSpPr>
          <p:cNvPr id="3" name="Content Placeholder 2"/>
          <p:cNvSpPr>
            <a:spLocks noGrp="1"/>
          </p:cNvSpPr>
          <p:nvPr>
            <p:ph idx="1"/>
          </p:nvPr>
        </p:nvSpPr>
        <p:spPr/>
        <p:txBody>
          <a:bodyPr>
            <a:normAutofit/>
          </a:bodyPr>
          <a:lstStyle/>
          <a:p>
            <a:r>
              <a:rPr lang="en-US" sz="4000" dirty="0"/>
              <a:t>This suffering enables the continuation of Christ’s work</a:t>
            </a:r>
          </a:p>
          <a:p>
            <a:r>
              <a:rPr lang="en-US" sz="4000" dirty="0"/>
              <a:t>Investments with eternal returns</a:t>
            </a:r>
          </a:p>
          <a:p>
            <a:r>
              <a:rPr lang="en-US" sz="4000" dirty="0"/>
              <a:t>A great void in us is filled by participating in this work</a:t>
            </a:r>
          </a:p>
          <a:p>
            <a:endParaRPr lang="en-US" sz="4000" dirty="0"/>
          </a:p>
          <a:p>
            <a:pPr>
              <a:buNone/>
            </a:pPr>
            <a:endParaRPr lang="en-US" sz="4000" dirty="0"/>
          </a:p>
          <a:p>
            <a:pPr>
              <a:buNone/>
            </a:pPr>
            <a:endParaRPr lang="en-US" sz="4000" dirty="0"/>
          </a:p>
        </p:txBody>
      </p:sp>
      <p:sp>
        <p:nvSpPr>
          <p:cNvPr id="4" name="Rectangle 3"/>
          <p:cNvSpPr/>
          <p:nvPr/>
        </p:nvSpPr>
        <p:spPr>
          <a:xfrm>
            <a:off x="304800" y="1804161"/>
            <a:ext cx="11185566"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Colossians 1:24 (NASB95) — 24</a:t>
            </a:r>
            <a:r>
              <a:rPr lang="en-US" sz="4800" dirty="0"/>
              <a:t> Now I rejoice in my sufferings for your sake, and in my flesh I do my share on behalf of His body, which is the church, in filling up what is lacking in Christ’s afflictions. </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An Invitation to Suffer</a:t>
            </a:r>
          </a:p>
        </p:txBody>
      </p:sp>
      <p:sp>
        <p:nvSpPr>
          <p:cNvPr id="3" name="Content Placeholder 2"/>
          <p:cNvSpPr>
            <a:spLocks noGrp="1"/>
          </p:cNvSpPr>
          <p:nvPr>
            <p:ph idx="1"/>
          </p:nvPr>
        </p:nvSpPr>
        <p:spPr/>
        <p:txBody>
          <a:bodyPr>
            <a:normAutofit/>
          </a:bodyPr>
          <a:lstStyle/>
          <a:p>
            <a:r>
              <a:rPr lang="en-US" sz="4400" dirty="0"/>
              <a:t>Paul KNOWS his suffering is advancing the cause of Christ.</a:t>
            </a:r>
          </a:p>
          <a:p>
            <a:pPr>
              <a:buNone/>
            </a:pPr>
            <a:endParaRPr lang="en-US" sz="4400" dirty="0"/>
          </a:p>
          <a:p>
            <a:pPr>
              <a:buNone/>
            </a:pPr>
            <a:endParaRPr lang="en-US" sz="4400" dirty="0"/>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An Invitation to Suffer</a:t>
            </a:r>
          </a:p>
        </p:txBody>
      </p:sp>
      <p:sp>
        <p:nvSpPr>
          <p:cNvPr id="3" name="Content Placeholder 2"/>
          <p:cNvSpPr>
            <a:spLocks noGrp="1"/>
          </p:cNvSpPr>
          <p:nvPr>
            <p:ph idx="1"/>
          </p:nvPr>
        </p:nvSpPr>
        <p:spPr/>
        <p:txBody>
          <a:bodyPr>
            <a:normAutofit/>
          </a:bodyPr>
          <a:lstStyle/>
          <a:p>
            <a:r>
              <a:rPr lang="en-US" sz="4000" dirty="0"/>
              <a:t>advancing the cause of Christ.</a:t>
            </a:r>
          </a:p>
          <a:p>
            <a:pPr>
              <a:buNone/>
            </a:pPr>
            <a:endParaRPr lang="en-US" sz="4000" dirty="0"/>
          </a:p>
          <a:p>
            <a:pPr>
              <a:buNone/>
            </a:pPr>
            <a:endParaRPr lang="en-US" sz="4000" dirty="0"/>
          </a:p>
        </p:txBody>
      </p:sp>
      <p:sp>
        <p:nvSpPr>
          <p:cNvPr id="4" name="Rectangle 3"/>
          <p:cNvSpPr/>
          <p:nvPr/>
        </p:nvSpPr>
        <p:spPr>
          <a:xfrm>
            <a:off x="225631" y="1752601"/>
            <a:ext cx="10823369" cy="230832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800" b="1" dirty="0"/>
              <a:t>Colossians 1:29 (NASB95) — 29</a:t>
            </a:r>
            <a:r>
              <a:rPr lang="en-US" sz="4800" dirty="0"/>
              <a:t> For this purpose also I labor, striving according to His power, which mightily works within me. </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An Invitation to Suffer</a:t>
            </a:r>
          </a:p>
        </p:txBody>
      </p:sp>
      <p:sp>
        <p:nvSpPr>
          <p:cNvPr id="3" name="Content Placeholder 2"/>
          <p:cNvSpPr>
            <a:spLocks noGrp="1"/>
          </p:cNvSpPr>
          <p:nvPr>
            <p:ph idx="1"/>
          </p:nvPr>
        </p:nvSpPr>
        <p:spPr/>
        <p:txBody>
          <a:bodyPr>
            <a:normAutofit/>
          </a:bodyPr>
          <a:lstStyle/>
          <a:p>
            <a:r>
              <a:rPr lang="en-US" sz="4000" dirty="0"/>
              <a:t>It is through this work we experience the power of God working through us to touch others</a:t>
            </a:r>
          </a:p>
          <a:p>
            <a:r>
              <a:rPr lang="en-US" sz="4000" dirty="0"/>
              <a:t>You are going to suffer either way</a:t>
            </a:r>
          </a:p>
          <a:p>
            <a:r>
              <a:rPr lang="en-US" sz="4000" dirty="0"/>
              <a:t>Why not suffer for an eternal purpose !</a:t>
            </a:r>
          </a:p>
          <a:p>
            <a:pPr>
              <a:buNone/>
            </a:pPr>
            <a:endParaRPr lang="en-US" sz="4000" dirty="0"/>
          </a:p>
          <a:p>
            <a:pPr>
              <a:buNone/>
            </a:pP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An Invitation to Suffer</a:t>
            </a:r>
          </a:p>
        </p:txBody>
      </p:sp>
      <p:sp>
        <p:nvSpPr>
          <p:cNvPr id="3" name="Content Placeholder 2"/>
          <p:cNvSpPr>
            <a:spLocks noGrp="1"/>
          </p:cNvSpPr>
          <p:nvPr>
            <p:ph idx="1"/>
          </p:nvPr>
        </p:nvSpPr>
        <p:spPr/>
        <p:txBody>
          <a:bodyPr>
            <a:normAutofit/>
          </a:bodyPr>
          <a:lstStyle/>
          <a:p>
            <a:r>
              <a:rPr lang="en-US" sz="4000" dirty="0"/>
              <a:t>Come to know God’s love yourself</a:t>
            </a:r>
          </a:p>
          <a:p>
            <a:r>
              <a:rPr lang="en-US" sz="4000" dirty="0"/>
              <a:t>Be willing to lead others</a:t>
            </a:r>
          </a:p>
          <a:p>
            <a:r>
              <a:rPr lang="en-US" sz="4000" dirty="0"/>
              <a:t>Share God’s word</a:t>
            </a:r>
          </a:p>
          <a:p>
            <a:r>
              <a:rPr lang="en-US" sz="4000" dirty="0"/>
              <a:t>Invest yourself deeply in others</a:t>
            </a:r>
          </a:p>
          <a:p>
            <a:r>
              <a:rPr lang="en-US" sz="4000" dirty="0"/>
              <a:t>Change eternity</a:t>
            </a:r>
          </a:p>
          <a:p>
            <a:pPr>
              <a:buNone/>
            </a:pPr>
            <a:endParaRPr lang="en-US" sz="4000" dirty="0"/>
          </a:p>
          <a:p>
            <a:pPr>
              <a:buNone/>
            </a:pPr>
            <a:endParaRPr lang="en-US" sz="4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Paul’s personal example of this love</a:t>
            </a:r>
          </a:p>
        </p:txBody>
      </p:sp>
      <p:sp>
        <p:nvSpPr>
          <p:cNvPr id="3" name="Content Placeholder 2"/>
          <p:cNvSpPr>
            <a:spLocks noGrp="1"/>
          </p:cNvSpPr>
          <p:nvPr>
            <p:ph idx="1"/>
          </p:nvPr>
        </p:nvSpPr>
        <p:spPr/>
        <p:txBody>
          <a:bodyPr>
            <a:normAutofit/>
          </a:bodyPr>
          <a:lstStyle/>
          <a:p>
            <a:r>
              <a:rPr lang="en-US" sz="4400" dirty="0"/>
              <a:t>Paul has become willing to suffer so that his former enemies can know God</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Paul’s personal example of this love</a:t>
            </a:r>
          </a:p>
        </p:txBody>
      </p:sp>
      <p:sp>
        <p:nvSpPr>
          <p:cNvPr id="3" name="Content Placeholder 2"/>
          <p:cNvSpPr>
            <a:spLocks noGrp="1"/>
          </p:cNvSpPr>
          <p:nvPr>
            <p:ph idx="1"/>
          </p:nvPr>
        </p:nvSpPr>
        <p:spPr/>
        <p:txBody>
          <a:bodyPr>
            <a:normAutofit/>
          </a:bodyPr>
          <a:lstStyle/>
          <a:p>
            <a:r>
              <a:rPr lang="en-US" sz="4400" dirty="0"/>
              <a:t>Paul has become willing to suffer so that his former enemies can know God</a:t>
            </a:r>
          </a:p>
        </p:txBody>
      </p:sp>
      <p:sp>
        <p:nvSpPr>
          <p:cNvPr id="7" name="Rectangle 6"/>
          <p:cNvSpPr/>
          <p:nvPr/>
        </p:nvSpPr>
        <p:spPr>
          <a:xfrm>
            <a:off x="168234" y="1752601"/>
            <a:ext cx="11566566" cy="378565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sz="4800" b="1" dirty="0"/>
              <a:t>Colossians 1:24 (NASB95) — 24</a:t>
            </a:r>
            <a:r>
              <a:rPr lang="en-US" sz="4800" dirty="0"/>
              <a:t> Now I rejoice in my sufferings for your sake, and in my flesh I do my share on behalf of His body, which is the church, in filling up what is lacking in Christ’s afflictions. </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Ministry</a:t>
            </a:r>
            <a:endParaRPr lang="en-US" sz="7200" dirty="0"/>
          </a:p>
        </p:txBody>
      </p:sp>
      <p:sp>
        <p:nvSpPr>
          <p:cNvPr id="3" name="Content Placeholder 2"/>
          <p:cNvSpPr>
            <a:spLocks noGrp="1"/>
          </p:cNvSpPr>
          <p:nvPr>
            <p:ph idx="1"/>
          </p:nvPr>
        </p:nvSpPr>
        <p:spPr/>
        <p:txBody>
          <a:bodyPr>
            <a:noAutofit/>
          </a:bodyPr>
          <a:lstStyle/>
          <a:p>
            <a:r>
              <a:rPr lang="en-US" sz="4800" dirty="0"/>
              <a:t>Means to serve others</a:t>
            </a:r>
          </a:p>
          <a:p>
            <a:pPr lvl="1"/>
            <a:r>
              <a:rPr lang="en-US" sz="4000" dirty="0"/>
              <a:t>God’s willingness to forgive Paul, give him love, and use him to help others has changed Paul’s life.</a:t>
            </a:r>
          </a:p>
          <a:p>
            <a:pPr lvl="1"/>
            <a:r>
              <a:rPr lang="en-US" sz="4000" dirty="0"/>
              <a:t>Paul is now carrying on the mission of Jesus Christ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a:t>
            </a:r>
            <a:r>
              <a:rPr lang="en-US" sz="6000" dirty="0"/>
              <a:t> </a:t>
            </a:r>
            <a:r>
              <a:rPr lang="en-US" sz="5400" dirty="0"/>
              <a:t>Mission</a:t>
            </a:r>
            <a:endParaRPr lang="en-US" sz="6000" dirty="0"/>
          </a:p>
        </p:txBody>
      </p:sp>
      <p:sp>
        <p:nvSpPr>
          <p:cNvPr id="3" name="Content Placeholder 2"/>
          <p:cNvSpPr>
            <a:spLocks noGrp="1"/>
          </p:cNvSpPr>
          <p:nvPr>
            <p:ph idx="1"/>
          </p:nvPr>
        </p:nvSpPr>
        <p:spPr/>
        <p:txBody>
          <a:bodyPr>
            <a:normAutofit lnSpcReduction="10000"/>
          </a:bodyPr>
          <a:lstStyle/>
          <a:p>
            <a:pPr marL="0" indent="0">
              <a:buNone/>
            </a:pPr>
            <a:r>
              <a:rPr lang="en-US" sz="3600" b="1" dirty="0"/>
              <a:t>Luke 4:17–21 (NASB95) — 17</a:t>
            </a:r>
            <a:r>
              <a:rPr lang="en-US" sz="3600" dirty="0"/>
              <a:t> And the book of the prophet Isaiah was handed to Him. And He opened the book and found the place where it was written, </a:t>
            </a:r>
            <a:r>
              <a:rPr lang="en-US" sz="3600" b="1" dirty="0"/>
              <a:t>18</a:t>
            </a:r>
            <a:r>
              <a:rPr lang="en-US" sz="3600" dirty="0"/>
              <a:t> “</a:t>
            </a:r>
            <a:r>
              <a:rPr lang="en-US" sz="3600" cap="small" dirty="0"/>
              <a:t>The Spirit of the Lord is upon Me</a:t>
            </a:r>
            <a:r>
              <a:rPr lang="en-US" sz="3600" dirty="0"/>
              <a:t>, </a:t>
            </a:r>
            <a:r>
              <a:rPr lang="en-US" sz="3600" cap="small" dirty="0"/>
              <a:t>Because He anointed Me to preach the gospel to the poor</a:t>
            </a:r>
            <a:r>
              <a:rPr lang="en-US" sz="3600" dirty="0"/>
              <a:t>. </a:t>
            </a:r>
            <a:r>
              <a:rPr lang="en-US" sz="3600" cap="small" dirty="0"/>
              <a:t>He has sent Me to proclaim release to the captives</a:t>
            </a:r>
            <a:r>
              <a:rPr lang="en-US" sz="3600" dirty="0"/>
              <a:t>, </a:t>
            </a:r>
            <a:r>
              <a:rPr lang="en-US" sz="3600" cap="small" dirty="0"/>
              <a:t>And recovery of sight to the blind</a:t>
            </a:r>
            <a:r>
              <a:rPr lang="en-US" sz="3600" dirty="0"/>
              <a:t>, </a:t>
            </a:r>
            <a:r>
              <a:rPr lang="en-US" sz="3600" cap="small" dirty="0"/>
              <a:t>To set free those who are oppressed</a:t>
            </a:r>
            <a:r>
              <a:rPr lang="en-US" sz="3600" dirty="0"/>
              <a:t>, </a:t>
            </a:r>
          </a:p>
          <a:p>
            <a:pPr marL="0" indent="0">
              <a:buNone/>
            </a:pPr>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Christ’s Mission</a:t>
            </a:r>
          </a:p>
        </p:txBody>
      </p:sp>
      <p:sp>
        <p:nvSpPr>
          <p:cNvPr id="3" name="Content Placeholder 2"/>
          <p:cNvSpPr>
            <a:spLocks noGrp="1"/>
          </p:cNvSpPr>
          <p:nvPr>
            <p:ph idx="1"/>
          </p:nvPr>
        </p:nvSpPr>
        <p:spPr/>
        <p:txBody>
          <a:bodyPr>
            <a:normAutofit/>
          </a:bodyPr>
          <a:lstStyle/>
          <a:p>
            <a:pPr marL="0" indent="0">
              <a:buNone/>
            </a:pPr>
            <a:r>
              <a:rPr lang="en-US" sz="4000" b="1" dirty="0"/>
              <a:t>19</a:t>
            </a:r>
            <a:r>
              <a:rPr lang="en-US" sz="4000" dirty="0"/>
              <a:t> </a:t>
            </a:r>
            <a:r>
              <a:rPr lang="en-US" sz="4000" cap="small" dirty="0"/>
              <a:t>To proclaim the favorable year of the Lord</a:t>
            </a:r>
            <a:r>
              <a:rPr lang="en-US" sz="4000" dirty="0"/>
              <a:t>.” </a:t>
            </a:r>
            <a:r>
              <a:rPr lang="en-US" sz="4000" b="1" dirty="0"/>
              <a:t>20</a:t>
            </a:r>
            <a:r>
              <a:rPr lang="en-US" sz="4000" dirty="0"/>
              <a:t> And He closed the book, gave it back to the attendant and sat down; and the eyes of all in the synagogue were fixed on Him. </a:t>
            </a:r>
            <a:r>
              <a:rPr lang="en-US" sz="4000" b="1" dirty="0"/>
              <a:t>21</a:t>
            </a:r>
            <a:r>
              <a:rPr lang="en-US" sz="4000" dirty="0"/>
              <a:t> And He began to say to them, “Today this Scripture has been fulfilled in your hearing.” </a:t>
            </a:r>
          </a:p>
          <a:p>
            <a:endParaRPr lang="en-US" sz="3600" dirty="0"/>
          </a:p>
        </p:txBody>
      </p:sp>
    </p:spTree>
  </p:cSld>
  <p:clrMapOvr>
    <a:masterClrMapping/>
  </p:clrMapOvr>
  <p:transition>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 id="{2ACBA752-5D08-41B8-AF15-90381D729DF9}" vid="{89E53E98-C335-468D-8B65-79CDDEF5FA7D}"/>
    </a:ext>
  </a:extLst>
</a:theme>
</file>

<file path=ppt/theme/theme2.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3.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dwell best</Template>
  <TotalTime>2330</TotalTime>
  <Words>2321</Words>
  <Application>Microsoft Office PowerPoint</Application>
  <PresentationFormat>Widescreen</PresentationFormat>
  <Paragraphs>201</Paragraphs>
  <Slides>49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Aptos</vt:lpstr>
      <vt:lpstr>Arial</vt:lpstr>
      <vt:lpstr>Helvetica</vt:lpstr>
      <vt:lpstr>Lao UI</vt:lpstr>
      <vt:lpstr>Times</vt:lpstr>
      <vt:lpstr>Tw Cen MT</vt:lpstr>
      <vt:lpstr>DwellDark</vt:lpstr>
      <vt:lpstr>Dwell-Theme</vt:lpstr>
      <vt:lpstr>Dwell-Light-Theme</vt:lpstr>
      <vt:lpstr>Colossians 1:24-29</vt:lpstr>
      <vt:lpstr>Earlier in Colossians</vt:lpstr>
      <vt:lpstr>Earlier in Colossians</vt:lpstr>
      <vt:lpstr>Paul’s personal example of this love</vt:lpstr>
      <vt:lpstr>Paul’s personal example of this love</vt:lpstr>
      <vt:lpstr>Paul’s personal example of this love</vt:lpstr>
      <vt:lpstr>Ministry</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Christ’s Mission</vt:lpstr>
      <vt:lpstr>Our Suffering</vt:lpstr>
      <vt:lpstr>3 Aspects of this service</vt:lpstr>
      <vt:lpstr>3 Aspects of this service</vt:lpstr>
      <vt:lpstr>3 Aspects of this service</vt:lpstr>
      <vt:lpstr>1) Leadership</vt:lpstr>
      <vt:lpstr>1) Leadership</vt:lpstr>
      <vt:lpstr>3 Aspects of this service</vt:lpstr>
      <vt:lpstr>3 Aspects of this service</vt:lpstr>
      <vt:lpstr>3 Aspects of this service</vt:lpstr>
      <vt:lpstr>3 Aspects of this service</vt:lpstr>
      <vt:lpstr>2) Preaching the word of God</vt:lpstr>
      <vt:lpstr>2) Preaching the word of God</vt:lpstr>
      <vt:lpstr>2) Preaching the word of God</vt:lpstr>
      <vt:lpstr>2) Preaching the word of God</vt:lpstr>
      <vt:lpstr>3 Aspects of this service</vt:lpstr>
      <vt:lpstr>3) We serve and suffer through discipleship</vt:lpstr>
      <vt:lpstr>3) We serve and suffer through discipleship</vt:lpstr>
      <vt:lpstr>3) We serve and suffer through discipleship</vt:lpstr>
      <vt:lpstr>3) We serve and suffer through discipleship</vt:lpstr>
      <vt:lpstr>3) We serve and suffer through discipleship</vt:lpstr>
      <vt:lpstr>3) We serve and suffer through discipleship</vt:lpstr>
      <vt:lpstr>An Invitation to Suffer</vt:lpstr>
      <vt:lpstr>An Invitation to Suffer</vt:lpstr>
      <vt:lpstr>An Invitation to Suffer</vt:lpstr>
      <vt:lpstr>An Invitation to Suffer</vt:lpstr>
      <vt:lpstr>An Invitation to Suffer</vt:lpstr>
      <vt:lpstr>An Invitation to Suffer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1:24-29</dc:title>
  <dc:creator>Loweryr</dc:creator>
  <cp:lastModifiedBy>DoddH</cp:lastModifiedBy>
  <cp:revision>19</cp:revision>
  <dcterms:created xsi:type="dcterms:W3CDTF">2014-03-22T15:16:13Z</dcterms:created>
  <dcterms:modified xsi:type="dcterms:W3CDTF">2025-08-11T02:39:42Z</dcterms:modified>
</cp:coreProperties>
</file>