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6"/>
  </p:notesMasterIdLst>
  <p:sldIdLst>
    <p:sldId id="256" r:id="rId2"/>
    <p:sldId id="485" r:id="rId3"/>
    <p:sldId id="668" r:id="rId4"/>
    <p:sldId id="600" r:id="rId5"/>
    <p:sldId id="675" r:id="rId6"/>
    <p:sldId id="676" r:id="rId7"/>
    <p:sldId id="677" r:id="rId8"/>
    <p:sldId id="678" r:id="rId9"/>
    <p:sldId id="670" r:id="rId10"/>
    <p:sldId id="679" r:id="rId11"/>
    <p:sldId id="680" r:id="rId12"/>
    <p:sldId id="681" r:id="rId13"/>
    <p:sldId id="671" r:id="rId14"/>
    <p:sldId id="682" r:id="rId15"/>
    <p:sldId id="683" r:id="rId16"/>
    <p:sldId id="684" r:id="rId17"/>
    <p:sldId id="672" r:id="rId18"/>
    <p:sldId id="685" r:id="rId19"/>
    <p:sldId id="686" r:id="rId20"/>
    <p:sldId id="674" r:id="rId21"/>
    <p:sldId id="687" r:id="rId22"/>
    <p:sldId id="688" r:id="rId23"/>
    <p:sldId id="673" r:id="rId24"/>
    <p:sldId id="689" r:id="rId25"/>
    <p:sldId id="694" r:id="rId26"/>
    <p:sldId id="714" r:id="rId27"/>
    <p:sldId id="716" r:id="rId28"/>
    <p:sldId id="715" r:id="rId29"/>
    <p:sldId id="695" r:id="rId30"/>
    <p:sldId id="690" r:id="rId31"/>
    <p:sldId id="699" r:id="rId32"/>
    <p:sldId id="724" r:id="rId33"/>
    <p:sldId id="697" r:id="rId34"/>
    <p:sldId id="719" r:id="rId35"/>
    <p:sldId id="720" r:id="rId36"/>
    <p:sldId id="721" r:id="rId37"/>
    <p:sldId id="728" r:id="rId38"/>
    <p:sldId id="698" r:id="rId39"/>
    <p:sldId id="701" r:id="rId40"/>
    <p:sldId id="696" r:id="rId41"/>
    <p:sldId id="702" r:id="rId42"/>
    <p:sldId id="703" r:id="rId43"/>
    <p:sldId id="700" r:id="rId44"/>
    <p:sldId id="705" r:id="rId45"/>
    <p:sldId id="704" r:id="rId46"/>
    <p:sldId id="727" r:id="rId47"/>
    <p:sldId id="726" r:id="rId48"/>
    <p:sldId id="706" r:id="rId49"/>
    <p:sldId id="717" r:id="rId50"/>
    <p:sldId id="691" r:id="rId51"/>
    <p:sldId id="708" r:id="rId52"/>
    <p:sldId id="709" r:id="rId53"/>
    <p:sldId id="710" r:id="rId54"/>
    <p:sldId id="718" r:id="rId55"/>
    <p:sldId id="692" r:id="rId56"/>
    <p:sldId id="712" r:id="rId57"/>
    <p:sldId id="711" r:id="rId58"/>
    <p:sldId id="713" r:id="rId59"/>
    <p:sldId id="693" r:id="rId60"/>
    <p:sldId id="722" r:id="rId61"/>
    <p:sldId id="723" r:id="rId62"/>
    <p:sldId id="418" r:id="rId63"/>
    <p:sldId id="729" r:id="rId64"/>
    <p:sldId id="725"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365" autoAdjust="0"/>
    <p:restoredTop sz="72216" autoAdjust="0"/>
  </p:normalViewPr>
  <p:slideViewPr>
    <p:cSldViewPr snapToGrid="0">
      <p:cViewPr varScale="1">
        <p:scale>
          <a:sx n="54" d="100"/>
          <a:sy n="54" d="100"/>
        </p:scale>
        <p:origin x="6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7/8/2025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2922061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418009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1690260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2443617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2883960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2140635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3021375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1536925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2788022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1101433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309631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1741375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196356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2594481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483883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570520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28462474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662694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9834039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39527079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14478389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3643943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2687775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37962803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784292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39762326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1463582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3111630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21797982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35372699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27835626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25191944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113749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24477025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11804519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9194778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43</a:t>
            </a:fld>
            <a:endParaRPr lang="en-US" dirty="0"/>
          </a:p>
        </p:txBody>
      </p:sp>
    </p:spTree>
    <p:extLst>
      <p:ext uri="{BB962C8B-B14F-4D97-AF65-F5344CB8AC3E}">
        <p14:creationId xmlns:p14="http://schemas.microsoft.com/office/powerpoint/2010/main" val="18468989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44</a:t>
            </a:fld>
            <a:endParaRPr lang="en-US" dirty="0"/>
          </a:p>
        </p:txBody>
      </p:sp>
    </p:spTree>
    <p:extLst>
      <p:ext uri="{BB962C8B-B14F-4D97-AF65-F5344CB8AC3E}">
        <p14:creationId xmlns:p14="http://schemas.microsoft.com/office/powerpoint/2010/main" val="298735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45</a:t>
            </a:fld>
            <a:endParaRPr lang="en-US" dirty="0"/>
          </a:p>
        </p:txBody>
      </p:sp>
    </p:spTree>
    <p:extLst>
      <p:ext uri="{BB962C8B-B14F-4D97-AF65-F5344CB8AC3E}">
        <p14:creationId xmlns:p14="http://schemas.microsoft.com/office/powerpoint/2010/main" val="42382882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46</a:t>
            </a:fld>
            <a:endParaRPr lang="en-US" dirty="0"/>
          </a:p>
        </p:txBody>
      </p:sp>
    </p:spTree>
    <p:extLst>
      <p:ext uri="{BB962C8B-B14F-4D97-AF65-F5344CB8AC3E}">
        <p14:creationId xmlns:p14="http://schemas.microsoft.com/office/powerpoint/2010/main" val="40653298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47</a:t>
            </a:fld>
            <a:endParaRPr lang="en-US" dirty="0"/>
          </a:p>
        </p:txBody>
      </p:sp>
    </p:spTree>
    <p:extLst>
      <p:ext uri="{BB962C8B-B14F-4D97-AF65-F5344CB8AC3E}">
        <p14:creationId xmlns:p14="http://schemas.microsoft.com/office/powerpoint/2010/main" val="13201717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48</a:t>
            </a:fld>
            <a:endParaRPr lang="en-US" dirty="0"/>
          </a:p>
        </p:txBody>
      </p:sp>
    </p:spTree>
    <p:extLst>
      <p:ext uri="{BB962C8B-B14F-4D97-AF65-F5344CB8AC3E}">
        <p14:creationId xmlns:p14="http://schemas.microsoft.com/office/powerpoint/2010/main" val="6882271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49</a:t>
            </a:fld>
            <a:endParaRPr lang="en-US" dirty="0"/>
          </a:p>
        </p:txBody>
      </p:sp>
    </p:spTree>
    <p:extLst>
      <p:ext uri="{BB962C8B-B14F-4D97-AF65-F5344CB8AC3E}">
        <p14:creationId xmlns:p14="http://schemas.microsoft.com/office/powerpoint/2010/main" val="26569290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50</a:t>
            </a:fld>
            <a:endParaRPr lang="en-US" dirty="0"/>
          </a:p>
        </p:txBody>
      </p:sp>
    </p:spTree>
    <p:extLst>
      <p:ext uri="{BB962C8B-B14F-4D97-AF65-F5344CB8AC3E}">
        <p14:creationId xmlns:p14="http://schemas.microsoft.com/office/powerpoint/2010/main" val="4211487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161421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51</a:t>
            </a:fld>
            <a:endParaRPr lang="en-US" dirty="0"/>
          </a:p>
        </p:txBody>
      </p:sp>
    </p:spTree>
    <p:extLst>
      <p:ext uri="{BB962C8B-B14F-4D97-AF65-F5344CB8AC3E}">
        <p14:creationId xmlns:p14="http://schemas.microsoft.com/office/powerpoint/2010/main" val="27677332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52</a:t>
            </a:fld>
            <a:endParaRPr lang="en-US" dirty="0"/>
          </a:p>
        </p:txBody>
      </p:sp>
    </p:spTree>
    <p:extLst>
      <p:ext uri="{BB962C8B-B14F-4D97-AF65-F5344CB8AC3E}">
        <p14:creationId xmlns:p14="http://schemas.microsoft.com/office/powerpoint/2010/main" val="11076153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53</a:t>
            </a:fld>
            <a:endParaRPr lang="en-US" dirty="0"/>
          </a:p>
        </p:txBody>
      </p:sp>
    </p:spTree>
    <p:extLst>
      <p:ext uri="{BB962C8B-B14F-4D97-AF65-F5344CB8AC3E}">
        <p14:creationId xmlns:p14="http://schemas.microsoft.com/office/powerpoint/2010/main" val="24214512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54</a:t>
            </a:fld>
            <a:endParaRPr lang="en-US" dirty="0"/>
          </a:p>
        </p:txBody>
      </p:sp>
    </p:spTree>
    <p:extLst>
      <p:ext uri="{BB962C8B-B14F-4D97-AF65-F5344CB8AC3E}">
        <p14:creationId xmlns:p14="http://schemas.microsoft.com/office/powerpoint/2010/main" val="9432336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55</a:t>
            </a:fld>
            <a:endParaRPr lang="en-US" dirty="0"/>
          </a:p>
        </p:txBody>
      </p:sp>
    </p:spTree>
    <p:extLst>
      <p:ext uri="{BB962C8B-B14F-4D97-AF65-F5344CB8AC3E}">
        <p14:creationId xmlns:p14="http://schemas.microsoft.com/office/powerpoint/2010/main" val="2813010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56</a:t>
            </a:fld>
            <a:endParaRPr lang="en-US" dirty="0"/>
          </a:p>
        </p:txBody>
      </p:sp>
    </p:spTree>
    <p:extLst>
      <p:ext uri="{BB962C8B-B14F-4D97-AF65-F5344CB8AC3E}">
        <p14:creationId xmlns:p14="http://schemas.microsoft.com/office/powerpoint/2010/main" val="298601560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57</a:t>
            </a:fld>
            <a:endParaRPr lang="en-US" dirty="0"/>
          </a:p>
        </p:txBody>
      </p:sp>
    </p:spTree>
    <p:extLst>
      <p:ext uri="{BB962C8B-B14F-4D97-AF65-F5344CB8AC3E}">
        <p14:creationId xmlns:p14="http://schemas.microsoft.com/office/powerpoint/2010/main" val="23856257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58</a:t>
            </a:fld>
            <a:endParaRPr lang="en-US" dirty="0"/>
          </a:p>
        </p:txBody>
      </p:sp>
    </p:spTree>
    <p:extLst>
      <p:ext uri="{BB962C8B-B14F-4D97-AF65-F5344CB8AC3E}">
        <p14:creationId xmlns:p14="http://schemas.microsoft.com/office/powerpoint/2010/main" val="25708039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59</a:t>
            </a:fld>
            <a:endParaRPr lang="en-US" dirty="0"/>
          </a:p>
        </p:txBody>
      </p:sp>
    </p:spTree>
    <p:extLst>
      <p:ext uri="{BB962C8B-B14F-4D97-AF65-F5344CB8AC3E}">
        <p14:creationId xmlns:p14="http://schemas.microsoft.com/office/powerpoint/2010/main" val="286470234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60</a:t>
            </a:fld>
            <a:endParaRPr lang="en-US" dirty="0"/>
          </a:p>
        </p:txBody>
      </p:sp>
    </p:spTree>
    <p:extLst>
      <p:ext uri="{BB962C8B-B14F-4D97-AF65-F5344CB8AC3E}">
        <p14:creationId xmlns:p14="http://schemas.microsoft.com/office/powerpoint/2010/main" val="1999032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312611256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61</a:t>
            </a:fld>
            <a:endParaRPr lang="en-US" dirty="0"/>
          </a:p>
        </p:txBody>
      </p:sp>
    </p:spTree>
    <p:extLst>
      <p:ext uri="{BB962C8B-B14F-4D97-AF65-F5344CB8AC3E}">
        <p14:creationId xmlns:p14="http://schemas.microsoft.com/office/powerpoint/2010/main" val="196525451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62</a:t>
            </a:fld>
            <a:endParaRPr lang="en-US">
              <a:solidFill>
                <a:prstClr val="black"/>
              </a:solidFill>
            </a:endParaRPr>
          </a:p>
        </p:txBody>
      </p:sp>
    </p:spTree>
    <p:extLst>
      <p:ext uri="{BB962C8B-B14F-4D97-AF65-F5344CB8AC3E}">
        <p14:creationId xmlns:p14="http://schemas.microsoft.com/office/powerpoint/2010/main" val="356352056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F84B48-8E84-4D4B-B3B5-5D3D88AC88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527762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64</a:t>
            </a:fld>
            <a:endParaRPr lang="en-US">
              <a:solidFill>
                <a:prstClr val="black"/>
              </a:solidFill>
            </a:endParaRPr>
          </a:p>
        </p:txBody>
      </p:sp>
    </p:spTree>
    <p:extLst>
      <p:ext uri="{BB962C8B-B14F-4D97-AF65-F5344CB8AC3E}">
        <p14:creationId xmlns:p14="http://schemas.microsoft.com/office/powerpoint/2010/main" val="754302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815157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1814103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4171783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7/8/2025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7/8/2025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7/8/2025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7/8/2025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a:solidFill>
                  <a:schemeClr val="bg1"/>
                </a:solidFill>
              </a:rPr>
              <a:t>John 21</a:t>
            </a:r>
            <a:br>
              <a:rPr lang="en-US" sz="7200" b="1" dirty="0">
                <a:solidFill>
                  <a:schemeClr val="bg1"/>
                </a:solidFill>
              </a:rPr>
            </a:br>
            <a:endParaRPr lang="en-US" sz="7200" b="1" dirty="0">
              <a:solidFill>
                <a:schemeClr val="bg1"/>
              </a:solidFill>
            </a:endParaRPr>
          </a:p>
        </p:txBody>
      </p:sp>
      <p:sp>
        <p:nvSpPr>
          <p:cNvPr id="3" name="Subtitle 2"/>
          <p:cNvSpPr>
            <a:spLocks noGrp="1"/>
          </p:cNvSpPr>
          <p:nvPr>
            <p:ph type="subTitle" idx="1"/>
          </p:nvPr>
        </p:nvSpPr>
        <p:spPr/>
        <p:txBody>
          <a:bodyPr>
            <a:normAutofit/>
          </a:bodyPr>
          <a:lstStyle/>
          <a:p>
            <a:r>
              <a:rPr lang="en-US" sz="4800" dirty="0">
                <a:solidFill>
                  <a:schemeClr val="bg1"/>
                </a:solidFill>
              </a:rPr>
              <a:t>“Do You Love Me?”</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But when the day was now breaking, </a:t>
            </a:r>
            <a:r>
              <a:rPr lang="en-US" sz="3300" dirty="0">
                <a:solidFill>
                  <a:schemeClr val="bg1"/>
                </a:solidFill>
              </a:rPr>
              <a:t>Jesus stood on the beach; yet the disciples did not know that it was Jesus. </a:t>
            </a:r>
            <a:r>
              <a:rPr lang="en-US" sz="3300" dirty="0">
                <a:solidFill>
                  <a:schemeClr val="accent3">
                    <a:lumMod val="75000"/>
                  </a:schemeClr>
                </a:solidFill>
              </a:rPr>
              <a:t>5 So Jesus said to them, “Children, you do not have any fish, do you?” They answered Him, “No.” 6 And He said to them, “Cast the net on the right-hand side of the boat and you will find a catch.” So they cast, and then they were not able to haul it in because of the great number of fish. </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0488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But when the day was now breaking, Jesus stood on the beach; yet the disciples did not know that it was Jesus. 5 So Jesus said to them, </a:t>
            </a:r>
            <a:r>
              <a:rPr lang="en-US" sz="3300" dirty="0">
                <a:solidFill>
                  <a:schemeClr val="bg1"/>
                </a:solidFill>
              </a:rPr>
              <a:t>“Children, you do not have any fish, do you?” They answered Him, “No.” 6 And He said to them, “Cast the net on the right-hand side of the boat and you will find a catch.” </a:t>
            </a:r>
            <a:r>
              <a:rPr lang="en-US" sz="3300" dirty="0">
                <a:solidFill>
                  <a:schemeClr val="accent3">
                    <a:lumMod val="75000"/>
                  </a:schemeClr>
                </a:solidFill>
              </a:rPr>
              <a:t>So they cast, and then they were not able to haul it in because of the great number of fish. </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76862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But when the day was now breaking, Jesus stood on the beach; yet the disciples did not know that it was Jesus. 5 So Jesus said to them, “Children, you do not have any fish, do you?” They answered Him, “No.” 6 And He said to them, “Cast the net on the right-hand side of the boat and you will find a catch.” </a:t>
            </a:r>
            <a:r>
              <a:rPr lang="en-US" sz="3300" dirty="0">
                <a:solidFill>
                  <a:schemeClr val="bg1"/>
                </a:solidFill>
              </a:rPr>
              <a:t>So they cast, and then they were not able to haul it in because of the great number of fish.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1684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7 Therefore that disciple whom Jesus loved said to Peter, “It is the Lord.” So when Simon Peter heard that it was the Lord, he put his outer garment on (for he was stripped for work), and threw himself into the sea. 8 But the other disciples came in the little boat, for they were not far from the land, but about one hundred yards away, dragging the net full of fish.</a:t>
            </a:r>
          </a:p>
          <a:p>
            <a:pPr marL="0" lvl="1" indent="0" eaLnBrk="0" fontAlgn="base" hangingPunct="0">
              <a:lnSpc>
                <a:spcPct val="120000"/>
              </a:lnSpc>
              <a:spcBef>
                <a:spcPts val="0"/>
              </a:spcBef>
              <a:spcAft>
                <a:spcPct val="0"/>
              </a:spcAft>
              <a:buNone/>
            </a:pPr>
            <a:endParaRPr lang="en-US" sz="33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5761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7 Therefore that disciple whom Jesus loved said to Peter, “It is the Lord</a:t>
            </a:r>
            <a:r>
              <a:rPr lang="en-US" sz="3300" dirty="0">
                <a:solidFill>
                  <a:schemeClr val="accent3">
                    <a:lumMod val="75000"/>
                  </a:schemeClr>
                </a:solidFill>
              </a:rPr>
              <a:t>.” So when Simon Peter heard that it was the Lord, he put his outer garment on (for he was stripped for work), and threw himself into the sea. 8 But the other disciples came in the little boat, for they were not far from the land, but about one hundred yards away, dragging the net full of fish.</a:t>
            </a:r>
          </a:p>
          <a:p>
            <a:pPr marL="0" lvl="1" indent="0" eaLnBrk="0" fontAlgn="base" hangingPunct="0">
              <a:lnSpc>
                <a:spcPct val="120000"/>
              </a:lnSpc>
              <a:spcBef>
                <a:spcPts val="0"/>
              </a:spcBef>
              <a:spcAft>
                <a:spcPct val="0"/>
              </a:spcAft>
              <a:buNone/>
            </a:pPr>
            <a:endParaRPr lang="en-US" sz="33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28570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7 Therefore that disciple whom Jesus loved said to Peter, “It is the Lord.” </a:t>
            </a:r>
            <a:r>
              <a:rPr lang="en-US" sz="3300" dirty="0">
                <a:solidFill>
                  <a:schemeClr val="bg1"/>
                </a:solidFill>
              </a:rPr>
              <a:t>So when Simon Peter heard that it was the Lord, he put his outer garment on (for he was stripped for work), and threw himself into the sea. </a:t>
            </a:r>
            <a:r>
              <a:rPr lang="en-US" sz="3300" dirty="0">
                <a:solidFill>
                  <a:schemeClr val="accent3">
                    <a:lumMod val="75000"/>
                  </a:schemeClr>
                </a:solidFill>
              </a:rPr>
              <a:t>8 But the other disciples came in the little boat, for they were not far from the land, but about one hundred yards away, dragging the net full of fish.</a:t>
            </a:r>
          </a:p>
          <a:p>
            <a:pPr marL="0" lvl="1" indent="0" eaLnBrk="0" fontAlgn="base" hangingPunct="0">
              <a:lnSpc>
                <a:spcPct val="120000"/>
              </a:lnSpc>
              <a:spcBef>
                <a:spcPts val="0"/>
              </a:spcBef>
              <a:spcAft>
                <a:spcPct val="0"/>
              </a:spcAft>
              <a:buNone/>
            </a:pPr>
            <a:endParaRPr lang="en-US" sz="33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17522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7 Therefore that disciple whom Jesus loved said to Peter, “It is the Lord.” So when Simon Peter heard that it was the Lord, he put his outer garment on (for he was stripped for work), and threw himself into the sea. </a:t>
            </a:r>
            <a:r>
              <a:rPr lang="en-US" sz="3300" dirty="0">
                <a:solidFill>
                  <a:schemeClr val="bg1"/>
                </a:solidFill>
              </a:rPr>
              <a:t>8 But the other disciples came in the little boat, for they were not far from the land, but about one hundred yards away, dragging the net full of fish.</a:t>
            </a:r>
          </a:p>
          <a:p>
            <a:pPr marL="0" lvl="1" indent="0" eaLnBrk="0" fontAlgn="base" hangingPunct="0">
              <a:lnSpc>
                <a:spcPct val="120000"/>
              </a:lnSpc>
              <a:spcBef>
                <a:spcPts val="0"/>
              </a:spcBef>
              <a:spcAft>
                <a:spcPct val="0"/>
              </a:spcAft>
              <a:buNone/>
            </a:pPr>
            <a:endParaRPr lang="en-US" sz="33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99391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9 So when they got out on the land, they saw a charcoal fire already laid and fish placed on it, and bread. 10 Jesus said to them, “Bring some of the fish which you have now caught.” 11 Simon Peter went up and drew the net to land, full of large fish, a hundred and fifty-three; and although there were so many, the net was not torn.</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2210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9 </a:t>
            </a:r>
            <a:r>
              <a:rPr lang="en-US" sz="3300" dirty="0">
                <a:solidFill>
                  <a:schemeClr val="accent3">
                    <a:lumMod val="75000"/>
                  </a:schemeClr>
                </a:solidFill>
              </a:rPr>
              <a:t>So when they got out on the land</a:t>
            </a:r>
            <a:r>
              <a:rPr lang="en-US" sz="3300" dirty="0">
                <a:solidFill>
                  <a:schemeClr val="bg1"/>
                </a:solidFill>
              </a:rPr>
              <a:t>, they saw a charcoal fire already laid and fish placed on it, and bread. </a:t>
            </a:r>
            <a:r>
              <a:rPr lang="en-US" sz="3300" dirty="0">
                <a:solidFill>
                  <a:schemeClr val="accent3">
                    <a:lumMod val="75000"/>
                  </a:schemeClr>
                </a:solidFill>
              </a:rPr>
              <a:t>10 Jesus said to them, “Bring some of the fish which you have now caught.” 11 Simon Peter went up and drew the net to land, full of large fish, a hundred and fifty-three; and although there were so many, the net was not torn.</a:t>
            </a:r>
            <a:endParaRPr lang="en-US" sz="3200"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00957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9 So when they got out on the land, they saw a charcoal fire already laid and fish placed on it, and bread. 10 Jesus said to them, </a:t>
            </a:r>
            <a:r>
              <a:rPr lang="en-US" sz="3300" dirty="0">
                <a:solidFill>
                  <a:schemeClr val="bg1"/>
                </a:solidFill>
              </a:rPr>
              <a:t>“Bring some of the fish which you have now caught.” 11 Simon Peter went up and drew the net to land, full of large fish, a hundred and fifty-three; and although there were so many, the net was not torn.</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512904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a:solidFill>
                  <a:schemeClr val="bg1"/>
                </a:solidFill>
              </a:rPr>
              <a:t>John 20:30 -31</a:t>
            </a:r>
          </a:p>
          <a:p>
            <a:pPr marL="800100" lvl="1" indent="-342900" eaLnBrk="0" fontAlgn="base" hangingPunct="0">
              <a:spcBef>
                <a:spcPct val="20000"/>
              </a:spcBef>
              <a:spcAft>
                <a:spcPct val="0"/>
              </a:spcAft>
              <a:buNone/>
            </a:pPr>
            <a:r>
              <a:rPr lang="en-US" sz="3200" dirty="0">
                <a:solidFill>
                  <a:schemeClr val="bg1"/>
                </a:solidFill>
              </a:rPr>
              <a:t>Therefore many other signs Jesus also performed in the presence of the disciples, which are not written in this book; 31 but these have been written so that you may believe that Jesus is the Christ, the Son of God; and that believing you may have life in His name.</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144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12 Jesus said to them, “Come and have breakfast.” None of the disciples ventured to question Him, “Who are You?” knowing that it was the Lord. 13 Jesus came and took the bread and gave it to them, and the fish likewise. 14 This is now the third time that Jesus was manifested to the disciples, after He was raised from the dead.</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003929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12</a:t>
            </a:r>
            <a:r>
              <a:rPr lang="en-US" sz="3300" dirty="0">
                <a:solidFill>
                  <a:schemeClr val="bg1"/>
                </a:solidFill>
              </a:rPr>
              <a:t> </a:t>
            </a:r>
            <a:r>
              <a:rPr lang="en-US" sz="3300" dirty="0">
                <a:solidFill>
                  <a:schemeClr val="accent3">
                    <a:lumMod val="75000"/>
                  </a:schemeClr>
                </a:solidFill>
              </a:rPr>
              <a:t>Jesus said to them, </a:t>
            </a:r>
            <a:r>
              <a:rPr lang="en-US" sz="3300" dirty="0">
                <a:solidFill>
                  <a:schemeClr val="bg1"/>
                </a:solidFill>
              </a:rPr>
              <a:t>“Come and have breakfast.” </a:t>
            </a:r>
            <a:r>
              <a:rPr lang="en-US" sz="3300" dirty="0">
                <a:solidFill>
                  <a:schemeClr val="accent3">
                    <a:lumMod val="75000"/>
                  </a:schemeClr>
                </a:solidFill>
              </a:rPr>
              <a:t>None of the disciples ventured to question Him, “Who are You?” knowing that it was the Lord. 13 Jesus came and took the bread and gave it to them, and the fish likewise. 14 This is now the third time that Jesus was manifested to the disciples, after He was raised from the dead.</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036774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12 Jesus said to them, “Come and have breakfast.” None of the disciples ventured to question Him, “Who are You?” knowing that it was the Lord. 13 Jesus came and took the bread and gave it to them, and the fish likewise. </a:t>
            </a:r>
            <a:r>
              <a:rPr lang="en-US" sz="3300" dirty="0">
                <a:solidFill>
                  <a:schemeClr val="bg1"/>
                </a:solidFill>
              </a:rPr>
              <a:t>14 This is now the third time that Jesus was manifested to the disciples, after He was raised from the dead.</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425180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65696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a:t>
            </a:r>
            <a:r>
              <a:rPr lang="en-US" sz="3300" u="sng" dirty="0">
                <a:solidFill>
                  <a:schemeClr val="bg1"/>
                </a:solidFill>
              </a:rPr>
              <a:t>do you love Me </a:t>
            </a:r>
            <a:r>
              <a:rPr lang="en-US" sz="3300" dirty="0">
                <a:solidFill>
                  <a:schemeClr val="accent3">
                    <a:lumMod val="75000"/>
                  </a:schemeClr>
                </a:solidFill>
              </a:rPr>
              <a:t>more than these?” He said to Him, “Yes, Lord; You know that I love You.” He said to him, “Tend My lambs.” 16 He said to him again a second time, “Simon, son of John,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He said to Him, “Yes, Lord; You know that I love You.” He said to him, “Shepherd My sheep.” 17 He said to him the third time, “Simon, son of John,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105187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had finished breakfast, Jesus said to Simon Peter, “Simon, </a:t>
            </a:r>
            <a:r>
              <a:rPr lang="en-US" sz="3300" dirty="0">
                <a:solidFill>
                  <a:schemeClr val="accent3">
                    <a:lumMod val="75000"/>
                  </a:schemeClr>
                </a:solidFill>
              </a:rPr>
              <a:t>son of John</a:t>
            </a:r>
            <a:r>
              <a:rPr lang="en-US" sz="3300" dirty="0">
                <a:solidFill>
                  <a:schemeClr val="bg1"/>
                </a:solidFill>
              </a:rPr>
              <a:t>, </a:t>
            </a:r>
            <a:r>
              <a:rPr lang="en-US" sz="3300" u="sng" dirty="0">
                <a:solidFill>
                  <a:schemeClr val="bg1"/>
                </a:solidFill>
              </a:rPr>
              <a:t>do you love Me </a:t>
            </a:r>
            <a:r>
              <a:rPr lang="en-US" sz="3300" dirty="0">
                <a:solidFill>
                  <a:schemeClr val="accent3">
                    <a:lumMod val="75000"/>
                  </a:schemeClr>
                </a:solidFill>
              </a:rPr>
              <a:t>more than these?” He said to Him, “Yes, Lord; You know that I love You.” He said to him, “Tend My lambs.” 16 He said to him again a second time, “Simon, son of John,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He said to Him, “Yes, Lord; You know that I love You.” He said to him, “Shepherd My sheep.” 17 He said to him the third time, “Simon, son of John, </a:t>
            </a:r>
            <a:r>
              <a:rPr lang="en-US" sz="3300" u="sng" dirty="0">
                <a:solidFill>
                  <a:schemeClr val="bg1"/>
                </a:solidFill>
              </a:rPr>
              <a:t>do you love Me</a:t>
            </a:r>
            <a:r>
              <a:rPr lang="en-US" sz="3300" dirty="0">
                <a:solidFill>
                  <a:schemeClr val="accent3">
                    <a:lumMod val="75000"/>
                  </a:schemeClr>
                </a:solidFill>
              </a:rPr>
              <a:t>?”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C5FF214D-83E1-4332-A2D2-EA4FFA550424}"/>
              </a:ext>
            </a:extLst>
          </p:cNvPr>
          <p:cNvSpPr/>
          <p:nvPr/>
        </p:nvSpPr>
        <p:spPr>
          <a:xfrm>
            <a:off x="304800" y="365125"/>
            <a:ext cx="11551920" cy="195135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Do you love me?</a:t>
            </a:r>
          </a:p>
        </p:txBody>
      </p:sp>
    </p:spTree>
    <p:extLst>
      <p:ext uri="{BB962C8B-B14F-4D97-AF65-F5344CB8AC3E}">
        <p14:creationId xmlns:p14="http://schemas.microsoft.com/office/powerpoint/2010/main" val="559462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a:t>
            </a:r>
            <a:r>
              <a:rPr lang="en-US" sz="3300" u="sng" dirty="0">
                <a:solidFill>
                  <a:schemeClr val="bg1"/>
                </a:solidFill>
              </a:rPr>
              <a:t>do you love Me more than these?” </a:t>
            </a:r>
            <a:r>
              <a:rPr lang="en-US" sz="3300" dirty="0">
                <a:solidFill>
                  <a:schemeClr val="accent3">
                    <a:lumMod val="75000"/>
                  </a:schemeClr>
                </a:solidFill>
              </a:rPr>
              <a:t>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2829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a:t>
            </a:r>
            <a:r>
              <a:rPr lang="en-US" sz="3300" u="sng" dirty="0">
                <a:solidFill>
                  <a:schemeClr val="bg1"/>
                </a:solidFill>
              </a:rPr>
              <a:t>do you love Me more than these?” </a:t>
            </a:r>
            <a:r>
              <a:rPr lang="en-US" sz="3300" dirty="0">
                <a:solidFill>
                  <a:schemeClr val="accent3">
                    <a:lumMod val="75000"/>
                  </a:schemeClr>
                </a:solidFill>
              </a:rPr>
              <a:t>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5DC1912-DD86-44C8-9F4E-D68DC9EAD1E7}"/>
              </a:ext>
            </a:extLst>
          </p:cNvPr>
          <p:cNvSpPr/>
          <p:nvPr/>
        </p:nvSpPr>
        <p:spPr>
          <a:xfrm>
            <a:off x="543560" y="2829561"/>
            <a:ext cx="7218680" cy="27381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Peter had been fairly boastful</a:t>
            </a:r>
          </a:p>
          <a:p>
            <a:endParaRPr lang="en-US" sz="2800" b="1" dirty="0"/>
          </a:p>
          <a:p>
            <a:r>
              <a:rPr lang="en-US" sz="2800" b="1" dirty="0"/>
              <a:t>Do you still think you are “more” then they are?</a:t>
            </a:r>
          </a:p>
        </p:txBody>
      </p:sp>
    </p:spTree>
    <p:extLst>
      <p:ext uri="{BB962C8B-B14F-4D97-AF65-F5344CB8AC3E}">
        <p14:creationId xmlns:p14="http://schemas.microsoft.com/office/powerpoint/2010/main" val="2477395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a:t>
            </a:r>
            <a:r>
              <a:rPr lang="en-US" sz="3300" u="sng" dirty="0">
                <a:solidFill>
                  <a:schemeClr val="bg1"/>
                </a:solidFill>
              </a:rPr>
              <a:t>do you love Me </a:t>
            </a:r>
            <a:r>
              <a:rPr lang="en-US" sz="3300" dirty="0">
                <a:solidFill>
                  <a:schemeClr val="accent3">
                    <a:lumMod val="75000"/>
                  </a:schemeClr>
                </a:solidFill>
              </a:rPr>
              <a:t>more than these?” He said to Him, “Yes, Lord; You know that I love You.” He said to him, “Tend My lambs.” 16 He said to him again a second time, “Simon, son of John,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He said to Him, “Yes, Lord; You know that I love You.” He said to him, “Shepherd My sheep.” 17 He said to him the third time, “Simon, son of John,</a:t>
            </a:r>
            <a:r>
              <a:rPr lang="en-US" sz="3300" dirty="0">
                <a:solidFill>
                  <a:schemeClr val="bg1"/>
                </a:solidFill>
              </a:rPr>
              <a:t>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232679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a:t>
            </a:r>
            <a:r>
              <a:rPr lang="en-US" sz="3300" dirty="0">
                <a:solidFill>
                  <a:schemeClr val="bg1"/>
                </a:solidFill>
              </a:rPr>
              <a:t>, </a:t>
            </a:r>
            <a:r>
              <a:rPr lang="en-US" sz="3300" u="sng" dirty="0">
                <a:solidFill>
                  <a:schemeClr val="bg1"/>
                </a:solidFill>
              </a:rPr>
              <a:t>do you love Me </a:t>
            </a:r>
            <a:r>
              <a:rPr lang="en-US" sz="3300" dirty="0">
                <a:solidFill>
                  <a:schemeClr val="accent3">
                    <a:lumMod val="75000"/>
                  </a:schemeClr>
                </a:solidFill>
              </a:rPr>
              <a:t>more than these?” He said to Him, “Yes, Lord; You know that I love You.” He said to him, “Tend My lambs.” 16 He said to him again a second time, “Simon, son of John, </a:t>
            </a:r>
            <a:r>
              <a:rPr lang="en-US" sz="3300" u="sng" dirty="0">
                <a:solidFill>
                  <a:schemeClr val="bg1"/>
                </a:solidFill>
              </a:rPr>
              <a:t>do you love Me?</a:t>
            </a:r>
            <a:r>
              <a:rPr lang="en-US" sz="3300" dirty="0">
                <a:solidFill>
                  <a:schemeClr val="bg1"/>
                </a:solidFill>
              </a:rPr>
              <a:t>” </a:t>
            </a:r>
            <a:r>
              <a:rPr lang="en-US" sz="3300" dirty="0">
                <a:solidFill>
                  <a:schemeClr val="accent3">
                    <a:lumMod val="75000"/>
                  </a:schemeClr>
                </a:solidFill>
              </a:rPr>
              <a:t>He said to Him, “Yes, Lord; You know that I love You.” He said to him, “Shepherd My sheep.” 17 He said to him the third time, “Simon, son of John, </a:t>
            </a:r>
            <a:r>
              <a:rPr lang="en-US" sz="3300" u="sng" dirty="0">
                <a:solidFill>
                  <a:schemeClr val="bg1"/>
                </a:solidFill>
              </a:rPr>
              <a:t>do you love Me</a:t>
            </a:r>
            <a:r>
              <a:rPr lang="en-US" sz="3300" dirty="0">
                <a:solidFill>
                  <a:schemeClr val="accent3">
                    <a:lumMod val="75000"/>
                  </a:schemeClr>
                </a:solidFill>
              </a:rPr>
              <a:t>?”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6B192B6A-A303-4212-AFDC-514342C67B4A}"/>
              </a:ext>
            </a:extLst>
          </p:cNvPr>
          <p:cNvSpPr/>
          <p:nvPr/>
        </p:nvSpPr>
        <p:spPr>
          <a:xfrm>
            <a:off x="3291840" y="843280"/>
            <a:ext cx="2804160" cy="1452880"/>
          </a:xfrm>
          <a:prstGeom prst="wedgeRoundRectCallou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Agape</a:t>
            </a:r>
          </a:p>
        </p:txBody>
      </p:sp>
      <p:sp>
        <p:nvSpPr>
          <p:cNvPr id="5" name="Speech Bubble: Rectangle with Corners Rounded 4">
            <a:extLst>
              <a:ext uri="{FF2B5EF4-FFF2-40B4-BE49-F238E27FC236}">
                <a16:creationId xmlns:a16="http://schemas.microsoft.com/office/drawing/2014/main" id="{E7FA09A5-3385-417B-9F93-7D3AB0A68464}"/>
              </a:ext>
            </a:extLst>
          </p:cNvPr>
          <p:cNvSpPr/>
          <p:nvPr/>
        </p:nvSpPr>
        <p:spPr>
          <a:xfrm>
            <a:off x="9631680" y="1690688"/>
            <a:ext cx="2804160" cy="1452880"/>
          </a:xfrm>
          <a:prstGeom prst="wedgeRoundRectCallou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Agape</a:t>
            </a:r>
          </a:p>
        </p:txBody>
      </p:sp>
    </p:spTree>
    <p:extLst>
      <p:ext uri="{BB962C8B-B14F-4D97-AF65-F5344CB8AC3E}">
        <p14:creationId xmlns:p14="http://schemas.microsoft.com/office/powerpoint/2010/main" val="374001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a:solidFill>
                  <a:schemeClr val="bg1"/>
                </a:solidFill>
              </a:rPr>
              <a:t>John 20:30 -31</a:t>
            </a:r>
          </a:p>
          <a:p>
            <a:pPr marL="800100" lvl="1" indent="-342900" eaLnBrk="0" fontAlgn="base" hangingPunct="0">
              <a:spcBef>
                <a:spcPct val="20000"/>
              </a:spcBef>
              <a:spcAft>
                <a:spcPct val="0"/>
              </a:spcAft>
              <a:buNone/>
            </a:pPr>
            <a:r>
              <a:rPr lang="en-US" sz="3200" dirty="0">
                <a:solidFill>
                  <a:schemeClr val="bg1"/>
                </a:solidFill>
              </a:rPr>
              <a:t>Therefore many other signs Jesus also performed in the presence of the disciples, which are not written in this book; 31 but </a:t>
            </a:r>
            <a:r>
              <a:rPr lang="en-US" sz="3200" u="sng" dirty="0">
                <a:solidFill>
                  <a:schemeClr val="bg1"/>
                </a:solidFill>
              </a:rPr>
              <a:t>these have been written so that you may believe that Jesus is the Christ, the Son of God; and that believing you may have life in His name</a:t>
            </a:r>
            <a:r>
              <a:rPr lang="en-US" sz="32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912543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“Tend My lambs.” 16 He said to him again a second time, “Simon, son of John, do you love Me?” He said to Him,</a:t>
            </a:r>
            <a:r>
              <a:rPr lang="en-US" sz="3300" dirty="0">
                <a:solidFill>
                  <a:schemeClr val="bg1"/>
                </a:solidFill>
              </a:rPr>
              <a:t> “</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80466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“Tend My lambs.” 16 He said to him again a second time, “Simon, son of John, do you love Me?” He said to Him, </a:t>
            </a:r>
            <a:r>
              <a:rPr lang="en-US" sz="3300" dirty="0">
                <a:solidFill>
                  <a:schemeClr val="bg1"/>
                </a:solidFill>
              </a:rPr>
              <a:t>“</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3DE5B430-22EB-4A0B-B69E-253A42FF09F2}"/>
              </a:ext>
            </a:extLst>
          </p:cNvPr>
          <p:cNvSpPr/>
          <p:nvPr/>
        </p:nvSpPr>
        <p:spPr>
          <a:xfrm>
            <a:off x="3708400" y="365125"/>
            <a:ext cx="3180080" cy="1788160"/>
          </a:xfrm>
          <a:prstGeom prst="wedgeRoundRectCallout">
            <a:avLst>
              <a:gd name="adj1" fmla="val -26264"/>
              <a:gd name="adj2" fmla="val 94318"/>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t>Phileo</a:t>
            </a:r>
            <a:endParaRPr lang="en-US" sz="3200" b="1" dirty="0"/>
          </a:p>
        </p:txBody>
      </p:sp>
      <p:sp>
        <p:nvSpPr>
          <p:cNvPr id="5" name="Arrow: Down 4">
            <a:extLst>
              <a:ext uri="{FF2B5EF4-FFF2-40B4-BE49-F238E27FC236}">
                <a16:creationId xmlns:a16="http://schemas.microsoft.com/office/drawing/2014/main" id="{155C6CA3-9308-4026-BF6E-F88FD00608C3}"/>
              </a:ext>
            </a:extLst>
          </p:cNvPr>
          <p:cNvSpPr/>
          <p:nvPr/>
        </p:nvSpPr>
        <p:spPr>
          <a:xfrm>
            <a:off x="8097520" y="1991360"/>
            <a:ext cx="680720" cy="1859280"/>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7575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“Tend My lambs.” 16 He said to him again a second time, “Simon, son of John, do you love Me?” He said to Him, </a:t>
            </a:r>
            <a:r>
              <a:rPr lang="en-US" sz="3300" dirty="0">
                <a:solidFill>
                  <a:schemeClr val="bg1"/>
                </a:solidFill>
              </a:rPr>
              <a:t>“</a:t>
            </a:r>
            <a:r>
              <a:rPr lang="en-US" sz="3300" u="sng" dirty="0">
                <a:solidFill>
                  <a:schemeClr val="bg1"/>
                </a:solidFill>
              </a:rPr>
              <a:t>Yes, Lord; You know that I love You</a:t>
            </a:r>
            <a:r>
              <a:rPr lang="en-US" sz="3300" dirty="0">
                <a:solidFill>
                  <a:schemeClr val="bg1"/>
                </a:solidFill>
              </a:rPr>
              <a:t>.” </a:t>
            </a:r>
            <a:r>
              <a:rPr lang="en-US" sz="3300" dirty="0">
                <a:solidFill>
                  <a:schemeClr val="accent3">
                    <a:lumMod val="75000"/>
                  </a:schemeClr>
                </a:solidFill>
              </a:rPr>
              <a:t>He said to him, “Shepherd My sheep.” 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a16="http://schemas.microsoft.com/office/drawing/2014/main" id="{3DE5B430-22EB-4A0B-B69E-253A42FF09F2}"/>
              </a:ext>
            </a:extLst>
          </p:cNvPr>
          <p:cNvSpPr/>
          <p:nvPr/>
        </p:nvSpPr>
        <p:spPr>
          <a:xfrm>
            <a:off x="3708400" y="365125"/>
            <a:ext cx="3180080" cy="1788160"/>
          </a:xfrm>
          <a:prstGeom prst="wedgeRoundRectCallout">
            <a:avLst>
              <a:gd name="adj1" fmla="val -26264"/>
              <a:gd name="adj2" fmla="val 94318"/>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t>Phileo</a:t>
            </a:r>
            <a:endParaRPr lang="en-US" sz="3200" b="1" dirty="0"/>
          </a:p>
        </p:txBody>
      </p:sp>
      <p:sp>
        <p:nvSpPr>
          <p:cNvPr id="5" name="Arrow: Down 4">
            <a:extLst>
              <a:ext uri="{FF2B5EF4-FFF2-40B4-BE49-F238E27FC236}">
                <a16:creationId xmlns:a16="http://schemas.microsoft.com/office/drawing/2014/main" id="{155C6CA3-9308-4026-BF6E-F88FD00608C3}"/>
              </a:ext>
            </a:extLst>
          </p:cNvPr>
          <p:cNvSpPr/>
          <p:nvPr/>
        </p:nvSpPr>
        <p:spPr>
          <a:xfrm>
            <a:off x="8097520" y="1991360"/>
            <a:ext cx="680720" cy="1859280"/>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9EB94A2C-CFAB-4FCD-9679-FCC487B1E5E6}"/>
              </a:ext>
            </a:extLst>
          </p:cNvPr>
          <p:cNvSpPr/>
          <p:nvPr/>
        </p:nvSpPr>
        <p:spPr>
          <a:xfrm>
            <a:off x="838200" y="4795520"/>
            <a:ext cx="7559040" cy="18592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Peter had gained some humility – he learned that he wasn’t all he thought he was.</a:t>
            </a:r>
          </a:p>
        </p:txBody>
      </p:sp>
    </p:spTree>
    <p:extLst>
      <p:ext uri="{BB962C8B-B14F-4D97-AF65-F5344CB8AC3E}">
        <p14:creationId xmlns:p14="http://schemas.microsoft.com/office/powerpoint/2010/main" val="3378490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a:t>
            </a:r>
            <a:r>
              <a:rPr lang="en-US" sz="3300" dirty="0">
                <a:solidFill>
                  <a:schemeClr val="bg1"/>
                </a:solidFill>
              </a:rPr>
              <a:t>, </a:t>
            </a:r>
            <a:r>
              <a:rPr lang="en-US" sz="3300" u="sng" dirty="0">
                <a:solidFill>
                  <a:schemeClr val="bg1"/>
                </a:solidFill>
              </a:rPr>
              <a:t>“Tend My lambs</a:t>
            </a:r>
            <a:r>
              <a:rPr lang="en-US" sz="3300" dirty="0">
                <a:solidFill>
                  <a:schemeClr val="bg1"/>
                </a:solidFill>
              </a:rPr>
              <a:t>.” </a:t>
            </a:r>
            <a:r>
              <a:rPr lang="en-US" sz="3300" dirty="0">
                <a:solidFill>
                  <a:schemeClr val="accent3">
                    <a:lumMod val="75000"/>
                  </a:schemeClr>
                </a:solidFill>
              </a:rPr>
              <a:t>16 He said to him again a second time, “Simon, son of John, do you love Me?” He said to Him, “Yes, Lord; You know that I love You.” He said to him, </a:t>
            </a:r>
            <a:r>
              <a:rPr lang="en-US" sz="3300" dirty="0">
                <a:solidFill>
                  <a:schemeClr val="bg1"/>
                </a:solidFill>
              </a:rPr>
              <a:t>“</a:t>
            </a:r>
            <a:r>
              <a:rPr lang="en-US" sz="3300" u="sng" dirty="0">
                <a:solidFill>
                  <a:schemeClr val="bg1"/>
                </a:solidFill>
              </a:rPr>
              <a:t>Shepherd My sheep</a:t>
            </a:r>
            <a:r>
              <a:rPr lang="en-US" sz="3300" dirty="0">
                <a:solidFill>
                  <a:schemeClr val="bg1"/>
                </a:solidFill>
              </a:rPr>
              <a:t>.” </a:t>
            </a:r>
            <a:r>
              <a:rPr lang="en-US" sz="3300" dirty="0">
                <a:solidFill>
                  <a:schemeClr val="accent3">
                    <a:lumMod val="75000"/>
                  </a:schemeClr>
                </a:solidFill>
              </a:rPr>
              <a:t>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4249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a:t>
            </a:r>
            <a:r>
              <a:rPr lang="en-US" sz="3300" dirty="0">
                <a:solidFill>
                  <a:schemeClr val="bg1"/>
                </a:solidFill>
              </a:rPr>
              <a:t>, </a:t>
            </a:r>
            <a:r>
              <a:rPr lang="en-US" sz="3300" u="sng" dirty="0">
                <a:solidFill>
                  <a:schemeClr val="bg1"/>
                </a:solidFill>
              </a:rPr>
              <a:t>“Tend My lambs</a:t>
            </a:r>
            <a:r>
              <a:rPr lang="en-US" sz="3300" dirty="0">
                <a:solidFill>
                  <a:schemeClr val="bg1"/>
                </a:solidFill>
              </a:rPr>
              <a:t>.” </a:t>
            </a:r>
            <a:r>
              <a:rPr lang="en-US" sz="3300" dirty="0">
                <a:solidFill>
                  <a:schemeClr val="accent3">
                    <a:lumMod val="75000"/>
                  </a:schemeClr>
                </a:solidFill>
              </a:rPr>
              <a:t>16 He said to him again a second time, “Simon, son of John, do you love Me?” He said to Him, “Yes, Lord; You know that I love You.” He said to him, </a:t>
            </a:r>
            <a:r>
              <a:rPr lang="en-US" sz="3300" dirty="0">
                <a:solidFill>
                  <a:schemeClr val="bg1"/>
                </a:solidFill>
              </a:rPr>
              <a:t>“</a:t>
            </a:r>
            <a:r>
              <a:rPr lang="en-US" sz="3300" u="sng" dirty="0">
                <a:solidFill>
                  <a:schemeClr val="bg1"/>
                </a:solidFill>
              </a:rPr>
              <a:t>Shepherd My sheep</a:t>
            </a:r>
            <a:r>
              <a:rPr lang="en-US" sz="3300" dirty="0">
                <a:solidFill>
                  <a:schemeClr val="bg1"/>
                </a:solidFill>
              </a:rPr>
              <a:t>.” </a:t>
            </a:r>
            <a:r>
              <a:rPr lang="en-US" sz="3300" dirty="0">
                <a:solidFill>
                  <a:schemeClr val="accent3">
                    <a:lumMod val="75000"/>
                  </a:schemeClr>
                </a:solidFill>
              </a:rPr>
              <a:t>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DF951164-3C4A-4333-BFF0-E2E9E675EAFD}"/>
              </a:ext>
            </a:extLst>
          </p:cNvPr>
          <p:cNvSpPr/>
          <p:nvPr/>
        </p:nvSpPr>
        <p:spPr>
          <a:xfrm>
            <a:off x="0" y="0"/>
            <a:ext cx="6644640" cy="3223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The center of the Christian life isn’t complicated</a:t>
            </a:r>
          </a:p>
          <a:p>
            <a:pPr algn="ctr"/>
            <a:endParaRPr lang="en-US" sz="2800" b="1" dirty="0"/>
          </a:p>
          <a:p>
            <a:pPr algn="ctr"/>
            <a:endParaRPr lang="en-US" sz="2800" b="1" dirty="0"/>
          </a:p>
          <a:p>
            <a:pPr algn="ctr"/>
            <a:endParaRPr lang="en-US" sz="2800" b="1" dirty="0"/>
          </a:p>
          <a:p>
            <a:pPr algn="ctr"/>
            <a:endParaRPr lang="en-US" sz="2800" b="1" dirty="0"/>
          </a:p>
          <a:p>
            <a:pPr algn="ctr"/>
            <a:endParaRPr lang="en-US" sz="2800" b="1" dirty="0"/>
          </a:p>
        </p:txBody>
      </p:sp>
    </p:spTree>
    <p:extLst>
      <p:ext uri="{BB962C8B-B14F-4D97-AF65-F5344CB8AC3E}">
        <p14:creationId xmlns:p14="http://schemas.microsoft.com/office/powerpoint/2010/main" val="4084291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a:t>
            </a:r>
            <a:r>
              <a:rPr lang="en-US" sz="3300" dirty="0">
                <a:solidFill>
                  <a:schemeClr val="bg1"/>
                </a:solidFill>
              </a:rPr>
              <a:t>, </a:t>
            </a:r>
            <a:r>
              <a:rPr lang="en-US" sz="3300" u="sng" dirty="0">
                <a:solidFill>
                  <a:schemeClr val="bg1"/>
                </a:solidFill>
              </a:rPr>
              <a:t>“Tend My lambs</a:t>
            </a:r>
            <a:r>
              <a:rPr lang="en-US" sz="3300" dirty="0">
                <a:solidFill>
                  <a:schemeClr val="bg1"/>
                </a:solidFill>
              </a:rPr>
              <a:t>.” </a:t>
            </a:r>
            <a:r>
              <a:rPr lang="en-US" sz="3300" dirty="0">
                <a:solidFill>
                  <a:schemeClr val="accent3">
                    <a:lumMod val="75000"/>
                  </a:schemeClr>
                </a:solidFill>
              </a:rPr>
              <a:t>16 He said to him again a second time, “Simon, son of John, do you love Me?” He said to Him, “Yes, Lord; You know that I love You.” He said to him, </a:t>
            </a:r>
            <a:r>
              <a:rPr lang="en-US" sz="3300" dirty="0">
                <a:solidFill>
                  <a:schemeClr val="bg1"/>
                </a:solidFill>
              </a:rPr>
              <a:t>“</a:t>
            </a:r>
            <a:r>
              <a:rPr lang="en-US" sz="3300" u="sng" dirty="0">
                <a:solidFill>
                  <a:schemeClr val="bg1"/>
                </a:solidFill>
              </a:rPr>
              <a:t>Shepherd My sheep</a:t>
            </a:r>
            <a:r>
              <a:rPr lang="en-US" sz="3300" dirty="0">
                <a:solidFill>
                  <a:schemeClr val="bg1"/>
                </a:solidFill>
              </a:rPr>
              <a:t>.” </a:t>
            </a:r>
            <a:r>
              <a:rPr lang="en-US" sz="3300" dirty="0">
                <a:solidFill>
                  <a:schemeClr val="accent3">
                    <a:lumMod val="75000"/>
                  </a:schemeClr>
                </a:solidFill>
              </a:rPr>
              <a:t>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DF951164-3C4A-4333-BFF0-E2E9E675EAFD}"/>
              </a:ext>
            </a:extLst>
          </p:cNvPr>
          <p:cNvSpPr/>
          <p:nvPr/>
        </p:nvSpPr>
        <p:spPr>
          <a:xfrm>
            <a:off x="0" y="0"/>
            <a:ext cx="6644640" cy="3223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The center of the Christian life isn’t complicated</a:t>
            </a:r>
          </a:p>
          <a:p>
            <a:pPr algn="ctr"/>
            <a:endParaRPr lang="en-US" sz="2800" b="1" dirty="0"/>
          </a:p>
          <a:p>
            <a:pPr algn="ctr"/>
            <a:r>
              <a:rPr lang="en-US" sz="2800" b="1" dirty="0"/>
              <a:t>Jesus loves us </a:t>
            </a:r>
          </a:p>
          <a:p>
            <a:pPr algn="ctr"/>
            <a:endParaRPr lang="en-US" sz="2800" b="1" dirty="0"/>
          </a:p>
          <a:p>
            <a:pPr algn="ctr"/>
            <a:endParaRPr lang="en-US" sz="2800" b="1" dirty="0"/>
          </a:p>
          <a:p>
            <a:pPr algn="ctr"/>
            <a:endParaRPr lang="en-US" sz="2800" b="1" dirty="0"/>
          </a:p>
        </p:txBody>
      </p:sp>
    </p:spTree>
    <p:extLst>
      <p:ext uri="{BB962C8B-B14F-4D97-AF65-F5344CB8AC3E}">
        <p14:creationId xmlns:p14="http://schemas.microsoft.com/office/powerpoint/2010/main" val="1649835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a:t>
            </a:r>
            <a:r>
              <a:rPr lang="en-US" sz="3300" dirty="0">
                <a:solidFill>
                  <a:schemeClr val="bg1"/>
                </a:solidFill>
              </a:rPr>
              <a:t>, </a:t>
            </a:r>
            <a:r>
              <a:rPr lang="en-US" sz="3300" u="sng" dirty="0">
                <a:solidFill>
                  <a:schemeClr val="bg1"/>
                </a:solidFill>
              </a:rPr>
              <a:t>“Tend My lambs</a:t>
            </a:r>
            <a:r>
              <a:rPr lang="en-US" sz="3300" dirty="0">
                <a:solidFill>
                  <a:schemeClr val="bg1"/>
                </a:solidFill>
              </a:rPr>
              <a:t>.” </a:t>
            </a:r>
            <a:r>
              <a:rPr lang="en-US" sz="3300" dirty="0">
                <a:solidFill>
                  <a:schemeClr val="accent3">
                    <a:lumMod val="75000"/>
                  </a:schemeClr>
                </a:solidFill>
              </a:rPr>
              <a:t>16 He said to him again a second time, “Simon, son of John, do you love Me?” He said to Him, “Yes, Lord; You know that I love You.” He said to him, </a:t>
            </a:r>
            <a:r>
              <a:rPr lang="en-US" sz="3300" dirty="0">
                <a:solidFill>
                  <a:schemeClr val="bg1"/>
                </a:solidFill>
              </a:rPr>
              <a:t>“</a:t>
            </a:r>
            <a:r>
              <a:rPr lang="en-US" sz="3300" u="sng" dirty="0">
                <a:solidFill>
                  <a:schemeClr val="bg1"/>
                </a:solidFill>
              </a:rPr>
              <a:t>Shepherd My sheep</a:t>
            </a:r>
            <a:r>
              <a:rPr lang="en-US" sz="3300" dirty="0">
                <a:solidFill>
                  <a:schemeClr val="bg1"/>
                </a:solidFill>
              </a:rPr>
              <a:t>.” </a:t>
            </a:r>
            <a:r>
              <a:rPr lang="en-US" sz="3300" dirty="0">
                <a:solidFill>
                  <a:schemeClr val="accent3">
                    <a:lumMod val="75000"/>
                  </a:schemeClr>
                </a:solidFill>
              </a:rPr>
              <a:t>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DF951164-3C4A-4333-BFF0-E2E9E675EAFD}"/>
              </a:ext>
            </a:extLst>
          </p:cNvPr>
          <p:cNvSpPr/>
          <p:nvPr/>
        </p:nvSpPr>
        <p:spPr>
          <a:xfrm>
            <a:off x="0" y="0"/>
            <a:ext cx="6644640" cy="3223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The center of the Christian life isn’t complicated</a:t>
            </a:r>
          </a:p>
          <a:p>
            <a:pPr algn="ctr"/>
            <a:endParaRPr lang="en-US" sz="2800" b="1" dirty="0"/>
          </a:p>
          <a:p>
            <a:pPr algn="ctr"/>
            <a:r>
              <a:rPr lang="en-US" sz="2800" b="1" dirty="0"/>
              <a:t>Jesus loves us </a:t>
            </a:r>
          </a:p>
          <a:p>
            <a:pPr algn="ctr"/>
            <a:endParaRPr lang="en-US" sz="2800" b="1" dirty="0"/>
          </a:p>
          <a:p>
            <a:pPr algn="ctr"/>
            <a:r>
              <a:rPr lang="en-US" sz="2800" b="1" dirty="0"/>
              <a:t>In response we love people – care for, feed, protect </a:t>
            </a:r>
          </a:p>
        </p:txBody>
      </p:sp>
    </p:spTree>
    <p:extLst>
      <p:ext uri="{BB962C8B-B14F-4D97-AF65-F5344CB8AC3E}">
        <p14:creationId xmlns:p14="http://schemas.microsoft.com/office/powerpoint/2010/main" val="5995355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a:t>
            </a:r>
            <a:r>
              <a:rPr lang="en-US" sz="3300" dirty="0">
                <a:solidFill>
                  <a:schemeClr val="bg1"/>
                </a:solidFill>
              </a:rPr>
              <a:t>, </a:t>
            </a:r>
            <a:r>
              <a:rPr lang="en-US" sz="3300" u="sng" dirty="0">
                <a:solidFill>
                  <a:schemeClr val="bg1"/>
                </a:solidFill>
              </a:rPr>
              <a:t>“Tend My lambs</a:t>
            </a:r>
            <a:r>
              <a:rPr lang="en-US" sz="3300" dirty="0">
                <a:solidFill>
                  <a:schemeClr val="bg1"/>
                </a:solidFill>
              </a:rPr>
              <a:t>.” </a:t>
            </a:r>
            <a:r>
              <a:rPr lang="en-US" sz="3300" dirty="0">
                <a:solidFill>
                  <a:schemeClr val="accent3">
                    <a:lumMod val="75000"/>
                  </a:schemeClr>
                </a:solidFill>
              </a:rPr>
              <a:t>16 He said to him again a second time, “Simon, son of John, do you love Me?” He said to Him, “Yes, Lord; You know that I love You.” He said to him, </a:t>
            </a:r>
            <a:r>
              <a:rPr lang="en-US" sz="3300" dirty="0">
                <a:solidFill>
                  <a:schemeClr val="bg1"/>
                </a:solidFill>
              </a:rPr>
              <a:t>“</a:t>
            </a:r>
            <a:r>
              <a:rPr lang="en-US" sz="3300" u="sng" dirty="0">
                <a:solidFill>
                  <a:schemeClr val="bg1"/>
                </a:solidFill>
              </a:rPr>
              <a:t>Shepherd My sheep</a:t>
            </a:r>
            <a:r>
              <a:rPr lang="en-US" sz="3300" dirty="0">
                <a:solidFill>
                  <a:schemeClr val="bg1"/>
                </a:solidFill>
              </a:rPr>
              <a:t>.” </a:t>
            </a:r>
            <a:r>
              <a:rPr lang="en-US" sz="3300" dirty="0">
                <a:solidFill>
                  <a:schemeClr val="accent3">
                    <a:lumMod val="75000"/>
                  </a:schemeClr>
                </a:solidFill>
              </a:rPr>
              <a:t>17 He said to him the third time, “Simon, son of John, do you love Me?” 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DF951164-3C4A-4333-BFF0-E2E9E675EAFD}"/>
              </a:ext>
            </a:extLst>
          </p:cNvPr>
          <p:cNvSpPr/>
          <p:nvPr/>
        </p:nvSpPr>
        <p:spPr>
          <a:xfrm>
            <a:off x="0" y="0"/>
            <a:ext cx="6644640" cy="322357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The center of the Christian life isn’t complicated</a:t>
            </a:r>
          </a:p>
          <a:p>
            <a:pPr algn="ctr"/>
            <a:endParaRPr lang="en-US" sz="2800" b="1" dirty="0"/>
          </a:p>
          <a:p>
            <a:pPr algn="ctr"/>
            <a:r>
              <a:rPr lang="en-US" sz="2800" b="1" dirty="0"/>
              <a:t>Jesus loves us </a:t>
            </a:r>
          </a:p>
          <a:p>
            <a:pPr algn="ctr"/>
            <a:endParaRPr lang="en-US" sz="2800" b="1" dirty="0"/>
          </a:p>
          <a:p>
            <a:pPr algn="ctr"/>
            <a:r>
              <a:rPr lang="en-US" sz="2800" b="1" dirty="0"/>
              <a:t>In response we love people – care for, feed, protect </a:t>
            </a:r>
          </a:p>
        </p:txBody>
      </p:sp>
      <p:sp>
        <p:nvSpPr>
          <p:cNvPr id="5" name="Rectangle: Rounded Corners 4">
            <a:extLst>
              <a:ext uri="{FF2B5EF4-FFF2-40B4-BE49-F238E27FC236}">
                <a16:creationId xmlns:a16="http://schemas.microsoft.com/office/drawing/2014/main" id="{FAD92FD8-E0BF-4329-8218-AA06F100CAE3}"/>
              </a:ext>
            </a:extLst>
          </p:cNvPr>
          <p:cNvSpPr/>
          <p:nvPr/>
        </p:nvSpPr>
        <p:spPr>
          <a:xfrm>
            <a:off x="5791200" y="4196080"/>
            <a:ext cx="6400800" cy="266192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It is not about</a:t>
            </a:r>
          </a:p>
          <a:p>
            <a:r>
              <a:rPr lang="en-US" sz="2800" dirty="0"/>
              <a:t>- being cleaner than other people</a:t>
            </a:r>
          </a:p>
          <a:p>
            <a:r>
              <a:rPr lang="en-US" sz="2800" dirty="0"/>
              <a:t>-or more put together than other people </a:t>
            </a:r>
          </a:p>
        </p:txBody>
      </p:sp>
    </p:spTree>
    <p:extLst>
      <p:ext uri="{BB962C8B-B14F-4D97-AF65-F5344CB8AC3E}">
        <p14:creationId xmlns:p14="http://schemas.microsoft.com/office/powerpoint/2010/main" val="4191782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a:t>
            </a:r>
            <a:r>
              <a:rPr lang="en-US" sz="3300" dirty="0">
                <a:solidFill>
                  <a:schemeClr val="bg1"/>
                </a:solidFill>
              </a:rPr>
              <a:t>17 He said to him the third time, “Simon, son of John, do you love Me?” </a:t>
            </a:r>
            <a:r>
              <a:rPr lang="en-US" sz="3300" dirty="0">
                <a:solidFill>
                  <a:schemeClr val="accent3">
                    <a:lumMod val="75000"/>
                  </a:schemeClr>
                </a:solidFill>
              </a:rPr>
              <a:t>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749006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a:t>
            </a:r>
            <a:r>
              <a:rPr lang="en-US" sz="3300" dirty="0">
                <a:solidFill>
                  <a:schemeClr val="bg1"/>
                </a:solidFill>
              </a:rPr>
              <a:t>17 He said to him the third time, “Simon, son of John, do you love Me?” </a:t>
            </a:r>
            <a:r>
              <a:rPr lang="en-US" sz="3300" dirty="0">
                <a:solidFill>
                  <a:schemeClr val="accent3">
                    <a:lumMod val="75000"/>
                  </a:schemeClr>
                </a:solidFill>
              </a:rPr>
              <a:t>Peter was grieved because He said to him the third time, “Do you love Me?” 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Arrow: Down 3">
            <a:extLst>
              <a:ext uri="{FF2B5EF4-FFF2-40B4-BE49-F238E27FC236}">
                <a16:creationId xmlns:a16="http://schemas.microsoft.com/office/drawing/2014/main" id="{07B7C5B2-F015-481E-99A9-657D94CCD371}"/>
              </a:ext>
            </a:extLst>
          </p:cNvPr>
          <p:cNvSpPr/>
          <p:nvPr/>
        </p:nvSpPr>
        <p:spPr>
          <a:xfrm>
            <a:off x="3820160" y="2885440"/>
            <a:ext cx="680720" cy="1859280"/>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66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21:1-3</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After these things Jesus manifested Himself again to the disciples at the Sea of Tiberias, and He manifested Himself in this way. 2 Simon Peter, and Thomas called Didymus, and Nathanael of Cana in Galilee, and the sons of Zebedee, and two others of His disciples were together. 3 Simon Peter said to them, “I am going fishing.” They said to him, “We will also come with you.” They went out and got into the boat; and that night they caught nothing.</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97965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a:t>
            </a:r>
            <a:r>
              <a:rPr lang="en-US" sz="3300" dirty="0">
                <a:solidFill>
                  <a:schemeClr val="bg1"/>
                </a:solidFill>
              </a:rPr>
              <a:t>Peter was grieved because He said to him the third time, “Do you love Me?” </a:t>
            </a:r>
            <a:r>
              <a:rPr lang="en-US" sz="3300" dirty="0">
                <a:solidFill>
                  <a:schemeClr val="accent3">
                    <a:lumMod val="75000"/>
                  </a:schemeClr>
                </a:solidFill>
              </a:rPr>
              <a:t>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157976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had finished bre</a:t>
            </a:r>
            <a:r>
              <a:rPr lang="en-US" sz="3300" dirty="0">
                <a:solidFill>
                  <a:schemeClr val="accent3">
                    <a:lumMod val="75000"/>
                  </a:schemeClr>
                </a:solidFill>
              </a:rPr>
              <a:t>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a:t>
            </a:r>
            <a:r>
              <a:rPr lang="en-US" sz="3300" u="sng" dirty="0">
                <a:solidFill>
                  <a:schemeClr val="bg1"/>
                </a:solidFill>
              </a:rPr>
              <a:t>Peter was grieved because He said to him the third time, “Do you love Me?” </a:t>
            </a:r>
            <a:r>
              <a:rPr lang="en-US" sz="3300" dirty="0">
                <a:solidFill>
                  <a:schemeClr val="accent3">
                    <a:lumMod val="75000"/>
                  </a:schemeClr>
                </a:solidFill>
              </a:rPr>
              <a:t>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56C42E5C-12E3-460B-8A17-CAAD4CBE6E26}"/>
              </a:ext>
            </a:extLst>
          </p:cNvPr>
          <p:cNvSpPr/>
          <p:nvPr/>
        </p:nvSpPr>
        <p:spPr>
          <a:xfrm>
            <a:off x="406400" y="1690688"/>
            <a:ext cx="5842000" cy="297275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Peter had his failure and limitations slammed in his face</a:t>
            </a:r>
          </a:p>
          <a:p>
            <a:endParaRPr lang="en-US" sz="2800" b="1" dirty="0"/>
          </a:p>
          <a:p>
            <a:endParaRPr lang="en-US" sz="2800" b="1" dirty="0"/>
          </a:p>
          <a:p>
            <a:endParaRPr lang="en-US" dirty="0"/>
          </a:p>
        </p:txBody>
      </p:sp>
    </p:spTree>
    <p:extLst>
      <p:ext uri="{BB962C8B-B14F-4D97-AF65-F5344CB8AC3E}">
        <p14:creationId xmlns:p14="http://schemas.microsoft.com/office/powerpoint/2010/main" val="5944038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had finished </a:t>
            </a:r>
            <a:r>
              <a:rPr lang="en-US" sz="3300" dirty="0">
                <a:solidFill>
                  <a:schemeClr val="accent3">
                    <a:lumMod val="75000"/>
                  </a:schemeClr>
                </a:solidFill>
              </a:rPr>
              <a:t>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a:t>
            </a:r>
            <a:r>
              <a:rPr lang="en-US" sz="3300" u="sng" dirty="0">
                <a:solidFill>
                  <a:schemeClr val="bg1"/>
                </a:solidFill>
              </a:rPr>
              <a:t>Peter was grieved because He said to him the third time, “Do you love Me?” </a:t>
            </a:r>
            <a:r>
              <a:rPr lang="en-US" sz="3300" dirty="0">
                <a:solidFill>
                  <a:schemeClr val="accent3">
                    <a:lumMod val="75000"/>
                  </a:schemeClr>
                </a:solidFill>
              </a:rPr>
              <a:t>And he said to Him, “Lord, You know all things; You know that I love You.” 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56C42E5C-12E3-460B-8A17-CAAD4CBE6E26}"/>
              </a:ext>
            </a:extLst>
          </p:cNvPr>
          <p:cNvSpPr/>
          <p:nvPr/>
        </p:nvSpPr>
        <p:spPr>
          <a:xfrm>
            <a:off x="406400" y="1690688"/>
            <a:ext cx="5842000" cy="297275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Peter had his failure and limitations slammed in his face</a:t>
            </a:r>
          </a:p>
          <a:p>
            <a:endParaRPr lang="en-US" sz="2800" b="1" dirty="0"/>
          </a:p>
          <a:p>
            <a:r>
              <a:rPr lang="en-US" sz="2800" b="1" dirty="0"/>
              <a:t>Can you relate to this?</a:t>
            </a:r>
          </a:p>
          <a:p>
            <a:pPr algn="ctr"/>
            <a:endParaRPr lang="en-US" dirty="0"/>
          </a:p>
        </p:txBody>
      </p:sp>
    </p:spTree>
    <p:extLst>
      <p:ext uri="{BB962C8B-B14F-4D97-AF65-F5344CB8AC3E}">
        <p14:creationId xmlns:p14="http://schemas.microsoft.com/office/powerpoint/2010/main" val="1625859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t>
            </a:r>
            <a:r>
              <a:rPr lang="en-US" sz="3300" dirty="0">
                <a:solidFill>
                  <a:schemeClr val="bg1"/>
                </a:solidFill>
              </a:rPr>
              <a:t>And he said to Him, “Lord, You know all things; You know that I love You.” </a:t>
            </a:r>
            <a:r>
              <a:rPr lang="en-US" sz="3300" dirty="0">
                <a:solidFill>
                  <a:schemeClr val="accent3">
                    <a:lumMod val="75000"/>
                  </a:schemeClr>
                </a:solidFill>
              </a:rPr>
              <a:t>Jesus *said to him, “Tend My sheep.</a:t>
            </a:r>
            <a:endParaRPr lang="en-US" dirty="0">
              <a:solidFill>
                <a:schemeClr val="accent3">
                  <a:lumMod val="75000"/>
                </a:schemeClr>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75131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a:t>
            </a:r>
            <a:r>
              <a:rPr lang="en-US" sz="3300" dirty="0">
                <a:solidFill>
                  <a:schemeClr val="bg1"/>
                </a:solidFill>
              </a:rPr>
              <a:t>,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790886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a:t>
            </a:r>
            <a:r>
              <a:rPr lang="en-US" sz="3300" dirty="0">
                <a:solidFill>
                  <a:schemeClr val="accent3">
                    <a:lumMod val="75000"/>
                  </a:schemeClr>
                </a:solidFill>
              </a:rPr>
              <a:t>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813158A-805A-4251-A1EB-03259F677D0B}"/>
              </a:ext>
            </a:extLst>
          </p:cNvPr>
          <p:cNvSpPr/>
          <p:nvPr/>
        </p:nvSpPr>
        <p:spPr>
          <a:xfrm>
            <a:off x="650240" y="1825624"/>
            <a:ext cx="6979920" cy="384365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Not:</a:t>
            </a:r>
          </a:p>
          <a:p>
            <a:r>
              <a:rPr lang="en-US" sz="2800" b="1" dirty="0"/>
              <a:t>Clean up your act and perhaps later I can use you</a:t>
            </a:r>
          </a:p>
          <a:p>
            <a:endParaRPr lang="en-US" sz="2800" b="1" dirty="0"/>
          </a:p>
          <a:p>
            <a:endParaRPr lang="en-US" sz="2800" b="1" dirty="0"/>
          </a:p>
          <a:p>
            <a:endParaRPr lang="en-US" sz="2800" b="1" dirty="0"/>
          </a:p>
          <a:p>
            <a:endParaRPr lang="en-US" sz="2800" b="1" dirty="0"/>
          </a:p>
        </p:txBody>
      </p:sp>
    </p:spTree>
    <p:extLst>
      <p:ext uri="{BB962C8B-B14F-4D97-AF65-F5344CB8AC3E}">
        <p14:creationId xmlns:p14="http://schemas.microsoft.com/office/powerpoint/2010/main" val="10391351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a:t>
            </a:r>
            <a:r>
              <a:rPr lang="en-US" sz="3300" dirty="0">
                <a:solidFill>
                  <a:schemeClr val="accent3">
                    <a:lumMod val="75000"/>
                  </a:schemeClr>
                </a:solidFill>
              </a:rPr>
              <a:t>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813158A-805A-4251-A1EB-03259F677D0B}"/>
              </a:ext>
            </a:extLst>
          </p:cNvPr>
          <p:cNvSpPr/>
          <p:nvPr/>
        </p:nvSpPr>
        <p:spPr>
          <a:xfrm>
            <a:off x="650240" y="1825624"/>
            <a:ext cx="6979920" cy="384365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Not:</a:t>
            </a:r>
          </a:p>
          <a:p>
            <a:r>
              <a:rPr lang="en-US" sz="2800" b="1" dirty="0"/>
              <a:t>Clean up your act and perhaps later I can use you</a:t>
            </a:r>
          </a:p>
          <a:p>
            <a:endParaRPr lang="en-US" sz="2800" b="1" dirty="0"/>
          </a:p>
          <a:p>
            <a:r>
              <a:rPr lang="en-US" sz="2800" b="1" dirty="0"/>
              <a:t>Feel really bad for a good long while</a:t>
            </a:r>
          </a:p>
          <a:p>
            <a:endParaRPr lang="en-US" sz="2800" b="1" dirty="0"/>
          </a:p>
          <a:p>
            <a:endParaRPr lang="en-US" sz="2800" b="1" dirty="0"/>
          </a:p>
        </p:txBody>
      </p:sp>
    </p:spTree>
    <p:extLst>
      <p:ext uri="{BB962C8B-B14F-4D97-AF65-F5344CB8AC3E}">
        <p14:creationId xmlns:p14="http://schemas.microsoft.com/office/powerpoint/2010/main" val="40306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So when they </a:t>
            </a:r>
            <a:r>
              <a:rPr lang="en-US" sz="3300" dirty="0">
                <a:solidFill>
                  <a:schemeClr val="accent3">
                    <a:lumMod val="75000"/>
                  </a:schemeClr>
                </a:solidFill>
              </a:rPr>
              <a:t>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813158A-805A-4251-A1EB-03259F677D0B}"/>
              </a:ext>
            </a:extLst>
          </p:cNvPr>
          <p:cNvSpPr/>
          <p:nvPr/>
        </p:nvSpPr>
        <p:spPr>
          <a:xfrm>
            <a:off x="650240" y="1825624"/>
            <a:ext cx="6979920" cy="384365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Not:</a:t>
            </a:r>
          </a:p>
          <a:p>
            <a:r>
              <a:rPr lang="en-US" sz="2800" b="1" dirty="0"/>
              <a:t>Clean up your act and perhaps later I can use you</a:t>
            </a:r>
          </a:p>
          <a:p>
            <a:endParaRPr lang="en-US" sz="2800" b="1" dirty="0"/>
          </a:p>
          <a:p>
            <a:r>
              <a:rPr lang="en-US" sz="2800" b="1" dirty="0"/>
              <a:t>Feel really bad for a good long while</a:t>
            </a:r>
          </a:p>
          <a:p>
            <a:endParaRPr lang="en-US" sz="2800" b="1" dirty="0"/>
          </a:p>
          <a:p>
            <a:r>
              <a:rPr lang="en-US" sz="2800" b="1" dirty="0"/>
              <a:t>Sorry friend, it’s over for you</a:t>
            </a:r>
          </a:p>
        </p:txBody>
      </p:sp>
    </p:spTree>
    <p:extLst>
      <p:ext uri="{BB962C8B-B14F-4D97-AF65-F5344CB8AC3E}">
        <p14:creationId xmlns:p14="http://schemas.microsoft.com/office/powerpoint/2010/main" val="149763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2">
                    <a:lumMod val="2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77174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21:15-17</a:t>
            </a:r>
          </a:p>
        </p:txBody>
      </p:sp>
      <p:sp>
        <p:nvSpPr>
          <p:cNvPr id="3" name="Content Placeholder 2"/>
          <p:cNvSpPr>
            <a:spLocks noGrp="1"/>
          </p:cNvSpPr>
          <p:nvPr>
            <p:ph idx="1"/>
          </p:nvPr>
        </p:nvSpPr>
        <p:spPr>
          <a:xfrm>
            <a:off x="838200" y="1825624"/>
            <a:ext cx="10515600" cy="4940935"/>
          </a:xfrm>
        </p:spPr>
        <p:txBody>
          <a:bodyPr>
            <a:normAutofit fontScale="85000" lnSpcReduction="10000"/>
          </a:bodyPr>
          <a:lstStyle/>
          <a:p>
            <a:pPr marL="0" lvl="1" indent="0" eaLnBrk="0" fontAlgn="base" hangingPunct="0">
              <a:lnSpc>
                <a:spcPct val="120000"/>
              </a:lnSpc>
              <a:spcBef>
                <a:spcPts val="0"/>
              </a:spcBef>
              <a:spcAft>
                <a:spcPct val="0"/>
              </a:spcAft>
              <a:buNone/>
            </a:pPr>
            <a:r>
              <a:rPr lang="en-US" sz="3300" dirty="0">
                <a:solidFill>
                  <a:schemeClr val="bg2">
                    <a:lumMod val="25000"/>
                  </a:schemeClr>
                </a:solidFill>
              </a:rPr>
              <a:t>So when they had finished breakfast, Jesus said to Simon Peter, “Simon, son of John, do you love Me more than these?” He said to Him, “Yes, Lord; You know that I love You.” He said to him, “Tend My lambs.” 16 He said to him again a second time, “Simon, son of John, do you love Me?” He said to Him, “Yes, Lord; You know that I love You.” He said to him, “Shepherd My sheep.” 17 He said to him the third time, “Simon, son of John, do you love Me?” Peter was grieved because He said to him the third time, “Do you love Me?” And he said to Him, “Lord, You know all things; You know that I love You.” Jesus *said to him, </a:t>
            </a:r>
            <a:r>
              <a:rPr lang="en-US" sz="3300" u="sng" dirty="0">
                <a:solidFill>
                  <a:schemeClr val="bg1"/>
                </a:solidFill>
              </a:rPr>
              <a:t>“Tend My sheep.</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id="{7E1FD0B8-216D-40F6-BDA5-3853BD0D0510}"/>
              </a:ext>
            </a:extLst>
          </p:cNvPr>
          <p:cNvSpPr/>
          <p:nvPr/>
        </p:nvSpPr>
        <p:spPr>
          <a:xfrm>
            <a:off x="762000" y="1690688"/>
            <a:ext cx="10591800" cy="277971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How do we respond to failure?</a:t>
            </a:r>
          </a:p>
          <a:p>
            <a:pPr algn="ctr"/>
            <a:endParaRPr lang="en-US" sz="1400" b="1" dirty="0"/>
          </a:p>
          <a:p>
            <a:pPr algn="ctr"/>
            <a:r>
              <a:rPr lang="en-US" sz="2800" b="1" dirty="0"/>
              <a:t>How do we respond to our weakness and limitations?</a:t>
            </a:r>
          </a:p>
          <a:p>
            <a:pPr algn="ctr"/>
            <a:endParaRPr lang="en-US" sz="1400" b="1" dirty="0"/>
          </a:p>
          <a:p>
            <a:pPr algn="ctr"/>
            <a:r>
              <a:rPr lang="en-US" sz="2800" b="1" dirty="0"/>
              <a:t>How do we express even our lesser love of Jesus?</a:t>
            </a:r>
          </a:p>
        </p:txBody>
      </p:sp>
    </p:spTree>
    <p:extLst>
      <p:ext uri="{BB962C8B-B14F-4D97-AF65-F5344CB8AC3E}">
        <p14:creationId xmlns:p14="http://schemas.microsoft.com/office/powerpoint/2010/main" val="89852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21:1-3</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After these things </a:t>
            </a:r>
            <a:r>
              <a:rPr lang="en-US" sz="3300" dirty="0">
                <a:solidFill>
                  <a:schemeClr val="accent3">
                    <a:lumMod val="75000"/>
                  </a:schemeClr>
                </a:solidFill>
              </a:rPr>
              <a:t>Jesus manifested Himself again to the disciples at the Sea of Tiberias, and He manifested Himself in this way. 2 Simon Peter, and Thomas called Didymus, and Nathanael of Cana in Galilee, and the sons of Zebedee, and two others of His disciples were together. 3 Simon Peter said to them, “I am going fishing.” They said to him, “We will also come with you.” They went out and got into the boat; and that night they caught nothing.</a:t>
            </a:r>
            <a:endParaRPr lang="en-US" sz="3200" dirty="0">
              <a:solidFill>
                <a:schemeClr val="accent3">
                  <a:lumMod val="75000"/>
                </a:schemeClr>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9070997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21:18-22</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 Truly, truly, I say to you, when you were younger, you used to gird yourself and walk wherever you wished; but when you grow old, you will stretch out your hands and someone else will gird you, and bring you where you do not wish to go.” 19 Now this He said, signifying by what kind of death he would glorify God. And when He had spoken this, He said to him, “Follow Me!”</a:t>
            </a:r>
            <a:endParaRPr lang="en-US" dirty="0">
              <a:solidFill>
                <a:schemeClr val="bg1"/>
              </a:solidFill>
            </a:endParaRPr>
          </a:p>
        </p:txBody>
      </p:sp>
    </p:spTree>
    <p:extLst>
      <p:ext uri="{BB962C8B-B14F-4D97-AF65-F5344CB8AC3E}">
        <p14:creationId xmlns:p14="http://schemas.microsoft.com/office/powerpoint/2010/main" val="1236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21:18-22</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 Truly, truly, I say to you, when you were younger, you used to gird yourself and walk wherever you wished; </a:t>
            </a:r>
            <a:r>
              <a:rPr lang="en-US" sz="3300" dirty="0">
                <a:solidFill>
                  <a:schemeClr val="accent3">
                    <a:lumMod val="75000"/>
                  </a:schemeClr>
                </a:solidFill>
              </a:rPr>
              <a:t>but when you grow old, you will stretch out your hands and someone else will gird you, and bring you where you do not wish to go.” 19 Now this He said, signifying by what kind of death he would glorify God. And when He had spoken this, He said to him, “Follow Me!”</a:t>
            </a:r>
            <a:endParaRPr lang="en-US" dirty="0">
              <a:solidFill>
                <a:schemeClr val="accent3">
                  <a:lumMod val="75000"/>
                </a:schemeClr>
              </a:solidFill>
            </a:endParaRPr>
          </a:p>
        </p:txBody>
      </p:sp>
    </p:spTree>
    <p:extLst>
      <p:ext uri="{BB962C8B-B14F-4D97-AF65-F5344CB8AC3E}">
        <p14:creationId xmlns:p14="http://schemas.microsoft.com/office/powerpoint/2010/main" val="11242223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21:18-22</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 </a:t>
            </a:r>
            <a:r>
              <a:rPr lang="en-US" sz="3300" dirty="0">
                <a:solidFill>
                  <a:schemeClr val="accent3">
                    <a:lumMod val="75000"/>
                  </a:schemeClr>
                </a:solidFill>
              </a:rPr>
              <a:t>Truly, truly, I say to you, when you were younger, you used to gird yourself and walk wherever you wished; </a:t>
            </a:r>
            <a:r>
              <a:rPr lang="en-US" sz="3300" dirty="0">
                <a:solidFill>
                  <a:schemeClr val="bg1"/>
                </a:solidFill>
              </a:rPr>
              <a:t>but when you grow old, you will stretch out your hands and someone else will gird you, and bring you where you do not wish to go.” </a:t>
            </a:r>
            <a:r>
              <a:rPr lang="en-US" sz="3300" dirty="0">
                <a:solidFill>
                  <a:schemeClr val="accent3">
                    <a:lumMod val="75000"/>
                  </a:schemeClr>
                </a:solidFill>
              </a:rPr>
              <a:t>19 Now this He said, signifying by what kind of death he would glorify God. And when He had spoken this, He said to him, “Follow Me!”</a:t>
            </a:r>
            <a:endParaRPr lang="en-US" dirty="0">
              <a:solidFill>
                <a:schemeClr val="accent3">
                  <a:lumMod val="75000"/>
                </a:schemeClr>
              </a:solidFill>
            </a:endParaRPr>
          </a:p>
        </p:txBody>
      </p:sp>
    </p:spTree>
    <p:extLst>
      <p:ext uri="{BB962C8B-B14F-4D97-AF65-F5344CB8AC3E}">
        <p14:creationId xmlns:p14="http://schemas.microsoft.com/office/powerpoint/2010/main" val="20454267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21:18-22</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 </a:t>
            </a:r>
            <a:r>
              <a:rPr lang="en-US" sz="3300" dirty="0">
                <a:solidFill>
                  <a:schemeClr val="accent3">
                    <a:lumMod val="75000"/>
                  </a:schemeClr>
                </a:solidFill>
              </a:rPr>
              <a:t>Truly, truly, I say to you, when you were younger, you used to gird yourself and walk wherever you wished; but when you grow old, you will stretch out your hands and someone else will gird you, and bring you where you do not wish to go.” </a:t>
            </a:r>
            <a:r>
              <a:rPr lang="en-US" sz="3300" dirty="0">
                <a:solidFill>
                  <a:schemeClr val="bg1"/>
                </a:solidFill>
              </a:rPr>
              <a:t>19 Now this He said, signifying by what kind of death he would glorify God. </a:t>
            </a:r>
            <a:r>
              <a:rPr lang="en-US" sz="3300" dirty="0">
                <a:solidFill>
                  <a:schemeClr val="accent3">
                    <a:lumMod val="75000"/>
                  </a:schemeClr>
                </a:solidFill>
              </a:rPr>
              <a:t>And when He had spoken this, He said to him, </a:t>
            </a:r>
            <a:r>
              <a:rPr lang="en-US" sz="3300" u="sng" dirty="0">
                <a:solidFill>
                  <a:schemeClr val="accent3">
                    <a:lumMod val="75000"/>
                  </a:schemeClr>
                </a:solidFill>
              </a:rPr>
              <a:t>“Follow Me!”</a:t>
            </a:r>
            <a:endParaRPr lang="en-US" u="sng" dirty="0">
              <a:solidFill>
                <a:schemeClr val="accent3">
                  <a:lumMod val="75000"/>
                </a:schemeClr>
              </a:solidFill>
            </a:endParaRPr>
          </a:p>
        </p:txBody>
      </p:sp>
    </p:spTree>
    <p:extLst>
      <p:ext uri="{BB962C8B-B14F-4D97-AF65-F5344CB8AC3E}">
        <p14:creationId xmlns:p14="http://schemas.microsoft.com/office/powerpoint/2010/main" val="4504587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21:18-22</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 </a:t>
            </a:r>
            <a:r>
              <a:rPr lang="en-US" sz="3300" dirty="0">
                <a:solidFill>
                  <a:schemeClr val="accent3">
                    <a:lumMod val="75000"/>
                  </a:schemeClr>
                </a:solidFill>
              </a:rPr>
              <a:t>Truly, truly, I say to you, when you were younger, you used to gird yourself and walk wherever you wished; but when you grow old, you will stretch out your hands and someone else will gird you, and bring you where you do not wish to go.” 19 Now this He said, signifying by what kind of death he would glorify God. </a:t>
            </a:r>
            <a:r>
              <a:rPr lang="en-US" sz="3300" dirty="0">
                <a:solidFill>
                  <a:schemeClr val="bg1"/>
                </a:solidFill>
              </a:rPr>
              <a:t>And when He had spoken this, He said to him, </a:t>
            </a:r>
            <a:r>
              <a:rPr lang="en-US" sz="3300" u="sng" dirty="0">
                <a:solidFill>
                  <a:schemeClr val="bg1"/>
                </a:solidFill>
              </a:rPr>
              <a:t>“Follow Me!”</a:t>
            </a:r>
            <a:endParaRPr lang="en-US" u="sng" dirty="0">
              <a:solidFill>
                <a:schemeClr val="bg1"/>
              </a:solidFill>
            </a:endParaRPr>
          </a:p>
        </p:txBody>
      </p:sp>
    </p:spTree>
    <p:extLst>
      <p:ext uri="{BB962C8B-B14F-4D97-AF65-F5344CB8AC3E}">
        <p14:creationId xmlns:p14="http://schemas.microsoft.com/office/powerpoint/2010/main" val="11020821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21:20-23</a:t>
            </a:r>
          </a:p>
        </p:txBody>
      </p:sp>
      <p:sp>
        <p:nvSpPr>
          <p:cNvPr id="3" name="Content Placeholder 2"/>
          <p:cNvSpPr>
            <a:spLocks noGrp="1"/>
          </p:cNvSpPr>
          <p:nvPr>
            <p:ph idx="1"/>
          </p:nvPr>
        </p:nvSpPr>
        <p:spPr>
          <a:xfrm>
            <a:off x="838200" y="1825624"/>
            <a:ext cx="10515600" cy="4940935"/>
          </a:xfrm>
        </p:spPr>
        <p:txBody>
          <a:bodyPr>
            <a:normAutofit fontScale="92500" lnSpcReduction="10000"/>
          </a:bodyPr>
          <a:lstStyle/>
          <a:p>
            <a:pPr marL="0" lvl="1" indent="0" eaLnBrk="0" fontAlgn="base" hangingPunct="0">
              <a:lnSpc>
                <a:spcPct val="120000"/>
              </a:lnSpc>
              <a:spcBef>
                <a:spcPts val="0"/>
              </a:spcBef>
              <a:spcAft>
                <a:spcPct val="0"/>
              </a:spcAft>
              <a:buNone/>
            </a:pPr>
            <a:r>
              <a:rPr lang="en-US" sz="3300" dirty="0">
                <a:solidFill>
                  <a:schemeClr val="bg1"/>
                </a:solidFill>
              </a:rPr>
              <a:t>Peter, turning around, saw the disciple whom Jesus loved following them; the one who also had leaned back on His bosom at the supper and said, “Lord, who is the one who betrays You?” 21 So Peter seeing him said to Jesus, “Lord, and what about this man?” 22 Jesus said to him, “If I want him to remain until I come, what is that to you? You follow Me!” 23 Therefore this saying went out among the brethren that that disciple would not die; yet Jesus did not say to him that he would not die, but only, “If I want him to remain until I come, what is that to you?”</a:t>
            </a:r>
            <a:endParaRPr lang="en-US" dirty="0">
              <a:solidFill>
                <a:schemeClr val="bg1"/>
              </a:solidFill>
            </a:endParaRPr>
          </a:p>
        </p:txBody>
      </p:sp>
    </p:spTree>
    <p:extLst>
      <p:ext uri="{BB962C8B-B14F-4D97-AF65-F5344CB8AC3E}">
        <p14:creationId xmlns:p14="http://schemas.microsoft.com/office/powerpoint/2010/main" val="17706739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21:20-23</a:t>
            </a:r>
          </a:p>
        </p:txBody>
      </p:sp>
      <p:sp>
        <p:nvSpPr>
          <p:cNvPr id="3" name="Content Placeholder 2"/>
          <p:cNvSpPr>
            <a:spLocks noGrp="1"/>
          </p:cNvSpPr>
          <p:nvPr>
            <p:ph idx="1"/>
          </p:nvPr>
        </p:nvSpPr>
        <p:spPr>
          <a:xfrm>
            <a:off x="838200" y="1825624"/>
            <a:ext cx="10515600" cy="4940935"/>
          </a:xfrm>
        </p:spPr>
        <p:txBody>
          <a:bodyPr>
            <a:normAutofit fontScale="925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Peter, turning around, saw the disciple whom Jesus loved following them; the one who also had leaned back on His bosom at the supper and said, “Lord, who is the one who betrays You?” </a:t>
            </a:r>
            <a:r>
              <a:rPr lang="en-US" sz="3300" dirty="0">
                <a:solidFill>
                  <a:schemeClr val="bg1"/>
                </a:solidFill>
              </a:rPr>
              <a:t>21 So Peter seeing him said to Jesus, “Lord, and what about this man?” </a:t>
            </a:r>
            <a:r>
              <a:rPr lang="en-US" sz="3300" dirty="0">
                <a:solidFill>
                  <a:schemeClr val="accent3">
                    <a:lumMod val="75000"/>
                  </a:schemeClr>
                </a:solidFill>
              </a:rPr>
              <a:t>22 Jesus said to him, “If I want him to remain until I come, what is that to you? You follow Me!” 23 Therefore this saying went out among the brethren that that disciple would not die; yet Jesus did not say to him that he would not die, but only, “If I want him to remain until I come, what is that to you?”</a:t>
            </a:r>
            <a:endParaRPr lang="en-US" dirty="0">
              <a:solidFill>
                <a:schemeClr val="accent3">
                  <a:lumMod val="75000"/>
                </a:schemeClr>
              </a:solidFill>
            </a:endParaRPr>
          </a:p>
        </p:txBody>
      </p:sp>
    </p:spTree>
    <p:extLst>
      <p:ext uri="{BB962C8B-B14F-4D97-AF65-F5344CB8AC3E}">
        <p14:creationId xmlns:p14="http://schemas.microsoft.com/office/powerpoint/2010/main" val="27554366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21:20-23</a:t>
            </a:r>
          </a:p>
        </p:txBody>
      </p:sp>
      <p:sp>
        <p:nvSpPr>
          <p:cNvPr id="3" name="Content Placeholder 2"/>
          <p:cNvSpPr>
            <a:spLocks noGrp="1"/>
          </p:cNvSpPr>
          <p:nvPr>
            <p:ph idx="1"/>
          </p:nvPr>
        </p:nvSpPr>
        <p:spPr>
          <a:xfrm>
            <a:off x="838200" y="1825624"/>
            <a:ext cx="10515600" cy="4940935"/>
          </a:xfrm>
        </p:spPr>
        <p:txBody>
          <a:bodyPr>
            <a:normAutofit fontScale="925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Peter, turning around, saw the disciple whom Jesus loved following them; the one who also had leaned back on His bosom at the supper and said, “Lord, who is the one who betrays You?” 21 So Peter seeing him said to Jesus, “Lord, and what about this man?” </a:t>
            </a:r>
            <a:r>
              <a:rPr lang="en-US" sz="3300" dirty="0">
                <a:solidFill>
                  <a:schemeClr val="bg1"/>
                </a:solidFill>
              </a:rPr>
              <a:t>22 Jesus said to him, </a:t>
            </a:r>
            <a:r>
              <a:rPr lang="en-US" sz="3300" u="sng" dirty="0">
                <a:solidFill>
                  <a:schemeClr val="bg1"/>
                </a:solidFill>
              </a:rPr>
              <a:t>“If I want him to remain until I come, what is that to you? You follow Me!” </a:t>
            </a:r>
            <a:r>
              <a:rPr lang="en-US" sz="3300" dirty="0">
                <a:solidFill>
                  <a:schemeClr val="accent3">
                    <a:lumMod val="75000"/>
                  </a:schemeClr>
                </a:solidFill>
              </a:rPr>
              <a:t>23 Therefore this saying went out among the brethren that that disciple would not die; yet Jesus did not say to him that he would not die, but only, “If I want him to remain until I come, what is that to you?”</a:t>
            </a:r>
            <a:endParaRPr lang="en-US" dirty="0">
              <a:solidFill>
                <a:schemeClr val="accent3">
                  <a:lumMod val="75000"/>
                </a:schemeClr>
              </a:solidFill>
            </a:endParaRPr>
          </a:p>
        </p:txBody>
      </p:sp>
    </p:spTree>
    <p:extLst>
      <p:ext uri="{BB962C8B-B14F-4D97-AF65-F5344CB8AC3E}">
        <p14:creationId xmlns:p14="http://schemas.microsoft.com/office/powerpoint/2010/main" val="276746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21:20-23</a:t>
            </a:r>
          </a:p>
        </p:txBody>
      </p:sp>
      <p:sp>
        <p:nvSpPr>
          <p:cNvPr id="3" name="Content Placeholder 2"/>
          <p:cNvSpPr>
            <a:spLocks noGrp="1"/>
          </p:cNvSpPr>
          <p:nvPr>
            <p:ph idx="1"/>
          </p:nvPr>
        </p:nvSpPr>
        <p:spPr>
          <a:xfrm>
            <a:off x="838200" y="1825624"/>
            <a:ext cx="10515600" cy="4940935"/>
          </a:xfrm>
        </p:spPr>
        <p:txBody>
          <a:bodyPr>
            <a:normAutofit fontScale="92500" lnSpcReduction="10000"/>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Peter, turning around, saw the disciple whom Jesus loved following them; the one who also had leaned back on His bosom at the supper and said, “Lord, who is the one who betrays You?” 21 So Peter seeing him said to Jesus, “Lord, and what about this man?” 22 Jesus said to him, “If I want him to remain until I come, what is that to you? You follow Me!” </a:t>
            </a:r>
            <a:r>
              <a:rPr lang="en-US" sz="3300" dirty="0">
                <a:solidFill>
                  <a:schemeClr val="bg1"/>
                </a:solidFill>
              </a:rPr>
              <a:t>23 Therefore this saying went out among the brethren that that disciple would not die; yet Jesus did not say to him that he would not die, but only, “If I want him to remain until I come, what is that to you?”</a:t>
            </a:r>
            <a:endParaRPr lang="en-US" dirty="0">
              <a:solidFill>
                <a:schemeClr val="bg1"/>
              </a:solidFill>
            </a:endParaRPr>
          </a:p>
        </p:txBody>
      </p:sp>
    </p:spTree>
    <p:extLst>
      <p:ext uri="{BB962C8B-B14F-4D97-AF65-F5344CB8AC3E}">
        <p14:creationId xmlns:p14="http://schemas.microsoft.com/office/powerpoint/2010/main" val="42661373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21:24-25</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This is the disciple who is testifying to these things and wrote these things, and we know that his testimony is true.  </a:t>
            </a:r>
          </a:p>
          <a:p>
            <a:pPr marL="0" lvl="1" indent="0" eaLnBrk="0" fontAlgn="base" hangingPunct="0">
              <a:lnSpc>
                <a:spcPct val="120000"/>
              </a:lnSpc>
              <a:spcBef>
                <a:spcPts val="0"/>
              </a:spcBef>
              <a:spcAft>
                <a:spcPct val="0"/>
              </a:spcAft>
              <a:buNone/>
            </a:pPr>
            <a:r>
              <a:rPr lang="en-US" sz="3300" dirty="0">
                <a:solidFill>
                  <a:schemeClr val="bg1"/>
                </a:solidFill>
              </a:rPr>
              <a:t>25 And there are also many other things which Jesus did, which if they were written in detail, I suppose that even the world itself would not contain the books that would be written.</a:t>
            </a:r>
          </a:p>
          <a:p>
            <a:pPr marL="0" lvl="1" indent="0" eaLnBrk="0" fontAlgn="base" hangingPunct="0">
              <a:lnSpc>
                <a:spcPct val="120000"/>
              </a:lnSpc>
              <a:spcBef>
                <a:spcPts val="0"/>
              </a:spcBef>
              <a:spcAft>
                <a:spcPct val="0"/>
              </a:spcAft>
              <a:buNone/>
            </a:pPr>
            <a:endParaRPr lang="en-US" sz="3300" dirty="0">
              <a:solidFill>
                <a:schemeClr val="bg1"/>
              </a:solidFill>
            </a:endParaRPr>
          </a:p>
        </p:txBody>
      </p:sp>
    </p:spTree>
    <p:extLst>
      <p:ext uri="{BB962C8B-B14F-4D97-AF65-F5344CB8AC3E}">
        <p14:creationId xmlns:p14="http://schemas.microsoft.com/office/powerpoint/2010/main" val="41698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21:1-3</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After these things </a:t>
            </a:r>
            <a:r>
              <a:rPr lang="en-US" sz="3300" dirty="0">
                <a:solidFill>
                  <a:schemeClr val="bg1"/>
                </a:solidFill>
              </a:rPr>
              <a:t>Jesus manifested Himself again to the disciples at the Sea of Tiberias, and He manifested Himself in this way. </a:t>
            </a:r>
            <a:r>
              <a:rPr lang="en-US" sz="3300" dirty="0">
                <a:solidFill>
                  <a:schemeClr val="accent3">
                    <a:lumMod val="75000"/>
                  </a:schemeClr>
                </a:solidFill>
              </a:rPr>
              <a:t>2 Simon Peter, and Thomas called Didymus, and Nathanael of Cana in Galilee, and the sons of Zebedee, and two others of His disciples were together. 3 Simon Peter said to them, “I am going fishing.” They said to him, “We will also come with you.” They went out and got into the boat; and that night they caught nothing.</a:t>
            </a:r>
            <a:endParaRPr lang="en-US" sz="3200" dirty="0">
              <a:solidFill>
                <a:schemeClr val="accent3">
                  <a:lumMod val="75000"/>
                </a:schemeClr>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547288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21:24-25</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This is the disciple who is testifying to these things and wrote these things, and we know that his testimony is true.  </a:t>
            </a:r>
          </a:p>
          <a:p>
            <a:pPr marL="0" lvl="1" indent="0" eaLnBrk="0" fontAlgn="base" hangingPunct="0">
              <a:lnSpc>
                <a:spcPct val="120000"/>
              </a:lnSpc>
              <a:spcBef>
                <a:spcPts val="0"/>
              </a:spcBef>
              <a:spcAft>
                <a:spcPct val="0"/>
              </a:spcAft>
              <a:buNone/>
            </a:pPr>
            <a:r>
              <a:rPr lang="en-US" sz="3300" dirty="0">
                <a:solidFill>
                  <a:schemeClr val="bg1"/>
                </a:solidFill>
              </a:rPr>
              <a:t>25 </a:t>
            </a:r>
            <a:r>
              <a:rPr lang="en-US" sz="3300" dirty="0">
                <a:solidFill>
                  <a:schemeClr val="accent3">
                    <a:lumMod val="75000"/>
                  </a:schemeClr>
                </a:solidFill>
              </a:rPr>
              <a:t>And there are also many other things which Jesus did, which if they were written in detail, I suppose that even the world itself would not contain the books that would be written.</a:t>
            </a:r>
          </a:p>
          <a:p>
            <a:pPr marL="0" lvl="1" indent="0" eaLnBrk="0" fontAlgn="base" hangingPunct="0">
              <a:lnSpc>
                <a:spcPct val="120000"/>
              </a:lnSpc>
              <a:spcBef>
                <a:spcPts val="0"/>
              </a:spcBef>
              <a:spcAft>
                <a:spcPct val="0"/>
              </a:spcAft>
              <a:buNone/>
            </a:pPr>
            <a:endParaRPr lang="en-US" sz="3300" dirty="0">
              <a:solidFill>
                <a:schemeClr val="bg1"/>
              </a:solidFill>
            </a:endParaRPr>
          </a:p>
        </p:txBody>
      </p:sp>
    </p:spTree>
    <p:extLst>
      <p:ext uri="{BB962C8B-B14F-4D97-AF65-F5344CB8AC3E}">
        <p14:creationId xmlns:p14="http://schemas.microsoft.com/office/powerpoint/2010/main" val="1113844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21:24-25</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This is the disciple who is testifying to these things and wrote these things, and we know that his testimony is true.  </a:t>
            </a:r>
          </a:p>
          <a:p>
            <a:pPr marL="0" lvl="1" indent="0" eaLnBrk="0" fontAlgn="base" hangingPunct="0">
              <a:lnSpc>
                <a:spcPct val="120000"/>
              </a:lnSpc>
              <a:spcBef>
                <a:spcPts val="0"/>
              </a:spcBef>
              <a:spcAft>
                <a:spcPct val="0"/>
              </a:spcAft>
              <a:buNone/>
            </a:pPr>
            <a:r>
              <a:rPr lang="en-US" sz="3300" dirty="0">
                <a:solidFill>
                  <a:schemeClr val="accent3">
                    <a:lumMod val="75000"/>
                  </a:schemeClr>
                </a:solidFill>
              </a:rPr>
              <a:t>25 </a:t>
            </a:r>
            <a:r>
              <a:rPr lang="en-US" sz="3300" dirty="0">
                <a:solidFill>
                  <a:schemeClr val="bg1"/>
                </a:solidFill>
              </a:rPr>
              <a:t>And there are also many other things which Jesus did, which if they were written in detail, I suppose that even the world itself would not contain the books that would be written.</a:t>
            </a:r>
          </a:p>
          <a:p>
            <a:pPr marL="0" lvl="1" indent="0" eaLnBrk="0" fontAlgn="base" hangingPunct="0">
              <a:lnSpc>
                <a:spcPct val="120000"/>
              </a:lnSpc>
              <a:spcBef>
                <a:spcPts val="0"/>
              </a:spcBef>
              <a:spcAft>
                <a:spcPct val="0"/>
              </a:spcAft>
              <a:buNone/>
            </a:pPr>
            <a:endParaRPr lang="en-US" sz="3300" dirty="0">
              <a:solidFill>
                <a:schemeClr val="bg1"/>
              </a:solidFill>
            </a:endParaRPr>
          </a:p>
        </p:txBody>
      </p:sp>
    </p:spTree>
    <p:extLst>
      <p:ext uri="{BB962C8B-B14F-4D97-AF65-F5344CB8AC3E}">
        <p14:creationId xmlns:p14="http://schemas.microsoft.com/office/powerpoint/2010/main" val="2884961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Summary</a:t>
            </a:r>
          </a:p>
        </p:txBody>
      </p:sp>
      <p:sp>
        <p:nvSpPr>
          <p:cNvPr id="3" name="Content Placeholder 2"/>
          <p:cNvSpPr>
            <a:spLocks noGrp="1"/>
          </p:cNvSpPr>
          <p:nvPr>
            <p:ph idx="1"/>
          </p:nvPr>
        </p:nvSpPr>
        <p:spPr/>
        <p:txBody>
          <a:bodyPr/>
          <a:lstStyle/>
          <a:p>
            <a:pPr marL="342900" lvl="0" indent="-342900" eaLnBrk="0" fontAlgn="base" hangingPunct="0">
              <a:spcBef>
                <a:spcPct val="20000"/>
              </a:spcBef>
              <a:spcAft>
                <a:spcPct val="0"/>
              </a:spcAft>
              <a:buNone/>
            </a:pPr>
            <a:r>
              <a:rPr lang="en-US" sz="4000" b="1" dirty="0">
                <a:solidFill>
                  <a:schemeClr val="bg1"/>
                </a:solidFill>
              </a:rPr>
              <a:t>Jesus appeared to the Disciples a third time</a:t>
            </a:r>
          </a:p>
          <a:p>
            <a:pPr marL="342900" lvl="0" indent="-342900" eaLnBrk="0" fontAlgn="base" hangingPunct="0">
              <a:spcBef>
                <a:spcPct val="20000"/>
              </a:spcBef>
              <a:spcAft>
                <a:spcPct val="0"/>
              </a:spcAft>
              <a:buNone/>
            </a:pPr>
            <a:r>
              <a:rPr lang="en-US" sz="4000" b="1" dirty="0">
                <a:solidFill>
                  <a:schemeClr val="bg1"/>
                </a:solidFill>
              </a:rPr>
              <a:t>He gave them another lesson on what he could do and personally cared for them</a:t>
            </a:r>
          </a:p>
          <a:p>
            <a:pPr marL="342900" lvl="0" indent="-342900" eaLnBrk="0" fontAlgn="base" hangingPunct="0">
              <a:spcBef>
                <a:spcPct val="20000"/>
              </a:spcBef>
              <a:spcAft>
                <a:spcPct val="0"/>
              </a:spcAft>
              <a:buNone/>
            </a:pPr>
            <a:r>
              <a:rPr lang="en-US" sz="4000" b="1" dirty="0">
                <a:solidFill>
                  <a:schemeClr val="bg1"/>
                </a:solidFill>
              </a:rPr>
              <a:t>He confronted Peter – So that Peter could gain freedom from his failures and </a:t>
            </a:r>
            <a:r>
              <a:rPr lang="en-US" sz="4000" b="1">
                <a:solidFill>
                  <a:schemeClr val="bg1"/>
                </a:solidFill>
              </a:rPr>
              <a:t>be released </a:t>
            </a:r>
            <a:r>
              <a:rPr lang="en-US" sz="4000" b="1" dirty="0">
                <a:solidFill>
                  <a:schemeClr val="bg1"/>
                </a:solidFill>
              </a:rPr>
              <a:t>into productive ministry</a:t>
            </a:r>
          </a:p>
          <a:p>
            <a:pPr marL="342900" lvl="0" indent="-342900" eaLnBrk="0" fontAlgn="base" hangingPunct="0">
              <a:spcBef>
                <a:spcPct val="20000"/>
              </a:spcBef>
              <a:spcAft>
                <a:spcPct val="0"/>
              </a:spcAft>
              <a:buNone/>
            </a:pPr>
            <a:r>
              <a:rPr lang="en-US" sz="4000" b="1" dirty="0">
                <a:solidFill>
                  <a:schemeClr val="bg1"/>
                </a:solidFill>
              </a:rPr>
              <a:t>He gave a simple call – follow me</a:t>
            </a:r>
          </a:p>
        </p:txBody>
      </p:sp>
    </p:spTree>
    <p:extLst>
      <p:ext uri="{BB962C8B-B14F-4D97-AF65-F5344CB8AC3E}">
        <p14:creationId xmlns:p14="http://schemas.microsoft.com/office/powerpoint/2010/main" val="112210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Gospel of John</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a:solidFill>
                  <a:schemeClr val="bg1"/>
                </a:solidFill>
              </a:rPr>
              <a:t>John 20:30 -31</a:t>
            </a:r>
          </a:p>
          <a:p>
            <a:pPr marL="800100" lvl="1" indent="-342900" eaLnBrk="0" fontAlgn="base" hangingPunct="0">
              <a:spcBef>
                <a:spcPct val="20000"/>
              </a:spcBef>
              <a:spcAft>
                <a:spcPct val="0"/>
              </a:spcAft>
              <a:buNone/>
            </a:pPr>
            <a:r>
              <a:rPr lang="en-US" sz="3200" dirty="0">
                <a:solidFill>
                  <a:schemeClr val="bg1"/>
                </a:solidFill>
              </a:rPr>
              <a:t>Therefore many other signs Jesus also performed in the presence of the disciples, which are not written in this book; 31 but these have been written so that you may believe that Jesus is the Christ, the Son of God; and that believing you may have life in His name.</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1088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Questions or Comments?</a:t>
            </a:r>
          </a:p>
        </p:txBody>
      </p:sp>
      <p:sp>
        <p:nvSpPr>
          <p:cNvPr id="3" name="Content Placeholder 2"/>
          <p:cNvSpPr>
            <a:spLocks noGrp="1"/>
          </p:cNvSpPr>
          <p:nvPr>
            <p:ph idx="1"/>
          </p:nvPr>
        </p:nvSpPr>
        <p:spPr/>
        <p:txBody>
          <a:bodyPr/>
          <a:lstStyle/>
          <a:p>
            <a:pPr marL="342900" lvl="0" indent="-342900" eaLnBrk="0" fontAlgn="base" hangingPunct="0">
              <a:spcBef>
                <a:spcPct val="20000"/>
              </a:spcBef>
              <a:spcAft>
                <a:spcPct val="0"/>
              </a:spcAft>
              <a:buNone/>
            </a:pPr>
            <a:endParaRPr lang="en-US" sz="4000" b="1" dirty="0">
              <a:solidFill>
                <a:schemeClr val="bg1"/>
              </a:solidFill>
            </a:endParaRPr>
          </a:p>
        </p:txBody>
      </p:sp>
    </p:spTree>
    <p:extLst>
      <p:ext uri="{BB962C8B-B14F-4D97-AF65-F5344CB8AC3E}">
        <p14:creationId xmlns:p14="http://schemas.microsoft.com/office/powerpoint/2010/main" val="5759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21:1-3</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After these things Jesus manifested Himself again to the disciples at the Sea of Tiberias, and He manifested Himself in this way</a:t>
            </a:r>
            <a:r>
              <a:rPr lang="en-US" sz="3300" dirty="0">
                <a:solidFill>
                  <a:schemeClr val="bg1"/>
                </a:solidFill>
              </a:rPr>
              <a:t>. 2 Simon Peter, and Thomas called Didymus, and Nathanael of Cana in Galilee, and the sons of Zebedee, and two others of His disciples were together. 3 Simon Peter said to them, “I am going fishing.” They said to him, “We will also come with you.” They went out and got into the boat; and that night they caught nothing.</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592732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21:1-3</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accent3">
                    <a:lumMod val="75000"/>
                  </a:schemeClr>
                </a:solidFill>
              </a:rPr>
              <a:t>After these things Jesus manifested Himself again to the disciples at the Sea of Tiberias, and He manifested Himself in this way. 2 Simon Peter, and Thomas called Didymus, and Nathanael of Cana in Galilee, and the sons of Zebedee, and two others of His disciples were together. 3 Simon Peter said to them, “I am going fishing.” They said to him, “We will also come with you.” </a:t>
            </a:r>
            <a:r>
              <a:rPr lang="en-US" sz="3300" dirty="0">
                <a:solidFill>
                  <a:schemeClr val="bg1"/>
                </a:solidFill>
              </a:rPr>
              <a:t>They went out and got into the boat; and that night they caught nothing.</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400075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John 21:4-14</a:t>
            </a:r>
          </a:p>
        </p:txBody>
      </p:sp>
      <p:sp>
        <p:nvSpPr>
          <p:cNvPr id="3" name="Content Placeholder 2"/>
          <p:cNvSpPr>
            <a:spLocks noGrp="1"/>
          </p:cNvSpPr>
          <p:nvPr>
            <p:ph idx="1"/>
          </p:nvPr>
        </p:nvSpPr>
        <p:spPr>
          <a:xfrm>
            <a:off x="838200" y="1825624"/>
            <a:ext cx="10515600" cy="4940935"/>
          </a:xfrm>
        </p:spPr>
        <p:txBody>
          <a:bodyPr>
            <a:normAutofit/>
          </a:bodyPr>
          <a:lstStyle/>
          <a:p>
            <a:pPr marL="0" lvl="1" indent="0" eaLnBrk="0" fontAlgn="base" hangingPunct="0">
              <a:lnSpc>
                <a:spcPct val="120000"/>
              </a:lnSpc>
              <a:spcBef>
                <a:spcPts val="0"/>
              </a:spcBef>
              <a:spcAft>
                <a:spcPct val="0"/>
              </a:spcAft>
              <a:buNone/>
            </a:pPr>
            <a:r>
              <a:rPr lang="en-US" sz="3300" dirty="0">
                <a:solidFill>
                  <a:schemeClr val="bg1"/>
                </a:solidFill>
              </a:rPr>
              <a:t>But when the day was now breaking, Jesus stood on the beach; yet the disciples did not know that it was Jesus. 5 So Jesus said to them, “Children, you do not have any fish, do you?” They answered Him, “No.” 6 And He said to them, “Cast the net on the right-hand side of the boat and you will find a catch.” So they cast, and then they were not able to haul it in because of the great number of fish.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837054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8235</Words>
  <Application>Microsoft Office PowerPoint</Application>
  <PresentationFormat>Widescreen</PresentationFormat>
  <Paragraphs>268</Paragraphs>
  <Slides>64</Slides>
  <Notes>63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Calibri</vt:lpstr>
      <vt:lpstr>Calibri Light</vt:lpstr>
      <vt:lpstr>Office Theme</vt:lpstr>
      <vt:lpstr>John 21 </vt:lpstr>
      <vt:lpstr>The Gospel of John</vt:lpstr>
      <vt:lpstr>The Gospel of John</vt:lpstr>
      <vt:lpstr>John 21:1-3</vt:lpstr>
      <vt:lpstr>John 21:1-3</vt:lpstr>
      <vt:lpstr>John 21:1-3</vt:lpstr>
      <vt:lpstr>John 21:1-3</vt:lpstr>
      <vt:lpstr>John 21:1-3</vt:lpstr>
      <vt:lpstr>John 21:4-14</vt:lpstr>
      <vt:lpstr>John 21:4-14</vt:lpstr>
      <vt:lpstr>John 21:4-14</vt:lpstr>
      <vt:lpstr>John 21:4-14</vt:lpstr>
      <vt:lpstr>John 21:4-14</vt:lpstr>
      <vt:lpstr>John 21:4-14</vt:lpstr>
      <vt:lpstr>John 21:4-14</vt:lpstr>
      <vt:lpstr>John 21:4-14</vt:lpstr>
      <vt:lpstr>John 21:4-14</vt:lpstr>
      <vt:lpstr>John 21:4-14</vt:lpstr>
      <vt:lpstr>John 21:4-14</vt:lpstr>
      <vt:lpstr>John 21:4-14</vt:lpstr>
      <vt:lpstr>John 21:4-14</vt:lpstr>
      <vt:lpstr>John 21:4-14</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21:15-17</vt:lpstr>
      <vt:lpstr>John 21:18-22</vt:lpstr>
      <vt:lpstr>John 21:18-22</vt:lpstr>
      <vt:lpstr>John 21:18-22</vt:lpstr>
      <vt:lpstr>John 21:18-22</vt:lpstr>
      <vt:lpstr>John 21:18-22</vt:lpstr>
      <vt:lpstr>John 21:20-23</vt:lpstr>
      <vt:lpstr>John 21:20-23</vt:lpstr>
      <vt:lpstr>John 21:20-23</vt:lpstr>
      <vt:lpstr>John 21:20-23</vt:lpstr>
      <vt:lpstr>John 21:24-25</vt:lpstr>
      <vt:lpstr>John 21:24-25</vt:lpstr>
      <vt:lpstr>John 21:24-25</vt:lpstr>
      <vt:lpstr>Summary</vt:lpstr>
      <vt:lpstr>The Gospel of John</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2025-07-08T19:55:25Z</dcterms:created>
  <dcterms:modified xsi:type="dcterms:W3CDTF">2025-07-08T20:07:55Z</dcterms:modified>
</cp:coreProperties>
</file>