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86" r:id="rId5"/>
    <p:sldId id="260" r:id="rId6"/>
    <p:sldId id="278" r:id="rId7"/>
    <p:sldId id="280" r:id="rId8"/>
    <p:sldId id="303" r:id="rId9"/>
    <p:sldId id="261" r:id="rId10"/>
    <p:sldId id="281" r:id="rId11"/>
    <p:sldId id="282" r:id="rId12"/>
    <p:sldId id="287" r:id="rId13"/>
    <p:sldId id="283" r:id="rId14"/>
    <p:sldId id="284" r:id="rId15"/>
    <p:sldId id="294" r:id="rId16"/>
    <p:sldId id="295" r:id="rId17"/>
    <p:sldId id="296" r:id="rId18"/>
    <p:sldId id="297" r:id="rId19"/>
    <p:sldId id="298" r:id="rId20"/>
    <p:sldId id="299" r:id="rId21"/>
    <p:sldId id="300" r:id="rId22"/>
    <p:sldId id="301" r:id="rId23"/>
    <p:sldId id="302" r:id="rId24"/>
    <p:sldId id="306" r:id="rId25"/>
    <p:sldId id="305"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83784" autoAdjust="0"/>
  </p:normalViewPr>
  <p:slideViewPr>
    <p:cSldViewPr snapToGrid="0">
      <p:cViewPr varScale="1">
        <p:scale>
          <a:sx n="77" d="100"/>
          <a:sy n="77" d="100"/>
        </p:scale>
        <p:origin x="-84"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31465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1708552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1435895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xmlns="" val="312669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4161497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3960087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2194571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1158481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2421103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3628253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4216967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2510291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2355483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4281274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3304577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789959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07/11/17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xmlns="" val="6136591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07/11/17</a:t>
            </a:fld>
            <a:endParaRPr lang="en-US" dirty="0">
              <a:solidFill>
                <a:prstClr val="white">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xmlns="" val="14638755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Fighting for delight in the word	</a:t>
            </a:r>
            <a:endParaRPr lang="en-US" dirty="0"/>
          </a:p>
        </p:txBody>
      </p:sp>
      <p:sp>
        <p:nvSpPr>
          <p:cNvPr id="3" name="Subtitle 2"/>
          <p:cNvSpPr>
            <a:spLocks noGrp="1"/>
          </p:cNvSpPr>
          <p:nvPr>
            <p:ph type="subTitle" idx="1"/>
          </p:nvPr>
        </p:nvSpPr>
        <p:spPr>
          <a:xfrm>
            <a:off x="1371600" y="3632200"/>
            <a:ext cx="9448800" cy="1267178"/>
          </a:xfrm>
        </p:spPr>
        <p:txBody>
          <a:bodyPr>
            <a:normAutofit/>
          </a:bodyPr>
          <a:lstStyle/>
          <a:p>
            <a:r>
              <a:rPr lang="en-US" dirty="0" smtClean="0"/>
              <a:t>What does it mean to “delight?”</a:t>
            </a:r>
          </a:p>
          <a:p>
            <a:r>
              <a:rPr lang="en-US" dirty="0" smtClean="0"/>
              <a:t>“The Word” - our source of delight?</a:t>
            </a:r>
          </a:p>
          <a:p>
            <a:r>
              <a:rPr lang="en-US" dirty="0"/>
              <a:t>F</a:t>
            </a:r>
            <a:r>
              <a:rPr lang="en-US" dirty="0" smtClean="0"/>
              <a:t>ighting for new ground of delight!</a:t>
            </a:r>
          </a:p>
          <a:p>
            <a:endParaRPr lang="en-US" dirty="0"/>
          </a:p>
        </p:txBody>
      </p:sp>
    </p:spTree>
    <p:extLst>
      <p:ext uri="{BB962C8B-B14F-4D97-AF65-F5344CB8AC3E}">
        <p14:creationId xmlns:p14="http://schemas.microsoft.com/office/powerpoint/2010/main" xmlns="" val="3307305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accel="16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accel="1600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accel="1600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lvl="1">
              <a:lnSpc>
                <a:spcPct val="100000"/>
              </a:lnSpc>
              <a:spcBef>
                <a:spcPts val="0"/>
              </a:spcBef>
            </a:pPr>
            <a:r>
              <a:rPr lang="en-US" dirty="0" smtClean="0"/>
              <a:t>Satan</a:t>
            </a:r>
            <a:endParaRPr lang="en-US" dirty="0"/>
          </a:p>
        </p:txBody>
      </p:sp>
      <p:sp>
        <p:nvSpPr>
          <p:cNvPr id="5" name="Content Placeholder 4"/>
          <p:cNvSpPr txBox="1">
            <a:spLocks/>
          </p:cNvSpPr>
          <p:nvPr/>
        </p:nvSpPr>
        <p:spPr>
          <a:xfrm>
            <a:off x="6204655" y="1538860"/>
            <a:ext cx="5082988" cy="1660968"/>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solidFill>
                  <a:schemeClr val="bg1"/>
                </a:solidFill>
                <a:latin typeface="Times New Roman" panose="02020603050405020304" pitchFamily="18" charset="0"/>
                <a:cs typeface="Times New Roman" panose="02020603050405020304" pitchFamily="18" charset="0"/>
              </a:rPr>
              <a:t>“…the strength of the Mary-souls is that they are fully aware (of the enemies of delight.”) </a:t>
            </a:r>
          </a:p>
          <a:p>
            <a:pPr marL="0" indent="0">
              <a:buFont typeface="Arial" panose="020B0604020202020204" pitchFamily="34" charset="0"/>
              <a:buNone/>
            </a:pPr>
            <a:r>
              <a:rPr lang="en-US" sz="2000" i="1" dirty="0" smtClean="0">
                <a:solidFill>
                  <a:schemeClr val="bg1"/>
                </a:solidFill>
                <a:latin typeface="Times New Roman" panose="02020603050405020304" pitchFamily="18" charset="0"/>
                <a:cs typeface="Times New Roman" panose="02020603050405020304" pitchFamily="18" charset="0"/>
              </a:rPr>
              <a:t>Under His Wings</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O.Hallesby</a:t>
            </a:r>
            <a:r>
              <a:rPr lang="en-US" sz="2000" dirty="0" smtClean="0">
                <a:solidFill>
                  <a:schemeClr val="bg1"/>
                </a:solidFill>
                <a:latin typeface="Times New Roman" panose="02020603050405020304" pitchFamily="18" charset="0"/>
                <a:cs typeface="Times New Roman" panose="02020603050405020304" pitchFamily="18" charset="0"/>
              </a:rPr>
              <a:t>, p143</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7" name="Content Placeholder 4"/>
          <p:cNvSpPr txBox="1">
            <a:spLocks/>
          </p:cNvSpPr>
          <p:nvPr/>
        </p:nvSpPr>
        <p:spPr>
          <a:xfrm>
            <a:off x="5220698" y="1538860"/>
            <a:ext cx="6447448" cy="463511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smtClean="0">
                <a:solidFill>
                  <a:schemeClr val="bg1"/>
                </a:solidFill>
                <a:latin typeface="Times New Roman" panose="02020603050405020304" pitchFamily="18" charset="0"/>
                <a:cs typeface="Times New Roman" panose="02020603050405020304" pitchFamily="18" charset="0"/>
              </a:rPr>
              <a:t>“Satan knows that no Christian can be overcome more easily than the one who neglects to hold rendezvous with his Lord. A human heart cannot be void. If it is not filled with God every day, it will…be filled with the world. It will follow the spiritual law of gravity and sink down, either into open or into secret worldliness. The latter is without question…the most dangerous. Such a heart becomes a stranger to God… Such a soul is bleeding to death…”        </a:t>
            </a:r>
            <a:r>
              <a:rPr lang="en-US" sz="2000" i="1" dirty="0" smtClean="0">
                <a:solidFill>
                  <a:schemeClr val="bg1"/>
                </a:solidFill>
                <a:latin typeface="Times New Roman" panose="02020603050405020304" pitchFamily="18" charset="0"/>
                <a:cs typeface="Times New Roman" panose="02020603050405020304" pitchFamily="18" charset="0"/>
              </a:rPr>
              <a:t>Under </a:t>
            </a:r>
            <a:r>
              <a:rPr lang="en-US" sz="2000" i="1" dirty="0">
                <a:solidFill>
                  <a:schemeClr val="bg1"/>
                </a:solidFill>
                <a:latin typeface="Times New Roman" panose="02020603050405020304" pitchFamily="18" charset="0"/>
                <a:cs typeface="Times New Roman" panose="02020603050405020304" pitchFamily="18" charset="0"/>
              </a:rPr>
              <a:t>His Wings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O.Hallesby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p140</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32605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lvl="1">
              <a:lnSpc>
                <a:spcPct val="100000"/>
              </a:lnSpc>
              <a:spcBef>
                <a:spcPts val="0"/>
              </a:spcBef>
            </a:pPr>
            <a:r>
              <a:rPr lang="en-US" dirty="0" smtClean="0"/>
              <a:t>Satan</a:t>
            </a:r>
          </a:p>
          <a:p>
            <a:pPr lvl="1">
              <a:lnSpc>
                <a:spcPct val="100000"/>
              </a:lnSpc>
              <a:spcBef>
                <a:spcPts val="0"/>
              </a:spcBef>
            </a:pPr>
            <a:r>
              <a:rPr lang="en-US" dirty="0" smtClean="0"/>
              <a:t>Prayerlessness</a:t>
            </a:r>
          </a:p>
          <a:p>
            <a:pPr lvl="1">
              <a:lnSpc>
                <a:spcPct val="100000"/>
              </a:lnSpc>
              <a:spcBef>
                <a:spcPts val="0"/>
              </a:spcBef>
            </a:pPr>
            <a:r>
              <a:rPr lang="en-US" dirty="0" smtClean="0"/>
              <a:t>“Greasy delights”</a:t>
            </a:r>
          </a:p>
        </p:txBody>
      </p:sp>
      <p:sp>
        <p:nvSpPr>
          <p:cNvPr id="7" name="Content Placeholder 4"/>
          <p:cNvSpPr txBox="1">
            <a:spLocks/>
          </p:cNvSpPr>
          <p:nvPr/>
        </p:nvSpPr>
        <p:spPr>
          <a:xfrm>
            <a:off x="3880556" y="2187638"/>
            <a:ext cx="7947212" cy="293516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smtClean="0">
                <a:solidFill>
                  <a:schemeClr val="bg1"/>
                </a:solidFill>
                <a:latin typeface="Times New Roman" panose="02020603050405020304" pitchFamily="18" charset="0"/>
                <a:cs typeface="Times New Roman" panose="02020603050405020304" pitchFamily="18" charset="0"/>
              </a:rPr>
              <a:t>“He can stand a great deal of religiosity…religious exercises and religious work. In fact, he has no objections to prayer either, provided he does not have to risk meeting God…He feels that quiet hours in the presence of the Lord are death to him, and therefore seeks instinctively to avoid them.”</a:t>
            </a:r>
          </a:p>
          <a:p>
            <a:pPr marL="0" indent="0">
              <a:buNone/>
            </a:pPr>
            <a:r>
              <a:rPr lang="en-US" sz="2000" i="1" dirty="0" smtClean="0">
                <a:solidFill>
                  <a:schemeClr val="bg1"/>
                </a:solidFill>
                <a:latin typeface="Times New Roman" panose="02020603050405020304" pitchFamily="18" charset="0"/>
                <a:cs typeface="Times New Roman" panose="02020603050405020304" pitchFamily="18" charset="0"/>
              </a:rPr>
              <a:t>Under </a:t>
            </a:r>
            <a:r>
              <a:rPr lang="en-US" sz="2000" i="1" dirty="0">
                <a:solidFill>
                  <a:schemeClr val="bg1"/>
                </a:solidFill>
                <a:latin typeface="Times New Roman" panose="02020603050405020304" pitchFamily="18" charset="0"/>
                <a:cs typeface="Times New Roman" panose="02020603050405020304" pitchFamily="18" charset="0"/>
              </a:rPr>
              <a:t>His Wings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O.Hallesby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p138-139</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2" name="Content Placeholder 4"/>
          <p:cNvSpPr txBox="1">
            <a:spLocks/>
          </p:cNvSpPr>
          <p:nvPr/>
        </p:nvSpPr>
        <p:spPr>
          <a:xfrm>
            <a:off x="1007368" y="3168541"/>
            <a:ext cx="10820400" cy="203132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err="1" smtClean="0">
                <a:solidFill>
                  <a:schemeClr val="bg1"/>
                </a:solidFill>
                <a:latin typeface="Times New Roman" panose="02020603050405020304" pitchFamily="18" charset="0"/>
                <a:cs typeface="Times New Roman" panose="02020603050405020304" pitchFamily="18" charset="0"/>
              </a:rPr>
              <a:t>Psa</a:t>
            </a:r>
            <a:r>
              <a:rPr lang="en-US" sz="2800" dirty="0" smtClean="0">
                <a:solidFill>
                  <a:schemeClr val="bg1"/>
                </a:solidFill>
                <a:latin typeface="Times New Roman" panose="02020603050405020304" pitchFamily="18" charset="0"/>
                <a:cs typeface="Times New Roman" panose="02020603050405020304" pitchFamily="18" charset="0"/>
              </a:rPr>
              <a:t> 40:1-3  I waited patiently for the Lord; and He inclined to me and heard my cry. He brought me up out of the pit of destruction, out of the miry clay, and He set my feet upon a rock making my footsteps firm. He put a new song in my mouth, a song of praise to our God; many will see and fear and will trust in the Lord.</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Content Placeholder 4"/>
          <p:cNvSpPr txBox="1">
            <a:spLocks/>
          </p:cNvSpPr>
          <p:nvPr/>
        </p:nvSpPr>
        <p:spPr>
          <a:xfrm>
            <a:off x="3619418" y="3383984"/>
            <a:ext cx="8292353" cy="181588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buNone/>
              <a:defRPr/>
            </a:pPr>
            <a:r>
              <a:rPr lang="en-US" sz="2800" dirty="0">
                <a:solidFill>
                  <a:prstClr val="black"/>
                </a:solidFill>
                <a:latin typeface="Constantia"/>
                <a:cs typeface="Arial" charset="0"/>
              </a:rPr>
              <a:t>Isa 55:2 “Why do you </a:t>
            </a:r>
            <a:r>
              <a:rPr lang="en-US" sz="2800" dirty="0" smtClean="0">
                <a:solidFill>
                  <a:prstClr val="black"/>
                </a:solidFill>
                <a:latin typeface="Constantia"/>
                <a:cs typeface="Arial" charset="0"/>
              </a:rPr>
              <a:t>spend </a:t>
            </a:r>
            <a:r>
              <a:rPr lang="en-US" sz="2800" dirty="0">
                <a:solidFill>
                  <a:prstClr val="black"/>
                </a:solidFill>
                <a:latin typeface="Constantia"/>
                <a:cs typeface="Arial" charset="0"/>
              </a:rPr>
              <a:t>money for what is not bread</a:t>
            </a:r>
            <a:r>
              <a:rPr lang="en-US" sz="2800" dirty="0" smtClean="0">
                <a:solidFill>
                  <a:prstClr val="black"/>
                </a:solidFill>
                <a:latin typeface="Constantia"/>
                <a:cs typeface="Arial" charset="0"/>
              </a:rPr>
              <a:t>, and </a:t>
            </a:r>
            <a:r>
              <a:rPr lang="en-US" sz="2800" dirty="0">
                <a:solidFill>
                  <a:prstClr val="black"/>
                </a:solidFill>
                <a:latin typeface="Constantia"/>
                <a:cs typeface="Arial" charset="0"/>
              </a:rPr>
              <a:t>your wages for what does not satisfy?</a:t>
            </a:r>
          </a:p>
          <a:p>
            <a:pPr marL="0" indent="0">
              <a:lnSpc>
                <a:spcPct val="100000"/>
              </a:lnSpc>
              <a:spcBef>
                <a:spcPts val="0"/>
              </a:spcBef>
              <a:buNone/>
              <a:defRPr/>
            </a:pPr>
            <a:r>
              <a:rPr lang="en-US" sz="2800" dirty="0">
                <a:solidFill>
                  <a:prstClr val="black"/>
                </a:solidFill>
                <a:latin typeface="Constantia"/>
                <a:cs typeface="Arial" charset="0"/>
              </a:rPr>
              <a:t>Listen carefully to Me, and eat what is good</a:t>
            </a:r>
            <a:r>
              <a:rPr lang="en-US" sz="2800" dirty="0" smtClean="0">
                <a:solidFill>
                  <a:prstClr val="black"/>
                </a:solidFill>
                <a:latin typeface="Constantia"/>
                <a:cs typeface="Arial" charset="0"/>
              </a:rPr>
              <a:t>, and </a:t>
            </a:r>
            <a:r>
              <a:rPr lang="en-US" sz="2800" dirty="0">
                <a:solidFill>
                  <a:prstClr val="black"/>
                </a:solidFill>
                <a:latin typeface="Constantia"/>
                <a:cs typeface="Arial" charset="0"/>
              </a:rPr>
              <a:t>delight yourself in abundance</a:t>
            </a:r>
            <a:r>
              <a:rPr lang="en-US" sz="2800" dirty="0" smtClean="0">
                <a:solidFill>
                  <a:prstClr val="black"/>
                </a:solidFill>
                <a:latin typeface="Constantia"/>
                <a:cs typeface="Arial" charset="0"/>
              </a:rPr>
              <a:t>.</a:t>
            </a:r>
          </a:p>
        </p:txBody>
      </p:sp>
      <p:sp>
        <p:nvSpPr>
          <p:cNvPr id="10" name="Content Placeholder 4"/>
          <p:cNvSpPr txBox="1">
            <a:spLocks/>
          </p:cNvSpPr>
          <p:nvPr/>
        </p:nvSpPr>
        <p:spPr>
          <a:xfrm>
            <a:off x="3374631" y="3168541"/>
            <a:ext cx="8292353" cy="3170099"/>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2800" smtClean="0">
                <a:solidFill>
                  <a:prstClr val="black"/>
                </a:solidFill>
                <a:latin typeface="Constantia"/>
                <a:cs typeface="Arial" charset="0"/>
              </a:rPr>
              <a:t>“Greasy delights” are…</a:t>
            </a:r>
          </a:p>
          <a:p>
            <a:pPr marL="0" indent="0">
              <a:lnSpc>
                <a:spcPct val="100000"/>
              </a:lnSpc>
              <a:spcBef>
                <a:spcPts val="0"/>
              </a:spcBef>
              <a:defRPr/>
            </a:pPr>
            <a:r>
              <a:rPr lang="en-US" sz="2800" smtClean="0">
                <a:solidFill>
                  <a:prstClr val="black"/>
                </a:solidFill>
                <a:latin typeface="Constantia"/>
                <a:cs typeface="Arial" charset="0"/>
              </a:rPr>
              <a:t> all that gets obsessive (I always think about it)</a:t>
            </a:r>
          </a:p>
          <a:p>
            <a:pPr marL="0" indent="0">
              <a:lnSpc>
                <a:spcPct val="100000"/>
              </a:lnSpc>
              <a:spcBef>
                <a:spcPts val="0"/>
              </a:spcBef>
              <a:defRPr/>
            </a:pPr>
            <a:r>
              <a:rPr lang="en-US" sz="2800" smtClean="0">
                <a:solidFill>
                  <a:prstClr val="black"/>
                </a:solidFill>
                <a:latin typeface="Constantia"/>
                <a:cs typeface="Arial" charset="0"/>
              </a:rPr>
              <a:t> all that gets impulsive (Just Do It)</a:t>
            </a:r>
          </a:p>
          <a:p>
            <a:pPr marL="0" indent="0">
              <a:lnSpc>
                <a:spcPct val="100000"/>
              </a:lnSpc>
              <a:spcBef>
                <a:spcPts val="0"/>
              </a:spcBef>
              <a:defRPr/>
            </a:pPr>
            <a:r>
              <a:rPr lang="en-US" sz="2800" smtClean="0">
                <a:solidFill>
                  <a:prstClr val="black"/>
                </a:solidFill>
                <a:latin typeface="Constantia"/>
                <a:cs typeface="Arial" charset="0"/>
              </a:rPr>
              <a:t> all that gets compulsive (I can’t help it)</a:t>
            </a:r>
          </a:p>
          <a:p>
            <a:pPr marL="0" indent="0">
              <a:lnSpc>
                <a:spcPct val="100000"/>
              </a:lnSpc>
              <a:spcBef>
                <a:spcPts val="0"/>
              </a:spcBef>
              <a:defRPr/>
            </a:pPr>
            <a:r>
              <a:rPr lang="en-US" sz="2800" smtClean="0">
                <a:solidFill>
                  <a:prstClr val="black"/>
                </a:solidFill>
                <a:latin typeface="Constantia"/>
                <a:cs typeface="Arial" charset="0"/>
              </a:rPr>
              <a:t> all that gets cancerous (expands, devours, destroys)</a:t>
            </a:r>
          </a:p>
          <a:p>
            <a:pPr marL="0" indent="0">
              <a:lnSpc>
                <a:spcPct val="100000"/>
              </a:lnSpc>
              <a:spcBef>
                <a:spcPts val="0"/>
              </a:spcBef>
              <a:defRPr/>
            </a:pPr>
            <a:r>
              <a:rPr lang="en-US" sz="2800" smtClean="0">
                <a:solidFill>
                  <a:prstClr val="black"/>
                </a:solidFill>
                <a:latin typeface="Constantia"/>
                <a:cs typeface="Arial" charset="0"/>
              </a:rPr>
              <a:t> all that gets mutated (unstable, restless &amp; bizarre)</a:t>
            </a:r>
          </a:p>
          <a:p>
            <a:pPr marL="0" indent="0">
              <a:lnSpc>
                <a:spcPct val="100000"/>
              </a:lnSpc>
              <a:spcBef>
                <a:spcPts val="0"/>
              </a:spcBef>
              <a:buFont typeface="Arial" panose="020B0604020202020204" pitchFamily="34" charset="0"/>
              <a:buNone/>
              <a:defRPr/>
            </a:pPr>
            <a:r>
              <a:rPr lang="en-US" sz="1600" i="1" smtClean="0">
                <a:solidFill>
                  <a:prstClr val="black"/>
                </a:solidFill>
                <a:latin typeface="Constantia"/>
                <a:cs typeface="Arial" charset="0"/>
              </a:rPr>
              <a:t>Innocent Pleasures</a:t>
            </a:r>
            <a:r>
              <a:rPr lang="en-US" sz="1600" smtClean="0">
                <a:solidFill>
                  <a:prstClr val="black"/>
                </a:solidFill>
                <a:latin typeface="Constantia"/>
                <a:cs typeface="Arial" charset="0"/>
              </a:rPr>
              <a:t>, David Powlison, </a:t>
            </a:r>
          </a:p>
          <a:p>
            <a:pPr marL="0" indent="0">
              <a:lnSpc>
                <a:spcPct val="100000"/>
              </a:lnSpc>
              <a:spcBef>
                <a:spcPts val="0"/>
              </a:spcBef>
              <a:buFont typeface="Arial" panose="020B0604020202020204" pitchFamily="34" charset="0"/>
              <a:buNone/>
              <a:defRPr/>
            </a:pPr>
            <a:r>
              <a:rPr lang="en-US" sz="1600" smtClean="0">
                <a:solidFill>
                  <a:prstClr val="black"/>
                </a:solidFill>
                <a:latin typeface="Constantia"/>
                <a:cs typeface="Arial" charset="0"/>
              </a:rPr>
              <a:t>The Journal of Biblical Counseling, p25, Fall 2005</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8160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lvl="1">
              <a:lnSpc>
                <a:spcPct val="100000"/>
              </a:lnSpc>
              <a:spcBef>
                <a:spcPts val="0"/>
              </a:spcBef>
            </a:pPr>
            <a:r>
              <a:rPr lang="en-US" dirty="0" smtClean="0"/>
              <a:t>Satan</a:t>
            </a:r>
          </a:p>
          <a:p>
            <a:pPr lvl="1">
              <a:lnSpc>
                <a:spcPct val="100000"/>
              </a:lnSpc>
              <a:spcBef>
                <a:spcPts val="0"/>
              </a:spcBef>
            </a:pPr>
            <a:r>
              <a:rPr lang="en-US" dirty="0" smtClean="0"/>
              <a:t>Prayerlessness</a:t>
            </a:r>
          </a:p>
          <a:p>
            <a:pPr lvl="1">
              <a:lnSpc>
                <a:spcPct val="100000"/>
              </a:lnSpc>
              <a:spcBef>
                <a:spcPts val="0"/>
              </a:spcBef>
            </a:pPr>
            <a:r>
              <a:rPr lang="en-US" dirty="0" smtClean="0"/>
              <a:t>“Greasy delights”</a:t>
            </a:r>
          </a:p>
          <a:p>
            <a:pPr lvl="1">
              <a:lnSpc>
                <a:spcPct val="100000"/>
              </a:lnSpc>
              <a:spcBef>
                <a:spcPts val="0"/>
              </a:spcBef>
            </a:pPr>
            <a:r>
              <a:rPr lang="en-US" dirty="0" smtClean="0"/>
              <a:t>Cynicism</a:t>
            </a:r>
            <a:endParaRPr lang="en-US" dirty="0"/>
          </a:p>
        </p:txBody>
      </p:sp>
      <p:sp>
        <p:nvSpPr>
          <p:cNvPr id="11" name="Content Placeholder 4"/>
          <p:cNvSpPr txBox="1">
            <a:spLocks/>
          </p:cNvSpPr>
          <p:nvPr/>
        </p:nvSpPr>
        <p:spPr>
          <a:xfrm>
            <a:off x="685800" y="3808200"/>
            <a:ext cx="10820400" cy="1643527"/>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Psa 1:1-2   How blessed is the man who does not walk in the counsel of the wicked, nor stand in the path of sinners, nor sit in the seat of scoffers! But his delight is in the law of the Lord, and in His law he meditates day and night. For he will be like…</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51831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smtClean="0"/>
              <a:t>Advance Intentionally</a:t>
            </a:r>
            <a:endParaRPr lang="en-US" dirty="0"/>
          </a:p>
        </p:txBody>
      </p:sp>
      <p:sp>
        <p:nvSpPr>
          <p:cNvPr id="5" name="Content Placeholder 4"/>
          <p:cNvSpPr txBox="1">
            <a:spLocks/>
          </p:cNvSpPr>
          <p:nvPr/>
        </p:nvSpPr>
        <p:spPr>
          <a:xfrm>
            <a:off x="685800" y="3135850"/>
            <a:ext cx="10820400" cy="1771767"/>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Matt 7:7-8   Ask, and it will be given to you; seek, and you will find; knock, and it will be opened to you. For everyone who asks receives, and he who seeks finds, and to him who knocks it will be opened.</a:t>
            </a:r>
          </a:p>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2 Chron15:2b  …And if you seek Him, He will let you find Him;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Content Placeholder 4"/>
          <p:cNvSpPr txBox="1">
            <a:spLocks/>
          </p:cNvSpPr>
          <p:nvPr/>
        </p:nvSpPr>
        <p:spPr>
          <a:xfrm>
            <a:off x="685800" y="3135850"/>
            <a:ext cx="10820400" cy="306340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Psa 111:2   Great are the works of the Lord; they are studied by all who delight in them.</a:t>
            </a:r>
            <a:endParaRPr lang="en-US" sz="2000" smtClean="0">
              <a:solidFill>
                <a:schemeClr val="bg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Psa 119:92   If Your Word had not been my delight,  then I would have perished in my affliction.</a:t>
            </a:r>
          </a:p>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Psa 119:147-148   I rise before dawn and cry for help; I wait for Your words. My eyes anticipate the night watches, that I may meditate on Your word</a:t>
            </a:r>
            <a:endParaRPr lang="en-US" sz="28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0743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a:t>
            </a:r>
          </a:p>
          <a:p>
            <a:pPr lvl="2">
              <a:lnSpc>
                <a:spcPct val="100000"/>
              </a:lnSpc>
              <a:spcBef>
                <a:spcPts val="0"/>
              </a:spcBef>
            </a:pPr>
            <a:r>
              <a:rPr lang="en-US" dirty="0" smtClean="0"/>
              <a:t>Go public</a:t>
            </a:r>
          </a:p>
        </p:txBody>
      </p:sp>
    </p:spTree>
    <p:extLst>
      <p:ext uri="{BB962C8B-B14F-4D97-AF65-F5344CB8AC3E}">
        <p14:creationId xmlns:p14="http://schemas.microsoft.com/office/powerpoint/2010/main" xmlns="" val="235885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a:t>
            </a:r>
          </a:p>
          <a:p>
            <a:pPr lvl="2">
              <a:lnSpc>
                <a:spcPct val="100000"/>
              </a:lnSpc>
              <a:spcBef>
                <a:spcPts val="0"/>
              </a:spcBef>
            </a:pPr>
            <a:r>
              <a:rPr lang="en-US" dirty="0" smtClean="0"/>
              <a:t>Go public</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27845" y="1793705"/>
            <a:ext cx="3078355" cy="41044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9541" y="1778745"/>
            <a:ext cx="3106271" cy="4141695"/>
          </a:xfrm>
          <a:prstGeom prst="rect">
            <a:avLst/>
          </a:prstGeom>
        </p:spPr>
      </p:pic>
    </p:spTree>
    <p:extLst>
      <p:ext uri="{BB962C8B-B14F-4D97-AF65-F5344CB8AC3E}">
        <p14:creationId xmlns:p14="http://schemas.microsoft.com/office/powerpoint/2010/main" xmlns="" val="451315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a:t>
            </a:r>
          </a:p>
          <a:p>
            <a:pPr lvl="2">
              <a:lnSpc>
                <a:spcPct val="100000"/>
              </a:lnSpc>
              <a:spcBef>
                <a:spcPts val="0"/>
              </a:spcBef>
            </a:pPr>
            <a:r>
              <a:rPr lang="en-US" dirty="0" smtClean="0"/>
              <a:t>Go public</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71242" y="1473200"/>
            <a:ext cx="2033043" cy="31398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12248" y="1473200"/>
            <a:ext cx="1982021" cy="31398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58655" y="1551079"/>
            <a:ext cx="2028546" cy="3061956"/>
          </a:xfrm>
          <a:prstGeom prst="rect">
            <a:avLst/>
          </a:prstGeom>
        </p:spPr>
      </p:pic>
    </p:spTree>
    <p:extLst>
      <p:ext uri="{BB962C8B-B14F-4D97-AF65-F5344CB8AC3E}">
        <p14:creationId xmlns:p14="http://schemas.microsoft.com/office/powerpoint/2010/main" xmlns="" val="3673852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a:t>
            </a:r>
          </a:p>
          <a:p>
            <a:pPr lvl="2">
              <a:lnSpc>
                <a:spcPct val="100000"/>
              </a:lnSpc>
              <a:spcBef>
                <a:spcPts val="0"/>
              </a:spcBef>
            </a:pPr>
            <a:r>
              <a:rPr lang="en-US" dirty="0" smtClean="0"/>
              <a:t>Go public</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71242" y="1473200"/>
            <a:ext cx="2033043" cy="31398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12248" y="1473200"/>
            <a:ext cx="1982021" cy="31398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58655" y="1551079"/>
            <a:ext cx="2028546" cy="30619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11939" y="1473200"/>
            <a:ext cx="6912438" cy="5116369"/>
          </a:xfrm>
          <a:prstGeom prst="rect">
            <a:avLst/>
          </a:prstGeom>
        </p:spPr>
      </p:pic>
    </p:spTree>
    <p:extLst>
      <p:ext uri="{BB962C8B-B14F-4D97-AF65-F5344CB8AC3E}">
        <p14:creationId xmlns:p14="http://schemas.microsoft.com/office/powerpoint/2010/main" xmlns="" val="1377453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             </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a:t>
            </a:r>
          </a:p>
          <a:p>
            <a:pPr lvl="2">
              <a:lnSpc>
                <a:spcPct val="100000"/>
              </a:lnSpc>
              <a:spcBef>
                <a:spcPts val="0"/>
              </a:spcBef>
            </a:pPr>
            <a:r>
              <a:rPr lang="en-US" dirty="0" smtClean="0"/>
              <a:t>Go public</a:t>
            </a:r>
          </a:p>
        </p:txBody>
      </p:sp>
      <p:pic>
        <p:nvPicPr>
          <p:cNvPr id="4" name="Picture 3"/>
          <p:cNvPicPr>
            <a:picLocks noChangeAspect="1"/>
          </p:cNvPicPr>
          <p:nvPr/>
        </p:nvPicPr>
        <p:blipFill>
          <a:blip r:embed="rId2" cstate="print"/>
          <a:stretch>
            <a:fillRect/>
          </a:stretch>
        </p:blipFill>
        <p:spPr>
          <a:xfrm>
            <a:off x="5889812" y="1350983"/>
            <a:ext cx="6185366" cy="5370865"/>
          </a:xfrm>
          <a:prstGeom prst="rect">
            <a:avLst/>
          </a:prstGeom>
        </p:spPr>
      </p:pic>
    </p:spTree>
    <p:extLst>
      <p:ext uri="{BB962C8B-B14F-4D97-AF65-F5344CB8AC3E}">
        <p14:creationId xmlns:p14="http://schemas.microsoft.com/office/powerpoint/2010/main" xmlns="" val="1203823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a:t>
            </a:r>
          </a:p>
          <a:p>
            <a:pPr lvl="2">
              <a:lnSpc>
                <a:spcPct val="100000"/>
              </a:lnSpc>
              <a:spcBef>
                <a:spcPts val="0"/>
              </a:spcBef>
            </a:pPr>
            <a:r>
              <a:rPr lang="en-US" dirty="0" smtClean="0"/>
              <a:t>Go public</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56822" y="1778773"/>
            <a:ext cx="6649378" cy="23053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71803" y="3724266"/>
            <a:ext cx="2099994" cy="2799992"/>
          </a:xfrm>
          <a:prstGeom prst="rect">
            <a:avLst/>
          </a:prstGeom>
        </p:spPr>
      </p:pic>
    </p:spTree>
    <p:extLst>
      <p:ext uri="{BB962C8B-B14F-4D97-AF65-F5344CB8AC3E}">
        <p14:creationId xmlns:p14="http://schemas.microsoft.com/office/powerpoint/2010/main" xmlns="" val="626701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708827"/>
          </a:xfrm>
        </p:spPr>
        <p:txBody>
          <a:bodyPr/>
          <a:lstStyle/>
          <a:p>
            <a:r>
              <a:rPr lang="en-US" dirty="0" smtClean="0"/>
              <a:t>What does it mean to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Ezekiel </a:t>
            </a:r>
          </a:p>
          <a:p>
            <a:pPr>
              <a:lnSpc>
                <a:spcPct val="100000"/>
              </a:lnSpc>
              <a:spcBef>
                <a:spcPts val="0"/>
              </a:spcBef>
            </a:pPr>
            <a:r>
              <a:rPr lang="en-US" dirty="0" smtClean="0"/>
              <a:t>Author(s) of </a:t>
            </a:r>
            <a:r>
              <a:rPr lang="en-US" dirty="0" err="1" smtClean="0"/>
              <a:t>Psa</a:t>
            </a:r>
            <a:r>
              <a:rPr lang="en-US" dirty="0" smtClean="0"/>
              <a:t> 119</a:t>
            </a:r>
          </a:p>
          <a:p>
            <a:pPr>
              <a:lnSpc>
                <a:spcPct val="100000"/>
              </a:lnSpc>
              <a:spcBef>
                <a:spcPts val="0"/>
              </a:spcBef>
            </a:pPr>
            <a:r>
              <a:rPr lang="en-US" dirty="0" smtClean="0"/>
              <a:t>Martha &amp; Mary</a:t>
            </a:r>
          </a:p>
        </p:txBody>
      </p:sp>
      <p:sp>
        <p:nvSpPr>
          <p:cNvPr id="4" name="Content Placeholder 4"/>
          <p:cNvSpPr txBox="1">
            <a:spLocks/>
          </p:cNvSpPr>
          <p:nvPr/>
        </p:nvSpPr>
        <p:spPr>
          <a:xfrm>
            <a:off x="685800" y="3845942"/>
            <a:ext cx="10820400" cy="1255728"/>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a:solidFill>
                  <a:schemeClr val="bg1"/>
                </a:solidFill>
                <a:latin typeface="Times New Roman" panose="02020603050405020304" pitchFamily="18" charset="0"/>
                <a:cs typeface="Times New Roman" panose="02020603050405020304" pitchFamily="18" charset="0"/>
              </a:rPr>
              <a:t>He said to me, “Son of man, feed your stomach and fill your body with this scroll which I am giving you.” Then I ate it, and it was sweet as honey in my </a:t>
            </a:r>
            <a:r>
              <a:rPr lang="en-US" sz="2800" dirty="0" smtClean="0">
                <a:solidFill>
                  <a:schemeClr val="bg1"/>
                </a:solidFill>
                <a:latin typeface="Times New Roman" panose="02020603050405020304" pitchFamily="18" charset="0"/>
                <a:cs typeface="Times New Roman" panose="02020603050405020304" pitchFamily="18" charset="0"/>
              </a:rPr>
              <a:t>mouth.  Ezekiel 3:3</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Content Placeholder 4"/>
          <p:cNvSpPr txBox="1">
            <a:spLocks/>
          </p:cNvSpPr>
          <p:nvPr/>
        </p:nvSpPr>
        <p:spPr>
          <a:xfrm>
            <a:off x="685800" y="2194560"/>
            <a:ext cx="10820400" cy="3194721"/>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err="1" smtClean="0">
                <a:solidFill>
                  <a:schemeClr val="bg1"/>
                </a:solidFill>
                <a:latin typeface="Times New Roman" panose="02020603050405020304" pitchFamily="18" charset="0"/>
                <a:cs typeface="Times New Roman" panose="02020603050405020304" pitchFamily="18" charset="0"/>
              </a:rPr>
              <a:t>Psa</a:t>
            </a:r>
            <a:r>
              <a:rPr lang="en-US" sz="2800" dirty="0" smtClean="0">
                <a:solidFill>
                  <a:schemeClr val="bg1"/>
                </a:solidFill>
                <a:latin typeface="Times New Roman" panose="02020603050405020304" pitchFamily="18" charset="0"/>
                <a:cs typeface="Times New Roman" panose="02020603050405020304" pitchFamily="18" charset="0"/>
              </a:rPr>
              <a:t> 119:17-32</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Open my eyes, that I may behold wonderful things from Your law… Do not hide Your Word…My soul is crushed with longing after Your Word at all times…Even though princes sit and talk against me, Your servant meditates on Your Word. Your Word is my delight; They are my counselors…Revive me according to Your word…Teach me Your Word…Make me understand…so I will meditate on Your wonders… Strengthen me according to Your word…I cling to Your testimonies…I shall run the way of Your Word, for You will enlarge my heart.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7" name="Content Placeholder 4"/>
          <p:cNvSpPr txBox="1">
            <a:spLocks/>
          </p:cNvSpPr>
          <p:nvPr/>
        </p:nvSpPr>
        <p:spPr>
          <a:xfrm>
            <a:off x="685800" y="2611417"/>
            <a:ext cx="10820400" cy="3582519"/>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solidFill>
                  <a:schemeClr val="bg1"/>
                </a:solidFill>
                <a:latin typeface="Times New Roman" panose="02020603050405020304" pitchFamily="18" charset="0"/>
                <a:cs typeface="Times New Roman" panose="02020603050405020304" pitchFamily="18" charset="0"/>
              </a:rPr>
              <a:t>Luke 10:38-42  </a:t>
            </a:r>
            <a:r>
              <a:rPr lang="en-US" sz="2800" dirty="0" smtClean="0">
                <a:solidFill>
                  <a:srgbClr val="000000"/>
                </a:solidFill>
                <a:latin typeface="Helvetica Neue"/>
              </a:rPr>
              <a:t>…as they were traveling, a woman named Martha welcomed Him into her home. She had a sister called Mary, who was seated at the Lord’s feet, listening to His word. But Martha was distracted with all her preparations; and she came up </a:t>
            </a:r>
            <a:r>
              <a:rPr lang="en-US" sz="2800" i="1" dirty="0" smtClean="0">
                <a:solidFill>
                  <a:srgbClr val="000000"/>
                </a:solidFill>
                <a:latin typeface="Helvetica Neue"/>
              </a:rPr>
              <a:t>to Him</a:t>
            </a:r>
            <a:r>
              <a:rPr lang="en-US" sz="2800" dirty="0" smtClean="0">
                <a:solidFill>
                  <a:srgbClr val="000000"/>
                </a:solidFill>
                <a:latin typeface="Helvetica Neue"/>
              </a:rPr>
              <a:t> and said, “Lord, do You not care that my sister has left me to do all the serving alone? Then tell her to help me.” But the Lord answered and said to her, “Martha, Martha, you are worried and bothered about so many things; but </a:t>
            </a:r>
            <a:r>
              <a:rPr lang="en-US" sz="2800" i="1" dirty="0" smtClean="0">
                <a:solidFill>
                  <a:srgbClr val="000000"/>
                </a:solidFill>
                <a:latin typeface="Helvetica Neue"/>
              </a:rPr>
              <a:t>only</a:t>
            </a:r>
            <a:r>
              <a:rPr lang="en-US" sz="2800" dirty="0" smtClean="0">
                <a:solidFill>
                  <a:srgbClr val="000000"/>
                </a:solidFill>
                <a:latin typeface="Helvetica Neue"/>
              </a:rPr>
              <a:t> one thing is necessary, for Mary has chosen the good part, which shall not be taken away from her.”</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5731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animBg="1"/>
      <p:bldP spid="6" grpId="1"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a:t>
            </a:r>
          </a:p>
          <a:p>
            <a:pPr lvl="2">
              <a:lnSpc>
                <a:spcPct val="100000"/>
              </a:lnSpc>
              <a:spcBef>
                <a:spcPts val="0"/>
              </a:spcBef>
            </a:pPr>
            <a:r>
              <a:rPr lang="en-US" dirty="0" smtClean="0"/>
              <a:t>Go public</a:t>
            </a:r>
          </a:p>
        </p:txBody>
      </p:sp>
      <p:sp>
        <p:nvSpPr>
          <p:cNvPr id="4" name="Content Placeholder 4"/>
          <p:cNvSpPr txBox="1">
            <a:spLocks/>
          </p:cNvSpPr>
          <p:nvPr/>
        </p:nvSpPr>
        <p:spPr>
          <a:xfrm>
            <a:off x="685800" y="3095507"/>
            <a:ext cx="10820400" cy="3582519"/>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Psa 19:1-6   The heavens are telling of the glory of God; and their expanse is declaring the work of His hands. Day to day pours forth speech,  and night to night reveals knowledge. There is no speech, nor are there words; Their voice is not heard. Their line has gone out through all the earth, and their utterances to the end of the world. In them He has placed a tent for the sun, which is as a bridegroom coming out of his chamber; it rejoices as a strong man to run his course. Its rising is from one end of the heavens, and its circuit to the other end of them; and there is nothing hidden from its heat.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p:cNvSpPr txBox="1">
            <a:spLocks/>
          </p:cNvSpPr>
          <p:nvPr/>
        </p:nvSpPr>
        <p:spPr>
          <a:xfrm>
            <a:off x="4760259" y="2355920"/>
            <a:ext cx="6979024" cy="3194721"/>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“(Children) always say, “do it again”, and the grown-up person does it again and again until he is nearly dead. For grown-up people are not strong enough to exult in monotony.”  God is though – the sun, the moon, flowers. He continues, “…for we have sinned and grown old, and our Father is younger than we.” </a:t>
            </a:r>
            <a:r>
              <a:rPr lang="en-US" sz="2000" i="1" smtClean="0">
                <a:solidFill>
                  <a:schemeClr val="bg1"/>
                </a:solidFill>
                <a:latin typeface="Times New Roman" panose="02020603050405020304" pitchFamily="18" charset="0"/>
                <a:cs typeface="Times New Roman" panose="02020603050405020304" pitchFamily="18" charset="0"/>
              </a:rPr>
              <a:t>Orthodoxy</a:t>
            </a:r>
            <a:r>
              <a:rPr lang="en-US" sz="2000" smtClean="0">
                <a:solidFill>
                  <a:schemeClr val="bg1"/>
                </a:solidFill>
                <a:latin typeface="Times New Roman" panose="02020603050405020304" pitchFamily="18" charset="0"/>
                <a:cs typeface="Times New Roman" panose="02020603050405020304" pitchFamily="18" charset="0"/>
              </a:rPr>
              <a:t>, GK Chesterton, p60</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66247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                </a:t>
            </a:r>
          </a:p>
          <a:p>
            <a:pPr lvl="2">
              <a:lnSpc>
                <a:spcPct val="100000"/>
              </a:lnSpc>
              <a:spcBef>
                <a:spcPts val="0"/>
              </a:spcBef>
            </a:pPr>
            <a:r>
              <a:rPr lang="en-US" dirty="0" smtClean="0"/>
              <a:t>Go public</a:t>
            </a:r>
          </a:p>
        </p:txBody>
      </p:sp>
      <p:sp>
        <p:nvSpPr>
          <p:cNvPr id="4" name="TextBox 3"/>
          <p:cNvSpPr txBox="1"/>
          <p:nvPr/>
        </p:nvSpPr>
        <p:spPr>
          <a:xfrm>
            <a:off x="5177454" y="1619957"/>
            <a:ext cx="6167882" cy="4493538"/>
          </a:xfrm>
          <a:prstGeom prst="rect">
            <a:avLst/>
          </a:prstGeom>
          <a:gradFill flip="none" rotWithShape="1">
            <a:gsLst>
              <a:gs pos="0">
                <a:schemeClr val="accent5">
                  <a:lumMod val="67000"/>
                </a:schemeClr>
              </a:gs>
              <a:gs pos="80000">
                <a:schemeClr val="accent5">
                  <a:lumMod val="97000"/>
                  <a:lumOff val="3000"/>
                </a:schemeClr>
              </a:gs>
              <a:gs pos="100000">
                <a:schemeClr val="accent5">
                  <a:lumMod val="60000"/>
                  <a:lumOff val="40000"/>
                </a:schemeClr>
              </a:gs>
            </a:gsLst>
            <a:lin ang="16200000" scaled="1"/>
            <a:tileRect/>
          </a:gradFill>
        </p:spPr>
        <p:txBody>
          <a:bodyPr wrap="square" rtlCol="0">
            <a:spAutoFit/>
          </a:bodyPr>
          <a:lstStyle/>
          <a:p>
            <a:pPr lvl="0"/>
            <a:r>
              <a:rPr lang="en-US" sz="2200" dirty="0" smtClean="0">
                <a:solidFill>
                  <a:schemeClr val="bg1"/>
                </a:solidFill>
                <a:latin typeface="Arial Narrow" panose="020B0606020202030204" pitchFamily="34" charset="0"/>
              </a:rPr>
              <a:t>Mindset </a:t>
            </a:r>
            <a:r>
              <a:rPr lang="en-US" sz="2200" dirty="0">
                <a:solidFill>
                  <a:schemeClr val="bg1"/>
                </a:solidFill>
                <a:latin typeface="Arial Narrow" panose="020B0606020202030204" pitchFamily="34" charset="0"/>
              </a:rPr>
              <a:t>of </a:t>
            </a:r>
            <a:r>
              <a:rPr lang="en-US" sz="2200" dirty="0" smtClean="0">
                <a:solidFill>
                  <a:schemeClr val="bg1"/>
                </a:solidFill>
                <a:latin typeface="Arial Narrow" panose="020B0606020202030204" pitchFamily="34" charset="0"/>
              </a:rPr>
              <a:t>soldier in battle</a:t>
            </a:r>
            <a:endParaRPr lang="en-US" sz="2200" dirty="0">
              <a:solidFill>
                <a:schemeClr val="bg1"/>
              </a:solidFill>
              <a:latin typeface="Arial Narrow" panose="020B0606020202030204" pitchFamily="34" charset="0"/>
            </a:endParaRPr>
          </a:p>
          <a:p>
            <a:pPr lvl="0"/>
            <a:r>
              <a:rPr lang="en-US" sz="2200" dirty="0">
                <a:solidFill>
                  <a:schemeClr val="bg1"/>
                </a:solidFill>
                <a:latin typeface="Arial Narrow" panose="020B0606020202030204" pitchFamily="34" charset="0"/>
              </a:rPr>
              <a:t>Securing </a:t>
            </a:r>
            <a:r>
              <a:rPr lang="en-US" sz="2200" dirty="0" smtClean="0">
                <a:solidFill>
                  <a:schemeClr val="bg1"/>
                </a:solidFill>
                <a:latin typeface="Arial Narrow" panose="020B0606020202030204" pitchFamily="34" charset="0"/>
              </a:rPr>
              <a:t>undistracted </a:t>
            </a:r>
            <a:r>
              <a:rPr lang="en-US" sz="2200" dirty="0">
                <a:solidFill>
                  <a:schemeClr val="bg1"/>
                </a:solidFill>
                <a:latin typeface="Arial Narrow" panose="020B0606020202030204" pitchFamily="34" charset="0"/>
              </a:rPr>
              <a:t>devotion to the Lord – 1Cor7:35</a:t>
            </a:r>
          </a:p>
          <a:p>
            <a:pPr lvl="0"/>
            <a:r>
              <a:rPr lang="en-US" sz="2200" dirty="0">
                <a:solidFill>
                  <a:schemeClr val="bg1"/>
                </a:solidFill>
                <a:latin typeface="Arial Narrow" panose="020B0606020202030204" pitchFamily="34" charset="0"/>
              </a:rPr>
              <a:t>God’s history of faithfulness</a:t>
            </a:r>
          </a:p>
          <a:p>
            <a:pPr lvl="0"/>
            <a:r>
              <a:rPr lang="en-US" sz="2200" dirty="0">
                <a:solidFill>
                  <a:schemeClr val="bg1"/>
                </a:solidFill>
                <a:latin typeface="Arial Narrow" panose="020B0606020202030204" pitchFamily="34" charset="0"/>
              </a:rPr>
              <a:t>Moving toward difficult conversations</a:t>
            </a:r>
          </a:p>
          <a:p>
            <a:pPr lvl="0"/>
            <a:r>
              <a:rPr lang="en-US" sz="2200" dirty="0">
                <a:solidFill>
                  <a:schemeClr val="bg1"/>
                </a:solidFill>
                <a:latin typeface="Arial Narrow" panose="020B0606020202030204" pitchFamily="34" charset="0"/>
              </a:rPr>
              <a:t>Avoiding </a:t>
            </a:r>
            <a:r>
              <a:rPr lang="en-US" sz="2200" dirty="0" smtClean="0">
                <a:solidFill>
                  <a:schemeClr val="bg1"/>
                </a:solidFill>
                <a:latin typeface="Arial Narrow" panose="020B0606020202030204" pitchFamily="34" charset="0"/>
              </a:rPr>
              <a:t>“sleeping </a:t>
            </a:r>
            <a:r>
              <a:rPr lang="en-US" sz="2200" dirty="0">
                <a:solidFill>
                  <a:schemeClr val="bg1"/>
                </a:solidFill>
                <a:latin typeface="Arial Narrow" panose="020B0606020202030204" pitchFamily="34" charset="0"/>
              </a:rPr>
              <a:t>with the </a:t>
            </a:r>
            <a:r>
              <a:rPr lang="en-US" sz="2200" dirty="0" smtClean="0">
                <a:solidFill>
                  <a:schemeClr val="bg1"/>
                </a:solidFill>
                <a:latin typeface="Arial Narrow" panose="020B0606020202030204" pitchFamily="34" charset="0"/>
              </a:rPr>
              <a:t>enemy”</a:t>
            </a:r>
            <a:endParaRPr lang="en-US" sz="2200" dirty="0">
              <a:solidFill>
                <a:schemeClr val="bg1"/>
              </a:solidFill>
              <a:latin typeface="Arial Narrow" panose="020B0606020202030204" pitchFamily="34" charset="0"/>
            </a:endParaRPr>
          </a:p>
          <a:p>
            <a:pPr lvl="0"/>
            <a:r>
              <a:rPr lang="en-US" sz="2200" dirty="0">
                <a:solidFill>
                  <a:schemeClr val="bg1"/>
                </a:solidFill>
                <a:latin typeface="Arial Narrow" panose="020B0606020202030204" pitchFamily="34" charset="0"/>
              </a:rPr>
              <a:t>Has God really been offering ‘the desires of my heart?”</a:t>
            </a:r>
          </a:p>
          <a:p>
            <a:pPr lvl="0"/>
            <a:r>
              <a:rPr lang="en-US" sz="2200" dirty="0">
                <a:solidFill>
                  <a:schemeClr val="bg1"/>
                </a:solidFill>
                <a:latin typeface="Arial Narrow" panose="020B0606020202030204" pitchFamily="34" charset="0"/>
              </a:rPr>
              <a:t>What </a:t>
            </a:r>
            <a:r>
              <a:rPr lang="en-US" sz="2200" dirty="0" smtClean="0">
                <a:solidFill>
                  <a:schemeClr val="bg1"/>
                </a:solidFill>
                <a:latin typeface="Arial Narrow" panose="020B0606020202030204" pitchFamily="34" charset="0"/>
              </a:rPr>
              <a:t>“passion </a:t>
            </a:r>
            <a:r>
              <a:rPr lang="en-US" sz="2200" dirty="0">
                <a:solidFill>
                  <a:schemeClr val="bg1"/>
                </a:solidFill>
                <a:latin typeface="Arial Narrow" panose="020B0606020202030204" pitchFamily="34" charset="0"/>
              </a:rPr>
              <a:t>for God” </a:t>
            </a:r>
            <a:r>
              <a:rPr lang="en-US" sz="2200" dirty="0" smtClean="0">
                <a:solidFill>
                  <a:schemeClr val="bg1"/>
                </a:solidFill>
                <a:latin typeface="Arial Narrow" panose="020B0606020202030204" pitchFamily="34" charset="0"/>
              </a:rPr>
              <a:t>looks </a:t>
            </a:r>
            <a:r>
              <a:rPr lang="en-US" sz="2200" dirty="0">
                <a:solidFill>
                  <a:schemeClr val="bg1"/>
                </a:solidFill>
                <a:latin typeface="Arial Narrow" panose="020B0606020202030204" pitchFamily="34" charset="0"/>
              </a:rPr>
              <a:t>like? Is it realistic for me?</a:t>
            </a:r>
          </a:p>
          <a:p>
            <a:pPr lvl="0"/>
            <a:r>
              <a:rPr lang="en-US" sz="2200" dirty="0">
                <a:solidFill>
                  <a:schemeClr val="bg1"/>
                </a:solidFill>
                <a:latin typeface="Arial Narrow" panose="020B0606020202030204" pitchFamily="34" charset="0"/>
              </a:rPr>
              <a:t>Our sleepy approach to our Identity in </a:t>
            </a:r>
            <a:r>
              <a:rPr lang="en-US" sz="2200" dirty="0" smtClean="0">
                <a:solidFill>
                  <a:schemeClr val="bg1"/>
                </a:solidFill>
                <a:latin typeface="Arial Narrow" panose="020B0606020202030204" pitchFamily="34" charset="0"/>
              </a:rPr>
              <a:t>Christ</a:t>
            </a:r>
          </a:p>
          <a:p>
            <a:pPr lvl="0"/>
            <a:r>
              <a:rPr lang="en-US" sz="2200" dirty="0" smtClean="0">
                <a:solidFill>
                  <a:schemeClr val="bg1"/>
                </a:solidFill>
                <a:latin typeface="Arial Narrow" panose="020B0606020202030204" pitchFamily="34" charset="0"/>
              </a:rPr>
              <a:t>Re-Write of </a:t>
            </a:r>
            <a:r>
              <a:rPr lang="en-US" sz="2200" dirty="0" err="1" smtClean="0">
                <a:solidFill>
                  <a:schemeClr val="bg1"/>
                </a:solidFill>
                <a:latin typeface="Arial Narrow" panose="020B0606020202030204" pitchFamily="34" charset="0"/>
              </a:rPr>
              <a:t>Psa</a:t>
            </a:r>
            <a:r>
              <a:rPr lang="en-US" sz="2200" dirty="0" smtClean="0">
                <a:solidFill>
                  <a:schemeClr val="bg1"/>
                </a:solidFill>
                <a:latin typeface="Arial Narrow" panose="020B0606020202030204" pitchFamily="34" charset="0"/>
              </a:rPr>
              <a:t> 119</a:t>
            </a:r>
            <a:endParaRPr lang="en-US" sz="2200" dirty="0">
              <a:solidFill>
                <a:schemeClr val="bg1"/>
              </a:solidFill>
              <a:latin typeface="Arial Narrow" panose="020B0606020202030204" pitchFamily="34" charset="0"/>
            </a:endParaRPr>
          </a:p>
          <a:p>
            <a:pPr lvl="0"/>
            <a:r>
              <a:rPr lang="en-US" sz="2200" dirty="0">
                <a:solidFill>
                  <a:schemeClr val="bg1"/>
                </a:solidFill>
                <a:latin typeface="Arial Narrow" panose="020B0606020202030204" pitchFamily="34" charset="0"/>
              </a:rPr>
              <a:t>What </a:t>
            </a:r>
            <a:r>
              <a:rPr lang="en-US" sz="2200" dirty="0" smtClean="0">
                <a:solidFill>
                  <a:schemeClr val="bg1"/>
                </a:solidFill>
                <a:latin typeface="Arial Narrow" panose="020B0606020202030204" pitchFamily="34" charset="0"/>
              </a:rPr>
              <a:t>“destruction </a:t>
            </a:r>
            <a:r>
              <a:rPr lang="en-US" sz="2200" dirty="0">
                <a:solidFill>
                  <a:schemeClr val="bg1"/>
                </a:solidFill>
                <a:latin typeface="Arial Narrow" panose="020B0606020202030204" pitchFamily="34" charset="0"/>
              </a:rPr>
              <a:t>of fortresses” involve? 2 </a:t>
            </a:r>
            <a:r>
              <a:rPr lang="en-US" sz="2200" dirty="0" err="1">
                <a:solidFill>
                  <a:schemeClr val="bg1"/>
                </a:solidFill>
                <a:latin typeface="Arial Narrow" panose="020B0606020202030204" pitchFamily="34" charset="0"/>
              </a:rPr>
              <a:t>Cor</a:t>
            </a:r>
            <a:r>
              <a:rPr lang="en-US" sz="2200" dirty="0">
                <a:solidFill>
                  <a:schemeClr val="bg1"/>
                </a:solidFill>
                <a:latin typeface="Arial Narrow" panose="020B0606020202030204" pitchFamily="34" charset="0"/>
              </a:rPr>
              <a:t> 10:3-5</a:t>
            </a:r>
          </a:p>
          <a:p>
            <a:pPr lvl="0"/>
            <a:r>
              <a:rPr lang="en-US" sz="2200" dirty="0">
                <a:solidFill>
                  <a:schemeClr val="bg1"/>
                </a:solidFill>
                <a:latin typeface="Arial Narrow" panose="020B0606020202030204" pitchFamily="34" charset="0"/>
              </a:rPr>
              <a:t>“While you were still helpless</a:t>
            </a:r>
            <a:r>
              <a:rPr lang="en-US" sz="2200" dirty="0" smtClean="0">
                <a:solidFill>
                  <a:schemeClr val="bg1"/>
                </a:solidFill>
                <a:latin typeface="Arial Narrow" panose="020B0606020202030204" pitchFamily="34" charset="0"/>
              </a:rPr>
              <a:t>…” verses showing contrast</a:t>
            </a:r>
            <a:endParaRPr lang="en-US" sz="2200" dirty="0">
              <a:solidFill>
                <a:schemeClr val="bg1"/>
              </a:solidFill>
              <a:latin typeface="Arial Narrow" panose="020B0606020202030204" pitchFamily="34" charset="0"/>
            </a:endParaRPr>
          </a:p>
          <a:p>
            <a:pPr lvl="0"/>
            <a:r>
              <a:rPr lang="en-US" sz="2200" dirty="0" smtClean="0">
                <a:solidFill>
                  <a:schemeClr val="bg1"/>
                </a:solidFill>
                <a:latin typeface="Arial Narrow" panose="020B0606020202030204" pitchFamily="34" charset="0"/>
              </a:rPr>
              <a:t>Role </a:t>
            </a:r>
            <a:r>
              <a:rPr lang="en-US" sz="2200" dirty="0">
                <a:solidFill>
                  <a:schemeClr val="bg1"/>
                </a:solidFill>
                <a:latin typeface="Arial Narrow" panose="020B0606020202030204" pitchFamily="34" charset="0"/>
              </a:rPr>
              <a:t>vs Purpose</a:t>
            </a:r>
          </a:p>
          <a:p>
            <a:r>
              <a:rPr lang="en-US" sz="2200" dirty="0">
                <a:solidFill>
                  <a:schemeClr val="bg1"/>
                </a:solidFill>
                <a:latin typeface="Arial Narrow" panose="020B0606020202030204" pitchFamily="34" charset="0"/>
              </a:rPr>
              <a:t>Shutting </a:t>
            </a:r>
            <a:r>
              <a:rPr lang="en-US" sz="2200" dirty="0" smtClean="0">
                <a:solidFill>
                  <a:schemeClr val="bg1"/>
                </a:solidFill>
                <a:latin typeface="Arial Narrow" panose="020B0606020202030204" pitchFamily="34" charset="0"/>
              </a:rPr>
              <a:t>Up while Growing </a:t>
            </a:r>
            <a:r>
              <a:rPr lang="en-US" sz="2200" dirty="0">
                <a:solidFill>
                  <a:schemeClr val="bg1"/>
                </a:solidFill>
                <a:latin typeface="Arial Narrow" panose="020B0606020202030204" pitchFamily="34" charset="0"/>
              </a:rPr>
              <a:t>God’s Voice </a:t>
            </a:r>
            <a:r>
              <a:rPr lang="en-US" sz="2200" dirty="0" smtClean="0">
                <a:solidFill>
                  <a:schemeClr val="bg1"/>
                </a:solidFill>
                <a:latin typeface="Arial Narrow" panose="020B0606020202030204" pitchFamily="34" charset="0"/>
              </a:rPr>
              <a:t>louder </a:t>
            </a:r>
            <a:endParaRPr lang="en-US" sz="2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698706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a:p>
            <a:pPr>
              <a:lnSpc>
                <a:spcPct val="100000"/>
              </a:lnSpc>
              <a:spcBef>
                <a:spcPts val="0"/>
              </a:spcBef>
            </a:pPr>
            <a:r>
              <a:rPr lang="en-US" dirty="0" smtClean="0"/>
              <a:t>Enemies of delight</a:t>
            </a:r>
          </a:p>
          <a:p>
            <a:pPr>
              <a:lnSpc>
                <a:spcPct val="100000"/>
              </a:lnSpc>
              <a:spcBef>
                <a:spcPts val="0"/>
              </a:spcBef>
            </a:pPr>
            <a:r>
              <a:rPr lang="en-US" dirty="0" smtClean="0"/>
              <a:t>New Ground Worth Taking!</a:t>
            </a:r>
          </a:p>
          <a:p>
            <a:pPr lvl="1">
              <a:lnSpc>
                <a:spcPct val="100000"/>
              </a:lnSpc>
              <a:spcBef>
                <a:spcPts val="0"/>
              </a:spcBef>
            </a:pPr>
            <a:r>
              <a:rPr lang="en-US" dirty="0" smtClean="0"/>
              <a:t>Pray</a:t>
            </a:r>
          </a:p>
          <a:p>
            <a:pPr lvl="1">
              <a:lnSpc>
                <a:spcPct val="100000"/>
              </a:lnSpc>
              <a:spcBef>
                <a:spcPts val="0"/>
              </a:spcBef>
            </a:pPr>
            <a:r>
              <a:rPr lang="en-US" dirty="0"/>
              <a:t>Advance Intentionally</a:t>
            </a:r>
          </a:p>
          <a:p>
            <a:pPr lvl="2">
              <a:lnSpc>
                <a:spcPct val="100000"/>
              </a:lnSpc>
              <a:spcBef>
                <a:spcPts val="0"/>
              </a:spcBef>
            </a:pPr>
            <a:r>
              <a:rPr lang="en-US" dirty="0" smtClean="0"/>
              <a:t>Plan your advance</a:t>
            </a:r>
          </a:p>
          <a:p>
            <a:pPr lvl="2">
              <a:lnSpc>
                <a:spcPct val="100000"/>
              </a:lnSpc>
              <a:spcBef>
                <a:spcPts val="0"/>
              </a:spcBef>
            </a:pPr>
            <a:r>
              <a:rPr lang="en-US" dirty="0" smtClean="0"/>
              <a:t>Uncover resources</a:t>
            </a:r>
          </a:p>
          <a:p>
            <a:pPr lvl="2">
              <a:lnSpc>
                <a:spcPct val="100000"/>
              </a:lnSpc>
              <a:spcBef>
                <a:spcPts val="0"/>
              </a:spcBef>
            </a:pPr>
            <a:r>
              <a:rPr lang="en-US" dirty="0" smtClean="0"/>
              <a:t>Log your discoveries</a:t>
            </a:r>
            <a:endParaRPr lang="en-US" dirty="0"/>
          </a:p>
          <a:p>
            <a:pPr lvl="2">
              <a:lnSpc>
                <a:spcPct val="100000"/>
              </a:lnSpc>
              <a:spcBef>
                <a:spcPts val="0"/>
              </a:spcBef>
            </a:pPr>
            <a:r>
              <a:rPr lang="en-US" dirty="0" smtClean="0"/>
              <a:t>Meditate on your findings</a:t>
            </a:r>
          </a:p>
          <a:p>
            <a:pPr lvl="2">
              <a:lnSpc>
                <a:spcPct val="100000"/>
              </a:lnSpc>
              <a:spcBef>
                <a:spcPts val="0"/>
              </a:spcBef>
            </a:pPr>
            <a:r>
              <a:rPr lang="en-US" dirty="0" smtClean="0"/>
              <a:t>Secure a memorial</a:t>
            </a:r>
          </a:p>
          <a:p>
            <a:pPr lvl="2">
              <a:lnSpc>
                <a:spcPct val="100000"/>
              </a:lnSpc>
              <a:spcBef>
                <a:spcPts val="0"/>
              </a:spcBef>
            </a:pPr>
            <a:r>
              <a:rPr lang="en-US" dirty="0"/>
              <a:t>Explore </a:t>
            </a:r>
            <a:r>
              <a:rPr lang="en-US" dirty="0" smtClean="0"/>
              <a:t>His “nature”</a:t>
            </a:r>
            <a:endParaRPr lang="en-US" dirty="0"/>
          </a:p>
          <a:p>
            <a:pPr lvl="2">
              <a:lnSpc>
                <a:spcPct val="100000"/>
              </a:lnSpc>
              <a:spcBef>
                <a:spcPts val="0"/>
              </a:spcBef>
            </a:pPr>
            <a:r>
              <a:rPr lang="en-US" dirty="0" smtClean="0"/>
              <a:t>Find new trails of interest                </a:t>
            </a:r>
          </a:p>
          <a:p>
            <a:pPr lvl="2">
              <a:lnSpc>
                <a:spcPct val="100000"/>
              </a:lnSpc>
              <a:spcBef>
                <a:spcPts val="0"/>
              </a:spcBef>
            </a:pPr>
            <a:r>
              <a:rPr lang="en-US" dirty="0" smtClean="0"/>
              <a:t>Go public</a:t>
            </a:r>
          </a:p>
        </p:txBody>
      </p:sp>
      <p:sp>
        <p:nvSpPr>
          <p:cNvPr id="4" name="Content Placeholder 4"/>
          <p:cNvSpPr txBox="1">
            <a:spLocks/>
          </p:cNvSpPr>
          <p:nvPr/>
        </p:nvSpPr>
        <p:spPr>
          <a:xfrm>
            <a:off x="5809130" y="2369367"/>
            <a:ext cx="5562600" cy="271356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God is glorified not only by His glory’s being seen, but by its being rejoiced in…His glory is then received by the whole soul, both by the understanding and by the heart. </a:t>
            </a:r>
          </a:p>
          <a:p>
            <a:pPr marL="0" indent="0">
              <a:buFont typeface="Arial" panose="020B0604020202020204" pitchFamily="34" charset="0"/>
              <a:buNone/>
            </a:pPr>
            <a:r>
              <a:rPr lang="en-US" sz="2000" i="1" smtClean="0">
                <a:solidFill>
                  <a:schemeClr val="bg1"/>
                </a:solidFill>
                <a:latin typeface="Times New Roman" panose="02020603050405020304" pitchFamily="18" charset="0"/>
                <a:cs typeface="Times New Roman" panose="02020603050405020304" pitchFamily="18" charset="0"/>
              </a:rPr>
              <a:t>The End For Which God Created the World, </a:t>
            </a:r>
            <a:r>
              <a:rPr lang="en-US" sz="2000" smtClean="0">
                <a:solidFill>
                  <a:schemeClr val="bg1"/>
                </a:solidFill>
                <a:latin typeface="Times New Roman" panose="02020603050405020304" pitchFamily="18" charset="0"/>
                <a:cs typeface="Times New Roman" panose="02020603050405020304" pitchFamily="18" charset="0"/>
              </a:rPr>
              <a:t>Jonathan Edwards</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1623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36177" y="632012"/>
            <a:ext cx="11170024" cy="1936376"/>
          </a:xfrm>
        </p:spPr>
        <p:txBody>
          <a:bodyPr>
            <a:noAutofit/>
          </a:bodyPr>
          <a:lstStyle/>
          <a:p>
            <a:r>
              <a:rPr lang="en-US" dirty="0" smtClean="0"/>
              <a:t>What </a:t>
            </a:r>
            <a:r>
              <a:rPr lang="en-US" dirty="0"/>
              <a:t>does it mean to delight?</a:t>
            </a:r>
            <a:br>
              <a:rPr lang="en-US" dirty="0"/>
            </a:br>
            <a:r>
              <a:rPr lang="en-US" dirty="0" smtClean="0"/>
              <a:t>“the word”- our source of </a:t>
            </a:r>
            <a:r>
              <a:rPr lang="en-US" dirty="0"/>
              <a:t>delight</a:t>
            </a:r>
            <a:br>
              <a:rPr lang="en-US" dirty="0"/>
            </a:br>
            <a:r>
              <a:rPr lang="en-US" dirty="0"/>
              <a:t>Fighting for new ground of delight!</a:t>
            </a:r>
          </a:p>
        </p:txBody>
      </p:sp>
      <p:sp>
        <p:nvSpPr>
          <p:cNvPr id="9" name="Content Placeholder 8"/>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10" name="Content Placeholder 4"/>
          <p:cNvSpPr txBox="1">
            <a:spLocks/>
          </p:cNvSpPr>
          <p:nvPr/>
        </p:nvSpPr>
        <p:spPr>
          <a:xfrm>
            <a:off x="685799" y="2791689"/>
            <a:ext cx="10820400" cy="86793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err="1" smtClean="0">
                <a:solidFill>
                  <a:schemeClr val="bg1"/>
                </a:solidFill>
                <a:latin typeface="Times New Roman" panose="02020603050405020304" pitchFamily="18" charset="0"/>
                <a:cs typeface="Times New Roman" panose="02020603050405020304" pitchFamily="18" charset="0"/>
              </a:rPr>
              <a:t>Psa</a:t>
            </a:r>
            <a:r>
              <a:rPr lang="en-US" sz="2800" dirty="0" smtClean="0">
                <a:solidFill>
                  <a:schemeClr val="bg1"/>
                </a:solidFill>
                <a:latin typeface="Times New Roman" panose="02020603050405020304" pitchFamily="18" charset="0"/>
                <a:cs typeface="Times New Roman" panose="02020603050405020304" pitchFamily="18" charset="0"/>
              </a:rPr>
              <a:t> 18:19   He brought me forth also into a broad place; He rescued me, because He delighted in me.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Content Placeholder 4"/>
          <p:cNvSpPr txBox="1">
            <a:spLocks/>
          </p:cNvSpPr>
          <p:nvPr/>
        </p:nvSpPr>
        <p:spPr>
          <a:xfrm>
            <a:off x="685799" y="4045798"/>
            <a:ext cx="10820400" cy="1255728"/>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err="1" smtClean="0">
                <a:solidFill>
                  <a:schemeClr val="bg1"/>
                </a:solidFill>
                <a:latin typeface="Times New Roman" panose="02020603050405020304" pitchFamily="18" charset="0"/>
                <a:cs typeface="Times New Roman" panose="02020603050405020304" pitchFamily="18" charset="0"/>
              </a:rPr>
              <a:t>Jer</a:t>
            </a:r>
            <a:r>
              <a:rPr lang="en-US" sz="2800" dirty="0" smtClean="0">
                <a:solidFill>
                  <a:schemeClr val="bg1"/>
                </a:solidFill>
                <a:latin typeface="Times New Roman" panose="02020603050405020304" pitchFamily="18" charset="0"/>
                <a:cs typeface="Times New Roman" panose="02020603050405020304" pitchFamily="18" charset="0"/>
              </a:rPr>
              <a:t> 15:16   Your words were found and I ate them, and Your words became for me a joy and the delight of my heart; for I have been called by Your name, O Lord God of hosts.</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2151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36177" y="632012"/>
            <a:ext cx="11170024" cy="1936376"/>
          </a:xfrm>
        </p:spPr>
        <p:txBody>
          <a:bodyPr>
            <a:noAutofit/>
          </a:bodyPr>
          <a:lstStyle/>
          <a:p>
            <a:r>
              <a:rPr lang="en-US" dirty="0" smtClean="0"/>
              <a:t>What </a:t>
            </a:r>
            <a:r>
              <a:rPr lang="en-US" dirty="0"/>
              <a:t>does it mean to delight?</a:t>
            </a:r>
            <a:br>
              <a:rPr lang="en-US" dirty="0"/>
            </a:br>
            <a:r>
              <a:rPr lang="en-US" dirty="0" smtClean="0"/>
              <a:t>“the word”- our source of </a:t>
            </a:r>
            <a:r>
              <a:rPr lang="en-US" dirty="0"/>
              <a:t>delight</a:t>
            </a:r>
            <a:br>
              <a:rPr lang="en-US" dirty="0"/>
            </a:br>
            <a:r>
              <a:rPr lang="en-US" dirty="0"/>
              <a:t>Fighting for new ground of delight!</a:t>
            </a:r>
          </a:p>
        </p:txBody>
      </p:sp>
      <p:sp>
        <p:nvSpPr>
          <p:cNvPr id="9" name="Content Placeholder 8"/>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10" name="Content Placeholder 4"/>
          <p:cNvSpPr txBox="1">
            <a:spLocks/>
          </p:cNvSpPr>
          <p:nvPr/>
        </p:nvSpPr>
        <p:spPr>
          <a:xfrm>
            <a:off x="685799" y="2791689"/>
            <a:ext cx="10820400" cy="86793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err="1" smtClean="0">
                <a:solidFill>
                  <a:schemeClr val="bg1"/>
                </a:solidFill>
                <a:latin typeface="Times New Roman" panose="02020603050405020304" pitchFamily="18" charset="0"/>
                <a:cs typeface="Times New Roman" panose="02020603050405020304" pitchFamily="18" charset="0"/>
              </a:rPr>
              <a:t>Psa</a:t>
            </a:r>
            <a:r>
              <a:rPr lang="en-US" sz="2800" dirty="0" smtClean="0">
                <a:solidFill>
                  <a:schemeClr val="bg1"/>
                </a:solidFill>
                <a:latin typeface="Times New Roman" panose="02020603050405020304" pitchFamily="18" charset="0"/>
                <a:cs typeface="Times New Roman" panose="02020603050405020304" pitchFamily="18" charset="0"/>
              </a:rPr>
              <a:t> 18:19   He brought me forth also into a broad place; He rescued me, because He delighted in me.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Content Placeholder 4"/>
          <p:cNvSpPr txBox="1">
            <a:spLocks/>
          </p:cNvSpPr>
          <p:nvPr/>
        </p:nvSpPr>
        <p:spPr>
          <a:xfrm>
            <a:off x="685799" y="4045798"/>
            <a:ext cx="10820400" cy="1255728"/>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err="1" smtClean="0">
                <a:solidFill>
                  <a:schemeClr val="bg1"/>
                </a:solidFill>
                <a:latin typeface="Times New Roman" panose="02020603050405020304" pitchFamily="18" charset="0"/>
                <a:cs typeface="Times New Roman" panose="02020603050405020304" pitchFamily="18" charset="0"/>
              </a:rPr>
              <a:t>Jer</a:t>
            </a:r>
            <a:r>
              <a:rPr lang="en-US" sz="2800" dirty="0" smtClean="0">
                <a:solidFill>
                  <a:schemeClr val="bg1"/>
                </a:solidFill>
                <a:latin typeface="Times New Roman" panose="02020603050405020304" pitchFamily="18" charset="0"/>
                <a:cs typeface="Times New Roman" panose="02020603050405020304" pitchFamily="18" charset="0"/>
              </a:rPr>
              <a:t> 15:16   Your words were found and I ate them, and Your words became for me a joy and the delight of my heart; for I have been called by Your name, O Lord God of hosts.</a:t>
            </a:r>
            <a:endParaRPr lang="en-US"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353598372"/>
              </p:ext>
            </p:extLst>
          </p:nvPr>
        </p:nvGraphicFramePr>
        <p:xfrm>
          <a:off x="786384" y="3858063"/>
          <a:ext cx="10555223" cy="2258859"/>
        </p:xfrm>
        <a:graphic>
          <a:graphicData uri="http://schemas.openxmlformats.org/drawingml/2006/table">
            <a:tbl>
              <a:tblPr firstRow="1" firstCol="1" bandRow="1">
                <a:tableStyleId>{5C22544A-7EE6-4342-B048-85BDC9FD1C3A}</a:tableStyleId>
              </a:tblPr>
              <a:tblGrid>
                <a:gridCol w="5274200"/>
                <a:gridCol w="5281023"/>
              </a:tblGrid>
              <a:tr h="280830">
                <a:tc>
                  <a:txBody>
                    <a:bodyPr/>
                    <a:lstStyle/>
                    <a:p>
                      <a:pPr marL="0" marR="0">
                        <a:lnSpc>
                          <a:spcPct val="107000"/>
                        </a:lnSpc>
                        <a:spcBef>
                          <a:spcPts val="0"/>
                        </a:spcBef>
                        <a:spcAft>
                          <a:spcPts val="0"/>
                        </a:spcAft>
                      </a:pPr>
                      <a:r>
                        <a:rPr lang="en-US" sz="2000" dirty="0">
                          <a:solidFill>
                            <a:schemeClr val="bg1"/>
                          </a:solidFill>
                          <a:effectLst/>
                        </a:rPr>
                        <a:t>Explorer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tcPr>
                </a:tc>
                <a:tc>
                  <a:txBody>
                    <a:bodyPr/>
                    <a:lstStyle/>
                    <a:p>
                      <a:pPr marL="0" marR="0">
                        <a:lnSpc>
                          <a:spcPct val="107000"/>
                        </a:lnSpc>
                        <a:spcBef>
                          <a:spcPts val="0"/>
                        </a:spcBef>
                        <a:spcAft>
                          <a:spcPts val="0"/>
                        </a:spcAft>
                      </a:pPr>
                      <a:r>
                        <a:rPr lang="en-US" sz="2000">
                          <a:solidFill>
                            <a:schemeClr val="bg1"/>
                          </a:solidFill>
                          <a:effectLst/>
                        </a:rPr>
                        <a:t>Tourist </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tcPr>
                </a:tc>
              </a:tr>
              <a:tr h="1932723">
                <a:tc>
                  <a:txBody>
                    <a:bodyPr/>
                    <a:lstStyle/>
                    <a:p>
                      <a:pPr marL="0" marR="0">
                        <a:lnSpc>
                          <a:spcPct val="107000"/>
                        </a:lnSpc>
                        <a:spcBef>
                          <a:spcPts val="0"/>
                        </a:spcBef>
                        <a:spcAft>
                          <a:spcPts val="0"/>
                        </a:spcAft>
                      </a:pPr>
                      <a:r>
                        <a:rPr lang="en-US" sz="2000" dirty="0">
                          <a:solidFill>
                            <a:schemeClr val="bg1"/>
                          </a:solidFill>
                          <a:effectLst/>
                        </a:rPr>
                        <a:t>Travels with whatever is needed</a:t>
                      </a:r>
                    </a:p>
                    <a:p>
                      <a:pPr marL="0" marR="0">
                        <a:lnSpc>
                          <a:spcPct val="107000"/>
                        </a:lnSpc>
                        <a:spcBef>
                          <a:spcPts val="0"/>
                        </a:spcBef>
                        <a:spcAft>
                          <a:spcPts val="0"/>
                        </a:spcAft>
                      </a:pPr>
                      <a:r>
                        <a:rPr lang="en-US" sz="2000" dirty="0">
                          <a:solidFill>
                            <a:schemeClr val="bg1"/>
                          </a:solidFill>
                          <a:effectLst/>
                        </a:rPr>
                        <a:t>Takes time to uncover highlights</a:t>
                      </a:r>
                    </a:p>
                    <a:p>
                      <a:pPr marL="0" marR="0">
                        <a:lnSpc>
                          <a:spcPct val="107000"/>
                        </a:lnSpc>
                        <a:spcBef>
                          <a:spcPts val="0"/>
                        </a:spcBef>
                        <a:spcAft>
                          <a:spcPts val="0"/>
                        </a:spcAft>
                      </a:pPr>
                      <a:r>
                        <a:rPr lang="en-US" sz="2000" dirty="0">
                          <a:solidFill>
                            <a:schemeClr val="bg1"/>
                          </a:solidFill>
                          <a:effectLst/>
                        </a:rPr>
                        <a:t>Moves slowly to avoid missing highlights</a:t>
                      </a:r>
                    </a:p>
                    <a:p>
                      <a:pPr marL="0" marR="0">
                        <a:lnSpc>
                          <a:spcPct val="107000"/>
                        </a:lnSpc>
                        <a:spcBef>
                          <a:spcPts val="0"/>
                        </a:spcBef>
                        <a:spcAft>
                          <a:spcPts val="0"/>
                        </a:spcAft>
                      </a:pPr>
                      <a:r>
                        <a:rPr lang="en-US" sz="2000" dirty="0">
                          <a:solidFill>
                            <a:schemeClr val="bg1"/>
                          </a:solidFill>
                          <a:effectLst/>
                        </a:rPr>
                        <a:t>Expects some opposition</a:t>
                      </a:r>
                    </a:p>
                    <a:p>
                      <a:pPr marL="0" marR="0">
                        <a:lnSpc>
                          <a:spcPct val="107000"/>
                        </a:lnSpc>
                        <a:spcBef>
                          <a:spcPts val="0"/>
                        </a:spcBef>
                        <a:spcAft>
                          <a:spcPts val="0"/>
                        </a:spcAft>
                      </a:pPr>
                      <a:r>
                        <a:rPr lang="en-US" sz="2000" dirty="0">
                          <a:solidFill>
                            <a:schemeClr val="bg1"/>
                          </a:solidFill>
                          <a:effectLst/>
                        </a:rPr>
                        <a:t>Expects &amp; prepared for rough conditions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tcPr>
                </a:tc>
                <a:tc>
                  <a:txBody>
                    <a:bodyPr/>
                    <a:lstStyle/>
                    <a:p>
                      <a:pPr marL="0" marR="0">
                        <a:lnSpc>
                          <a:spcPct val="107000"/>
                        </a:lnSpc>
                        <a:spcBef>
                          <a:spcPts val="0"/>
                        </a:spcBef>
                        <a:spcAft>
                          <a:spcPts val="0"/>
                        </a:spcAft>
                      </a:pPr>
                      <a:r>
                        <a:rPr lang="en-US" sz="2000" b="1" dirty="0">
                          <a:solidFill>
                            <a:schemeClr val="bg1"/>
                          </a:solidFill>
                          <a:effectLst/>
                        </a:rPr>
                        <a:t>Travels light</a:t>
                      </a:r>
                    </a:p>
                    <a:p>
                      <a:pPr marL="0" marR="0">
                        <a:lnSpc>
                          <a:spcPct val="107000"/>
                        </a:lnSpc>
                        <a:spcBef>
                          <a:spcPts val="0"/>
                        </a:spcBef>
                        <a:spcAft>
                          <a:spcPts val="0"/>
                        </a:spcAft>
                      </a:pPr>
                      <a:r>
                        <a:rPr lang="en-US" sz="2000" b="1" dirty="0">
                          <a:solidFill>
                            <a:schemeClr val="bg1"/>
                          </a:solidFill>
                          <a:effectLst/>
                        </a:rPr>
                        <a:t>Takes time only for the highlights</a:t>
                      </a:r>
                    </a:p>
                    <a:p>
                      <a:pPr marL="0" marR="0">
                        <a:lnSpc>
                          <a:spcPct val="107000"/>
                        </a:lnSpc>
                        <a:spcBef>
                          <a:spcPts val="0"/>
                        </a:spcBef>
                        <a:spcAft>
                          <a:spcPts val="0"/>
                        </a:spcAft>
                      </a:pPr>
                      <a:r>
                        <a:rPr lang="en-US" sz="2000" b="1" dirty="0">
                          <a:solidFill>
                            <a:schemeClr val="bg1"/>
                          </a:solidFill>
                          <a:effectLst/>
                        </a:rPr>
                        <a:t>Moves on quickly to next highlight</a:t>
                      </a:r>
                    </a:p>
                    <a:p>
                      <a:pPr marL="0" marR="0">
                        <a:lnSpc>
                          <a:spcPct val="107000"/>
                        </a:lnSpc>
                        <a:spcBef>
                          <a:spcPts val="0"/>
                        </a:spcBef>
                        <a:spcAft>
                          <a:spcPts val="0"/>
                        </a:spcAft>
                      </a:pPr>
                      <a:r>
                        <a:rPr lang="en-US" sz="2000" b="1" dirty="0">
                          <a:solidFill>
                            <a:schemeClr val="bg1"/>
                          </a:solidFill>
                          <a:effectLst/>
                        </a:rPr>
                        <a:t>Expects to be treated well</a:t>
                      </a:r>
                    </a:p>
                    <a:p>
                      <a:pPr marL="0" marR="0">
                        <a:lnSpc>
                          <a:spcPct val="107000"/>
                        </a:lnSpc>
                        <a:spcBef>
                          <a:spcPts val="0"/>
                        </a:spcBef>
                        <a:spcAft>
                          <a:spcPts val="0"/>
                        </a:spcAft>
                      </a:pPr>
                      <a:r>
                        <a:rPr lang="en-US" sz="2000" b="1" dirty="0">
                          <a:solidFill>
                            <a:schemeClr val="bg1"/>
                          </a:solidFill>
                          <a:effectLst/>
                        </a:rPr>
                        <a:t>Expects conditions to be favorable</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tcPr>
                </a:tc>
              </a:tr>
            </a:tbl>
          </a:graphicData>
        </a:graphic>
      </p:graphicFrame>
    </p:spTree>
    <p:extLst>
      <p:ext uri="{BB962C8B-B14F-4D97-AF65-F5344CB8AC3E}">
        <p14:creationId xmlns:p14="http://schemas.microsoft.com/office/powerpoint/2010/main" xmlns="" val="1694037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Fighting for delight in the word	</a:t>
            </a:r>
            <a:endParaRPr lang="en-US" dirty="0"/>
          </a:p>
        </p:txBody>
      </p:sp>
      <p:sp>
        <p:nvSpPr>
          <p:cNvPr id="3" name="Subtitle 2"/>
          <p:cNvSpPr>
            <a:spLocks noGrp="1"/>
          </p:cNvSpPr>
          <p:nvPr>
            <p:ph type="subTitle" idx="1"/>
          </p:nvPr>
        </p:nvSpPr>
        <p:spPr>
          <a:xfrm>
            <a:off x="1371600" y="3632200"/>
            <a:ext cx="9448800" cy="1267178"/>
          </a:xfrm>
        </p:spPr>
        <p:txBody>
          <a:bodyPr>
            <a:normAutofit/>
          </a:bodyPr>
          <a:lstStyle/>
          <a:p>
            <a:r>
              <a:rPr lang="en-US" dirty="0" smtClean="0"/>
              <a:t>What does it mean to “delight?”</a:t>
            </a:r>
          </a:p>
          <a:p>
            <a:r>
              <a:rPr lang="en-US" dirty="0" smtClean="0"/>
              <a:t>“The Word” - our source of delight?</a:t>
            </a:r>
          </a:p>
          <a:p>
            <a:r>
              <a:rPr lang="en-US" dirty="0"/>
              <a:t>F</a:t>
            </a:r>
            <a:r>
              <a:rPr lang="en-US" dirty="0" smtClean="0"/>
              <a:t>ighting for new ground of delight!</a:t>
            </a:r>
          </a:p>
          <a:p>
            <a:endParaRPr lang="en-US" dirty="0"/>
          </a:p>
        </p:txBody>
      </p:sp>
    </p:spTree>
    <p:extLst>
      <p:ext uri="{BB962C8B-B14F-4D97-AF65-F5344CB8AC3E}">
        <p14:creationId xmlns:p14="http://schemas.microsoft.com/office/powerpoint/2010/main" xmlns="" val="1785926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11" y="764373"/>
            <a:ext cx="10501489" cy="708827"/>
          </a:xfrm>
        </p:spPr>
        <p:txBody>
          <a:bodyPr>
            <a:noAutofit/>
          </a:bodyPr>
          <a:lstStyle/>
          <a:p>
            <a:r>
              <a:rPr lang="en-US" dirty="0" smtClean="0"/>
              <a:t>“the word”- our source of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Word as theology</a:t>
            </a:r>
          </a:p>
          <a:p>
            <a:pPr>
              <a:lnSpc>
                <a:spcPct val="100000"/>
              </a:lnSpc>
              <a:spcBef>
                <a:spcPts val="0"/>
              </a:spcBef>
            </a:pPr>
            <a:r>
              <a:rPr lang="en-US" dirty="0" smtClean="0"/>
              <a:t>The Word as wisdom</a:t>
            </a:r>
          </a:p>
          <a:p>
            <a:pPr>
              <a:lnSpc>
                <a:spcPct val="100000"/>
              </a:lnSpc>
              <a:spcBef>
                <a:spcPts val="0"/>
              </a:spcBef>
            </a:pPr>
            <a:r>
              <a:rPr lang="en-US" dirty="0" smtClean="0"/>
              <a:t>The Word as gift</a:t>
            </a:r>
          </a:p>
          <a:p>
            <a:pPr>
              <a:lnSpc>
                <a:spcPct val="100000"/>
              </a:lnSpc>
              <a:spcBef>
                <a:spcPts val="0"/>
              </a:spcBef>
            </a:pPr>
            <a:r>
              <a:rPr lang="en-US" dirty="0" smtClean="0"/>
              <a:t>The Word as weapon</a:t>
            </a:r>
          </a:p>
          <a:p>
            <a:pPr>
              <a:lnSpc>
                <a:spcPct val="100000"/>
              </a:lnSpc>
              <a:spcBef>
                <a:spcPts val="0"/>
              </a:spcBef>
            </a:pPr>
            <a:r>
              <a:rPr lang="en-US" dirty="0" smtClean="0"/>
              <a:t>The Word as stewardship</a:t>
            </a:r>
          </a:p>
          <a:p>
            <a:pPr>
              <a:lnSpc>
                <a:spcPct val="100000"/>
              </a:lnSpc>
              <a:spcBef>
                <a:spcPts val="0"/>
              </a:spcBef>
            </a:pPr>
            <a:r>
              <a:rPr lang="en-US" dirty="0" smtClean="0">
                <a:solidFill>
                  <a:srgbClr val="FF0000"/>
                </a:solidFill>
              </a:rPr>
              <a:t>The Word as revelation of relationship</a:t>
            </a:r>
          </a:p>
          <a:p>
            <a:pPr>
              <a:lnSpc>
                <a:spcPct val="100000"/>
              </a:lnSpc>
              <a:spcBef>
                <a:spcPts val="0"/>
              </a:spcBef>
            </a:pPr>
            <a:r>
              <a:rPr lang="en-US" dirty="0" smtClean="0"/>
              <a:t>The Word as optional?</a:t>
            </a:r>
          </a:p>
          <a:p>
            <a:pPr marL="0" indent="0">
              <a:lnSpc>
                <a:spcPct val="100000"/>
              </a:lnSpc>
              <a:spcBef>
                <a:spcPts val="0"/>
              </a:spcBef>
              <a:buNone/>
            </a:pPr>
            <a:endParaRPr lang="en-US" dirty="0"/>
          </a:p>
        </p:txBody>
      </p:sp>
      <p:sp>
        <p:nvSpPr>
          <p:cNvPr id="7" name="Content Placeholder 4"/>
          <p:cNvSpPr txBox="1">
            <a:spLocks/>
          </p:cNvSpPr>
          <p:nvPr/>
        </p:nvSpPr>
        <p:spPr>
          <a:xfrm>
            <a:off x="685800" y="4104034"/>
            <a:ext cx="10820400" cy="1255728"/>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err="1" smtClean="0">
                <a:solidFill>
                  <a:schemeClr val="bg1"/>
                </a:solidFill>
                <a:latin typeface="Times New Roman" panose="02020603050405020304" pitchFamily="18" charset="0"/>
                <a:cs typeface="Times New Roman" panose="02020603050405020304" pitchFamily="18" charset="0"/>
              </a:rPr>
              <a:t>Jer</a:t>
            </a:r>
            <a:r>
              <a:rPr lang="en-US" sz="2800" dirty="0">
                <a:solidFill>
                  <a:schemeClr val="bg1"/>
                </a:solidFill>
                <a:latin typeface="Times New Roman" panose="02020603050405020304" pitchFamily="18" charset="0"/>
                <a:cs typeface="Times New Roman" panose="02020603050405020304" pitchFamily="18" charset="0"/>
              </a:rPr>
              <a:t> 2:13    “For My people have committed two evils</a:t>
            </a:r>
            <a:r>
              <a:rPr lang="en-US" sz="2800" dirty="0" smtClean="0">
                <a:solidFill>
                  <a:schemeClr val="bg1"/>
                </a:solidFill>
                <a:latin typeface="Times New Roman" panose="02020603050405020304" pitchFamily="18" charset="0"/>
                <a:cs typeface="Times New Roman" panose="02020603050405020304" pitchFamily="18" charset="0"/>
              </a:rPr>
              <a:t>: they </a:t>
            </a:r>
            <a:r>
              <a:rPr lang="en-US" sz="2800" dirty="0">
                <a:solidFill>
                  <a:schemeClr val="bg1"/>
                </a:solidFill>
                <a:latin typeface="Times New Roman" panose="02020603050405020304" pitchFamily="18" charset="0"/>
                <a:cs typeface="Times New Roman" panose="02020603050405020304" pitchFamily="18" charset="0"/>
              </a:rPr>
              <a:t>have forsaken Me</a:t>
            </a:r>
            <a:r>
              <a:rPr lang="en-US" sz="2800" dirty="0" smtClean="0">
                <a:solidFill>
                  <a:schemeClr val="bg1"/>
                </a:solidFill>
                <a:latin typeface="Times New Roman" panose="02020603050405020304" pitchFamily="18" charset="0"/>
                <a:cs typeface="Times New Roman" panose="02020603050405020304" pitchFamily="18" charset="0"/>
              </a:rPr>
              <a:t>, the </a:t>
            </a:r>
            <a:r>
              <a:rPr lang="en-US" sz="2800" dirty="0">
                <a:solidFill>
                  <a:schemeClr val="bg1"/>
                </a:solidFill>
                <a:latin typeface="Times New Roman" panose="02020603050405020304" pitchFamily="18" charset="0"/>
                <a:cs typeface="Times New Roman" panose="02020603050405020304" pitchFamily="18" charset="0"/>
              </a:rPr>
              <a:t>fountain of living waters</a:t>
            </a:r>
            <a:r>
              <a:rPr lang="en-US" sz="2800" dirty="0" smtClean="0">
                <a:solidFill>
                  <a:schemeClr val="bg1"/>
                </a:solidFill>
                <a:latin typeface="Times New Roman" panose="02020603050405020304" pitchFamily="18" charset="0"/>
                <a:cs typeface="Times New Roman" panose="02020603050405020304" pitchFamily="18" charset="0"/>
              </a:rPr>
              <a:t>, to </a:t>
            </a:r>
            <a:r>
              <a:rPr lang="en-US" sz="2800" dirty="0">
                <a:solidFill>
                  <a:schemeClr val="bg1"/>
                </a:solidFill>
                <a:latin typeface="Times New Roman" panose="02020603050405020304" pitchFamily="18" charset="0"/>
                <a:cs typeface="Times New Roman" panose="02020603050405020304" pitchFamily="18" charset="0"/>
              </a:rPr>
              <a:t>hew for themselves cisterns</a:t>
            </a:r>
            <a:r>
              <a:rPr lang="en-US" sz="2800" dirty="0" smtClean="0">
                <a:solidFill>
                  <a:schemeClr val="bg1"/>
                </a:solidFill>
                <a:latin typeface="Times New Roman" panose="02020603050405020304" pitchFamily="18" charset="0"/>
                <a:cs typeface="Times New Roman" panose="02020603050405020304" pitchFamily="18" charset="0"/>
              </a:rPr>
              <a:t>, broken cisterns that </a:t>
            </a:r>
            <a:r>
              <a:rPr lang="en-US" sz="2800" dirty="0">
                <a:solidFill>
                  <a:schemeClr val="bg1"/>
                </a:solidFill>
                <a:latin typeface="Times New Roman" panose="02020603050405020304" pitchFamily="18" charset="0"/>
                <a:cs typeface="Times New Roman" panose="02020603050405020304" pitchFamily="18" charset="0"/>
              </a:rPr>
              <a:t>can hold no water.</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6259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708827"/>
          </a:xfrm>
        </p:spPr>
        <p:txBody>
          <a:bodyPr/>
          <a:lstStyle/>
          <a:p>
            <a:r>
              <a:rPr lang="en-US" dirty="0" smtClean="0"/>
              <a:t>What does it mean to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Ezekiel </a:t>
            </a:r>
          </a:p>
          <a:p>
            <a:pPr>
              <a:lnSpc>
                <a:spcPct val="100000"/>
              </a:lnSpc>
              <a:spcBef>
                <a:spcPts val="0"/>
              </a:spcBef>
            </a:pPr>
            <a:r>
              <a:rPr lang="en-US" dirty="0" smtClean="0"/>
              <a:t>Author(s) </a:t>
            </a:r>
            <a:r>
              <a:rPr lang="en-US" dirty="0"/>
              <a:t>of </a:t>
            </a:r>
            <a:r>
              <a:rPr lang="en-US" dirty="0" err="1"/>
              <a:t>Psa</a:t>
            </a:r>
            <a:r>
              <a:rPr lang="en-US" dirty="0"/>
              <a:t> 119</a:t>
            </a:r>
          </a:p>
          <a:p>
            <a:pPr>
              <a:lnSpc>
                <a:spcPct val="100000"/>
              </a:lnSpc>
              <a:spcBef>
                <a:spcPts val="0"/>
              </a:spcBef>
            </a:pPr>
            <a:r>
              <a:rPr lang="en-US" dirty="0" smtClean="0"/>
              <a:t>Martha &amp; Mary</a:t>
            </a:r>
          </a:p>
          <a:p>
            <a:pPr marL="0" indent="0" algn="ctr">
              <a:lnSpc>
                <a:spcPct val="100000"/>
              </a:lnSpc>
              <a:spcBef>
                <a:spcPts val="0"/>
              </a:spcBef>
              <a:buNone/>
            </a:pPr>
            <a:endParaRPr lang="en-US" sz="3600" i="1" dirty="0" smtClean="0"/>
          </a:p>
          <a:p>
            <a:pPr marL="0" indent="0" algn="ctr">
              <a:lnSpc>
                <a:spcPct val="100000"/>
              </a:lnSpc>
              <a:spcBef>
                <a:spcPts val="0"/>
              </a:spcBef>
              <a:buNone/>
            </a:pPr>
            <a:r>
              <a:rPr lang="en-US" sz="3600" i="1" dirty="0" smtClean="0"/>
              <a:t>Biblical delight is the feeling or expression </a:t>
            </a:r>
          </a:p>
          <a:p>
            <a:pPr marL="0" indent="0" algn="ctr">
              <a:lnSpc>
                <a:spcPct val="100000"/>
              </a:lnSpc>
              <a:spcBef>
                <a:spcPts val="0"/>
              </a:spcBef>
              <a:buNone/>
            </a:pPr>
            <a:r>
              <a:rPr lang="en-US" sz="3600" i="1" dirty="0" smtClean="0"/>
              <a:t>of </a:t>
            </a:r>
            <a:r>
              <a:rPr lang="en-US" sz="3600" i="1" dirty="0"/>
              <a:t>pleasure as a result of </a:t>
            </a:r>
          </a:p>
          <a:p>
            <a:pPr marL="0" indent="0" algn="ctr">
              <a:lnSpc>
                <a:spcPct val="100000"/>
              </a:lnSpc>
              <a:spcBef>
                <a:spcPts val="0"/>
              </a:spcBef>
              <a:buNone/>
            </a:pPr>
            <a:r>
              <a:rPr lang="en-US" sz="3600" i="1" dirty="0"/>
              <a:t>developing / cultivating a taste to enjoy </a:t>
            </a:r>
          </a:p>
          <a:p>
            <a:pPr marL="0" indent="0" algn="ctr">
              <a:lnSpc>
                <a:spcPct val="100000"/>
              </a:lnSpc>
              <a:spcBef>
                <a:spcPts val="0"/>
              </a:spcBef>
              <a:buNone/>
            </a:pPr>
            <a:r>
              <a:rPr lang="en-US" sz="3600" i="1" dirty="0"/>
              <a:t>what is good &amp; provided by God</a:t>
            </a:r>
          </a:p>
          <a:p>
            <a:pPr>
              <a:lnSpc>
                <a:spcPct val="100000"/>
              </a:lnSpc>
              <a:spcBef>
                <a:spcPts val="0"/>
              </a:spcBef>
            </a:pPr>
            <a:endParaRPr lang="en-US" dirty="0" smtClean="0"/>
          </a:p>
        </p:txBody>
      </p:sp>
    </p:spTree>
    <p:extLst>
      <p:ext uri="{BB962C8B-B14F-4D97-AF65-F5344CB8AC3E}">
        <p14:creationId xmlns:p14="http://schemas.microsoft.com/office/powerpoint/2010/main" xmlns="" val="2713613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708827"/>
          </a:xfrm>
        </p:spPr>
        <p:txBody>
          <a:bodyPr/>
          <a:lstStyle/>
          <a:p>
            <a:r>
              <a:rPr lang="en-US" dirty="0" smtClean="0"/>
              <a:t>What does it mean to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Ezekiel </a:t>
            </a:r>
          </a:p>
          <a:p>
            <a:pPr>
              <a:lnSpc>
                <a:spcPct val="100000"/>
              </a:lnSpc>
              <a:spcBef>
                <a:spcPts val="0"/>
              </a:spcBef>
            </a:pPr>
            <a:r>
              <a:rPr lang="en-US" dirty="0" smtClean="0"/>
              <a:t>Author(s) </a:t>
            </a:r>
            <a:r>
              <a:rPr lang="en-US" dirty="0"/>
              <a:t>of </a:t>
            </a:r>
            <a:r>
              <a:rPr lang="en-US" dirty="0" err="1"/>
              <a:t>Psa</a:t>
            </a:r>
            <a:r>
              <a:rPr lang="en-US" dirty="0"/>
              <a:t> 119</a:t>
            </a:r>
          </a:p>
          <a:p>
            <a:pPr>
              <a:lnSpc>
                <a:spcPct val="100000"/>
              </a:lnSpc>
              <a:spcBef>
                <a:spcPts val="0"/>
              </a:spcBef>
            </a:pPr>
            <a:r>
              <a:rPr lang="en-US" dirty="0" smtClean="0"/>
              <a:t>Martha &amp; Mary</a:t>
            </a:r>
          </a:p>
          <a:p>
            <a:pPr marL="0" indent="0" algn="ctr">
              <a:lnSpc>
                <a:spcPct val="100000"/>
              </a:lnSpc>
              <a:spcBef>
                <a:spcPts val="0"/>
              </a:spcBef>
              <a:buNone/>
            </a:pPr>
            <a:endParaRPr lang="en-US" sz="3600" i="1" dirty="0" smtClean="0"/>
          </a:p>
          <a:p>
            <a:pPr marL="0" indent="0" algn="ctr">
              <a:lnSpc>
                <a:spcPct val="100000"/>
              </a:lnSpc>
              <a:spcBef>
                <a:spcPts val="0"/>
              </a:spcBef>
              <a:buNone/>
            </a:pPr>
            <a:r>
              <a:rPr lang="en-US" sz="3600" i="1" dirty="0" smtClean="0"/>
              <a:t>Biblical delight is the feeling or expression </a:t>
            </a:r>
          </a:p>
          <a:p>
            <a:pPr marL="0" indent="0" algn="ctr">
              <a:lnSpc>
                <a:spcPct val="100000"/>
              </a:lnSpc>
              <a:spcBef>
                <a:spcPts val="0"/>
              </a:spcBef>
              <a:buNone/>
            </a:pPr>
            <a:r>
              <a:rPr lang="en-US" sz="3600" i="1" dirty="0" smtClean="0"/>
              <a:t>of </a:t>
            </a:r>
            <a:r>
              <a:rPr lang="en-US" sz="3600" i="1" dirty="0"/>
              <a:t>pleasure as a result of </a:t>
            </a:r>
          </a:p>
          <a:p>
            <a:pPr marL="0" indent="0" algn="ctr">
              <a:lnSpc>
                <a:spcPct val="100000"/>
              </a:lnSpc>
              <a:spcBef>
                <a:spcPts val="0"/>
              </a:spcBef>
              <a:buNone/>
            </a:pPr>
            <a:r>
              <a:rPr lang="en-US" sz="3600" i="1" dirty="0"/>
              <a:t>developing / cultivating a taste to enjoy </a:t>
            </a:r>
          </a:p>
          <a:p>
            <a:pPr marL="0" indent="0" algn="ctr">
              <a:lnSpc>
                <a:spcPct val="100000"/>
              </a:lnSpc>
              <a:spcBef>
                <a:spcPts val="0"/>
              </a:spcBef>
              <a:buNone/>
            </a:pPr>
            <a:r>
              <a:rPr lang="en-US" sz="3600" i="1" dirty="0"/>
              <a:t>what is good &amp; provided by God</a:t>
            </a:r>
          </a:p>
          <a:p>
            <a:pPr>
              <a:lnSpc>
                <a:spcPct val="100000"/>
              </a:lnSpc>
              <a:spcBef>
                <a:spcPts val="0"/>
              </a:spcBef>
            </a:pPr>
            <a:endParaRPr lang="en-US" dirty="0" smtClean="0"/>
          </a:p>
        </p:txBody>
      </p:sp>
      <p:sp>
        <p:nvSpPr>
          <p:cNvPr id="5" name="Content Placeholder 4"/>
          <p:cNvSpPr txBox="1">
            <a:spLocks/>
          </p:cNvSpPr>
          <p:nvPr/>
        </p:nvSpPr>
        <p:spPr>
          <a:xfrm>
            <a:off x="685800" y="5744573"/>
            <a:ext cx="10820400" cy="86793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Psa 94:19   When my anxious thoughts multiply within me, your words delight my soul.</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5304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11" y="764373"/>
            <a:ext cx="10501489" cy="708827"/>
          </a:xfrm>
        </p:spPr>
        <p:txBody>
          <a:bodyPr>
            <a:noAutofit/>
          </a:bodyPr>
          <a:lstStyle/>
          <a:p>
            <a:r>
              <a:rPr lang="en-US" dirty="0" smtClean="0"/>
              <a:t>“the word”- our source of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Word as theology</a:t>
            </a:r>
          </a:p>
          <a:p>
            <a:pPr>
              <a:lnSpc>
                <a:spcPct val="100000"/>
              </a:lnSpc>
              <a:spcBef>
                <a:spcPts val="0"/>
              </a:spcBef>
            </a:pPr>
            <a:r>
              <a:rPr lang="en-US" dirty="0" smtClean="0"/>
              <a:t>The Word as wisdom</a:t>
            </a:r>
          </a:p>
          <a:p>
            <a:pPr>
              <a:lnSpc>
                <a:spcPct val="100000"/>
              </a:lnSpc>
              <a:spcBef>
                <a:spcPts val="0"/>
              </a:spcBef>
            </a:pPr>
            <a:r>
              <a:rPr lang="en-US" dirty="0" smtClean="0"/>
              <a:t>The Word as gift</a:t>
            </a:r>
          </a:p>
          <a:p>
            <a:pPr>
              <a:lnSpc>
                <a:spcPct val="100000"/>
              </a:lnSpc>
              <a:spcBef>
                <a:spcPts val="0"/>
              </a:spcBef>
            </a:pPr>
            <a:r>
              <a:rPr lang="en-US" dirty="0" smtClean="0"/>
              <a:t>The Word as weapon</a:t>
            </a:r>
          </a:p>
          <a:p>
            <a:pPr>
              <a:lnSpc>
                <a:spcPct val="100000"/>
              </a:lnSpc>
              <a:spcBef>
                <a:spcPts val="0"/>
              </a:spcBef>
            </a:pPr>
            <a:r>
              <a:rPr lang="en-US" dirty="0" smtClean="0"/>
              <a:t>The Word as stewardship</a:t>
            </a:r>
          </a:p>
          <a:p>
            <a:pPr>
              <a:lnSpc>
                <a:spcPct val="100000"/>
              </a:lnSpc>
              <a:spcBef>
                <a:spcPts val="0"/>
              </a:spcBef>
            </a:pPr>
            <a:r>
              <a:rPr lang="en-US" dirty="0" smtClean="0"/>
              <a:t>The Word as revelation of relationship</a:t>
            </a:r>
          </a:p>
          <a:p>
            <a:pPr>
              <a:lnSpc>
                <a:spcPct val="100000"/>
              </a:lnSpc>
              <a:spcBef>
                <a:spcPts val="0"/>
              </a:spcBef>
            </a:pPr>
            <a:endParaRPr lang="en-US" dirty="0"/>
          </a:p>
        </p:txBody>
      </p:sp>
      <p:sp>
        <p:nvSpPr>
          <p:cNvPr id="4" name="Content Placeholder 4"/>
          <p:cNvSpPr txBox="1">
            <a:spLocks/>
          </p:cNvSpPr>
          <p:nvPr/>
        </p:nvSpPr>
        <p:spPr>
          <a:xfrm>
            <a:off x="685800" y="3579601"/>
            <a:ext cx="10820400" cy="3194721"/>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smtClean="0">
                <a:solidFill>
                  <a:schemeClr val="bg1"/>
                </a:solidFill>
                <a:latin typeface="Times New Roman" panose="02020603050405020304" pitchFamily="18" charset="0"/>
                <a:cs typeface="Times New Roman" panose="02020603050405020304" pitchFamily="18" charset="0"/>
              </a:rPr>
              <a:t>John </a:t>
            </a:r>
            <a:r>
              <a:rPr lang="en-US" sz="2800" dirty="0">
                <a:solidFill>
                  <a:schemeClr val="bg1"/>
                </a:solidFill>
                <a:latin typeface="Times New Roman" panose="02020603050405020304" pitchFamily="18" charset="0"/>
                <a:cs typeface="Times New Roman" panose="02020603050405020304" pitchFamily="18" charset="0"/>
              </a:rPr>
              <a:t>1:1-18   In the beginning was the Word, and the Word was with God, and the Word was God. </a:t>
            </a:r>
            <a:r>
              <a:rPr lang="en-US" sz="2800" dirty="0" smtClean="0">
                <a:solidFill>
                  <a:schemeClr val="bg1"/>
                </a:solidFill>
                <a:latin typeface="Times New Roman" panose="02020603050405020304" pitchFamily="18" charset="0"/>
                <a:cs typeface="Times New Roman" panose="02020603050405020304" pitchFamily="18" charset="0"/>
              </a:rPr>
              <a:t>He </a:t>
            </a:r>
            <a:r>
              <a:rPr lang="en-US" sz="2800" dirty="0">
                <a:solidFill>
                  <a:schemeClr val="bg1"/>
                </a:solidFill>
                <a:latin typeface="Times New Roman" panose="02020603050405020304" pitchFamily="18" charset="0"/>
                <a:cs typeface="Times New Roman" panose="02020603050405020304" pitchFamily="18" charset="0"/>
              </a:rPr>
              <a:t>was in the beginning with God. </a:t>
            </a:r>
            <a:r>
              <a:rPr lang="en-US" sz="2800" dirty="0" smtClean="0">
                <a:solidFill>
                  <a:schemeClr val="bg1"/>
                </a:solidFill>
                <a:latin typeface="Times New Roman" panose="02020603050405020304" pitchFamily="18" charset="0"/>
                <a:cs typeface="Times New Roman" panose="02020603050405020304" pitchFamily="18" charset="0"/>
              </a:rPr>
              <a:t>All </a:t>
            </a:r>
            <a:r>
              <a:rPr lang="en-US" sz="2800" dirty="0">
                <a:solidFill>
                  <a:schemeClr val="bg1"/>
                </a:solidFill>
                <a:latin typeface="Times New Roman" panose="02020603050405020304" pitchFamily="18" charset="0"/>
                <a:cs typeface="Times New Roman" panose="02020603050405020304" pitchFamily="18" charset="0"/>
              </a:rPr>
              <a:t>things came into being through Him, and apart from Him nothing came into being that has come into being. </a:t>
            </a:r>
            <a:r>
              <a:rPr lang="en-US" sz="2800" dirty="0" smtClean="0">
                <a:solidFill>
                  <a:schemeClr val="bg1"/>
                </a:solidFill>
                <a:latin typeface="Times New Roman" panose="02020603050405020304" pitchFamily="18" charset="0"/>
                <a:cs typeface="Times New Roman" panose="02020603050405020304" pitchFamily="18" charset="0"/>
              </a:rPr>
              <a:t>In </a:t>
            </a:r>
            <a:r>
              <a:rPr lang="en-US" sz="2800" dirty="0">
                <a:solidFill>
                  <a:schemeClr val="bg1"/>
                </a:solidFill>
                <a:latin typeface="Times New Roman" panose="02020603050405020304" pitchFamily="18" charset="0"/>
                <a:cs typeface="Times New Roman" panose="02020603050405020304" pitchFamily="18" charset="0"/>
              </a:rPr>
              <a:t>Him was life, and the life was the Light of men. </a:t>
            </a:r>
            <a:r>
              <a:rPr lang="en-US" sz="2800" dirty="0" smtClean="0">
                <a:solidFill>
                  <a:schemeClr val="bg1"/>
                </a:solidFill>
                <a:latin typeface="Times New Roman" panose="02020603050405020304" pitchFamily="18" charset="0"/>
                <a:cs typeface="Times New Roman" panose="02020603050405020304" pitchFamily="18" charset="0"/>
              </a:rPr>
              <a:t>The </a:t>
            </a:r>
            <a:r>
              <a:rPr lang="en-US" sz="2800" dirty="0">
                <a:solidFill>
                  <a:schemeClr val="bg1"/>
                </a:solidFill>
                <a:latin typeface="Times New Roman" panose="02020603050405020304" pitchFamily="18" charset="0"/>
                <a:cs typeface="Times New Roman" panose="02020603050405020304" pitchFamily="18" charset="0"/>
              </a:rPr>
              <a:t>Light shines in the darkness, and the darkness did not comprehend it…And the Word became flesh, and </a:t>
            </a:r>
            <a:r>
              <a:rPr lang="en-US" sz="2800" dirty="0" smtClean="0">
                <a:solidFill>
                  <a:schemeClr val="bg1"/>
                </a:solidFill>
                <a:latin typeface="Times New Roman" panose="02020603050405020304" pitchFamily="18" charset="0"/>
                <a:cs typeface="Times New Roman" panose="02020603050405020304" pitchFamily="18" charset="0"/>
              </a:rPr>
              <a:t>dwelt </a:t>
            </a:r>
            <a:r>
              <a:rPr lang="en-US" sz="2800" dirty="0">
                <a:solidFill>
                  <a:schemeClr val="bg1"/>
                </a:solidFill>
                <a:latin typeface="Times New Roman" panose="02020603050405020304" pitchFamily="18" charset="0"/>
                <a:cs typeface="Times New Roman" panose="02020603050405020304" pitchFamily="18" charset="0"/>
              </a:rPr>
              <a:t>among us, and we saw His glory, glory as of </a:t>
            </a:r>
            <a:r>
              <a:rPr lang="en-US" sz="2800" dirty="0" smtClean="0">
                <a:solidFill>
                  <a:schemeClr val="bg1"/>
                </a:solidFill>
                <a:latin typeface="Times New Roman" panose="02020603050405020304" pitchFamily="18" charset="0"/>
                <a:cs typeface="Times New Roman" panose="02020603050405020304" pitchFamily="18" charset="0"/>
              </a:rPr>
              <a:t>the </a:t>
            </a:r>
            <a:r>
              <a:rPr lang="en-US" sz="2800" dirty="0">
                <a:solidFill>
                  <a:schemeClr val="bg1"/>
                </a:solidFill>
                <a:latin typeface="Times New Roman" panose="02020603050405020304" pitchFamily="18" charset="0"/>
                <a:cs typeface="Times New Roman" panose="02020603050405020304" pitchFamily="18" charset="0"/>
              </a:rPr>
              <a:t>only begotten from the Father, full of grace and truth…He has explained Him.</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1549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11" y="764373"/>
            <a:ext cx="10501489" cy="708827"/>
          </a:xfrm>
        </p:spPr>
        <p:txBody>
          <a:bodyPr>
            <a:noAutofit/>
          </a:bodyPr>
          <a:lstStyle/>
          <a:p>
            <a:r>
              <a:rPr lang="en-US" dirty="0" smtClean="0"/>
              <a:t>“the word”- our source of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Word as theology</a:t>
            </a:r>
          </a:p>
          <a:p>
            <a:pPr>
              <a:lnSpc>
                <a:spcPct val="100000"/>
              </a:lnSpc>
              <a:spcBef>
                <a:spcPts val="0"/>
              </a:spcBef>
            </a:pPr>
            <a:r>
              <a:rPr lang="en-US" dirty="0" smtClean="0"/>
              <a:t>The Word as wisdom</a:t>
            </a:r>
          </a:p>
          <a:p>
            <a:pPr>
              <a:lnSpc>
                <a:spcPct val="100000"/>
              </a:lnSpc>
              <a:spcBef>
                <a:spcPts val="0"/>
              </a:spcBef>
            </a:pPr>
            <a:r>
              <a:rPr lang="en-US" dirty="0" smtClean="0"/>
              <a:t>The Word as gift</a:t>
            </a:r>
          </a:p>
          <a:p>
            <a:pPr>
              <a:lnSpc>
                <a:spcPct val="100000"/>
              </a:lnSpc>
              <a:spcBef>
                <a:spcPts val="0"/>
              </a:spcBef>
            </a:pPr>
            <a:r>
              <a:rPr lang="en-US" dirty="0" smtClean="0"/>
              <a:t>The Word as weapon</a:t>
            </a:r>
          </a:p>
          <a:p>
            <a:pPr>
              <a:lnSpc>
                <a:spcPct val="100000"/>
              </a:lnSpc>
              <a:spcBef>
                <a:spcPts val="0"/>
              </a:spcBef>
            </a:pPr>
            <a:r>
              <a:rPr lang="en-US" dirty="0" smtClean="0"/>
              <a:t>The Word as stewardship</a:t>
            </a:r>
          </a:p>
          <a:p>
            <a:pPr>
              <a:lnSpc>
                <a:spcPct val="100000"/>
              </a:lnSpc>
              <a:spcBef>
                <a:spcPts val="0"/>
              </a:spcBef>
            </a:pPr>
            <a:r>
              <a:rPr lang="en-US" dirty="0" smtClean="0">
                <a:solidFill>
                  <a:srgbClr val="FF0000"/>
                </a:solidFill>
              </a:rPr>
              <a:t>The Word as revelation of relationship</a:t>
            </a:r>
          </a:p>
          <a:p>
            <a:pPr marL="0" indent="0">
              <a:lnSpc>
                <a:spcPct val="100000"/>
              </a:lnSpc>
              <a:spcBef>
                <a:spcPts val="0"/>
              </a:spcBef>
              <a:buNone/>
            </a:pPr>
            <a:endParaRPr lang="en-US" dirty="0"/>
          </a:p>
        </p:txBody>
      </p:sp>
      <p:sp>
        <p:nvSpPr>
          <p:cNvPr id="4" name="Content Placeholder 4"/>
          <p:cNvSpPr txBox="1">
            <a:spLocks/>
          </p:cNvSpPr>
          <p:nvPr/>
        </p:nvSpPr>
        <p:spPr>
          <a:xfrm>
            <a:off x="685800" y="3888882"/>
            <a:ext cx="10820400" cy="1771767"/>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a:solidFill>
                  <a:schemeClr val="bg1"/>
                </a:solidFill>
                <a:latin typeface="Times New Roman" panose="02020603050405020304" pitchFamily="18" charset="0"/>
                <a:cs typeface="Times New Roman" panose="02020603050405020304" pitchFamily="18" charset="0"/>
              </a:rPr>
              <a:t>Isa 6: 3    And one called out to another and said</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Holy, Holy, Holy, is the Lord of hosts</a:t>
            </a:r>
            <a:r>
              <a:rPr lang="en-US" sz="2800" dirty="0" smtClean="0">
                <a:solidFill>
                  <a:schemeClr val="bg1"/>
                </a:solidFill>
                <a:latin typeface="Times New Roman" panose="02020603050405020304" pitchFamily="18" charset="0"/>
                <a:cs typeface="Times New Roman" panose="02020603050405020304" pitchFamily="18" charset="0"/>
              </a:rPr>
              <a:t>, the whole </a:t>
            </a:r>
            <a:r>
              <a:rPr lang="en-US" sz="2800" dirty="0">
                <a:solidFill>
                  <a:schemeClr val="bg1"/>
                </a:solidFill>
                <a:latin typeface="Times New Roman" panose="02020603050405020304" pitchFamily="18" charset="0"/>
                <a:cs typeface="Times New Roman" panose="02020603050405020304" pitchFamily="18" charset="0"/>
              </a:rPr>
              <a:t>earth is full of His glory.”</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Rev 4:8   </a:t>
            </a:r>
            <a:r>
              <a:rPr lang="en-US" sz="2800" dirty="0" smtClean="0">
                <a:solidFill>
                  <a:schemeClr val="bg1"/>
                </a:solidFill>
                <a:latin typeface="Times New Roman" panose="02020603050405020304" pitchFamily="18" charset="0"/>
                <a:cs typeface="Times New Roman" panose="02020603050405020304" pitchFamily="18" charset="0"/>
              </a:rPr>
              <a:t>…and </a:t>
            </a:r>
            <a:r>
              <a:rPr lang="en-US" sz="2800" dirty="0">
                <a:solidFill>
                  <a:schemeClr val="bg1"/>
                </a:solidFill>
                <a:latin typeface="Times New Roman" panose="02020603050405020304" pitchFamily="18" charset="0"/>
                <a:cs typeface="Times New Roman" panose="02020603050405020304" pitchFamily="18" charset="0"/>
              </a:rPr>
              <a:t>day and night </a:t>
            </a:r>
            <a:r>
              <a:rPr lang="en-US" sz="2800" dirty="0" smtClean="0">
                <a:solidFill>
                  <a:schemeClr val="bg1"/>
                </a:solidFill>
                <a:latin typeface="Times New Roman" panose="02020603050405020304" pitchFamily="18" charset="0"/>
                <a:cs typeface="Times New Roman" panose="02020603050405020304" pitchFamily="18" charset="0"/>
              </a:rPr>
              <a:t>they </a:t>
            </a:r>
            <a:r>
              <a:rPr lang="en-US" sz="2800" dirty="0">
                <a:solidFill>
                  <a:schemeClr val="bg1"/>
                </a:solidFill>
                <a:latin typeface="Times New Roman" panose="02020603050405020304" pitchFamily="18" charset="0"/>
                <a:cs typeface="Times New Roman" panose="02020603050405020304" pitchFamily="18" charset="0"/>
              </a:rPr>
              <a:t>do not cease to say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Holy, holy, holy is the Lord God, the Almighty, who was and who is and who </a:t>
            </a:r>
            <a:r>
              <a:rPr lang="en-US" sz="2800" dirty="0" smtClean="0">
                <a:solidFill>
                  <a:schemeClr val="bg1"/>
                </a:solidFill>
                <a:latin typeface="Times New Roman" panose="02020603050405020304" pitchFamily="18" charset="0"/>
                <a:cs typeface="Times New Roman" panose="02020603050405020304" pitchFamily="18" charset="0"/>
              </a:rPr>
              <a:t>is </a:t>
            </a:r>
            <a:r>
              <a:rPr lang="en-US" sz="2800" dirty="0">
                <a:solidFill>
                  <a:schemeClr val="bg1"/>
                </a:solidFill>
                <a:latin typeface="Times New Roman" panose="02020603050405020304" pitchFamily="18" charset="0"/>
                <a:cs typeface="Times New Roman" panose="02020603050405020304" pitchFamily="18" charset="0"/>
              </a:rPr>
              <a:t>to come.”</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p:cNvSpPr txBox="1">
            <a:spLocks/>
          </p:cNvSpPr>
          <p:nvPr/>
        </p:nvSpPr>
        <p:spPr>
          <a:xfrm>
            <a:off x="6427695" y="1629779"/>
            <a:ext cx="5217458" cy="46525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“…we become acquainted with the character of God. Our eyes are divinely opened to see what a lovely Being God is! And this good, gracious, loving, heavenly Father is ours – our portion for time and for eternity…And what will make us exceedingly happy in heaven? It will be the fuller knowledge of God.” </a:t>
            </a:r>
          </a:p>
          <a:p>
            <a:pPr marL="0" indent="0">
              <a:buFont typeface="Arial" panose="020B0604020202020204" pitchFamily="34" charset="0"/>
              <a:buNone/>
            </a:pPr>
            <a:r>
              <a:rPr lang="en-US" sz="2000" smtClean="0">
                <a:solidFill>
                  <a:schemeClr val="bg1"/>
                </a:solidFill>
                <a:latin typeface="Times New Roman" panose="02020603050405020304" pitchFamily="18" charset="0"/>
                <a:cs typeface="Times New Roman" panose="02020603050405020304" pitchFamily="18" charset="0"/>
              </a:rPr>
              <a:t>A Narrative of Some of the Lord’s Dealing with George Mueller</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3990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11" y="764373"/>
            <a:ext cx="10501489" cy="708827"/>
          </a:xfrm>
        </p:spPr>
        <p:txBody>
          <a:bodyPr>
            <a:noAutofit/>
          </a:bodyPr>
          <a:lstStyle/>
          <a:p>
            <a:r>
              <a:rPr lang="en-US" dirty="0" smtClean="0"/>
              <a:t>“the word”- our source of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Word as theology</a:t>
            </a:r>
          </a:p>
          <a:p>
            <a:pPr>
              <a:lnSpc>
                <a:spcPct val="100000"/>
              </a:lnSpc>
              <a:spcBef>
                <a:spcPts val="0"/>
              </a:spcBef>
            </a:pPr>
            <a:r>
              <a:rPr lang="en-US" dirty="0" smtClean="0"/>
              <a:t>The Word as wisdom</a:t>
            </a:r>
          </a:p>
          <a:p>
            <a:pPr>
              <a:lnSpc>
                <a:spcPct val="100000"/>
              </a:lnSpc>
              <a:spcBef>
                <a:spcPts val="0"/>
              </a:spcBef>
            </a:pPr>
            <a:r>
              <a:rPr lang="en-US" dirty="0" smtClean="0"/>
              <a:t>The Word as gift</a:t>
            </a:r>
          </a:p>
          <a:p>
            <a:pPr>
              <a:lnSpc>
                <a:spcPct val="100000"/>
              </a:lnSpc>
              <a:spcBef>
                <a:spcPts val="0"/>
              </a:spcBef>
            </a:pPr>
            <a:r>
              <a:rPr lang="en-US" dirty="0" smtClean="0"/>
              <a:t>The Word as weapon</a:t>
            </a:r>
          </a:p>
          <a:p>
            <a:pPr>
              <a:lnSpc>
                <a:spcPct val="100000"/>
              </a:lnSpc>
              <a:spcBef>
                <a:spcPts val="0"/>
              </a:spcBef>
            </a:pPr>
            <a:r>
              <a:rPr lang="en-US" dirty="0" smtClean="0"/>
              <a:t>The Word as stewardship</a:t>
            </a:r>
          </a:p>
          <a:p>
            <a:pPr>
              <a:lnSpc>
                <a:spcPct val="100000"/>
              </a:lnSpc>
              <a:spcBef>
                <a:spcPts val="0"/>
              </a:spcBef>
            </a:pPr>
            <a:r>
              <a:rPr lang="en-US" dirty="0" smtClean="0">
                <a:solidFill>
                  <a:srgbClr val="FF0000"/>
                </a:solidFill>
              </a:rPr>
              <a:t>The Word as revelation of relationship</a:t>
            </a:r>
          </a:p>
          <a:p>
            <a:pPr marL="0" indent="0">
              <a:lnSpc>
                <a:spcPct val="100000"/>
              </a:lnSpc>
              <a:spcBef>
                <a:spcPts val="0"/>
              </a:spcBef>
              <a:buNone/>
            </a:pPr>
            <a:endParaRPr lang="en-US" dirty="0"/>
          </a:p>
        </p:txBody>
      </p:sp>
      <p:sp>
        <p:nvSpPr>
          <p:cNvPr id="4" name="Content Placeholder 4"/>
          <p:cNvSpPr txBox="1">
            <a:spLocks/>
          </p:cNvSpPr>
          <p:nvPr/>
        </p:nvSpPr>
        <p:spPr>
          <a:xfrm>
            <a:off x="685800" y="3888882"/>
            <a:ext cx="10820400" cy="1771767"/>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a:solidFill>
                  <a:schemeClr val="bg1"/>
                </a:solidFill>
                <a:latin typeface="Times New Roman" panose="02020603050405020304" pitchFamily="18" charset="0"/>
                <a:cs typeface="Times New Roman" panose="02020603050405020304" pitchFamily="18" charset="0"/>
              </a:rPr>
              <a:t>Isa 6: 3    And one called out to another and said</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Holy, Holy, Holy, is the Lord of hosts</a:t>
            </a:r>
            <a:r>
              <a:rPr lang="en-US" sz="2800" dirty="0" smtClean="0">
                <a:solidFill>
                  <a:schemeClr val="bg1"/>
                </a:solidFill>
                <a:latin typeface="Times New Roman" panose="02020603050405020304" pitchFamily="18" charset="0"/>
                <a:cs typeface="Times New Roman" panose="02020603050405020304" pitchFamily="18" charset="0"/>
              </a:rPr>
              <a:t>, the whole </a:t>
            </a:r>
            <a:r>
              <a:rPr lang="en-US" sz="2800" dirty="0">
                <a:solidFill>
                  <a:schemeClr val="bg1"/>
                </a:solidFill>
                <a:latin typeface="Times New Roman" panose="02020603050405020304" pitchFamily="18" charset="0"/>
                <a:cs typeface="Times New Roman" panose="02020603050405020304" pitchFamily="18" charset="0"/>
              </a:rPr>
              <a:t>earth is full of His glory.”</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Rev 4:8   </a:t>
            </a:r>
            <a:r>
              <a:rPr lang="en-US" sz="2800" dirty="0" smtClean="0">
                <a:solidFill>
                  <a:schemeClr val="bg1"/>
                </a:solidFill>
                <a:latin typeface="Times New Roman" panose="02020603050405020304" pitchFamily="18" charset="0"/>
                <a:cs typeface="Times New Roman" panose="02020603050405020304" pitchFamily="18" charset="0"/>
              </a:rPr>
              <a:t>…and </a:t>
            </a:r>
            <a:r>
              <a:rPr lang="en-US" sz="2800" dirty="0">
                <a:solidFill>
                  <a:schemeClr val="bg1"/>
                </a:solidFill>
                <a:latin typeface="Times New Roman" panose="02020603050405020304" pitchFamily="18" charset="0"/>
                <a:cs typeface="Times New Roman" panose="02020603050405020304" pitchFamily="18" charset="0"/>
              </a:rPr>
              <a:t>day and night </a:t>
            </a:r>
            <a:r>
              <a:rPr lang="en-US" sz="2800" dirty="0" smtClean="0">
                <a:solidFill>
                  <a:schemeClr val="bg1"/>
                </a:solidFill>
                <a:latin typeface="Times New Roman" panose="02020603050405020304" pitchFamily="18" charset="0"/>
                <a:cs typeface="Times New Roman" panose="02020603050405020304" pitchFamily="18" charset="0"/>
              </a:rPr>
              <a:t>they </a:t>
            </a:r>
            <a:r>
              <a:rPr lang="en-US" sz="2800" dirty="0">
                <a:solidFill>
                  <a:schemeClr val="bg1"/>
                </a:solidFill>
                <a:latin typeface="Times New Roman" panose="02020603050405020304" pitchFamily="18" charset="0"/>
                <a:cs typeface="Times New Roman" panose="02020603050405020304" pitchFamily="18" charset="0"/>
              </a:rPr>
              <a:t>do not cease to say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Holy, holy, holy is the Lord God, the Almighty, who was and who is and who </a:t>
            </a:r>
            <a:r>
              <a:rPr lang="en-US" sz="2800" dirty="0" smtClean="0">
                <a:solidFill>
                  <a:schemeClr val="bg1"/>
                </a:solidFill>
                <a:latin typeface="Times New Roman" panose="02020603050405020304" pitchFamily="18" charset="0"/>
                <a:cs typeface="Times New Roman" panose="02020603050405020304" pitchFamily="18" charset="0"/>
              </a:rPr>
              <a:t>is </a:t>
            </a:r>
            <a:r>
              <a:rPr lang="en-US" sz="2800" dirty="0">
                <a:solidFill>
                  <a:schemeClr val="bg1"/>
                </a:solidFill>
                <a:latin typeface="Times New Roman" panose="02020603050405020304" pitchFamily="18" charset="0"/>
                <a:cs typeface="Times New Roman" panose="02020603050405020304" pitchFamily="18" charset="0"/>
              </a:rPr>
              <a:t>to come.”</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p:cNvSpPr txBox="1">
            <a:spLocks/>
          </p:cNvSpPr>
          <p:nvPr/>
        </p:nvSpPr>
        <p:spPr>
          <a:xfrm>
            <a:off x="6427695" y="1629779"/>
            <a:ext cx="5217458" cy="46525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“…we become acquainted with the character of God. Our eyes are divinely opened to see what a lovely Being God is! And this good, gracious, loving, heavenly Father is ours – our portion for time and for eternity…And what will make us exceedingly happy in heaven? It will be the fuller knowledge of God.” </a:t>
            </a:r>
          </a:p>
          <a:p>
            <a:pPr marL="0" indent="0">
              <a:buFont typeface="Arial" panose="020B0604020202020204" pitchFamily="34" charset="0"/>
              <a:buNone/>
            </a:pPr>
            <a:r>
              <a:rPr lang="en-US" sz="2000" smtClean="0">
                <a:solidFill>
                  <a:schemeClr val="bg1"/>
                </a:solidFill>
                <a:latin typeface="Times New Roman" panose="02020603050405020304" pitchFamily="18" charset="0"/>
                <a:cs typeface="Times New Roman" panose="02020603050405020304" pitchFamily="18" charset="0"/>
              </a:rPr>
              <a:t>A Narrative of Some of the Lord’s Dealing with George Mueller</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4585" y="1561742"/>
            <a:ext cx="9822830" cy="4788630"/>
          </a:xfrm>
          <a:prstGeom prst="rect">
            <a:avLst/>
          </a:prstGeom>
        </p:spPr>
      </p:pic>
    </p:spTree>
    <p:extLst>
      <p:ext uri="{BB962C8B-B14F-4D97-AF65-F5344CB8AC3E}">
        <p14:creationId xmlns:p14="http://schemas.microsoft.com/office/powerpoint/2010/main" xmlns="" val="697889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11" y="764373"/>
            <a:ext cx="10501489" cy="708827"/>
          </a:xfrm>
        </p:spPr>
        <p:txBody>
          <a:bodyPr>
            <a:noAutofit/>
          </a:bodyPr>
          <a:lstStyle/>
          <a:p>
            <a:r>
              <a:rPr lang="en-US" dirty="0" smtClean="0"/>
              <a:t>“the word”- our source of delight</a:t>
            </a:r>
            <a:endParaRPr lang="en-US" dirty="0"/>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Word as theology</a:t>
            </a:r>
          </a:p>
          <a:p>
            <a:pPr>
              <a:lnSpc>
                <a:spcPct val="100000"/>
              </a:lnSpc>
              <a:spcBef>
                <a:spcPts val="0"/>
              </a:spcBef>
            </a:pPr>
            <a:r>
              <a:rPr lang="en-US" dirty="0" smtClean="0"/>
              <a:t>The Word as wisdom</a:t>
            </a:r>
          </a:p>
          <a:p>
            <a:pPr>
              <a:lnSpc>
                <a:spcPct val="100000"/>
              </a:lnSpc>
              <a:spcBef>
                <a:spcPts val="0"/>
              </a:spcBef>
            </a:pPr>
            <a:r>
              <a:rPr lang="en-US" dirty="0" smtClean="0"/>
              <a:t>The Word as gift</a:t>
            </a:r>
          </a:p>
          <a:p>
            <a:pPr>
              <a:lnSpc>
                <a:spcPct val="100000"/>
              </a:lnSpc>
              <a:spcBef>
                <a:spcPts val="0"/>
              </a:spcBef>
            </a:pPr>
            <a:r>
              <a:rPr lang="en-US" dirty="0" smtClean="0"/>
              <a:t>The Word as weapon</a:t>
            </a:r>
          </a:p>
          <a:p>
            <a:pPr>
              <a:lnSpc>
                <a:spcPct val="100000"/>
              </a:lnSpc>
              <a:spcBef>
                <a:spcPts val="0"/>
              </a:spcBef>
            </a:pPr>
            <a:r>
              <a:rPr lang="en-US" dirty="0" smtClean="0"/>
              <a:t>The Word as stewardship</a:t>
            </a:r>
          </a:p>
          <a:p>
            <a:pPr>
              <a:lnSpc>
                <a:spcPct val="100000"/>
              </a:lnSpc>
              <a:spcBef>
                <a:spcPts val="0"/>
              </a:spcBef>
            </a:pPr>
            <a:r>
              <a:rPr lang="en-US" dirty="0" smtClean="0">
                <a:solidFill>
                  <a:srgbClr val="FF0000"/>
                </a:solidFill>
              </a:rPr>
              <a:t>The Word as revelation of relationship</a:t>
            </a:r>
          </a:p>
          <a:p>
            <a:pPr marL="0" indent="0">
              <a:lnSpc>
                <a:spcPct val="100000"/>
              </a:lnSpc>
              <a:spcBef>
                <a:spcPts val="0"/>
              </a:spcBef>
              <a:buNone/>
            </a:pPr>
            <a:endParaRPr lang="en-US" dirty="0"/>
          </a:p>
        </p:txBody>
      </p:sp>
      <p:sp>
        <p:nvSpPr>
          <p:cNvPr id="4" name="Content Placeholder 4"/>
          <p:cNvSpPr txBox="1">
            <a:spLocks/>
          </p:cNvSpPr>
          <p:nvPr/>
        </p:nvSpPr>
        <p:spPr>
          <a:xfrm>
            <a:off x="685800" y="3888882"/>
            <a:ext cx="10820400" cy="1771767"/>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a:solidFill>
                  <a:schemeClr val="bg1"/>
                </a:solidFill>
                <a:latin typeface="Times New Roman" panose="02020603050405020304" pitchFamily="18" charset="0"/>
                <a:cs typeface="Times New Roman" panose="02020603050405020304" pitchFamily="18" charset="0"/>
              </a:rPr>
              <a:t>Isa 6: 3    And one called out to another and said</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Holy, Holy, Holy, is the Lord of hosts</a:t>
            </a:r>
            <a:r>
              <a:rPr lang="en-US" sz="2800" dirty="0" smtClean="0">
                <a:solidFill>
                  <a:schemeClr val="bg1"/>
                </a:solidFill>
                <a:latin typeface="Times New Roman" panose="02020603050405020304" pitchFamily="18" charset="0"/>
                <a:cs typeface="Times New Roman" panose="02020603050405020304" pitchFamily="18" charset="0"/>
              </a:rPr>
              <a:t>, the whole </a:t>
            </a:r>
            <a:r>
              <a:rPr lang="en-US" sz="2800" dirty="0">
                <a:solidFill>
                  <a:schemeClr val="bg1"/>
                </a:solidFill>
                <a:latin typeface="Times New Roman" panose="02020603050405020304" pitchFamily="18" charset="0"/>
                <a:cs typeface="Times New Roman" panose="02020603050405020304" pitchFamily="18" charset="0"/>
              </a:rPr>
              <a:t>earth is full of His glory.”</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Rev 4:8   </a:t>
            </a:r>
            <a:r>
              <a:rPr lang="en-US" sz="2800" dirty="0" smtClean="0">
                <a:solidFill>
                  <a:schemeClr val="bg1"/>
                </a:solidFill>
                <a:latin typeface="Times New Roman" panose="02020603050405020304" pitchFamily="18" charset="0"/>
                <a:cs typeface="Times New Roman" panose="02020603050405020304" pitchFamily="18" charset="0"/>
              </a:rPr>
              <a:t>…and </a:t>
            </a:r>
            <a:r>
              <a:rPr lang="en-US" sz="2800" dirty="0">
                <a:solidFill>
                  <a:schemeClr val="bg1"/>
                </a:solidFill>
                <a:latin typeface="Times New Roman" panose="02020603050405020304" pitchFamily="18" charset="0"/>
                <a:cs typeface="Times New Roman" panose="02020603050405020304" pitchFamily="18" charset="0"/>
              </a:rPr>
              <a:t>day and night </a:t>
            </a:r>
            <a:r>
              <a:rPr lang="en-US" sz="2800" dirty="0" smtClean="0">
                <a:solidFill>
                  <a:schemeClr val="bg1"/>
                </a:solidFill>
                <a:latin typeface="Times New Roman" panose="02020603050405020304" pitchFamily="18" charset="0"/>
                <a:cs typeface="Times New Roman" panose="02020603050405020304" pitchFamily="18" charset="0"/>
              </a:rPr>
              <a:t>they </a:t>
            </a:r>
            <a:r>
              <a:rPr lang="en-US" sz="2800" dirty="0">
                <a:solidFill>
                  <a:schemeClr val="bg1"/>
                </a:solidFill>
                <a:latin typeface="Times New Roman" panose="02020603050405020304" pitchFamily="18" charset="0"/>
                <a:cs typeface="Times New Roman" panose="02020603050405020304" pitchFamily="18" charset="0"/>
              </a:rPr>
              <a:t>do not cease to say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Holy, holy, holy is the Lord God, the Almighty, who was and who is and who </a:t>
            </a:r>
            <a:r>
              <a:rPr lang="en-US" sz="2800" dirty="0" smtClean="0">
                <a:solidFill>
                  <a:schemeClr val="bg1"/>
                </a:solidFill>
                <a:latin typeface="Times New Roman" panose="02020603050405020304" pitchFamily="18" charset="0"/>
                <a:cs typeface="Times New Roman" panose="02020603050405020304" pitchFamily="18" charset="0"/>
              </a:rPr>
              <a:t>is </a:t>
            </a:r>
            <a:r>
              <a:rPr lang="en-US" sz="2800" dirty="0">
                <a:solidFill>
                  <a:schemeClr val="bg1"/>
                </a:solidFill>
                <a:latin typeface="Times New Roman" panose="02020603050405020304" pitchFamily="18" charset="0"/>
                <a:cs typeface="Times New Roman" panose="02020603050405020304" pitchFamily="18" charset="0"/>
              </a:rPr>
              <a:t>to come.”</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p:cNvSpPr txBox="1">
            <a:spLocks/>
          </p:cNvSpPr>
          <p:nvPr/>
        </p:nvSpPr>
        <p:spPr>
          <a:xfrm>
            <a:off x="6427695" y="1629779"/>
            <a:ext cx="5217458" cy="46525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“…we become acquainted with the character of God. Our eyes are divinely opened to see what a lovely Being God is! And this good, gracious, loving, heavenly Father is ours – our portion for time and for eternity…And what will make us exceedingly happy in heaven? It will be the fuller knowledge of God.” </a:t>
            </a:r>
          </a:p>
          <a:p>
            <a:pPr marL="0" indent="0">
              <a:buFont typeface="Arial" panose="020B0604020202020204" pitchFamily="34" charset="0"/>
              <a:buNone/>
            </a:pPr>
            <a:r>
              <a:rPr lang="en-US" sz="2000" smtClean="0">
                <a:solidFill>
                  <a:schemeClr val="bg1"/>
                </a:solidFill>
                <a:latin typeface="Times New Roman" panose="02020603050405020304" pitchFamily="18" charset="0"/>
                <a:cs typeface="Times New Roman" panose="02020603050405020304" pitchFamily="18" charset="0"/>
              </a:rPr>
              <a:t>A Narrative of Some of the Lord’s Dealing with George Mueller</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1870" y="1473200"/>
            <a:ext cx="7960659" cy="5311252"/>
          </a:xfrm>
          <a:prstGeom prst="rect">
            <a:avLst/>
          </a:prstGeom>
        </p:spPr>
      </p:pic>
    </p:spTree>
    <p:extLst>
      <p:ext uri="{BB962C8B-B14F-4D97-AF65-F5344CB8AC3E}">
        <p14:creationId xmlns:p14="http://schemas.microsoft.com/office/powerpoint/2010/main" xmlns="" val="2393446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764373"/>
            <a:ext cx="10603089" cy="708827"/>
          </a:xfrm>
        </p:spPr>
        <p:txBody>
          <a:bodyPr>
            <a:noAutofit/>
          </a:bodyPr>
          <a:lstStyle/>
          <a:p>
            <a:r>
              <a:rPr lang="en-US" dirty="0"/>
              <a:t>Fighting for new ground of delight!</a:t>
            </a:r>
          </a:p>
        </p:txBody>
      </p:sp>
      <p:sp>
        <p:nvSpPr>
          <p:cNvPr id="3" name="Content Placeholder 2"/>
          <p:cNvSpPr>
            <a:spLocks noGrp="1"/>
          </p:cNvSpPr>
          <p:nvPr>
            <p:ph idx="1"/>
          </p:nvPr>
        </p:nvSpPr>
        <p:spPr>
          <a:xfrm>
            <a:off x="685800" y="1473200"/>
            <a:ext cx="10820400" cy="4745485"/>
          </a:xfrm>
        </p:spPr>
        <p:txBody>
          <a:bodyPr/>
          <a:lstStyle/>
          <a:p>
            <a:pPr>
              <a:lnSpc>
                <a:spcPct val="100000"/>
              </a:lnSpc>
              <a:spcBef>
                <a:spcPts val="0"/>
              </a:spcBef>
            </a:pPr>
            <a:r>
              <a:rPr lang="en-US" dirty="0" smtClean="0"/>
              <a:t>The “warfare for delight”</a:t>
            </a:r>
          </a:p>
        </p:txBody>
      </p:sp>
      <p:sp>
        <p:nvSpPr>
          <p:cNvPr id="4" name="Content Placeholder 4"/>
          <p:cNvSpPr txBox="1">
            <a:spLocks/>
          </p:cNvSpPr>
          <p:nvPr/>
        </p:nvSpPr>
        <p:spPr>
          <a:xfrm>
            <a:off x="685800" y="2302136"/>
            <a:ext cx="10820400" cy="280692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smtClean="0">
                <a:solidFill>
                  <a:schemeClr val="bg1"/>
                </a:solidFill>
                <a:latin typeface="Times New Roman" panose="02020603050405020304" pitchFamily="18" charset="0"/>
                <a:cs typeface="Times New Roman" panose="02020603050405020304" pitchFamily="18" charset="0"/>
              </a:rPr>
              <a:t>Prov 2:1-6</a:t>
            </a:r>
            <a:r>
              <a:rPr lang="en-US" sz="2000" smtClean="0">
                <a:solidFill>
                  <a:schemeClr val="bg1"/>
                </a:solidFill>
                <a:latin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cs typeface="Times New Roman" panose="02020603050405020304" pitchFamily="18" charset="0"/>
              </a:rPr>
              <a:t>My son, if you will receive my words, and treasure my commandments within you, make your ear attentive to wisdom, incline your heart to understanding; for if you cry for discernment, lift your voice for understanding; if you seek her as silver and search for her as for hidden treasures; then you will discern the fear of the Lord and discover the knowledge of God. For the Lord gives wisdom; from His mouth come knowledge and understanding.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p:cNvSpPr txBox="1">
            <a:spLocks/>
          </p:cNvSpPr>
          <p:nvPr/>
        </p:nvSpPr>
        <p:spPr>
          <a:xfrm>
            <a:off x="685800" y="2307623"/>
            <a:ext cx="10820400" cy="44863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solidFill>
                  <a:schemeClr val="bg1"/>
                </a:solidFill>
                <a:latin typeface="Times New Roman" panose="02020603050405020304" pitchFamily="18" charset="0"/>
                <a:cs typeface="Times New Roman" panose="02020603050405020304" pitchFamily="18" charset="0"/>
              </a:rPr>
              <a:t>1&amp;2Tim    Guard what has been entrusted…   Guard through the Holy Spirit who dwells in us, the treasure which has been entrusted to you… Retain the standard of sound words…Remind them of these things… be diligent to-handle accurately the Word of truth…continue in the things you have learned</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Phil 4:8-9   Finally, brethren, whatever is true, whatever is honorable, whatever is right, whatever is pure, whatever is </a:t>
            </a:r>
            <a:r>
              <a:rPr lang="en-US" sz="2800" dirty="0" smtClean="0">
                <a:solidFill>
                  <a:schemeClr val="bg1"/>
                </a:solidFill>
                <a:latin typeface="Times New Roman" panose="02020603050405020304" pitchFamily="18" charset="0"/>
                <a:cs typeface="Times New Roman" panose="02020603050405020304" pitchFamily="18" charset="0"/>
              </a:rPr>
              <a:t>lovely</a:t>
            </a:r>
            <a:r>
              <a:rPr lang="en-US" sz="2800" dirty="0">
                <a:solidFill>
                  <a:schemeClr val="bg1"/>
                </a:solidFill>
                <a:latin typeface="Times New Roman" panose="02020603050405020304" pitchFamily="18" charset="0"/>
                <a:cs typeface="Times New Roman" panose="02020603050405020304" pitchFamily="18" charset="0"/>
              </a:rPr>
              <a:t>, whatever is of good repute, if there is any excellence and if anything worthy of praise, </a:t>
            </a:r>
            <a:r>
              <a:rPr lang="en-US" sz="2800" dirty="0" smtClean="0">
                <a:solidFill>
                  <a:schemeClr val="bg1"/>
                </a:solidFill>
                <a:latin typeface="Times New Roman" panose="02020603050405020304" pitchFamily="18" charset="0"/>
                <a:cs typeface="Times New Roman" panose="02020603050405020304" pitchFamily="18" charset="0"/>
              </a:rPr>
              <a:t>dwell </a:t>
            </a:r>
            <a:r>
              <a:rPr lang="en-US" sz="2800" dirty="0">
                <a:solidFill>
                  <a:schemeClr val="bg1"/>
                </a:solidFill>
                <a:latin typeface="Times New Roman" panose="02020603050405020304" pitchFamily="18" charset="0"/>
                <a:cs typeface="Times New Roman" panose="02020603050405020304" pitchFamily="18" charset="0"/>
              </a:rPr>
              <a:t>on these </a:t>
            </a:r>
            <a:r>
              <a:rPr lang="en-US" sz="2800" dirty="0" err="1" smtClean="0">
                <a:solidFill>
                  <a:schemeClr val="bg1"/>
                </a:solidFill>
                <a:latin typeface="Times New Roman" panose="02020603050405020304" pitchFamily="18" charset="0"/>
                <a:cs typeface="Times New Roman" panose="02020603050405020304" pitchFamily="18" charset="0"/>
              </a:rPr>
              <a:t>things.The</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things you have learned and received and heard and seen in me, practice these things, and the God of peace will be with you.</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39830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1829</TotalTime>
  <Words>2811</Words>
  <Application>Microsoft Office PowerPoint</Application>
  <PresentationFormat>Custom</PresentationFormat>
  <Paragraphs>297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Vapor Trail</vt:lpstr>
      <vt:lpstr>Fighting for delight in the word </vt:lpstr>
      <vt:lpstr>What does it mean to delight?</vt:lpstr>
      <vt:lpstr>What does it mean to delight?</vt:lpstr>
      <vt:lpstr>What does it mean to delight?</vt:lpstr>
      <vt:lpstr>“the word”- our source of delight</vt:lpstr>
      <vt:lpstr>“the word”- our source of delight</vt:lpstr>
      <vt:lpstr>“the word”- our source of delight</vt:lpstr>
      <vt:lpstr>“the word”- our source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Fighting for new ground of delight!</vt:lpstr>
      <vt:lpstr>What does it mean to delight? “the word”- our source of delight Fighting for new ground of delight!</vt:lpstr>
      <vt:lpstr>What does it mean to delight? “the word”- our source of delight Fighting for new ground of delight!</vt:lpstr>
      <vt:lpstr>Fighting for delight in the word </vt:lpstr>
      <vt:lpstr>“the word”- our source of delight</vt:lpstr>
    </vt:vector>
  </TitlesOfParts>
  <Company>xenos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for delight in the word</dc:title>
  <dc:creator>ClearyJ</dc:creator>
  <cp:lastModifiedBy>richs</cp:lastModifiedBy>
  <cp:revision>79</cp:revision>
  <dcterms:created xsi:type="dcterms:W3CDTF">2017-07-03T12:35:30Z</dcterms:created>
  <dcterms:modified xsi:type="dcterms:W3CDTF">2017-07-11T13:46:55Z</dcterms:modified>
</cp:coreProperties>
</file>