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13" r:id="rId1"/>
  </p:sldMasterIdLst>
  <p:notesMasterIdLst>
    <p:notesMasterId r:id="rId28"/>
  </p:notesMasterIdLst>
  <p:sldIdLst>
    <p:sldId id="8117" r:id="rId2"/>
    <p:sldId id="8223" r:id="rId3"/>
    <p:sldId id="8335" r:id="rId4"/>
    <p:sldId id="8323" r:id="rId5"/>
    <p:sldId id="8324" r:id="rId6"/>
    <p:sldId id="8325" r:id="rId7"/>
    <p:sldId id="8326" r:id="rId8"/>
    <p:sldId id="8327" r:id="rId9"/>
    <p:sldId id="8328" r:id="rId10"/>
    <p:sldId id="8329" r:id="rId11"/>
    <p:sldId id="8330" r:id="rId12"/>
    <p:sldId id="8331" r:id="rId13"/>
    <p:sldId id="8332" r:id="rId14"/>
    <p:sldId id="8333" r:id="rId15"/>
    <p:sldId id="8334" r:id="rId16"/>
    <p:sldId id="8336" r:id="rId17"/>
    <p:sldId id="8337" r:id="rId18"/>
    <p:sldId id="8338" r:id="rId19"/>
    <p:sldId id="8339" r:id="rId20"/>
    <p:sldId id="8340" r:id="rId21"/>
    <p:sldId id="8341" r:id="rId22"/>
    <p:sldId id="8342" r:id="rId23"/>
    <p:sldId id="8343" r:id="rId24"/>
    <p:sldId id="8344" r:id="rId25"/>
    <p:sldId id="8345" r:id="rId26"/>
    <p:sldId id="8346" r:id="rId27"/>
  </p:sldIdLst>
  <p:sldSz cx="12192000" cy="6858000"/>
  <p:notesSz cx="6858000" cy="9144000"/>
  <p:defaultTextStyle>
    <a:defPPr>
      <a:defRPr lang="en-US"/>
    </a:defPPr>
    <a:lvl1pPr algn="l" rtl="0" fontAlgn="base">
      <a:spcBef>
        <a:spcPct val="0"/>
      </a:spcBef>
      <a:spcAft>
        <a:spcPct val="0"/>
      </a:spcAft>
      <a:defRPr sz="80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fontAlgn="base">
      <a:spcBef>
        <a:spcPct val="0"/>
      </a:spcBef>
      <a:spcAft>
        <a:spcPct val="0"/>
      </a:spcAft>
      <a:defRPr sz="80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fontAlgn="base">
      <a:spcBef>
        <a:spcPct val="0"/>
      </a:spcBef>
      <a:spcAft>
        <a:spcPct val="0"/>
      </a:spcAft>
      <a:defRPr sz="80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fontAlgn="base">
      <a:spcBef>
        <a:spcPct val="0"/>
      </a:spcBef>
      <a:spcAft>
        <a:spcPct val="0"/>
      </a:spcAft>
      <a:defRPr sz="80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fontAlgn="base">
      <a:spcBef>
        <a:spcPct val="0"/>
      </a:spcBef>
      <a:spcAft>
        <a:spcPct val="0"/>
      </a:spcAft>
      <a:defRPr sz="80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80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80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80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80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90000"/>
    <a:srgbClr val="FF5050"/>
    <a:srgbClr val="FF0000"/>
    <a:srgbClr val="FF33CC"/>
    <a:srgbClr val="33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C5A3F5-CA40-4D46-A985-4C1C65E95E3F}" v="204" dt="2021-07-12T22:53:54.3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432" autoAdjust="0"/>
    <p:restoredTop sz="93364" autoAdjust="0"/>
  </p:normalViewPr>
  <p:slideViewPr>
    <p:cSldViewPr>
      <p:cViewPr varScale="1">
        <p:scale>
          <a:sx n="56" d="100"/>
          <a:sy n="56" d="100"/>
        </p:scale>
        <p:origin x="28" y="43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50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35" Type="http://schemas.microsoft.com/office/2015/10/relationships/revisionInfo" Target="revisionInfo.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0BEF9B36-6260-423F-BFD9-91AE1512CAD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charset="0"/>
                <a:ea typeface="+mn-ea"/>
              </a:defRPr>
            </a:lvl1pPr>
          </a:lstStyle>
          <a:p>
            <a:pPr>
              <a:defRPr/>
            </a:pPr>
            <a:endParaRPr lang="en-US"/>
          </a:p>
        </p:txBody>
      </p:sp>
      <p:sp>
        <p:nvSpPr>
          <p:cNvPr id="3" name="Date Placeholder 2">
            <a:extLst>
              <a:ext uri="{FF2B5EF4-FFF2-40B4-BE49-F238E27FC236}">
                <a16:creationId xmlns="" xmlns:a16="http://schemas.microsoft.com/office/drawing/2014/main" id="{5217DB2E-9435-4C4C-A831-63504B6A5568}"/>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ea typeface="ＭＳ Ｐゴシック" charset="-128"/>
              </a:defRPr>
            </a:lvl1pPr>
          </a:lstStyle>
          <a:p>
            <a:pPr>
              <a:defRPr/>
            </a:pPr>
            <a:fld id="{E96E550B-DDA9-4216-A530-1E448CDCCA70}" type="datetime1">
              <a:rPr lang="en-US"/>
              <a:pPr>
                <a:defRPr/>
              </a:pPr>
              <a:t>8/1/2021</a:t>
            </a:fld>
            <a:endParaRPr lang="en-US"/>
          </a:p>
        </p:txBody>
      </p:sp>
      <p:sp>
        <p:nvSpPr>
          <p:cNvPr id="4" name="Slide Image Placeholder 3">
            <a:extLst>
              <a:ext uri="{FF2B5EF4-FFF2-40B4-BE49-F238E27FC236}">
                <a16:creationId xmlns="" xmlns:a16="http://schemas.microsoft.com/office/drawing/2014/main" id="{A3F48A57-CE60-460A-AAFC-619D68B362E9}"/>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 xmlns:a16="http://schemas.microsoft.com/office/drawing/2014/main" id="{9E7C693E-9374-4987-94AB-87071C9BF7E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 xmlns:a16="http://schemas.microsoft.com/office/drawing/2014/main" id="{91D03427-2255-432E-A62C-B1F981638631}"/>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New Roman" charset="0"/>
                <a:ea typeface="+mn-ea"/>
              </a:defRPr>
            </a:lvl1pPr>
          </a:lstStyle>
          <a:p>
            <a:pPr>
              <a:defRPr/>
            </a:pPr>
            <a:endParaRPr lang="en-US"/>
          </a:p>
        </p:txBody>
      </p:sp>
      <p:sp>
        <p:nvSpPr>
          <p:cNvPr id="7" name="Slide Number Placeholder 6">
            <a:extLst>
              <a:ext uri="{FF2B5EF4-FFF2-40B4-BE49-F238E27FC236}">
                <a16:creationId xmlns="" xmlns:a16="http://schemas.microsoft.com/office/drawing/2014/main" id="{F1B0590E-B568-4DC9-A464-9B946710AF40}"/>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D8A8A09-2AB7-419A-ADD5-7A4A466F4704}" type="slidenum">
              <a:rPr lang="en-US" altLang="en-US"/>
              <a:pPr/>
              <a:t>‹#›</a:t>
            </a:fld>
            <a:endParaRPr lang="en-US" altLang="en-US"/>
          </a:p>
        </p:txBody>
      </p:sp>
    </p:spTree>
    <p:extLst>
      <p:ext uri="{BB962C8B-B14F-4D97-AF65-F5344CB8AC3E}">
        <p14:creationId xmlns:p14="http://schemas.microsoft.com/office/powerpoint/2010/main" val="243125441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172704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611554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610294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400543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857955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34964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578569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916119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946073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484014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53736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744510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928718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521173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72882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920764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707451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480031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600933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952733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072285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626592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882241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083881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331764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BD545E2-D7C3-4F9F-B0C1-5F7BBEEABB69}" type="datetimeFigureOut">
              <a:rPr lang="en-US">
                <a:solidFill>
                  <a:prstClr val="black">
                    <a:tint val="75000"/>
                  </a:prstClr>
                </a:solidFill>
              </a:rPr>
              <a:pPr>
                <a:defRPr/>
              </a:pPr>
              <a:t>8/1/2021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CFDC4F-BA6F-439F-8357-D2276933A3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55912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8F00964-9868-43BD-9E30-288DDB481615}" type="datetimeFigureOut">
              <a:rPr lang="en-US">
                <a:solidFill>
                  <a:prstClr val="black">
                    <a:tint val="75000"/>
                  </a:prstClr>
                </a:solidFill>
              </a:rPr>
              <a:pPr>
                <a:defRPr/>
              </a:pPr>
              <a:t>8/1/2021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6F4D1FD-880C-446E-B7A1-76160895A6C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0687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970723-F931-4C67-9945-C61D1A77393D}" type="datetimeFigureOut">
              <a:rPr lang="en-US">
                <a:solidFill>
                  <a:prstClr val="black">
                    <a:tint val="75000"/>
                  </a:prstClr>
                </a:solidFill>
              </a:rPr>
              <a:pPr>
                <a:defRPr/>
              </a:pPr>
              <a:t>8/1/2021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EBA62B7-955F-4FA4-ACB9-13EC1D62105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54602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01012F8-1818-4B15-AE15-8364AD8EFC80}" type="datetimeFigureOut">
              <a:rPr lang="en-US">
                <a:solidFill>
                  <a:prstClr val="black">
                    <a:tint val="75000"/>
                  </a:prstClr>
                </a:solidFill>
              </a:rPr>
              <a:pPr>
                <a:defRPr/>
              </a:pPr>
              <a:t>8/1/2021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ADD5BFE-1BC4-45CE-BCF7-3645720F620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4992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16472D7-EFFF-4A53-A8F3-CBD4E14CA01D}" type="datetimeFigureOut">
              <a:rPr lang="en-US">
                <a:solidFill>
                  <a:prstClr val="black">
                    <a:tint val="75000"/>
                  </a:prstClr>
                </a:solidFill>
              </a:rPr>
              <a:pPr>
                <a:defRPr/>
              </a:pPr>
              <a:t>8/1/2021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6EF4CC6-6356-40CC-B26F-2C27E8EC3F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62675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9E11A7B-5F24-4BD3-ACE8-6D2F461FA26F}" type="datetimeFigureOut">
              <a:rPr lang="en-US">
                <a:solidFill>
                  <a:prstClr val="black">
                    <a:tint val="75000"/>
                  </a:prstClr>
                </a:solidFill>
              </a:rPr>
              <a:pPr>
                <a:defRPr/>
              </a:pPr>
              <a:t>8/1/2021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64983F-46D1-4A47-A8E2-A26E8B93F5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3633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1C17D2A-C336-41B7-9D9F-FB8C29BD02AB}" type="datetimeFigureOut">
              <a:rPr lang="en-US">
                <a:solidFill>
                  <a:prstClr val="black">
                    <a:tint val="75000"/>
                  </a:prstClr>
                </a:solidFill>
              </a:rPr>
              <a:pPr>
                <a:defRPr/>
              </a:pPr>
              <a:t>8/1/2021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C686286-07CA-409D-BAF3-BD6762D50E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54643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95EBA25-288D-42F6-A67D-362DC66EA9E7}" type="datetimeFigureOut">
              <a:rPr lang="en-US">
                <a:solidFill>
                  <a:prstClr val="black">
                    <a:tint val="75000"/>
                  </a:prstClr>
                </a:solidFill>
              </a:rPr>
              <a:pPr>
                <a:defRPr/>
              </a:pPr>
              <a:t>8/1/2021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0660708-9175-4931-A978-FF1FE67D3B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3078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1C3DC6-7158-4037-A418-41D8C46D33E6}" type="datetimeFigureOut">
              <a:rPr lang="en-US">
                <a:solidFill>
                  <a:prstClr val="black">
                    <a:tint val="75000"/>
                  </a:prstClr>
                </a:solidFill>
              </a:rPr>
              <a:pPr>
                <a:defRPr/>
              </a:pPr>
              <a:t>8/1/2021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734EA45-91D8-4E63-85BD-95D9321E924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98472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7566A1B-44E1-446A-A043-E7D16061A2DE}" type="datetimeFigureOut">
              <a:rPr lang="en-US">
                <a:solidFill>
                  <a:prstClr val="black">
                    <a:tint val="75000"/>
                  </a:prstClr>
                </a:solidFill>
              </a:rPr>
              <a:pPr>
                <a:defRPr/>
              </a:pPr>
              <a:t>8/1/2021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8B6C2FB-1C16-4A89-A48D-5FDEDA99AC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3388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3848B08-ABFE-491B-919B-E650DE7C0C0E}" type="datetimeFigureOut">
              <a:rPr lang="en-US">
                <a:solidFill>
                  <a:prstClr val="black">
                    <a:tint val="75000"/>
                  </a:prstClr>
                </a:solidFill>
              </a:rPr>
              <a:pPr>
                <a:defRPr/>
              </a:pPr>
              <a:t>8/1/2021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C31A9D-22BA-4DDF-B209-93F4221DF1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64145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FDAFB93-9BCD-4A7A-A361-882F41969D13}" type="datetimeFigureOut">
              <a:rPr lang="en-US">
                <a:solidFill>
                  <a:prstClr val="black">
                    <a:tint val="75000"/>
                  </a:prstClr>
                </a:solidFill>
              </a:rPr>
              <a:pPr>
                <a:defRPr/>
              </a:pPr>
              <a:t>8/1/2021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A7FC07A-240C-468B-943B-D4EB121898D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4010685"/>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wmf"/><Relationship Id="rId4" Type="http://schemas.openxmlformats.org/officeDocument/2006/relationships/package" Target="../embeddings/Microsoft_PowerPoint_Presentation1.pptx"/></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ctrTitle"/>
          </p:nvPr>
        </p:nvSpPr>
        <p:spPr>
          <a:xfrm>
            <a:off x="1524000" y="2336800"/>
            <a:ext cx="9144000" cy="2387600"/>
          </a:xfrm>
        </p:spPr>
        <p:txBody>
          <a:bodyPr>
            <a:normAutofit/>
          </a:bodyPr>
          <a:lstStyle/>
          <a:p>
            <a:r>
              <a:rPr lang="en-US" sz="12500" dirty="0">
                <a:solidFill>
                  <a:schemeClr val="bg1"/>
                </a:solidFill>
                <a:latin typeface="Century Gothic" panose="020B0502020202020204" pitchFamily="34" charset="0"/>
              </a:rPr>
              <a:t>FIRST PETER</a:t>
            </a:r>
          </a:p>
        </p:txBody>
      </p:sp>
      <p:sp>
        <p:nvSpPr>
          <p:cNvPr id="5" name="TextBox 4">
            <a:extLst>
              <a:ext uri="{FF2B5EF4-FFF2-40B4-BE49-F238E27FC236}">
                <a16:creationId xmlns="" xmlns:a16="http://schemas.microsoft.com/office/drawing/2014/main" id="{BAE4048D-F2A1-4F2F-A6A3-C02D29D6F4D0}"/>
              </a:ext>
            </a:extLst>
          </p:cNvPr>
          <p:cNvSpPr txBox="1"/>
          <p:nvPr/>
        </p:nvSpPr>
        <p:spPr>
          <a:xfrm>
            <a:off x="2911365" y="2313172"/>
            <a:ext cx="6369269" cy="584775"/>
          </a:xfrm>
          <a:prstGeom prst="rect">
            <a:avLst/>
          </a:prstGeom>
          <a:noFill/>
        </p:spPr>
        <p:txBody>
          <a:bodyPr wrap="square" rtlCol="0">
            <a:spAutoFit/>
          </a:bodyPr>
          <a:lstStyle/>
          <a:p>
            <a:pPr algn="ctr"/>
            <a:r>
              <a:rPr lang="en-US" sz="3200" dirty="0">
                <a:solidFill>
                  <a:schemeClr val="bg1"/>
                </a:solidFill>
                <a:latin typeface="Century Gothic" panose="020B0502020202020204" pitchFamily="34" charset="0"/>
              </a:rPr>
              <a:t>THE BOOK OF</a:t>
            </a:r>
          </a:p>
        </p:txBody>
      </p:sp>
      <p:graphicFrame>
        <p:nvGraphicFramePr>
          <p:cNvPr id="2" name="Object 1">
            <a:hlinkClick r:id="" action="ppaction://ole?verb=0"/>
            <a:extLst>
              <a:ext uri="{FF2B5EF4-FFF2-40B4-BE49-F238E27FC236}">
                <a16:creationId xmlns="" xmlns:a16="http://schemas.microsoft.com/office/drawing/2014/main" id="{9FB673F6-A064-475E-85B5-5601AF135985}"/>
              </a:ext>
            </a:extLst>
          </p:cNvPr>
          <p:cNvGraphicFramePr>
            <a:graphicFrameLocks noChangeAspect="1"/>
          </p:cNvGraphicFramePr>
          <p:nvPr>
            <p:extLst>
              <p:ext uri="{D42A27DB-BD31-4B8C-83A1-F6EECF244321}">
                <p14:modId xmlns:p14="http://schemas.microsoft.com/office/powerpoint/2010/main" val="2247937133"/>
              </p:ext>
            </p:extLst>
          </p:nvPr>
        </p:nvGraphicFramePr>
        <p:xfrm>
          <a:off x="11963400" y="6705600"/>
          <a:ext cx="914400" cy="771525"/>
        </p:xfrm>
        <a:graphic>
          <a:graphicData uri="http://schemas.openxmlformats.org/presentationml/2006/ole">
            <mc:AlternateContent xmlns:mc="http://schemas.openxmlformats.org/markup-compatibility/2006">
              <mc:Choice xmlns:v="urn:schemas-microsoft-com:vml" Requires="v">
                <p:oleObj spid="_x0000_s1028" name="Presentation" showAsIcon="1" r:id="rId4" imgW="914400" imgH="771480" progId="PowerPoint.Show.12">
                  <p:embed/>
                </p:oleObj>
              </mc:Choice>
              <mc:Fallback>
                <p:oleObj name="Presentation" showAsIcon="1" r:id="rId4" imgW="914400" imgH="771480" progId="PowerPoint.Show.12">
                  <p:embed/>
                  <p:pic>
                    <p:nvPicPr>
                      <p:cNvPr id="0" name=""/>
                      <p:cNvPicPr/>
                      <p:nvPr/>
                    </p:nvPicPr>
                    <p:blipFill>
                      <a:blip r:embed="rId5"/>
                      <a:stretch>
                        <a:fillRect/>
                      </a:stretch>
                    </p:blipFill>
                    <p:spPr>
                      <a:xfrm>
                        <a:off x="11963400" y="6705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4277668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2723823"/>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2 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[To those] who have been chosen </a:t>
            </a:r>
            <a:r>
              <a:rPr lang="en-US" sz="3800" dirty="0">
                <a:solidFill>
                  <a:schemeClr val="bg1"/>
                </a:solidFill>
                <a:latin typeface="Calibri Light" panose="020F0302020204030204" pitchFamily="34" charset="0"/>
                <a:cs typeface="Calibri Light" panose="020F0302020204030204" pitchFamily="34" charset="0"/>
              </a:rPr>
              <a:t>according to the foreknowledge of God the Father</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through the sanctifying work of the Spirit, to be obedient to Jesus Christ and sprinkled with his blood: Grace and peace be yours in abundance. </a:t>
            </a:r>
            <a:endParaRPr lang="en-US" sz="38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4" name="Rectangle 3">
            <a:extLst>
              <a:ext uri="{FF2B5EF4-FFF2-40B4-BE49-F238E27FC236}">
                <a16:creationId xmlns="" xmlns:a16="http://schemas.microsoft.com/office/drawing/2014/main" id="{2E6B42E3-AC30-46AD-B3C0-673C91226184}"/>
              </a:ext>
            </a:extLst>
          </p:cNvPr>
          <p:cNvSpPr>
            <a:spLocks noChangeArrowheads="1"/>
          </p:cNvSpPr>
          <p:nvPr/>
        </p:nvSpPr>
        <p:spPr bwMode="auto">
          <a:xfrm>
            <a:off x="762000" y="2438400"/>
            <a:ext cx="10591800" cy="23622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5" name="TextBox 4">
            <a:extLst>
              <a:ext uri="{FF2B5EF4-FFF2-40B4-BE49-F238E27FC236}">
                <a16:creationId xmlns="" xmlns:a16="http://schemas.microsoft.com/office/drawing/2014/main" id="{EF7F4427-3EA2-457F-9BE2-146F261A326A}"/>
              </a:ext>
            </a:extLst>
          </p:cNvPr>
          <p:cNvSpPr txBox="1">
            <a:spLocks noChangeArrowheads="1"/>
          </p:cNvSpPr>
          <p:nvPr/>
        </p:nvSpPr>
        <p:spPr bwMode="auto">
          <a:xfrm>
            <a:off x="844050" y="2506916"/>
            <a:ext cx="10446515" cy="2185214"/>
          </a:xfrm>
          <a:prstGeom prst="rect">
            <a:avLst/>
          </a:prstGeom>
          <a:noFill/>
          <a:ln w="38100">
            <a:noFill/>
            <a:miter lim="800000"/>
            <a:headEnd/>
            <a:tailEnd/>
          </a:ln>
        </p:spPr>
        <p:txBody>
          <a:bodyPr wrap="square">
            <a:spAutoFit/>
          </a:bodyPr>
          <a:lstStyle/>
          <a:p>
            <a:pPr marL="0" lvl="1" fontAlgn="auto">
              <a:spcBef>
                <a:spcPts val="0"/>
              </a:spcBef>
              <a:spcAft>
                <a:spcPts val="300"/>
              </a:spcAft>
              <a:buSzPct val="100000"/>
              <a:defRPr/>
            </a:pPr>
            <a:r>
              <a:rPr lang="en-US" sz="3400" dirty="0">
                <a:solidFill>
                  <a:prstClr val="white"/>
                </a:solidFill>
                <a:latin typeface="Calibri Light" panose="020F0302020204030204" pitchFamily="34" charset="0"/>
                <a:ea typeface="ＭＳ Ｐゴシック" charset="-128"/>
                <a:cs typeface="Calibri Light" panose="020F0302020204030204" pitchFamily="34" charset="0"/>
              </a:rPr>
              <a:t>Matthew 23:37: “Jerusalem, Jerusalem, you who kill the prophets and stone those sent to you, how often I have longed to gather your children together, as a hen gathers her chicks under her wings, and you were not willing.” </a:t>
            </a:r>
            <a:endParaRPr lang="en-US" sz="3300" dirty="0">
              <a:solidFill>
                <a:prstClr val="white"/>
              </a:solidFill>
              <a:latin typeface="Calibri Light" panose="020F0302020204030204" pitchFamily="34" charset="0"/>
              <a:ea typeface="ＭＳ Ｐゴシック" charset="-128"/>
              <a:cs typeface="Calibri Light" panose="020F0302020204030204" pitchFamily="34" charset="0"/>
            </a:endParaRPr>
          </a:p>
        </p:txBody>
      </p:sp>
    </p:spTree>
    <p:extLst>
      <p:ext uri="{BB962C8B-B14F-4D97-AF65-F5344CB8AC3E}">
        <p14:creationId xmlns:p14="http://schemas.microsoft.com/office/powerpoint/2010/main" val="227172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2723823"/>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2 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[To those] who have been chosen according to the foreknowledge of God the Father, through the </a:t>
            </a:r>
            <a:r>
              <a:rPr lang="en-US" sz="3800" dirty="0">
                <a:solidFill>
                  <a:schemeClr val="bg1"/>
                </a:solidFill>
                <a:latin typeface="Calibri Light" panose="020F0302020204030204" pitchFamily="34" charset="0"/>
                <a:cs typeface="Calibri Light" panose="020F0302020204030204" pitchFamily="34" charset="0"/>
              </a:rPr>
              <a:t>sanctifying work of the Spirit</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to be obedient to Jesus Christ and sprinkled with his blood: Grace and peace be yours in abundance. </a:t>
            </a:r>
            <a:endParaRPr lang="en-US" sz="38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6" name="Rectangle 5">
            <a:extLst>
              <a:ext uri="{FF2B5EF4-FFF2-40B4-BE49-F238E27FC236}">
                <a16:creationId xmlns="" xmlns:a16="http://schemas.microsoft.com/office/drawing/2014/main" id="{25803275-EA7C-49A6-ADC5-32F584E4CBC9}"/>
              </a:ext>
            </a:extLst>
          </p:cNvPr>
          <p:cNvSpPr>
            <a:spLocks noChangeArrowheads="1"/>
          </p:cNvSpPr>
          <p:nvPr/>
        </p:nvSpPr>
        <p:spPr bwMode="auto">
          <a:xfrm>
            <a:off x="2514600" y="2971800"/>
            <a:ext cx="7040618" cy="158104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7" name="TextBox 6">
            <a:extLst>
              <a:ext uri="{FF2B5EF4-FFF2-40B4-BE49-F238E27FC236}">
                <a16:creationId xmlns="" xmlns:a16="http://schemas.microsoft.com/office/drawing/2014/main" id="{1747BA83-D551-4189-9439-EF48DF21F833}"/>
              </a:ext>
            </a:extLst>
          </p:cNvPr>
          <p:cNvSpPr txBox="1">
            <a:spLocks noChangeArrowheads="1"/>
          </p:cNvSpPr>
          <p:nvPr/>
        </p:nvSpPr>
        <p:spPr bwMode="auto">
          <a:xfrm>
            <a:off x="2544818" y="3040486"/>
            <a:ext cx="7010399" cy="1446550"/>
          </a:xfrm>
          <a:prstGeom prst="rect">
            <a:avLst/>
          </a:prstGeom>
          <a:noFill/>
          <a:ln w="38100">
            <a:noFill/>
            <a:miter lim="800000"/>
            <a:headEnd/>
            <a:tailEnd/>
          </a:ln>
        </p:spPr>
        <p:txBody>
          <a:bodyPr wrap="square">
            <a:spAutoFit/>
          </a:bodyPr>
          <a:lstStyle/>
          <a:p>
            <a:pPr marL="0" lvl="1" algn="ctr" fontAlgn="auto">
              <a:spcBef>
                <a:spcPts val="0"/>
              </a:spcBef>
              <a:spcAft>
                <a:spcPts val="1800"/>
              </a:spcAft>
              <a:buSzPct val="100000"/>
              <a:defRPr/>
            </a:pPr>
            <a:r>
              <a:rPr lang="en-US" sz="4400" dirty="0">
                <a:solidFill>
                  <a:prstClr val="white"/>
                </a:solidFill>
                <a:latin typeface="Calibri Light" panose="020F0302020204030204" pitchFamily="34" charset="0"/>
                <a:cs typeface="Calibri Light" panose="020F0302020204030204" pitchFamily="34" charset="0"/>
              </a:rPr>
              <a:t>= “to set apart” or “to make distinct.”</a:t>
            </a:r>
          </a:p>
        </p:txBody>
      </p:sp>
    </p:spTree>
    <p:extLst>
      <p:ext uri="{BB962C8B-B14F-4D97-AF65-F5344CB8AC3E}">
        <p14:creationId xmlns:p14="http://schemas.microsoft.com/office/powerpoint/2010/main" val="197107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2723823"/>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2 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[To those] who have been chosen according to the foreknowledge of God the Father, through the sanctifying work of the Spirit, </a:t>
            </a:r>
            <a:r>
              <a:rPr lang="en-US" sz="3800" dirty="0">
                <a:solidFill>
                  <a:schemeClr val="bg1"/>
                </a:solidFill>
                <a:latin typeface="Calibri Light" panose="020F0302020204030204" pitchFamily="34" charset="0"/>
                <a:cs typeface="Calibri Light" panose="020F0302020204030204" pitchFamily="34" charset="0"/>
              </a:rPr>
              <a:t>to be obedient to Jesus Christ</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and sprinkled with his blood: Grace and peace be yours in abundance. </a:t>
            </a:r>
            <a:endParaRPr lang="en-US" sz="38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1545671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2723823"/>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2 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[To those] who have been chosen according to the foreknowledge of God the Father, through the sanctifying work of the Spirit, to be obedient to Jesus Christ and </a:t>
            </a:r>
            <a:r>
              <a:rPr lang="en-US" sz="3800" dirty="0">
                <a:solidFill>
                  <a:schemeClr val="bg1"/>
                </a:solidFill>
                <a:latin typeface="Calibri Light" panose="020F0302020204030204" pitchFamily="34" charset="0"/>
                <a:cs typeface="Calibri Light" panose="020F0302020204030204" pitchFamily="34" charset="0"/>
              </a:rPr>
              <a:t>sprinkled with his blood</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Grace and peace be yours in abundance. </a:t>
            </a:r>
            <a:endParaRPr lang="en-US" sz="38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2511821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 xmlns:a16="http://schemas.microsoft.com/office/drawing/2014/main" id="{0CD37F30-91CB-4A1F-8A31-6A940BBD4A6E}"/>
              </a:ext>
            </a:extLst>
          </p:cNvPr>
          <p:cNvPicPr>
            <a:picLocks noChangeAspect="1"/>
          </p:cNvPicPr>
          <p:nvPr/>
        </p:nvPicPr>
        <p:blipFill rotWithShape="1">
          <a:blip r:embed="rId3"/>
          <a:srcRect l="2790" r="3859"/>
          <a:stretch/>
        </p:blipFill>
        <p:spPr>
          <a:xfrm>
            <a:off x="20" y="1282"/>
            <a:ext cx="12191980" cy="6856718"/>
          </a:xfrm>
          <a:prstGeom prst="rect">
            <a:avLst/>
          </a:prstGeom>
        </p:spPr>
      </p:pic>
    </p:spTree>
    <p:extLst>
      <p:ext uri="{BB962C8B-B14F-4D97-AF65-F5344CB8AC3E}">
        <p14:creationId xmlns:p14="http://schemas.microsoft.com/office/powerpoint/2010/main" val="1373698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3250121"/>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bg1"/>
                </a:solidFill>
                <a:latin typeface="Calibri Light" panose="020F0302020204030204" pitchFamily="34" charset="0"/>
                <a:cs typeface="Calibri Light" panose="020F0302020204030204" pitchFamily="34" charset="0"/>
              </a:rPr>
              <a:t>3 	</a:t>
            </a:r>
            <a:r>
              <a:rPr lang="en-US" sz="3800" dirty="0">
                <a:solidFill>
                  <a:schemeClr val="bg1"/>
                </a:solidFill>
                <a:latin typeface="Calibri Light" panose="020F0302020204030204" pitchFamily="34" charset="0"/>
                <a:cs typeface="Calibri Light" panose="020F0302020204030204" pitchFamily="34" charset="0"/>
              </a:rPr>
              <a:t>Praise be to the God and Father of our Lord Jesus Christ! In his great mercy he has given us new birth into a living hope through the resurrection of Jesus Christ from the dead, </a:t>
            </a:r>
          </a:p>
          <a:p>
            <a:pPr marL="571500" indent="-571500">
              <a:lnSpc>
                <a:spcPct val="90000"/>
              </a:lnSpc>
            </a:pPr>
            <a:r>
              <a:rPr lang="en-US" sz="3800" baseline="30000" dirty="0">
                <a:solidFill>
                  <a:schemeClr val="bg1"/>
                </a:solidFill>
                <a:latin typeface="Calibri Light" panose="020F0302020204030204" pitchFamily="34" charset="0"/>
                <a:cs typeface="Calibri Light" panose="020F0302020204030204" pitchFamily="34" charset="0"/>
              </a:rPr>
              <a:t>4</a:t>
            </a:r>
            <a:r>
              <a:rPr lang="en-US" sz="3800" dirty="0">
                <a:solidFill>
                  <a:schemeClr val="bg1"/>
                </a:solidFill>
                <a:latin typeface="Calibri Light" panose="020F0302020204030204" pitchFamily="34" charset="0"/>
                <a:cs typeface="Calibri Light" panose="020F0302020204030204" pitchFamily="34" charset="0"/>
              </a:rPr>
              <a:t> 	and into an inheritance that can never perish, spoil or fade. </a:t>
            </a:r>
            <a:endParaRPr lang="en-US" sz="3800" dirty="0">
              <a:solidFill>
                <a:schemeClr val="bg1"/>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862884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3250121"/>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3 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Praise be to the God and Father of our Lord Jesus Christ! In his great mercy he has given us </a:t>
            </a:r>
            <a:r>
              <a:rPr lang="en-US" sz="3800" dirty="0">
                <a:solidFill>
                  <a:schemeClr val="bg1"/>
                </a:solidFill>
                <a:latin typeface="Calibri Light" panose="020F0302020204030204" pitchFamily="34" charset="0"/>
                <a:cs typeface="Calibri Light" panose="020F0302020204030204" pitchFamily="34" charset="0"/>
              </a:rPr>
              <a:t>new birth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into a living hope through the resurrection of Jesus Christ from the dead, </a:t>
            </a:r>
          </a:p>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4</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and into an inheritance that can never perish, spoil or fade. </a:t>
            </a:r>
            <a:endParaRPr lang="en-US" sz="38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1729298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3250121"/>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3 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Praise be to the God and Father of our Lord Jesus Christ! In his great mercy he has given us new birth into a living hope through the resurrection of Jesus Christ from the dead, </a:t>
            </a:r>
          </a:p>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4</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and into </a:t>
            </a:r>
            <a:r>
              <a:rPr lang="en-US" sz="3800" dirty="0">
                <a:solidFill>
                  <a:schemeClr val="bg1"/>
                </a:solidFill>
                <a:latin typeface="Calibri Light" panose="020F0302020204030204" pitchFamily="34" charset="0"/>
                <a:cs typeface="Calibri Light" panose="020F0302020204030204" pitchFamily="34" charset="0"/>
              </a:rPr>
              <a:t>an inheritance that can never perish, spoil or fade</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t>
            </a:r>
            <a:endParaRPr lang="en-US" sz="38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4" name="Rectangle 3">
            <a:extLst>
              <a:ext uri="{FF2B5EF4-FFF2-40B4-BE49-F238E27FC236}">
                <a16:creationId xmlns="" xmlns:a16="http://schemas.microsoft.com/office/drawing/2014/main" id="{626B4B72-1DEA-4127-9B3E-8CE3E8632BE4}"/>
              </a:ext>
            </a:extLst>
          </p:cNvPr>
          <p:cNvSpPr>
            <a:spLocks noChangeArrowheads="1"/>
          </p:cNvSpPr>
          <p:nvPr/>
        </p:nvSpPr>
        <p:spPr bwMode="auto">
          <a:xfrm>
            <a:off x="228600" y="4473291"/>
            <a:ext cx="11745182" cy="1622709"/>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5" name="TextBox 4">
            <a:extLst>
              <a:ext uri="{FF2B5EF4-FFF2-40B4-BE49-F238E27FC236}">
                <a16:creationId xmlns="" xmlns:a16="http://schemas.microsoft.com/office/drawing/2014/main" id="{A90CBF13-ED11-4DB8-928C-A3C9776FE3C4}"/>
              </a:ext>
            </a:extLst>
          </p:cNvPr>
          <p:cNvSpPr txBox="1">
            <a:spLocks noChangeArrowheads="1"/>
          </p:cNvSpPr>
          <p:nvPr/>
        </p:nvSpPr>
        <p:spPr bwMode="auto">
          <a:xfrm>
            <a:off x="268630" y="4545522"/>
            <a:ext cx="11694770" cy="1446550"/>
          </a:xfrm>
          <a:prstGeom prst="rect">
            <a:avLst/>
          </a:prstGeom>
          <a:noFill/>
          <a:ln w="38100">
            <a:noFill/>
            <a:miter lim="800000"/>
            <a:headEnd/>
            <a:tailEnd/>
          </a:ln>
        </p:spPr>
        <p:txBody>
          <a:bodyPr wrap="square">
            <a:spAutoFit/>
          </a:bodyPr>
          <a:lstStyle/>
          <a:p>
            <a:pPr marL="0" lvl="1" algn="ctr" fontAlgn="auto">
              <a:spcBef>
                <a:spcPts val="0"/>
              </a:spcBef>
              <a:spcAft>
                <a:spcPts val="1800"/>
              </a:spcAft>
              <a:buSzPct val="100000"/>
              <a:defRPr/>
            </a:pPr>
            <a:r>
              <a:rPr lang="en-US" sz="4400" dirty="0">
                <a:solidFill>
                  <a:prstClr val="white"/>
                </a:solidFill>
                <a:latin typeface="Calibri Light" panose="020F0302020204030204" pitchFamily="34" charset="0"/>
                <a:cs typeface="Calibri Light" panose="020F0302020204030204" pitchFamily="34" charset="0"/>
              </a:rPr>
              <a:t>Our inheritance is </a:t>
            </a:r>
            <a:r>
              <a:rPr lang="en-US" sz="4400" i="1" dirty="0">
                <a:solidFill>
                  <a:prstClr val="white"/>
                </a:solidFill>
                <a:latin typeface="Calibri Light" panose="020F0302020204030204" pitchFamily="34" charset="0"/>
                <a:cs typeface="Calibri Light" panose="020F0302020204030204" pitchFamily="34" charset="0"/>
              </a:rPr>
              <a:t>untouched</a:t>
            </a:r>
            <a:r>
              <a:rPr lang="en-US" sz="4400" dirty="0">
                <a:solidFill>
                  <a:prstClr val="white"/>
                </a:solidFill>
                <a:latin typeface="Calibri Light" panose="020F0302020204030204" pitchFamily="34" charset="0"/>
                <a:cs typeface="Calibri Light" panose="020F0302020204030204" pitchFamily="34" charset="0"/>
              </a:rPr>
              <a:t> by death, </a:t>
            </a:r>
            <a:r>
              <a:rPr lang="en-US" sz="4400" i="1" dirty="0">
                <a:solidFill>
                  <a:prstClr val="white"/>
                </a:solidFill>
                <a:latin typeface="Calibri Light" panose="020F0302020204030204" pitchFamily="34" charset="0"/>
                <a:cs typeface="Calibri Light" panose="020F0302020204030204" pitchFamily="34" charset="0"/>
              </a:rPr>
              <a:t>unstained</a:t>
            </a:r>
            <a:r>
              <a:rPr lang="en-US" sz="4400" dirty="0">
                <a:solidFill>
                  <a:prstClr val="white"/>
                </a:solidFill>
                <a:latin typeface="Calibri Light" panose="020F0302020204030204" pitchFamily="34" charset="0"/>
                <a:cs typeface="Calibri Light" panose="020F0302020204030204" pitchFamily="34" charset="0"/>
              </a:rPr>
              <a:t> from evil, and </a:t>
            </a:r>
            <a:r>
              <a:rPr lang="en-US" sz="4400" i="1" dirty="0">
                <a:solidFill>
                  <a:prstClr val="white"/>
                </a:solidFill>
                <a:latin typeface="Calibri Light" panose="020F0302020204030204" pitchFamily="34" charset="0"/>
                <a:cs typeface="Calibri Light" panose="020F0302020204030204" pitchFamily="34" charset="0"/>
              </a:rPr>
              <a:t>unimpaired</a:t>
            </a:r>
            <a:r>
              <a:rPr lang="en-US" sz="4400" dirty="0">
                <a:solidFill>
                  <a:prstClr val="white"/>
                </a:solidFill>
                <a:latin typeface="Calibri Light" panose="020F0302020204030204" pitchFamily="34" charset="0"/>
                <a:cs typeface="Calibri Light" panose="020F0302020204030204" pitchFamily="34" charset="0"/>
              </a:rPr>
              <a:t> by time</a:t>
            </a:r>
          </a:p>
        </p:txBody>
      </p:sp>
    </p:spTree>
    <p:extLst>
      <p:ext uri="{BB962C8B-B14F-4D97-AF65-F5344CB8AC3E}">
        <p14:creationId xmlns:p14="http://schemas.microsoft.com/office/powerpoint/2010/main" val="394358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2197525"/>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bg1"/>
                </a:solidFill>
                <a:latin typeface="Calibri Light" panose="020F0302020204030204" pitchFamily="34" charset="0"/>
                <a:cs typeface="Calibri Light" panose="020F0302020204030204" pitchFamily="34" charset="0"/>
              </a:rPr>
              <a:t>4 	</a:t>
            </a:r>
            <a:r>
              <a:rPr lang="en-US" sz="3800" dirty="0">
                <a:solidFill>
                  <a:schemeClr val="bg1"/>
                </a:solidFill>
                <a:latin typeface="Calibri Light" panose="020F0302020204030204" pitchFamily="34" charset="0"/>
                <a:cs typeface="Calibri Light" panose="020F0302020204030204" pitchFamily="34" charset="0"/>
              </a:rPr>
              <a:t>This inheritance is kept in heaven for you, </a:t>
            </a:r>
          </a:p>
          <a:p>
            <a:pPr marL="571500" indent="-571500">
              <a:lnSpc>
                <a:spcPct val="90000"/>
              </a:lnSpc>
            </a:pPr>
            <a:r>
              <a:rPr lang="en-US" sz="3800" baseline="30000" dirty="0">
                <a:solidFill>
                  <a:schemeClr val="bg1"/>
                </a:solidFill>
                <a:latin typeface="Calibri Light" panose="020F0302020204030204" pitchFamily="34" charset="0"/>
                <a:cs typeface="Calibri Light" panose="020F0302020204030204" pitchFamily="34" charset="0"/>
              </a:rPr>
              <a:t>5</a:t>
            </a:r>
            <a:r>
              <a:rPr lang="en-US" sz="3800" dirty="0">
                <a:solidFill>
                  <a:schemeClr val="bg1"/>
                </a:solidFill>
                <a:latin typeface="Calibri Light" panose="020F0302020204030204" pitchFamily="34" charset="0"/>
                <a:cs typeface="Calibri Light" panose="020F0302020204030204" pitchFamily="34" charset="0"/>
              </a:rPr>
              <a:t> 	who through faith are shielded by God’s power until the coming of the salvation that is ready to be revealed in the last time.</a:t>
            </a:r>
            <a:endParaRPr lang="en-US" sz="3800" dirty="0">
              <a:solidFill>
                <a:schemeClr val="bg1"/>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763619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2197525"/>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4 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This inheritance is kept in heaven for you, </a:t>
            </a:r>
          </a:p>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5</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who through faith are </a:t>
            </a:r>
            <a:r>
              <a:rPr lang="en-US" sz="3800" dirty="0">
                <a:solidFill>
                  <a:schemeClr val="bg1"/>
                </a:solidFill>
                <a:latin typeface="Calibri Light" panose="020F0302020204030204" pitchFamily="34" charset="0"/>
                <a:cs typeface="Calibri Light" panose="020F0302020204030204" pitchFamily="34" charset="0"/>
              </a:rPr>
              <a:t>shielded by God’s power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until the coming of the salvation that is ready to be revealed in the last time.</a:t>
            </a:r>
            <a:endParaRPr lang="en-US" sz="38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4" name="Rectangle 3">
            <a:extLst>
              <a:ext uri="{FF2B5EF4-FFF2-40B4-BE49-F238E27FC236}">
                <a16:creationId xmlns="" xmlns:a16="http://schemas.microsoft.com/office/drawing/2014/main" id="{772BADAA-D0D0-417B-9D11-0C42E08B1AF2}"/>
              </a:ext>
            </a:extLst>
          </p:cNvPr>
          <p:cNvSpPr>
            <a:spLocks noChangeArrowheads="1"/>
          </p:cNvSpPr>
          <p:nvPr/>
        </p:nvSpPr>
        <p:spPr bwMode="auto">
          <a:xfrm>
            <a:off x="228600" y="2438400"/>
            <a:ext cx="11745182" cy="1622709"/>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5" name="TextBox 4">
            <a:extLst>
              <a:ext uri="{FF2B5EF4-FFF2-40B4-BE49-F238E27FC236}">
                <a16:creationId xmlns="" xmlns:a16="http://schemas.microsoft.com/office/drawing/2014/main" id="{9D474E83-E395-42B0-9851-11A739DD1788}"/>
              </a:ext>
            </a:extLst>
          </p:cNvPr>
          <p:cNvSpPr txBox="1">
            <a:spLocks noChangeArrowheads="1"/>
          </p:cNvSpPr>
          <p:nvPr/>
        </p:nvSpPr>
        <p:spPr bwMode="auto">
          <a:xfrm>
            <a:off x="268630" y="2510631"/>
            <a:ext cx="11694770" cy="1446550"/>
          </a:xfrm>
          <a:prstGeom prst="rect">
            <a:avLst/>
          </a:prstGeom>
          <a:noFill/>
          <a:ln w="38100">
            <a:noFill/>
            <a:miter lim="800000"/>
            <a:headEnd/>
            <a:tailEnd/>
          </a:ln>
        </p:spPr>
        <p:txBody>
          <a:bodyPr wrap="square">
            <a:spAutoFit/>
          </a:bodyPr>
          <a:lstStyle/>
          <a:p>
            <a:pPr marL="0" lvl="1" algn="ctr" fontAlgn="auto">
              <a:spcBef>
                <a:spcPts val="0"/>
              </a:spcBef>
              <a:spcAft>
                <a:spcPts val="1800"/>
              </a:spcAft>
              <a:buSzPct val="100000"/>
              <a:defRPr/>
            </a:pPr>
            <a:r>
              <a:rPr lang="en-US" sz="4400" dirty="0">
                <a:solidFill>
                  <a:prstClr val="white"/>
                </a:solidFill>
                <a:latin typeface="Calibri Light" panose="020F0302020204030204" pitchFamily="34" charset="0"/>
                <a:cs typeface="Calibri Light" panose="020F0302020204030204" pitchFamily="34" charset="0"/>
              </a:rPr>
              <a:t>Fear leads to compulsion; whereas love leads to obedience. </a:t>
            </a:r>
          </a:p>
        </p:txBody>
      </p:sp>
      <p:sp>
        <p:nvSpPr>
          <p:cNvPr id="6" name="Rectangle 5">
            <a:extLst>
              <a:ext uri="{FF2B5EF4-FFF2-40B4-BE49-F238E27FC236}">
                <a16:creationId xmlns="" xmlns:a16="http://schemas.microsoft.com/office/drawing/2014/main" id="{0C7F60B7-C31E-4A4E-9629-3DDFAC10D437}"/>
              </a:ext>
            </a:extLst>
          </p:cNvPr>
          <p:cNvSpPr>
            <a:spLocks noChangeArrowheads="1"/>
          </p:cNvSpPr>
          <p:nvPr/>
        </p:nvSpPr>
        <p:spPr bwMode="auto">
          <a:xfrm>
            <a:off x="228600" y="4191000"/>
            <a:ext cx="11745182" cy="24384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7" name="TextBox 6">
            <a:extLst>
              <a:ext uri="{FF2B5EF4-FFF2-40B4-BE49-F238E27FC236}">
                <a16:creationId xmlns="" xmlns:a16="http://schemas.microsoft.com/office/drawing/2014/main" id="{634A079D-9D74-445A-BD05-E2B9CCAD0E94}"/>
              </a:ext>
            </a:extLst>
          </p:cNvPr>
          <p:cNvSpPr txBox="1">
            <a:spLocks noChangeArrowheads="1"/>
          </p:cNvSpPr>
          <p:nvPr/>
        </p:nvSpPr>
        <p:spPr bwMode="auto">
          <a:xfrm>
            <a:off x="317968" y="4267199"/>
            <a:ext cx="11584076" cy="2255705"/>
          </a:xfrm>
          <a:prstGeom prst="rect">
            <a:avLst/>
          </a:prstGeom>
          <a:noFill/>
          <a:ln w="38100">
            <a:noFill/>
            <a:miter lim="800000"/>
            <a:headEnd/>
            <a:tailEnd/>
          </a:ln>
        </p:spPr>
        <p:txBody>
          <a:bodyPr wrap="square">
            <a:spAutoFit/>
          </a:bodyPr>
          <a:lstStyle/>
          <a:p>
            <a:pPr marL="0" lvl="1" fontAlgn="auto">
              <a:spcBef>
                <a:spcPts val="0"/>
              </a:spcBef>
              <a:spcAft>
                <a:spcPts val="300"/>
              </a:spcAft>
              <a:buSzPct val="100000"/>
              <a:defRPr/>
            </a:pPr>
            <a:r>
              <a:rPr lang="en-US" sz="3400" dirty="0">
                <a:solidFill>
                  <a:prstClr val="white"/>
                </a:solidFill>
                <a:latin typeface="Calibri Light" panose="020F0302020204030204" pitchFamily="34" charset="0"/>
                <a:ea typeface="ＭＳ Ｐゴシック" charset="-128"/>
                <a:cs typeface="Calibri Light" panose="020F0302020204030204" pitchFamily="34" charset="0"/>
              </a:rPr>
              <a:t>John 10:28-30: I give [my followers] eternal life, and they shall never perish; no one will snatch them out of my hand. My Father, who has given them to me, is greater than all; no one can snatch them out of my Father’s hand. I and the Father are one.”</a:t>
            </a:r>
            <a:endParaRPr lang="en-US" sz="3300" dirty="0">
              <a:solidFill>
                <a:prstClr val="white"/>
              </a:solidFill>
              <a:latin typeface="Calibri Light" panose="020F0302020204030204" pitchFamily="34" charset="0"/>
              <a:ea typeface="ＭＳ Ｐゴシック" charset="-128"/>
              <a:cs typeface="Calibri Light" panose="020F0302020204030204" pitchFamily="34" charset="0"/>
            </a:endParaRPr>
          </a:p>
        </p:txBody>
      </p:sp>
    </p:spTree>
    <p:extLst>
      <p:ext uri="{BB962C8B-B14F-4D97-AF65-F5344CB8AC3E}">
        <p14:creationId xmlns:p14="http://schemas.microsoft.com/office/powerpoint/2010/main" val="48890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1671227"/>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bg1"/>
                </a:solidFill>
                <a:latin typeface="Calibri Light" panose="020F0302020204030204" pitchFamily="34" charset="0"/>
                <a:cs typeface="Calibri Light" panose="020F0302020204030204" pitchFamily="34" charset="0"/>
              </a:rPr>
              <a:t>1 	</a:t>
            </a:r>
            <a:r>
              <a:rPr lang="en-US" sz="3800" dirty="0">
                <a:solidFill>
                  <a:schemeClr val="bg1"/>
                </a:solidFill>
                <a:latin typeface="Calibri Light" panose="020F0302020204030204" pitchFamily="34" charset="0"/>
                <a:cs typeface="Calibri Light" panose="020F0302020204030204" pitchFamily="34" charset="0"/>
              </a:rPr>
              <a:t>Peter, an apostle of Jesus Christ, to God’s elect, exiles scattered throughout the provinces of Pontus, Galatia, Cappadocia, Asia and Bithynia. </a:t>
            </a:r>
            <a:endParaRPr lang="en-US" sz="3800" dirty="0">
              <a:solidFill>
                <a:schemeClr val="bg1"/>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140072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4302716"/>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bg1"/>
                </a:solidFill>
                <a:latin typeface="Calibri Light" panose="020F0302020204030204" pitchFamily="34" charset="0"/>
                <a:cs typeface="Calibri Light" panose="020F0302020204030204" pitchFamily="34" charset="0"/>
              </a:rPr>
              <a:t>6 	</a:t>
            </a:r>
            <a:r>
              <a:rPr lang="en-US" sz="3800" dirty="0">
                <a:solidFill>
                  <a:schemeClr val="bg1"/>
                </a:solidFill>
                <a:latin typeface="Calibri Light" panose="020F0302020204030204" pitchFamily="34" charset="0"/>
                <a:cs typeface="Calibri Light" panose="020F0302020204030204" pitchFamily="34" charset="0"/>
              </a:rPr>
              <a:t>In all this you greatly rejoice, though now for a little while you may have had to suffer grief in all kinds of trials. </a:t>
            </a:r>
          </a:p>
          <a:p>
            <a:pPr marL="571500" indent="-571500">
              <a:lnSpc>
                <a:spcPct val="90000"/>
              </a:lnSpc>
            </a:pPr>
            <a:r>
              <a:rPr lang="en-US" sz="3800" baseline="30000" dirty="0">
                <a:solidFill>
                  <a:schemeClr val="bg1"/>
                </a:solidFill>
                <a:latin typeface="Calibri Light" panose="020F0302020204030204" pitchFamily="34" charset="0"/>
                <a:cs typeface="Calibri Light" panose="020F0302020204030204" pitchFamily="34" charset="0"/>
              </a:rPr>
              <a:t>7</a:t>
            </a:r>
            <a:r>
              <a:rPr lang="en-US" sz="3800" dirty="0">
                <a:solidFill>
                  <a:schemeClr val="bg1"/>
                </a:solidFill>
                <a:latin typeface="Calibri Light" panose="020F0302020204030204" pitchFamily="34" charset="0"/>
                <a:cs typeface="Calibri Light" panose="020F0302020204030204" pitchFamily="34" charset="0"/>
              </a:rPr>
              <a:t> 	These have come so that the proven genuineness of your faith—of greater worth than gold, which perishes even though refined by fire—may result in praise, glory and honor when Jesus Christ is revealed.</a:t>
            </a:r>
            <a:endParaRPr lang="en-US" sz="3800" dirty="0">
              <a:solidFill>
                <a:schemeClr val="bg1"/>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3480115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4302716"/>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6 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In all this you greatly rejoice, though now for a little while you may have had to suffer grief </a:t>
            </a:r>
            <a:r>
              <a:rPr lang="en-US" sz="3800" dirty="0">
                <a:solidFill>
                  <a:schemeClr val="bg1"/>
                </a:solidFill>
                <a:latin typeface="Calibri Light" panose="020F0302020204030204" pitchFamily="34" charset="0"/>
                <a:cs typeface="Calibri Light" panose="020F0302020204030204" pitchFamily="34" charset="0"/>
              </a:rPr>
              <a:t>in all kinds of trials</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t>
            </a:r>
          </a:p>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7</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These have come so that the proven genuineness of your faith—of greater worth than gold, which perishes even though refined by fire—may result in praise, glory and honor when Jesus Christ is revealed.</a:t>
            </a:r>
            <a:endParaRPr lang="en-US" sz="38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4" name="Rectangle 3">
            <a:extLst>
              <a:ext uri="{FF2B5EF4-FFF2-40B4-BE49-F238E27FC236}">
                <a16:creationId xmlns="" xmlns:a16="http://schemas.microsoft.com/office/drawing/2014/main" id="{CDF37AE8-88D6-48EB-811C-A2DBBD218B89}"/>
              </a:ext>
            </a:extLst>
          </p:cNvPr>
          <p:cNvSpPr>
            <a:spLocks noChangeArrowheads="1"/>
          </p:cNvSpPr>
          <p:nvPr/>
        </p:nvSpPr>
        <p:spPr bwMode="auto">
          <a:xfrm>
            <a:off x="228600" y="2873092"/>
            <a:ext cx="11745182" cy="1440742"/>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5" name="TextBox 4">
            <a:extLst>
              <a:ext uri="{FF2B5EF4-FFF2-40B4-BE49-F238E27FC236}">
                <a16:creationId xmlns="" xmlns:a16="http://schemas.microsoft.com/office/drawing/2014/main" id="{1C7B5A5B-1EC2-439F-A40C-DD606762FC04}"/>
              </a:ext>
            </a:extLst>
          </p:cNvPr>
          <p:cNvSpPr txBox="1">
            <a:spLocks noChangeArrowheads="1"/>
          </p:cNvSpPr>
          <p:nvPr/>
        </p:nvSpPr>
        <p:spPr bwMode="auto">
          <a:xfrm>
            <a:off x="268630" y="2945322"/>
            <a:ext cx="11694770" cy="1261884"/>
          </a:xfrm>
          <a:prstGeom prst="rect">
            <a:avLst/>
          </a:prstGeom>
          <a:noFill/>
          <a:ln w="38100">
            <a:noFill/>
            <a:miter lim="800000"/>
            <a:headEnd/>
            <a:tailEnd/>
          </a:ln>
        </p:spPr>
        <p:txBody>
          <a:bodyPr wrap="square">
            <a:spAutoFit/>
          </a:bodyPr>
          <a:lstStyle/>
          <a:p>
            <a:pPr marL="0" lvl="1" algn="ctr" fontAlgn="auto">
              <a:spcBef>
                <a:spcPts val="0"/>
              </a:spcBef>
              <a:spcAft>
                <a:spcPts val="1800"/>
              </a:spcAft>
              <a:buSzPct val="100000"/>
              <a:defRPr/>
            </a:pPr>
            <a:r>
              <a:rPr lang="en-US" sz="3800" dirty="0">
                <a:solidFill>
                  <a:prstClr val="white"/>
                </a:solidFill>
                <a:latin typeface="Calibri Light" panose="020F0302020204030204" pitchFamily="34" charset="0"/>
                <a:cs typeface="Calibri Light" panose="020F0302020204030204" pitchFamily="34" charset="0"/>
              </a:rPr>
              <a:t>Even though it takes incredible courage to die for Christ, it takes lots of courage to live for Christ. </a:t>
            </a:r>
          </a:p>
        </p:txBody>
      </p:sp>
      <p:sp>
        <p:nvSpPr>
          <p:cNvPr id="6" name="Rectangle 5">
            <a:extLst>
              <a:ext uri="{FF2B5EF4-FFF2-40B4-BE49-F238E27FC236}">
                <a16:creationId xmlns="" xmlns:a16="http://schemas.microsoft.com/office/drawing/2014/main" id="{129B4099-2830-4DF3-8189-45566C0B1C95}"/>
              </a:ext>
            </a:extLst>
          </p:cNvPr>
          <p:cNvSpPr>
            <a:spLocks noChangeArrowheads="1"/>
          </p:cNvSpPr>
          <p:nvPr/>
        </p:nvSpPr>
        <p:spPr bwMode="auto">
          <a:xfrm>
            <a:off x="228600" y="4419600"/>
            <a:ext cx="11745182" cy="23622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7" name="TextBox 6">
            <a:extLst>
              <a:ext uri="{FF2B5EF4-FFF2-40B4-BE49-F238E27FC236}">
                <a16:creationId xmlns="" xmlns:a16="http://schemas.microsoft.com/office/drawing/2014/main" id="{EAE236C2-D1C5-4E25-B088-B8C76DA64B17}"/>
              </a:ext>
            </a:extLst>
          </p:cNvPr>
          <p:cNvSpPr txBox="1">
            <a:spLocks noChangeArrowheads="1"/>
          </p:cNvSpPr>
          <p:nvPr/>
        </p:nvSpPr>
        <p:spPr bwMode="auto">
          <a:xfrm>
            <a:off x="317968" y="4495799"/>
            <a:ext cx="11584076" cy="1831271"/>
          </a:xfrm>
          <a:prstGeom prst="rect">
            <a:avLst/>
          </a:prstGeom>
          <a:noFill/>
          <a:ln w="38100">
            <a:noFill/>
            <a:miter lim="800000"/>
            <a:headEnd/>
            <a:tailEnd/>
          </a:ln>
        </p:spPr>
        <p:txBody>
          <a:bodyPr wrap="square">
            <a:spAutoFit/>
          </a:bodyPr>
          <a:lstStyle/>
          <a:p>
            <a:pPr marL="0" lvl="1" fontAlgn="auto">
              <a:spcBef>
                <a:spcPts val="0"/>
              </a:spcBef>
              <a:spcAft>
                <a:spcPts val="300"/>
              </a:spcAft>
              <a:buSzPct val="100000"/>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Various trials include…</a:t>
            </a:r>
          </a:p>
          <a:p>
            <a:pPr marL="460375" lvl="1" indent="-460375" fontAlgn="auto">
              <a:spcBef>
                <a:spcPts val="0"/>
              </a:spcBef>
              <a:spcAft>
                <a:spcPts val="300"/>
              </a:spcAft>
              <a:buSzPct val="100000"/>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	Physical Illnesses or Disease or Injuries</a:t>
            </a:r>
          </a:p>
          <a:p>
            <a:pPr marL="460375" lvl="1" indent="-460375" fontAlgn="auto">
              <a:spcBef>
                <a:spcPts val="0"/>
              </a:spcBef>
              <a:spcAft>
                <a:spcPts val="300"/>
              </a:spcAft>
              <a:buSzPct val="100000"/>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	Relational </a:t>
            </a:r>
          </a:p>
        </p:txBody>
      </p:sp>
    </p:spTree>
    <p:extLst>
      <p:ext uri="{BB962C8B-B14F-4D97-AF65-F5344CB8AC3E}">
        <p14:creationId xmlns:p14="http://schemas.microsoft.com/office/powerpoint/2010/main" val="137908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4302716"/>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6 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In all this you greatly rejoice, though now for a little while you may have had to suffer grief </a:t>
            </a:r>
            <a:r>
              <a:rPr lang="en-US" sz="3800" dirty="0">
                <a:solidFill>
                  <a:schemeClr val="bg1"/>
                </a:solidFill>
                <a:latin typeface="Calibri Light" panose="020F0302020204030204" pitchFamily="34" charset="0"/>
                <a:cs typeface="Calibri Light" panose="020F0302020204030204" pitchFamily="34" charset="0"/>
              </a:rPr>
              <a:t>in all kinds of trials</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t>
            </a:r>
          </a:p>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7</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These have come so that the proven genuineness of your faith—of greater worth than gold, which perishes even though refined by fire—may result in praise, glory and honor when Jesus Christ is revealed.</a:t>
            </a:r>
            <a:endParaRPr lang="en-US" sz="38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4" name="Rectangle 3">
            <a:extLst>
              <a:ext uri="{FF2B5EF4-FFF2-40B4-BE49-F238E27FC236}">
                <a16:creationId xmlns="" xmlns:a16="http://schemas.microsoft.com/office/drawing/2014/main" id="{CDF37AE8-88D6-48EB-811C-A2DBBD218B89}"/>
              </a:ext>
            </a:extLst>
          </p:cNvPr>
          <p:cNvSpPr>
            <a:spLocks noChangeArrowheads="1"/>
          </p:cNvSpPr>
          <p:nvPr/>
        </p:nvSpPr>
        <p:spPr bwMode="auto">
          <a:xfrm>
            <a:off x="228600" y="2873092"/>
            <a:ext cx="11745182" cy="1440742"/>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5" name="TextBox 4">
            <a:extLst>
              <a:ext uri="{FF2B5EF4-FFF2-40B4-BE49-F238E27FC236}">
                <a16:creationId xmlns="" xmlns:a16="http://schemas.microsoft.com/office/drawing/2014/main" id="{1C7B5A5B-1EC2-439F-A40C-DD606762FC04}"/>
              </a:ext>
            </a:extLst>
          </p:cNvPr>
          <p:cNvSpPr txBox="1">
            <a:spLocks noChangeArrowheads="1"/>
          </p:cNvSpPr>
          <p:nvPr/>
        </p:nvSpPr>
        <p:spPr bwMode="auto">
          <a:xfrm>
            <a:off x="268630" y="2945322"/>
            <a:ext cx="11694770" cy="1261884"/>
          </a:xfrm>
          <a:prstGeom prst="rect">
            <a:avLst/>
          </a:prstGeom>
          <a:noFill/>
          <a:ln w="38100">
            <a:noFill/>
            <a:miter lim="800000"/>
            <a:headEnd/>
            <a:tailEnd/>
          </a:ln>
        </p:spPr>
        <p:txBody>
          <a:bodyPr wrap="square">
            <a:spAutoFit/>
          </a:bodyPr>
          <a:lstStyle/>
          <a:p>
            <a:pPr marL="0" lvl="1" algn="ctr" fontAlgn="auto">
              <a:spcBef>
                <a:spcPts val="0"/>
              </a:spcBef>
              <a:spcAft>
                <a:spcPts val="1800"/>
              </a:spcAft>
              <a:buSzPct val="100000"/>
              <a:defRPr/>
            </a:pPr>
            <a:r>
              <a:rPr lang="en-US" sz="3800" dirty="0">
                <a:solidFill>
                  <a:prstClr val="white"/>
                </a:solidFill>
                <a:latin typeface="Calibri Light" panose="020F0302020204030204" pitchFamily="34" charset="0"/>
                <a:cs typeface="Calibri Light" panose="020F0302020204030204" pitchFamily="34" charset="0"/>
              </a:rPr>
              <a:t>Even though it takes incredible courage to die for Christ, it takes lots of courage to live for Christ. </a:t>
            </a:r>
          </a:p>
        </p:txBody>
      </p:sp>
      <p:sp>
        <p:nvSpPr>
          <p:cNvPr id="6" name="Rectangle 5">
            <a:extLst>
              <a:ext uri="{FF2B5EF4-FFF2-40B4-BE49-F238E27FC236}">
                <a16:creationId xmlns="" xmlns:a16="http://schemas.microsoft.com/office/drawing/2014/main" id="{129B4099-2830-4DF3-8189-45566C0B1C95}"/>
              </a:ext>
            </a:extLst>
          </p:cNvPr>
          <p:cNvSpPr>
            <a:spLocks noChangeArrowheads="1"/>
          </p:cNvSpPr>
          <p:nvPr/>
        </p:nvSpPr>
        <p:spPr bwMode="auto">
          <a:xfrm>
            <a:off x="228600" y="4419600"/>
            <a:ext cx="11745182" cy="23622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7" name="TextBox 6">
            <a:extLst>
              <a:ext uri="{FF2B5EF4-FFF2-40B4-BE49-F238E27FC236}">
                <a16:creationId xmlns="" xmlns:a16="http://schemas.microsoft.com/office/drawing/2014/main" id="{EAE236C2-D1C5-4E25-B088-B8C76DA64B17}"/>
              </a:ext>
            </a:extLst>
          </p:cNvPr>
          <p:cNvSpPr txBox="1">
            <a:spLocks noChangeArrowheads="1"/>
          </p:cNvSpPr>
          <p:nvPr/>
        </p:nvSpPr>
        <p:spPr bwMode="auto">
          <a:xfrm>
            <a:off x="317968" y="4495799"/>
            <a:ext cx="11584076" cy="1831271"/>
          </a:xfrm>
          <a:prstGeom prst="rect">
            <a:avLst/>
          </a:prstGeom>
          <a:noFill/>
          <a:ln w="38100">
            <a:noFill/>
            <a:miter lim="800000"/>
            <a:headEnd/>
            <a:tailEnd/>
          </a:ln>
        </p:spPr>
        <p:txBody>
          <a:bodyPr wrap="square">
            <a:spAutoFit/>
          </a:bodyPr>
          <a:lstStyle/>
          <a:p>
            <a:pPr marL="0" lvl="1" fontAlgn="auto">
              <a:spcBef>
                <a:spcPts val="0"/>
              </a:spcBef>
              <a:spcAft>
                <a:spcPts val="300"/>
              </a:spcAft>
              <a:buSzPct val="100000"/>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Various trials include…</a:t>
            </a:r>
          </a:p>
          <a:p>
            <a:pPr marL="460375" lvl="1" indent="-460375" fontAlgn="auto">
              <a:spcBef>
                <a:spcPts val="0"/>
              </a:spcBef>
              <a:spcAft>
                <a:spcPts val="300"/>
              </a:spcAft>
              <a:buSzPct val="100000"/>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	Financial</a:t>
            </a:r>
          </a:p>
          <a:p>
            <a:pPr marL="460375" lvl="1" indent="-460375" fontAlgn="auto">
              <a:spcBef>
                <a:spcPts val="0"/>
              </a:spcBef>
              <a:spcAft>
                <a:spcPts val="300"/>
              </a:spcAft>
              <a:buSzPct val="100000"/>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	Emotional Distress </a:t>
            </a:r>
          </a:p>
        </p:txBody>
      </p:sp>
    </p:spTree>
    <p:extLst>
      <p:ext uri="{BB962C8B-B14F-4D97-AF65-F5344CB8AC3E}">
        <p14:creationId xmlns:p14="http://schemas.microsoft.com/office/powerpoint/2010/main" val="94105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4302716"/>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6 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In all this you greatly rejoice, though now for a little while you may have had to suffer grief in all kinds of trials. </a:t>
            </a:r>
          </a:p>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7</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t>
            </a:r>
            <a:r>
              <a:rPr lang="en-US" sz="3800" dirty="0">
                <a:solidFill>
                  <a:schemeClr val="bg1"/>
                </a:solidFill>
                <a:latin typeface="Calibri Light" panose="020F0302020204030204" pitchFamily="34" charset="0"/>
                <a:cs typeface="Calibri Light" panose="020F0302020204030204" pitchFamily="34" charset="0"/>
              </a:rPr>
              <a:t>These have come so that the proven genuineness of your faith—of greater worth than gold, which perishes even though refined by fire—may result in praise</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glory and honor when Jesus Christ is revealed.</a:t>
            </a:r>
            <a:endParaRPr lang="en-US" sz="38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746402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The Chemical Reason Gold Makes a Perfect Currency">
            <a:extLst>
              <a:ext uri="{FF2B5EF4-FFF2-40B4-BE49-F238E27FC236}">
                <a16:creationId xmlns="" xmlns:a16="http://schemas.microsoft.com/office/drawing/2014/main" id="{BA8DA8F4-5997-4577-B856-383CBCF1E7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540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4302716"/>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6 	</a:t>
            </a:r>
            <a:r>
              <a:rPr lang="en-US" sz="3800" dirty="0">
                <a:solidFill>
                  <a:schemeClr val="bg1"/>
                </a:solidFill>
                <a:latin typeface="Calibri Light" panose="020F0302020204030204" pitchFamily="34" charset="0"/>
                <a:cs typeface="Calibri Light" panose="020F0302020204030204" pitchFamily="34" charset="0"/>
              </a:rPr>
              <a:t>In all this you greatly rejoice</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though now for a little while you may have had to suffer grief in all kinds of trials. </a:t>
            </a:r>
          </a:p>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7</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These have come so that the proven genuineness of your faith—of greater worth than gold, which perishes even though refined by fire—may result in praise, glory and honor when Jesus Christ is revealed.</a:t>
            </a:r>
            <a:endParaRPr lang="en-US" sz="38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3506043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3250121"/>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bg1"/>
                </a:solidFill>
                <a:latin typeface="Calibri Light" panose="020F0302020204030204" pitchFamily="34" charset="0"/>
                <a:cs typeface="Calibri Light" panose="020F0302020204030204" pitchFamily="34" charset="0"/>
              </a:rPr>
              <a:t>8 	</a:t>
            </a:r>
            <a:r>
              <a:rPr lang="en-US" sz="3800" dirty="0">
                <a:solidFill>
                  <a:schemeClr val="bg1"/>
                </a:solidFill>
                <a:latin typeface="Calibri Light" panose="020F0302020204030204" pitchFamily="34" charset="0"/>
                <a:cs typeface="Calibri Light" panose="020F0302020204030204" pitchFamily="34" charset="0"/>
              </a:rPr>
              <a:t>Though you have not seen him, you love him; and even though you do not see him now, you believe in him and are filled with an inexpressible and glorious joy,</a:t>
            </a:r>
            <a:r>
              <a:rPr lang="en-US" sz="3800" baseline="30000" dirty="0">
                <a:solidFill>
                  <a:schemeClr val="bg1"/>
                </a:solidFill>
                <a:latin typeface="Calibri Light" panose="020F0302020204030204" pitchFamily="34" charset="0"/>
                <a:cs typeface="Calibri Light" panose="020F0302020204030204" pitchFamily="34" charset="0"/>
              </a:rPr>
              <a:t> </a:t>
            </a:r>
          </a:p>
          <a:p>
            <a:pPr marL="571500" indent="-571500">
              <a:lnSpc>
                <a:spcPct val="90000"/>
              </a:lnSpc>
            </a:pPr>
            <a:r>
              <a:rPr lang="en-US" sz="3800" baseline="30000" dirty="0">
                <a:solidFill>
                  <a:schemeClr val="bg1"/>
                </a:solidFill>
                <a:latin typeface="Calibri Light" panose="020F0302020204030204" pitchFamily="34" charset="0"/>
                <a:cs typeface="Calibri Light" panose="020F0302020204030204" pitchFamily="34" charset="0"/>
              </a:rPr>
              <a:t>9 	</a:t>
            </a:r>
            <a:r>
              <a:rPr lang="en-US" sz="3800" dirty="0">
                <a:solidFill>
                  <a:schemeClr val="bg1"/>
                </a:solidFill>
                <a:latin typeface="Calibri Light" panose="020F0302020204030204" pitchFamily="34" charset="0"/>
                <a:cs typeface="Calibri Light" panose="020F0302020204030204" pitchFamily="34" charset="0"/>
              </a:rPr>
              <a:t>for you are receiving the end result of your faith, the salvation of your souls.</a:t>
            </a:r>
            <a:endParaRPr lang="en-US" sz="3800" dirty="0">
              <a:solidFill>
                <a:schemeClr val="bg1"/>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1053042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1671227"/>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1 	</a:t>
            </a:r>
            <a:r>
              <a:rPr lang="en-US" sz="3800" dirty="0">
                <a:solidFill>
                  <a:schemeClr val="bg1"/>
                </a:solidFill>
                <a:latin typeface="Calibri Light" panose="020F0302020204030204" pitchFamily="34" charset="0"/>
                <a:cs typeface="Calibri Light" panose="020F0302020204030204" pitchFamily="34" charset="0"/>
              </a:rPr>
              <a:t>Peter, an apostle of Jesus Christ</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to God’s elect, exiles scattered throughout the provinces of Pontus, Galatia, Cappadocia, Asia and Bithynia. </a:t>
            </a:r>
            <a:endParaRPr lang="en-US" sz="38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108110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1671227"/>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1 	</a:t>
            </a:r>
            <a:r>
              <a:rPr lang="en-US" sz="3800" dirty="0">
                <a:solidFill>
                  <a:schemeClr val="bg1"/>
                </a:solidFill>
                <a:latin typeface="Calibri Light" panose="020F0302020204030204" pitchFamily="34" charset="0"/>
                <a:cs typeface="Calibri Light" panose="020F0302020204030204" pitchFamily="34" charset="0"/>
              </a:rPr>
              <a:t>Peter, an apostle of Jesus Christ</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to God’s elect, exiles scattered throughout the provinces of Pontus, Galatia, Cappadocia, Asia and Bithynia. </a:t>
            </a:r>
            <a:endParaRPr lang="en-US" sz="38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4" name="Rectangle 3">
            <a:extLst>
              <a:ext uri="{FF2B5EF4-FFF2-40B4-BE49-F238E27FC236}">
                <a16:creationId xmlns="" xmlns:a16="http://schemas.microsoft.com/office/drawing/2014/main" id="{D2DBFF44-700E-439C-A8EE-B5B987C5561B}"/>
              </a:ext>
            </a:extLst>
          </p:cNvPr>
          <p:cNvSpPr>
            <a:spLocks noChangeArrowheads="1"/>
          </p:cNvSpPr>
          <p:nvPr/>
        </p:nvSpPr>
        <p:spPr bwMode="auto">
          <a:xfrm>
            <a:off x="381000" y="1869483"/>
            <a:ext cx="11352131" cy="4683717"/>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5" name="TextBox 4">
            <a:extLst>
              <a:ext uri="{FF2B5EF4-FFF2-40B4-BE49-F238E27FC236}">
                <a16:creationId xmlns="" xmlns:a16="http://schemas.microsoft.com/office/drawing/2014/main" id="{0DFFF07B-8E74-4BB2-BCEC-5D06C4D7A1D8}"/>
              </a:ext>
            </a:extLst>
          </p:cNvPr>
          <p:cNvSpPr txBox="1">
            <a:spLocks noChangeArrowheads="1"/>
          </p:cNvSpPr>
          <p:nvPr/>
        </p:nvSpPr>
        <p:spPr bwMode="auto">
          <a:xfrm>
            <a:off x="458869" y="1945684"/>
            <a:ext cx="11198062" cy="4124206"/>
          </a:xfrm>
          <a:prstGeom prst="rect">
            <a:avLst/>
          </a:prstGeom>
          <a:noFill/>
          <a:ln w="38100">
            <a:noFill/>
            <a:miter lim="800000"/>
            <a:headEnd/>
            <a:tailEnd/>
          </a:ln>
        </p:spPr>
        <p:txBody>
          <a:bodyPr wrap="square">
            <a:spAutoFit/>
          </a:bodyPr>
          <a:lstStyle/>
          <a:p>
            <a:pPr lvl="1" indent="-457200" fontAlgn="auto">
              <a:spcBef>
                <a:spcPts val="0"/>
              </a:spcBef>
              <a:spcAft>
                <a:spcPts val="600"/>
              </a:spcAft>
              <a:buSzPct val="100000"/>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	He was among Jesus’ twelve disciples.</a:t>
            </a:r>
            <a:endParaRPr lang="en-US" sz="3400" dirty="0">
              <a:solidFill>
                <a:prstClr val="white"/>
              </a:solidFill>
              <a:latin typeface="Calibri Light" panose="020F0302020204030204" pitchFamily="34" charset="0"/>
              <a:ea typeface="ＭＳ Ｐゴシック" charset="-128"/>
              <a:cs typeface="Calibri Light" panose="020F0302020204030204" pitchFamily="34" charset="0"/>
            </a:endParaRPr>
          </a:p>
          <a:p>
            <a:pPr lvl="1" indent="-457200" fontAlgn="auto">
              <a:spcBef>
                <a:spcPts val="0"/>
              </a:spcBef>
              <a:spcAft>
                <a:spcPts val="600"/>
              </a:spcAft>
              <a:buSzPct val="100000"/>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	Some critics of the Bible have questioned Peter’s authorship of this book. </a:t>
            </a:r>
          </a:p>
          <a:p>
            <a:pPr marL="914400" lvl="1" indent="-457200" fontAlgn="auto">
              <a:spcBef>
                <a:spcPts val="0"/>
              </a:spcBef>
              <a:spcAft>
                <a:spcPts val="600"/>
              </a:spcAft>
              <a:buSzPct val="100000"/>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	Acts 4:13: “When they saw the courage of Peter and John and realized that they were unschooled, ordinary men, they were astonished and they took note that these men had been with Jesus.” </a:t>
            </a:r>
          </a:p>
        </p:txBody>
      </p:sp>
    </p:spTree>
    <p:extLst>
      <p:ext uri="{BB962C8B-B14F-4D97-AF65-F5344CB8AC3E}">
        <p14:creationId xmlns:p14="http://schemas.microsoft.com/office/powerpoint/2010/main" val="233904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1671227"/>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1 	</a:t>
            </a:r>
            <a:r>
              <a:rPr lang="en-US" sz="3800" dirty="0">
                <a:solidFill>
                  <a:schemeClr val="bg1"/>
                </a:solidFill>
                <a:latin typeface="Calibri Light" panose="020F0302020204030204" pitchFamily="34" charset="0"/>
                <a:cs typeface="Calibri Light" panose="020F0302020204030204" pitchFamily="34" charset="0"/>
              </a:rPr>
              <a:t>Peter, an apostle of Jesus Christ</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to God’s elect, exiles scattered throughout the provinces of Pontus, Galatia, Cappadocia, Asia and Bithynia. </a:t>
            </a:r>
            <a:endParaRPr lang="en-US" sz="38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4" name="Rectangle 3">
            <a:extLst>
              <a:ext uri="{FF2B5EF4-FFF2-40B4-BE49-F238E27FC236}">
                <a16:creationId xmlns="" xmlns:a16="http://schemas.microsoft.com/office/drawing/2014/main" id="{D2DBFF44-700E-439C-A8EE-B5B987C5561B}"/>
              </a:ext>
            </a:extLst>
          </p:cNvPr>
          <p:cNvSpPr>
            <a:spLocks noChangeArrowheads="1"/>
          </p:cNvSpPr>
          <p:nvPr/>
        </p:nvSpPr>
        <p:spPr bwMode="auto">
          <a:xfrm>
            <a:off x="381000" y="1869483"/>
            <a:ext cx="11352131" cy="4683717"/>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5" name="TextBox 4">
            <a:extLst>
              <a:ext uri="{FF2B5EF4-FFF2-40B4-BE49-F238E27FC236}">
                <a16:creationId xmlns="" xmlns:a16="http://schemas.microsoft.com/office/drawing/2014/main" id="{0DFFF07B-8E74-4BB2-BCEC-5D06C4D7A1D8}"/>
              </a:ext>
            </a:extLst>
          </p:cNvPr>
          <p:cNvSpPr txBox="1">
            <a:spLocks noChangeArrowheads="1"/>
          </p:cNvSpPr>
          <p:nvPr/>
        </p:nvSpPr>
        <p:spPr bwMode="auto">
          <a:xfrm>
            <a:off x="458869" y="1945684"/>
            <a:ext cx="11198062" cy="3647152"/>
          </a:xfrm>
          <a:prstGeom prst="rect">
            <a:avLst/>
          </a:prstGeom>
          <a:noFill/>
          <a:ln w="38100">
            <a:noFill/>
            <a:miter lim="800000"/>
            <a:headEnd/>
            <a:tailEnd/>
          </a:ln>
        </p:spPr>
        <p:txBody>
          <a:bodyPr wrap="square">
            <a:spAutoFit/>
          </a:bodyPr>
          <a:lstStyle/>
          <a:p>
            <a:pPr lvl="1" indent="-457200" fontAlgn="auto">
              <a:spcBef>
                <a:spcPts val="0"/>
              </a:spcBef>
              <a:spcAft>
                <a:spcPts val="600"/>
              </a:spcAft>
              <a:buSzPct val="100000"/>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	He was among Jesus’ twelve disciples.</a:t>
            </a:r>
            <a:endParaRPr lang="en-US" sz="3400" dirty="0">
              <a:solidFill>
                <a:prstClr val="white"/>
              </a:solidFill>
              <a:latin typeface="Calibri Light" panose="020F0302020204030204" pitchFamily="34" charset="0"/>
              <a:ea typeface="ＭＳ Ｐゴシック" charset="-128"/>
              <a:cs typeface="Calibri Light" panose="020F0302020204030204" pitchFamily="34" charset="0"/>
            </a:endParaRPr>
          </a:p>
          <a:p>
            <a:pPr lvl="1" indent="-457200" fontAlgn="auto">
              <a:spcBef>
                <a:spcPts val="0"/>
              </a:spcBef>
              <a:spcAft>
                <a:spcPts val="600"/>
              </a:spcAft>
              <a:buSzPct val="100000"/>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	Some critics of the Bible have questioned Peter’s authorship of this book. </a:t>
            </a:r>
          </a:p>
          <a:p>
            <a:pPr marL="914400" lvl="1" indent="-457200" fontAlgn="auto">
              <a:spcBef>
                <a:spcPts val="0"/>
              </a:spcBef>
              <a:spcAft>
                <a:spcPts val="600"/>
              </a:spcAft>
              <a:buSzPct val="100000"/>
              <a:buFont typeface="Arial" panose="020B0604020202020204" pitchFamily="34" charset="0"/>
              <a:buChar char="•"/>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Greek was the trade language of the ancient world.</a:t>
            </a:r>
          </a:p>
          <a:p>
            <a:pPr marL="914400" lvl="1" indent="-457200" fontAlgn="auto">
              <a:spcBef>
                <a:spcPts val="0"/>
              </a:spcBef>
              <a:spcAft>
                <a:spcPts val="600"/>
              </a:spcAft>
              <a:buSzPct val="100000"/>
              <a:buFont typeface="Arial" panose="020B0604020202020204" pitchFamily="34" charset="0"/>
              <a:buChar char="•"/>
              <a:defRPr/>
            </a:pPr>
            <a:r>
              <a:rPr lang="en-US" sz="3600" dirty="0">
                <a:solidFill>
                  <a:prstClr val="white"/>
                </a:solidFill>
                <a:latin typeface="Calibri Light" panose="020F0302020204030204" pitchFamily="34" charset="0"/>
                <a:ea typeface="ＭＳ Ｐゴシック" charset="-128"/>
                <a:cs typeface="Calibri Light" panose="020F0302020204030204" pitchFamily="34" charset="0"/>
              </a:rPr>
              <a:t>Peter’s level of education does not indicate his level of intelligence.  </a:t>
            </a:r>
          </a:p>
        </p:txBody>
      </p:sp>
    </p:spTree>
    <p:extLst>
      <p:ext uri="{BB962C8B-B14F-4D97-AF65-F5344CB8AC3E}">
        <p14:creationId xmlns:p14="http://schemas.microsoft.com/office/powerpoint/2010/main" val="260640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1671227"/>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1 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Peter, an apostle of Jesus Christ, </a:t>
            </a:r>
            <a:r>
              <a:rPr lang="en-US" sz="3800" dirty="0">
                <a:solidFill>
                  <a:schemeClr val="bg1"/>
                </a:solidFill>
                <a:latin typeface="Calibri Light" panose="020F0302020204030204" pitchFamily="34" charset="0"/>
                <a:cs typeface="Calibri Light" panose="020F0302020204030204" pitchFamily="34" charset="0"/>
              </a:rPr>
              <a:t>to God’s elect, exiles scattered throughout the provinces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of Pontus, Galatia, Cappadocia, Asia and Bithynia. </a:t>
            </a:r>
            <a:endParaRPr lang="en-US" sz="38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4" name="Rectangle 3">
            <a:extLst>
              <a:ext uri="{FF2B5EF4-FFF2-40B4-BE49-F238E27FC236}">
                <a16:creationId xmlns="" xmlns:a16="http://schemas.microsoft.com/office/drawing/2014/main" id="{4C5F9BE3-FA3F-45E6-89F9-35C14C87FD21}"/>
              </a:ext>
            </a:extLst>
          </p:cNvPr>
          <p:cNvSpPr>
            <a:spLocks noChangeArrowheads="1"/>
          </p:cNvSpPr>
          <p:nvPr/>
        </p:nvSpPr>
        <p:spPr bwMode="auto">
          <a:xfrm>
            <a:off x="609600" y="2438400"/>
            <a:ext cx="10591800" cy="3429000"/>
          </a:xfrm>
          <a:prstGeom prst="rect">
            <a:avLst/>
          </a:prstGeom>
          <a:solidFill>
            <a:schemeClr val="tx2">
              <a:lumMod val="50000"/>
            </a:schemeClr>
          </a:solidFill>
          <a:ln w="38100">
            <a:solidFill>
              <a:schemeClr val="tx2">
                <a:lumMod val="60000"/>
                <a:lumOff val="40000"/>
              </a:schemeClr>
            </a:solidFill>
            <a:round/>
            <a:headEnd/>
            <a:tailEnd/>
          </a:ln>
        </p:spPr>
        <p:txBody>
          <a:bodyPr/>
          <a:lstStyle/>
          <a:p>
            <a:pPr eaLnBrk="0" fontAlgn="auto" hangingPunct="0">
              <a:spcBef>
                <a:spcPts val="0"/>
              </a:spcBef>
              <a:spcAft>
                <a:spcPts val="0"/>
              </a:spcAft>
              <a:defRPr/>
            </a:pPr>
            <a:endParaRPr lang="en-US" sz="1800" kern="0">
              <a:solidFill>
                <a:sysClr val="windowText" lastClr="000000"/>
              </a:solidFill>
              <a:latin typeface="Calibri"/>
              <a:ea typeface="+mn-ea"/>
            </a:endParaRPr>
          </a:p>
        </p:txBody>
      </p:sp>
      <p:sp>
        <p:nvSpPr>
          <p:cNvPr id="5" name="TextBox 4">
            <a:extLst>
              <a:ext uri="{FF2B5EF4-FFF2-40B4-BE49-F238E27FC236}">
                <a16:creationId xmlns="" xmlns:a16="http://schemas.microsoft.com/office/drawing/2014/main" id="{E7C8421B-980F-4BA1-AB97-044BA34B40F1}"/>
              </a:ext>
            </a:extLst>
          </p:cNvPr>
          <p:cNvSpPr txBox="1">
            <a:spLocks noChangeArrowheads="1"/>
          </p:cNvSpPr>
          <p:nvPr/>
        </p:nvSpPr>
        <p:spPr bwMode="auto">
          <a:xfrm>
            <a:off x="691650" y="2514600"/>
            <a:ext cx="10446515" cy="3231654"/>
          </a:xfrm>
          <a:prstGeom prst="rect">
            <a:avLst/>
          </a:prstGeom>
          <a:noFill/>
          <a:ln w="38100">
            <a:noFill/>
            <a:miter lim="800000"/>
            <a:headEnd/>
            <a:tailEnd/>
          </a:ln>
        </p:spPr>
        <p:txBody>
          <a:bodyPr wrap="square">
            <a:spAutoFit/>
          </a:bodyPr>
          <a:lstStyle/>
          <a:p>
            <a:pPr marL="0" lvl="1" fontAlgn="auto">
              <a:spcBef>
                <a:spcPts val="0"/>
              </a:spcBef>
              <a:spcAft>
                <a:spcPts val="300"/>
              </a:spcAft>
              <a:buSzPct val="100000"/>
              <a:defRPr/>
            </a:pPr>
            <a:r>
              <a:rPr lang="en-US" sz="3400" dirty="0">
                <a:solidFill>
                  <a:prstClr val="white"/>
                </a:solidFill>
                <a:latin typeface="Calibri Light" panose="020F0302020204030204" pitchFamily="34" charset="0"/>
                <a:ea typeface="ＭＳ Ｐゴシック" charset="-128"/>
                <a:cs typeface="Calibri Light" panose="020F0302020204030204" pitchFamily="34" charset="0"/>
              </a:rPr>
              <a:t>1 Peter 2:11-12: “Dear friends, I urge you, as foreigners and exiles, to abstain from sinful desires, which wage war against your soul. Live such good lives among [non-Christian people] that, though they accuse you of doing wrong, they may see your good deeds and glorify God on the day he visits us.” </a:t>
            </a:r>
            <a:endParaRPr lang="en-US" sz="3300" dirty="0">
              <a:solidFill>
                <a:prstClr val="white"/>
              </a:solidFill>
              <a:latin typeface="Calibri Light" panose="020F0302020204030204" pitchFamily="34" charset="0"/>
              <a:ea typeface="ＭＳ Ｐゴシック" charset="-128"/>
              <a:cs typeface="Calibri Light" panose="020F0302020204030204" pitchFamily="34" charset="0"/>
            </a:endParaRPr>
          </a:p>
        </p:txBody>
      </p:sp>
    </p:spTree>
    <p:extLst>
      <p:ext uri="{BB962C8B-B14F-4D97-AF65-F5344CB8AC3E}">
        <p14:creationId xmlns:p14="http://schemas.microsoft.com/office/powerpoint/2010/main" val="37326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1671227"/>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1 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Peter, an apostle of Jesus Christ, to God’s elect, exiles scattered throughout the provinces of </a:t>
            </a:r>
            <a:r>
              <a:rPr lang="en-US" sz="3800" dirty="0">
                <a:solidFill>
                  <a:schemeClr val="bg1"/>
                </a:solidFill>
                <a:latin typeface="Calibri Light" panose="020F0302020204030204" pitchFamily="34" charset="0"/>
                <a:cs typeface="Calibri Light" panose="020F0302020204030204" pitchFamily="34" charset="0"/>
              </a:rPr>
              <a:t>Pontus, Galatia, Cappadocia, Asia and Bithynia</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t>
            </a:r>
            <a:endParaRPr lang="en-US" sz="38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2616856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2723823"/>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bg1"/>
                </a:solidFill>
                <a:latin typeface="Calibri Light" panose="020F0302020204030204" pitchFamily="34" charset="0"/>
                <a:cs typeface="Calibri Light" panose="020F0302020204030204" pitchFamily="34" charset="0"/>
              </a:rPr>
              <a:t>2 	</a:t>
            </a:r>
            <a:r>
              <a:rPr lang="en-US" sz="3800" dirty="0">
                <a:solidFill>
                  <a:schemeClr val="bg1"/>
                </a:solidFill>
                <a:latin typeface="Calibri Light" panose="020F0302020204030204" pitchFamily="34" charset="0"/>
                <a:cs typeface="Calibri Light" panose="020F0302020204030204" pitchFamily="34" charset="0"/>
              </a:rPr>
              <a:t>[To those] who have been chosen according to the foreknowledge of God the Father, through the sanctifying work of the Spirit, to be obedient to Jesus Christ and sprinkled with his blood: Grace and peace be yours in abundance. </a:t>
            </a:r>
            <a:endParaRPr lang="en-US" sz="3800" dirty="0">
              <a:solidFill>
                <a:schemeClr val="bg1"/>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1911572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0363200" cy="2723823"/>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2 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[To those] who have been </a:t>
            </a:r>
            <a:r>
              <a:rPr lang="en-US" sz="3800" dirty="0">
                <a:solidFill>
                  <a:schemeClr val="bg1"/>
                </a:solidFill>
                <a:latin typeface="Calibri Light" panose="020F0302020204030204" pitchFamily="34" charset="0"/>
                <a:cs typeface="Calibri Light" panose="020F0302020204030204" pitchFamily="34" charset="0"/>
              </a:rPr>
              <a:t>chosen</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according to the foreknowledge of God the Father, through the sanctifying work of the Spirit, to be obedient to Jesus Christ and sprinkled with his blood: Grace and peace be yours in abundance. </a:t>
            </a:r>
            <a:endParaRPr lang="en-US" sz="3800" dirty="0">
              <a:solidFill>
                <a:schemeClr val="tx1">
                  <a:lumMod val="65000"/>
                  <a:lumOff val="35000"/>
                </a:schemeClr>
              </a:solidFill>
              <a:latin typeface="Calibri Light" panose="020F0302020204030204" pitchFamily="34" charset="0"/>
              <a:ea typeface="ＭＳ Ｐゴシック" charset="-128"/>
              <a:cs typeface="Calibri Light" panose="020F0302020204030204" pitchFamily="34" charset="0"/>
            </a:endParaRP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1</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361513215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387</Words>
  <Application>Microsoft Office PowerPoint</Application>
  <PresentationFormat>Widescreen</PresentationFormat>
  <Paragraphs>105</Paragraphs>
  <Slides>26</Slides>
  <Notes>25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4" baseType="lpstr">
      <vt:lpstr>ＭＳ Ｐゴシック</vt:lpstr>
      <vt:lpstr>Arial</vt:lpstr>
      <vt:lpstr>Calibri</vt:lpstr>
      <vt:lpstr>Calibri Light</vt:lpstr>
      <vt:lpstr>Century Gothic</vt:lpstr>
      <vt:lpstr>Times New Roman</vt:lpstr>
      <vt:lpstr>1_Office Theme</vt:lpstr>
      <vt:lpstr>Presentation</vt:lpstr>
      <vt:lpstr>FIRST PETER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2021-08-01T19:32:25Z</dcterms:created>
  <dcterms:modified xsi:type="dcterms:W3CDTF">2021-08-01T19:32:48Z</dcterms:modified>
</cp:coreProperties>
</file>