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1572" r:id="rId2"/>
    <p:sldId id="3173" r:id="rId3"/>
    <p:sldId id="3175" r:id="rId4"/>
    <p:sldId id="3269" r:id="rId5"/>
    <p:sldId id="3176" r:id="rId6"/>
    <p:sldId id="3177" r:id="rId7"/>
    <p:sldId id="3182" r:id="rId8"/>
    <p:sldId id="3178" r:id="rId9"/>
    <p:sldId id="3183" r:id="rId10"/>
    <p:sldId id="3180" r:id="rId11"/>
    <p:sldId id="3181" r:id="rId12"/>
    <p:sldId id="3187" r:id="rId13"/>
    <p:sldId id="3189" r:id="rId14"/>
    <p:sldId id="3190" r:id="rId15"/>
    <p:sldId id="3191" r:id="rId16"/>
    <p:sldId id="3192" r:id="rId17"/>
    <p:sldId id="3193" r:id="rId18"/>
    <p:sldId id="3195" r:id="rId19"/>
    <p:sldId id="3196" r:id="rId20"/>
    <p:sldId id="3197" r:id="rId21"/>
    <p:sldId id="3198" r:id="rId22"/>
    <p:sldId id="3199" r:id="rId23"/>
    <p:sldId id="3200" r:id="rId24"/>
    <p:sldId id="3201" r:id="rId25"/>
    <p:sldId id="3202" r:id="rId26"/>
    <p:sldId id="3203" r:id="rId27"/>
    <p:sldId id="3204" r:id="rId28"/>
    <p:sldId id="3205" r:id="rId29"/>
    <p:sldId id="3207" r:id="rId30"/>
    <p:sldId id="3209" r:id="rId31"/>
    <p:sldId id="3212" r:id="rId32"/>
    <p:sldId id="3213" r:id="rId33"/>
    <p:sldId id="3214" r:id="rId34"/>
    <p:sldId id="3215" r:id="rId35"/>
    <p:sldId id="3216" r:id="rId36"/>
    <p:sldId id="3217" r:id="rId37"/>
    <p:sldId id="3218" r:id="rId38"/>
    <p:sldId id="3219" r:id="rId39"/>
    <p:sldId id="3220" r:id="rId40"/>
    <p:sldId id="3221" r:id="rId41"/>
    <p:sldId id="3222" r:id="rId42"/>
    <p:sldId id="3223" r:id="rId43"/>
    <p:sldId id="3224" r:id="rId44"/>
    <p:sldId id="3277" r:id="rId45"/>
    <p:sldId id="3276" r:id="rId46"/>
    <p:sldId id="3230" r:id="rId47"/>
    <p:sldId id="3231" r:id="rId48"/>
    <p:sldId id="3275" r:id="rId49"/>
    <p:sldId id="3232" r:id="rId50"/>
    <p:sldId id="3233" r:id="rId51"/>
    <p:sldId id="3234" r:id="rId52"/>
    <p:sldId id="3235" r:id="rId53"/>
    <p:sldId id="3236" r:id="rId54"/>
    <p:sldId id="3237" r:id="rId55"/>
    <p:sldId id="3238" r:id="rId56"/>
    <p:sldId id="3239" r:id="rId57"/>
    <p:sldId id="3240" r:id="rId58"/>
    <p:sldId id="3246" r:id="rId59"/>
    <p:sldId id="3241" r:id="rId60"/>
    <p:sldId id="3242" r:id="rId61"/>
    <p:sldId id="3243" r:id="rId62"/>
    <p:sldId id="3244" r:id="rId63"/>
    <p:sldId id="3247" r:id="rId64"/>
    <p:sldId id="3264" r:id="rId65"/>
    <p:sldId id="3248" r:id="rId66"/>
    <p:sldId id="3263" r:id="rId67"/>
    <p:sldId id="3265" r:id="rId68"/>
    <p:sldId id="3266" r:id="rId69"/>
    <p:sldId id="3267" r:id="rId70"/>
    <p:sldId id="3252" r:id="rId71"/>
    <p:sldId id="3253" r:id="rId72"/>
    <p:sldId id="3254" r:id="rId73"/>
    <p:sldId id="3255" r:id="rId74"/>
    <p:sldId id="3256" r:id="rId75"/>
    <p:sldId id="3257" r:id="rId76"/>
    <p:sldId id="3258" r:id="rId77"/>
    <p:sldId id="3259" r:id="rId78"/>
    <p:sldId id="3262" r:id="rId79"/>
    <p:sldId id="3273"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23B"/>
    <a:srgbClr val="005828"/>
    <a:srgbClr val="3C27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12" autoAdjust="0"/>
    <p:restoredTop sz="95395" autoAdjust="0"/>
  </p:normalViewPr>
  <p:slideViewPr>
    <p:cSldViewPr>
      <p:cViewPr varScale="1">
        <p:scale>
          <a:sx n="34" d="100"/>
          <a:sy n="34" d="100"/>
        </p:scale>
        <p:origin x="1848" y="66"/>
      </p:cViewPr>
      <p:guideLst>
        <p:guide orient="horz" pos="2160"/>
        <p:guide pos="2880"/>
      </p:guideLst>
    </p:cSldViewPr>
  </p:slideViewPr>
  <p:outlineViewPr>
    <p:cViewPr>
      <p:scale>
        <a:sx n="33" d="100"/>
        <a:sy n="33" d="100"/>
      </p:scale>
      <p:origin x="0" y="277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3" d="100"/>
          <a:sy n="83" d="100"/>
        </p:scale>
        <p:origin x="-20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Ben Foust</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BB51A9-F30F-4443-8920-E48DA35118AB}" type="datetimeFigureOut">
              <a:rPr lang="en-US" smtClean="0"/>
              <a:pPr/>
              <a:t>01/05/19</a:t>
            </a:fld>
            <a:endParaRPr lang="en-US" dirty="0"/>
          </a:p>
          <a:p>
            <a:r>
              <a:rPr lang="en-US" dirty="0"/>
              <a:t>Sunday AM – Café </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76E2AC-58CB-4AA7-A907-96BB768BAF24}" type="slidenum">
              <a:rPr lang="en-US" smtClean="0"/>
              <a:pPr/>
              <a:t>‹#›</a:t>
            </a:fld>
            <a:endParaRPr lang="en-US"/>
          </a:p>
        </p:txBody>
      </p:sp>
    </p:spTree>
    <p:extLst>
      <p:ext uri="{BB962C8B-B14F-4D97-AF65-F5344CB8AC3E}">
        <p14:creationId xmlns:p14="http://schemas.microsoft.com/office/powerpoint/2010/main" val="1984964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DCF098-C625-45DD-8CB5-5E7BB529C93D}" type="datetimeFigureOut">
              <a:rPr lang="en-US" smtClean="0"/>
              <a:pPr/>
              <a:t>01/05/19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3E04EB-DE03-482D-8573-6FF6F3F249A2}" type="slidenum">
              <a:rPr lang="en-US" smtClean="0"/>
              <a:pPr/>
              <a:t>‹#›</a:t>
            </a:fld>
            <a:endParaRPr lang="en-US"/>
          </a:p>
        </p:txBody>
      </p:sp>
    </p:spTree>
    <p:extLst>
      <p:ext uri="{BB962C8B-B14F-4D97-AF65-F5344CB8AC3E}">
        <p14:creationId xmlns:p14="http://schemas.microsoft.com/office/powerpoint/2010/main" val="369782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3E04EB-DE03-482D-8573-6FF6F3F249A2}" type="slidenum">
              <a:rPr lang="en-US" smtClean="0"/>
              <a:pPr/>
              <a:t>43</a:t>
            </a:fld>
            <a:endParaRPr lang="en-US"/>
          </a:p>
        </p:txBody>
      </p:sp>
    </p:spTree>
    <p:extLst>
      <p:ext uri="{BB962C8B-B14F-4D97-AF65-F5344CB8AC3E}">
        <p14:creationId xmlns:p14="http://schemas.microsoft.com/office/powerpoint/2010/main" val="265650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3E04EB-DE03-482D-8573-6FF6F3F249A2}" type="slidenum">
              <a:rPr lang="en-US" smtClean="0"/>
              <a:pPr/>
              <a:t>44</a:t>
            </a:fld>
            <a:endParaRPr lang="en-US"/>
          </a:p>
        </p:txBody>
      </p:sp>
    </p:spTree>
    <p:extLst>
      <p:ext uri="{BB962C8B-B14F-4D97-AF65-F5344CB8AC3E}">
        <p14:creationId xmlns:p14="http://schemas.microsoft.com/office/powerpoint/2010/main" val="4253067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3E04EB-DE03-482D-8573-6FF6F3F249A2}" type="slidenum">
              <a:rPr lang="en-US" smtClean="0"/>
              <a:pPr/>
              <a:t>45</a:t>
            </a:fld>
            <a:endParaRPr lang="en-US"/>
          </a:p>
        </p:txBody>
      </p:sp>
    </p:spTree>
    <p:extLst>
      <p:ext uri="{BB962C8B-B14F-4D97-AF65-F5344CB8AC3E}">
        <p14:creationId xmlns:p14="http://schemas.microsoft.com/office/powerpoint/2010/main" val="4027023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26A3E5-9C27-4AF7-B645-157D8B1DD0C5}" type="datetimeFigureOut">
              <a:rPr lang="en-US" smtClean="0"/>
              <a:pPr/>
              <a:t>01/05/19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6A3E5-9C27-4AF7-B645-157D8B1DD0C5}" type="datetimeFigureOut">
              <a:rPr lang="en-US" smtClean="0"/>
              <a:pPr/>
              <a:t>01/05/19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6A3E5-9C27-4AF7-B645-157D8B1DD0C5}" type="datetimeFigureOut">
              <a:rPr lang="en-US" smtClean="0"/>
              <a:pPr/>
              <a:t>01/05/19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6A3E5-9C27-4AF7-B645-157D8B1DD0C5}" type="datetimeFigureOut">
              <a:rPr lang="en-US" smtClean="0"/>
              <a:pPr/>
              <a:t>01/05/19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26A3E5-9C27-4AF7-B645-157D8B1DD0C5}" type="datetimeFigureOut">
              <a:rPr lang="en-US" smtClean="0"/>
              <a:pPr/>
              <a:t>01/05/19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26A3E5-9C27-4AF7-B645-157D8B1DD0C5}" type="datetimeFigureOut">
              <a:rPr lang="en-US" smtClean="0"/>
              <a:pPr/>
              <a:t>01/05/19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26A3E5-9C27-4AF7-B645-157D8B1DD0C5}" type="datetimeFigureOut">
              <a:rPr lang="en-US" smtClean="0"/>
              <a:pPr/>
              <a:t>01/05/19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26A3E5-9C27-4AF7-B645-157D8B1DD0C5}" type="datetimeFigureOut">
              <a:rPr lang="en-US" smtClean="0"/>
              <a:pPr/>
              <a:t>01/05/19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6A3E5-9C27-4AF7-B645-157D8B1DD0C5}" type="datetimeFigureOut">
              <a:rPr lang="en-US" smtClean="0"/>
              <a:pPr/>
              <a:t>01/05/19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26A3E5-9C27-4AF7-B645-157D8B1DD0C5}" type="datetimeFigureOut">
              <a:rPr lang="en-US" smtClean="0"/>
              <a:pPr/>
              <a:t>01/05/19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26A3E5-9C27-4AF7-B645-157D8B1DD0C5}" type="datetimeFigureOut">
              <a:rPr lang="en-US" smtClean="0"/>
              <a:pPr/>
              <a:t>01/05/19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6A3E5-9C27-4AF7-B645-157D8B1DD0C5}" type="datetimeFigureOut">
              <a:rPr lang="en-US" smtClean="0"/>
              <a:pPr/>
              <a:t>01/05/19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EB85F-F6E2-4F84-B5B3-5A0F5B9F02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0"/>
            <a:ext cx="9525000" cy="5858867"/>
          </a:xfrm>
        </p:spPr>
      </p:pic>
      <p:sp>
        <p:nvSpPr>
          <p:cNvPr id="8" name="TextBox 7"/>
          <p:cNvSpPr txBox="1"/>
          <p:nvPr/>
        </p:nvSpPr>
        <p:spPr>
          <a:xfrm>
            <a:off x="-228600" y="0"/>
            <a:ext cx="2895600" cy="1143000"/>
          </a:xfrm>
          <a:prstGeom prst="rect">
            <a:avLst/>
          </a:prstGeom>
          <a:noFill/>
          <a:ln>
            <a:noFill/>
          </a:ln>
        </p:spPr>
        <p:txBody>
          <a:bodyPr wrap="square" anchor="ctr" anchorCtr="0">
            <a:noAutofit/>
          </a:bodyPr>
          <a:lstStyle/>
          <a:p>
            <a:pPr algn="ctr"/>
            <a:r>
              <a:rPr lang="en-US" sz="9600" b="1" dirty="0">
                <a:cs typeface="Andalus" pitchFamily="18" charset="-78"/>
              </a:rPr>
              <a:t>Acts</a:t>
            </a:r>
            <a:endParaRPr lang="en-US" sz="8000" b="1" dirty="0"/>
          </a:p>
        </p:txBody>
      </p:sp>
      <p:sp>
        <p:nvSpPr>
          <p:cNvPr id="6" name="TextBox 5">
            <a:extLst>
              <a:ext uri="{FF2B5EF4-FFF2-40B4-BE49-F238E27FC236}">
                <a16:creationId xmlns:a16="http://schemas.microsoft.com/office/drawing/2014/main" xmlns="" id="{99334D5E-44A5-488E-82C5-89F5FE4E433B}"/>
              </a:ext>
            </a:extLst>
          </p:cNvPr>
          <p:cNvSpPr txBox="1"/>
          <p:nvPr/>
        </p:nvSpPr>
        <p:spPr>
          <a:xfrm>
            <a:off x="1600200" y="4876800"/>
            <a:ext cx="7315200" cy="769441"/>
          </a:xfrm>
          <a:prstGeom prst="rect">
            <a:avLst/>
          </a:prstGeom>
          <a:solidFill>
            <a:schemeClr val="bg1">
              <a:lumMod val="75000"/>
              <a:alpha val="66000"/>
            </a:schemeClr>
          </a:solidFill>
          <a:ln>
            <a:solidFill>
              <a:schemeClr val="tx1"/>
            </a:solidFill>
          </a:ln>
        </p:spPr>
        <p:txBody>
          <a:bodyPr wrap="square">
            <a:spAutoFit/>
          </a:bodyPr>
          <a:lstStyle/>
          <a:p>
            <a:pPr algn="ctr"/>
            <a:r>
              <a:rPr lang="en-US" sz="4400" b="1" i="1" dirty="0"/>
              <a:t>Acts 25 &amp; 26  Paul’s Testimony</a:t>
            </a:r>
          </a:p>
        </p:txBody>
      </p:sp>
    </p:spTree>
    <p:extLst>
      <p:ext uri="{BB962C8B-B14F-4D97-AF65-F5344CB8AC3E}">
        <p14:creationId xmlns:p14="http://schemas.microsoft.com/office/powerpoint/2010/main" val="362887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4">
            <a:extLst>
              <a:ext uri="{FF2B5EF4-FFF2-40B4-BE49-F238E27FC236}">
                <a16:creationId xmlns:a16="http://schemas.microsoft.com/office/drawing/2014/main" xmlns="" id="{0526CA08-8275-4E7F-91D8-8EC066A3A95D}"/>
              </a:ext>
            </a:extLst>
          </p:cNvPr>
          <p:cNvSpPr/>
          <p:nvPr/>
        </p:nvSpPr>
        <p:spPr>
          <a:xfrm>
            <a:off x="-266700" y="5486400"/>
            <a:ext cx="96393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r>
              <a:rPr lang="en-US" sz="4000" b="1" dirty="0"/>
              <a:t>Chapter 24:   </a:t>
            </a:r>
            <a:r>
              <a:rPr lang="en-US" sz="4000" b="1" i="1" dirty="0"/>
              <a:t>Caesarea</a:t>
            </a:r>
          </a:p>
          <a:p>
            <a:pPr algn="ctr" fontAlgn="auto">
              <a:spcBef>
                <a:spcPts val="0"/>
              </a:spcBef>
              <a:spcAft>
                <a:spcPts val="0"/>
              </a:spcAft>
              <a:defRPr/>
            </a:pPr>
            <a:r>
              <a:rPr lang="en-US" sz="4000" b="1" i="1" dirty="0"/>
              <a:t>Imprisoned for TWO YEARS!</a:t>
            </a:r>
          </a:p>
        </p:txBody>
      </p:sp>
      <p:pic>
        <p:nvPicPr>
          <p:cNvPr id="4" name="Picture 3">
            <a:extLst>
              <a:ext uri="{FF2B5EF4-FFF2-40B4-BE49-F238E27FC236}">
                <a16:creationId xmlns:a16="http://schemas.microsoft.com/office/drawing/2014/main" xmlns="" id="{EDC2A659-A9F4-40A8-A70A-CB87DE1578E4}"/>
              </a:ext>
            </a:extLst>
          </p:cNvPr>
          <p:cNvPicPr>
            <a:picLocks noChangeAspect="1"/>
          </p:cNvPicPr>
          <p:nvPr/>
        </p:nvPicPr>
        <p:blipFill rotWithShape="1">
          <a:blip r:embed="rId2">
            <a:extLst>
              <a:ext uri="{28A0092B-C50C-407E-A947-70E740481C1C}">
                <a14:useLocalDpi xmlns:a14="http://schemas.microsoft.com/office/drawing/2010/main" val="0"/>
              </a:ext>
            </a:extLst>
          </a:blip>
          <a:srcRect r="3344"/>
          <a:stretch/>
        </p:blipFill>
        <p:spPr>
          <a:xfrm>
            <a:off x="-1" y="0"/>
            <a:ext cx="9918915" cy="4876800"/>
          </a:xfrm>
          <a:prstGeom prst="rect">
            <a:avLst/>
          </a:prstGeom>
        </p:spPr>
      </p:pic>
    </p:spTree>
    <p:extLst>
      <p:ext uri="{BB962C8B-B14F-4D97-AF65-F5344CB8AC3E}">
        <p14:creationId xmlns:p14="http://schemas.microsoft.com/office/powerpoint/2010/main" val="42788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4">
            <a:extLst>
              <a:ext uri="{FF2B5EF4-FFF2-40B4-BE49-F238E27FC236}">
                <a16:creationId xmlns:a16="http://schemas.microsoft.com/office/drawing/2014/main" xmlns="" id="{0526CA08-8275-4E7F-91D8-8EC066A3A95D}"/>
              </a:ext>
            </a:extLst>
          </p:cNvPr>
          <p:cNvSpPr/>
          <p:nvPr/>
        </p:nvSpPr>
        <p:spPr>
          <a:xfrm>
            <a:off x="-266700" y="5486400"/>
            <a:ext cx="96393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r>
              <a:rPr lang="en-US" sz="4000" b="1" dirty="0"/>
              <a:t>Chapter 24:   </a:t>
            </a:r>
            <a:r>
              <a:rPr lang="en-US" sz="4000" b="1" i="1" dirty="0"/>
              <a:t>Caesarea</a:t>
            </a:r>
          </a:p>
          <a:p>
            <a:pPr algn="ctr" fontAlgn="auto">
              <a:spcBef>
                <a:spcPts val="0"/>
              </a:spcBef>
              <a:spcAft>
                <a:spcPts val="0"/>
              </a:spcAft>
              <a:defRPr/>
            </a:pPr>
            <a:r>
              <a:rPr lang="en-US" sz="4000" b="1" i="1" dirty="0"/>
              <a:t>Felix succeeded by Festus . . .</a:t>
            </a:r>
          </a:p>
        </p:txBody>
      </p:sp>
      <p:pic>
        <p:nvPicPr>
          <p:cNvPr id="4" name="Picture 3">
            <a:extLst>
              <a:ext uri="{FF2B5EF4-FFF2-40B4-BE49-F238E27FC236}">
                <a16:creationId xmlns:a16="http://schemas.microsoft.com/office/drawing/2014/main" xmlns="" id="{EDC2A659-A9F4-40A8-A70A-CB87DE1578E4}"/>
              </a:ext>
            </a:extLst>
          </p:cNvPr>
          <p:cNvPicPr>
            <a:picLocks noChangeAspect="1"/>
          </p:cNvPicPr>
          <p:nvPr/>
        </p:nvPicPr>
        <p:blipFill rotWithShape="1">
          <a:blip r:embed="rId2">
            <a:extLst>
              <a:ext uri="{28A0092B-C50C-407E-A947-70E740481C1C}">
                <a14:useLocalDpi xmlns:a14="http://schemas.microsoft.com/office/drawing/2010/main" val="0"/>
              </a:ext>
            </a:extLst>
          </a:blip>
          <a:srcRect r="3344"/>
          <a:stretch/>
        </p:blipFill>
        <p:spPr>
          <a:xfrm>
            <a:off x="-1" y="0"/>
            <a:ext cx="9918915" cy="4876800"/>
          </a:xfrm>
          <a:prstGeom prst="rect">
            <a:avLst/>
          </a:prstGeom>
        </p:spPr>
      </p:pic>
      <p:pic>
        <p:nvPicPr>
          <p:cNvPr id="5" name="Picture 4" descr="A close up of a coin&#10;&#10;Description generated with very high confidence">
            <a:extLst>
              <a:ext uri="{FF2B5EF4-FFF2-40B4-BE49-F238E27FC236}">
                <a16:creationId xmlns:a16="http://schemas.microsoft.com/office/drawing/2014/main" xmlns="" id="{F03ED8F8-5D58-4170-B1C1-2FB3FC352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133600"/>
            <a:ext cx="5436648" cy="2874735"/>
          </a:xfrm>
          <a:prstGeom prst="rect">
            <a:avLst/>
          </a:prstGeom>
        </p:spPr>
      </p:pic>
    </p:spTree>
    <p:extLst>
      <p:ext uri="{BB962C8B-B14F-4D97-AF65-F5344CB8AC3E}">
        <p14:creationId xmlns:p14="http://schemas.microsoft.com/office/powerpoint/2010/main" val="347300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DC2A659-A9F4-40A8-A70A-CB87DE1578E4}"/>
              </a:ext>
            </a:extLst>
          </p:cNvPr>
          <p:cNvPicPr>
            <a:picLocks noChangeAspect="1"/>
          </p:cNvPicPr>
          <p:nvPr/>
        </p:nvPicPr>
        <p:blipFill rotWithShape="1">
          <a:blip r:embed="rId2">
            <a:extLst>
              <a:ext uri="{28A0092B-C50C-407E-A947-70E740481C1C}">
                <a14:useLocalDpi xmlns:a14="http://schemas.microsoft.com/office/drawing/2010/main" val="0"/>
              </a:ext>
            </a:extLst>
          </a:blip>
          <a:srcRect r="3344"/>
          <a:stretch/>
        </p:blipFill>
        <p:spPr>
          <a:xfrm>
            <a:off x="-1" y="0"/>
            <a:ext cx="9918915" cy="4876800"/>
          </a:xfrm>
          <a:prstGeom prst="rect">
            <a:avLst/>
          </a:prstGeom>
        </p:spPr>
      </p:pic>
      <p:sp>
        <p:nvSpPr>
          <p:cNvPr id="5" name="TextBox 4">
            <a:extLst>
              <a:ext uri="{FF2B5EF4-FFF2-40B4-BE49-F238E27FC236}">
                <a16:creationId xmlns:a16="http://schemas.microsoft.com/office/drawing/2014/main" xmlns="" id="{EBF1FE61-A38E-47EC-9E30-D480A6FF012C}"/>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a:t>
            </a:r>
            <a:r>
              <a:rPr lang="en-US" sz="3200" b="1" dirty="0"/>
              <a:t>  </a:t>
            </a:r>
            <a:r>
              <a:rPr lang="en-US" sz="3200" b="1" u="sng" dirty="0">
                <a:solidFill>
                  <a:srgbClr val="002060"/>
                </a:solidFill>
              </a:rPr>
              <a:t>Festus</a:t>
            </a:r>
            <a:r>
              <a:rPr lang="en-US" sz="3200" dirty="0"/>
              <a:t> then, having arrived in the province, three days later went up to Jerusalem from Caesarea. </a:t>
            </a:r>
            <a:r>
              <a:rPr lang="en-US" sz="3200" b="1" baseline="30000" dirty="0"/>
              <a:t>2 </a:t>
            </a:r>
            <a:r>
              <a:rPr lang="en-US" sz="3200" dirty="0"/>
              <a:t>And the chief priests and the leading men of the Jews brought charges against Paul, </a:t>
            </a:r>
          </a:p>
          <a:p>
            <a:endParaRPr lang="en-US" sz="3200" dirty="0">
              <a:solidFill>
                <a:srgbClr val="002060"/>
              </a:solidFill>
            </a:endParaRPr>
          </a:p>
        </p:txBody>
      </p:sp>
    </p:spTree>
    <p:extLst>
      <p:ext uri="{BB962C8B-B14F-4D97-AF65-F5344CB8AC3E}">
        <p14:creationId xmlns:p14="http://schemas.microsoft.com/office/powerpoint/2010/main" val="3601826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DC2A659-A9F4-40A8-A70A-CB87DE1578E4}"/>
              </a:ext>
            </a:extLst>
          </p:cNvPr>
          <p:cNvPicPr>
            <a:picLocks noChangeAspect="1"/>
          </p:cNvPicPr>
          <p:nvPr/>
        </p:nvPicPr>
        <p:blipFill rotWithShape="1">
          <a:blip r:embed="rId2">
            <a:extLst>
              <a:ext uri="{28A0092B-C50C-407E-A947-70E740481C1C}">
                <a14:useLocalDpi xmlns:a14="http://schemas.microsoft.com/office/drawing/2010/main" val="0"/>
              </a:ext>
            </a:extLst>
          </a:blip>
          <a:srcRect r="3344"/>
          <a:stretch/>
        </p:blipFill>
        <p:spPr>
          <a:xfrm>
            <a:off x="-1" y="0"/>
            <a:ext cx="9918915" cy="4876800"/>
          </a:xfrm>
          <a:prstGeom prst="rect">
            <a:avLst/>
          </a:prstGeom>
        </p:spPr>
      </p:pic>
      <p:pic>
        <p:nvPicPr>
          <p:cNvPr id="12" name="Picture 11">
            <a:extLst>
              <a:ext uri="{FF2B5EF4-FFF2-40B4-BE49-F238E27FC236}">
                <a16:creationId xmlns:a16="http://schemas.microsoft.com/office/drawing/2014/main" xmlns="" id="{CE082722-408D-4E3C-ACED-C03B7B29D5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60" t="11298" r="26896" b="92"/>
          <a:stretch/>
        </p:blipFill>
        <p:spPr>
          <a:xfrm rot="5400000">
            <a:off x="1143001" y="-1143000"/>
            <a:ext cx="6858000" cy="9143998"/>
          </a:xfrm>
          <a:prstGeom prst="rect">
            <a:avLst/>
          </a:prstGeom>
        </p:spPr>
      </p:pic>
      <p:sp>
        <p:nvSpPr>
          <p:cNvPr id="5" name="TextBox 4">
            <a:extLst>
              <a:ext uri="{FF2B5EF4-FFF2-40B4-BE49-F238E27FC236}">
                <a16:creationId xmlns:a16="http://schemas.microsoft.com/office/drawing/2014/main" xmlns="" id="{EBF1FE61-A38E-47EC-9E30-D480A6FF012C}"/>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a:t>
            </a:r>
            <a:r>
              <a:rPr lang="en-US" sz="3200" b="1" dirty="0"/>
              <a:t>  </a:t>
            </a:r>
            <a:r>
              <a:rPr lang="en-US" sz="3200" b="1" u="sng" dirty="0">
                <a:solidFill>
                  <a:srgbClr val="002060"/>
                </a:solidFill>
              </a:rPr>
              <a:t>Festus</a:t>
            </a:r>
            <a:r>
              <a:rPr lang="en-US" sz="3200" dirty="0"/>
              <a:t> then, having arrived in the province, three days later went up to Jerusalem from Caesarea. </a:t>
            </a:r>
            <a:r>
              <a:rPr lang="en-US" sz="3200" b="1" baseline="30000" dirty="0"/>
              <a:t>2 </a:t>
            </a:r>
            <a:r>
              <a:rPr lang="en-US" sz="3200" dirty="0"/>
              <a:t>And the chief priests and the leading men of the Jews brought charges against Paul, </a:t>
            </a:r>
          </a:p>
          <a:p>
            <a:endParaRPr lang="en-US" sz="3200" dirty="0">
              <a:solidFill>
                <a:srgbClr val="002060"/>
              </a:solidFill>
            </a:endParaRPr>
          </a:p>
        </p:txBody>
      </p:sp>
      <p:sp>
        <p:nvSpPr>
          <p:cNvPr id="7" name="TextBox 6">
            <a:extLst>
              <a:ext uri="{FF2B5EF4-FFF2-40B4-BE49-F238E27FC236}">
                <a16:creationId xmlns:a16="http://schemas.microsoft.com/office/drawing/2014/main" xmlns="" id="{A4E18787-3C02-42A1-B36C-D8D7FE1FC617}"/>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a:t>
            </a:r>
            <a:r>
              <a:rPr lang="en-US" sz="3200" b="1" dirty="0"/>
              <a:t>  </a:t>
            </a:r>
            <a:r>
              <a:rPr lang="en-US" sz="3200" dirty="0"/>
              <a:t>Festus then, having arrived in the province, three days later </a:t>
            </a:r>
            <a:r>
              <a:rPr lang="en-US" sz="3200" b="1" u="sng" dirty="0">
                <a:solidFill>
                  <a:srgbClr val="002060"/>
                </a:solidFill>
              </a:rPr>
              <a:t>went up to Jerusalem from Caesarea</a:t>
            </a:r>
            <a:r>
              <a:rPr lang="en-US" sz="3200" dirty="0"/>
              <a:t>. </a:t>
            </a:r>
            <a:r>
              <a:rPr lang="en-US" sz="3200" b="1" baseline="30000" dirty="0"/>
              <a:t>2 </a:t>
            </a:r>
            <a:r>
              <a:rPr lang="en-US" sz="3200" dirty="0"/>
              <a:t>And the chief priests and the leading men of the Jews brought charges against Paul, </a:t>
            </a:r>
          </a:p>
          <a:p>
            <a:endParaRPr lang="en-US" sz="3200" dirty="0">
              <a:solidFill>
                <a:srgbClr val="002060"/>
              </a:solidFill>
            </a:endParaRPr>
          </a:p>
        </p:txBody>
      </p:sp>
      <p:sp>
        <p:nvSpPr>
          <p:cNvPr id="8" name="Line Callout 1 13">
            <a:extLst>
              <a:ext uri="{FF2B5EF4-FFF2-40B4-BE49-F238E27FC236}">
                <a16:creationId xmlns:a16="http://schemas.microsoft.com/office/drawing/2014/main" xmlns="" id="{EF7D3A18-5C24-468C-BA10-AD6E5F0C02D6}"/>
              </a:ext>
            </a:extLst>
          </p:cNvPr>
          <p:cNvSpPr/>
          <p:nvPr/>
        </p:nvSpPr>
        <p:spPr>
          <a:xfrm>
            <a:off x="5943600" y="3733800"/>
            <a:ext cx="1905000" cy="533400"/>
          </a:xfrm>
          <a:prstGeom prst="borderCallout1">
            <a:avLst>
              <a:gd name="adj1" fmla="val 36202"/>
              <a:gd name="adj2" fmla="val -118730"/>
              <a:gd name="adj3" fmla="val 55871"/>
              <a:gd name="adj4" fmla="val 276"/>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Jerusalem</a:t>
            </a:r>
          </a:p>
        </p:txBody>
      </p:sp>
      <p:sp>
        <p:nvSpPr>
          <p:cNvPr id="9" name="Oval 8">
            <a:extLst>
              <a:ext uri="{FF2B5EF4-FFF2-40B4-BE49-F238E27FC236}">
                <a16:creationId xmlns:a16="http://schemas.microsoft.com/office/drawing/2014/main" xmlns="" id="{42AAB5E4-1E11-4F61-B1F3-2BAE78EED2D4}"/>
              </a:ext>
            </a:extLst>
          </p:cNvPr>
          <p:cNvSpPr/>
          <p:nvPr/>
        </p:nvSpPr>
        <p:spPr>
          <a:xfrm>
            <a:off x="3322414" y="3767455"/>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21B8D6-ABBD-4C8A-9FBB-ED79945B9F3C}"/>
              </a:ext>
            </a:extLst>
          </p:cNvPr>
          <p:cNvSpPr/>
          <p:nvPr/>
        </p:nvSpPr>
        <p:spPr>
          <a:xfrm>
            <a:off x="1706177" y="1238249"/>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Callout 1 13">
            <a:extLst>
              <a:ext uri="{FF2B5EF4-FFF2-40B4-BE49-F238E27FC236}">
                <a16:creationId xmlns:a16="http://schemas.microsoft.com/office/drawing/2014/main" xmlns="" id="{0C86CD52-462D-41BF-BF4D-2F84E29CFB20}"/>
              </a:ext>
            </a:extLst>
          </p:cNvPr>
          <p:cNvSpPr/>
          <p:nvPr/>
        </p:nvSpPr>
        <p:spPr>
          <a:xfrm>
            <a:off x="247650" y="332721"/>
            <a:ext cx="1809750" cy="457200"/>
          </a:xfrm>
          <a:prstGeom prst="borderCallout1">
            <a:avLst>
              <a:gd name="adj1" fmla="val 222568"/>
              <a:gd name="adj2" fmla="val 81111"/>
              <a:gd name="adj3" fmla="val 94908"/>
              <a:gd name="adj4" fmla="val 47645"/>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Caesarea</a:t>
            </a:r>
          </a:p>
        </p:txBody>
      </p:sp>
    </p:spTree>
    <p:extLst>
      <p:ext uri="{BB962C8B-B14F-4D97-AF65-F5344CB8AC3E}">
        <p14:creationId xmlns:p14="http://schemas.microsoft.com/office/powerpoint/2010/main" val="284183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E082722-408D-4E3C-ACED-C03B7B29D5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60" t="11298" r="26896" b="92"/>
          <a:stretch/>
        </p:blipFill>
        <p:spPr>
          <a:xfrm rot="5400000">
            <a:off x="1143001" y="-1143000"/>
            <a:ext cx="6858000" cy="9143998"/>
          </a:xfrm>
          <a:prstGeom prst="rect">
            <a:avLst/>
          </a:prstGeom>
        </p:spPr>
      </p:pic>
      <p:sp>
        <p:nvSpPr>
          <p:cNvPr id="5" name="TextBox 4">
            <a:extLst>
              <a:ext uri="{FF2B5EF4-FFF2-40B4-BE49-F238E27FC236}">
                <a16:creationId xmlns:a16="http://schemas.microsoft.com/office/drawing/2014/main" xmlns="" id="{EBF1FE61-A38E-47EC-9E30-D480A6FF012C}"/>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a:t>
            </a:r>
            <a:r>
              <a:rPr lang="en-US" sz="3200" b="1" dirty="0"/>
              <a:t>  </a:t>
            </a:r>
            <a:r>
              <a:rPr lang="en-US" sz="3200" b="1" u="sng" dirty="0">
                <a:solidFill>
                  <a:srgbClr val="002060"/>
                </a:solidFill>
              </a:rPr>
              <a:t>Festus</a:t>
            </a:r>
            <a:r>
              <a:rPr lang="en-US" sz="3200" dirty="0"/>
              <a:t> then, having arrived in the province, three days later went up to Jerusalem from Caesarea. </a:t>
            </a:r>
            <a:r>
              <a:rPr lang="en-US" sz="3200" b="1" baseline="30000" dirty="0"/>
              <a:t>2 </a:t>
            </a:r>
            <a:r>
              <a:rPr lang="en-US" sz="3200" dirty="0"/>
              <a:t>And the chief priests and the leading men of the Jews brought charges against Paul, </a:t>
            </a:r>
          </a:p>
          <a:p>
            <a:endParaRPr lang="en-US" sz="3200" dirty="0">
              <a:solidFill>
                <a:srgbClr val="002060"/>
              </a:solidFill>
            </a:endParaRPr>
          </a:p>
        </p:txBody>
      </p:sp>
      <p:sp>
        <p:nvSpPr>
          <p:cNvPr id="7" name="TextBox 6">
            <a:extLst>
              <a:ext uri="{FF2B5EF4-FFF2-40B4-BE49-F238E27FC236}">
                <a16:creationId xmlns:a16="http://schemas.microsoft.com/office/drawing/2014/main" xmlns="" id="{A4E18787-3C02-42A1-B36C-D8D7FE1FC617}"/>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a:t>
            </a:r>
            <a:r>
              <a:rPr lang="en-US" sz="3200" b="1" dirty="0"/>
              <a:t>  </a:t>
            </a:r>
            <a:r>
              <a:rPr lang="en-US" sz="3200" dirty="0"/>
              <a:t>Festus then, having arrived in the province, three days later went up to Jerusalem from Caesarea. </a:t>
            </a:r>
            <a:r>
              <a:rPr lang="en-US" sz="3200" b="1" baseline="30000" dirty="0"/>
              <a:t>2 </a:t>
            </a:r>
            <a:r>
              <a:rPr lang="en-US" sz="3200" b="1" u="sng" dirty="0">
                <a:solidFill>
                  <a:srgbClr val="002060"/>
                </a:solidFill>
              </a:rPr>
              <a:t>And the chief priests and the leading men of the Jews brought charges against Paul</a:t>
            </a:r>
            <a:r>
              <a:rPr lang="en-US" sz="3200" dirty="0"/>
              <a:t>, </a:t>
            </a:r>
          </a:p>
          <a:p>
            <a:endParaRPr lang="en-US" sz="3200" dirty="0">
              <a:solidFill>
                <a:srgbClr val="002060"/>
              </a:solidFill>
            </a:endParaRPr>
          </a:p>
        </p:txBody>
      </p:sp>
      <p:sp>
        <p:nvSpPr>
          <p:cNvPr id="8" name="Line Callout 1 13">
            <a:extLst>
              <a:ext uri="{FF2B5EF4-FFF2-40B4-BE49-F238E27FC236}">
                <a16:creationId xmlns:a16="http://schemas.microsoft.com/office/drawing/2014/main" xmlns="" id="{EF7D3A18-5C24-468C-BA10-AD6E5F0C02D6}"/>
              </a:ext>
            </a:extLst>
          </p:cNvPr>
          <p:cNvSpPr/>
          <p:nvPr/>
        </p:nvSpPr>
        <p:spPr>
          <a:xfrm>
            <a:off x="5943600" y="3733800"/>
            <a:ext cx="1905000" cy="533400"/>
          </a:xfrm>
          <a:prstGeom prst="borderCallout1">
            <a:avLst>
              <a:gd name="adj1" fmla="val 36202"/>
              <a:gd name="adj2" fmla="val -118730"/>
              <a:gd name="adj3" fmla="val 55871"/>
              <a:gd name="adj4" fmla="val 276"/>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Jerusalem</a:t>
            </a:r>
          </a:p>
        </p:txBody>
      </p:sp>
      <p:sp>
        <p:nvSpPr>
          <p:cNvPr id="9" name="Oval 8">
            <a:extLst>
              <a:ext uri="{FF2B5EF4-FFF2-40B4-BE49-F238E27FC236}">
                <a16:creationId xmlns:a16="http://schemas.microsoft.com/office/drawing/2014/main" xmlns="" id="{42AAB5E4-1E11-4F61-B1F3-2BAE78EED2D4}"/>
              </a:ext>
            </a:extLst>
          </p:cNvPr>
          <p:cNvSpPr/>
          <p:nvPr/>
        </p:nvSpPr>
        <p:spPr>
          <a:xfrm>
            <a:off x="3322414" y="3767455"/>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21B8D6-ABBD-4C8A-9FBB-ED79945B9F3C}"/>
              </a:ext>
            </a:extLst>
          </p:cNvPr>
          <p:cNvSpPr/>
          <p:nvPr/>
        </p:nvSpPr>
        <p:spPr>
          <a:xfrm>
            <a:off x="1706177" y="1238249"/>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Callout 1 13">
            <a:extLst>
              <a:ext uri="{FF2B5EF4-FFF2-40B4-BE49-F238E27FC236}">
                <a16:creationId xmlns:a16="http://schemas.microsoft.com/office/drawing/2014/main" xmlns="" id="{0C86CD52-462D-41BF-BF4D-2F84E29CFB20}"/>
              </a:ext>
            </a:extLst>
          </p:cNvPr>
          <p:cNvSpPr/>
          <p:nvPr/>
        </p:nvSpPr>
        <p:spPr>
          <a:xfrm>
            <a:off x="247650" y="332721"/>
            <a:ext cx="1809750" cy="457200"/>
          </a:xfrm>
          <a:prstGeom prst="borderCallout1">
            <a:avLst>
              <a:gd name="adj1" fmla="val 222568"/>
              <a:gd name="adj2" fmla="val 81111"/>
              <a:gd name="adj3" fmla="val 94908"/>
              <a:gd name="adj4" fmla="val 47645"/>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Caesarea</a:t>
            </a:r>
          </a:p>
        </p:txBody>
      </p:sp>
    </p:spTree>
    <p:extLst>
      <p:ext uri="{BB962C8B-B14F-4D97-AF65-F5344CB8AC3E}">
        <p14:creationId xmlns:p14="http://schemas.microsoft.com/office/powerpoint/2010/main" val="4264070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E082722-408D-4E3C-ACED-C03B7B29D5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60" t="11298" r="26896" b="92"/>
          <a:stretch/>
        </p:blipFill>
        <p:spPr>
          <a:xfrm rot="5400000">
            <a:off x="1143001" y="-1143000"/>
            <a:ext cx="6858000" cy="9143998"/>
          </a:xfrm>
          <a:prstGeom prst="rect">
            <a:avLst/>
          </a:prstGeom>
        </p:spPr>
      </p:pic>
      <p:sp>
        <p:nvSpPr>
          <p:cNvPr id="5" name="TextBox 4">
            <a:extLst>
              <a:ext uri="{FF2B5EF4-FFF2-40B4-BE49-F238E27FC236}">
                <a16:creationId xmlns:a16="http://schemas.microsoft.com/office/drawing/2014/main" xmlns="" id="{EBF1FE61-A38E-47EC-9E30-D480A6FF012C}"/>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a:t>
            </a:r>
            <a:r>
              <a:rPr lang="en-US" sz="3200" b="1" dirty="0"/>
              <a:t>  </a:t>
            </a:r>
            <a:r>
              <a:rPr lang="en-US" sz="3200" b="1" u="sng" dirty="0">
                <a:solidFill>
                  <a:srgbClr val="002060"/>
                </a:solidFill>
              </a:rPr>
              <a:t>Festus</a:t>
            </a:r>
            <a:r>
              <a:rPr lang="en-US" sz="3200" dirty="0"/>
              <a:t> then, having arrived in the province, three days later went up to Jerusalem from Caesarea. </a:t>
            </a:r>
            <a:r>
              <a:rPr lang="en-US" sz="3200" b="1" baseline="30000" dirty="0"/>
              <a:t>2 </a:t>
            </a:r>
            <a:r>
              <a:rPr lang="en-US" sz="3200" dirty="0"/>
              <a:t>And the chief priests and the leading men of the Jews brought charges against Paul, </a:t>
            </a:r>
          </a:p>
          <a:p>
            <a:endParaRPr lang="en-US" sz="3200" dirty="0">
              <a:solidFill>
                <a:srgbClr val="002060"/>
              </a:solidFill>
            </a:endParaRPr>
          </a:p>
        </p:txBody>
      </p:sp>
      <p:sp>
        <p:nvSpPr>
          <p:cNvPr id="7" name="TextBox 6">
            <a:extLst>
              <a:ext uri="{FF2B5EF4-FFF2-40B4-BE49-F238E27FC236}">
                <a16:creationId xmlns:a16="http://schemas.microsoft.com/office/drawing/2014/main" xmlns="" id="{A4E18787-3C02-42A1-B36C-D8D7FE1FC617}"/>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25:2</a:t>
            </a:r>
            <a:r>
              <a:rPr lang="en-US" sz="3200" b="1" dirty="0"/>
              <a:t> </a:t>
            </a:r>
            <a:r>
              <a:rPr lang="en-US" sz="3200" dirty="0"/>
              <a:t>and they were urging him, </a:t>
            </a:r>
            <a:r>
              <a:rPr lang="en-US" sz="3200" b="1" baseline="30000" dirty="0"/>
              <a:t>3 </a:t>
            </a:r>
            <a:r>
              <a:rPr lang="en-US" sz="3200" dirty="0"/>
              <a:t>requesting a concession against Paul, that he might </a:t>
            </a:r>
            <a:r>
              <a:rPr lang="en-US" sz="3200" b="1" u="sng" dirty="0">
                <a:solidFill>
                  <a:srgbClr val="002060"/>
                </a:solidFill>
              </a:rPr>
              <a:t>have him brought to Jerusalem</a:t>
            </a:r>
            <a:r>
              <a:rPr lang="en-US" sz="3200" dirty="0"/>
              <a:t> (at the same time, setting an ambush to kill him on the way).</a:t>
            </a:r>
          </a:p>
          <a:p>
            <a:endParaRPr lang="en-US" sz="3200" dirty="0">
              <a:solidFill>
                <a:srgbClr val="002060"/>
              </a:solidFill>
            </a:endParaRPr>
          </a:p>
        </p:txBody>
      </p:sp>
      <p:sp>
        <p:nvSpPr>
          <p:cNvPr id="8" name="Line Callout 1 13">
            <a:extLst>
              <a:ext uri="{FF2B5EF4-FFF2-40B4-BE49-F238E27FC236}">
                <a16:creationId xmlns:a16="http://schemas.microsoft.com/office/drawing/2014/main" xmlns="" id="{EF7D3A18-5C24-468C-BA10-AD6E5F0C02D6}"/>
              </a:ext>
            </a:extLst>
          </p:cNvPr>
          <p:cNvSpPr/>
          <p:nvPr/>
        </p:nvSpPr>
        <p:spPr>
          <a:xfrm>
            <a:off x="5943600" y="3733800"/>
            <a:ext cx="1905000" cy="533400"/>
          </a:xfrm>
          <a:prstGeom prst="borderCallout1">
            <a:avLst>
              <a:gd name="adj1" fmla="val 36202"/>
              <a:gd name="adj2" fmla="val -118730"/>
              <a:gd name="adj3" fmla="val 55871"/>
              <a:gd name="adj4" fmla="val 276"/>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Jerusalem</a:t>
            </a:r>
          </a:p>
        </p:txBody>
      </p:sp>
      <p:sp>
        <p:nvSpPr>
          <p:cNvPr id="9" name="Oval 8">
            <a:extLst>
              <a:ext uri="{FF2B5EF4-FFF2-40B4-BE49-F238E27FC236}">
                <a16:creationId xmlns:a16="http://schemas.microsoft.com/office/drawing/2014/main" xmlns="" id="{42AAB5E4-1E11-4F61-B1F3-2BAE78EED2D4}"/>
              </a:ext>
            </a:extLst>
          </p:cNvPr>
          <p:cNvSpPr/>
          <p:nvPr/>
        </p:nvSpPr>
        <p:spPr>
          <a:xfrm>
            <a:off x="3322414" y="3767455"/>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21B8D6-ABBD-4C8A-9FBB-ED79945B9F3C}"/>
              </a:ext>
            </a:extLst>
          </p:cNvPr>
          <p:cNvSpPr/>
          <p:nvPr/>
        </p:nvSpPr>
        <p:spPr>
          <a:xfrm>
            <a:off x="1706177" y="1238249"/>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Callout 1 13">
            <a:extLst>
              <a:ext uri="{FF2B5EF4-FFF2-40B4-BE49-F238E27FC236}">
                <a16:creationId xmlns:a16="http://schemas.microsoft.com/office/drawing/2014/main" xmlns="" id="{0C86CD52-462D-41BF-BF4D-2F84E29CFB20}"/>
              </a:ext>
            </a:extLst>
          </p:cNvPr>
          <p:cNvSpPr/>
          <p:nvPr/>
        </p:nvSpPr>
        <p:spPr>
          <a:xfrm>
            <a:off x="247650" y="332721"/>
            <a:ext cx="1809750" cy="457200"/>
          </a:xfrm>
          <a:prstGeom prst="borderCallout1">
            <a:avLst>
              <a:gd name="adj1" fmla="val 222568"/>
              <a:gd name="adj2" fmla="val 81111"/>
              <a:gd name="adj3" fmla="val 94908"/>
              <a:gd name="adj4" fmla="val 47645"/>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Caesarea</a:t>
            </a: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25:2</a:t>
            </a:r>
            <a:r>
              <a:rPr lang="en-US" sz="3200" b="1" dirty="0"/>
              <a:t> </a:t>
            </a:r>
            <a:r>
              <a:rPr lang="en-US" sz="3200" dirty="0"/>
              <a:t>and they were urging him, </a:t>
            </a:r>
            <a:r>
              <a:rPr lang="en-US" sz="3200" b="1" baseline="30000" dirty="0"/>
              <a:t>3 </a:t>
            </a:r>
            <a:r>
              <a:rPr lang="en-US" sz="3200" dirty="0"/>
              <a:t>requesting a concession against Paul, that he might have him brought to Jerusalem (at the same time,</a:t>
            </a:r>
            <a:r>
              <a:rPr lang="en-US" sz="3200" b="1" u="sng" dirty="0">
                <a:solidFill>
                  <a:srgbClr val="002060"/>
                </a:solidFill>
              </a:rPr>
              <a:t> setting an ambush to kill him on the way</a:t>
            </a:r>
            <a:r>
              <a:rPr lang="en-US" sz="3200" dirty="0"/>
              <a:t>).</a:t>
            </a:r>
          </a:p>
          <a:p>
            <a:endParaRPr lang="en-US" sz="3200" dirty="0">
              <a:solidFill>
                <a:srgbClr val="002060"/>
              </a:solidFill>
            </a:endParaRPr>
          </a:p>
        </p:txBody>
      </p:sp>
    </p:spTree>
    <p:extLst>
      <p:ext uri="{BB962C8B-B14F-4D97-AF65-F5344CB8AC3E}">
        <p14:creationId xmlns:p14="http://schemas.microsoft.com/office/powerpoint/2010/main" val="2087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E082722-408D-4E3C-ACED-C03B7B29D5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60" t="11298" r="26896" b="92"/>
          <a:stretch/>
        </p:blipFill>
        <p:spPr>
          <a:xfrm rot="5400000">
            <a:off x="1143001" y="-1143000"/>
            <a:ext cx="6858000" cy="9143998"/>
          </a:xfrm>
          <a:prstGeom prst="rect">
            <a:avLst/>
          </a:prstGeom>
        </p:spPr>
      </p:pic>
      <p:sp>
        <p:nvSpPr>
          <p:cNvPr id="5" name="TextBox 4">
            <a:extLst>
              <a:ext uri="{FF2B5EF4-FFF2-40B4-BE49-F238E27FC236}">
                <a16:creationId xmlns:a16="http://schemas.microsoft.com/office/drawing/2014/main" xmlns="" id="{EBF1FE61-A38E-47EC-9E30-D480A6FF012C}"/>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a:t>
            </a:r>
            <a:r>
              <a:rPr lang="en-US" sz="3200" b="1" dirty="0"/>
              <a:t>  </a:t>
            </a:r>
            <a:r>
              <a:rPr lang="en-US" sz="3200" b="1" u="sng" dirty="0">
                <a:solidFill>
                  <a:srgbClr val="002060"/>
                </a:solidFill>
              </a:rPr>
              <a:t>Festus</a:t>
            </a:r>
            <a:r>
              <a:rPr lang="en-US" sz="3200" dirty="0"/>
              <a:t> then, having arrived in the province, three days later went up to Jerusalem from Caesarea. </a:t>
            </a:r>
            <a:r>
              <a:rPr lang="en-US" sz="3200" b="1" baseline="30000" dirty="0"/>
              <a:t>2 </a:t>
            </a:r>
            <a:r>
              <a:rPr lang="en-US" sz="3200" dirty="0"/>
              <a:t>And the chief priests and the leading men of the Jews brought charges against Paul, </a:t>
            </a:r>
          </a:p>
          <a:p>
            <a:endParaRPr lang="en-US" sz="3200" dirty="0">
              <a:solidFill>
                <a:srgbClr val="002060"/>
              </a:solidFill>
            </a:endParaRPr>
          </a:p>
        </p:txBody>
      </p:sp>
      <p:sp>
        <p:nvSpPr>
          <p:cNvPr id="7" name="TextBox 6">
            <a:extLst>
              <a:ext uri="{FF2B5EF4-FFF2-40B4-BE49-F238E27FC236}">
                <a16:creationId xmlns:a16="http://schemas.microsoft.com/office/drawing/2014/main" xmlns="" id="{A4E18787-3C02-42A1-B36C-D8D7FE1FC617}"/>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25:2</a:t>
            </a:r>
            <a:r>
              <a:rPr lang="en-US" sz="3200" b="1" dirty="0"/>
              <a:t> </a:t>
            </a:r>
            <a:r>
              <a:rPr lang="en-US" sz="3200" dirty="0"/>
              <a:t>and they were urging him, </a:t>
            </a:r>
            <a:r>
              <a:rPr lang="en-US" sz="3200" b="1" baseline="30000" dirty="0"/>
              <a:t>3 </a:t>
            </a:r>
            <a:r>
              <a:rPr lang="en-US" sz="3200" dirty="0"/>
              <a:t>requesting a concession against Paul, that he might </a:t>
            </a:r>
            <a:r>
              <a:rPr lang="en-US" sz="3200" b="1" u="sng" dirty="0">
                <a:solidFill>
                  <a:srgbClr val="002060"/>
                </a:solidFill>
              </a:rPr>
              <a:t>have him brought to Jerusalem</a:t>
            </a:r>
            <a:r>
              <a:rPr lang="en-US" sz="3200" dirty="0"/>
              <a:t> (at the same time, setting an ambush to kill him on the way).</a:t>
            </a:r>
          </a:p>
          <a:p>
            <a:endParaRPr lang="en-US" sz="3200" dirty="0">
              <a:solidFill>
                <a:srgbClr val="002060"/>
              </a:solidFill>
            </a:endParaRPr>
          </a:p>
        </p:txBody>
      </p:sp>
      <p:sp>
        <p:nvSpPr>
          <p:cNvPr id="8" name="Line Callout 1 13">
            <a:extLst>
              <a:ext uri="{FF2B5EF4-FFF2-40B4-BE49-F238E27FC236}">
                <a16:creationId xmlns:a16="http://schemas.microsoft.com/office/drawing/2014/main" xmlns="" id="{EF7D3A18-5C24-468C-BA10-AD6E5F0C02D6}"/>
              </a:ext>
            </a:extLst>
          </p:cNvPr>
          <p:cNvSpPr/>
          <p:nvPr/>
        </p:nvSpPr>
        <p:spPr>
          <a:xfrm>
            <a:off x="5943600" y="3733800"/>
            <a:ext cx="1905000" cy="533400"/>
          </a:xfrm>
          <a:prstGeom prst="borderCallout1">
            <a:avLst>
              <a:gd name="adj1" fmla="val 36202"/>
              <a:gd name="adj2" fmla="val -118730"/>
              <a:gd name="adj3" fmla="val 55871"/>
              <a:gd name="adj4" fmla="val 276"/>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Jerusalem</a:t>
            </a:r>
          </a:p>
        </p:txBody>
      </p:sp>
      <p:sp>
        <p:nvSpPr>
          <p:cNvPr id="9" name="Oval 8">
            <a:extLst>
              <a:ext uri="{FF2B5EF4-FFF2-40B4-BE49-F238E27FC236}">
                <a16:creationId xmlns:a16="http://schemas.microsoft.com/office/drawing/2014/main" xmlns="" id="{42AAB5E4-1E11-4F61-B1F3-2BAE78EED2D4}"/>
              </a:ext>
            </a:extLst>
          </p:cNvPr>
          <p:cNvSpPr/>
          <p:nvPr/>
        </p:nvSpPr>
        <p:spPr>
          <a:xfrm>
            <a:off x="3322414" y="3767455"/>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21B8D6-ABBD-4C8A-9FBB-ED79945B9F3C}"/>
              </a:ext>
            </a:extLst>
          </p:cNvPr>
          <p:cNvSpPr/>
          <p:nvPr/>
        </p:nvSpPr>
        <p:spPr>
          <a:xfrm>
            <a:off x="1706177" y="1238249"/>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Callout 1 13">
            <a:extLst>
              <a:ext uri="{FF2B5EF4-FFF2-40B4-BE49-F238E27FC236}">
                <a16:creationId xmlns:a16="http://schemas.microsoft.com/office/drawing/2014/main" xmlns="" id="{0C86CD52-462D-41BF-BF4D-2F84E29CFB20}"/>
              </a:ext>
            </a:extLst>
          </p:cNvPr>
          <p:cNvSpPr/>
          <p:nvPr/>
        </p:nvSpPr>
        <p:spPr>
          <a:xfrm>
            <a:off x="247650" y="332721"/>
            <a:ext cx="1809750" cy="457200"/>
          </a:xfrm>
          <a:prstGeom prst="borderCallout1">
            <a:avLst>
              <a:gd name="adj1" fmla="val 222568"/>
              <a:gd name="adj2" fmla="val 81111"/>
              <a:gd name="adj3" fmla="val 94908"/>
              <a:gd name="adj4" fmla="val 47645"/>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Caesarea</a:t>
            </a: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495800"/>
            <a:ext cx="9144000" cy="2362200"/>
          </a:xfrm>
          <a:prstGeom prst="rect">
            <a:avLst/>
          </a:prstGeom>
          <a:solidFill>
            <a:schemeClr val="accent6">
              <a:lumMod val="40000"/>
              <a:lumOff val="60000"/>
            </a:schemeClr>
          </a:solidFill>
          <a:ln>
            <a:solidFill>
              <a:schemeClr val="bg2"/>
            </a:solidFill>
          </a:ln>
        </p:spPr>
        <p:txBody>
          <a:bodyPr wrap="square">
            <a:noAutofit/>
          </a:bodyPr>
          <a:lstStyle/>
          <a:p>
            <a:r>
              <a:rPr lang="en-US" sz="3000" b="1" baseline="30000" dirty="0"/>
              <a:t>Acts 25:4 </a:t>
            </a:r>
            <a:r>
              <a:rPr lang="en-US" sz="3000" dirty="0"/>
              <a:t>Festus then answered that Paul was being kept in custody at Caesarea and that he himself was about to leave shortly. </a:t>
            </a:r>
            <a:r>
              <a:rPr lang="en-US" sz="3000" b="1" baseline="30000" dirty="0"/>
              <a:t>5 </a:t>
            </a:r>
            <a:r>
              <a:rPr lang="en-US" sz="3000" dirty="0"/>
              <a:t>“Therefore,” he said, “let the influential men among you go there with me, and if there is anything wrong about the man, let them prosecute him.”</a:t>
            </a:r>
          </a:p>
          <a:p>
            <a:endParaRPr lang="en-US" sz="3200" dirty="0">
              <a:solidFill>
                <a:srgbClr val="002060"/>
              </a:solidFill>
            </a:endParaRPr>
          </a:p>
        </p:txBody>
      </p:sp>
    </p:spTree>
    <p:extLst>
      <p:ext uri="{BB962C8B-B14F-4D97-AF65-F5344CB8AC3E}">
        <p14:creationId xmlns:p14="http://schemas.microsoft.com/office/powerpoint/2010/main" val="1209486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E082722-408D-4E3C-ACED-C03B7B29D5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60" t="11298" r="26896" b="92"/>
          <a:stretch/>
        </p:blipFill>
        <p:spPr>
          <a:xfrm rot="5400000">
            <a:off x="1143001" y="-1143000"/>
            <a:ext cx="6858000" cy="9143998"/>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25:6 </a:t>
            </a:r>
            <a:r>
              <a:rPr lang="en-US" sz="3200" dirty="0"/>
              <a:t>After he had spent not more than eight or ten days among them, he went down to Caesarea, and on the next day he took his seat on the tribunal and ordered Paul to be brought. </a:t>
            </a:r>
          </a:p>
          <a:p>
            <a:endParaRPr lang="en-US" sz="3200" dirty="0">
              <a:solidFill>
                <a:srgbClr val="002060"/>
              </a:solidFill>
            </a:endParaRPr>
          </a:p>
        </p:txBody>
      </p:sp>
      <p:sp>
        <p:nvSpPr>
          <p:cNvPr id="8" name="Line Callout 1 13">
            <a:extLst>
              <a:ext uri="{FF2B5EF4-FFF2-40B4-BE49-F238E27FC236}">
                <a16:creationId xmlns:a16="http://schemas.microsoft.com/office/drawing/2014/main" xmlns="" id="{EF7D3A18-5C24-468C-BA10-AD6E5F0C02D6}"/>
              </a:ext>
            </a:extLst>
          </p:cNvPr>
          <p:cNvSpPr/>
          <p:nvPr/>
        </p:nvSpPr>
        <p:spPr>
          <a:xfrm>
            <a:off x="5943600" y="3733800"/>
            <a:ext cx="1905000" cy="533400"/>
          </a:xfrm>
          <a:prstGeom prst="borderCallout1">
            <a:avLst>
              <a:gd name="adj1" fmla="val 36202"/>
              <a:gd name="adj2" fmla="val -118730"/>
              <a:gd name="adj3" fmla="val 55871"/>
              <a:gd name="adj4" fmla="val 276"/>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Jerusalem</a:t>
            </a:r>
          </a:p>
        </p:txBody>
      </p:sp>
      <p:sp>
        <p:nvSpPr>
          <p:cNvPr id="9" name="Oval 8">
            <a:extLst>
              <a:ext uri="{FF2B5EF4-FFF2-40B4-BE49-F238E27FC236}">
                <a16:creationId xmlns:a16="http://schemas.microsoft.com/office/drawing/2014/main" xmlns="" id="{42AAB5E4-1E11-4F61-B1F3-2BAE78EED2D4}"/>
              </a:ext>
            </a:extLst>
          </p:cNvPr>
          <p:cNvSpPr/>
          <p:nvPr/>
        </p:nvSpPr>
        <p:spPr>
          <a:xfrm>
            <a:off x="3322414" y="3767455"/>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21B8D6-ABBD-4C8A-9FBB-ED79945B9F3C}"/>
              </a:ext>
            </a:extLst>
          </p:cNvPr>
          <p:cNvSpPr/>
          <p:nvPr/>
        </p:nvSpPr>
        <p:spPr>
          <a:xfrm>
            <a:off x="1706177" y="1238249"/>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Callout 1 13">
            <a:extLst>
              <a:ext uri="{FF2B5EF4-FFF2-40B4-BE49-F238E27FC236}">
                <a16:creationId xmlns:a16="http://schemas.microsoft.com/office/drawing/2014/main" xmlns="" id="{0C86CD52-462D-41BF-BF4D-2F84E29CFB20}"/>
              </a:ext>
            </a:extLst>
          </p:cNvPr>
          <p:cNvSpPr/>
          <p:nvPr/>
        </p:nvSpPr>
        <p:spPr>
          <a:xfrm>
            <a:off x="247650" y="332721"/>
            <a:ext cx="1809750" cy="457200"/>
          </a:xfrm>
          <a:prstGeom prst="borderCallout1">
            <a:avLst>
              <a:gd name="adj1" fmla="val 222568"/>
              <a:gd name="adj2" fmla="val 81111"/>
              <a:gd name="adj3" fmla="val 94908"/>
              <a:gd name="adj4" fmla="val 47645"/>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Caesarea</a:t>
            </a:r>
          </a:p>
        </p:txBody>
      </p:sp>
    </p:spTree>
    <p:extLst>
      <p:ext uri="{BB962C8B-B14F-4D97-AF65-F5344CB8AC3E}">
        <p14:creationId xmlns:p14="http://schemas.microsoft.com/office/powerpoint/2010/main" val="1123064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E082722-408D-4E3C-ACED-C03B7B29D5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60" t="11298" r="26896" b="92"/>
          <a:stretch/>
        </p:blipFill>
        <p:spPr>
          <a:xfrm rot="5400000">
            <a:off x="1143001" y="-1143000"/>
            <a:ext cx="6858000" cy="9143998"/>
          </a:xfrm>
          <a:prstGeom prst="rect">
            <a:avLst/>
          </a:prstGeom>
        </p:spPr>
      </p:pic>
      <p:sp>
        <p:nvSpPr>
          <p:cNvPr id="8" name="Line Callout 1 13">
            <a:extLst>
              <a:ext uri="{FF2B5EF4-FFF2-40B4-BE49-F238E27FC236}">
                <a16:creationId xmlns:a16="http://schemas.microsoft.com/office/drawing/2014/main" xmlns="" id="{EF7D3A18-5C24-468C-BA10-AD6E5F0C02D6}"/>
              </a:ext>
            </a:extLst>
          </p:cNvPr>
          <p:cNvSpPr/>
          <p:nvPr/>
        </p:nvSpPr>
        <p:spPr>
          <a:xfrm>
            <a:off x="5943600" y="3733800"/>
            <a:ext cx="1905000" cy="533400"/>
          </a:xfrm>
          <a:prstGeom prst="borderCallout1">
            <a:avLst>
              <a:gd name="adj1" fmla="val 36202"/>
              <a:gd name="adj2" fmla="val -118730"/>
              <a:gd name="adj3" fmla="val 55871"/>
              <a:gd name="adj4" fmla="val 276"/>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Jerusalem</a:t>
            </a:r>
          </a:p>
        </p:txBody>
      </p:sp>
      <p:sp>
        <p:nvSpPr>
          <p:cNvPr id="9" name="Oval 8">
            <a:extLst>
              <a:ext uri="{FF2B5EF4-FFF2-40B4-BE49-F238E27FC236}">
                <a16:creationId xmlns:a16="http://schemas.microsoft.com/office/drawing/2014/main" xmlns="" id="{42AAB5E4-1E11-4F61-B1F3-2BAE78EED2D4}"/>
              </a:ext>
            </a:extLst>
          </p:cNvPr>
          <p:cNvSpPr/>
          <p:nvPr/>
        </p:nvSpPr>
        <p:spPr>
          <a:xfrm>
            <a:off x="3322414" y="3767455"/>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21B8D6-ABBD-4C8A-9FBB-ED79945B9F3C}"/>
              </a:ext>
            </a:extLst>
          </p:cNvPr>
          <p:cNvSpPr/>
          <p:nvPr/>
        </p:nvSpPr>
        <p:spPr>
          <a:xfrm>
            <a:off x="1706177" y="1238249"/>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Callout 1 13">
            <a:extLst>
              <a:ext uri="{FF2B5EF4-FFF2-40B4-BE49-F238E27FC236}">
                <a16:creationId xmlns:a16="http://schemas.microsoft.com/office/drawing/2014/main" xmlns="" id="{0C86CD52-462D-41BF-BF4D-2F84E29CFB20}"/>
              </a:ext>
            </a:extLst>
          </p:cNvPr>
          <p:cNvSpPr/>
          <p:nvPr/>
        </p:nvSpPr>
        <p:spPr>
          <a:xfrm>
            <a:off x="247650" y="332721"/>
            <a:ext cx="1809750" cy="457200"/>
          </a:xfrm>
          <a:prstGeom prst="borderCallout1">
            <a:avLst>
              <a:gd name="adj1" fmla="val 222568"/>
              <a:gd name="adj2" fmla="val 81111"/>
              <a:gd name="adj3" fmla="val 94908"/>
              <a:gd name="adj4" fmla="val 47645"/>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Caesarea</a:t>
            </a:r>
          </a:p>
        </p:txBody>
      </p:sp>
      <p:pic>
        <p:nvPicPr>
          <p:cNvPr id="3" name="Picture 2" descr="A picture containing wall, indoor, building&#10;&#10;Description generated with high confidence">
            <a:extLst>
              <a:ext uri="{FF2B5EF4-FFF2-40B4-BE49-F238E27FC236}">
                <a16:creationId xmlns:a16="http://schemas.microsoft.com/office/drawing/2014/main" xmlns="" id="{6F47497F-0126-42C5-AE9E-5F08DA47A3D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4000" contrast="24000"/>
                    </a14:imgEffect>
                  </a14:imgLayer>
                </a14:imgProps>
              </a:ext>
              <a:ext uri="{28A0092B-C50C-407E-A947-70E740481C1C}">
                <a14:useLocalDpi xmlns:a14="http://schemas.microsoft.com/office/drawing/2010/main" val="0"/>
              </a:ext>
            </a:extLst>
          </a:blip>
          <a:srcRect l="3068" t="4341" r="2677" b="3519"/>
          <a:stretch/>
        </p:blipFill>
        <p:spPr>
          <a:xfrm>
            <a:off x="0" y="-228600"/>
            <a:ext cx="9144000" cy="6133842"/>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25:7 </a:t>
            </a:r>
            <a:r>
              <a:rPr lang="en-US" sz="3200" dirty="0"/>
              <a:t>After Paul arrived, the Jews who had come down from Jerusalem stood around him, bringing  many and serious charges against him which they could not prove,</a:t>
            </a:r>
            <a:endParaRPr lang="en-US" sz="3200" dirty="0">
              <a:solidFill>
                <a:srgbClr val="002060"/>
              </a:solidFill>
            </a:endParaRPr>
          </a:p>
        </p:txBody>
      </p:sp>
    </p:spTree>
    <p:extLst>
      <p:ext uri="{BB962C8B-B14F-4D97-AF65-F5344CB8AC3E}">
        <p14:creationId xmlns:p14="http://schemas.microsoft.com/office/powerpoint/2010/main" val="400689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ll, indoor, building&#10;&#10;Description generated with high confidence">
            <a:extLst>
              <a:ext uri="{FF2B5EF4-FFF2-40B4-BE49-F238E27FC236}">
                <a16:creationId xmlns:a16="http://schemas.microsoft.com/office/drawing/2014/main" xmlns="" id="{C81FBF8B-B938-4C23-9EB8-D1AE08AB130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24000"/>
                    </a14:imgEffect>
                  </a14:imgLayer>
                </a14:imgProps>
              </a:ext>
              <a:ext uri="{28A0092B-C50C-407E-A947-70E740481C1C}">
                <a14:useLocalDpi xmlns:a14="http://schemas.microsoft.com/office/drawing/2010/main" val="0"/>
              </a:ext>
            </a:extLst>
          </a:blip>
          <a:srcRect l="3068" t="4341" r="2677" b="3519"/>
          <a:stretch/>
        </p:blipFill>
        <p:spPr>
          <a:xfrm>
            <a:off x="0" y="-228600"/>
            <a:ext cx="9144000" cy="6133842"/>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25:8 </a:t>
            </a:r>
            <a:r>
              <a:rPr lang="en-US" sz="3200" dirty="0"/>
              <a:t>while Paul said in his own defense, “I have committed no offense either against the Law of the Jews or against the temple or against Caesar.” </a:t>
            </a:r>
            <a:endParaRPr lang="en-US" sz="3200" dirty="0">
              <a:solidFill>
                <a:srgbClr val="002060"/>
              </a:solidFill>
            </a:endParaRPr>
          </a:p>
        </p:txBody>
      </p:sp>
    </p:spTree>
    <p:extLst>
      <p:ext uri="{BB962C8B-B14F-4D97-AF65-F5344CB8AC3E}">
        <p14:creationId xmlns:p14="http://schemas.microsoft.com/office/powerpoint/2010/main" val="2933376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lose up of an animal&#10;&#10;Description generated with high confidence">
            <a:extLst>
              <a:ext uri="{FF2B5EF4-FFF2-40B4-BE49-F238E27FC236}">
                <a16:creationId xmlns:a16="http://schemas.microsoft.com/office/drawing/2014/main" xmlns="" id="{76309D2D-E389-4D9E-8B08-36DD2CF37A7E}"/>
              </a:ext>
            </a:extLst>
          </p:cNvPr>
          <p:cNvPicPr>
            <a:picLocks noChangeAspect="1"/>
          </p:cNvPicPr>
          <p:nvPr/>
        </p:nvPicPr>
        <p:blipFill rotWithShape="1">
          <a:blip r:embed="rId2">
            <a:extLst>
              <a:ext uri="{28A0092B-C50C-407E-A947-70E740481C1C}">
                <a14:useLocalDpi xmlns:a14="http://schemas.microsoft.com/office/drawing/2010/main" val="0"/>
              </a:ext>
            </a:extLst>
          </a:blip>
          <a:srcRect l="29242" t="7807" r="1" b="15157"/>
          <a:stretch/>
        </p:blipFill>
        <p:spPr>
          <a:xfrm>
            <a:off x="0" y="0"/>
            <a:ext cx="9144000" cy="6858000"/>
          </a:xfrm>
          <a:prstGeom prst="rect">
            <a:avLst/>
          </a:prstGeom>
        </p:spPr>
      </p:pic>
      <p:sp>
        <p:nvSpPr>
          <p:cNvPr id="3" name="Rounded Rectangular Callout 17">
            <a:extLst>
              <a:ext uri="{FF2B5EF4-FFF2-40B4-BE49-F238E27FC236}">
                <a16:creationId xmlns:a16="http://schemas.microsoft.com/office/drawing/2014/main" xmlns="" id="{58B5CF42-FDC6-4365-BE33-2F902383427B}"/>
              </a:ext>
            </a:extLst>
          </p:cNvPr>
          <p:cNvSpPr/>
          <p:nvPr/>
        </p:nvSpPr>
        <p:spPr>
          <a:xfrm>
            <a:off x="457200" y="3962400"/>
            <a:ext cx="4800600" cy="5334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 3</a:t>
            </a:r>
            <a:r>
              <a:rPr lang="en-US" sz="3600" b="1" baseline="30000" dirty="0"/>
              <a:t>rd</a:t>
            </a:r>
            <a:r>
              <a:rPr lang="en-US" sz="3600" b="1" dirty="0"/>
              <a:t> Missionary Journey</a:t>
            </a:r>
          </a:p>
        </p:txBody>
      </p:sp>
      <p:cxnSp>
        <p:nvCxnSpPr>
          <p:cNvPr id="6" name="Straight Arrow Connector 5">
            <a:extLst>
              <a:ext uri="{FF2B5EF4-FFF2-40B4-BE49-F238E27FC236}">
                <a16:creationId xmlns:a16="http://schemas.microsoft.com/office/drawing/2014/main" xmlns="" id="{2728F69E-8079-4AE2-B898-0F3038691DC0}"/>
              </a:ext>
            </a:extLst>
          </p:cNvPr>
          <p:cNvCxnSpPr>
            <a:cxnSpLocks/>
          </p:cNvCxnSpPr>
          <p:nvPr/>
        </p:nvCxnSpPr>
        <p:spPr>
          <a:xfrm flipH="1" flipV="1">
            <a:off x="8305800" y="2438400"/>
            <a:ext cx="304800" cy="4953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AA199DA-E8F5-4A47-9B02-EFC83F4FD04E}"/>
              </a:ext>
            </a:extLst>
          </p:cNvPr>
          <p:cNvCxnSpPr>
            <a:cxnSpLocks/>
          </p:cNvCxnSpPr>
          <p:nvPr/>
        </p:nvCxnSpPr>
        <p:spPr>
          <a:xfrm flipH="1">
            <a:off x="8610600" y="1905000"/>
            <a:ext cx="381000" cy="114300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7EEF57EE-BFCF-49DE-957E-4BA41943F62A}"/>
              </a:ext>
            </a:extLst>
          </p:cNvPr>
          <p:cNvSpPr/>
          <p:nvPr/>
        </p:nvSpPr>
        <p:spPr>
          <a:xfrm>
            <a:off x="8382000" y="2819400"/>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3C726C7A-2B50-4908-B29A-AEC605D3094B}"/>
              </a:ext>
            </a:extLst>
          </p:cNvPr>
          <p:cNvCxnSpPr>
            <a:cxnSpLocks/>
          </p:cNvCxnSpPr>
          <p:nvPr/>
        </p:nvCxnSpPr>
        <p:spPr>
          <a:xfrm flipH="1" flipV="1">
            <a:off x="8001000" y="5105400"/>
            <a:ext cx="381000" cy="38100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3496AFD8-0590-4B9E-A623-EDA8AE20237F}"/>
              </a:ext>
            </a:extLst>
          </p:cNvPr>
          <p:cNvSpPr/>
          <p:nvPr/>
        </p:nvSpPr>
        <p:spPr>
          <a:xfrm>
            <a:off x="7467600" y="5410200"/>
            <a:ext cx="1676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Jerusalem</a:t>
            </a:r>
          </a:p>
        </p:txBody>
      </p:sp>
      <p:sp>
        <p:nvSpPr>
          <p:cNvPr id="14" name="Oval 13">
            <a:extLst>
              <a:ext uri="{FF2B5EF4-FFF2-40B4-BE49-F238E27FC236}">
                <a16:creationId xmlns:a16="http://schemas.microsoft.com/office/drawing/2014/main" xmlns="" id="{8A42E9A4-4DDE-4995-8891-D5C787BB57ED}"/>
              </a:ext>
            </a:extLst>
          </p:cNvPr>
          <p:cNvSpPr/>
          <p:nvPr/>
        </p:nvSpPr>
        <p:spPr>
          <a:xfrm>
            <a:off x="7848600" y="4953000"/>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xmlns="" id="{98538EA7-C6C5-440A-8247-2DF4196D57B3}"/>
              </a:ext>
            </a:extLst>
          </p:cNvPr>
          <p:cNvCxnSpPr>
            <a:cxnSpLocks/>
          </p:cNvCxnSpPr>
          <p:nvPr/>
        </p:nvCxnSpPr>
        <p:spPr>
          <a:xfrm flipH="1" flipV="1">
            <a:off x="3733800" y="1066800"/>
            <a:ext cx="533400" cy="9906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AC383A15-891E-44AB-A1D0-CB0CAB7F1686}"/>
              </a:ext>
            </a:extLst>
          </p:cNvPr>
          <p:cNvCxnSpPr>
            <a:cxnSpLocks/>
          </p:cNvCxnSpPr>
          <p:nvPr/>
        </p:nvCxnSpPr>
        <p:spPr>
          <a:xfrm flipH="1" flipV="1">
            <a:off x="2590800" y="533400"/>
            <a:ext cx="1066800" cy="5334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24CC6CED-FB45-4B26-9250-7C6A9891CE2C}"/>
              </a:ext>
            </a:extLst>
          </p:cNvPr>
          <p:cNvCxnSpPr>
            <a:cxnSpLocks/>
          </p:cNvCxnSpPr>
          <p:nvPr/>
        </p:nvCxnSpPr>
        <p:spPr>
          <a:xfrm flipH="1" flipV="1">
            <a:off x="5638800" y="1676400"/>
            <a:ext cx="2590800" cy="7620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6A7371C4-C952-4442-9EE2-17917E0A9D7E}"/>
              </a:ext>
            </a:extLst>
          </p:cNvPr>
          <p:cNvCxnSpPr>
            <a:cxnSpLocks/>
          </p:cNvCxnSpPr>
          <p:nvPr/>
        </p:nvCxnSpPr>
        <p:spPr>
          <a:xfrm flipH="1">
            <a:off x="4343400" y="1752600"/>
            <a:ext cx="1219200" cy="3048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A7273437-488D-40C9-83EF-FB2E2C2BEE6D}"/>
              </a:ext>
            </a:extLst>
          </p:cNvPr>
          <p:cNvCxnSpPr>
            <a:cxnSpLocks/>
          </p:cNvCxnSpPr>
          <p:nvPr/>
        </p:nvCxnSpPr>
        <p:spPr>
          <a:xfrm flipH="1">
            <a:off x="1371600" y="533400"/>
            <a:ext cx="1143000" cy="4572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15D50B82-BA83-446C-B0E5-322C3B48EBF5}"/>
              </a:ext>
            </a:extLst>
          </p:cNvPr>
          <p:cNvCxnSpPr>
            <a:cxnSpLocks/>
          </p:cNvCxnSpPr>
          <p:nvPr/>
        </p:nvCxnSpPr>
        <p:spPr>
          <a:xfrm>
            <a:off x="1371600" y="990600"/>
            <a:ext cx="838200" cy="10668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7DFF18DC-9BA3-4FF0-9F8D-63A7F76F2B6E}"/>
              </a:ext>
            </a:extLst>
          </p:cNvPr>
          <p:cNvCxnSpPr>
            <a:cxnSpLocks/>
          </p:cNvCxnSpPr>
          <p:nvPr/>
        </p:nvCxnSpPr>
        <p:spPr>
          <a:xfrm flipH="1" flipV="1">
            <a:off x="1143000" y="914400"/>
            <a:ext cx="914400" cy="11430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39684A67-39F4-4B6C-8556-D0DDDBA05407}"/>
              </a:ext>
            </a:extLst>
          </p:cNvPr>
          <p:cNvCxnSpPr>
            <a:cxnSpLocks/>
          </p:cNvCxnSpPr>
          <p:nvPr/>
        </p:nvCxnSpPr>
        <p:spPr>
          <a:xfrm flipV="1">
            <a:off x="1219200" y="381000"/>
            <a:ext cx="1371600" cy="4572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A996EE02-7372-49D3-826A-5183BA555A78}"/>
              </a:ext>
            </a:extLst>
          </p:cNvPr>
          <p:cNvCxnSpPr>
            <a:cxnSpLocks/>
          </p:cNvCxnSpPr>
          <p:nvPr/>
        </p:nvCxnSpPr>
        <p:spPr>
          <a:xfrm>
            <a:off x="2743200" y="381000"/>
            <a:ext cx="1066800" cy="6096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977656A2-6277-431D-AC87-51358D6197C6}"/>
              </a:ext>
            </a:extLst>
          </p:cNvPr>
          <p:cNvCxnSpPr>
            <a:cxnSpLocks/>
          </p:cNvCxnSpPr>
          <p:nvPr/>
        </p:nvCxnSpPr>
        <p:spPr>
          <a:xfrm>
            <a:off x="4114800" y="2286000"/>
            <a:ext cx="2438400" cy="1295400"/>
          </a:xfrm>
          <a:prstGeom prst="straightConnector1">
            <a:avLst/>
          </a:prstGeom>
          <a:ln w="889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2408FCFC-2BF5-4EDA-9E8F-9C74CDE20B03}"/>
              </a:ext>
            </a:extLst>
          </p:cNvPr>
          <p:cNvCxnSpPr>
            <a:cxnSpLocks/>
          </p:cNvCxnSpPr>
          <p:nvPr/>
        </p:nvCxnSpPr>
        <p:spPr>
          <a:xfrm>
            <a:off x="3581400" y="1143000"/>
            <a:ext cx="533400" cy="1066800"/>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Rounded Rectangular Callout 14">
            <a:extLst>
              <a:ext uri="{FF2B5EF4-FFF2-40B4-BE49-F238E27FC236}">
                <a16:creationId xmlns:a16="http://schemas.microsoft.com/office/drawing/2014/main" xmlns="" id="{9E556B61-9ACC-486A-8CB0-29BA25F6D628}"/>
              </a:ext>
            </a:extLst>
          </p:cNvPr>
          <p:cNvSpPr/>
          <p:nvPr/>
        </p:nvSpPr>
        <p:spPr>
          <a:xfrm>
            <a:off x="381000" y="5943600"/>
            <a:ext cx="5334000" cy="685800"/>
          </a:xfrm>
          <a:prstGeom prst="wedgeRoundRectCallout">
            <a:avLst>
              <a:gd name="adj1" fmla="val -21927"/>
              <a:gd name="adj2" fmla="val 49596"/>
              <a:gd name="adj3" fmla="val 16667"/>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Last week: Paul’s Farewell</a:t>
            </a:r>
            <a:endParaRPr lang="en-US" sz="3600" b="1" i="1" dirty="0"/>
          </a:p>
        </p:txBody>
      </p:sp>
      <p:cxnSp>
        <p:nvCxnSpPr>
          <p:cNvPr id="25" name="Straight Connector 24">
            <a:extLst>
              <a:ext uri="{FF2B5EF4-FFF2-40B4-BE49-F238E27FC236}">
                <a16:creationId xmlns:a16="http://schemas.microsoft.com/office/drawing/2014/main" xmlns="" id="{A22D9C85-81C7-4E10-80A6-19952C9292E5}"/>
              </a:ext>
            </a:extLst>
          </p:cNvPr>
          <p:cNvCxnSpPr>
            <a:cxnSpLocks/>
          </p:cNvCxnSpPr>
          <p:nvPr/>
        </p:nvCxnSpPr>
        <p:spPr>
          <a:xfrm flipH="1">
            <a:off x="3352800" y="2286000"/>
            <a:ext cx="838200" cy="30480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2BDE2073-AD8B-4B4C-95DE-29538BE067E8}"/>
              </a:ext>
            </a:extLst>
          </p:cNvPr>
          <p:cNvSpPr/>
          <p:nvPr/>
        </p:nvSpPr>
        <p:spPr>
          <a:xfrm>
            <a:off x="2286000" y="2438400"/>
            <a:ext cx="1371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Miletus</a:t>
            </a:r>
          </a:p>
        </p:txBody>
      </p:sp>
      <p:sp>
        <p:nvSpPr>
          <p:cNvPr id="29" name="Oval 28">
            <a:extLst>
              <a:ext uri="{FF2B5EF4-FFF2-40B4-BE49-F238E27FC236}">
                <a16:creationId xmlns:a16="http://schemas.microsoft.com/office/drawing/2014/main" xmlns="" id="{5CCD9CE0-CEE0-44B0-88D3-8ADF72336CC4}"/>
              </a:ext>
            </a:extLst>
          </p:cNvPr>
          <p:cNvSpPr/>
          <p:nvPr/>
        </p:nvSpPr>
        <p:spPr>
          <a:xfrm>
            <a:off x="3962400" y="2057400"/>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0CDCF810-9775-4109-9993-9326D3304F41}"/>
              </a:ext>
            </a:extLst>
          </p:cNvPr>
          <p:cNvSpPr/>
          <p:nvPr/>
        </p:nvSpPr>
        <p:spPr>
          <a:xfrm>
            <a:off x="7696200" y="1752600"/>
            <a:ext cx="1447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Antioch</a:t>
            </a:r>
          </a:p>
        </p:txBody>
      </p:sp>
      <p:cxnSp>
        <p:nvCxnSpPr>
          <p:cNvPr id="35" name="Straight Arrow Connector 34">
            <a:extLst>
              <a:ext uri="{FF2B5EF4-FFF2-40B4-BE49-F238E27FC236}">
                <a16:creationId xmlns:a16="http://schemas.microsoft.com/office/drawing/2014/main" xmlns="" id="{03169127-9C22-47F4-A69A-03E571C40C88}"/>
              </a:ext>
            </a:extLst>
          </p:cNvPr>
          <p:cNvCxnSpPr>
            <a:cxnSpLocks/>
          </p:cNvCxnSpPr>
          <p:nvPr/>
        </p:nvCxnSpPr>
        <p:spPr>
          <a:xfrm>
            <a:off x="6629400" y="3581400"/>
            <a:ext cx="914400" cy="0"/>
          </a:xfrm>
          <a:prstGeom prst="straightConnector1">
            <a:avLst/>
          </a:prstGeom>
          <a:ln w="889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915F59F6-9073-4940-8A80-6D67EEE9C996}"/>
              </a:ext>
            </a:extLst>
          </p:cNvPr>
          <p:cNvCxnSpPr>
            <a:cxnSpLocks/>
          </p:cNvCxnSpPr>
          <p:nvPr/>
        </p:nvCxnSpPr>
        <p:spPr>
          <a:xfrm>
            <a:off x="7543800" y="3657600"/>
            <a:ext cx="609600" cy="838200"/>
          </a:xfrm>
          <a:prstGeom prst="straightConnector1">
            <a:avLst/>
          </a:prstGeom>
          <a:ln w="889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FB1EF19F-6003-4ADC-A01F-596F64FAC3B8}"/>
              </a:ext>
            </a:extLst>
          </p:cNvPr>
          <p:cNvCxnSpPr>
            <a:cxnSpLocks/>
          </p:cNvCxnSpPr>
          <p:nvPr/>
        </p:nvCxnSpPr>
        <p:spPr>
          <a:xfrm>
            <a:off x="8077200" y="4495800"/>
            <a:ext cx="0" cy="609600"/>
          </a:xfrm>
          <a:prstGeom prst="straightConnector1">
            <a:avLst/>
          </a:prstGeom>
          <a:ln w="889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6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500"/>
                                        <p:tgtEl>
                                          <p:spTgt spid="39"/>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animBg="1"/>
      <p:bldP spid="27"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indoor, building&#10;&#10;Description generated with high confidence">
            <a:extLst>
              <a:ext uri="{FF2B5EF4-FFF2-40B4-BE49-F238E27FC236}">
                <a16:creationId xmlns:a16="http://schemas.microsoft.com/office/drawing/2014/main" xmlns="" id="{4B60C7FA-40DD-44E7-BDC0-88B16284CFF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24000"/>
                    </a14:imgEffect>
                  </a14:imgLayer>
                </a14:imgProps>
              </a:ext>
              <a:ext uri="{28A0092B-C50C-407E-A947-70E740481C1C}">
                <a14:useLocalDpi xmlns:a14="http://schemas.microsoft.com/office/drawing/2010/main" val="0"/>
              </a:ext>
            </a:extLst>
          </a:blip>
          <a:srcRect l="3068" t="4341" r="2677" b="3519"/>
          <a:stretch/>
        </p:blipFill>
        <p:spPr>
          <a:xfrm>
            <a:off x="0" y="-228600"/>
            <a:ext cx="9144000" cy="6133842"/>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25:9 </a:t>
            </a:r>
            <a:r>
              <a:rPr lang="en-US" sz="3200" dirty="0"/>
              <a:t>But Festus, </a:t>
            </a:r>
            <a:r>
              <a:rPr lang="en-US" sz="3200" b="1" u="sng" dirty="0">
                <a:solidFill>
                  <a:srgbClr val="002060"/>
                </a:solidFill>
              </a:rPr>
              <a:t>wishing to do the Jews a favor</a:t>
            </a:r>
            <a:r>
              <a:rPr lang="en-US" sz="3200" dirty="0"/>
              <a:t>, answered Paul and said, “Are you willing to go up to Jerusalem and stand trial before me on these  charges?”</a:t>
            </a:r>
          </a:p>
          <a:p>
            <a:endParaRPr lang="en-US" sz="3200" dirty="0">
              <a:solidFill>
                <a:srgbClr val="002060"/>
              </a:solidFill>
            </a:endParaRPr>
          </a:p>
        </p:txBody>
      </p:sp>
      <p:sp>
        <p:nvSpPr>
          <p:cNvPr id="4" name="TextBox 3">
            <a:extLst>
              <a:ext uri="{FF2B5EF4-FFF2-40B4-BE49-F238E27FC236}">
                <a16:creationId xmlns:a16="http://schemas.microsoft.com/office/drawing/2014/main" xmlns="" id="{35FFE085-3368-43EB-AAA8-6C7C7480F5D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25:9 </a:t>
            </a:r>
            <a:r>
              <a:rPr lang="en-US" sz="3200" dirty="0"/>
              <a:t>But Festus, wishing to do the Jews a favor, answered Paul and said, “</a:t>
            </a:r>
            <a:r>
              <a:rPr lang="en-US" sz="3200" b="1" u="sng" dirty="0">
                <a:solidFill>
                  <a:srgbClr val="002060"/>
                </a:solidFill>
              </a:rPr>
              <a:t>Are you willing to go up to Jerusalem and stand trial before me on these  charges?</a:t>
            </a:r>
            <a:r>
              <a:rPr lang="en-US" sz="3200" dirty="0"/>
              <a:t>”</a:t>
            </a:r>
          </a:p>
          <a:p>
            <a:endParaRPr lang="en-US" sz="3200" dirty="0">
              <a:solidFill>
                <a:srgbClr val="002060"/>
              </a:solidFill>
            </a:endParaRPr>
          </a:p>
        </p:txBody>
      </p:sp>
    </p:spTree>
    <p:extLst>
      <p:ext uri="{BB962C8B-B14F-4D97-AF65-F5344CB8AC3E}">
        <p14:creationId xmlns:p14="http://schemas.microsoft.com/office/powerpoint/2010/main" val="137095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ll, indoor, building&#10;&#10;Description generated with high confidence">
            <a:extLst>
              <a:ext uri="{FF2B5EF4-FFF2-40B4-BE49-F238E27FC236}">
                <a16:creationId xmlns:a16="http://schemas.microsoft.com/office/drawing/2014/main" xmlns="" id="{B5630336-40FC-4FBC-9BD9-9416FB9151C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24000"/>
                    </a14:imgEffect>
                  </a14:imgLayer>
                </a14:imgProps>
              </a:ext>
              <a:ext uri="{28A0092B-C50C-407E-A947-70E740481C1C}">
                <a14:useLocalDpi xmlns:a14="http://schemas.microsoft.com/office/drawing/2010/main" val="0"/>
              </a:ext>
            </a:extLst>
          </a:blip>
          <a:srcRect l="3068" t="4341" r="2677" b="3519"/>
          <a:stretch/>
        </p:blipFill>
        <p:spPr>
          <a:xfrm>
            <a:off x="0" y="-228600"/>
            <a:ext cx="9144000" cy="6133842"/>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25:10 </a:t>
            </a:r>
            <a:r>
              <a:rPr lang="en-US" sz="3200" dirty="0"/>
              <a:t>But Paul said, “I am standing before Caesar’s tribunal, where I ought to be tried. I have done no wrong to the Jews, as you also very well know. </a:t>
            </a:r>
            <a:endParaRPr lang="en-US" sz="3200" dirty="0">
              <a:solidFill>
                <a:srgbClr val="002060"/>
              </a:solidFill>
            </a:endParaRPr>
          </a:p>
        </p:txBody>
      </p:sp>
    </p:spTree>
    <p:extLst>
      <p:ext uri="{BB962C8B-B14F-4D97-AF65-F5344CB8AC3E}">
        <p14:creationId xmlns:p14="http://schemas.microsoft.com/office/powerpoint/2010/main" val="1301669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 building&#10;&#10;Description generated with high confidence">
            <a:extLst>
              <a:ext uri="{FF2B5EF4-FFF2-40B4-BE49-F238E27FC236}">
                <a16:creationId xmlns:a16="http://schemas.microsoft.com/office/drawing/2014/main" xmlns="" id="{A83A443A-8E82-476E-945B-52C8BDE1F5C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24000"/>
                    </a14:imgEffect>
                  </a14:imgLayer>
                </a14:imgProps>
              </a:ext>
              <a:ext uri="{28A0092B-C50C-407E-A947-70E740481C1C}">
                <a14:useLocalDpi xmlns:a14="http://schemas.microsoft.com/office/drawing/2010/main" val="0"/>
              </a:ext>
            </a:extLst>
          </a:blip>
          <a:srcRect l="3068" t="4341" r="2677" b="3519"/>
          <a:stretch/>
        </p:blipFill>
        <p:spPr>
          <a:xfrm>
            <a:off x="0" y="-228600"/>
            <a:ext cx="9144000" cy="6133842"/>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25:11 </a:t>
            </a:r>
            <a:r>
              <a:rPr lang="en-US" sz="3200" dirty="0"/>
              <a:t>If, then, I am a wrongdoer and have committed anything worthy of death, I do not refuse to die; but if none of those things is true of which these men accuse me, no one can hand me over to them. I appeal to Caesar.” </a:t>
            </a:r>
          </a:p>
          <a:p>
            <a:endParaRPr lang="en-US" sz="3200" dirty="0">
              <a:solidFill>
                <a:srgbClr val="002060"/>
              </a:solidFill>
            </a:endParaRPr>
          </a:p>
        </p:txBody>
      </p:sp>
      <p:sp>
        <p:nvSpPr>
          <p:cNvPr id="6" name="TextBox 5">
            <a:extLst>
              <a:ext uri="{FF2B5EF4-FFF2-40B4-BE49-F238E27FC236}">
                <a16:creationId xmlns:a16="http://schemas.microsoft.com/office/drawing/2014/main" xmlns="" id="{FA622F38-DA6E-4554-80CF-F8D10339EADB}"/>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25:11 </a:t>
            </a:r>
            <a:r>
              <a:rPr lang="en-US" sz="3200" dirty="0"/>
              <a:t>If, then, I am a wrongdoer and have committed anything worthy of death, I do not refuse to die; but if none of those things is true of which these men accuse me, no one can hand me over to them. </a:t>
            </a:r>
            <a:r>
              <a:rPr lang="en-US" sz="3200" b="1" u="sng" dirty="0">
                <a:solidFill>
                  <a:srgbClr val="002060"/>
                </a:solidFill>
              </a:rPr>
              <a:t>I appeal to Caesar</a:t>
            </a:r>
            <a:r>
              <a:rPr lang="en-US" sz="3200" dirty="0"/>
              <a:t>.” </a:t>
            </a:r>
          </a:p>
          <a:p>
            <a:endParaRPr lang="en-US" sz="3200" dirty="0">
              <a:solidFill>
                <a:srgbClr val="002060"/>
              </a:solidFill>
            </a:endParaRPr>
          </a:p>
        </p:txBody>
      </p:sp>
    </p:spTree>
    <p:extLst>
      <p:ext uri="{BB962C8B-B14F-4D97-AF65-F5344CB8AC3E}">
        <p14:creationId xmlns:p14="http://schemas.microsoft.com/office/powerpoint/2010/main" val="32215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ll, indoor, building&#10;&#10;Description generated with high confidence">
            <a:extLst>
              <a:ext uri="{FF2B5EF4-FFF2-40B4-BE49-F238E27FC236}">
                <a16:creationId xmlns:a16="http://schemas.microsoft.com/office/drawing/2014/main" xmlns="" id="{CBC6BCBB-8E6C-4F29-9A44-211B8E5EB27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24000"/>
                    </a14:imgEffect>
                  </a14:imgLayer>
                </a14:imgProps>
              </a:ext>
              <a:ext uri="{28A0092B-C50C-407E-A947-70E740481C1C}">
                <a14:useLocalDpi xmlns:a14="http://schemas.microsoft.com/office/drawing/2010/main" val="0"/>
              </a:ext>
            </a:extLst>
          </a:blip>
          <a:srcRect l="3068" t="4341" r="2677" b="3519"/>
          <a:stretch/>
        </p:blipFill>
        <p:spPr>
          <a:xfrm>
            <a:off x="0" y="-228600"/>
            <a:ext cx="9144000" cy="6133842"/>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648200"/>
            <a:ext cx="9144000" cy="2209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25:12 </a:t>
            </a:r>
            <a:r>
              <a:rPr lang="en-US" sz="3200" dirty="0"/>
              <a:t>Then when Festus had conferred with his council, he answered, “You have appealed to Caesar, to Caesar you shall go.”</a:t>
            </a:r>
          </a:p>
          <a:p>
            <a:endParaRPr lang="en-US" sz="3200" dirty="0">
              <a:solidFill>
                <a:srgbClr val="002060"/>
              </a:solidFill>
            </a:endParaRPr>
          </a:p>
        </p:txBody>
      </p:sp>
    </p:spTree>
    <p:extLst>
      <p:ext uri="{BB962C8B-B14F-4D97-AF65-F5344CB8AC3E}">
        <p14:creationId xmlns:p14="http://schemas.microsoft.com/office/powerpoint/2010/main" val="3074555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229D3B-717A-4768-AE0B-BC7C7D5D717C}"/>
              </a:ext>
            </a:extLst>
          </p:cNvPr>
          <p:cNvPicPr>
            <a:picLocks noChangeAspect="1"/>
          </p:cNvPicPr>
          <p:nvPr/>
        </p:nvPicPr>
        <p:blipFill rotWithShape="1">
          <a:blip r:embed="rId2">
            <a:extLst>
              <a:ext uri="{28A0092B-C50C-407E-A947-70E740481C1C}">
                <a14:useLocalDpi xmlns:a14="http://schemas.microsoft.com/office/drawing/2010/main" val="0"/>
              </a:ext>
            </a:extLst>
          </a:blip>
          <a:srcRect l="969"/>
          <a:stretch/>
        </p:blipFill>
        <p:spPr>
          <a:xfrm>
            <a:off x="1295400" y="0"/>
            <a:ext cx="6489700" cy="6553200"/>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25:13 </a:t>
            </a:r>
            <a:r>
              <a:rPr lang="en-US" sz="3200" dirty="0"/>
              <a:t>Now when several days had elapsed, </a:t>
            </a:r>
            <a:r>
              <a:rPr lang="en-US" sz="3200" b="1" u="sng" dirty="0">
                <a:solidFill>
                  <a:srgbClr val="002060"/>
                </a:solidFill>
              </a:rPr>
              <a:t>King Agrippa and Bernice arrived at Caesarea and paid their respects to Festus</a:t>
            </a:r>
            <a:r>
              <a:rPr lang="en-US" sz="3200" dirty="0"/>
              <a:t>. </a:t>
            </a:r>
            <a:r>
              <a:rPr lang="en-US" sz="3200" b="1" baseline="30000" dirty="0"/>
              <a:t>14 </a:t>
            </a:r>
            <a:r>
              <a:rPr lang="en-US" sz="3200" dirty="0"/>
              <a:t>While they were spending many days there, Festus laid Paul’s case before the king, saying, </a:t>
            </a:r>
          </a:p>
          <a:p>
            <a:endParaRPr lang="en-US" sz="3200" dirty="0"/>
          </a:p>
          <a:p>
            <a:endParaRPr lang="en-US" sz="3200" dirty="0"/>
          </a:p>
          <a:p>
            <a:endParaRPr lang="en-US" sz="3200" dirty="0">
              <a:solidFill>
                <a:srgbClr val="002060"/>
              </a:solidFill>
            </a:endParaRPr>
          </a:p>
        </p:txBody>
      </p:sp>
      <p:sp>
        <p:nvSpPr>
          <p:cNvPr id="6" name="TextBox 5">
            <a:extLst>
              <a:ext uri="{FF2B5EF4-FFF2-40B4-BE49-F238E27FC236}">
                <a16:creationId xmlns:a16="http://schemas.microsoft.com/office/drawing/2014/main" xmlns="" id="{0D475B94-BDF0-4612-948E-7216ED5333BB}"/>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25:13 </a:t>
            </a:r>
            <a:r>
              <a:rPr lang="en-US" sz="3200" dirty="0"/>
              <a:t>Now when several days had elapsed, King Agrippa and Bernice arrived at Caesarea and paid their respects to Festus. </a:t>
            </a:r>
            <a:r>
              <a:rPr lang="en-US" sz="3200" b="1" baseline="30000" dirty="0"/>
              <a:t>14 </a:t>
            </a:r>
            <a:r>
              <a:rPr lang="en-US" sz="3200" dirty="0"/>
              <a:t>While they were spending many days there, </a:t>
            </a:r>
            <a:r>
              <a:rPr lang="en-US" sz="3200" b="1" u="sng" dirty="0">
                <a:solidFill>
                  <a:srgbClr val="002060"/>
                </a:solidFill>
              </a:rPr>
              <a:t>Festus laid Paul’s case before the king</a:t>
            </a:r>
            <a:r>
              <a:rPr lang="en-US" sz="3200" dirty="0"/>
              <a:t>, saying, </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83080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229D3B-717A-4768-AE0B-BC7C7D5D717C}"/>
              </a:ext>
            </a:extLst>
          </p:cNvPr>
          <p:cNvPicPr>
            <a:picLocks noChangeAspect="1"/>
          </p:cNvPicPr>
          <p:nvPr/>
        </p:nvPicPr>
        <p:blipFill rotWithShape="1">
          <a:blip r:embed="rId2">
            <a:extLst>
              <a:ext uri="{28A0092B-C50C-407E-A947-70E740481C1C}">
                <a14:useLocalDpi xmlns:a14="http://schemas.microsoft.com/office/drawing/2010/main" val="0"/>
              </a:ext>
            </a:extLst>
          </a:blip>
          <a:srcRect l="969"/>
          <a:stretch/>
        </p:blipFill>
        <p:spPr>
          <a:xfrm>
            <a:off x="1295400" y="0"/>
            <a:ext cx="6489700" cy="6553200"/>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25:14 </a:t>
            </a:r>
            <a:r>
              <a:rPr lang="en-US" sz="3200" dirty="0"/>
              <a:t>“There is a man who was left as a prisoner by Felix; </a:t>
            </a:r>
            <a:r>
              <a:rPr lang="en-US" sz="3200" b="1" baseline="30000" dirty="0"/>
              <a:t>15 </a:t>
            </a:r>
            <a:r>
              <a:rPr lang="en-US" sz="3200" dirty="0"/>
              <a:t>and when I was at Jerusalem, the chief priests and the elders of the Jews brought charges against him, …</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1452469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229D3B-717A-4768-AE0B-BC7C7D5D717C}"/>
              </a:ext>
            </a:extLst>
          </p:cNvPr>
          <p:cNvPicPr>
            <a:picLocks noChangeAspect="1"/>
          </p:cNvPicPr>
          <p:nvPr/>
        </p:nvPicPr>
        <p:blipFill rotWithShape="1">
          <a:blip r:embed="rId2">
            <a:extLst>
              <a:ext uri="{28A0092B-C50C-407E-A947-70E740481C1C}">
                <a14:useLocalDpi xmlns:a14="http://schemas.microsoft.com/office/drawing/2010/main" val="0"/>
              </a:ext>
            </a:extLst>
          </a:blip>
          <a:srcRect l="969"/>
          <a:stretch/>
        </p:blipFill>
        <p:spPr>
          <a:xfrm>
            <a:off x="1295400" y="0"/>
            <a:ext cx="6489700" cy="6553200"/>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3886200"/>
            <a:ext cx="9144000" cy="2971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25:18 </a:t>
            </a:r>
            <a:r>
              <a:rPr lang="en-US" sz="3200" dirty="0"/>
              <a:t>When the accusers stood up, they began  bringing charges against him not of such crimes as I was expecting, </a:t>
            </a:r>
            <a:r>
              <a:rPr lang="en-US" sz="3200" b="1" baseline="30000" dirty="0"/>
              <a:t>19 </a:t>
            </a:r>
            <a:r>
              <a:rPr lang="en-US" sz="3200" dirty="0"/>
              <a:t>but they simply had some points of disagreement with him about their own religion and about a dead man, Jesus, whom Paul asserted to be alive.</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2066239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229D3B-717A-4768-AE0B-BC7C7D5D717C}"/>
              </a:ext>
            </a:extLst>
          </p:cNvPr>
          <p:cNvPicPr>
            <a:picLocks noChangeAspect="1"/>
          </p:cNvPicPr>
          <p:nvPr/>
        </p:nvPicPr>
        <p:blipFill rotWithShape="1">
          <a:blip r:embed="rId2">
            <a:extLst>
              <a:ext uri="{28A0092B-C50C-407E-A947-70E740481C1C}">
                <a14:useLocalDpi xmlns:a14="http://schemas.microsoft.com/office/drawing/2010/main" val="0"/>
              </a:ext>
            </a:extLst>
          </a:blip>
          <a:srcRect l="969"/>
          <a:stretch/>
        </p:blipFill>
        <p:spPr>
          <a:xfrm>
            <a:off x="1295400" y="0"/>
            <a:ext cx="6489700" cy="6553200"/>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3886200"/>
            <a:ext cx="9144000" cy="2971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25:20 </a:t>
            </a:r>
            <a:r>
              <a:rPr lang="en-US" sz="3200" dirty="0"/>
              <a:t>Being at a loss how to investigate such matters, I asked whether he was willing to go to Jerusalem and there stand trial on these matters.   </a:t>
            </a:r>
            <a:r>
              <a:rPr lang="en-US" sz="3200" b="1" baseline="30000" dirty="0"/>
              <a:t>21 </a:t>
            </a:r>
            <a:r>
              <a:rPr lang="en-US" sz="3200" dirty="0"/>
              <a:t>But when Paul appealed to be held in custody for  the Emperor’s decision, I ordered him to be kept in custody until I send him to Caesar.”</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2313332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229D3B-717A-4768-AE0B-BC7C7D5D717C}"/>
              </a:ext>
            </a:extLst>
          </p:cNvPr>
          <p:cNvPicPr>
            <a:picLocks noChangeAspect="1"/>
          </p:cNvPicPr>
          <p:nvPr/>
        </p:nvPicPr>
        <p:blipFill rotWithShape="1">
          <a:blip r:embed="rId2">
            <a:extLst>
              <a:ext uri="{28A0092B-C50C-407E-A947-70E740481C1C}">
                <a14:useLocalDpi xmlns:a14="http://schemas.microsoft.com/office/drawing/2010/main" val="0"/>
              </a:ext>
            </a:extLst>
          </a:blip>
          <a:srcRect l="969"/>
          <a:stretch/>
        </p:blipFill>
        <p:spPr>
          <a:xfrm>
            <a:off x="1295400" y="0"/>
            <a:ext cx="6489700" cy="6553200"/>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25:22 </a:t>
            </a:r>
            <a:r>
              <a:rPr lang="en-US" sz="3200" dirty="0"/>
              <a:t>Then Agrippa said to Festus, “I also would like to hear the man myself.” </a:t>
            </a:r>
          </a:p>
          <a:p>
            <a:endParaRPr lang="en-US" sz="3200" dirty="0"/>
          </a:p>
          <a:p>
            <a:r>
              <a:rPr lang="en-US" sz="3200" dirty="0"/>
              <a:t>“Tomorrow,” he said, “you shall hear him.”</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871092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229D3B-717A-4768-AE0B-BC7C7D5D717C}"/>
              </a:ext>
            </a:extLst>
          </p:cNvPr>
          <p:cNvPicPr>
            <a:picLocks noChangeAspect="1"/>
          </p:cNvPicPr>
          <p:nvPr/>
        </p:nvPicPr>
        <p:blipFill rotWithShape="1">
          <a:blip r:embed="rId2">
            <a:extLst>
              <a:ext uri="{28A0092B-C50C-407E-A947-70E740481C1C}">
                <a14:useLocalDpi xmlns:a14="http://schemas.microsoft.com/office/drawing/2010/main" val="0"/>
              </a:ext>
            </a:extLst>
          </a:blip>
          <a:srcRect l="969"/>
          <a:stretch/>
        </p:blipFill>
        <p:spPr>
          <a:xfrm>
            <a:off x="1295400" y="0"/>
            <a:ext cx="6489700" cy="6553200"/>
          </a:xfrm>
          <a:prstGeom prst="rect">
            <a:avLst/>
          </a:prstGeom>
        </p:spPr>
      </p:pic>
      <p:pic>
        <p:nvPicPr>
          <p:cNvPr id="4" name="Picture 3">
            <a:extLst>
              <a:ext uri="{FF2B5EF4-FFF2-40B4-BE49-F238E27FC236}">
                <a16:creationId xmlns:a16="http://schemas.microsoft.com/office/drawing/2014/main" xmlns="" id="{58BEF2A0-DB5C-419F-998E-CF5552A20F7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25:23 </a:t>
            </a:r>
            <a:r>
              <a:rPr lang="en-US" sz="3200" dirty="0"/>
              <a:t>So, on the next day when Agrippa came  together with Bernice amid great pomp, and entered the auditorium accompanied by the commanders and the prominent men of the city, at the command of Festus, Paul was brought in.</a:t>
            </a:r>
          </a:p>
          <a:p>
            <a:endParaRPr lang="en-US" sz="3200" dirty="0"/>
          </a:p>
          <a:p>
            <a:endParaRPr lang="en-US" sz="3200" dirty="0"/>
          </a:p>
          <a:p>
            <a:endParaRPr lang="en-US" sz="3200" dirty="0">
              <a:solidFill>
                <a:srgbClr val="002060"/>
              </a:solidFill>
            </a:endParaRPr>
          </a:p>
        </p:txBody>
      </p:sp>
      <p:sp>
        <p:nvSpPr>
          <p:cNvPr id="5" name="Rounded Rectangular Callout 14">
            <a:extLst>
              <a:ext uri="{FF2B5EF4-FFF2-40B4-BE49-F238E27FC236}">
                <a16:creationId xmlns:a16="http://schemas.microsoft.com/office/drawing/2014/main" xmlns="" id="{9E556B61-9ACC-486A-8CB0-29BA25F6D628}"/>
              </a:ext>
            </a:extLst>
          </p:cNvPr>
          <p:cNvSpPr/>
          <p:nvPr/>
        </p:nvSpPr>
        <p:spPr>
          <a:xfrm>
            <a:off x="5715000" y="152400"/>
            <a:ext cx="3048000" cy="685800"/>
          </a:xfrm>
          <a:prstGeom prst="wedgeRoundRectCallout">
            <a:avLst>
              <a:gd name="adj1" fmla="val -21927"/>
              <a:gd name="adj2" fmla="val 49596"/>
              <a:gd name="adj3" fmla="val 16667"/>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Tough Room!</a:t>
            </a:r>
            <a:endParaRPr lang="en-US" sz="3600" b="1" i="1" dirty="0"/>
          </a:p>
        </p:txBody>
      </p:sp>
    </p:spTree>
    <p:extLst>
      <p:ext uri="{BB962C8B-B14F-4D97-AF65-F5344CB8AC3E}">
        <p14:creationId xmlns:p14="http://schemas.microsoft.com/office/powerpoint/2010/main" val="4498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foustb\Desktop\temple_5.png">
            <a:extLst>
              <a:ext uri="{FF2B5EF4-FFF2-40B4-BE49-F238E27FC236}">
                <a16:creationId xmlns:a16="http://schemas.microsoft.com/office/drawing/2014/main" xmlns="" id="{AC7364C4-225C-427C-B90E-6951CBB7BFD3}"/>
              </a:ext>
            </a:extLst>
          </p:cNvPr>
          <p:cNvPicPr>
            <a:picLocks noChangeAspect="1" noChangeArrowheads="1"/>
          </p:cNvPicPr>
          <p:nvPr/>
        </p:nvPicPr>
        <p:blipFill rotWithShape="1">
          <a:blip r:embed="rId2" cstate="print"/>
          <a:srcRect l="171" r="1"/>
          <a:stretch/>
        </p:blipFill>
        <p:spPr bwMode="auto">
          <a:xfrm>
            <a:off x="12700" y="0"/>
            <a:ext cx="9131300" cy="5899017"/>
          </a:xfrm>
          <a:prstGeom prst="rect">
            <a:avLst/>
          </a:prstGeom>
          <a:noFill/>
        </p:spPr>
      </p:pic>
      <p:sp>
        <p:nvSpPr>
          <p:cNvPr id="2" name="Rounded Rectangular Callout 14">
            <a:extLst>
              <a:ext uri="{FF2B5EF4-FFF2-40B4-BE49-F238E27FC236}">
                <a16:creationId xmlns:a16="http://schemas.microsoft.com/office/drawing/2014/main" xmlns="" id="{0526CA08-8275-4E7F-91D8-8EC066A3A95D}"/>
              </a:ext>
            </a:extLst>
          </p:cNvPr>
          <p:cNvSpPr/>
          <p:nvPr/>
        </p:nvSpPr>
        <p:spPr>
          <a:xfrm>
            <a:off x="-266700" y="5486400"/>
            <a:ext cx="96393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r>
              <a:rPr lang="en-US" sz="4000" b="1" dirty="0"/>
              <a:t>Chapter 21:   </a:t>
            </a:r>
            <a:r>
              <a:rPr lang="en-US" sz="4000" b="1" i="1" dirty="0"/>
              <a:t>Jerusalem</a:t>
            </a:r>
          </a:p>
          <a:p>
            <a:pPr algn="ctr" fontAlgn="auto">
              <a:spcBef>
                <a:spcPts val="0"/>
              </a:spcBef>
              <a:spcAft>
                <a:spcPts val="0"/>
              </a:spcAft>
              <a:defRPr/>
            </a:pPr>
            <a:r>
              <a:rPr lang="en-US" sz="4000" b="1" i="1" dirty="0"/>
              <a:t>	</a:t>
            </a:r>
          </a:p>
        </p:txBody>
      </p:sp>
    </p:spTree>
    <p:extLst>
      <p:ext uri="{BB962C8B-B14F-4D97-AF65-F5344CB8AC3E}">
        <p14:creationId xmlns:p14="http://schemas.microsoft.com/office/powerpoint/2010/main" val="30779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D069B98-A3A8-49F3-BE28-1D91D9FC935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25:24 </a:t>
            </a:r>
            <a:r>
              <a:rPr lang="en-US" sz="3200" dirty="0"/>
              <a:t>Festus said, “King Agrippa, and all you gentlemen here present with us, you see this man about whom all the people of the Jews appealed to me, both at Jerusalem and here, loudly declaring that he ought not to live any longer.</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2416687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5C1867D-4C0D-45CC-A2F9-C3828CCD91D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25:24 </a:t>
            </a:r>
            <a:r>
              <a:rPr lang="en-US" sz="3200" dirty="0"/>
              <a:t>But I found that he had committed nothing worthy of death; and since he himself appealed to the Emperor, I decided to send him. </a:t>
            </a:r>
            <a:r>
              <a:rPr lang="en-US" sz="3200" b="1" baseline="30000" dirty="0"/>
              <a:t>26 </a:t>
            </a:r>
            <a:r>
              <a:rPr lang="en-US" sz="3200" dirty="0"/>
              <a:t>Yet I have nothing definite about him to write to my lord. </a:t>
            </a:r>
          </a:p>
          <a:p>
            <a:r>
              <a:rPr lang="en-US" dirty="0"/>
              <a:t> </a:t>
            </a:r>
          </a:p>
          <a:p>
            <a:endParaRPr lang="en-US" sz="3200" dirty="0"/>
          </a:p>
          <a:p>
            <a:endParaRPr lang="en-US" sz="3200" dirty="0"/>
          </a:p>
          <a:p>
            <a:endParaRPr lang="en-US" sz="3200" dirty="0">
              <a:solidFill>
                <a:srgbClr val="002060"/>
              </a:solidFill>
            </a:endParaRPr>
          </a:p>
        </p:txBody>
      </p:sp>
      <p:sp>
        <p:nvSpPr>
          <p:cNvPr id="5" name="TextBox 4">
            <a:extLst>
              <a:ext uri="{FF2B5EF4-FFF2-40B4-BE49-F238E27FC236}">
                <a16:creationId xmlns:a16="http://schemas.microsoft.com/office/drawing/2014/main" xmlns="" id="{665DD890-0133-442F-8B82-34DC63864791}"/>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25:24 </a:t>
            </a:r>
            <a:r>
              <a:rPr lang="en-US" sz="3200" dirty="0"/>
              <a:t>But I found that he had committed nothing worthy of death; and since he himself appealed to the Emperor, I decided to send him. </a:t>
            </a:r>
            <a:r>
              <a:rPr lang="en-US" sz="3200" b="1" baseline="30000" dirty="0"/>
              <a:t>26 </a:t>
            </a:r>
            <a:r>
              <a:rPr lang="en-US" sz="3200" b="1" u="sng" dirty="0">
                <a:solidFill>
                  <a:srgbClr val="002060"/>
                </a:solidFill>
              </a:rPr>
              <a:t>Yet I have nothing definite about him to write to my lord</a:t>
            </a:r>
            <a:r>
              <a:rPr lang="en-US" sz="3200" dirty="0"/>
              <a:t>. </a:t>
            </a:r>
          </a:p>
          <a:p>
            <a:r>
              <a:rPr lang="en-US" dirty="0"/>
              <a:t> </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384175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268C5F-7FB2-4E68-8EE8-60BCEC876D8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100" b="1" baseline="30000" dirty="0"/>
              <a:t>Acts 25:26 </a:t>
            </a:r>
            <a:r>
              <a:rPr lang="en-US" sz="3100" dirty="0"/>
              <a:t>Therefore I have brought him before you all and especially before you, King Agrippa, so that after the investigation has taken place, I may have something to write. </a:t>
            </a:r>
            <a:r>
              <a:rPr lang="en-US" sz="3100" b="1" baseline="30000" dirty="0"/>
              <a:t>27 </a:t>
            </a:r>
            <a:r>
              <a:rPr lang="en-US" sz="3100" dirty="0"/>
              <a:t>For it seems absurd to me in sending a prisoner, not to indicate also the charges against him.”</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1351771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BF5E21C-2571-4E58-BEA9-824E5B0006B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a:t>
            </a:r>
            <a:r>
              <a:rPr lang="en-US" sz="3200" dirty="0"/>
              <a:t> Agrippa said to Paul, “You are permitted to speak for yourself.” Then Paul stretched out his hand and proceeded to make his defense: </a:t>
            </a:r>
            <a:r>
              <a:rPr lang="en-US" sz="3200" b="1" baseline="30000" dirty="0"/>
              <a:t>2 </a:t>
            </a:r>
            <a:r>
              <a:rPr lang="en-US" sz="3200" dirty="0"/>
              <a:t>“In regard to all the things of which I am accused by the Jews,</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1933789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DC6FEA0-15A3-476D-9D99-7EA99C41059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100" b="1" baseline="30000" dirty="0"/>
              <a:t>Acts 26:2 </a:t>
            </a:r>
            <a:r>
              <a:rPr lang="en-US" sz="3100" dirty="0"/>
              <a:t>“</a:t>
            </a:r>
            <a:r>
              <a:rPr lang="en-US" sz="3100" b="1" u="sng" dirty="0">
                <a:solidFill>
                  <a:srgbClr val="002060"/>
                </a:solidFill>
              </a:rPr>
              <a:t>I consider myself fortunate</a:t>
            </a:r>
            <a:r>
              <a:rPr lang="en-US" sz="3100" dirty="0"/>
              <a:t>, King Agrippa, that I am about to make my defense before you today;  </a:t>
            </a:r>
            <a:r>
              <a:rPr lang="en-US" sz="3100" b="1" baseline="30000" dirty="0"/>
              <a:t>3 </a:t>
            </a:r>
            <a:r>
              <a:rPr lang="en-US" sz="3100" dirty="0"/>
              <a:t>especially because you are an expert in all customs and questions among the Jews; therefore I beg you to listen to me patiently.</a:t>
            </a:r>
          </a:p>
          <a:p>
            <a:endParaRPr lang="en-US" sz="3200" dirty="0"/>
          </a:p>
          <a:p>
            <a:endParaRPr lang="en-US" sz="3200" dirty="0"/>
          </a:p>
          <a:p>
            <a:endParaRPr lang="en-US" sz="3200" dirty="0">
              <a:solidFill>
                <a:srgbClr val="002060"/>
              </a:solidFill>
            </a:endParaRPr>
          </a:p>
        </p:txBody>
      </p:sp>
      <p:sp>
        <p:nvSpPr>
          <p:cNvPr id="6" name="TextBox 5">
            <a:extLst>
              <a:ext uri="{FF2B5EF4-FFF2-40B4-BE49-F238E27FC236}">
                <a16:creationId xmlns:a16="http://schemas.microsoft.com/office/drawing/2014/main" xmlns="" id="{FB58CBF3-78E1-4890-BA84-675E9608B1CC}"/>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100" b="1" baseline="30000" dirty="0"/>
              <a:t>Acts 26:2 </a:t>
            </a:r>
            <a:r>
              <a:rPr lang="en-US" sz="3100" dirty="0"/>
              <a:t>“I consider myself fortunate, King Agrippa, that I am about to make my defense before you today;  </a:t>
            </a:r>
            <a:r>
              <a:rPr lang="en-US" sz="3100" b="1" baseline="30000" dirty="0"/>
              <a:t>3 </a:t>
            </a:r>
            <a:r>
              <a:rPr lang="en-US" sz="3100" b="1" u="sng" dirty="0">
                <a:solidFill>
                  <a:srgbClr val="002060"/>
                </a:solidFill>
              </a:rPr>
              <a:t>especially because you are an expert in all customs and questions among the Jews</a:t>
            </a:r>
            <a:r>
              <a:rPr lang="en-US" sz="3100" dirty="0"/>
              <a:t>; therefore I beg you to listen to me patiently.</a:t>
            </a:r>
          </a:p>
          <a:p>
            <a:endParaRPr lang="en-US" sz="3200" dirty="0"/>
          </a:p>
          <a:p>
            <a:endParaRPr lang="en-US" sz="3200" dirty="0"/>
          </a:p>
          <a:p>
            <a:endParaRPr lang="en-US" sz="3200" dirty="0">
              <a:solidFill>
                <a:srgbClr val="002060"/>
              </a:solidFill>
            </a:endParaRPr>
          </a:p>
        </p:txBody>
      </p:sp>
      <p:sp>
        <p:nvSpPr>
          <p:cNvPr id="5" name="TextBox 4">
            <a:extLst>
              <a:ext uri="{FF2B5EF4-FFF2-40B4-BE49-F238E27FC236}">
                <a16:creationId xmlns:a16="http://schemas.microsoft.com/office/drawing/2014/main" xmlns="" id="{E5E43E70-8692-44B8-AC5B-7968049A754F}"/>
              </a:ext>
            </a:extLst>
          </p:cNvPr>
          <p:cNvSpPr txBox="1"/>
          <p:nvPr/>
        </p:nvSpPr>
        <p:spPr>
          <a:xfrm>
            <a:off x="0" y="4267200"/>
            <a:ext cx="9144000" cy="2590800"/>
          </a:xfrm>
          <a:prstGeom prst="rect">
            <a:avLst/>
          </a:prstGeom>
          <a:solidFill>
            <a:schemeClr val="accent6">
              <a:lumMod val="40000"/>
              <a:lumOff val="60000"/>
            </a:schemeClr>
          </a:solidFill>
          <a:ln>
            <a:solidFill>
              <a:schemeClr val="bg2"/>
            </a:solidFill>
          </a:ln>
        </p:spPr>
        <p:txBody>
          <a:bodyPr wrap="square">
            <a:noAutofit/>
          </a:bodyPr>
          <a:lstStyle/>
          <a:p>
            <a:r>
              <a:rPr lang="en-US" sz="3100" b="1" baseline="30000" dirty="0"/>
              <a:t>Acts 26:2 </a:t>
            </a:r>
            <a:r>
              <a:rPr lang="en-US" sz="3100" dirty="0"/>
              <a:t>“I consider myself fortunate, </a:t>
            </a:r>
            <a:r>
              <a:rPr lang="en-US" sz="3100" b="1" u="sng" dirty="0">
                <a:solidFill>
                  <a:srgbClr val="002060"/>
                </a:solidFill>
              </a:rPr>
              <a:t>King Agrippa</a:t>
            </a:r>
            <a:r>
              <a:rPr lang="en-US" sz="3100" dirty="0"/>
              <a:t>, that I am about to make my defense before you today;  </a:t>
            </a:r>
            <a:r>
              <a:rPr lang="en-US" sz="3100" b="1" baseline="30000" dirty="0"/>
              <a:t>3 </a:t>
            </a:r>
            <a:r>
              <a:rPr lang="en-US" sz="3100" dirty="0"/>
              <a:t>especially because you are an expert in all customs and questions among the Jews; therefore I beg you to listen to me patiently.</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278609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327D59D-FBDA-4DA0-AD22-25B8FEFF289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953000"/>
            <a:ext cx="9144000" cy="19050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26:4 </a:t>
            </a:r>
            <a:r>
              <a:rPr lang="en-US" sz="3200" dirty="0"/>
              <a:t>“So then, all Jews know my manner of life from my youth up, which from the beginning was spent among my own nation and at Jerusalem; </a:t>
            </a:r>
          </a:p>
          <a:p>
            <a:endParaRPr lang="en-US" sz="3100" dirty="0"/>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2755436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924C69C-DCE5-46DF-9520-8C66AFBD170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953000"/>
            <a:ext cx="9144000" cy="19050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26:5 </a:t>
            </a:r>
            <a:r>
              <a:rPr lang="en-US" sz="3200" dirty="0"/>
              <a:t>since they have known about me for a long time, if they are willing to testify, that I lived as a  Pharisee according to the strictest sect of our religion. </a:t>
            </a:r>
            <a:endParaRPr lang="en-US" sz="3100" dirty="0"/>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3094945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881A73E-1B48-429C-AEAA-22FF79D231D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724400"/>
            <a:ext cx="9144000" cy="2133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26:6 </a:t>
            </a:r>
            <a:r>
              <a:rPr lang="en-US" sz="3200" dirty="0"/>
              <a:t>And </a:t>
            </a:r>
            <a:r>
              <a:rPr lang="en-US" sz="3200" b="1" u="sng" dirty="0">
                <a:solidFill>
                  <a:srgbClr val="002060"/>
                </a:solidFill>
              </a:rPr>
              <a:t>now I am standing trial for the hope of the promise made by God to our fathers</a:t>
            </a:r>
            <a:r>
              <a:rPr lang="en-US" sz="3200" dirty="0"/>
              <a:t>; </a:t>
            </a:r>
            <a:r>
              <a:rPr lang="en-US" sz="3200" b="1" baseline="30000" dirty="0"/>
              <a:t>7 </a:t>
            </a:r>
            <a:r>
              <a:rPr lang="en-US" sz="3200" dirty="0"/>
              <a:t>the promise to which our twelve tribes hope to attain, as they earnestly serve God night and day. </a:t>
            </a:r>
            <a:endParaRPr lang="en-US" sz="3100" dirty="0"/>
          </a:p>
          <a:p>
            <a:endParaRPr lang="en-US" sz="3200" dirty="0"/>
          </a:p>
          <a:p>
            <a:endParaRPr lang="en-US" sz="3200" dirty="0"/>
          </a:p>
          <a:p>
            <a:endParaRPr lang="en-US" sz="3200" dirty="0">
              <a:solidFill>
                <a:srgbClr val="002060"/>
              </a:solidFill>
            </a:endParaRPr>
          </a:p>
        </p:txBody>
      </p:sp>
      <p:sp>
        <p:nvSpPr>
          <p:cNvPr id="5" name="Rounded Rectangular Callout 14">
            <a:extLst>
              <a:ext uri="{FF2B5EF4-FFF2-40B4-BE49-F238E27FC236}">
                <a16:creationId xmlns:a16="http://schemas.microsoft.com/office/drawing/2014/main" xmlns="" id="{D5F92B21-3C8A-445C-9B8B-7C731CD914DF}"/>
              </a:ext>
            </a:extLst>
          </p:cNvPr>
          <p:cNvSpPr/>
          <p:nvPr/>
        </p:nvSpPr>
        <p:spPr>
          <a:xfrm>
            <a:off x="190500" y="3429000"/>
            <a:ext cx="8724900"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400" b="1" dirty="0"/>
              <a:t>Herod knows what this trial is really all about… </a:t>
            </a:r>
            <a:endParaRPr lang="en-US" sz="3400" b="1" i="1" dirty="0"/>
          </a:p>
        </p:txBody>
      </p:sp>
      <p:sp>
        <p:nvSpPr>
          <p:cNvPr id="6" name="Rounded Rectangular Callout 14">
            <a:extLst>
              <a:ext uri="{FF2B5EF4-FFF2-40B4-BE49-F238E27FC236}">
                <a16:creationId xmlns:a16="http://schemas.microsoft.com/office/drawing/2014/main" xmlns="" id="{7405ABA8-2D0E-4B48-9519-8FDEDBF3A9DD}"/>
              </a:ext>
            </a:extLst>
          </p:cNvPr>
          <p:cNvSpPr/>
          <p:nvPr/>
        </p:nvSpPr>
        <p:spPr>
          <a:xfrm>
            <a:off x="533400" y="4038600"/>
            <a:ext cx="8610600"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400" b="1" dirty="0"/>
              <a:t>whether or not God kept His </a:t>
            </a:r>
            <a:r>
              <a:rPr lang="en-US" sz="3400" b="1" i="1" dirty="0"/>
              <a:t>promise</a:t>
            </a:r>
            <a:r>
              <a:rPr lang="en-US" sz="3400" b="1" dirty="0"/>
              <a:t> of rescue</a:t>
            </a:r>
            <a:endParaRPr lang="en-US" sz="3400" b="1" i="1" dirty="0"/>
          </a:p>
        </p:txBody>
      </p:sp>
      <p:sp>
        <p:nvSpPr>
          <p:cNvPr id="7" name="Rounded Rectangular Callout 14">
            <a:extLst>
              <a:ext uri="{FF2B5EF4-FFF2-40B4-BE49-F238E27FC236}">
                <a16:creationId xmlns:a16="http://schemas.microsoft.com/office/drawing/2014/main" xmlns="" id="{64915348-E94A-44A1-A74B-FEC2BD511C16}"/>
              </a:ext>
            </a:extLst>
          </p:cNvPr>
          <p:cNvSpPr/>
          <p:nvPr/>
        </p:nvSpPr>
        <p:spPr>
          <a:xfrm>
            <a:off x="304800" y="152400"/>
            <a:ext cx="2667000" cy="609600"/>
          </a:xfrm>
          <a:prstGeom prst="wedgeRoundRectCallout">
            <a:avLst>
              <a:gd name="adj1" fmla="val -21927"/>
              <a:gd name="adj2" fmla="val 49596"/>
              <a:gd name="adj3" fmla="val 16667"/>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The “</a:t>
            </a:r>
            <a:r>
              <a:rPr lang="en-US" sz="4000" b="1" i="1" dirty="0"/>
              <a:t>fall</a:t>
            </a:r>
            <a:r>
              <a:rPr lang="en-US" sz="4000" b="1" dirty="0"/>
              <a:t>”…</a:t>
            </a:r>
            <a:endParaRPr lang="en-US" sz="4000" b="1" i="1" dirty="0"/>
          </a:p>
        </p:txBody>
      </p:sp>
    </p:spTree>
    <p:extLst>
      <p:ext uri="{BB962C8B-B14F-4D97-AF65-F5344CB8AC3E}">
        <p14:creationId xmlns:p14="http://schemas.microsoft.com/office/powerpoint/2010/main" val="37257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EE65374-89BA-4AA4-9F8F-CF949E50EDD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724400"/>
            <a:ext cx="9144000" cy="2133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26:6 </a:t>
            </a:r>
            <a:r>
              <a:rPr lang="en-US" sz="3200" dirty="0"/>
              <a:t>And </a:t>
            </a:r>
            <a:r>
              <a:rPr lang="en-US" sz="3200" b="1" u="sng" dirty="0">
                <a:solidFill>
                  <a:srgbClr val="002060"/>
                </a:solidFill>
              </a:rPr>
              <a:t>now I am standing trial for the hope of the promise made by God to our fathers</a:t>
            </a:r>
            <a:r>
              <a:rPr lang="en-US" sz="3200" dirty="0"/>
              <a:t>; </a:t>
            </a:r>
            <a:r>
              <a:rPr lang="en-US" sz="3200" b="1" baseline="30000" dirty="0"/>
              <a:t>7 </a:t>
            </a:r>
            <a:r>
              <a:rPr lang="en-US" sz="3200" dirty="0"/>
              <a:t>the promise to which our twelve tribes hope to attain, as they earnestly serve God night and day. </a:t>
            </a:r>
            <a:endParaRPr lang="en-US" sz="3100" dirty="0"/>
          </a:p>
          <a:p>
            <a:endParaRPr lang="en-US" sz="3200" dirty="0"/>
          </a:p>
          <a:p>
            <a:endParaRPr lang="en-US" sz="3200" dirty="0"/>
          </a:p>
          <a:p>
            <a:endParaRPr lang="en-US" sz="3200" dirty="0">
              <a:solidFill>
                <a:srgbClr val="002060"/>
              </a:solidFill>
            </a:endParaRPr>
          </a:p>
        </p:txBody>
      </p:sp>
      <p:sp>
        <p:nvSpPr>
          <p:cNvPr id="5" name="Rounded Rectangular Callout 14">
            <a:extLst>
              <a:ext uri="{FF2B5EF4-FFF2-40B4-BE49-F238E27FC236}">
                <a16:creationId xmlns:a16="http://schemas.microsoft.com/office/drawing/2014/main" xmlns="" id="{D5F92B21-3C8A-445C-9B8B-7C731CD914DF}"/>
              </a:ext>
            </a:extLst>
          </p:cNvPr>
          <p:cNvSpPr/>
          <p:nvPr/>
        </p:nvSpPr>
        <p:spPr>
          <a:xfrm>
            <a:off x="190500" y="3429000"/>
            <a:ext cx="8724900"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400" b="1" dirty="0"/>
              <a:t>Herod knows what this trial is really all about… </a:t>
            </a:r>
            <a:endParaRPr lang="en-US" sz="3400" b="1" i="1" dirty="0"/>
          </a:p>
        </p:txBody>
      </p:sp>
      <p:sp>
        <p:nvSpPr>
          <p:cNvPr id="6" name="Rounded Rectangular Callout 14">
            <a:extLst>
              <a:ext uri="{FF2B5EF4-FFF2-40B4-BE49-F238E27FC236}">
                <a16:creationId xmlns:a16="http://schemas.microsoft.com/office/drawing/2014/main" xmlns="" id="{7405ABA8-2D0E-4B48-9519-8FDEDBF3A9DD}"/>
              </a:ext>
            </a:extLst>
          </p:cNvPr>
          <p:cNvSpPr/>
          <p:nvPr/>
        </p:nvSpPr>
        <p:spPr>
          <a:xfrm>
            <a:off x="533400" y="4038600"/>
            <a:ext cx="8610600"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400" b="1" dirty="0"/>
              <a:t>whether or not God kept His </a:t>
            </a:r>
            <a:r>
              <a:rPr lang="en-US" sz="3400" b="1" i="1" dirty="0"/>
              <a:t>promise</a:t>
            </a:r>
            <a:r>
              <a:rPr lang="en-US" sz="3400" b="1" dirty="0"/>
              <a:t> of rescue</a:t>
            </a:r>
            <a:endParaRPr lang="en-US" sz="3400" b="1" i="1" dirty="0"/>
          </a:p>
        </p:txBody>
      </p:sp>
      <p:sp>
        <p:nvSpPr>
          <p:cNvPr id="7" name="Rounded Rectangular Callout 14">
            <a:extLst>
              <a:ext uri="{FF2B5EF4-FFF2-40B4-BE49-F238E27FC236}">
                <a16:creationId xmlns:a16="http://schemas.microsoft.com/office/drawing/2014/main" xmlns="" id="{64915348-E94A-44A1-A74B-FEC2BD511C16}"/>
              </a:ext>
            </a:extLst>
          </p:cNvPr>
          <p:cNvSpPr/>
          <p:nvPr/>
        </p:nvSpPr>
        <p:spPr>
          <a:xfrm>
            <a:off x="304800" y="152400"/>
            <a:ext cx="2667000" cy="609600"/>
          </a:xfrm>
          <a:prstGeom prst="wedgeRoundRectCallout">
            <a:avLst>
              <a:gd name="adj1" fmla="val -21927"/>
              <a:gd name="adj2" fmla="val 49596"/>
              <a:gd name="adj3" fmla="val 16667"/>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The “</a:t>
            </a:r>
            <a:r>
              <a:rPr lang="en-US" sz="4000" b="1" i="1" dirty="0"/>
              <a:t>fall</a:t>
            </a:r>
            <a:r>
              <a:rPr lang="en-US" sz="4000" b="1" dirty="0"/>
              <a:t>”…</a:t>
            </a:r>
            <a:endParaRPr lang="en-US" sz="4000" b="1" i="1" dirty="0"/>
          </a:p>
        </p:txBody>
      </p:sp>
      <p:sp>
        <p:nvSpPr>
          <p:cNvPr id="8" name="Rounded Rectangular Callout 14">
            <a:extLst>
              <a:ext uri="{FF2B5EF4-FFF2-40B4-BE49-F238E27FC236}">
                <a16:creationId xmlns:a16="http://schemas.microsoft.com/office/drawing/2014/main" xmlns="" id="{3B42913A-4870-4B3C-A594-299894F642FF}"/>
              </a:ext>
            </a:extLst>
          </p:cNvPr>
          <p:cNvSpPr/>
          <p:nvPr/>
        </p:nvSpPr>
        <p:spPr>
          <a:xfrm>
            <a:off x="838200" y="762000"/>
            <a:ext cx="3886200" cy="609600"/>
          </a:xfrm>
          <a:prstGeom prst="wedgeRoundRectCallout">
            <a:avLst>
              <a:gd name="adj1" fmla="val -21927"/>
              <a:gd name="adj2" fmla="val 49596"/>
              <a:gd name="adj3" fmla="val 16667"/>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God’s dilemma… </a:t>
            </a:r>
            <a:endParaRPr lang="en-US" sz="4000" b="1" i="1" dirty="0"/>
          </a:p>
        </p:txBody>
      </p:sp>
      <p:sp>
        <p:nvSpPr>
          <p:cNvPr id="9" name="Rounded Rectangular Callout 14">
            <a:extLst>
              <a:ext uri="{FF2B5EF4-FFF2-40B4-BE49-F238E27FC236}">
                <a16:creationId xmlns:a16="http://schemas.microsoft.com/office/drawing/2014/main" xmlns="" id="{7A37A093-335D-4F5E-9DBD-BB387D7B0A1A}"/>
              </a:ext>
            </a:extLst>
          </p:cNvPr>
          <p:cNvSpPr/>
          <p:nvPr/>
        </p:nvSpPr>
        <p:spPr>
          <a:xfrm>
            <a:off x="1981200" y="1371600"/>
            <a:ext cx="3886200" cy="609600"/>
          </a:xfrm>
          <a:prstGeom prst="wedgeRoundRectCallout">
            <a:avLst>
              <a:gd name="adj1" fmla="val -21927"/>
              <a:gd name="adj2" fmla="val 49596"/>
              <a:gd name="adj3" fmla="val 16667"/>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God’s Promise …</a:t>
            </a:r>
            <a:endParaRPr lang="en-US" sz="4000" b="1" i="1" dirty="0"/>
          </a:p>
        </p:txBody>
      </p:sp>
      <p:sp>
        <p:nvSpPr>
          <p:cNvPr id="10" name="Rounded Rectangular Callout 14">
            <a:extLst>
              <a:ext uri="{FF2B5EF4-FFF2-40B4-BE49-F238E27FC236}">
                <a16:creationId xmlns:a16="http://schemas.microsoft.com/office/drawing/2014/main" xmlns="" id="{06787ECB-4F85-4B11-8515-A99F0FBBFD37}"/>
              </a:ext>
            </a:extLst>
          </p:cNvPr>
          <p:cNvSpPr/>
          <p:nvPr/>
        </p:nvSpPr>
        <p:spPr>
          <a:xfrm>
            <a:off x="2133600" y="1981200"/>
            <a:ext cx="3810000" cy="609600"/>
          </a:xfrm>
          <a:prstGeom prst="wedgeRoundRectCallout">
            <a:avLst>
              <a:gd name="adj1" fmla="val -21927"/>
              <a:gd name="adj2" fmla="val 49596"/>
              <a:gd name="adj3" fmla="val 16667"/>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A “Messiah” </a:t>
            </a:r>
            <a:endParaRPr lang="en-US" sz="5400" b="1" i="1" dirty="0"/>
          </a:p>
        </p:txBody>
      </p:sp>
    </p:spTree>
    <p:extLst>
      <p:ext uri="{BB962C8B-B14F-4D97-AF65-F5344CB8AC3E}">
        <p14:creationId xmlns:p14="http://schemas.microsoft.com/office/powerpoint/2010/main" val="392388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2C2B9399-0A73-44E6-8A47-79F77A3E895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724400"/>
            <a:ext cx="9144000" cy="2133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26:7 </a:t>
            </a:r>
            <a:r>
              <a:rPr lang="en-US" sz="3200" b="1" u="sng" dirty="0">
                <a:solidFill>
                  <a:srgbClr val="002060"/>
                </a:solidFill>
              </a:rPr>
              <a:t>And for this hope</a:t>
            </a:r>
            <a:r>
              <a:rPr lang="en-US" sz="3200" dirty="0"/>
              <a:t>, O King, I am being accused by Jews. </a:t>
            </a:r>
            <a:r>
              <a:rPr lang="en-US" sz="3200" b="1" baseline="30000" dirty="0"/>
              <a:t>8 </a:t>
            </a:r>
            <a:r>
              <a:rPr lang="en-US" sz="3200" dirty="0"/>
              <a:t>Why is it considered incredible among you people if God does raise the dead?</a:t>
            </a:r>
          </a:p>
          <a:p>
            <a:endParaRPr lang="en-US" sz="3200" dirty="0"/>
          </a:p>
          <a:p>
            <a:endParaRPr lang="en-US" sz="3200" dirty="0"/>
          </a:p>
          <a:p>
            <a:endParaRPr lang="en-US" sz="3200" dirty="0">
              <a:solidFill>
                <a:srgbClr val="002060"/>
              </a:solidFill>
            </a:endParaRPr>
          </a:p>
        </p:txBody>
      </p:sp>
      <p:sp>
        <p:nvSpPr>
          <p:cNvPr id="5" name="Rounded Rectangular Callout 14">
            <a:extLst>
              <a:ext uri="{FF2B5EF4-FFF2-40B4-BE49-F238E27FC236}">
                <a16:creationId xmlns:a16="http://schemas.microsoft.com/office/drawing/2014/main" xmlns="" id="{D5F92B21-3C8A-445C-9B8B-7C731CD914DF}"/>
              </a:ext>
            </a:extLst>
          </p:cNvPr>
          <p:cNvSpPr/>
          <p:nvPr/>
        </p:nvSpPr>
        <p:spPr>
          <a:xfrm>
            <a:off x="190500" y="3429000"/>
            <a:ext cx="8724900"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400" b="1" dirty="0"/>
              <a:t>Herod knows what this trial is really all about… </a:t>
            </a:r>
            <a:endParaRPr lang="en-US" sz="3400" b="1" i="1" dirty="0"/>
          </a:p>
        </p:txBody>
      </p:sp>
      <p:sp>
        <p:nvSpPr>
          <p:cNvPr id="6" name="Rounded Rectangular Callout 14">
            <a:extLst>
              <a:ext uri="{FF2B5EF4-FFF2-40B4-BE49-F238E27FC236}">
                <a16:creationId xmlns:a16="http://schemas.microsoft.com/office/drawing/2014/main" xmlns="" id="{7405ABA8-2D0E-4B48-9519-8FDEDBF3A9DD}"/>
              </a:ext>
            </a:extLst>
          </p:cNvPr>
          <p:cNvSpPr/>
          <p:nvPr/>
        </p:nvSpPr>
        <p:spPr>
          <a:xfrm>
            <a:off x="533400" y="4038600"/>
            <a:ext cx="8610600"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400" b="1" dirty="0"/>
              <a:t>whether or not God kept His </a:t>
            </a:r>
            <a:r>
              <a:rPr lang="en-US" sz="3400" b="1" i="1" dirty="0"/>
              <a:t>promise</a:t>
            </a:r>
            <a:r>
              <a:rPr lang="en-US" sz="3400" b="1" dirty="0"/>
              <a:t> of rescue</a:t>
            </a:r>
            <a:endParaRPr lang="en-US" sz="3400" b="1" i="1" dirty="0"/>
          </a:p>
        </p:txBody>
      </p:sp>
      <p:sp>
        <p:nvSpPr>
          <p:cNvPr id="7" name="Rounded Rectangular Callout 14">
            <a:extLst>
              <a:ext uri="{FF2B5EF4-FFF2-40B4-BE49-F238E27FC236}">
                <a16:creationId xmlns:a16="http://schemas.microsoft.com/office/drawing/2014/main" xmlns="" id="{64915348-E94A-44A1-A74B-FEC2BD511C16}"/>
              </a:ext>
            </a:extLst>
          </p:cNvPr>
          <p:cNvSpPr/>
          <p:nvPr/>
        </p:nvSpPr>
        <p:spPr>
          <a:xfrm>
            <a:off x="304800" y="152400"/>
            <a:ext cx="2667000" cy="609600"/>
          </a:xfrm>
          <a:prstGeom prst="wedgeRoundRectCallout">
            <a:avLst>
              <a:gd name="adj1" fmla="val -21927"/>
              <a:gd name="adj2" fmla="val 49596"/>
              <a:gd name="adj3" fmla="val 16667"/>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The “</a:t>
            </a:r>
            <a:r>
              <a:rPr lang="en-US" sz="4000" b="1" i="1" dirty="0"/>
              <a:t>fall</a:t>
            </a:r>
            <a:r>
              <a:rPr lang="en-US" sz="4000" b="1" dirty="0"/>
              <a:t>”…</a:t>
            </a:r>
            <a:endParaRPr lang="en-US" sz="4000" b="1" i="1" dirty="0"/>
          </a:p>
        </p:txBody>
      </p:sp>
      <p:sp>
        <p:nvSpPr>
          <p:cNvPr id="8" name="Rounded Rectangular Callout 14">
            <a:extLst>
              <a:ext uri="{FF2B5EF4-FFF2-40B4-BE49-F238E27FC236}">
                <a16:creationId xmlns:a16="http://schemas.microsoft.com/office/drawing/2014/main" xmlns="" id="{3B42913A-4870-4B3C-A594-299894F642FF}"/>
              </a:ext>
            </a:extLst>
          </p:cNvPr>
          <p:cNvSpPr/>
          <p:nvPr/>
        </p:nvSpPr>
        <p:spPr>
          <a:xfrm>
            <a:off x="838200" y="762000"/>
            <a:ext cx="3886200" cy="609600"/>
          </a:xfrm>
          <a:prstGeom prst="wedgeRoundRectCallout">
            <a:avLst>
              <a:gd name="adj1" fmla="val -21927"/>
              <a:gd name="adj2" fmla="val 49596"/>
              <a:gd name="adj3" fmla="val 16667"/>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God’s dilemma… </a:t>
            </a:r>
            <a:endParaRPr lang="en-US" sz="4000" b="1" i="1" dirty="0"/>
          </a:p>
        </p:txBody>
      </p:sp>
      <p:sp>
        <p:nvSpPr>
          <p:cNvPr id="9" name="Rounded Rectangular Callout 14">
            <a:extLst>
              <a:ext uri="{FF2B5EF4-FFF2-40B4-BE49-F238E27FC236}">
                <a16:creationId xmlns:a16="http://schemas.microsoft.com/office/drawing/2014/main" xmlns="" id="{7A37A093-335D-4F5E-9DBD-BB387D7B0A1A}"/>
              </a:ext>
            </a:extLst>
          </p:cNvPr>
          <p:cNvSpPr/>
          <p:nvPr/>
        </p:nvSpPr>
        <p:spPr>
          <a:xfrm>
            <a:off x="1981200" y="1371600"/>
            <a:ext cx="3886200" cy="609600"/>
          </a:xfrm>
          <a:prstGeom prst="wedgeRoundRectCallout">
            <a:avLst>
              <a:gd name="adj1" fmla="val -21927"/>
              <a:gd name="adj2" fmla="val 49596"/>
              <a:gd name="adj3" fmla="val 16667"/>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God’s Promise …</a:t>
            </a:r>
            <a:endParaRPr lang="en-US" sz="4000" b="1" i="1" dirty="0"/>
          </a:p>
        </p:txBody>
      </p:sp>
      <p:sp>
        <p:nvSpPr>
          <p:cNvPr id="10" name="Rounded Rectangular Callout 14">
            <a:extLst>
              <a:ext uri="{FF2B5EF4-FFF2-40B4-BE49-F238E27FC236}">
                <a16:creationId xmlns:a16="http://schemas.microsoft.com/office/drawing/2014/main" xmlns="" id="{06787ECB-4F85-4B11-8515-A99F0FBBFD37}"/>
              </a:ext>
            </a:extLst>
          </p:cNvPr>
          <p:cNvSpPr/>
          <p:nvPr/>
        </p:nvSpPr>
        <p:spPr>
          <a:xfrm>
            <a:off x="2133600" y="1981200"/>
            <a:ext cx="3810000" cy="609600"/>
          </a:xfrm>
          <a:prstGeom prst="wedgeRoundRectCallout">
            <a:avLst>
              <a:gd name="adj1" fmla="val -21927"/>
              <a:gd name="adj2" fmla="val 49596"/>
              <a:gd name="adj3" fmla="val 16667"/>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A “Messiah” </a:t>
            </a:r>
            <a:endParaRPr lang="en-US" sz="5400" b="1" i="1" dirty="0"/>
          </a:p>
        </p:txBody>
      </p:sp>
      <p:sp>
        <p:nvSpPr>
          <p:cNvPr id="11" name="TextBox 10">
            <a:extLst>
              <a:ext uri="{FF2B5EF4-FFF2-40B4-BE49-F238E27FC236}">
                <a16:creationId xmlns:a16="http://schemas.microsoft.com/office/drawing/2014/main" xmlns="" id="{F5209CDD-BFFC-4B29-802D-AB36DFA53A64}"/>
              </a:ext>
            </a:extLst>
          </p:cNvPr>
          <p:cNvSpPr txBox="1"/>
          <p:nvPr/>
        </p:nvSpPr>
        <p:spPr>
          <a:xfrm>
            <a:off x="0" y="4724400"/>
            <a:ext cx="9144000" cy="2133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26:7 </a:t>
            </a:r>
            <a:r>
              <a:rPr lang="en-US" sz="3200" dirty="0"/>
              <a:t>And for this hope, O King, I am being accused by Jews. </a:t>
            </a:r>
            <a:r>
              <a:rPr lang="en-US" sz="3200" b="1" baseline="30000" dirty="0"/>
              <a:t>8 </a:t>
            </a:r>
            <a:r>
              <a:rPr lang="en-US" sz="3200" b="1" u="sng" dirty="0">
                <a:solidFill>
                  <a:srgbClr val="002060"/>
                </a:solidFill>
              </a:rPr>
              <a:t>Why is it considered incredible among you people if God does raise the dead?</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185518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foustb\Desktop\temple_5.png">
            <a:extLst>
              <a:ext uri="{FF2B5EF4-FFF2-40B4-BE49-F238E27FC236}">
                <a16:creationId xmlns:a16="http://schemas.microsoft.com/office/drawing/2014/main" xmlns="" id="{AC7364C4-225C-427C-B90E-6951CBB7BFD3}"/>
              </a:ext>
            </a:extLst>
          </p:cNvPr>
          <p:cNvPicPr>
            <a:picLocks noChangeAspect="1" noChangeArrowheads="1"/>
          </p:cNvPicPr>
          <p:nvPr/>
        </p:nvPicPr>
        <p:blipFill rotWithShape="1">
          <a:blip r:embed="rId2" cstate="print"/>
          <a:srcRect l="171" r="1"/>
          <a:stretch/>
        </p:blipFill>
        <p:spPr bwMode="auto">
          <a:xfrm>
            <a:off x="12700" y="0"/>
            <a:ext cx="9131300" cy="5899017"/>
          </a:xfrm>
          <a:prstGeom prst="rect">
            <a:avLst/>
          </a:prstGeom>
          <a:noFill/>
        </p:spPr>
      </p:pic>
      <p:pic>
        <p:nvPicPr>
          <p:cNvPr id="4" name="Picture 3">
            <a:extLst>
              <a:ext uri="{FF2B5EF4-FFF2-40B4-BE49-F238E27FC236}">
                <a16:creationId xmlns:a16="http://schemas.microsoft.com/office/drawing/2014/main" xmlns="" id="{5B269739-EC0E-47CA-A7E7-A33918F53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 y="-5080"/>
            <a:ext cx="9133840" cy="6990565"/>
          </a:xfrm>
          <a:prstGeom prst="rect">
            <a:avLst/>
          </a:prstGeom>
        </p:spPr>
      </p:pic>
      <p:sp>
        <p:nvSpPr>
          <p:cNvPr id="2" name="Rounded Rectangular Callout 14">
            <a:extLst>
              <a:ext uri="{FF2B5EF4-FFF2-40B4-BE49-F238E27FC236}">
                <a16:creationId xmlns:a16="http://schemas.microsoft.com/office/drawing/2014/main" xmlns="" id="{0526CA08-8275-4E7F-91D8-8EC066A3A95D}"/>
              </a:ext>
            </a:extLst>
          </p:cNvPr>
          <p:cNvSpPr/>
          <p:nvPr/>
        </p:nvSpPr>
        <p:spPr>
          <a:xfrm>
            <a:off x="-266700" y="5486400"/>
            <a:ext cx="96393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r>
              <a:rPr lang="en-US" sz="4000" b="1" dirty="0"/>
              <a:t>Chapter 21:   </a:t>
            </a:r>
            <a:r>
              <a:rPr lang="en-US" sz="4000" b="1" i="1" dirty="0"/>
              <a:t>Jerusalem</a:t>
            </a:r>
          </a:p>
          <a:p>
            <a:pPr algn="ctr" fontAlgn="auto">
              <a:spcBef>
                <a:spcPts val="0"/>
              </a:spcBef>
              <a:spcAft>
                <a:spcPts val="0"/>
              </a:spcAft>
              <a:defRPr/>
            </a:pPr>
            <a:r>
              <a:rPr lang="en-US" sz="4000" b="1" i="1" dirty="0"/>
              <a:t>	Paul is taken into Roman Custody</a:t>
            </a:r>
          </a:p>
        </p:txBody>
      </p:sp>
    </p:spTree>
    <p:extLst>
      <p:ext uri="{BB962C8B-B14F-4D97-AF65-F5344CB8AC3E}">
        <p14:creationId xmlns:p14="http://schemas.microsoft.com/office/powerpoint/2010/main" val="327048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CDE289B-8697-4D2B-94DF-B9DBFFC9E76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038600"/>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3000" b="1" baseline="30000" dirty="0"/>
              <a:t>Acts 26:9 </a:t>
            </a:r>
            <a:r>
              <a:rPr lang="en-US" sz="3000" dirty="0"/>
              <a:t>“So then, I thought to myself that I had to do </a:t>
            </a:r>
            <a:r>
              <a:rPr lang="en-US" sz="3000" b="1" u="sng" dirty="0">
                <a:solidFill>
                  <a:srgbClr val="002060"/>
                </a:solidFill>
              </a:rPr>
              <a:t>many things hostile to the name of Jesus of Nazareth</a:t>
            </a:r>
            <a:r>
              <a:rPr lang="en-US" sz="3000" dirty="0"/>
              <a:t>. </a:t>
            </a:r>
            <a:r>
              <a:rPr lang="en-US" sz="3000" b="1" baseline="30000" dirty="0"/>
              <a:t>10 </a:t>
            </a:r>
            <a:r>
              <a:rPr lang="en-US" sz="3000" dirty="0"/>
              <a:t>And this is just what I did in Jerusalem; not only did I lock up many of the saints in prisons, having received authority from the chief priests, but also when they were being put to death I cast my vote against them. </a:t>
            </a:r>
          </a:p>
          <a:p>
            <a:endParaRPr lang="en-US" sz="3200" dirty="0"/>
          </a:p>
          <a:p>
            <a:endParaRPr lang="en-US" sz="3200" dirty="0"/>
          </a:p>
          <a:p>
            <a:endParaRPr lang="en-US" sz="3200" dirty="0">
              <a:solidFill>
                <a:srgbClr val="002060"/>
              </a:solidFill>
            </a:endParaRPr>
          </a:p>
        </p:txBody>
      </p:sp>
      <p:sp>
        <p:nvSpPr>
          <p:cNvPr id="14" name="Rounded Rectangular Callout 14">
            <a:extLst>
              <a:ext uri="{FF2B5EF4-FFF2-40B4-BE49-F238E27FC236}">
                <a16:creationId xmlns:a16="http://schemas.microsoft.com/office/drawing/2014/main" xmlns="" id="{E66BA153-7B1B-4E61-9E09-7D45D6B65B5E}"/>
              </a:ext>
            </a:extLst>
          </p:cNvPr>
          <p:cNvSpPr/>
          <p:nvPr/>
        </p:nvSpPr>
        <p:spPr>
          <a:xfrm>
            <a:off x="304800" y="228600"/>
            <a:ext cx="4343400" cy="609600"/>
          </a:xfrm>
          <a:prstGeom prst="wedgeRoundRectCallout">
            <a:avLst>
              <a:gd name="adj1" fmla="val -21927"/>
              <a:gd name="adj2" fmla="val 49596"/>
              <a:gd name="adj3" fmla="val 16667"/>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i="1" dirty="0"/>
              <a:t>Common ground </a:t>
            </a:r>
          </a:p>
        </p:txBody>
      </p:sp>
    </p:spTree>
    <p:extLst>
      <p:ext uri="{BB962C8B-B14F-4D97-AF65-F5344CB8AC3E}">
        <p14:creationId xmlns:p14="http://schemas.microsoft.com/office/powerpoint/2010/main" val="343521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02BB814-09ED-48C0-8330-DFA6B78557E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26:11 </a:t>
            </a:r>
            <a:r>
              <a:rPr lang="en-US" sz="3200" dirty="0"/>
              <a:t>And as I punished them </a:t>
            </a:r>
            <a:r>
              <a:rPr lang="en-US" sz="3200" b="1" u="sng" dirty="0">
                <a:solidFill>
                  <a:srgbClr val="002060"/>
                </a:solidFill>
              </a:rPr>
              <a:t>often in all the synagogues</a:t>
            </a:r>
            <a:r>
              <a:rPr lang="en-US" sz="3200" dirty="0"/>
              <a:t>, I tried to force them to blaspheme; and being furiously enraged at them, I kept pursuing them even to foreign cities.</a:t>
            </a:r>
          </a:p>
          <a:p>
            <a:endParaRPr lang="en-US" sz="3200" dirty="0"/>
          </a:p>
          <a:p>
            <a:endParaRPr lang="en-US" sz="3200" dirty="0"/>
          </a:p>
          <a:p>
            <a:endParaRPr lang="en-US" sz="3200" dirty="0">
              <a:solidFill>
                <a:srgbClr val="002060"/>
              </a:solidFill>
            </a:endParaRPr>
          </a:p>
        </p:txBody>
      </p:sp>
      <p:sp>
        <p:nvSpPr>
          <p:cNvPr id="5" name="TextBox 4">
            <a:extLst>
              <a:ext uri="{FF2B5EF4-FFF2-40B4-BE49-F238E27FC236}">
                <a16:creationId xmlns:a16="http://schemas.microsoft.com/office/drawing/2014/main" xmlns="" id="{6847726F-C1D8-4B96-AAAF-2659E91BF4A6}"/>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26:11 </a:t>
            </a:r>
            <a:r>
              <a:rPr lang="en-US" sz="3200" dirty="0"/>
              <a:t>And as I punished them often in all the synagogues, I tried to force them to blaspheme; and </a:t>
            </a:r>
            <a:r>
              <a:rPr lang="en-US" sz="3200" b="1" u="sng" dirty="0">
                <a:solidFill>
                  <a:srgbClr val="002060"/>
                </a:solidFill>
              </a:rPr>
              <a:t>being furiously enraged at them</a:t>
            </a:r>
            <a:r>
              <a:rPr lang="en-US" sz="3200" dirty="0"/>
              <a:t>, I kept pursuing them even to foreign cities.</a:t>
            </a:r>
          </a:p>
          <a:p>
            <a:endParaRPr lang="en-US" sz="3200" dirty="0"/>
          </a:p>
          <a:p>
            <a:endParaRPr lang="en-US" sz="3200" dirty="0"/>
          </a:p>
          <a:p>
            <a:endParaRPr lang="en-US" sz="3200" dirty="0">
              <a:solidFill>
                <a:srgbClr val="002060"/>
              </a:solidFill>
            </a:endParaRPr>
          </a:p>
        </p:txBody>
      </p:sp>
    </p:spTree>
    <p:extLst>
      <p:ext uri="{BB962C8B-B14F-4D97-AF65-F5344CB8AC3E}">
        <p14:creationId xmlns:p14="http://schemas.microsoft.com/office/powerpoint/2010/main" val="336199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CB9CB5-07D5-4EA4-96D5-06BE4627B32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26:12 </a:t>
            </a:r>
            <a:r>
              <a:rPr lang="en-US" sz="3200" dirty="0"/>
              <a:t>“While so engaged as I was journeying to Damascus with the authority and commission of the chief priests, </a:t>
            </a:r>
            <a:r>
              <a:rPr lang="en-US" sz="3200" b="1" baseline="30000" dirty="0"/>
              <a:t>13 </a:t>
            </a:r>
            <a:r>
              <a:rPr lang="en-US" sz="3200" dirty="0"/>
              <a:t>at midday, O King, I saw on the way a light from heaven, brighter than the sun, shining all around me and those who were journeying with me. </a:t>
            </a:r>
          </a:p>
          <a:p>
            <a:endParaRPr lang="en-US" sz="3200" dirty="0"/>
          </a:p>
          <a:p>
            <a:endParaRPr lang="en-US" sz="3200" dirty="0"/>
          </a:p>
          <a:p>
            <a:endParaRPr lang="en-US" sz="3200" dirty="0">
              <a:solidFill>
                <a:srgbClr val="002060"/>
              </a:solidFill>
            </a:endParaRPr>
          </a:p>
        </p:txBody>
      </p:sp>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4">
            <a:extLst>
              <a:ext uri="{28A0092B-C50C-407E-A947-70E740481C1C}">
                <a14:useLocalDpi xmlns:a14="http://schemas.microsoft.com/office/drawing/2010/main" val="0"/>
              </a:ext>
            </a:extLst>
          </a:blip>
          <a:srcRect t="15297"/>
          <a:stretch/>
        </p:blipFill>
        <p:spPr>
          <a:xfrm>
            <a:off x="0" y="0"/>
            <a:ext cx="9144000" cy="4354944"/>
          </a:xfrm>
          <a:prstGeom prst="rect">
            <a:avLst/>
          </a:prstGeom>
        </p:spPr>
      </p:pic>
    </p:spTree>
    <p:extLst>
      <p:ext uri="{BB962C8B-B14F-4D97-AF65-F5344CB8AC3E}">
        <p14:creationId xmlns:p14="http://schemas.microsoft.com/office/powerpoint/2010/main" val="36712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8BEF2A0-DB5C-419F-998E-CF5552A20F7D}"/>
              </a:ext>
            </a:extLst>
          </p:cNvPr>
          <p:cNvPicPr>
            <a:picLocks noChangeAspect="1"/>
          </p:cNvPicPr>
          <p:nvPr/>
        </p:nvPicPr>
        <p:blipFill rotWithShape="1">
          <a:blip r:embed="rId3">
            <a:extLs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26:14 </a:t>
            </a:r>
            <a:r>
              <a:rPr lang="en-US" sz="3200" dirty="0"/>
              <a:t>And when we had all fallen to the ground, I heard a voice saying to me in the Hebrew dialect,  ‘Saul, Saul, why are you persecuting Me? It is hard for you to kick against the goads.’</a:t>
            </a:r>
          </a:p>
          <a:p>
            <a:r>
              <a:rPr lang="en-US" sz="3200" dirty="0"/>
              <a:t> </a:t>
            </a:r>
          </a:p>
          <a:p>
            <a:endParaRPr lang="en-US" sz="3200" dirty="0"/>
          </a:p>
          <a:p>
            <a:endParaRPr lang="en-US" sz="3200" dirty="0"/>
          </a:p>
          <a:p>
            <a:endParaRPr lang="en-US" sz="3200" dirty="0">
              <a:solidFill>
                <a:srgbClr val="002060"/>
              </a:solidFill>
            </a:endParaRPr>
          </a:p>
        </p:txBody>
      </p:sp>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4">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5" name="Rounded Rectangular Callout 14">
            <a:extLst>
              <a:ext uri="{FF2B5EF4-FFF2-40B4-BE49-F238E27FC236}">
                <a16:creationId xmlns:a16="http://schemas.microsoft.com/office/drawing/2014/main" xmlns="" id="{378B05FF-8C8C-480E-9E0F-CBF28BB9D924}"/>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427712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8BEF2A0-DB5C-419F-998E-CF5552A20F7D}"/>
              </a:ext>
            </a:extLst>
          </p:cNvPr>
          <p:cNvPicPr>
            <a:picLocks noChangeAspect="1"/>
          </p:cNvPicPr>
          <p:nvPr/>
        </p:nvPicPr>
        <p:blipFill rotWithShape="1">
          <a:blip r:embed="rId3">
            <a:extLs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26:14 </a:t>
            </a:r>
            <a:r>
              <a:rPr lang="en-US" sz="3200" dirty="0"/>
              <a:t>And when we had all fallen to the ground, I heard a voice saying to me in the Hebrew dialect,  ‘Saul, Saul, why are you persecuting Me? It is hard for you to kick against the goads.’</a:t>
            </a:r>
          </a:p>
          <a:p>
            <a:r>
              <a:rPr lang="en-US" sz="3200" dirty="0"/>
              <a:t> </a:t>
            </a:r>
          </a:p>
          <a:p>
            <a:endParaRPr lang="en-US" sz="3200" dirty="0"/>
          </a:p>
          <a:p>
            <a:endParaRPr lang="en-US" sz="3200" dirty="0"/>
          </a:p>
          <a:p>
            <a:endParaRPr lang="en-US" sz="3200" dirty="0">
              <a:solidFill>
                <a:srgbClr val="002060"/>
              </a:solidFill>
            </a:endParaRPr>
          </a:p>
        </p:txBody>
      </p:sp>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4">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5" name="Rounded Rectangular Callout 14">
            <a:extLst>
              <a:ext uri="{FF2B5EF4-FFF2-40B4-BE49-F238E27FC236}">
                <a16:creationId xmlns:a16="http://schemas.microsoft.com/office/drawing/2014/main" xmlns="" id="{378B05FF-8C8C-480E-9E0F-CBF28BB9D924}"/>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
        <p:nvSpPr>
          <p:cNvPr id="8" name="TextBox 7">
            <a:extLst>
              <a:ext uri="{FF2B5EF4-FFF2-40B4-BE49-F238E27FC236}">
                <a16:creationId xmlns:a16="http://schemas.microsoft.com/office/drawing/2014/main" xmlns="" id="{F88B8B18-E59C-4512-8EA3-29B3782906BE}"/>
              </a:ext>
            </a:extLst>
          </p:cNvPr>
          <p:cNvSpPr txBox="1"/>
          <p:nvPr/>
        </p:nvSpPr>
        <p:spPr>
          <a:xfrm>
            <a:off x="152400" y="304800"/>
            <a:ext cx="8305800" cy="163379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 1:8 </a:t>
            </a:r>
            <a:r>
              <a:rPr lang="en-US" sz="3300" b="1" u="sng" dirty="0">
                <a:solidFill>
                  <a:srgbClr val="002060"/>
                </a:solidFill>
              </a:rPr>
              <a:t>you shall be My witnesses </a:t>
            </a:r>
            <a:r>
              <a:rPr lang="en-US" sz="3400" dirty="0"/>
              <a:t>both in Jerusalem, and in all Judea and Samaria, and even to the remotest part of the earth.”</a:t>
            </a:r>
          </a:p>
        </p:txBody>
      </p:sp>
    </p:spTree>
    <p:extLst>
      <p:ext uri="{BB962C8B-B14F-4D97-AF65-F5344CB8AC3E}">
        <p14:creationId xmlns:p14="http://schemas.microsoft.com/office/powerpoint/2010/main" val="4408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8BEF2A0-DB5C-419F-998E-CF5552A20F7D}"/>
              </a:ext>
            </a:extLst>
          </p:cNvPr>
          <p:cNvPicPr>
            <a:picLocks noChangeAspect="1"/>
          </p:cNvPicPr>
          <p:nvPr/>
        </p:nvPicPr>
        <p:blipFill rotWithShape="1">
          <a:blip r:embed="rId3">
            <a:extLs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26:14 </a:t>
            </a:r>
            <a:r>
              <a:rPr lang="en-US" sz="3200" dirty="0"/>
              <a:t>And when we had all fallen to the ground, I heard a voice saying to me in the Hebrew dialect,  ‘Saul, Saul, why are you persecuting Me? It is hard for you to kick against the goads.’</a:t>
            </a:r>
          </a:p>
          <a:p>
            <a:r>
              <a:rPr lang="en-US" sz="3200" dirty="0"/>
              <a:t> </a:t>
            </a:r>
          </a:p>
          <a:p>
            <a:endParaRPr lang="en-US" sz="3200" dirty="0"/>
          </a:p>
          <a:p>
            <a:endParaRPr lang="en-US" sz="3200" dirty="0"/>
          </a:p>
          <a:p>
            <a:endParaRPr lang="en-US" sz="3200" dirty="0">
              <a:solidFill>
                <a:srgbClr val="002060"/>
              </a:solidFill>
            </a:endParaRPr>
          </a:p>
        </p:txBody>
      </p:sp>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4">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5" name="Rounded Rectangular Callout 14">
            <a:extLst>
              <a:ext uri="{FF2B5EF4-FFF2-40B4-BE49-F238E27FC236}">
                <a16:creationId xmlns:a16="http://schemas.microsoft.com/office/drawing/2014/main" xmlns="" id="{378B05FF-8C8C-480E-9E0F-CBF28BB9D924}"/>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
        <p:nvSpPr>
          <p:cNvPr id="8" name="TextBox 7">
            <a:extLst>
              <a:ext uri="{FF2B5EF4-FFF2-40B4-BE49-F238E27FC236}">
                <a16:creationId xmlns:a16="http://schemas.microsoft.com/office/drawing/2014/main" xmlns="" id="{F88B8B18-E59C-4512-8EA3-29B3782906BE}"/>
              </a:ext>
            </a:extLst>
          </p:cNvPr>
          <p:cNvSpPr txBox="1"/>
          <p:nvPr/>
        </p:nvSpPr>
        <p:spPr>
          <a:xfrm>
            <a:off x="152400" y="304800"/>
            <a:ext cx="8305800" cy="163379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 1:8 </a:t>
            </a:r>
            <a:r>
              <a:rPr lang="en-US" sz="3300" b="1" u="sng" dirty="0">
                <a:solidFill>
                  <a:srgbClr val="002060"/>
                </a:solidFill>
              </a:rPr>
              <a:t>you shall be My witnesses </a:t>
            </a:r>
            <a:r>
              <a:rPr lang="en-US" sz="3400" dirty="0"/>
              <a:t>both in Jerusalem, and in all Judea and Samaria, and even to the remotest part of the earth.”</a:t>
            </a:r>
          </a:p>
        </p:txBody>
      </p:sp>
      <p:sp>
        <p:nvSpPr>
          <p:cNvPr id="9" name="Speech Bubble: Rectangle with Corners Rounded 8">
            <a:extLst>
              <a:ext uri="{FF2B5EF4-FFF2-40B4-BE49-F238E27FC236}">
                <a16:creationId xmlns:a16="http://schemas.microsoft.com/office/drawing/2014/main" xmlns="" id="{E7D57166-A77F-4657-ABD2-DF8CFEA22918}"/>
              </a:ext>
            </a:extLst>
          </p:cNvPr>
          <p:cNvSpPr/>
          <p:nvPr/>
        </p:nvSpPr>
        <p:spPr>
          <a:xfrm>
            <a:off x="4343400" y="2057400"/>
            <a:ext cx="4343400" cy="1143000"/>
          </a:xfrm>
          <a:prstGeom prst="wedgeRoundRectCallout">
            <a:avLst>
              <a:gd name="adj1" fmla="val -46163"/>
              <a:gd name="adj2" fmla="val -14826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“to give a testimony of the facts”  </a:t>
            </a:r>
          </a:p>
        </p:txBody>
      </p:sp>
    </p:spTree>
    <p:extLst>
      <p:ext uri="{BB962C8B-B14F-4D97-AF65-F5344CB8AC3E}">
        <p14:creationId xmlns:p14="http://schemas.microsoft.com/office/powerpoint/2010/main" val="10333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8BEF2A0-DB5C-419F-998E-CF5552A20F7D}"/>
              </a:ext>
            </a:extLst>
          </p:cNvPr>
          <p:cNvPicPr>
            <a:picLocks noChangeAspect="1"/>
          </p:cNvPicPr>
          <p:nvPr/>
        </p:nvPicPr>
        <p:blipFill rotWithShape="1">
          <a:blip r:embed="rId2">
            <a:extLs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26:14 </a:t>
            </a:r>
            <a:r>
              <a:rPr lang="en-US" sz="3200" dirty="0"/>
              <a:t>And when we had all fallen to the ground, I heard a voice saying to me in the Hebrew dialect,  ‘Saul, Saul, why are you persecuting Me? It is hard for you to kick against the goads.’</a:t>
            </a:r>
          </a:p>
          <a:p>
            <a:r>
              <a:rPr lang="en-US" sz="3200" dirty="0"/>
              <a:t> </a:t>
            </a:r>
          </a:p>
          <a:p>
            <a:endParaRPr lang="en-US" sz="3200" dirty="0"/>
          </a:p>
          <a:p>
            <a:endParaRPr lang="en-US" sz="3200" dirty="0"/>
          </a:p>
          <a:p>
            <a:endParaRPr lang="en-US" sz="3200" dirty="0">
              <a:solidFill>
                <a:srgbClr val="002060"/>
              </a:solidFill>
            </a:endParaRPr>
          </a:p>
        </p:txBody>
      </p:sp>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3">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10" name="Rounded Rectangular Callout 14">
            <a:extLst>
              <a:ext uri="{FF2B5EF4-FFF2-40B4-BE49-F238E27FC236}">
                <a16:creationId xmlns:a16="http://schemas.microsoft.com/office/drawing/2014/main" xmlns="" id="{BAB68846-AC44-466B-AC66-EAA8B86C64FD}"/>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accent5">
                    <a:lumMod val="75000"/>
                  </a:schemeClr>
                </a:solidFill>
                <a:sym typeface="Wingdings" panose="05000000000000000000" pitchFamily="2" charset="2"/>
              </a:rPr>
              <a:t> “Enraged”  Inner Dissonance  Encounter 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073AB645-BF52-44D9-8B53-1AE3C15C0829}"/>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 Inner Dissonance  Encounter   Questions  More Revelation  Conviction  GRACE  Purpose  Witness</a:t>
            </a:r>
            <a:endParaRPr lang="en-US" sz="3200" b="1" i="1" dirty="0">
              <a:solidFill>
                <a:schemeClr val="accent5">
                  <a:lumMod val="75000"/>
                </a:schemeClr>
              </a:solidFill>
            </a:endParaRPr>
          </a:p>
        </p:txBody>
      </p:sp>
      <p:sp>
        <p:nvSpPr>
          <p:cNvPr id="8" name="Rounded Rectangular Callout 14">
            <a:extLst>
              <a:ext uri="{FF2B5EF4-FFF2-40B4-BE49-F238E27FC236}">
                <a16:creationId xmlns:a16="http://schemas.microsoft.com/office/drawing/2014/main" xmlns="" id="{D504755E-9474-40AB-AFA0-F4C253BCB43B}"/>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13041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8BEF2A0-DB5C-419F-998E-CF5552A20F7D}"/>
              </a:ext>
            </a:extLst>
          </p:cNvPr>
          <p:cNvPicPr>
            <a:picLocks noChangeAspect="1"/>
          </p:cNvPicPr>
          <p:nvPr/>
        </p:nvPicPr>
        <p:blipFill rotWithShape="1">
          <a:blip r:embed="rId2">
            <a:extLs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26:14 </a:t>
            </a:r>
            <a:r>
              <a:rPr lang="en-US" sz="3200" dirty="0"/>
              <a:t>And when we had all fallen to the ground, I heard a voice saying to me in the Hebrew dialect,  ‘Saul, Saul, why are you persecuting Me? It is hard for you to kick against the goads.’</a:t>
            </a:r>
          </a:p>
          <a:p>
            <a:r>
              <a:rPr lang="en-US" sz="3200" dirty="0"/>
              <a:t> </a:t>
            </a:r>
          </a:p>
          <a:p>
            <a:endParaRPr lang="en-US" sz="3200" dirty="0"/>
          </a:p>
          <a:p>
            <a:endParaRPr lang="en-US" sz="3200" dirty="0"/>
          </a:p>
          <a:p>
            <a:endParaRPr lang="en-US" sz="3200" dirty="0">
              <a:solidFill>
                <a:srgbClr val="002060"/>
              </a:solidFill>
            </a:endParaRPr>
          </a:p>
        </p:txBody>
      </p:sp>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3">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10" name="Rounded Rectangular Callout 14">
            <a:extLst>
              <a:ext uri="{FF2B5EF4-FFF2-40B4-BE49-F238E27FC236}">
                <a16:creationId xmlns:a16="http://schemas.microsoft.com/office/drawing/2014/main" xmlns="" id="{BAB68846-AC44-466B-AC66-EAA8B86C64FD}"/>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accent5">
                    <a:lumMod val="75000"/>
                  </a:schemeClr>
                </a:solidFill>
                <a:sym typeface="Wingdings" panose="05000000000000000000" pitchFamily="2" charset="2"/>
              </a:rPr>
              <a:t> “Enraged”  Inner Dissonance  Encounter 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073AB645-BF52-44D9-8B53-1AE3C15C0829}"/>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 Inner Dissonance  Encounter   Questions  More Revelation  Conviction  GRACE  Purpose  Witness</a:t>
            </a:r>
            <a:endParaRPr lang="en-US" sz="3200" b="1" i="1" dirty="0">
              <a:solidFill>
                <a:schemeClr val="accent5">
                  <a:lumMod val="75000"/>
                </a:schemeClr>
              </a:solidFill>
            </a:endParaRPr>
          </a:p>
        </p:txBody>
      </p:sp>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9" name="Rounded Rectangular Callout 14">
            <a:extLst>
              <a:ext uri="{FF2B5EF4-FFF2-40B4-BE49-F238E27FC236}">
                <a16:creationId xmlns:a16="http://schemas.microsoft.com/office/drawing/2014/main" xmlns="" id="{B1F877B0-B60C-469D-A5A7-1567A164FDDF}"/>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223064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8BEF2A0-DB5C-419F-998E-CF5552A20F7D}"/>
              </a:ext>
            </a:extLst>
          </p:cNvPr>
          <p:cNvPicPr>
            <a:picLocks noChangeAspect="1"/>
          </p:cNvPicPr>
          <p:nvPr/>
        </p:nvPicPr>
        <p:blipFill rotWithShape="1">
          <a:blip r:embed="rId2">
            <a:extLs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26:14 </a:t>
            </a:r>
            <a:r>
              <a:rPr lang="en-US" sz="3200" dirty="0"/>
              <a:t>And when we had all fallen to the ground, I heard a voice saying to me in the Hebrew dialect,  ‘Saul, Saul, why are you persecuting Me? </a:t>
            </a:r>
            <a:r>
              <a:rPr lang="en-US" sz="3200" b="1" u="sng" dirty="0">
                <a:solidFill>
                  <a:srgbClr val="002060"/>
                </a:solidFill>
              </a:rPr>
              <a:t>It is hard for you to kick against the goads.</a:t>
            </a:r>
            <a:r>
              <a:rPr lang="en-US" sz="3200" dirty="0"/>
              <a:t>’</a:t>
            </a:r>
          </a:p>
          <a:p>
            <a:r>
              <a:rPr lang="en-US" sz="3200" dirty="0"/>
              <a:t> </a:t>
            </a:r>
          </a:p>
          <a:p>
            <a:endParaRPr lang="en-US" sz="3200" dirty="0"/>
          </a:p>
          <a:p>
            <a:endParaRPr lang="en-US" sz="3200" dirty="0"/>
          </a:p>
          <a:p>
            <a:endParaRPr lang="en-US" sz="3200" dirty="0">
              <a:solidFill>
                <a:srgbClr val="002060"/>
              </a:solidFill>
            </a:endParaRPr>
          </a:p>
        </p:txBody>
      </p:sp>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3">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10" name="Rounded Rectangular Callout 14">
            <a:extLst>
              <a:ext uri="{FF2B5EF4-FFF2-40B4-BE49-F238E27FC236}">
                <a16:creationId xmlns:a16="http://schemas.microsoft.com/office/drawing/2014/main" xmlns="" id="{BAB68846-AC44-466B-AC66-EAA8B86C64FD}"/>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accent5">
                    <a:lumMod val="75000"/>
                  </a:schemeClr>
                </a:solidFill>
                <a:sym typeface="Wingdings" panose="05000000000000000000" pitchFamily="2" charset="2"/>
              </a:rPr>
              <a:t> “Enraged”  Inner Dissonance  Encounter 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073AB645-BF52-44D9-8B53-1AE3C15C0829}"/>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 Inner Dissonance  Encounter   Questions  More Revelation  Conviction  GRACE  Purpose  Witness</a:t>
            </a:r>
            <a:endParaRPr lang="en-US" sz="3200" b="1" i="1" dirty="0">
              <a:solidFill>
                <a:schemeClr val="accent5">
                  <a:lumMod val="75000"/>
                </a:schemeClr>
              </a:solidFill>
            </a:endParaRPr>
          </a:p>
        </p:txBody>
      </p:sp>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9" name="Rounded Rectangular Callout 14">
            <a:extLst>
              <a:ext uri="{FF2B5EF4-FFF2-40B4-BE49-F238E27FC236}">
                <a16:creationId xmlns:a16="http://schemas.microsoft.com/office/drawing/2014/main" xmlns="" id="{B1F877B0-B60C-469D-A5A7-1567A164FDDF}"/>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pic>
        <p:nvPicPr>
          <p:cNvPr id="5" name="Picture 4" descr="A cow is standing in the dirt&#10;&#10;Description generated with very high confidence">
            <a:extLst>
              <a:ext uri="{FF2B5EF4-FFF2-40B4-BE49-F238E27FC236}">
                <a16:creationId xmlns:a16="http://schemas.microsoft.com/office/drawing/2014/main" xmlns="" id="{C1C6568C-E073-4612-B0A4-7A4FFAF012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85800"/>
            <a:ext cx="9144000" cy="6080760"/>
          </a:xfrm>
          <a:prstGeom prst="rect">
            <a:avLst/>
          </a:prstGeom>
        </p:spPr>
      </p:pic>
    </p:spTree>
    <p:extLst>
      <p:ext uri="{BB962C8B-B14F-4D97-AF65-F5344CB8AC3E}">
        <p14:creationId xmlns:p14="http://schemas.microsoft.com/office/powerpoint/2010/main" val="192619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26:14 </a:t>
            </a:r>
            <a:r>
              <a:rPr lang="en-US" sz="3200" dirty="0"/>
              <a:t>And when we had all fallen to the ground, I heard a voice saying to me in the Hebrew dialect,  ‘Saul, Saul, why are you persecuting Me? It is hard for you to kick against the goads.’</a:t>
            </a:r>
          </a:p>
          <a:p>
            <a:r>
              <a:rPr lang="en-US" sz="3200" dirty="0"/>
              <a:t> </a:t>
            </a:r>
          </a:p>
          <a:p>
            <a:endParaRPr lang="en-US" sz="3200" dirty="0"/>
          </a:p>
          <a:p>
            <a:endParaRPr lang="en-US" sz="3200" dirty="0"/>
          </a:p>
          <a:p>
            <a:endParaRPr lang="en-US" sz="3200" dirty="0">
              <a:solidFill>
                <a:srgbClr val="002060"/>
              </a:solidFill>
            </a:endParaRPr>
          </a:p>
        </p:txBody>
      </p:sp>
      <p:sp>
        <p:nvSpPr>
          <p:cNvPr id="12" name="Rounded Rectangular Callout 14">
            <a:extLst>
              <a:ext uri="{FF2B5EF4-FFF2-40B4-BE49-F238E27FC236}">
                <a16:creationId xmlns:a16="http://schemas.microsoft.com/office/drawing/2014/main" xmlns="" id="{605E4A09-27ED-42F1-8A76-4B4B64370A5C}"/>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a:t>
            </a:r>
            <a:r>
              <a:rPr lang="en-US" sz="3200" b="1" i="1" dirty="0">
                <a:solidFill>
                  <a:schemeClr val="accent5">
                    <a:lumMod val="75000"/>
                  </a:schemeClr>
                </a:solidFill>
                <a:sym typeface="Wingdings" panose="05000000000000000000" pitchFamily="2" charset="2"/>
              </a:rPr>
              <a:t>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A36CDDEE-B66A-4ED2-9CAD-8980863C38DA}"/>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21603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foustb\Desktop\temple_5.png">
            <a:extLst>
              <a:ext uri="{FF2B5EF4-FFF2-40B4-BE49-F238E27FC236}">
                <a16:creationId xmlns:a16="http://schemas.microsoft.com/office/drawing/2014/main" xmlns="" id="{AC7364C4-225C-427C-B90E-6951CBB7BFD3}"/>
              </a:ext>
            </a:extLst>
          </p:cNvPr>
          <p:cNvPicPr>
            <a:picLocks noChangeAspect="1" noChangeArrowheads="1"/>
          </p:cNvPicPr>
          <p:nvPr/>
        </p:nvPicPr>
        <p:blipFill rotWithShape="1">
          <a:blip r:embed="rId2" cstate="print"/>
          <a:srcRect l="171" r="1"/>
          <a:stretch/>
        </p:blipFill>
        <p:spPr bwMode="auto">
          <a:xfrm>
            <a:off x="12700" y="0"/>
            <a:ext cx="9131300" cy="5899017"/>
          </a:xfrm>
          <a:prstGeom prst="rect">
            <a:avLst/>
          </a:prstGeom>
          <a:noFill/>
        </p:spPr>
      </p:pic>
      <p:pic>
        <p:nvPicPr>
          <p:cNvPr id="6" name="Picture 5">
            <a:extLst>
              <a:ext uri="{FF2B5EF4-FFF2-40B4-BE49-F238E27FC236}">
                <a16:creationId xmlns:a16="http://schemas.microsoft.com/office/drawing/2014/main" xmlns="" id="{6B0A36EB-27DE-4F7F-A97F-51D61CD68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 y="0"/>
            <a:ext cx="9133840" cy="6990565"/>
          </a:xfrm>
          <a:prstGeom prst="rect">
            <a:avLst/>
          </a:prstGeom>
        </p:spPr>
      </p:pic>
      <p:sp>
        <p:nvSpPr>
          <p:cNvPr id="2" name="Rounded Rectangular Callout 14">
            <a:extLst>
              <a:ext uri="{FF2B5EF4-FFF2-40B4-BE49-F238E27FC236}">
                <a16:creationId xmlns:a16="http://schemas.microsoft.com/office/drawing/2014/main" xmlns="" id="{0526CA08-8275-4E7F-91D8-8EC066A3A95D}"/>
              </a:ext>
            </a:extLst>
          </p:cNvPr>
          <p:cNvSpPr/>
          <p:nvPr/>
        </p:nvSpPr>
        <p:spPr>
          <a:xfrm>
            <a:off x="-266700" y="5486400"/>
            <a:ext cx="96393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r>
              <a:rPr lang="en-US" sz="4000" b="1" dirty="0"/>
              <a:t>Chapter 22:   </a:t>
            </a:r>
            <a:r>
              <a:rPr lang="en-US" sz="4000" b="1" i="1" dirty="0"/>
              <a:t>Jerusalem</a:t>
            </a:r>
          </a:p>
          <a:p>
            <a:pPr algn="ctr" fontAlgn="auto">
              <a:spcBef>
                <a:spcPts val="0"/>
              </a:spcBef>
              <a:spcAft>
                <a:spcPts val="0"/>
              </a:spcAft>
              <a:defRPr/>
            </a:pPr>
            <a:r>
              <a:rPr lang="en-US" sz="4000" b="1" i="1" dirty="0"/>
              <a:t>Defense to the Mob</a:t>
            </a:r>
          </a:p>
        </p:txBody>
      </p:sp>
    </p:spTree>
    <p:extLst>
      <p:ext uri="{BB962C8B-B14F-4D97-AF65-F5344CB8AC3E}">
        <p14:creationId xmlns:p14="http://schemas.microsoft.com/office/powerpoint/2010/main" val="33376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endParaRPr lang="en-US" sz="3200" b="1" baseline="30000" dirty="0"/>
          </a:p>
          <a:p>
            <a:r>
              <a:rPr lang="en-US" sz="3200" b="1" baseline="30000" dirty="0"/>
              <a:t>Acts 26:15 </a:t>
            </a:r>
            <a:r>
              <a:rPr lang="en-US" sz="3200" dirty="0"/>
              <a:t>And I said, ‘</a:t>
            </a:r>
            <a:r>
              <a:rPr lang="en-US" sz="3200" b="1" u="sng" dirty="0">
                <a:solidFill>
                  <a:srgbClr val="002060"/>
                </a:solidFill>
              </a:rPr>
              <a:t>Who are You, Lord?</a:t>
            </a:r>
            <a:r>
              <a:rPr lang="en-US" sz="3200" dirty="0"/>
              <a:t>’</a:t>
            </a:r>
            <a:r>
              <a:rPr lang="en-US" sz="3200" b="1" dirty="0">
                <a:solidFill>
                  <a:srgbClr val="002060"/>
                </a:solidFill>
              </a:rPr>
              <a:t> </a:t>
            </a:r>
            <a:r>
              <a:rPr lang="en-US" sz="3200" dirty="0"/>
              <a:t>And the Lord said, ‘I am Jesus whom you are persecuting. </a:t>
            </a:r>
          </a:p>
          <a:p>
            <a:r>
              <a:rPr lang="en-US" sz="3200" dirty="0"/>
              <a:t> </a:t>
            </a:r>
          </a:p>
          <a:p>
            <a:endParaRPr lang="en-US" sz="3200" dirty="0"/>
          </a:p>
          <a:p>
            <a:endParaRPr lang="en-US" sz="3200" dirty="0"/>
          </a:p>
          <a:p>
            <a:endParaRPr lang="en-US" sz="3200" dirty="0">
              <a:solidFill>
                <a:srgbClr val="002060"/>
              </a:solidFill>
            </a:endParaRPr>
          </a:p>
        </p:txBody>
      </p:sp>
      <p:sp>
        <p:nvSpPr>
          <p:cNvPr id="12" name="Rounded Rectangular Callout 14">
            <a:extLst>
              <a:ext uri="{FF2B5EF4-FFF2-40B4-BE49-F238E27FC236}">
                <a16:creationId xmlns:a16="http://schemas.microsoft.com/office/drawing/2014/main" xmlns="" id="{605E4A09-27ED-42F1-8A76-4B4B64370A5C}"/>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a:t>
            </a:r>
            <a:r>
              <a:rPr lang="en-US" sz="3200" b="1" i="1" dirty="0">
                <a:solidFill>
                  <a:schemeClr val="accent5">
                    <a:lumMod val="75000"/>
                  </a:schemeClr>
                </a:solidFill>
                <a:sym typeface="Wingdings" panose="05000000000000000000" pitchFamily="2" charset="2"/>
              </a:rPr>
              <a:t>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AEFB8D6E-7A51-424F-B23B-E40C6349BBC4}"/>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a:t>
            </a:r>
            <a:r>
              <a:rPr lang="en-US" sz="3200" b="1" i="1" dirty="0">
                <a:solidFill>
                  <a:schemeClr val="accent5">
                    <a:lumMod val="75000"/>
                  </a:schemeClr>
                </a:solidFill>
                <a:sym typeface="Wingdings" panose="05000000000000000000" pitchFamily="2" charset="2"/>
              </a:rPr>
              <a:t> More Revelation  Conviction  GRACE  Purpose  Witness</a:t>
            </a:r>
            <a:endParaRPr lang="en-US" sz="3200" b="1" i="1" dirty="0">
              <a:solidFill>
                <a:schemeClr val="accent5">
                  <a:lumMod val="75000"/>
                </a:schemeClr>
              </a:solidFill>
            </a:endParaRPr>
          </a:p>
        </p:txBody>
      </p:sp>
      <p:sp>
        <p:nvSpPr>
          <p:cNvPr id="9" name="Rounded Rectangular Callout 14">
            <a:extLst>
              <a:ext uri="{FF2B5EF4-FFF2-40B4-BE49-F238E27FC236}">
                <a16:creationId xmlns:a16="http://schemas.microsoft.com/office/drawing/2014/main" xmlns="" id="{42AB3EA6-0A99-4FA6-B3D3-E714BADFDD5B}"/>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6811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endParaRPr lang="en-US" sz="3200" b="1" baseline="30000" dirty="0"/>
          </a:p>
          <a:p>
            <a:r>
              <a:rPr lang="en-US" sz="3200" b="1" baseline="30000" dirty="0"/>
              <a:t>Acts 26:15 </a:t>
            </a:r>
            <a:r>
              <a:rPr lang="en-US" sz="3200" dirty="0"/>
              <a:t>And I said, ‘Who are You, Lord?’ And the Lord said, ‘</a:t>
            </a:r>
            <a:r>
              <a:rPr lang="en-US" sz="3200" b="1" u="sng" dirty="0">
                <a:solidFill>
                  <a:srgbClr val="002060"/>
                </a:solidFill>
              </a:rPr>
              <a:t>I am Jesus </a:t>
            </a:r>
            <a:r>
              <a:rPr lang="en-US" sz="3200" dirty="0"/>
              <a:t>whom you are persecuting. </a:t>
            </a:r>
          </a:p>
          <a:p>
            <a:r>
              <a:rPr lang="en-US" sz="3200" dirty="0"/>
              <a:t> </a:t>
            </a:r>
          </a:p>
          <a:p>
            <a:endParaRPr lang="en-US" sz="3200" dirty="0"/>
          </a:p>
          <a:p>
            <a:endParaRPr lang="en-US" sz="3200" dirty="0"/>
          </a:p>
          <a:p>
            <a:endParaRPr lang="en-US" sz="3200" dirty="0">
              <a:solidFill>
                <a:srgbClr val="002060"/>
              </a:solidFill>
            </a:endParaRPr>
          </a:p>
        </p:txBody>
      </p:sp>
      <p:sp>
        <p:nvSpPr>
          <p:cNvPr id="12" name="Rounded Rectangular Callout 14">
            <a:extLst>
              <a:ext uri="{FF2B5EF4-FFF2-40B4-BE49-F238E27FC236}">
                <a16:creationId xmlns:a16="http://schemas.microsoft.com/office/drawing/2014/main" xmlns="" id="{605E4A09-27ED-42F1-8A76-4B4B64370A5C}"/>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a:t>
            </a:r>
            <a:r>
              <a:rPr lang="en-US" sz="3200" b="1" i="1" dirty="0">
                <a:solidFill>
                  <a:schemeClr val="accent5">
                    <a:lumMod val="75000"/>
                  </a:schemeClr>
                </a:solidFill>
                <a:sym typeface="Wingdings" panose="05000000000000000000" pitchFamily="2" charset="2"/>
              </a:rPr>
              <a:t>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AEFB8D6E-7A51-424F-B23B-E40C6349BBC4}"/>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a:t>
            </a:r>
            <a:r>
              <a:rPr lang="en-US" sz="3200" b="1" i="1" dirty="0">
                <a:solidFill>
                  <a:schemeClr val="accent5">
                    <a:lumMod val="75000"/>
                  </a:schemeClr>
                </a:solidFill>
                <a:sym typeface="Wingdings" panose="05000000000000000000" pitchFamily="2" charset="2"/>
              </a:rPr>
              <a:t> More Revelation  Conviction  GRACE  Purpose  Witness</a:t>
            </a:r>
            <a:endParaRPr lang="en-US" sz="3200" b="1" i="1" dirty="0">
              <a:solidFill>
                <a:schemeClr val="accent5">
                  <a:lumMod val="75000"/>
                </a:schemeClr>
              </a:solidFill>
            </a:endParaRPr>
          </a:p>
        </p:txBody>
      </p:sp>
      <p:sp>
        <p:nvSpPr>
          <p:cNvPr id="9" name="Rounded Rectangular Callout 14">
            <a:extLst>
              <a:ext uri="{FF2B5EF4-FFF2-40B4-BE49-F238E27FC236}">
                <a16:creationId xmlns:a16="http://schemas.microsoft.com/office/drawing/2014/main" xmlns="" id="{7FDDFA9C-9020-4BFA-BA41-F1F416A5F971}"/>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a:t>
            </a:r>
            <a:r>
              <a:rPr lang="en-US" sz="3200" b="1" i="1" dirty="0">
                <a:solidFill>
                  <a:schemeClr val="accent5">
                    <a:lumMod val="75000"/>
                  </a:schemeClr>
                </a:solidFill>
                <a:sym typeface="Wingdings" panose="05000000000000000000" pitchFamily="2" charset="2"/>
              </a:rPr>
              <a:t> Conviction  GRACE  Purpose  Witness</a:t>
            </a:r>
            <a:endParaRPr lang="en-US" sz="3200" b="1" i="1" dirty="0">
              <a:solidFill>
                <a:schemeClr val="accent5">
                  <a:lumMod val="75000"/>
                </a:schemeClr>
              </a:solidFill>
            </a:endParaRPr>
          </a:p>
        </p:txBody>
      </p:sp>
      <p:sp>
        <p:nvSpPr>
          <p:cNvPr id="10" name="Rounded Rectangular Callout 14">
            <a:extLst>
              <a:ext uri="{FF2B5EF4-FFF2-40B4-BE49-F238E27FC236}">
                <a16:creationId xmlns:a16="http://schemas.microsoft.com/office/drawing/2014/main" xmlns="" id="{19B31069-C82D-4A0B-883F-210063A54863}"/>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101082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endParaRPr lang="en-US" sz="3200" b="1" baseline="30000" dirty="0"/>
          </a:p>
          <a:p>
            <a:r>
              <a:rPr lang="en-US" sz="3200" b="1" baseline="30000" dirty="0"/>
              <a:t>Acts 26:15 </a:t>
            </a:r>
            <a:r>
              <a:rPr lang="en-US" sz="3200" dirty="0"/>
              <a:t>And I said, ‘Who are You, Lord?’ And the Lord said, ‘I am Jesus </a:t>
            </a:r>
            <a:r>
              <a:rPr lang="en-US" sz="3200" b="1" u="sng" dirty="0">
                <a:solidFill>
                  <a:srgbClr val="002060"/>
                </a:solidFill>
              </a:rPr>
              <a:t>whom you are persecuting</a:t>
            </a:r>
            <a:r>
              <a:rPr lang="en-US" sz="3200" dirty="0"/>
              <a:t>. </a:t>
            </a:r>
          </a:p>
          <a:p>
            <a:r>
              <a:rPr lang="en-US" sz="3200" dirty="0"/>
              <a:t> </a:t>
            </a:r>
          </a:p>
          <a:p>
            <a:endParaRPr lang="en-US" sz="3200" dirty="0"/>
          </a:p>
          <a:p>
            <a:endParaRPr lang="en-US" sz="3200" dirty="0"/>
          </a:p>
          <a:p>
            <a:endParaRPr lang="en-US" sz="3200" dirty="0">
              <a:solidFill>
                <a:srgbClr val="002060"/>
              </a:solidFill>
            </a:endParaRPr>
          </a:p>
        </p:txBody>
      </p:sp>
      <p:sp>
        <p:nvSpPr>
          <p:cNvPr id="12" name="Rounded Rectangular Callout 14">
            <a:extLst>
              <a:ext uri="{FF2B5EF4-FFF2-40B4-BE49-F238E27FC236}">
                <a16:creationId xmlns:a16="http://schemas.microsoft.com/office/drawing/2014/main" xmlns="" id="{605E4A09-27ED-42F1-8A76-4B4B64370A5C}"/>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a:t>
            </a:r>
            <a:r>
              <a:rPr lang="en-US" sz="3200" b="1" i="1" dirty="0">
                <a:solidFill>
                  <a:schemeClr val="accent5">
                    <a:lumMod val="75000"/>
                  </a:schemeClr>
                </a:solidFill>
                <a:sym typeface="Wingdings" panose="05000000000000000000" pitchFamily="2" charset="2"/>
              </a:rPr>
              <a:t>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AEFB8D6E-7A51-424F-B23B-E40C6349BBC4}"/>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a:t>
            </a:r>
            <a:r>
              <a:rPr lang="en-US" sz="3200" b="1" i="1" dirty="0">
                <a:solidFill>
                  <a:schemeClr val="accent5">
                    <a:lumMod val="75000"/>
                  </a:schemeClr>
                </a:solidFill>
                <a:sym typeface="Wingdings" panose="05000000000000000000" pitchFamily="2" charset="2"/>
              </a:rPr>
              <a:t> More Revelation  Conviction  GRACE  Purpose  Witness</a:t>
            </a:r>
            <a:endParaRPr lang="en-US" sz="3200" b="1" i="1" dirty="0">
              <a:solidFill>
                <a:schemeClr val="accent5">
                  <a:lumMod val="75000"/>
                </a:schemeClr>
              </a:solidFill>
            </a:endParaRPr>
          </a:p>
        </p:txBody>
      </p:sp>
      <p:sp>
        <p:nvSpPr>
          <p:cNvPr id="9" name="Rounded Rectangular Callout 14">
            <a:extLst>
              <a:ext uri="{FF2B5EF4-FFF2-40B4-BE49-F238E27FC236}">
                <a16:creationId xmlns:a16="http://schemas.microsoft.com/office/drawing/2014/main" xmlns="" id="{7FDDFA9C-9020-4BFA-BA41-F1F416A5F971}"/>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a:t>
            </a:r>
            <a:r>
              <a:rPr lang="en-US" sz="3200" b="1" i="1" dirty="0">
                <a:solidFill>
                  <a:schemeClr val="accent5">
                    <a:lumMod val="75000"/>
                  </a:schemeClr>
                </a:solidFill>
                <a:sym typeface="Wingdings" panose="05000000000000000000" pitchFamily="2" charset="2"/>
              </a:rPr>
              <a:t> Conviction  GRACE  Purpose  Witness</a:t>
            </a:r>
            <a:endParaRPr lang="en-US" sz="3200" b="1" i="1" dirty="0">
              <a:solidFill>
                <a:schemeClr val="accent5">
                  <a:lumMod val="75000"/>
                </a:schemeClr>
              </a:solidFill>
            </a:endParaRPr>
          </a:p>
        </p:txBody>
      </p:sp>
      <p:sp>
        <p:nvSpPr>
          <p:cNvPr id="10" name="Rounded Rectangular Callout 14">
            <a:extLst>
              <a:ext uri="{FF2B5EF4-FFF2-40B4-BE49-F238E27FC236}">
                <a16:creationId xmlns:a16="http://schemas.microsoft.com/office/drawing/2014/main" xmlns="" id="{85F95949-DF02-4E97-8A76-A47B09D6136A}"/>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3430148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endParaRPr lang="en-US" sz="3200" b="1" baseline="30000" dirty="0"/>
          </a:p>
          <a:p>
            <a:r>
              <a:rPr lang="en-US" sz="3200" b="1" baseline="30000" dirty="0"/>
              <a:t>Acts 26:15 </a:t>
            </a:r>
            <a:r>
              <a:rPr lang="en-US" sz="3200" dirty="0"/>
              <a:t>And I said, ‘Who are You, Lord?’ And the Lord said, ‘I am Jesus </a:t>
            </a:r>
            <a:r>
              <a:rPr lang="en-US" sz="3200" b="1" u="sng" dirty="0">
                <a:solidFill>
                  <a:srgbClr val="002060"/>
                </a:solidFill>
              </a:rPr>
              <a:t>whom you are persecuting</a:t>
            </a:r>
            <a:r>
              <a:rPr lang="en-US" sz="3200" dirty="0"/>
              <a:t>. </a:t>
            </a:r>
          </a:p>
          <a:p>
            <a:r>
              <a:rPr lang="en-US" sz="3200" dirty="0"/>
              <a:t> </a:t>
            </a:r>
          </a:p>
          <a:p>
            <a:endParaRPr lang="en-US" sz="3200" dirty="0"/>
          </a:p>
          <a:p>
            <a:endParaRPr lang="en-US" sz="3200" dirty="0"/>
          </a:p>
          <a:p>
            <a:endParaRPr lang="en-US" sz="3200" dirty="0">
              <a:solidFill>
                <a:srgbClr val="002060"/>
              </a:solidFill>
            </a:endParaRPr>
          </a:p>
        </p:txBody>
      </p:sp>
      <p:sp>
        <p:nvSpPr>
          <p:cNvPr id="12" name="Rounded Rectangular Callout 14">
            <a:extLst>
              <a:ext uri="{FF2B5EF4-FFF2-40B4-BE49-F238E27FC236}">
                <a16:creationId xmlns:a16="http://schemas.microsoft.com/office/drawing/2014/main" xmlns="" id="{605E4A09-27ED-42F1-8A76-4B4B64370A5C}"/>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a:t>
            </a:r>
            <a:r>
              <a:rPr lang="en-US" sz="3200" b="1" i="1" dirty="0">
                <a:solidFill>
                  <a:schemeClr val="accent5">
                    <a:lumMod val="75000"/>
                  </a:schemeClr>
                </a:solidFill>
                <a:sym typeface="Wingdings" panose="05000000000000000000" pitchFamily="2" charset="2"/>
              </a:rPr>
              <a:t>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AEFB8D6E-7A51-424F-B23B-E40C6349BBC4}"/>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a:t>
            </a:r>
            <a:r>
              <a:rPr lang="en-US" sz="3200" b="1" i="1" dirty="0">
                <a:solidFill>
                  <a:schemeClr val="accent5">
                    <a:lumMod val="75000"/>
                  </a:schemeClr>
                </a:solidFill>
                <a:sym typeface="Wingdings" panose="05000000000000000000" pitchFamily="2" charset="2"/>
              </a:rPr>
              <a:t> More Revelation  Conviction  GRACE  Purpose  Witness</a:t>
            </a:r>
            <a:endParaRPr lang="en-US" sz="3200" b="1" i="1" dirty="0">
              <a:solidFill>
                <a:schemeClr val="accent5">
                  <a:lumMod val="75000"/>
                </a:schemeClr>
              </a:solidFill>
            </a:endParaRPr>
          </a:p>
        </p:txBody>
      </p:sp>
      <p:sp>
        <p:nvSpPr>
          <p:cNvPr id="9" name="Rounded Rectangular Callout 14">
            <a:extLst>
              <a:ext uri="{FF2B5EF4-FFF2-40B4-BE49-F238E27FC236}">
                <a16:creationId xmlns:a16="http://schemas.microsoft.com/office/drawing/2014/main" xmlns="" id="{7FDDFA9C-9020-4BFA-BA41-F1F416A5F971}"/>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a:t>
            </a:r>
            <a:r>
              <a:rPr lang="en-US" sz="3200" b="1" i="1" dirty="0">
                <a:solidFill>
                  <a:schemeClr val="accent5">
                    <a:lumMod val="75000"/>
                  </a:schemeClr>
                </a:solidFill>
                <a:sym typeface="Wingdings" panose="05000000000000000000" pitchFamily="2" charset="2"/>
              </a:rPr>
              <a:t>Conviction  GRACE  Purpose  Witness</a:t>
            </a:r>
            <a:endParaRPr lang="en-US" sz="3200" b="1" i="1" dirty="0">
              <a:solidFill>
                <a:schemeClr val="accent5">
                  <a:lumMod val="75000"/>
                </a:schemeClr>
              </a:solidFill>
            </a:endParaRPr>
          </a:p>
        </p:txBody>
      </p:sp>
      <p:sp>
        <p:nvSpPr>
          <p:cNvPr id="10" name="Rounded Rectangular Callout 14">
            <a:extLst>
              <a:ext uri="{FF2B5EF4-FFF2-40B4-BE49-F238E27FC236}">
                <a16:creationId xmlns:a16="http://schemas.microsoft.com/office/drawing/2014/main" xmlns="" id="{208CAC97-3B85-4D50-A299-9AAE09BC24CB}"/>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a:t>
            </a:r>
            <a:r>
              <a:rPr lang="en-US" sz="3200" b="1" i="1" dirty="0">
                <a:solidFill>
                  <a:schemeClr val="accent5">
                    <a:lumMod val="75000"/>
                  </a:schemeClr>
                </a:solidFill>
                <a:sym typeface="Wingdings" panose="05000000000000000000" pitchFamily="2" charset="2"/>
              </a:rPr>
              <a:t> GRACE  Purpose  Witness</a:t>
            </a:r>
            <a:endParaRPr lang="en-US" sz="3200" b="1" i="1" dirty="0">
              <a:solidFill>
                <a:schemeClr val="accent5">
                  <a:lumMod val="75000"/>
                </a:schemeClr>
              </a:solidFill>
            </a:endParaRPr>
          </a:p>
        </p:txBody>
      </p:sp>
      <p:sp>
        <p:nvSpPr>
          <p:cNvPr id="14" name="Rounded Rectangular Callout 14">
            <a:extLst>
              <a:ext uri="{FF2B5EF4-FFF2-40B4-BE49-F238E27FC236}">
                <a16:creationId xmlns:a16="http://schemas.microsoft.com/office/drawing/2014/main" xmlns="" id="{648282D0-2274-4AE2-AD37-C009060BF1B5}"/>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34041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endParaRPr lang="en-US" sz="3200" b="1" baseline="30000" dirty="0"/>
          </a:p>
          <a:p>
            <a:r>
              <a:rPr lang="en-US" sz="3200" b="1" baseline="30000" dirty="0"/>
              <a:t>Acts 26:16 </a:t>
            </a:r>
            <a:r>
              <a:rPr lang="en-US" sz="3200" b="1" u="sng" dirty="0">
                <a:solidFill>
                  <a:srgbClr val="002060"/>
                </a:solidFill>
              </a:rPr>
              <a:t>But get up and stand on your feet</a:t>
            </a:r>
            <a:r>
              <a:rPr lang="en-US" sz="3200" dirty="0"/>
              <a:t>; for this purpose I have appeared to you, </a:t>
            </a:r>
            <a:endParaRPr lang="en-US" sz="3200" dirty="0">
              <a:solidFill>
                <a:srgbClr val="002060"/>
              </a:solidFill>
            </a:endParaRPr>
          </a:p>
        </p:txBody>
      </p:sp>
      <p:sp>
        <p:nvSpPr>
          <p:cNvPr id="12" name="Rounded Rectangular Callout 14">
            <a:extLst>
              <a:ext uri="{FF2B5EF4-FFF2-40B4-BE49-F238E27FC236}">
                <a16:creationId xmlns:a16="http://schemas.microsoft.com/office/drawing/2014/main" xmlns="" id="{605E4A09-27ED-42F1-8A76-4B4B64370A5C}"/>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a:t>
            </a:r>
            <a:r>
              <a:rPr lang="en-US" sz="3200" b="1" i="1" dirty="0">
                <a:solidFill>
                  <a:schemeClr val="accent5">
                    <a:lumMod val="75000"/>
                  </a:schemeClr>
                </a:solidFill>
                <a:sym typeface="Wingdings" panose="05000000000000000000" pitchFamily="2" charset="2"/>
              </a:rPr>
              <a:t>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AEFB8D6E-7A51-424F-B23B-E40C6349BBC4}"/>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a:t>
            </a:r>
            <a:r>
              <a:rPr lang="en-US" sz="3200" b="1" i="1" dirty="0">
                <a:solidFill>
                  <a:schemeClr val="accent5">
                    <a:lumMod val="75000"/>
                  </a:schemeClr>
                </a:solidFill>
                <a:sym typeface="Wingdings" panose="05000000000000000000" pitchFamily="2" charset="2"/>
              </a:rPr>
              <a:t> More Revelation  Conviction  GRACE  Purpose  Witness</a:t>
            </a:r>
            <a:endParaRPr lang="en-US" sz="3200" b="1" i="1" dirty="0">
              <a:solidFill>
                <a:schemeClr val="accent5">
                  <a:lumMod val="75000"/>
                </a:schemeClr>
              </a:solidFill>
            </a:endParaRPr>
          </a:p>
        </p:txBody>
      </p:sp>
      <p:sp>
        <p:nvSpPr>
          <p:cNvPr id="9" name="Rounded Rectangular Callout 14">
            <a:extLst>
              <a:ext uri="{FF2B5EF4-FFF2-40B4-BE49-F238E27FC236}">
                <a16:creationId xmlns:a16="http://schemas.microsoft.com/office/drawing/2014/main" xmlns="" id="{7FDDFA9C-9020-4BFA-BA41-F1F416A5F971}"/>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a:t>
            </a:r>
            <a:r>
              <a:rPr lang="en-US" sz="3200" b="1" i="1" dirty="0">
                <a:solidFill>
                  <a:schemeClr val="accent5">
                    <a:lumMod val="75000"/>
                  </a:schemeClr>
                </a:solidFill>
                <a:sym typeface="Wingdings" panose="05000000000000000000" pitchFamily="2" charset="2"/>
              </a:rPr>
              <a:t>Conviction  GRACE  Purpose  Witness</a:t>
            </a:r>
            <a:endParaRPr lang="en-US" sz="3200" b="1" i="1" dirty="0">
              <a:solidFill>
                <a:schemeClr val="accent5">
                  <a:lumMod val="75000"/>
                </a:schemeClr>
              </a:solidFill>
            </a:endParaRPr>
          </a:p>
        </p:txBody>
      </p:sp>
      <p:sp>
        <p:nvSpPr>
          <p:cNvPr id="10" name="Rounded Rectangular Callout 14">
            <a:extLst>
              <a:ext uri="{FF2B5EF4-FFF2-40B4-BE49-F238E27FC236}">
                <a16:creationId xmlns:a16="http://schemas.microsoft.com/office/drawing/2014/main" xmlns="" id="{208CAC97-3B85-4D50-A299-9AAE09BC24CB}"/>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a:t>
            </a:r>
            <a:r>
              <a:rPr lang="en-US" sz="3200" b="1" i="1" dirty="0">
                <a:solidFill>
                  <a:schemeClr val="accent5">
                    <a:lumMod val="75000"/>
                  </a:schemeClr>
                </a:solidFill>
                <a:sym typeface="Wingdings" panose="05000000000000000000" pitchFamily="2" charset="2"/>
              </a:rPr>
              <a:t> GRACE  Purpose  Witness</a:t>
            </a:r>
            <a:endParaRPr lang="en-US" sz="3200" b="1" i="1" dirty="0">
              <a:solidFill>
                <a:schemeClr val="accent5">
                  <a:lumMod val="75000"/>
                </a:schemeClr>
              </a:solidFill>
            </a:endParaRPr>
          </a:p>
        </p:txBody>
      </p:sp>
      <p:sp>
        <p:nvSpPr>
          <p:cNvPr id="14" name="Rounded Rectangular Callout 14">
            <a:extLst>
              <a:ext uri="{FF2B5EF4-FFF2-40B4-BE49-F238E27FC236}">
                <a16:creationId xmlns:a16="http://schemas.microsoft.com/office/drawing/2014/main" xmlns="" id="{DF5924D3-6F32-4628-94C6-01FD3C7FF2DF}"/>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 GRACE </a:t>
            </a:r>
            <a:r>
              <a:rPr lang="en-US" sz="3200" b="1" i="1" dirty="0">
                <a:solidFill>
                  <a:schemeClr val="accent5">
                    <a:lumMod val="75000"/>
                  </a:schemeClr>
                </a:solidFill>
                <a:sym typeface="Wingdings" panose="05000000000000000000" pitchFamily="2" charset="2"/>
              </a:rPr>
              <a:t> Purpose  Witness</a:t>
            </a:r>
            <a:endParaRPr lang="en-US" sz="3200" b="1" i="1" dirty="0">
              <a:solidFill>
                <a:schemeClr val="accent5">
                  <a:lumMod val="75000"/>
                </a:schemeClr>
              </a:solidFill>
            </a:endParaRPr>
          </a:p>
        </p:txBody>
      </p:sp>
      <p:sp>
        <p:nvSpPr>
          <p:cNvPr id="15" name="Rounded Rectangular Callout 14">
            <a:extLst>
              <a:ext uri="{FF2B5EF4-FFF2-40B4-BE49-F238E27FC236}">
                <a16:creationId xmlns:a16="http://schemas.microsoft.com/office/drawing/2014/main" xmlns="" id="{1790282F-C15E-453C-B35F-92926C6EACF2}"/>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252926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endParaRPr lang="en-US" sz="3200" b="1" baseline="30000" dirty="0"/>
          </a:p>
          <a:p>
            <a:r>
              <a:rPr lang="en-US" sz="3200" b="1" baseline="30000" dirty="0"/>
              <a:t>Acts 26:16 </a:t>
            </a:r>
            <a:r>
              <a:rPr lang="en-US" sz="3200" dirty="0"/>
              <a:t>But get up and stand on your feet; </a:t>
            </a:r>
            <a:r>
              <a:rPr lang="en-US" sz="3200" b="1" u="sng" dirty="0">
                <a:solidFill>
                  <a:srgbClr val="002060"/>
                </a:solidFill>
              </a:rPr>
              <a:t>for this purpose I have appeared to you</a:t>
            </a:r>
            <a:r>
              <a:rPr lang="en-US" sz="3200" dirty="0"/>
              <a:t>, </a:t>
            </a:r>
            <a:endParaRPr lang="en-US" sz="3200" dirty="0">
              <a:solidFill>
                <a:srgbClr val="002060"/>
              </a:solidFill>
            </a:endParaRPr>
          </a:p>
        </p:txBody>
      </p:sp>
      <p:sp>
        <p:nvSpPr>
          <p:cNvPr id="15" name="Rounded Rectangular Callout 14">
            <a:extLst>
              <a:ext uri="{FF2B5EF4-FFF2-40B4-BE49-F238E27FC236}">
                <a16:creationId xmlns:a16="http://schemas.microsoft.com/office/drawing/2014/main" xmlns="" id="{2B590CC8-09C1-4234-B9C3-4FCFA17E17B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 GRACE </a:t>
            </a:r>
            <a:r>
              <a:rPr lang="en-US" sz="3200" b="1" i="1" dirty="0">
                <a:solidFill>
                  <a:schemeClr val="accent5">
                    <a:lumMod val="75000"/>
                  </a:schemeClr>
                </a:solidFill>
                <a:sym typeface="Wingdings" panose="05000000000000000000" pitchFamily="2" charset="2"/>
              </a:rPr>
              <a:t>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CA5F6BC2-3264-4DA1-80FD-43771C6D12D3}"/>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3178181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26:16 </a:t>
            </a:r>
            <a:r>
              <a:rPr lang="en-US" sz="3200" dirty="0"/>
              <a:t>to </a:t>
            </a:r>
            <a:r>
              <a:rPr lang="en-US" sz="3200" b="1" u="sng" dirty="0">
                <a:solidFill>
                  <a:srgbClr val="002060"/>
                </a:solidFill>
              </a:rPr>
              <a:t>appoint you</a:t>
            </a:r>
            <a:r>
              <a:rPr lang="en-US" sz="3200" b="1" dirty="0">
                <a:solidFill>
                  <a:srgbClr val="002060"/>
                </a:solidFill>
              </a:rPr>
              <a:t> </a:t>
            </a:r>
            <a:r>
              <a:rPr lang="en-US" sz="3200" dirty="0"/>
              <a:t>a minister and a witness not only to the things which you have seen, but also to the things in which I will appear to you; </a:t>
            </a:r>
            <a:r>
              <a:rPr lang="en-US" sz="3200" b="1" baseline="30000" dirty="0"/>
              <a:t>17 </a:t>
            </a:r>
            <a:r>
              <a:rPr lang="en-US" sz="3200" dirty="0"/>
              <a:t>rescuing you from the Jewish people and from the Gentiles, to whom </a:t>
            </a:r>
            <a:r>
              <a:rPr lang="en-US" sz="3200" b="1" u="sng" dirty="0">
                <a:solidFill>
                  <a:srgbClr val="002060"/>
                </a:solidFill>
              </a:rPr>
              <a:t>I am sending you</a:t>
            </a:r>
            <a:endParaRPr lang="en-US" sz="3200" b="1" dirty="0">
              <a:solidFill>
                <a:srgbClr val="002060"/>
              </a:solidFill>
            </a:endParaRPr>
          </a:p>
          <a:p>
            <a:endParaRPr lang="en-US" sz="3200" dirty="0">
              <a:solidFill>
                <a:srgbClr val="002060"/>
              </a:solidFill>
            </a:endParaRPr>
          </a:p>
        </p:txBody>
      </p:sp>
      <p:sp>
        <p:nvSpPr>
          <p:cNvPr id="12" name="Rounded Rectangular Callout 14">
            <a:extLst>
              <a:ext uri="{FF2B5EF4-FFF2-40B4-BE49-F238E27FC236}">
                <a16:creationId xmlns:a16="http://schemas.microsoft.com/office/drawing/2014/main" xmlns="" id="{605E4A09-27ED-42F1-8A76-4B4B64370A5C}"/>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a:t>
            </a:r>
            <a:r>
              <a:rPr lang="en-US" sz="3200" b="1" i="1" dirty="0">
                <a:solidFill>
                  <a:schemeClr val="accent5">
                    <a:lumMod val="75000"/>
                  </a:schemeClr>
                </a:solidFill>
                <a:sym typeface="Wingdings" panose="05000000000000000000" pitchFamily="2" charset="2"/>
              </a:rPr>
              <a:t>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AEFB8D6E-7A51-424F-B23B-E40C6349BBC4}"/>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a:t>
            </a:r>
            <a:r>
              <a:rPr lang="en-US" sz="3200" b="1" i="1" dirty="0">
                <a:solidFill>
                  <a:schemeClr val="accent5">
                    <a:lumMod val="75000"/>
                  </a:schemeClr>
                </a:solidFill>
                <a:sym typeface="Wingdings" panose="05000000000000000000" pitchFamily="2" charset="2"/>
              </a:rPr>
              <a:t> More Revelation  Conviction  GRACE  Purpose  Witness</a:t>
            </a:r>
            <a:endParaRPr lang="en-US" sz="3200" b="1" i="1" dirty="0">
              <a:solidFill>
                <a:schemeClr val="accent5">
                  <a:lumMod val="75000"/>
                </a:schemeClr>
              </a:solidFill>
            </a:endParaRPr>
          </a:p>
        </p:txBody>
      </p:sp>
      <p:sp>
        <p:nvSpPr>
          <p:cNvPr id="9" name="Rounded Rectangular Callout 14">
            <a:extLst>
              <a:ext uri="{FF2B5EF4-FFF2-40B4-BE49-F238E27FC236}">
                <a16:creationId xmlns:a16="http://schemas.microsoft.com/office/drawing/2014/main" xmlns="" id="{7FDDFA9C-9020-4BFA-BA41-F1F416A5F971}"/>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a:t>
            </a:r>
            <a:r>
              <a:rPr lang="en-US" sz="3200" b="1" i="1" dirty="0">
                <a:solidFill>
                  <a:schemeClr val="accent5">
                    <a:lumMod val="75000"/>
                  </a:schemeClr>
                </a:solidFill>
                <a:sym typeface="Wingdings" panose="05000000000000000000" pitchFamily="2" charset="2"/>
              </a:rPr>
              <a:t>Conviction  GRACE  Purpose  Witness</a:t>
            </a:r>
            <a:endParaRPr lang="en-US" sz="3200" b="1" i="1" dirty="0">
              <a:solidFill>
                <a:schemeClr val="accent5">
                  <a:lumMod val="75000"/>
                </a:schemeClr>
              </a:solidFill>
            </a:endParaRPr>
          </a:p>
        </p:txBody>
      </p:sp>
      <p:sp>
        <p:nvSpPr>
          <p:cNvPr id="10" name="Rounded Rectangular Callout 14">
            <a:extLst>
              <a:ext uri="{FF2B5EF4-FFF2-40B4-BE49-F238E27FC236}">
                <a16:creationId xmlns:a16="http://schemas.microsoft.com/office/drawing/2014/main" xmlns="" id="{208CAC97-3B85-4D50-A299-9AAE09BC24CB}"/>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 GRACE </a:t>
            </a:r>
            <a:r>
              <a:rPr lang="en-US" sz="3200" b="1" i="1" dirty="0">
                <a:solidFill>
                  <a:schemeClr val="accent5">
                    <a:lumMod val="75000"/>
                  </a:schemeClr>
                </a:solidFill>
                <a:sym typeface="Wingdings" panose="05000000000000000000" pitchFamily="2" charset="2"/>
              </a:rPr>
              <a:t></a:t>
            </a:r>
            <a:r>
              <a:rPr lang="en-US" sz="3200" b="1" i="1" dirty="0">
                <a:solidFill>
                  <a:schemeClr val="bg1"/>
                </a:solidFill>
                <a:sym typeface="Wingdings" panose="05000000000000000000" pitchFamily="2" charset="2"/>
              </a:rPr>
              <a:t> </a:t>
            </a:r>
            <a:r>
              <a:rPr lang="en-US" sz="3200" b="1" i="1" dirty="0">
                <a:solidFill>
                  <a:schemeClr val="accent5">
                    <a:lumMod val="75000"/>
                  </a:schemeClr>
                </a:solidFill>
                <a:sym typeface="Wingdings" panose="05000000000000000000" pitchFamily="2" charset="2"/>
              </a:rPr>
              <a:t>Purpose  Witness</a:t>
            </a:r>
            <a:endParaRPr lang="en-US" sz="3200" b="1" i="1" dirty="0">
              <a:solidFill>
                <a:schemeClr val="accent5">
                  <a:lumMod val="75000"/>
                </a:schemeClr>
              </a:solidFill>
            </a:endParaRPr>
          </a:p>
        </p:txBody>
      </p:sp>
      <p:sp>
        <p:nvSpPr>
          <p:cNvPr id="14" name="Rounded Rectangular Callout 14">
            <a:extLst>
              <a:ext uri="{FF2B5EF4-FFF2-40B4-BE49-F238E27FC236}">
                <a16:creationId xmlns:a16="http://schemas.microsoft.com/office/drawing/2014/main" xmlns="" id="{DF5924D3-6F32-4628-94C6-01FD3C7FF2DF}"/>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 GRACE  Purpose </a:t>
            </a:r>
            <a:r>
              <a:rPr lang="en-US" sz="3200" b="1" i="1" dirty="0">
                <a:solidFill>
                  <a:schemeClr val="accent5">
                    <a:lumMod val="75000"/>
                  </a:schemeClr>
                </a:solidFill>
                <a:sym typeface="Wingdings" panose="05000000000000000000" pitchFamily="2" charset="2"/>
              </a:rPr>
              <a:t></a:t>
            </a:r>
            <a:r>
              <a:rPr lang="en-US" sz="3200" b="1" i="1" dirty="0">
                <a:solidFill>
                  <a:schemeClr val="bg1"/>
                </a:solidFill>
                <a:sym typeface="Wingdings" panose="05000000000000000000" pitchFamily="2" charset="2"/>
              </a:rPr>
              <a:t> </a:t>
            </a:r>
            <a:r>
              <a:rPr lang="en-US" sz="3200" b="1" i="1" dirty="0">
                <a:solidFill>
                  <a:schemeClr val="accent5">
                    <a:lumMod val="75000"/>
                  </a:schemeClr>
                </a:solidFill>
                <a:sym typeface="Wingdings" panose="05000000000000000000" pitchFamily="2" charset="2"/>
              </a:rPr>
              <a:t>Witness</a:t>
            </a:r>
            <a:endParaRPr lang="en-US" sz="3200" b="1" i="1" dirty="0">
              <a:solidFill>
                <a:schemeClr val="accent5">
                  <a:lumMod val="75000"/>
                </a:schemeClr>
              </a:solidFill>
            </a:endParaRPr>
          </a:p>
        </p:txBody>
      </p:sp>
      <p:sp>
        <p:nvSpPr>
          <p:cNvPr id="15" name="Rounded Rectangular Callout 14">
            <a:extLst>
              <a:ext uri="{FF2B5EF4-FFF2-40B4-BE49-F238E27FC236}">
                <a16:creationId xmlns:a16="http://schemas.microsoft.com/office/drawing/2014/main" xmlns="" id="{D8A16330-91B3-4D78-BD21-9CE60A3E0F89}"/>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325925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26:16 </a:t>
            </a:r>
            <a:r>
              <a:rPr lang="en-US" sz="3200" dirty="0"/>
              <a:t>to appoint you </a:t>
            </a:r>
            <a:r>
              <a:rPr lang="en-US" sz="3200" b="1" u="sng" dirty="0">
                <a:solidFill>
                  <a:srgbClr val="002060"/>
                </a:solidFill>
              </a:rPr>
              <a:t>a minister and a witness </a:t>
            </a:r>
            <a:r>
              <a:rPr lang="en-US" sz="3200" dirty="0"/>
              <a:t>not only to the things which you have seen, but also to the things in which I will appear to you; </a:t>
            </a:r>
            <a:r>
              <a:rPr lang="en-US" sz="3200" b="1" baseline="30000" dirty="0"/>
              <a:t>17 </a:t>
            </a:r>
            <a:r>
              <a:rPr lang="en-US" sz="3200" dirty="0"/>
              <a:t>rescuing you from the Jewish people and from the Gentiles, to whom I am sending you</a:t>
            </a:r>
          </a:p>
          <a:p>
            <a:endParaRPr lang="en-US" sz="3200" dirty="0">
              <a:solidFill>
                <a:srgbClr val="002060"/>
              </a:solidFill>
            </a:endParaRPr>
          </a:p>
        </p:txBody>
      </p:sp>
      <p:sp>
        <p:nvSpPr>
          <p:cNvPr id="12" name="Rounded Rectangular Callout 14">
            <a:extLst>
              <a:ext uri="{FF2B5EF4-FFF2-40B4-BE49-F238E27FC236}">
                <a16:creationId xmlns:a16="http://schemas.microsoft.com/office/drawing/2014/main" xmlns="" id="{605E4A09-27ED-42F1-8A76-4B4B64370A5C}"/>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a:t>
            </a:r>
            <a:r>
              <a:rPr lang="en-US" sz="3200" b="1" i="1" dirty="0">
                <a:solidFill>
                  <a:schemeClr val="accent5">
                    <a:lumMod val="75000"/>
                  </a:schemeClr>
                </a:solidFill>
                <a:sym typeface="Wingdings" panose="05000000000000000000" pitchFamily="2" charset="2"/>
              </a:rPr>
              <a:t>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AEFB8D6E-7A51-424F-B23B-E40C6349BBC4}"/>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a:t>
            </a:r>
            <a:r>
              <a:rPr lang="en-US" sz="3200" b="1" i="1" dirty="0">
                <a:solidFill>
                  <a:schemeClr val="accent5">
                    <a:lumMod val="75000"/>
                  </a:schemeClr>
                </a:solidFill>
                <a:sym typeface="Wingdings" panose="05000000000000000000" pitchFamily="2" charset="2"/>
              </a:rPr>
              <a:t> More Revelation  Conviction  GRACE  Purpose  Witness</a:t>
            </a:r>
            <a:endParaRPr lang="en-US" sz="3200" b="1" i="1" dirty="0">
              <a:solidFill>
                <a:schemeClr val="accent5">
                  <a:lumMod val="75000"/>
                </a:schemeClr>
              </a:solidFill>
            </a:endParaRPr>
          </a:p>
        </p:txBody>
      </p:sp>
      <p:sp>
        <p:nvSpPr>
          <p:cNvPr id="9" name="Rounded Rectangular Callout 14">
            <a:extLst>
              <a:ext uri="{FF2B5EF4-FFF2-40B4-BE49-F238E27FC236}">
                <a16:creationId xmlns:a16="http://schemas.microsoft.com/office/drawing/2014/main" xmlns="" id="{7FDDFA9C-9020-4BFA-BA41-F1F416A5F971}"/>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a:t>
            </a:r>
            <a:r>
              <a:rPr lang="en-US" sz="3200" b="1" i="1" dirty="0">
                <a:solidFill>
                  <a:schemeClr val="accent5">
                    <a:lumMod val="75000"/>
                  </a:schemeClr>
                </a:solidFill>
                <a:sym typeface="Wingdings" panose="05000000000000000000" pitchFamily="2" charset="2"/>
              </a:rPr>
              <a:t>Conviction  GRACE  Purpose  Witness</a:t>
            </a:r>
            <a:endParaRPr lang="en-US" sz="3200" b="1" i="1" dirty="0">
              <a:solidFill>
                <a:schemeClr val="accent5">
                  <a:lumMod val="75000"/>
                </a:schemeClr>
              </a:solidFill>
            </a:endParaRPr>
          </a:p>
        </p:txBody>
      </p:sp>
      <p:sp>
        <p:nvSpPr>
          <p:cNvPr id="10" name="Rounded Rectangular Callout 14">
            <a:extLst>
              <a:ext uri="{FF2B5EF4-FFF2-40B4-BE49-F238E27FC236}">
                <a16:creationId xmlns:a16="http://schemas.microsoft.com/office/drawing/2014/main" xmlns="" id="{208CAC97-3B85-4D50-A299-9AAE09BC24CB}"/>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 GRACE </a:t>
            </a:r>
            <a:r>
              <a:rPr lang="en-US" sz="3200" b="1" i="1" dirty="0">
                <a:solidFill>
                  <a:schemeClr val="accent5">
                    <a:lumMod val="75000"/>
                  </a:schemeClr>
                </a:solidFill>
                <a:sym typeface="Wingdings" panose="05000000000000000000" pitchFamily="2" charset="2"/>
              </a:rPr>
              <a:t></a:t>
            </a:r>
            <a:r>
              <a:rPr lang="en-US" sz="3200" b="1" i="1" dirty="0">
                <a:solidFill>
                  <a:schemeClr val="bg1"/>
                </a:solidFill>
                <a:sym typeface="Wingdings" panose="05000000000000000000" pitchFamily="2" charset="2"/>
              </a:rPr>
              <a:t> </a:t>
            </a:r>
            <a:r>
              <a:rPr lang="en-US" sz="3200" b="1" i="1" dirty="0">
                <a:solidFill>
                  <a:schemeClr val="accent5">
                    <a:lumMod val="75000"/>
                  </a:schemeClr>
                </a:solidFill>
                <a:sym typeface="Wingdings" panose="05000000000000000000" pitchFamily="2" charset="2"/>
              </a:rPr>
              <a:t>Purpose  Witness</a:t>
            </a:r>
            <a:endParaRPr lang="en-US" sz="3200" b="1" i="1" dirty="0">
              <a:solidFill>
                <a:schemeClr val="accent5">
                  <a:lumMod val="75000"/>
                </a:schemeClr>
              </a:solidFill>
            </a:endParaRPr>
          </a:p>
        </p:txBody>
      </p:sp>
      <p:sp>
        <p:nvSpPr>
          <p:cNvPr id="14" name="Rounded Rectangular Callout 14">
            <a:extLst>
              <a:ext uri="{FF2B5EF4-FFF2-40B4-BE49-F238E27FC236}">
                <a16:creationId xmlns:a16="http://schemas.microsoft.com/office/drawing/2014/main" xmlns="" id="{DF5924D3-6F32-4628-94C6-01FD3C7FF2DF}"/>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 GRACE  Purpose </a:t>
            </a:r>
            <a:r>
              <a:rPr lang="en-US" sz="3200" b="1" i="1" dirty="0">
                <a:solidFill>
                  <a:schemeClr val="accent5">
                    <a:lumMod val="75000"/>
                  </a:schemeClr>
                </a:solidFill>
                <a:sym typeface="Wingdings" panose="05000000000000000000" pitchFamily="2" charset="2"/>
              </a:rPr>
              <a:t> Witness</a:t>
            </a:r>
            <a:endParaRPr lang="en-US" sz="3200" b="1" i="1" dirty="0">
              <a:solidFill>
                <a:schemeClr val="accent5">
                  <a:lumMod val="75000"/>
                </a:schemeClr>
              </a:solidFill>
            </a:endParaRPr>
          </a:p>
        </p:txBody>
      </p:sp>
      <p:sp>
        <p:nvSpPr>
          <p:cNvPr id="15" name="Rounded Rectangular Callout 14">
            <a:extLst>
              <a:ext uri="{FF2B5EF4-FFF2-40B4-BE49-F238E27FC236}">
                <a16:creationId xmlns:a16="http://schemas.microsoft.com/office/drawing/2014/main" xmlns="" id="{BB6B7A9D-E768-4CC1-A100-9AC782EDD27E}"/>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 GRACE  Purpose  Witness</a:t>
            </a:r>
            <a:endParaRPr lang="en-US" sz="3200" b="1" i="1" dirty="0">
              <a:solidFill>
                <a:schemeClr val="bg1"/>
              </a:solidFill>
            </a:endParaRPr>
          </a:p>
        </p:txBody>
      </p:sp>
      <p:sp>
        <p:nvSpPr>
          <p:cNvPr id="16" name="Rounded Rectangular Callout 14">
            <a:extLst>
              <a:ext uri="{FF2B5EF4-FFF2-40B4-BE49-F238E27FC236}">
                <a16:creationId xmlns:a16="http://schemas.microsoft.com/office/drawing/2014/main" xmlns="" id="{A061C1F6-2210-40CC-9A0A-CFF0018CAF72}"/>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23980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8" name="Rounded Rectangular Callout 14">
            <a:extLst>
              <a:ext uri="{FF2B5EF4-FFF2-40B4-BE49-F238E27FC236}">
                <a16:creationId xmlns:a16="http://schemas.microsoft.com/office/drawing/2014/main" xmlns="" id="{E687ECD4-F4CE-4227-BE84-FE06804B4333}"/>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a:t>
            </a:r>
            <a:r>
              <a:rPr lang="en-US" sz="3200" b="1" i="1" dirty="0">
                <a:solidFill>
                  <a:schemeClr val="accent5">
                    <a:lumMod val="75000"/>
                  </a:schemeClr>
                </a:solidFill>
                <a:sym typeface="Wingdings" panose="05000000000000000000" pitchFamily="2" charset="2"/>
              </a:rPr>
              <a:t> Encounter   Questions  More Revelation  Conviction  GRACE  Purpose  Witness</a:t>
            </a:r>
            <a:endParaRPr lang="en-US" sz="3200" b="1" i="1" dirty="0">
              <a:solidFill>
                <a:schemeClr val="accent5">
                  <a:lumMod val="75000"/>
                </a:schemeClr>
              </a:solidFill>
            </a:endParaRPr>
          </a:p>
        </p:txBody>
      </p:sp>
      <p:sp>
        <p:nvSpPr>
          <p:cNvPr id="12" name="Rounded Rectangular Callout 14">
            <a:extLst>
              <a:ext uri="{FF2B5EF4-FFF2-40B4-BE49-F238E27FC236}">
                <a16:creationId xmlns:a16="http://schemas.microsoft.com/office/drawing/2014/main" xmlns="" id="{605E4A09-27ED-42F1-8A76-4B4B64370A5C}"/>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a:t>
            </a:r>
            <a:r>
              <a:rPr lang="en-US" sz="3200" b="1" i="1" dirty="0">
                <a:solidFill>
                  <a:schemeClr val="accent5">
                    <a:lumMod val="75000"/>
                  </a:schemeClr>
                </a:solidFill>
                <a:sym typeface="Wingdings" panose="05000000000000000000" pitchFamily="2" charset="2"/>
              </a:rPr>
              <a:t>  Questions  More Revelation  Conviction  GRACE  Purpose  Witness</a:t>
            </a:r>
            <a:endParaRPr lang="en-US" sz="3200" b="1" i="1" dirty="0">
              <a:solidFill>
                <a:schemeClr val="accent5">
                  <a:lumMod val="75000"/>
                </a:schemeClr>
              </a:solidFill>
            </a:endParaRPr>
          </a:p>
        </p:txBody>
      </p:sp>
      <p:sp>
        <p:nvSpPr>
          <p:cNvPr id="7" name="Rounded Rectangular Callout 14">
            <a:extLst>
              <a:ext uri="{FF2B5EF4-FFF2-40B4-BE49-F238E27FC236}">
                <a16:creationId xmlns:a16="http://schemas.microsoft.com/office/drawing/2014/main" xmlns="" id="{AEFB8D6E-7A51-424F-B23B-E40C6349BBC4}"/>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a:t>
            </a:r>
            <a:r>
              <a:rPr lang="en-US" sz="3200" b="1" i="1" dirty="0">
                <a:solidFill>
                  <a:schemeClr val="accent5">
                    <a:lumMod val="75000"/>
                  </a:schemeClr>
                </a:solidFill>
                <a:sym typeface="Wingdings" panose="05000000000000000000" pitchFamily="2" charset="2"/>
              </a:rPr>
              <a:t> More Revelation  Conviction  GRACE  Purpose  Witness</a:t>
            </a:r>
            <a:endParaRPr lang="en-US" sz="3200" b="1" i="1" dirty="0">
              <a:solidFill>
                <a:schemeClr val="accent5">
                  <a:lumMod val="75000"/>
                </a:schemeClr>
              </a:solidFill>
            </a:endParaRPr>
          </a:p>
        </p:txBody>
      </p:sp>
      <p:sp>
        <p:nvSpPr>
          <p:cNvPr id="9" name="Rounded Rectangular Callout 14">
            <a:extLst>
              <a:ext uri="{FF2B5EF4-FFF2-40B4-BE49-F238E27FC236}">
                <a16:creationId xmlns:a16="http://schemas.microsoft.com/office/drawing/2014/main" xmlns="" id="{7FDDFA9C-9020-4BFA-BA41-F1F416A5F971}"/>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a:t>
            </a:r>
            <a:r>
              <a:rPr lang="en-US" sz="3200" b="1" i="1" dirty="0">
                <a:solidFill>
                  <a:schemeClr val="accent5">
                    <a:lumMod val="75000"/>
                  </a:schemeClr>
                </a:solidFill>
                <a:sym typeface="Wingdings" panose="05000000000000000000" pitchFamily="2" charset="2"/>
              </a:rPr>
              <a:t>Conviction  GRACE  Purpose  Witness</a:t>
            </a:r>
            <a:endParaRPr lang="en-US" sz="3200" b="1" i="1" dirty="0">
              <a:solidFill>
                <a:schemeClr val="accent5">
                  <a:lumMod val="75000"/>
                </a:schemeClr>
              </a:solidFill>
            </a:endParaRPr>
          </a:p>
        </p:txBody>
      </p:sp>
      <p:sp>
        <p:nvSpPr>
          <p:cNvPr id="10" name="Rounded Rectangular Callout 14">
            <a:extLst>
              <a:ext uri="{FF2B5EF4-FFF2-40B4-BE49-F238E27FC236}">
                <a16:creationId xmlns:a16="http://schemas.microsoft.com/office/drawing/2014/main" xmlns="" id="{208CAC97-3B85-4D50-A299-9AAE09BC24CB}"/>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 GRACE </a:t>
            </a:r>
            <a:r>
              <a:rPr lang="en-US" sz="3200" b="1" i="1" dirty="0">
                <a:solidFill>
                  <a:schemeClr val="accent5">
                    <a:lumMod val="75000"/>
                  </a:schemeClr>
                </a:solidFill>
                <a:sym typeface="Wingdings" panose="05000000000000000000" pitchFamily="2" charset="2"/>
              </a:rPr>
              <a:t></a:t>
            </a:r>
            <a:r>
              <a:rPr lang="en-US" sz="3200" b="1" i="1" dirty="0">
                <a:solidFill>
                  <a:schemeClr val="bg1"/>
                </a:solidFill>
                <a:sym typeface="Wingdings" panose="05000000000000000000" pitchFamily="2" charset="2"/>
              </a:rPr>
              <a:t> </a:t>
            </a:r>
            <a:r>
              <a:rPr lang="en-US" sz="3200" b="1" i="1" dirty="0">
                <a:solidFill>
                  <a:schemeClr val="accent5">
                    <a:lumMod val="75000"/>
                  </a:schemeClr>
                </a:solidFill>
                <a:sym typeface="Wingdings" panose="05000000000000000000" pitchFamily="2" charset="2"/>
              </a:rPr>
              <a:t>Purpose  Witness</a:t>
            </a:r>
            <a:endParaRPr lang="en-US" sz="3200" b="1" i="1" dirty="0">
              <a:solidFill>
                <a:schemeClr val="accent5">
                  <a:lumMod val="75000"/>
                </a:schemeClr>
              </a:solidFill>
            </a:endParaRPr>
          </a:p>
        </p:txBody>
      </p:sp>
      <p:sp>
        <p:nvSpPr>
          <p:cNvPr id="14" name="Rounded Rectangular Callout 14">
            <a:extLst>
              <a:ext uri="{FF2B5EF4-FFF2-40B4-BE49-F238E27FC236}">
                <a16:creationId xmlns:a16="http://schemas.microsoft.com/office/drawing/2014/main" xmlns="" id="{DF5924D3-6F32-4628-94C6-01FD3C7FF2DF}"/>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 GRACE  Purpose </a:t>
            </a:r>
            <a:r>
              <a:rPr lang="en-US" sz="3200" b="1" i="1" dirty="0">
                <a:solidFill>
                  <a:schemeClr val="accent5">
                    <a:lumMod val="75000"/>
                  </a:schemeClr>
                </a:solidFill>
                <a:sym typeface="Wingdings" panose="05000000000000000000" pitchFamily="2" charset="2"/>
              </a:rPr>
              <a:t> Witness</a:t>
            </a:r>
            <a:endParaRPr lang="en-US" sz="3200" b="1" i="1" dirty="0">
              <a:solidFill>
                <a:schemeClr val="accent5">
                  <a:lumMod val="75000"/>
                </a:schemeClr>
              </a:solidFill>
            </a:endParaRPr>
          </a:p>
        </p:txBody>
      </p:sp>
      <p:sp>
        <p:nvSpPr>
          <p:cNvPr id="15" name="Rounded Rectangular Callout 14">
            <a:extLst>
              <a:ext uri="{FF2B5EF4-FFF2-40B4-BE49-F238E27FC236}">
                <a16:creationId xmlns:a16="http://schemas.microsoft.com/office/drawing/2014/main" xmlns="" id="{BB6B7A9D-E768-4CC1-A100-9AC782EDD27E}"/>
              </a:ext>
            </a:extLst>
          </p:cNvPr>
          <p:cNvSpPr/>
          <p:nvPr/>
        </p:nvSpPr>
        <p:spPr>
          <a:xfrm>
            <a:off x="-304800" y="0"/>
            <a:ext cx="9829800" cy="1600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200" b="1" i="1" dirty="0"/>
              <a:t>   Hostile </a:t>
            </a:r>
            <a:r>
              <a:rPr lang="en-US" sz="3200" b="1" i="1" dirty="0">
                <a:solidFill>
                  <a:schemeClr val="bg1"/>
                </a:solidFill>
                <a:sym typeface="Wingdings" panose="05000000000000000000" pitchFamily="2" charset="2"/>
              </a:rPr>
              <a:t> “Enraged”</a:t>
            </a:r>
            <a:r>
              <a:rPr lang="en-US" sz="3200" b="1" i="1" dirty="0">
                <a:solidFill>
                  <a:schemeClr val="accent5">
                    <a:lumMod val="75000"/>
                  </a:schemeClr>
                </a:solidFill>
                <a:sym typeface="Wingdings" panose="05000000000000000000" pitchFamily="2" charset="2"/>
              </a:rPr>
              <a:t> </a:t>
            </a:r>
            <a:r>
              <a:rPr lang="en-US" sz="3200" b="1" i="1" dirty="0">
                <a:solidFill>
                  <a:schemeClr val="bg1"/>
                </a:solidFill>
                <a:sym typeface="Wingdings" panose="05000000000000000000" pitchFamily="2" charset="2"/>
              </a:rPr>
              <a:t> Inner Dissonance  Encounter   Questions  More Revelation  Conviction  GRACE  Purpose  Witness</a:t>
            </a:r>
            <a:endParaRPr lang="en-US" sz="3200" b="1" i="1" dirty="0">
              <a:solidFill>
                <a:schemeClr val="bg1"/>
              </a:solidFill>
            </a:endParaRPr>
          </a:p>
        </p:txBody>
      </p:sp>
      <p:sp>
        <p:nvSpPr>
          <p:cNvPr id="16" name="TextBox 15">
            <a:extLst>
              <a:ext uri="{FF2B5EF4-FFF2-40B4-BE49-F238E27FC236}">
                <a16:creationId xmlns:a16="http://schemas.microsoft.com/office/drawing/2014/main" xmlns="" id="{FC86E5E4-ACD5-4915-A43E-DBA866D8B84A}"/>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26:18 </a:t>
            </a:r>
            <a:r>
              <a:rPr lang="en-US" sz="3200" dirty="0"/>
              <a:t>to open their eyes so that they may turn from  darkness to light and from the dominion of Satan to God, that they may receive forgiveness of sins and an inheritance among those who have been sanctified by faith in Me.’</a:t>
            </a:r>
          </a:p>
          <a:p>
            <a:endParaRPr lang="en-US" sz="3200" dirty="0">
              <a:solidFill>
                <a:srgbClr val="002060"/>
              </a:solidFill>
            </a:endParaRPr>
          </a:p>
        </p:txBody>
      </p:sp>
      <p:sp>
        <p:nvSpPr>
          <p:cNvPr id="13" name="Rounded Rectangular Callout 14">
            <a:extLst>
              <a:ext uri="{FF2B5EF4-FFF2-40B4-BE49-F238E27FC236}">
                <a16:creationId xmlns:a16="http://schemas.microsoft.com/office/drawing/2014/main" xmlns="" id="{EBBA7065-5B2B-45EA-8860-81AAD38BBB4A}"/>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3666640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10;&#10;Description generated with high confidence">
            <a:extLst>
              <a:ext uri="{FF2B5EF4-FFF2-40B4-BE49-F238E27FC236}">
                <a16:creationId xmlns:a16="http://schemas.microsoft.com/office/drawing/2014/main" xmlns="" id="{2DD36270-BBB2-4174-AB3D-FBB7A0C03F8D}"/>
              </a:ext>
            </a:extLst>
          </p:cNvPr>
          <p:cNvPicPr>
            <a:picLocks noChangeAspect="1"/>
          </p:cNvPicPr>
          <p:nvPr/>
        </p:nvPicPr>
        <p:blipFill rotWithShape="1">
          <a:blip r:embed="rId2">
            <a:extLst>
              <a:ext uri="{28A0092B-C50C-407E-A947-70E740481C1C}">
                <a14:useLocalDpi xmlns:a14="http://schemas.microsoft.com/office/drawing/2010/main" val="0"/>
              </a:ext>
            </a:extLst>
          </a:blip>
          <a:srcRect t="15297"/>
          <a:stretch/>
        </p:blipFill>
        <p:spPr>
          <a:xfrm>
            <a:off x="1" y="0"/>
            <a:ext cx="9144000" cy="4354944"/>
          </a:xfrm>
          <a:prstGeom prst="rect">
            <a:avLst/>
          </a:prstGeom>
        </p:spPr>
      </p:pic>
      <p:sp>
        <p:nvSpPr>
          <p:cNvPr id="15" name="Rounded Rectangular Callout 14">
            <a:extLst>
              <a:ext uri="{FF2B5EF4-FFF2-40B4-BE49-F238E27FC236}">
                <a16:creationId xmlns:a16="http://schemas.microsoft.com/office/drawing/2014/main" xmlns="" id="{BB6B7A9D-E768-4CC1-A100-9AC782EDD27E}"/>
              </a:ext>
            </a:extLst>
          </p:cNvPr>
          <p:cNvSpPr/>
          <p:nvPr/>
        </p:nvSpPr>
        <p:spPr>
          <a:xfrm>
            <a:off x="-304800" y="0"/>
            <a:ext cx="9829800" cy="1219200"/>
          </a:xfrm>
          <a:prstGeom prst="wedgeRoundRectCallout">
            <a:avLst>
              <a:gd name="adj1" fmla="val -21927"/>
              <a:gd name="adj2" fmla="val 49596"/>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t" anchorCtr="0"/>
          <a:lstStyle/>
          <a:p>
            <a:pPr algn="ctr" fontAlgn="auto">
              <a:spcBef>
                <a:spcPts val="0"/>
              </a:spcBef>
              <a:spcAft>
                <a:spcPts val="0"/>
              </a:spcAft>
              <a:defRPr/>
            </a:pPr>
            <a:r>
              <a:rPr lang="en-US" sz="3600" b="1" dirty="0"/>
              <a:t>This is Paul’s story: convinced… and eventually </a:t>
            </a:r>
            <a:r>
              <a:rPr lang="en-US" sz="3600" b="1" i="1" dirty="0"/>
              <a:t>TRANSFORMED</a:t>
            </a:r>
            <a:r>
              <a:rPr lang="en-US" sz="3600" b="1" dirty="0"/>
              <a:t> by God’s Grace</a:t>
            </a:r>
            <a:endParaRPr lang="en-US" sz="3600" b="1" dirty="0">
              <a:solidFill>
                <a:schemeClr val="bg1"/>
              </a:solidFill>
            </a:endParaRPr>
          </a:p>
        </p:txBody>
      </p:sp>
      <p:sp>
        <p:nvSpPr>
          <p:cNvPr id="8" name="TextBox 7">
            <a:extLst>
              <a:ext uri="{FF2B5EF4-FFF2-40B4-BE49-F238E27FC236}">
                <a16:creationId xmlns:a16="http://schemas.microsoft.com/office/drawing/2014/main" xmlns="" id="{76770C60-58C1-4EB7-AA06-CE85FE0581D9}"/>
              </a:ext>
            </a:extLst>
          </p:cNvPr>
          <p:cNvSpPr txBox="1"/>
          <p:nvPr/>
        </p:nvSpPr>
        <p:spPr>
          <a:xfrm>
            <a:off x="0" y="4343400"/>
            <a:ext cx="9144000" cy="2514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26:18 </a:t>
            </a:r>
            <a:r>
              <a:rPr lang="en-US" sz="3200" dirty="0"/>
              <a:t>to open their eyes so that they may turn from  darkness to light and from the dominion of Satan to God, that they may receive forgiveness of sins and an inheritance among those who have been sanctified by faith in Me.’</a:t>
            </a:r>
          </a:p>
          <a:p>
            <a:endParaRPr lang="en-US" sz="3200" dirty="0">
              <a:solidFill>
                <a:srgbClr val="002060"/>
              </a:solidFill>
            </a:endParaRPr>
          </a:p>
        </p:txBody>
      </p:sp>
      <p:sp>
        <p:nvSpPr>
          <p:cNvPr id="7" name="Rounded Rectangular Callout 14">
            <a:extLst>
              <a:ext uri="{FF2B5EF4-FFF2-40B4-BE49-F238E27FC236}">
                <a16:creationId xmlns:a16="http://schemas.microsoft.com/office/drawing/2014/main" xmlns="" id="{AE783AE8-4E2F-4C89-BAB3-56A2FA466F49}"/>
              </a:ext>
            </a:extLst>
          </p:cNvPr>
          <p:cNvSpPr/>
          <p:nvPr/>
        </p:nvSpPr>
        <p:spPr>
          <a:xfrm>
            <a:off x="-152400" y="3581400"/>
            <a:ext cx="9448800" cy="762000"/>
          </a:xfrm>
          <a:prstGeom prst="wedgeRoundRectCallout">
            <a:avLst>
              <a:gd name="adj1" fmla="val -21927"/>
              <a:gd name="adj2" fmla="val 49596"/>
              <a:gd name="adj3" fmla="val 16667"/>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t>Paul’s </a:t>
            </a:r>
            <a:r>
              <a:rPr lang="en-US" sz="5400" b="1" i="1" dirty="0"/>
              <a:t>Testimony</a:t>
            </a:r>
          </a:p>
        </p:txBody>
      </p:sp>
    </p:spTree>
    <p:extLst>
      <p:ext uri="{BB962C8B-B14F-4D97-AF65-F5344CB8AC3E}">
        <p14:creationId xmlns:p14="http://schemas.microsoft.com/office/powerpoint/2010/main" val="299336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33BD71F-F1CA-457C-A24B-B25D1BF0B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 y="0"/>
            <a:ext cx="9133840" cy="6990565"/>
          </a:xfrm>
          <a:prstGeom prst="rect">
            <a:avLst/>
          </a:prstGeom>
        </p:spPr>
      </p:pic>
      <p:pic>
        <p:nvPicPr>
          <p:cNvPr id="4" name="Picture 3">
            <a:extLst>
              <a:ext uri="{FF2B5EF4-FFF2-40B4-BE49-F238E27FC236}">
                <a16:creationId xmlns:a16="http://schemas.microsoft.com/office/drawing/2014/main" xmlns="" id="{B828CB30-91F0-4259-9133-350528C7EDF1}"/>
              </a:ext>
            </a:extLst>
          </p:cNvPr>
          <p:cNvPicPr>
            <a:picLocks noChangeAspect="1"/>
          </p:cNvPicPr>
          <p:nvPr/>
        </p:nvPicPr>
        <p:blipFill rotWithShape="1">
          <a:blip r:embed="rId3">
            <a:extLst>
              <a:ext uri="{28A0092B-C50C-407E-A947-70E740481C1C}">
                <a14:useLocalDpi xmlns:a14="http://schemas.microsoft.com/office/drawing/2010/main" val="0"/>
              </a:ext>
            </a:extLst>
          </a:blip>
          <a:srcRect l="1667" t="9638" r="2500"/>
          <a:stretch/>
        </p:blipFill>
        <p:spPr>
          <a:xfrm>
            <a:off x="0" y="-1"/>
            <a:ext cx="9144000" cy="5747931"/>
          </a:xfrm>
          <a:prstGeom prst="rect">
            <a:avLst/>
          </a:prstGeom>
        </p:spPr>
      </p:pic>
      <p:sp>
        <p:nvSpPr>
          <p:cNvPr id="2" name="Rounded Rectangular Callout 14">
            <a:extLst>
              <a:ext uri="{FF2B5EF4-FFF2-40B4-BE49-F238E27FC236}">
                <a16:creationId xmlns:a16="http://schemas.microsoft.com/office/drawing/2014/main" xmlns="" id="{0526CA08-8275-4E7F-91D8-8EC066A3A95D}"/>
              </a:ext>
            </a:extLst>
          </p:cNvPr>
          <p:cNvSpPr/>
          <p:nvPr/>
        </p:nvSpPr>
        <p:spPr>
          <a:xfrm>
            <a:off x="-266700" y="5486400"/>
            <a:ext cx="96393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r>
              <a:rPr lang="en-US" sz="4000" b="1" dirty="0"/>
              <a:t>Chapter 23:   </a:t>
            </a:r>
            <a:r>
              <a:rPr lang="en-US" sz="4000" b="1" i="1" dirty="0"/>
              <a:t>Jerusalem</a:t>
            </a:r>
          </a:p>
          <a:p>
            <a:pPr algn="ctr" fontAlgn="auto">
              <a:spcBef>
                <a:spcPts val="0"/>
              </a:spcBef>
              <a:spcAft>
                <a:spcPts val="0"/>
              </a:spcAft>
              <a:defRPr/>
            </a:pPr>
            <a:r>
              <a:rPr lang="en-US" sz="4000" b="1" i="1" dirty="0"/>
              <a:t>Defense to the Council</a:t>
            </a:r>
          </a:p>
        </p:txBody>
      </p:sp>
    </p:spTree>
    <p:extLst>
      <p:ext uri="{BB962C8B-B14F-4D97-AF65-F5344CB8AC3E}">
        <p14:creationId xmlns:p14="http://schemas.microsoft.com/office/powerpoint/2010/main" val="405961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5DA75E-C57F-4412-BEB8-FCF2840ADB9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953000"/>
            <a:ext cx="9144000" cy="1905000"/>
          </a:xfrm>
          <a:prstGeom prst="rect">
            <a:avLst/>
          </a:prstGeom>
          <a:solidFill>
            <a:schemeClr val="accent6">
              <a:lumMod val="40000"/>
              <a:lumOff val="60000"/>
            </a:schemeClr>
          </a:solidFill>
          <a:ln>
            <a:solidFill>
              <a:schemeClr val="bg2"/>
            </a:solidFill>
          </a:ln>
        </p:spPr>
        <p:txBody>
          <a:bodyPr wrap="square">
            <a:noAutofit/>
          </a:bodyPr>
          <a:lstStyle/>
          <a:p>
            <a:r>
              <a:rPr lang="en-US" sz="3000" b="1" baseline="30000" dirty="0"/>
              <a:t>Acts 26:19 </a:t>
            </a:r>
            <a:r>
              <a:rPr lang="en-US" sz="3000" dirty="0"/>
              <a:t>“So, King Agrippa, I did not prove disobedient to the heavenly vision,</a:t>
            </a:r>
            <a:r>
              <a:rPr lang="en-US" sz="3200" b="1" baseline="30000" dirty="0"/>
              <a:t> </a:t>
            </a:r>
            <a:endParaRPr lang="en-US" sz="3200" dirty="0">
              <a:solidFill>
                <a:srgbClr val="002060"/>
              </a:solidFill>
            </a:endParaRPr>
          </a:p>
        </p:txBody>
      </p:sp>
    </p:spTree>
    <p:extLst>
      <p:ext uri="{BB962C8B-B14F-4D97-AF65-F5344CB8AC3E}">
        <p14:creationId xmlns:p14="http://schemas.microsoft.com/office/powerpoint/2010/main" val="27343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A983AE3-CD9D-48FD-A408-BDEFBEF0AD1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038600"/>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3000" b="1" baseline="30000" dirty="0"/>
              <a:t>Acts 26:20 </a:t>
            </a:r>
            <a:r>
              <a:rPr lang="en-US" sz="3000" dirty="0"/>
              <a:t>but kept declaring both to those of Damascus first, and also at Jerusalem and then throughout all the region of Judea, and even to the Gentiles, that they should repent and turn to God, performing deeds appropriate to repentance. </a:t>
            </a:r>
            <a:r>
              <a:rPr lang="en-US" sz="3000" b="1" baseline="30000" dirty="0"/>
              <a:t>21 </a:t>
            </a:r>
            <a:r>
              <a:rPr lang="en-US" sz="3000" dirty="0"/>
              <a:t>For this reason some Jews seized me in the temple and tried to put me to death. </a:t>
            </a:r>
          </a:p>
          <a:p>
            <a:endParaRPr lang="en-US" sz="3200" dirty="0">
              <a:solidFill>
                <a:srgbClr val="002060"/>
              </a:solidFill>
            </a:endParaRPr>
          </a:p>
        </p:txBody>
      </p:sp>
    </p:spTree>
    <p:extLst>
      <p:ext uri="{BB962C8B-B14F-4D97-AF65-F5344CB8AC3E}">
        <p14:creationId xmlns:p14="http://schemas.microsoft.com/office/powerpoint/2010/main" val="3088688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DB97AFF-523C-4BAC-ABF9-3BCAFC822D4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038600"/>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2900" b="1" baseline="30000" dirty="0"/>
              <a:t>Acts 26:22 </a:t>
            </a:r>
            <a:r>
              <a:rPr lang="en-US" sz="2900" dirty="0"/>
              <a:t>So, having obtained help from God, </a:t>
            </a:r>
            <a:r>
              <a:rPr lang="en-US" sz="2900" b="1" u="sng" dirty="0">
                <a:solidFill>
                  <a:srgbClr val="002060"/>
                </a:solidFill>
              </a:rPr>
              <a:t>I stand to this day testifying both to small and great</a:t>
            </a:r>
            <a:r>
              <a:rPr lang="en-US" sz="2900" dirty="0"/>
              <a:t>, stating nothing but what the Prophets and Moses said was going to take place;  </a:t>
            </a:r>
            <a:r>
              <a:rPr lang="en-US" sz="2900" b="1" baseline="30000" dirty="0"/>
              <a:t>23 </a:t>
            </a:r>
            <a:r>
              <a:rPr lang="en-US" sz="2900" dirty="0"/>
              <a:t>that the Christ was</a:t>
            </a:r>
            <a:r>
              <a:rPr lang="en-US" sz="2900" baseline="30000" dirty="0"/>
              <a:t> </a:t>
            </a:r>
            <a:r>
              <a:rPr lang="en-US" sz="2900" dirty="0"/>
              <a:t>to suffer, and that by reason of His resurrection from the dead He would be the first to  proclaim light both to the Jewish people and to the Gentiles</a:t>
            </a:r>
            <a:endParaRPr lang="en-US" sz="3200" dirty="0">
              <a:solidFill>
                <a:srgbClr val="002060"/>
              </a:solidFill>
            </a:endParaRPr>
          </a:p>
        </p:txBody>
      </p:sp>
    </p:spTree>
    <p:extLst>
      <p:ext uri="{BB962C8B-B14F-4D97-AF65-F5344CB8AC3E}">
        <p14:creationId xmlns:p14="http://schemas.microsoft.com/office/powerpoint/2010/main" val="1739495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1894F9A-C51A-4DFD-A4E6-E35B750F01C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038600"/>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2900" b="1" baseline="30000" dirty="0"/>
              <a:t>Acts 26:22 </a:t>
            </a:r>
            <a:r>
              <a:rPr lang="en-US" sz="2900" dirty="0"/>
              <a:t>So, having obtained help from God, I stand to this day testifying both to small and great, </a:t>
            </a:r>
            <a:r>
              <a:rPr lang="en-US" sz="2900" b="1" u="sng" dirty="0">
                <a:solidFill>
                  <a:srgbClr val="002060"/>
                </a:solidFill>
              </a:rPr>
              <a:t>stating nothing but </a:t>
            </a:r>
            <a:r>
              <a:rPr lang="en-US" sz="2800" b="1" u="sng" dirty="0">
                <a:solidFill>
                  <a:srgbClr val="002060"/>
                </a:solidFill>
              </a:rPr>
              <a:t>what the Prophets and Moses said was going to take place</a:t>
            </a:r>
            <a:r>
              <a:rPr lang="en-US" sz="2900" dirty="0"/>
              <a:t>;  </a:t>
            </a:r>
            <a:r>
              <a:rPr lang="en-US" sz="2900" b="1" baseline="30000" dirty="0"/>
              <a:t>23 </a:t>
            </a:r>
            <a:r>
              <a:rPr lang="en-US" sz="2900" dirty="0"/>
              <a:t>that the Christ was</a:t>
            </a:r>
            <a:r>
              <a:rPr lang="en-US" sz="2900" baseline="30000" dirty="0"/>
              <a:t> </a:t>
            </a:r>
            <a:r>
              <a:rPr lang="en-US" sz="2900" dirty="0"/>
              <a:t>to suffer, and that by reason of His resurrection from the dead He would be the first to  proclaim light both to the Jewish people and to the Gentiles</a:t>
            </a:r>
            <a:endParaRPr lang="en-US" sz="3200" dirty="0">
              <a:solidFill>
                <a:srgbClr val="002060"/>
              </a:solidFill>
            </a:endParaRPr>
          </a:p>
        </p:txBody>
      </p:sp>
      <p:sp>
        <p:nvSpPr>
          <p:cNvPr id="5" name="Rounded Rectangular Callout 14">
            <a:extLst>
              <a:ext uri="{FF2B5EF4-FFF2-40B4-BE49-F238E27FC236}">
                <a16:creationId xmlns:a16="http://schemas.microsoft.com/office/drawing/2014/main" xmlns="" id="{83B26C0D-8E71-4F96-B102-646A3A9B5EA8}"/>
              </a:ext>
            </a:extLst>
          </p:cNvPr>
          <p:cNvSpPr/>
          <p:nvPr/>
        </p:nvSpPr>
        <p:spPr>
          <a:xfrm>
            <a:off x="76200" y="304800"/>
            <a:ext cx="8991600" cy="609600"/>
          </a:xfrm>
          <a:prstGeom prst="wedgeRoundRectCallout">
            <a:avLst>
              <a:gd name="adj1" fmla="val -21927"/>
              <a:gd name="adj2" fmla="val 49596"/>
              <a:gd name="adj3" fmla="val 16667"/>
            </a:avLst>
          </a:prstGeom>
          <a:solidFill>
            <a:schemeClr val="tx1">
              <a:alpha val="4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100" b="1" dirty="0"/>
              <a:t>“All I’m saying is that our God has kept His promise!”</a:t>
            </a:r>
            <a:endParaRPr lang="en-US" sz="3100" b="1" i="1" dirty="0"/>
          </a:p>
        </p:txBody>
      </p:sp>
    </p:spTree>
    <p:extLst>
      <p:ext uri="{BB962C8B-B14F-4D97-AF65-F5344CB8AC3E}">
        <p14:creationId xmlns:p14="http://schemas.microsoft.com/office/powerpoint/2010/main" val="382279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BF748E8-F6A1-40E1-8526-599DC29C1B8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038600"/>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2900" b="1" baseline="30000" dirty="0"/>
              <a:t>Acts 26:22 </a:t>
            </a:r>
            <a:r>
              <a:rPr lang="en-US" sz="2900" dirty="0"/>
              <a:t>So, having obtained help from God, I stand to this day testifying both to small and great, </a:t>
            </a:r>
            <a:r>
              <a:rPr lang="en-US" sz="2900" b="1" u="sng" dirty="0">
                <a:solidFill>
                  <a:srgbClr val="002060"/>
                </a:solidFill>
              </a:rPr>
              <a:t>stating nothing but </a:t>
            </a:r>
            <a:r>
              <a:rPr lang="en-US" sz="2800" b="1" u="sng" dirty="0">
                <a:solidFill>
                  <a:srgbClr val="002060"/>
                </a:solidFill>
              </a:rPr>
              <a:t>what the Prophets and Moses said was going to take place</a:t>
            </a:r>
            <a:r>
              <a:rPr lang="en-US" sz="2900" dirty="0"/>
              <a:t>;  </a:t>
            </a:r>
            <a:r>
              <a:rPr lang="en-US" sz="2900" b="1" baseline="30000" dirty="0"/>
              <a:t>23 </a:t>
            </a:r>
            <a:r>
              <a:rPr lang="en-US" sz="2900" dirty="0"/>
              <a:t>that the Christ was</a:t>
            </a:r>
            <a:r>
              <a:rPr lang="en-US" sz="2900" baseline="30000" dirty="0"/>
              <a:t> </a:t>
            </a:r>
            <a:r>
              <a:rPr lang="en-US" sz="2900" dirty="0"/>
              <a:t>to suffer, and that by reason of His resurrection from the dead He would be the first to  proclaim light both to the Jewish people and to the Gentiles</a:t>
            </a:r>
            <a:endParaRPr lang="en-US" sz="3200" dirty="0">
              <a:solidFill>
                <a:srgbClr val="002060"/>
              </a:solidFill>
            </a:endParaRPr>
          </a:p>
        </p:txBody>
      </p:sp>
      <p:sp>
        <p:nvSpPr>
          <p:cNvPr id="4" name="Rounded Rectangular Callout 14">
            <a:extLst>
              <a:ext uri="{FF2B5EF4-FFF2-40B4-BE49-F238E27FC236}">
                <a16:creationId xmlns:a16="http://schemas.microsoft.com/office/drawing/2014/main" xmlns="" id="{81ABC9F3-225D-4993-9A80-722602643864}"/>
              </a:ext>
            </a:extLst>
          </p:cNvPr>
          <p:cNvSpPr/>
          <p:nvPr/>
        </p:nvSpPr>
        <p:spPr>
          <a:xfrm>
            <a:off x="76200" y="1295400"/>
            <a:ext cx="8915400" cy="1066800"/>
          </a:xfrm>
          <a:prstGeom prst="wedgeRoundRectCallout">
            <a:avLst>
              <a:gd name="adj1" fmla="val -21927"/>
              <a:gd name="adj2" fmla="val 49596"/>
              <a:gd name="adj3" fmla="val 16667"/>
            </a:avLst>
          </a:prstGeom>
          <a:solidFill>
            <a:schemeClr val="tx1">
              <a:alpha val="4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400" b="1" dirty="0"/>
              <a:t>The Prophets &amp; Scriptures began to fill in the picture of how God would rescue humanity</a:t>
            </a:r>
            <a:endParaRPr lang="en-US" sz="3400" b="1" i="1" dirty="0"/>
          </a:p>
        </p:txBody>
      </p:sp>
      <p:sp>
        <p:nvSpPr>
          <p:cNvPr id="8" name="Rounded Rectangular Callout 14">
            <a:extLst>
              <a:ext uri="{FF2B5EF4-FFF2-40B4-BE49-F238E27FC236}">
                <a16:creationId xmlns:a16="http://schemas.microsoft.com/office/drawing/2014/main" xmlns="" id="{A6086FD5-1474-4890-91BD-8AB7C5C2B7A3}"/>
              </a:ext>
            </a:extLst>
          </p:cNvPr>
          <p:cNvSpPr/>
          <p:nvPr/>
        </p:nvSpPr>
        <p:spPr>
          <a:xfrm>
            <a:off x="76200" y="2514600"/>
            <a:ext cx="8915400" cy="609600"/>
          </a:xfrm>
          <a:prstGeom prst="wedgeRoundRectCallout">
            <a:avLst>
              <a:gd name="adj1" fmla="val -21927"/>
              <a:gd name="adj2" fmla="val 49596"/>
              <a:gd name="adj3" fmla="val 16667"/>
            </a:avLst>
          </a:prstGeom>
          <a:solidFill>
            <a:schemeClr val="tx1">
              <a:alpha val="4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Revealing more about the </a:t>
            </a:r>
            <a:r>
              <a:rPr lang="en-US" sz="3200" b="1" i="1" dirty="0"/>
              <a:t>identity of the Messiah</a:t>
            </a:r>
          </a:p>
        </p:txBody>
      </p:sp>
      <p:sp>
        <p:nvSpPr>
          <p:cNvPr id="10" name="Rounded Rectangular Callout 14">
            <a:extLst>
              <a:ext uri="{FF2B5EF4-FFF2-40B4-BE49-F238E27FC236}">
                <a16:creationId xmlns:a16="http://schemas.microsoft.com/office/drawing/2014/main" xmlns="" id="{B3757BB0-7EE2-4EB7-9816-08D645BAB0F6}"/>
              </a:ext>
            </a:extLst>
          </p:cNvPr>
          <p:cNvSpPr/>
          <p:nvPr/>
        </p:nvSpPr>
        <p:spPr>
          <a:xfrm>
            <a:off x="76200" y="3276600"/>
            <a:ext cx="8915400" cy="609600"/>
          </a:xfrm>
          <a:prstGeom prst="wedgeRoundRectCallout">
            <a:avLst>
              <a:gd name="adj1" fmla="val -21927"/>
              <a:gd name="adj2" fmla="val 49596"/>
              <a:gd name="adj3" fmla="val 16667"/>
            </a:avLst>
          </a:prstGeom>
          <a:solidFill>
            <a:schemeClr val="tx1">
              <a:alpha val="4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Revealing more about </a:t>
            </a:r>
            <a:r>
              <a:rPr lang="en-US" sz="3200" b="1" i="1" dirty="0"/>
              <a:t>how the Messiah would save</a:t>
            </a:r>
          </a:p>
        </p:txBody>
      </p:sp>
      <p:sp>
        <p:nvSpPr>
          <p:cNvPr id="9" name="Rounded Rectangular Callout 14">
            <a:extLst>
              <a:ext uri="{FF2B5EF4-FFF2-40B4-BE49-F238E27FC236}">
                <a16:creationId xmlns:a16="http://schemas.microsoft.com/office/drawing/2014/main" xmlns="" id="{4BF99122-42CC-45A2-B28F-82FCDB21D37A}"/>
              </a:ext>
            </a:extLst>
          </p:cNvPr>
          <p:cNvSpPr/>
          <p:nvPr/>
        </p:nvSpPr>
        <p:spPr>
          <a:xfrm>
            <a:off x="76200" y="304800"/>
            <a:ext cx="8991600" cy="609600"/>
          </a:xfrm>
          <a:prstGeom prst="wedgeRoundRectCallout">
            <a:avLst>
              <a:gd name="adj1" fmla="val -21927"/>
              <a:gd name="adj2" fmla="val 49596"/>
              <a:gd name="adj3" fmla="val 16667"/>
            </a:avLst>
          </a:prstGeom>
          <a:solidFill>
            <a:schemeClr val="tx1">
              <a:alpha val="4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100" b="1" dirty="0"/>
              <a:t>“All I’m saying is that our God has kept His promise!”</a:t>
            </a:r>
            <a:endParaRPr lang="en-US" sz="3100" b="1" i="1" dirty="0"/>
          </a:p>
        </p:txBody>
      </p:sp>
    </p:spTree>
    <p:extLst>
      <p:ext uri="{BB962C8B-B14F-4D97-AF65-F5344CB8AC3E}">
        <p14:creationId xmlns:p14="http://schemas.microsoft.com/office/powerpoint/2010/main" val="395885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05395AE-B74D-4C80-B596-DB380B1A1DE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038600"/>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2900" b="1" baseline="30000" dirty="0"/>
              <a:t>Acts 26:22 </a:t>
            </a:r>
            <a:r>
              <a:rPr lang="en-US" sz="2900" dirty="0"/>
              <a:t>So, having obtained help from God, I stand to this day testifying both to small and great, </a:t>
            </a:r>
            <a:r>
              <a:rPr lang="en-US" sz="2900" b="1" u="sng" dirty="0">
                <a:solidFill>
                  <a:srgbClr val="002060"/>
                </a:solidFill>
              </a:rPr>
              <a:t>stating nothing but </a:t>
            </a:r>
            <a:r>
              <a:rPr lang="en-US" sz="2800" b="1" u="sng" dirty="0">
                <a:solidFill>
                  <a:srgbClr val="002060"/>
                </a:solidFill>
              </a:rPr>
              <a:t>what the Prophets and Moses said was going to take place</a:t>
            </a:r>
            <a:r>
              <a:rPr lang="en-US" sz="2900" dirty="0"/>
              <a:t>;  </a:t>
            </a:r>
            <a:r>
              <a:rPr lang="en-US" sz="2900" b="1" baseline="30000" dirty="0"/>
              <a:t>23 </a:t>
            </a:r>
            <a:r>
              <a:rPr lang="en-US" sz="2900" dirty="0"/>
              <a:t>that the Christ was</a:t>
            </a:r>
            <a:r>
              <a:rPr lang="en-US" sz="2900" baseline="30000" dirty="0"/>
              <a:t> </a:t>
            </a:r>
            <a:r>
              <a:rPr lang="en-US" sz="2900" dirty="0"/>
              <a:t>to suffer, and that by reason of His resurrection from the dead He would be the first to  proclaim light both to the Jewish people and to the Gentiles</a:t>
            </a:r>
            <a:endParaRPr lang="en-US" sz="3200" dirty="0">
              <a:solidFill>
                <a:srgbClr val="002060"/>
              </a:solidFill>
            </a:endParaRPr>
          </a:p>
        </p:txBody>
      </p:sp>
      <p:sp>
        <p:nvSpPr>
          <p:cNvPr id="4" name="Rounded Rectangular Callout 14">
            <a:extLst>
              <a:ext uri="{FF2B5EF4-FFF2-40B4-BE49-F238E27FC236}">
                <a16:creationId xmlns:a16="http://schemas.microsoft.com/office/drawing/2014/main" xmlns="" id="{81ABC9F3-225D-4993-9A80-722602643864}"/>
              </a:ext>
            </a:extLst>
          </p:cNvPr>
          <p:cNvSpPr/>
          <p:nvPr/>
        </p:nvSpPr>
        <p:spPr>
          <a:xfrm>
            <a:off x="76200" y="1295400"/>
            <a:ext cx="8915400" cy="1066800"/>
          </a:xfrm>
          <a:prstGeom prst="wedgeRoundRectCallout">
            <a:avLst>
              <a:gd name="adj1" fmla="val -21927"/>
              <a:gd name="adj2" fmla="val 49596"/>
              <a:gd name="adj3" fmla="val 16667"/>
            </a:avLst>
          </a:prstGeom>
          <a:solidFill>
            <a:schemeClr val="tx1">
              <a:alpha val="4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400" b="1" dirty="0"/>
              <a:t>The Prophets &amp; Scriptures began to fill in the picture of how God would rescue humanity</a:t>
            </a:r>
            <a:endParaRPr lang="en-US" sz="3400" b="1" i="1" dirty="0"/>
          </a:p>
        </p:txBody>
      </p:sp>
      <p:sp>
        <p:nvSpPr>
          <p:cNvPr id="8" name="Rounded Rectangular Callout 14">
            <a:extLst>
              <a:ext uri="{FF2B5EF4-FFF2-40B4-BE49-F238E27FC236}">
                <a16:creationId xmlns:a16="http://schemas.microsoft.com/office/drawing/2014/main" xmlns="" id="{A6086FD5-1474-4890-91BD-8AB7C5C2B7A3}"/>
              </a:ext>
            </a:extLst>
          </p:cNvPr>
          <p:cNvSpPr/>
          <p:nvPr/>
        </p:nvSpPr>
        <p:spPr>
          <a:xfrm>
            <a:off x="76200" y="2514600"/>
            <a:ext cx="8915400" cy="609600"/>
          </a:xfrm>
          <a:prstGeom prst="wedgeRoundRectCallout">
            <a:avLst>
              <a:gd name="adj1" fmla="val -21927"/>
              <a:gd name="adj2" fmla="val 49596"/>
              <a:gd name="adj3" fmla="val 16667"/>
            </a:avLst>
          </a:prstGeom>
          <a:solidFill>
            <a:schemeClr val="tx1">
              <a:alpha val="4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Revealing more about the </a:t>
            </a:r>
            <a:r>
              <a:rPr lang="en-US" sz="3200" b="1" i="1" dirty="0"/>
              <a:t>identity of the Messiah</a:t>
            </a:r>
          </a:p>
        </p:txBody>
      </p:sp>
      <p:sp>
        <p:nvSpPr>
          <p:cNvPr id="10" name="Rounded Rectangular Callout 14">
            <a:extLst>
              <a:ext uri="{FF2B5EF4-FFF2-40B4-BE49-F238E27FC236}">
                <a16:creationId xmlns:a16="http://schemas.microsoft.com/office/drawing/2014/main" xmlns="" id="{B3757BB0-7EE2-4EB7-9816-08D645BAB0F6}"/>
              </a:ext>
            </a:extLst>
          </p:cNvPr>
          <p:cNvSpPr/>
          <p:nvPr/>
        </p:nvSpPr>
        <p:spPr>
          <a:xfrm>
            <a:off x="76200" y="3276600"/>
            <a:ext cx="8915400" cy="609600"/>
          </a:xfrm>
          <a:prstGeom prst="wedgeRoundRectCallout">
            <a:avLst>
              <a:gd name="adj1" fmla="val -21927"/>
              <a:gd name="adj2" fmla="val 49596"/>
              <a:gd name="adj3" fmla="val 16667"/>
            </a:avLst>
          </a:prstGeom>
          <a:solidFill>
            <a:schemeClr val="tx1">
              <a:alpha val="4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Revealing more about </a:t>
            </a:r>
            <a:r>
              <a:rPr lang="en-US" sz="3200" b="1" i="1" dirty="0"/>
              <a:t>how the Messiah would save</a:t>
            </a:r>
          </a:p>
        </p:txBody>
      </p:sp>
      <p:sp>
        <p:nvSpPr>
          <p:cNvPr id="15" name="Rounded Rectangular Callout 14">
            <a:extLst>
              <a:ext uri="{FF2B5EF4-FFF2-40B4-BE49-F238E27FC236}">
                <a16:creationId xmlns:a16="http://schemas.microsoft.com/office/drawing/2014/main" xmlns="" id="{A267D8A7-9720-47A8-8C60-B8AA7E8CD1C5}"/>
              </a:ext>
            </a:extLst>
          </p:cNvPr>
          <p:cNvSpPr/>
          <p:nvPr/>
        </p:nvSpPr>
        <p:spPr>
          <a:xfrm>
            <a:off x="76200" y="76200"/>
            <a:ext cx="8915400" cy="1066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All of these threads / stories / prophecies culminate in the life of one man: Jesus the Christ!</a:t>
            </a:r>
          </a:p>
        </p:txBody>
      </p:sp>
    </p:spTree>
    <p:extLst>
      <p:ext uri="{BB962C8B-B14F-4D97-AF65-F5344CB8AC3E}">
        <p14:creationId xmlns:p14="http://schemas.microsoft.com/office/powerpoint/2010/main" val="257338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016DCC8-6876-456D-9B31-FBBEC74C1A8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pic>
        <p:nvPicPr>
          <p:cNvPr id="3" name="Picture 2" descr="A sunset in the background&#10;&#10;Description generated with very high confidence">
            <a:extLst>
              <a:ext uri="{FF2B5EF4-FFF2-40B4-BE49-F238E27FC236}">
                <a16:creationId xmlns:a16="http://schemas.microsoft.com/office/drawing/2014/main" xmlns="" id="{6C098F46-E51C-4962-95FC-F6801949B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ounded Rectangular Callout 14">
            <a:extLst>
              <a:ext uri="{FF2B5EF4-FFF2-40B4-BE49-F238E27FC236}">
                <a16:creationId xmlns:a16="http://schemas.microsoft.com/office/drawing/2014/main" xmlns="" id="{116E36FA-8DAB-4BC8-A812-0E68C65BB991}"/>
              </a:ext>
            </a:extLst>
          </p:cNvPr>
          <p:cNvSpPr/>
          <p:nvPr/>
        </p:nvSpPr>
        <p:spPr>
          <a:xfrm>
            <a:off x="76200" y="76200"/>
            <a:ext cx="8915400" cy="1066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All of these threads / stories / prophecies culminate in the life of one man: Jesus the Christ!</a:t>
            </a: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038600"/>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2900" b="1" baseline="30000" dirty="0"/>
              <a:t>Acts 26:22 </a:t>
            </a:r>
            <a:r>
              <a:rPr lang="en-US" sz="2900" dirty="0"/>
              <a:t>So, having obtained help from God, I stand to this day testifying both to small and great, </a:t>
            </a:r>
            <a:r>
              <a:rPr lang="en-US" sz="2900" b="1" u="sng" dirty="0">
                <a:solidFill>
                  <a:srgbClr val="002060"/>
                </a:solidFill>
              </a:rPr>
              <a:t>stating nothing but </a:t>
            </a:r>
            <a:r>
              <a:rPr lang="en-US" sz="2800" b="1" u="sng" dirty="0">
                <a:solidFill>
                  <a:srgbClr val="002060"/>
                </a:solidFill>
              </a:rPr>
              <a:t>what the Prophets and Moses said was going to take place</a:t>
            </a:r>
            <a:r>
              <a:rPr lang="en-US" sz="2900" dirty="0"/>
              <a:t>;  </a:t>
            </a:r>
            <a:r>
              <a:rPr lang="en-US" sz="2900" b="1" baseline="30000" dirty="0"/>
              <a:t>23 </a:t>
            </a:r>
            <a:r>
              <a:rPr lang="en-US" sz="2900" dirty="0"/>
              <a:t>that the Christ was</a:t>
            </a:r>
            <a:r>
              <a:rPr lang="en-US" sz="2900" baseline="30000" dirty="0"/>
              <a:t> </a:t>
            </a:r>
            <a:r>
              <a:rPr lang="en-US" sz="2900" dirty="0"/>
              <a:t>to suffer, and that by reason of His resurrection from the dead He would be the first to  proclaim light both to the Jewish people and to the Gentiles</a:t>
            </a:r>
            <a:endParaRPr lang="en-US" sz="3200" dirty="0">
              <a:solidFill>
                <a:srgbClr val="002060"/>
              </a:solidFill>
            </a:endParaRPr>
          </a:p>
        </p:txBody>
      </p:sp>
      <p:sp>
        <p:nvSpPr>
          <p:cNvPr id="6" name="TextBox 5">
            <a:extLst>
              <a:ext uri="{FF2B5EF4-FFF2-40B4-BE49-F238E27FC236}">
                <a16:creationId xmlns:a16="http://schemas.microsoft.com/office/drawing/2014/main" xmlns="" id="{C5C09959-B153-4768-B2F5-66EFAB61D0D0}"/>
              </a:ext>
            </a:extLst>
          </p:cNvPr>
          <p:cNvSpPr txBox="1"/>
          <p:nvPr/>
        </p:nvSpPr>
        <p:spPr>
          <a:xfrm>
            <a:off x="0" y="4038600"/>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2900" b="1" baseline="30000" dirty="0"/>
              <a:t>Acts 26:22 </a:t>
            </a:r>
            <a:r>
              <a:rPr lang="en-US" sz="2900" dirty="0"/>
              <a:t>So, having obtained help from God, I stand to this day testifying both to small and great, stating nothing but what the Prophets and Moses said was going to take place;  </a:t>
            </a:r>
            <a:r>
              <a:rPr lang="en-US" sz="2900" b="1" baseline="30000" dirty="0"/>
              <a:t>23 </a:t>
            </a:r>
            <a:r>
              <a:rPr lang="en-US" sz="2900" b="1" u="sng" dirty="0">
                <a:solidFill>
                  <a:srgbClr val="002060"/>
                </a:solidFill>
              </a:rPr>
              <a:t>that the Christ was</a:t>
            </a:r>
            <a:r>
              <a:rPr lang="en-US" sz="2900" b="1" u="sng" baseline="30000" dirty="0">
                <a:solidFill>
                  <a:srgbClr val="002060"/>
                </a:solidFill>
              </a:rPr>
              <a:t> </a:t>
            </a:r>
            <a:r>
              <a:rPr lang="en-US" sz="2900" b="1" u="sng" dirty="0">
                <a:solidFill>
                  <a:srgbClr val="002060"/>
                </a:solidFill>
              </a:rPr>
              <a:t>to suffer</a:t>
            </a:r>
            <a:r>
              <a:rPr lang="en-US" sz="2900" dirty="0"/>
              <a:t>, and that by reason of His resurrection from the dead He would be the first to  proclaim light both to the Jewish people and to the Gentiles</a:t>
            </a:r>
            <a:endParaRPr lang="en-US" sz="3200" dirty="0">
              <a:solidFill>
                <a:srgbClr val="002060"/>
              </a:solidFill>
            </a:endParaRPr>
          </a:p>
        </p:txBody>
      </p:sp>
      <p:sp>
        <p:nvSpPr>
          <p:cNvPr id="14" name="Rounded Rectangular Callout 14">
            <a:extLst>
              <a:ext uri="{FF2B5EF4-FFF2-40B4-BE49-F238E27FC236}">
                <a16:creationId xmlns:a16="http://schemas.microsoft.com/office/drawing/2014/main" xmlns="" id="{A2DE4FAC-E623-42F9-92AE-AE998AE9977F}"/>
              </a:ext>
            </a:extLst>
          </p:cNvPr>
          <p:cNvSpPr/>
          <p:nvPr/>
        </p:nvSpPr>
        <p:spPr>
          <a:xfrm>
            <a:off x="4648200" y="1371600"/>
            <a:ext cx="4267200" cy="1066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His death resolves the problem of our guilt</a:t>
            </a:r>
          </a:p>
        </p:txBody>
      </p:sp>
    </p:spTree>
    <p:extLst>
      <p:ext uri="{BB962C8B-B14F-4D97-AF65-F5344CB8AC3E}">
        <p14:creationId xmlns:p14="http://schemas.microsoft.com/office/powerpoint/2010/main" val="35774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E314AD9-9B9A-4F98-9A93-FC06BA06006D}"/>
              </a:ext>
            </a:extLst>
          </p:cNvPr>
          <p:cNvPicPr>
            <a:picLocks noChangeAspect="1"/>
          </p:cNvPicPr>
          <p:nvPr/>
        </p:nvPicPr>
        <p:blipFill rotWithShape="1">
          <a:blip r:embed="rId2">
            <a:extLst>
              <a:ext uri="{28A0092B-C50C-407E-A947-70E740481C1C}">
                <a14:useLocalDpi xmlns:a14="http://schemas.microsoft.com/office/drawing/2010/main" val="0"/>
              </a:ext>
            </a:extLst>
          </a:blip>
          <a:srcRect t="8396"/>
          <a:stretch/>
        </p:blipFill>
        <p:spPr>
          <a:xfrm>
            <a:off x="-12700" y="0"/>
            <a:ext cx="9144000" cy="4988561"/>
          </a:xfrm>
          <a:prstGeom prst="rect">
            <a:avLst/>
          </a:prstGeom>
        </p:spPr>
      </p:pic>
      <p:pic>
        <p:nvPicPr>
          <p:cNvPr id="3" name="Picture 2" descr="A sunset in the background&#10;&#10;Description generated with very high confidence">
            <a:extLst>
              <a:ext uri="{FF2B5EF4-FFF2-40B4-BE49-F238E27FC236}">
                <a16:creationId xmlns:a16="http://schemas.microsoft.com/office/drawing/2014/main" xmlns="" id="{6C098F46-E51C-4962-95FC-F6801949B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ounded Rectangular Callout 14">
            <a:extLst>
              <a:ext uri="{FF2B5EF4-FFF2-40B4-BE49-F238E27FC236}">
                <a16:creationId xmlns:a16="http://schemas.microsoft.com/office/drawing/2014/main" xmlns="" id="{116E36FA-8DAB-4BC8-A812-0E68C65BB991}"/>
              </a:ext>
            </a:extLst>
          </p:cNvPr>
          <p:cNvSpPr/>
          <p:nvPr/>
        </p:nvSpPr>
        <p:spPr>
          <a:xfrm>
            <a:off x="76200" y="76200"/>
            <a:ext cx="8915400" cy="1066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All of these threads / stories / prophecies culminate in the life of one man: Jesus the Christ!</a:t>
            </a: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038600"/>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2900" b="1" baseline="30000" dirty="0"/>
              <a:t>Acts 26:22 </a:t>
            </a:r>
            <a:r>
              <a:rPr lang="en-US" sz="2900" dirty="0"/>
              <a:t>So, having obtained help from God, I stand to this day testifying both to small and great, </a:t>
            </a:r>
            <a:r>
              <a:rPr lang="en-US" sz="2900" b="1" u="sng" dirty="0">
                <a:solidFill>
                  <a:srgbClr val="002060"/>
                </a:solidFill>
              </a:rPr>
              <a:t>stating nothing but </a:t>
            </a:r>
            <a:r>
              <a:rPr lang="en-US" sz="2800" b="1" u="sng" dirty="0">
                <a:solidFill>
                  <a:srgbClr val="002060"/>
                </a:solidFill>
              </a:rPr>
              <a:t>what the Prophets and Moses said was going to take place</a:t>
            </a:r>
            <a:r>
              <a:rPr lang="en-US" sz="2900" dirty="0"/>
              <a:t>;  </a:t>
            </a:r>
            <a:r>
              <a:rPr lang="en-US" sz="2900" b="1" baseline="30000" dirty="0"/>
              <a:t>23 </a:t>
            </a:r>
            <a:r>
              <a:rPr lang="en-US" sz="2900" dirty="0"/>
              <a:t>that the Christ was</a:t>
            </a:r>
            <a:r>
              <a:rPr lang="en-US" sz="2900" baseline="30000" dirty="0"/>
              <a:t> </a:t>
            </a:r>
            <a:r>
              <a:rPr lang="en-US" sz="2900" dirty="0"/>
              <a:t>to suffer, and that by reason of His resurrection from the dead He would be the first to  proclaim light both to the Jewish people and to the Gentiles</a:t>
            </a:r>
            <a:endParaRPr lang="en-US" sz="3200" dirty="0">
              <a:solidFill>
                <a:srgbClr val="002060"/>
              </a:solidFill>
            </a:endParaRPr>
          </a:p>
        </p:txBody>
      </p:sp>
      <p:sp>
        <p:nvSpPr>
          <p:cNvPr id="6" name="TextBox 5">
            <a:extLst>
              <a:ext uri="{FF2B5EF4-FFF2-40B4-BE49-F238E27FC236}">
                <a16:creationId xmlns:a16="http://schemas.microsoft.com/office/drawing/2014/main" xmlns="" id="{C5C09959-B153-4768-B2F5-66EFAB61D0D0}"/>
              </a:ext>
            </a:extLst>
          </p:cNvPr>
          <p:cNvSpPr txBox="1"/>
          <p:nvPr/>
        </p:nvSpPr>
        <p:spPr>
          <a:xfrm>
            <a:off x="0" y="4035287"/>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2900" b="1" baseline="30000" dirty="0"/>
              <a:t>Acts 26:22 </a:t>
            </a:r>
            <a:r>
              <a:rPr lang="en-US" sz="2900" dirty="0"/>
              <a:t>So, having obtained help from God, I stand to this day testifying both to small and great, stating nothing but what the Prophets and Moses said was going to take place;  </a:t>
            </a:r>
            <a:r>
              <a:rPr lang="en-US" sz="2900" b="1" baseline="30000" dirty="0"/>
              <a:t>23 </a:t>
            </a:r>
            <a:r>
              <a:rPr lang="en-US" sz="2900" dirty="0"/>
              <a:t>that the Christ was</a:t>
            </a:r>
            <a:r>
              <a:rPr lang="en-US" sz="2900" baseline="30000" dirty="0"/>
              <a:t> </a:t>
            </a:r>
            <a:r>
              <a:rPr lang="en-US" sz="2900" dirty="0"/>
              <a:t>to suffer, and that </a:t>
            </a:r>
            <a:r>
              <a:rPr lang="en-US" sz="2900" b="1" u="sng" dirty="0">
                <a:solidFill>
                  <a:srgbClr val="002060"/>
                </a:solidFill>
              </a:rPr>
              <a:t>by reason of His resurrection from the dead He would be the first to  </a:t>
            </a:r>
            <a:r>
              <a:rPr lang="en-US" sz="2800" b="1" u="sng" dirty="0">
                <a:solidFill>
                  <a:srgbClr val="002060"/>
                </a:solidFill>
              </a:rPr>
              <a:t>proclaim light</a:t>
            </a:r>
            <a:r>
              <a:rPr lang="en-US" sz="2800" dirty="0"/>
              <a:t> </a:t>
            </a:r>
            <a:r>
              <a:rPr lang="en-US" sz="2900" dirty="0"/>
              <a:t>both to the Jewish people and to the Gentiles</a:t>
            </a:r>
            <a:endParaRPr lang="en-US" sz="3200" dirty="0">
              <a:solidFill>
                <a:srgbClr val="002060"/>
              </a:solidFill>
            </a:endParaRPr>
          </a:p>
        </p:txBody>
      </p:sp>
      <p:sp>
        <p:nvSpPr>
          <p:cNvPr id="8" name="Rounded Rectangular Callout 14">
            <a:extLst>
              <a:ext uri="{FF2B5EF4-FFF2-40B4-BE49-F238E27FC236}">
                <a16:creationId xmlns:a16="http://schemas.microsoft.com/office/drawing/2014/main" xmlns="" id="{786DBB8F-0572-40A8-9AA8-681DD3CCBEFE}"/>
              </a:ext>
            </a:extLst>
          </p:cNvPr>
          <p:cNvSpPr/>
          <p:nvPr/>
        </p:nvSpPr>
        <p:spPr>
          <a:xfrm>
            <a:off x="4648200" y="1371600"/>
            <a:ext cx="4267200" cy="1066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His resurrection brings the hope of new life</a:t>
            </a:r>
          </a:p>
        </p:txBody>
      </p:sp>
    </p:spTree>
    <p:extLst>
      <p:ext uri="{BB962C8B-B14F-4D97-AF65-F5344CB8AC3E}">
        <p14:creationId xmlns:p14="http://schemas.microsoft.com/office/powerpoint/2010/main" val="423596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E314AD9-9B9A-4F98-9A93-FC06BA06006D}"/>
              </a:ext>
            </a:extLst>
          </p:cNvPr>
          <p:cNvPicPr>
            <a:picLocks noChangeAspect="1"/>
          </p:cNvPicPr>
          <p:nvPr/>
        </p:nvPicPr>
        <p:blipFill rotWithShape="1">
          <a:blip r:embed="rId2">
            <a:extLst>
              <a:ext uri="{28A0092B-C50C-407E-A947-70E740481C1C}">
                <a14:useLocalDpi xmlns:a14="http://schemas.microsoft.com/office/drawing/2010/main" val="0"/>
              </a:ext>
            </a:extLst>
          </a:blip>
          <a:srcRect t="8396"/>
          <a:stretch/>
        </p:blipFill>
        <p:spPr>
          <a:xfrm>
            <a:off x="-12700" y="0"/>
            <a:ext cx="9144000" cy="4988561"/>
          </a:xfrm>
          <a:prstGeom prst="rect">
            <a:avLst/>
          </a:prstGeom>
        </p:spPr>
      </p:pic>
      <p:pic>
        <p:nvPicPr>
          <p:cNvPr id="3" name="Picture 2" descr="A sunset in the background&#10;&#10;Description generated with very high confidence">
            <a:extLst>
              <a:ext uri="{FF2B5EF4-FFF2-40B4-BE49-F238E27FC236}">
                <a16:creationId xmlns:a16="http://schemas.microsoft.com/office/drawing/2014/main" xmlns="" id="{6C098F46-E51C-4962-95FC-F6801949B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ounded Rectangular Callout 14">
            <a:extLst>
              <a:ext uri="{FF2B5EF4-FFF2-40B4-BE49-F238E27FC236}">
                <a16:creationId xmlns:a16="http://schemas.microsoft.com/office/drawing/2014/main" xmlns="" id="{116E36FA-8DAB-4BC8-A812-0E68C65BB991}"/>
              </a:ext>
            </a:extLst>
          </p:cNvPr>
          <p:cNvSpPr/>
          <p:nvPr/>
        </p:nvSpPr>
        <p:spPr>
          <a:xfrm>
            <a:off x="76200" y="76200"/>
            <a:ext cx="8915400" cy="1066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All of these threads / stories / prophecies culminate in the life of one man: Jesus the Christ!</a:t>
            </a:r>
          </a:p>
        </p:txBody>
      </p:sp>
      <p:sp>
        <p:nvSpPr>
          <p:cNvPr id="13" name="TextBox 12">
            <a:extLst>
              <a:ext uri="{FF2B5EF4-FFF2-40B4-BE49-F238E27FC236}">
                <a16:creationId xmlns:a16="http://schemas.microsoft.com/office/drawing/2014/main" xmlns="" id="{B844F1D0-614E-45DD-9CDE-F2CA5B86BD50}"/>
              </a:ext>
            </a:extLst>
          </p:cNvPr>
          <p:cNvSpPr txBox="1"/>
          <p:nvPr/>
        </p:nvSpPr>
        <p:spPr>
          <a:xfrm>
            <a:off x="0" y="4038600"/>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2900" b="1" baseline="30000" dirty="0"/>
              <a:t>Acts 26:22 </a:t>
            </a:r>
            <a:r>
              <a:rPr lang="en-US" sz="2900" dirty="0"/>
              <a:t>So, having obtained help from God, I stand to this day testifying both to small and great, </a:t>
            </a:r>
            <a:r>
              <a:rPr lang="en-US" sz="2900" b="1" u="sng" dirty="0">
                <a:solidFill>
                  <a:srgbClr val="002060"/>
                </a:solidFill>
              </a:rPr>
              <a:t>stating nothing but </a:t>
            </a:r>
            <a:r>
              <a:rPr lang="en-US" sz="2800" b="1" u="sng" dirty="0">
                <a:solidFill>
                  <a:srgbClr val="002060"/>
                </a:solidFill>
              </a:rPr>
              <a:t>what the Prophets and Moses said was going to take place</a:t>
            </a:r>
            <a:r>
              <a:rPr lang="en-US" sz="2900" dirty="0"/>
              <a:t>;  </a:t>
            </a:r>
            <a:r>
              <a:rPr lang="en-US" sz="2900" b="1" baseline="30000" dirty="0"/>
              <a:t>23 </a:t>
            </a:r>
            <a:r>
              <a:rPr lang="en-US" sz="2900" dirty="0"/>
              <a:t>that the Christ was</a:t>
            </a:r>
            <a:r>
              <a:rPr lang="en-US" sz="2900" baseline="30000" dirty="0"/>
              <a:t> </a:t>
            </a:r>
            <a:r>
              <a:rPr lang="en-US" sz="2900" dirty="0"/>
              <a:t>to suffer, and that by reason of His resurrection from the dead He would be the first to  proclaim light both to the Jewish people and to the Gentiles</a:t>
            </a:r>
            <a:endParaRPr lang="en-US" sz="3200" dirty="0">
              <a:solidFill>
                <a:srgbClr val="002060"/>
              </a:solidFill>
            </a:endParaRPr>
          </a:p>
        </p:txBody>
      </p:sp>
      <p:sp>
        <p:nvSpPr>
          <p:cNvPr id="6" name="TextBox 5">
            <a:extLst>
              <a:ext uri="{FF2B5EF4-FFF2-40B4-BE49-F238E27FC236}">
                <a16:creationId xmlns:a16="http://schemas.microsoft.com/office/drawing/2014/main" xmlns="" id="{C5C09959-B153-4768-B2F5-66EFAB61D0D0}"/>
              </a:ext>
            </a:extLst>
          </p:cNvPr>
          <p:cNvSpPr txBox="1"/>
          <p:nvPr/>
        </p:nvSpPr>
        <p:spPr>
          <a:xfrm>
            <a:off x="0" y="4035287"/>
            <a:ext cx="9144000" cy="2819400"/>
          </a:xfrm>
          <a:prstGeom prst="rect">
            <a:avLst/>
          </a:prstGeom>
          <a:solidFill>
            <a:schemeClr val="accent6">
              <a:lumMod val="40000"/>
              <a:lumOff val="60000"/>
            </a:schemeClr>
          </a:solidFill>
          <a:ln>
            <a:solidFill>
              <a:schemeClr val="bg2"/>
            </a:solidFill>
          </a:ln>
        </p:spPr>
        <p:txBody>
          <a:bodyPr wrap="square">
            <a:noAutofit/>
          </a:bodyPr>
          <a:lstStyle/>
          <a:p>
            <a:r>
              <a:rPr lang="en-US" sz="2900" b="1" baseline="30000" dirty="0"/>
              <a:t>Acts 26:22 </a:t>
            </a:r>
            <a:r>
              <a:rPr lang="en-US" sz="2900" dirty="0"/>
              <a:t>So, having obtained help from God, I stand to this day testifying both to small and great, stating nothing but what the Prophets and Moses said was going to take place;  </a:t>
            </a:r>
            <a:r>
              <a:rPr lang="en-US" sz="2900" b="1" baseline="30000" dirty="0"/>
              <a:t>23 </a:t>
            </a:r>
            <a:r>
              <a:rPr lang="en-US" sz="2900" dirty="0"/>
              <a:t>that the Christ was</a:t>
            </a:r>
            <a:r>
              <a:rPr lang="en-US" sz="2900" baseline="30000" dirty="0"/>
              <a:t> </a:t>
            </a:r>
            <a:r>
              <a:rPr lang="en-US" sz="2900" dirty="0"/>
              <a:t>to suffer, and that by reason of His resurrection from the dead He would be the first to  proclaim light </a:t>
            </a:r>
            <a:r>
              <a:rPr lang="en-US" sz="2800" b="1" u="sng" dirty="0">
                <a:solidFill>
                  <a:srgbClr val="002060"/>
                </a:solidFill>
              </a:rPr>
              <a:t>both to the Jewish people and to the Gentiles</a:t>
            </a:r>
          </a:p>
        </p:txBody>
      </p:sp>
    </p:spTree>
    <p:extLst>
      <p:ext uri="{BB962C8B-B14F-4D97-AF65-F5344CB8AC3E}">
        <p14:creationId xmlns:p14="http://schemas.microsoft.com/office/powerpoint/2010/main" val="4006590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E314AD9-9B9A-4F98-9A93-FC06BA06006D}"/>
              </a:ext>
            </a:extLst>
          </p:cNvPr>
          <p:cNvPicPr>
            <a:picLocks noChangeAspect="1"/>
          </p:cNvPicPr>
          <p:nvPr/>
        </p:nvPicPr>
        <p:blipFill rotWithShape="1">
          <a:blip r:embed="rId2">
            <a:extLst>
              <a:ext uri="{28A0092B-C50C-407E-A947-70E740481C1C}">
                <a14:useLocalDpi xmlns:a14="http://schemas.microsoft.com/office/drawing/2010/main" val="0"/>
              </a:ext>
            </a:extLst>
          </a:blip>
          <a:srcRect t="8396"/>
          <a:stretch/>
        </p:blipFill>
        <p:spPr>
          <a:xfrm>
            <a:off x="-12700" y="0"/>
            <a:ext cx="9144000" cy="4988561"/>
          </a:xfrm>
          <a:prstGeom prst="rect">
            <a:avLst/>
          </a:prstGeom>
        </p:spPr>
      </p:pic>
      <p:pic>
        <p:nvPicPr>
          <p:cNvPr id="3" name="Picture 2" descr="A sunset in the background&#10;&#10;Description generated with very high confidence">
            <a:extLst>
              <a:ext uri="{FF2B5EF4-FFF2-40B4-BE49-F238E27FC236}">
                <a16:creationId xmlns:a16="http://schemas.microsoft.com/office/drawing/2014/main" xmlns="" id="{6C098F46-E51C-4962-95FC-F6801949B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TextBox 12">
            <a:extLst>
              <a:ext uri="{FF2B5EF4-FFF2-40B4-BE49-F238E27FC236}">
                <a16:creationId xmlns:a16="http://schemas.microsoft.com/office/drawing/2014/main" xmlns="" id="{B844F1D0-614E-45DD-9CDE-F2CA5B86BD50}"/>
              </a:ext>
            </a:extLst>
          </p:cNvPr>
          <p:cNvSpPr txBox="1"/>
          <p:nvPr/>
        </p:nvSpPr>
        <p:spPr>
          <a:xfrm>
            <a:off x="0" y="4648200"/>
            <a:ext cx="9144000" cy="1828800"/>
          </a:xfrm>
          <a:prstGeom prst="rect">
            <a:avLst/>
          </a:prstGeom>
          <a:noFill/>
          <a:ln>
            <a:noFill/>
          </a:ln>
        </p:spPr>
        <p:txBody>
          <a:bodyPr wrap="square">
            <a:noAutofit/>
          </a:bodyPr>
          <a:lstStyle/>
          <a:p>
            <a:pPr algn="ctr"/>
            <a:r>
              <a:rPr lang="en-US" sz="2800" b="1" baseline="30000" dirty="0">
                <a:solidFill>
                  <a:schemeClr val="bg1"/>
                </a:solidFill>
              </a:rPr>
              <a:t>18  “</a:t>
            </a:r>
            <a:r>
              <a:rPr lang="en-US" sz="2800" b="1" dirty="0">
                <a:solidFill>
                  <a:schemeClr val="bg1"/>
                </a:solidFill>
              </a:rPr>
              <a:t>to open their eyes so that they may turn from  darkness to light and from the dominion of Satan to God, that they may receive forgiveness of sins and an inheritance among those who have been sanctified by faith in Me.’</a:t>
            </a:r>
          </a:p>
        </p:txBody>
      </p:sp>
    </p:spTree>
    <p:extLst>
      <p:ext uri="{BB962C8B-B14F-4D97-AF65-F5344CB8AC3E}">
        <p14:creationId xmlns:p14="http://schemas.microsoft.com/office/powerpoint/2010/main" val="18857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04B787F-9624-47D4-BDD7-66F9AEC2803A}"/>
              </a:ext>
            </a:extLst>
          </p:cNvPr>
          <p:cNvPicPr>
            <a:picLocks noChangeAspect="1"/>
          </p:cNvPicPr>
          <p:nvPr/>
        </p:nvPicPr>
        <p:blipFill rotWithShape="1">
          <a:blip r:embed="rId2">
            <a:extLst>
              <a:ext uri="{28A0092B-C50C-407E-A947-70E740481C1C}">
                <a14:useLocalDpi xmlns:a14="http://schemas.microsoft.com/office/drawing/2010/main" val="0"/>
              </a:ext>
            </a:extLst>
          </a:blip>
          <a:srcRect l="1667" t="9638" r="2500"/>
          <a:stretch/>
        </p:blipFill>
        <p:spPr>
          <a:xfrm>
            <a:off x="0" y="-1"/>
            <a:ext cx="9144000" cy="5747931"/>
          </a:xfrm>
          <a:prstGeom prst="rect">
            <a:avLst/>
          </a:prstGeom>
        </p:spPr>
      </p:pic>
      <p:sp>
        <p:nvSpPr>
          <p:cNvPr id="2" name="Rounded Rectangular Callout 14">
            <a:extLst>
              <a:ext uri="{FF2B5EF4-FFF2-40B4-BE49-F238E27FC236}">
                <a16:creationId xmlns:a16="http://schemas.microsoft.com/office/drawing/2014/main" xmlns="" id="{0526CA08-8275-4E7F-91D8-8EC066A3A95D}"/>
              </a:ext>
            </a:extLst>
          </p:cNvPr>
          <p:cNvSpPr/>
          <p:nvPr/>
        </p:nvSpPr>
        <p:spPr>
          <a:xfrm>
            <a:off x="-266700" y="5486400"/>
            <a:ext cx="96393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r>
              <a:rPr lang="en-US" sz="4000" b="1" dirty="0"/>
              <a:t>Chapter 24:   </a:t>
            </a:r>
            <a:r>
              <a:rPr lang="en-US" sz="4000" b="1" i="1" dirty="0"/>
              <a:t>Caesarea </a:t>
            </a:r>
          </a:p>
        </p:txBody>
      </p:sp>
    </p:spTree>
    <p:extLst>
      <p:ext uri="{BB962C8B-B14F-4D97-AF65-F5344CB8AC3E}">
        <p14:creationId xmlns:p14="http://schemas.microsoft.com/office/powerpoint/2010/main" val="186876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87F72F6-D0DC-473C-987C-CA29413B913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6" name="TextBox 5">
            <a:extLst>
              <a:ext uri="{FF2B5EF4-FFF2-40B4-BE49-F238E27FC236}">
                <a16:creationId xmlns:a16="http://schemas.microsoft.com/office/drawing/2014/main" xmlns="" id="{C5C09959-B153-4768-B2F5-66EFAB61D0D0}"/>
              </a:ext>
            </a:extLst>
          </p:cNvPr>
          <p:cNvSpPr txBox="1"/>
          <p:nvPr/>
        </p:nvSpPr>
        <p:spPr>
          <a:xfrm>
            <a:off x="0" y="4953000"/>
            <a:ext cx="9144000" cy="19050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26:24 </a:t>
            </a:r>
            <a:r>
              <a:rPr lang="en-US" sz="3200" dirty="0"/>
              <a:t>While Paul was saying this in his defense, Festus said in a loud voice, “Paul, you are out of your mind! Your great learning is driving you mad.” </a:t>
            </a:r>
          </a:p>
          <a:p>
            <a:endParaRPr lang="en-US" sz="3200" dirty="0">
              <a:solidFill>
                <a:srgbClr val="002060"/>
              </a:solidFill>
            </a:endParaRPr>
          </a:p>
        </p:txBody>
      </p:sp>
    </p:spTree>
    <p:extLst>
      <p:ext uri="{BB962C8B-B14F-4D97-AF65-F5344CB8AC3E}">
        <p14:creationId xmlns:p14="http://schemas.microsoft.com/office/powerpoint/2010/main" val="329272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131C23C-EB88-41A8-8BC8-B058A320052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6" name="TextBox 5">
            <a:extLst>
              <a:ext uri="{FF2B5EF4-FFF2-40B4-BE49-F238E27FC236}">
                <a16:creationId xmlns:a16="http://schemas.microsoft.com/office/drawing/2014/main" xmlns="" id="{C5C09959-B153-4768-B2F5-66EFAB61D0D0}"/>
              </a:ext>
            </a:extLst>
          </p:cNvPr>
          <p:cNvSpPr txBox="1"/>
          <p:nvPr/>
        </p:nvSpPr>
        <p:spPr>
          <a:xfrm>
            <a:off x="0" y="4953000"/>
            <a:ext cx="9144000" cy="19050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26:25 </a:t>
            </a:r>
            <a:r>
              <a:rPr lang="en-US" sz="3200" dirty="0"/>
              <a:t>But Paul said, “I am not out of my mind, most excellent Festus, but I utter words of sober truth. </a:t>
            </a:r>
          </a:p>
          <a:p>
            <a:endParaRPr lang="en-US" sz="3200" dirty="0">
              <a:solidFill>
                <a:srgbClr val="002060"/>
              </a:solidFill>
            </a:endParaRPr>
          </a:p>
        </p:txBody>
      </p:sp>
    </p:spTree>
    <p:extLst>
      <p:ext uri="{BB962C8B-B14F-4D97-AF65-F5344CB8AC3E}">
        <p14:creationId xmlns:p14="http://schemas.microsoft.com/office/powerpoint/2010/main" val="3794590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7A5CE9-AB7E-455A-9031-6E41021188E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6" name="TextBox 5">
            <a:extLst>
              <a:ext uri="{FF2B5EF4-FFF2-40B4-BE49-F238E27FC236}">
                <a16:creationId xmlns:a16="http://schemas.microsoft.com/office/drawing/2014/main" xmlns="" id="{C5C09959-B153-4768-B2F5-66EFAB61D0D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26:26 </a:t>
            </a:r>
            <a:r>
              <a:rPr lang="en-US" sz="3200" dirty="0"/>
              <a:t>For the king knows about these matters, and I speak to him also with confidence, since I am persuaded that none of these things escape his notice; for this has not been done in a corner. </a:t>
            </a:r>
          </a:p>
          <a:p>
            <a:endParaRPr lang="en-US" sz="3200" dirty="0">
              <a:solidFill>
                <a:srgbClr val="002060"/>
              </a:solidFill>
            </a:endParaRPr>
          </a:p>
        </p:txBody>
      </p:sp>
    </p:spTree>
    <p:extLst>
      <p:ext uri="{BB962C8B-B14F-4D97-AF65-F5344CB8AC3E}">
        <p14:creationId xmlns:p14="http://schemas.microsoft.com/office/powerpoint/2010/main" val="383019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CBB11F5-8683-4DA6-872C-77CF426BA03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6" name="TextBox 5">
            <a:extLst>
              <a:ext uri="{FF2B5EF4-FFF2-40B4-BE49-F238E27FC236}">
                <a16:creationId xmlns:a16="http://schemas.microsoft.com/office/drawing/2014/main" xmlns="" id="{C5C09959-B153-4768-B2F5-66EFAB61D0D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endParaRPr lang="en-US" sz="3200" b="1" baseline="30000" dirty="0"/>
          </a:p>
          <a:p>
            <a:r>
              <a:rPr lang="en-US" sz="3200" b="1" baseline="30000" dirty="0"/>
              <a:t>Acts 26:27 </a:t>
            </a:r>
            <a:r>
              <a:rPr lang="en-US" sz="3200" dirty="0"/>
              <a:t>King Agrippa, do you believe the Prophets?      I know that you do.” </a:t>
            </a:r>
          </a:p>
          <a:p>
            <a:endParaRPr lang="en-US" sz="3200" dirty="0">
              <a:solidFill>
                <a:srgbClr val="002060"/>
              </a:solidFill>
            </a:endParaRPr>
          </a:p>
        </p:txBody>
      </p:sp>
    </p:spTree>
    <p:extLst>
      <p:ext uri="{BB962C8B-B14F-4D97-AF65-F5344CB8AC3E}">
        <p14:creationId xmlns:p14="http://schemas.microsoft.com/office/powerpoint/2010/main" val="3129156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66FE7BA-05AF-4317-8A42-D6A65EBCE49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6" name="TextBox 5">
            <a:extLst>
              <a:ext uri="{FF2B5EF4-FFF2-40B4-BE49-F238E27FC236}">
                <a16:creationId xmlns:a16="http://schemas.microsoft.com/office/drawing/2014/main" xmlns="" id="{C5C09959-B153-4768-B2F5-66EFAB61D0D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endParaRPr lang="en-US" sz="3200" b="1" baseline="30000" dirty="0"/>
          </a:p>
          <a:p>
            <a:r>
              <a:rPr lang="en-US" sz="3200" b="1" baseline="30000" dirty="0"/>
              <a:t>Acts 26:28 </a:t>
            </a:r>
            <a:r>
              <a:rPr lang="en-US" sz="3200" dirty="0"/>
              <a:t>Agrippa replied to Paul, “In a short time you will persuade me to become a Christian.” </a:t>
            </a:r>
          </a:p>
          <a:p>
            <a:r>
              <a:rPr lang="en-US" sz="3200" dirty="0"/>
              <a:t> </a:t>
            </a:r>
          </a:p>
          <a:p>
            <a:endParaRPr lang="en-US" sz="3200" dirty="0">
              <a:solidFill>
                <a:srgbClr val="002060"/>
              </a:solidFill>
            </a:endParaRPr>
          </a:p>
        </p:txBody>
      </p:sp>
    </p:spTree>
    <p:extLst>
      <p:ext uri="{BB962C8B-B14F-4D97-AF65-F5344CB8AC3E}">
        <p14:creationId xmlns:p14="http://schemas.microsoft.com/office/powerpoint/2010/main" val="4462851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F0F3345-4A11-4A2C-97D3-E74C824E5C6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6" name="TextBox 5">
            <a:extLst>
              <a:ext uri="{FF2B5EF4-FFF2-40B4-BE49-F238E27FC236}">
                <a16:creationId xmlns:a16="http://schemas.microsoft.com/office/drawing/2014/main" xmlns="" id="{C5C09959-B153-4768-B2F5-66EFAB61D0D0}"/>
              </a:ext>
            </a:extLst>
          </p:cNvPr>
          <p:cNvSpPr txBox="1"/>
          <p:nvPr/>
        </p:nvSpPr>
        <p:spPr>
          <a:xfrm>
            <a:off x="0" y="4800600"/>
            <a:ext cx="9144000" cy="20574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 26:29 </a:t>
            </a:r>
            <a:r>
              <a:rPr lang="en-US" sz="3200" dirty="0"/>
              <a:t>And Paul said, “I would wish to God, that whether in a short or long time, not only you, but also all who hear me this day, might become such as I am, except for these chains.”</a:t>
            </a:r>
          </a:p>
          <a:p>
            <a:r>
              <a:rPr lang="en-US" sz="3200" dirty="0"/>
              <a:t> </a:t>
            </a:r>
          </a:p>
          <a:p>
            <a:endParaRPr lang="en-US" sz="3200" dirty="0">
              <a:solidFill>
                <a:srgbClr val="002060"/>
              </a:solidFill>
            </a:endParaRPr>
          </a:p>
        </p:txBody>
      </p:sp>
    </p:spTree>
    <p:extLst>
      <p:ext uri="{BB962C8B-B14F-4D97-AF65-F5344CB8AC3E}">
        <p14:creationId xmlns:p14="http://schemas.microsoft.com/office/powerpoint/2010/main" val="186852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C294A0B-BD14-498C-9E52-FC47C2E1B4A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6" name="TextBox 5">
            <a:extLst>
              <a:ext uri="{FF2B5EF4-FFF2-40B4-BE49-F238E27FC236}">
                <a16:creationId xmlns:a16="http://schemas.microsoft.com/office/drawing/2014/main" xmlns="" id="{C5C09959-B153-4768-B2F5-66EFAB61D0D0}"/>
              </a:ext>
            </a:extLst>
          </p:cNvPr>
          <p:cNvSpPr txBox="1"/>
          <p:nvPr/>
        </p:nvSpPr>
        <p:spPr>
          <a:xfrm>
            <a:off x="0" y="4419600"/>
            <a:ext cx="9144000" cy="2438400"/>
          </a:xfrm>
          <a:prstGeom prst="rect">
            <a:avLst/>
          </a:prstGeom>
          <a:solidFill>
            <a:schemeClr val="accent6">
              <a:lumMod val="40000"/>
              <a:lumOff val="60000"/>
            </a:schemeClr>
          </a:solidFill>
          <a:ln>
            <a:solidFill>
              <a:schemeClr val="bg2"/>
            </a:solidFill>
          </a:ln>
        </p:spPr>
        <p:txBody>
          <a:bodyPr wrap="square">
            <a:noAutofit/>
          </a:bodyPr>
          <a:lstStyle/>
          <a:p>
            <a:r>
              <a:rPr lang="en-US" sz="3000" b="1" baseline="30000" dirty="0"/>
              <a:t>Acts 26:30 </a:t>
            </a:r>
            <a:r>
              <a:rPr lang="en-US" sz="3000" dirty="0"/>
              <a:t>The king stood up and the governor and Bernice, and those who were sitting with them, </a:t>
            </a:r>
            <a:r>
              <a:rPr lang="en-US" sz="3000" b="1" baseline="30000" dirty="0"/>
              <a:t>31 </a:t>
            </a:r>
            <a:r>
              <a:rPr lang="en-US" sz="3000" dirty="0"/>
              <a:t>and when they had gone aside, they began talking to one another, saying, “This man is not doing anything worthy of death or imprisonment.” </a:t>
            </a:r>
          </a:p>
          <a:p>
            <a:r>
              <a:rPr lang="en-US" sz="3200" dirty="0"/>
              <a:t> </a:t>
            </a:r>
          </a:p>
          <a:p>
            <a:endParaRPr lang="en-US" sz="3200" dirty="0">
              <a:solidFill>
                <a:srgbClr val="002060"/>
              </a:solidFill>
            </a:endParaRPr>
          </a:p>
        </p:txBody>
      </p:sp>
    </p:spTree>
    <p:extLst>
      <p:ext uri="{BB962C8B-B14F-4D97-AF65-F5344CB8AC3E}">
        <p14:creationId xmlns:p14="http://schemas.microsoft.com/office/powerpoint/2010/main" val="4289047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2045073-DBDF-48BE-AE7E-814718D3167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6000"/>
                    </a14:imgEffect>
                  </a14:imgLayer>
                </a14:imgProps>
              </a:ext>
              <a:ext uri="{28A0092B-C50C-407E-A947-70E740481C1C}">
                <a14:useLocalDpi xmlns:a14="http://schemas.microsoft.com/office/drawing/2010/main" val="0"/>
              </a:ext>
            </a:extLst>
          </a:blip>
          <a:srcRect t="8396"/>
          <a:stretch/>
        </p:blipFill>
        <p:spPr>
          <a:xfrm>
            <a:off x="-12700" y="0"/>
            <a:ext cx="9144000" cy="4988561"/>
          </a:xfrm>
          <a:prstGeom prst="rect">
            <a:avLst/>
          </a:prstGeom>
        </p:spPr>
      </p:pic>
      <p:sp>
        <p:nvSpPr>
          <p:cNvPr id="6" name="TextBox 5">
            <a:extLst>
              <a:ext uri="{FF2B5EF4-FFF2-40B4-BE49-F238E27FC236}">
                <a16:creationId xmlns:a16="http://schemas.microsoft.com/office/drawing/2014/main" xmlns="" id="{C5C09959-B153-4768-B2F5-66EFAB61D0D0}"/>
              </a:ext>
            </a:extLst>
          </p:cNvPr>
          <p:cNvSpPr txBox="1"/>
          <p:nvPr/>
        </p:nvSpPr>
        <p:spPr>
          <a:xfrm>
            <a:off x="0" y="4953000"/>
            <a:ext cx="9144000" cy="1905000"/>
          </a:xfrm>
          <a:prstGeom prst="rect">
            <a:avLst/>
          </a:prstGeom>
          <a:solidFill>
            <a:schemeClr val="accent6">
              <a:lumMod val="40000"/>
              <a:lumOff val="60000"/>
            </a:schemeClr>
          </a:solidFill>
          <a:ln>
            <a:solidFill>
              <a:schemeClr val="bg2"/>
            </a:solidFill>
          </a:ln>
        </p:spPr>
        <p:txBody>
          <a:bodyPr wrap="square">
            <a:noAutofit/>
          </a:bodyPr>
          <a:lstStyle/>
          <a:p>
            <a:r>
              <a:rPr lang="en-US" sz="3000" b="1" baseline="30000" dirty="0"/>
              <a:t>Acts 26:32 </a:t>
            </a:r>
            <a:r>
              <a:rPr lang="en-US" sz="3000" dirty="0"/>
              <a:t>And Agrippa said to Festus, “This man might have been set free if he had not appealed to Caesar.”</a:t>
            </a:r>
          </a:p>
          <a:p>
            <a:r>
              <a:rPr lang="en-US" sz="3200" dirty="0"/>
              <a:t> </a:t>
            </a:r>
          </a:p>
          <a:p>
            <a:endParaRPr lang="en-US" sz="3200" dirty="0">
              <a:solidFill>
                <a:srgbClr val="002060"/>
              </a:solidFill>
            </a:endParaRPr>
          </a:p>
        </p:txBody>
      </p:sp>
      <p:sp>
        <p:nvSpPr>
          <p:cNvPr id="5" name="Rounded Rectangular Callout 14">
            <a:extLst>
              <a:ext uri="{FF2B5EF4-FFF2-40B4-BE49-F238E27FC236}">
                <a16:creationId xmlns:a16="http://schemas.microsoft.com/office/drawing/2014/main" xmlns="" id="{0FE55A9C-AEF2-498C-93F9-86D48E9B45C5}"/>
              </a:ext>
            </a:extLst>
          </p:cNvPr>
          <p:cNvSpPr/>
          <p:nvPr/>
        </p:nvSpPr>
        <p:spPr>
          <a:xfrm>
            <a:off x="76200" y="4038599"/>
            <a:ext cx="8991600" cy="990601"/>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t>God wanted Paul’s testimony to be heard again and again, all over the world!</a:t>
            </a:r>
          </a:p>
        </p:txBody>
      </p:sp>
    </p:spTree>
    <p:extLst>
      <p:ext uri="{BB962C8B-B14F-4D97-AF65-F5344CB8AC3E}">
        <p14:creationId xmlns:p14="http://schemas.microsoft.com/office/powerpoint/2010/main" val="32898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E314AD9-9B9A-4F98-9A93-FC06BA06006D}"/>
              </a:ext>
            </a:extLst>
          </p:cNvPr>
          <p:cNvPicPr>
            <a:picLocks noChangeAspect="1"/>
          </p:cNvPicPr>
          <p:nvPr/>
        </p:nvPicPr>
        <p:blipFill rotWithShape="1">
          <a:blip r:embed="rId2">
            <a:extLst>
              <a:ext uri="{28A0092B-C50C-407E-A947-70E740481C1C}">
                <a14:useLocalDpi xmlns:a14="http://schemas.microsoft.com/office/drawing/2010/main" val="0"/>
              </a:ext>
            </a:extLst>
          </a:blip>
          <a:srcRect t="8396"/>
          <a:stretch/>
        </p:blipFill>
        <p:spPr>
          <a:xfrm>
            <a:off x="-12700" y="0"/>
            <a:ext cx="9144000" cy="4988561"/>
          </a:xfrm>
          <a:prstGeom prst="rect">
            <a:avLst/>
          </a:prstGeom>
        </p:spPr>
      </p:pic>
      <p:pic>
        <p:nvPicPr>
          <p:cNvPr id="3" name="Picture 2" descr="A large old building with many windows&#10;&#10;Description generated with high confidence">
            <a:extLst>
              <a:ext uri="{FF2B5EF4-FFF2-40B4-BE49-F238E27FC236}">
                <a16:creationId xmlns:a16="http://schemas.microsoft.com/office/drawing/2014/main" xmlns="" id="{F5CA09FB-ECE3-4A54-B385-9EE3AB100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9" y="-1190025"/>
            <a:ext cx="9179668" cy="6219225"/>
          </a:xfrm>
          <a:prstGeom prst="rect">
            <a:avLst/>
          </a:prstGeom>
        </p:spPr>
      </p:pic>
      <p:sp>
        <p:nvSpPr>
          <p:cNvPr id="6" name="TextBox 5">
            <a:extLst>
              <a:ext uri="{FF2B5EF4-FFF2-40B4-BE49-F238E27FC236}">
                <a16:creationId xmlns:a16="http://schemas.microsoft.com/office/drawing/2014/main" xmlns="" id="{C5C09959-B153-4768-B2F5-66EFAB61D0D0}"/>
              </a:ext>
            </a:extLst>
          </p:cNvPr>
          <p:cNvSpPr txBox="1"/>
          <p:nvPr/>
        </p:nvSpPr>
        <p:spPr>
          <a:xfrm>
            <a:off x="0" y="4953000"/>
            <a:ext cx="9144000" cy="1905000"/>
          </a:xfrm>
          <a:prstGeom prst="rect">
            <a:avLst/>
          </a:prstGeom>
          <a:solidFill>
            <a:schemeClr val="accent6">
              <a:lumMod val="40000"/>
              <a:lumOff val="60000"/>
            </a:schemeClr>
          </a:solidFill>
          <a:ln>
            <a:solidFill>
              <a:schemeClr val="bg2"/>
            </a:solidFill>
          </a:ln>
        </p:spPr>
        <p:txBody>
          <a:bodyPr wrap="square">
            <a:noAutofit/>
          </a:bodyPr>
          <a:lstStyle/>
          <a:p>
            <a:r>
              <a:rPr lang="en-US" sz="3000" b="1" baseline="30000" dirty="0"/>
              <a:t>Acts 28:30 </a:t>
            </a:r>
            <a:r>
              <a:rPr lang="en-US" sz="3000" dirty="0"/>
              <a:t>And he stayed two full years in his own rented quarters and was welcoming all who came to him,  </a:t>
            </a:r>
            <a:r>
              <a:rPr lang="en-US" sz="3000" b="1" baseline="30000" dirty="0"/>
              <a:t>31 </a:t>
            </a:r>
            <a:r>
              <a:rPr lang="en-US" sz="3000" dirty="0"/>
              <a:t>preaching the kingdom of God and teaching concerning the Lord Jesus Christ with all openness, unhindered. </a:t>
            </a:r>
          </a:p>
        </p:txBody>
      </p:sp>
      <p:sp>
        <p:nvSpPr>
          <p:cNvPr id="8" name="Rounded Rectangular Callout 14">
            <a:extLst>
              <a:ext uri="{FF2B5EF4-FFF2-40B4-BE49-F238E27FC236}">
                <a16:creationId xmlns:a16="http://schemas.microsoft.com/office/drawing/2014/main" xmlns="" id="{C7EADFF8-23EB-4662-9295-8EDF3344B95D}"/>
              </a:ext>
            </a:extLst>
          </p:cNvPr>
          <p:cNvSpPr/>
          <p:nvPr/>
        </p:nvSpPr>
        <p:spPr>
          <a:xfrm>
            <a:off x="76200" y="4038599"/>
            <a:ext cx="8991600" cy="990601"/>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dirty="0"/>
              <a:t>God wanted Paul’s testimony to be heard again and again, all over the world!</a:t>
            </a:r>
          </a:p>
        </p:txBody>
      </p:sp>
    </p:spTree>
    <p:extLst>
      <p:ext uri="{BB962C8B-B14F-4D97-AF65-F5344CB8AC3E}">
        <p14:creationId xmlns:p14="http://schemas.microsoft.com/office/powerpoint/2010/main" val="15736827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0"/>
            <a:ext cx="9525000" cy="5858867"/>
          </a:xfrm>
        </p:spPr>
      </p:pic>
      <p:sp>
        <p:nvSpPr>
          <p:cNvPr id="8" name="TextBox 7"/>
          <p:cNvSpPr txBox="1"/>
          <p:nvPr/>
        </p:nvSpPr>
        <p:spPr>
          <a:xfrm>
            <a:off x="-228600" y="0"/>
            <a:ext cx="2895600" cy="1143000"/>
          </a:xfrm>
          <a:prstGeom prst="rect">
            <a:avLst/>
          </a:prstGeom>
          <a:noFill/>
          <a:ln>
            <a:noFill/>
          </a:ln>
        </p:spPr>
        <p:txBody>
          <a:bodyPr wrap="square" anchor="ctr" anchorCtr="0">
            <a:noAutofit/>
          </a:bodyPr>
          <a:lstStyle/>
          <a:p>
            <a:pPr algn="ctr"/>
            <a:r>
              <a:rPr lang="en-US" sz="9600" b="1" dirty="0">
                <a:cs typeface="Andalus" pitchFamily="18" charset="-78"/>
              </a:rPr>
              <a:t>Acts</a:t>
            </a:r>
            <a:endParaRPr lang="en-US" sz="8000" b="1" dirty="0"/>
          </a:p>
        </p:txBody>
      </p:sp>
    </p:spTree>
    <p:extLst>
      <p:ext uri="{BB962C8B-B14F-4D97-AF65-F5344CB8AC3E}">
        <p14:creationId xmlns:p14="http://schemas.microsoft.com/office/powerpoint/2010/main" val="2158199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201065A-863A-448A-8040-D8B4A8E58A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60" t="11298" r="26896" b="92"/>
          <a:stretch/>
        </p:blipFill>
        <p:spPr>
          <a:xfrm rot="5400000">
            <a:off x="1143001" y="-1143000"/>
            <a:ext cx="6858000" cy="9143998"/>
          </a:xfrm>
          <a:prstGeom prst="rect">
            <a:avLst/>
          </a:prstGeom>
        </p:spPr>
      </p:pic>
      <p:sp>
        <p:nvSpPr>
          <p:cNvPr id="6" name="Line Callout 1 13">
            <a:extLst>
              <a:ext uri="{FF2B5EF4-FFF2-40B4-BE49-F238E27FC236}">
                <a16:creationId xmlns:a16="http://schemas.microsoft.com/office/drawing/2014/main" xmlns="" id="{68DAD4D4-5CF3-4909-946D-F5D363679DA5}"/>
              </a:ext>
            </a:extLst>
          </p:cNvPr>
          <p:cNvSpPr/>
          <p:nvPr/>
        </p:nvSpPr>
        <p:spPr>
          <a:xfrm>
            <a:off x="5943600" y="3733800"/>
            <a:ext cx="1905000" cy="533400"/>
          </a:xfrm>
          <a:prstGeom prst="borderCallout1">
            <a:avLst>
              <a:gd name="adj1" fmla="val 36202"/>
              <a:gd name="adj2" fmla="val -118730"/>
              <a:gd name="adj3" fmla="val 55871"/>
              <a:gd name="adj4" fmla="val 276"/>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Jerusalem</a:t>
            </a:r>
          </a:p>
        </p:txBody>
      </p:sp>
      <p:sp>
        <p:nvSpPr>
          <p:cNvPr id="7" name="Oval 6">
            <a:extLst>
              <a:ext uri="{FF2B5EF4-FFF2-40B4-BE49-F238E27FC236}">
                <a16:creationId xmlns:a16="http://schemas.microsoft.com/office/drawing/2014/main" xmlns="" id="{64768FC3-BA91-40F6-9872-449851E47B9F}"/>
              </a:ext>
            </a:extLst>
          </p:cNvPr>
          <p:cNvSpPr/>
          <p:nvPr/>
        </p:nvSpPr>
        <p:spPr>
          <a:xfrm>
            <a:off x="3322414" y="3767455"/>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70986BF9-F6F8-4E96-85E2-E388BE4D4D73}"/>
              </a:ext>
            </a:extLst>
          </p:cNvPr>
          <p:cNvSpPr/>
          <p:nvPr/>
        </p:nvSpPr>
        <p:spPr>
          <a:xfrm>
            <a:off x="1706177" y="1238249"/>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Callout 1 13">
            <a:extLst>
              <a:ext uri="{FF2B5EF4-FFF2-40B4-BE49-F238E27FC236}">
                <a16:creationId xmlns:a16="http://schemas.microsoft.com/office/drawing/2014/main" xmlns="" id="{094D0192-B5C9-488C-8367-4B71E735BD04}"/>
              </a:ext>
            </a:extLst>
          </p:cNvPr>
          <p:cNvSpPr/>
          <p:nvPr/>
        </p:nvSpPr>
        <p:spPr>
          <a:xfrm>
            <a:off x="247650" y="332721"/>
            <a:ext cx="1809750" cy="457200"/>
          </a:xfrm>
          <a:prstGeom prst="borderCallout1">
            <a:avLst>
              <a:gd name="adj1" fmla="val 222568"/>
              <a:gd name="adj2" fmla="val 81111"/>
              <a:gd name="adj3" fmla="val 94908"/>
              <a:gd name="adj4" fmla="val 47645"/>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Caesarea</a:t>
            </a:r>
          </a:p>
        </p:txBody>
      </p:sp>
      <p:sp>
        <p:nvSpPr>
          <p:cNvPr id="2" name="Rounded Rectangular Callout 14">
            <a:extLst>
              <a:ext uri="{FF2B5EF4-FFF2-40B4-BE49-F238E27FC236}">
                <a16:creationId xmlns:a16="http://schemas.microsoft.com/office/drawing/2014/main" xmlns="" id="{0526CA08-8275-4E7F-91D8-8EC066A3A95D}"/>
              </a:ext>
            </a:extLst>
          </p:cNvPr>
          <p:cNvSpPr/>
          <p:nvPr/>
        </p:nvSpPr>
        <p:spPr>
          <a:xfrm>
            <a:off x="-266700" y="5486400"/>
            <a:ext cx="96393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r>
              <a:rPr lang="en-US" sz="4000" b="1" dirty="0"/>
              <a:t>Chapter 24:   </a:t>
            </a:r>
            <a:r>
              <a:rPr lang="en-US" sz="4000" b="1" i="1" dirty="0"/>
              <a:t>Caesarea </a:t>
            </a:r>
          </a:p>
        </p:txBody>
      </p:sp>
    </p:spTree>
    <p:extLst>
      <p:ext uri="{BB962C8B-B14F-4D97-AF65-F5344CB8AC3E}">
        <p14:creationId xmlns:p14="http://schemas.microsoft.com/office/powerpoint/2010/main" val="185644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201065A-863A-448A-8040-D8B4A8E58A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60" t="11298" r="26896" b="92"/>
          <a:stretch/>
        </p:blipFill>
        <p:spPr>
          <a:xfrm rot="5400000">
            <a:off x="1143001" y="-1143000"/>
            <a:ext cx="6858000" cy="9143998"/>
          </a:xfrm>
          <a:prstGeom prst="rect">
            <a:avLst/>
          </a:prstGeom>
        </p:spPr>
      </p:pic>
      <p:sp>
        <p:nvSpPr>
          <p:cNvPr id="6" name="Line Callout 1 13">
            <a:extLst>
              <a:ext uri="{FF2B5EF4-FFF2-40B4-BE49-F238E27FC236}">
                <a16:creationId xmlns:a16="http://schemas.microsoft.com/office/drawing/2014/main" xmlns="" id="{68DAD4D4-5CF3-4909-946D-F5D363679DA5}"/>
              </a:ext>
            </a:extLst>
          </p:cNvPr>
          <p:cNvSpPr/>
          <p:nvPr/>
        </p:nvSpPr>
        <p:spPr>
          <a:xfrm>
            <a:off x="5943600" y="3733800"/>
            <a:ext cx="1905000" cy="533400"/>
          </a:xfrm>
          <a:prstGeom prst="borderCallout1">
            <a:avLst>
              <a:gd name="adj1" fmla="val 36202"/>
              <a:gd name="adj2" fmla="val -118730"/>
              <a:gd name="adj3" fmla="val 55871"/>
              <a:gd name="adj4" fmla="val 276"/>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Jerusalem</a:t>
            </a:r>
          </a:p>
        </p:txBody>
      </p:sp>
      <p:sp>
        <p:nvSpPr>
          <p:cNvPr id="7" name="Oval 6">
            <a:extLst>
              <a:ext uri="{FF2B5EF4-FFF2-40B4-BE49-F238E27FC236}">
                <a16:creationId xmlns:a16="http://schemas.microsoft.com/office/drawing/2014/main" xmlns="" id="{64768FC3-BA91-40F6-9872-449851E47B9F}"/>
              </a:ext>
            </a:extLst>
          </p:cNvPr>
          <p:cNvSpPr/>
          <p:nvPr/>
        </p:nvSpPr>
        <p:spPr>
          <a:xfrm>
            <a:off x="3322414" y="3767455"/>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70986BF9-F6F8-4E96-85E2-E388BE4D4D73}"/>
              </a:ext>
            </a:extLst>
          </p:cNvPr>
          <p:cNvSpPr/>
          <p:nvPr/>
        </p:nvSpPr>
        <p:spPr>
          <a:xfrm>
            <a:off x="1706177" y="1238249"/>
            <a:ext cx="381000" cy="381000"/>
          </a:xfrm>
          <a:prstGeom prst="ellipse">
            <a:avLst/>
          </a:prstGeom>
          <a:solidFill>
            <a:srgbClr val="008A3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Callout 1 13">
            <a:extLst>
              <a:ext uri="{FF2B5EF4-FFF2-40B4-BE49-F238E27FC236}">
                <a16:creationId xmlns:a16="http://schemas.microsoft.com/office/drawing/2014/main" xmlns="" id="{094D0192-B5C9-488C-8367-4B71E735BD04}"/>
              </a:ext>
            </a:extLst>
          </p:cNvPr>
          <p:cNvSpPr/>
          <p:nvPr/>
        </p:nvSpPr>
        <p:spPr>
          <a:xfrm>
            <a:off x="247650" y="332721"/>
            <a:ext cx="1809750" cy="457200"/>
          </a:xfrm>
          <a:prstGeom prst="borderCallout1">
            <a:avLst>
              <a:gd name="adj1" fmla="val 222568"/>
              <a:gd name="adj2" fmla="val 81111"/>
              <a:gd name="adj3" fmla="val 94908"/>
              <a:gd name="adj4" fmla="val 47645"/>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Caesarea</a:t>
            </a:r>
          </a:p>
        </p:txBody>
      </p:sp>
      <p:sp>
        <p:nvSpPr>
          <p:cNvPr id="10" name="Rounded Rectangular Callout 14">
            <a:extLst>
              <a:ext uri="{FF2B5EF4-FFF2-40B4-BE49-F238E27FC236}">
                <a16:creationId xmlns:a16="http://schemas.microsoft.com/office/drawing/2014/main" xmlns="" id="{9331B0FD-A376-4EFD-8C3C-5706E70D0FF2}"/>
              </a:ext>
            </a:extLst>
          </p:cNvPr>
          <p:cNvSpPr/>
          <p:nvPr/>
        </p:nvSpPr>
        <p:spPr>
          <a:xfrm>
            <a:off x="-266700" y="5486400"/>
            <a:ext cx="96393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r>
              <a:rPr lang="en-US" sz="4000" b="1" dirty="0"/>
              <a:t>Chapter 24:   </a:t>
            </a:r>
            <a:r>
              <a:rPr lang="en-US" sz="4000" b="1" i="1" dirty="0"/>
              <a:t>Caesarea</a:t>
            </a:r>
          </a:p>
          <a:p>
            <a:pPr algn="ctr" fontAlgn="auto">
              <a:spcBef>
                <a:spcPts val="0"/>
              </a:spcBef>
              <a:spcAft>
                <a:spcPts val="0"/>
              </a:spcAft>
              <a:defRPr/>
            </a:pPr>
            <a:r>
              <a:rPr lang="en-US" sz="4000" b="1" i="1" dirty="0"/>
              <a:t>Defense before Felix </a:t>
            </a:r>
          </a:p>
        </p:txBody>
      </p:sp>
      <p:pic>
        <p:nvPicPr>
          <p:cNvPr id="11" name="Picture 10">
            <a:extLst>
              <a:ext uri="{FF2B5EF4-FFF2-40B4-BE49-F238E27FC236}">
                <a16:creationId xmlns:a16="http://schemas.microsoft.com/office/drawing/2014/main" xmlns="" id="{EC037BDE-B4A8-4FBB-8501-1756D68BC5CB}"/>
              </a:ext>
            </a:extLst>
          </p:cNvPr>
          <p:cNvPicPr>
            <a:picLocks noChangeAspect="1"/>
          </p:cNvPicPr>
          <p:nvPr/>
        </p:nvPicPr>
        <p:blipFill rotWithShape="1">
          <a:blip r:embed="rId3">
            <a:extLst>
              <a:ext uri="{28A0092B-C50C-407E-A947-70E740481C1C}">
                <a14:useLocalDpi xmlns:a14="http://schemas.microsoft.com/office/drawing/2010/main" val="0"/>
              </a:ext>
            </a:extLst>
          </a:blip>
          <a:srcRect r="3344"/>
          <a:stretch/>
        </p:blipFill>
        <p:spPr>
          <a:xfrm>
            <a:off x="-1" y="0"/>
            <a:ext cx="9918915" cy="4876800"/>
          </a:xfrm>
          <a:prstGeom prst="rect">
            <a:avLst/>
          </a:prstGeom>
        </p:spPr>
      </p:pic>
    </p:spTree>
    <p:extLst>
      <p:ext uri="{BB962C8B-B14F-4D97-AF65-F5344CB8AC3E}">
        <p14:creationId xmlns:p14="http://schemas.microsoft.com/office/powerpoint/2010/main" val="327882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13060</TotalTime>
  <Words>1909</Words>
  <Application>Microsoft Office PowerPoint</Application>
  <PresentationFormat>On-screen Show (4:3)</PresentationFormat>
  <Paragraphs>298</Paragraphs>
  <Slides>79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Andalus</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Xenos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foustb</dc:creator>
  <cp:lastModifiedBy>wolfed</cp:lastModifiedBy>
  <cp:revision>1776</cp:revision>
  <dcterms:created xsi:type="dcterms:W3CDTF">2015-11-05T16:00:32Z</dcterms:created>
  <dcterms:modified xsi:type="dcterms:W3CDTF">2019-01-05T12:34:44Z</dcterms:modified>
</cp:coreProperties>
</file>