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</p:sldMasterIdLst>
  <p:notesMasterIdLst>
    <p:notesMasterId r:id="rId32"/>
  </p:notesMasterIdLst>
  <p:sldIdLst>
    <p:sldId id="257" r:id="rId3"/>
    <p:sldId id="262" r:id="rId4"/>
    <p:sldId id="258" r:id="rId5"/>
    <p:sldId id="263" r:id="rId6"/>
    <p:sldId id="264" r:id="rId7"/>
    <p:sldId id="265" r:id="rId8"/>
    <p:sldId id="266" r:id="rId9"/>
    <p:sldId id="267" r:id="rId10"/>
    <p:sldId id="270" r:id="rId11"/>
    <p:sldId id="272" r:id="rId12"/>
    <p:sldId id="273" r:id="rId13"/>
    <p:sldId id="274" r:id="rId14"/>
    <p:sldId id="276" r:id="rId15"/>
    <p:sldId id="269" r:id="rId16"/>
    <p:sldId id="277" r:id="rId17"/>
    <p:sldId id="278" r:id="rId18"/>
    <p:sldId id="286" r:id="rId19"/>
    <p:sldId id="279" r:id="rId20"/>
    <p:sldId id="287" r:id="rId21"/>
    <p:sldId id="280" r:id="rId22"/>
    <p:sldId id="288" r:id="rId23"/>
    <p:sldId id="290" r:id="rId24"/>
    <p:sldId id="281" r:id="rId25"/>
    <p:sldId id="282" r:id="rId26"/>
    <p:sldId id="268" r:id="rId27"/>
    <p:sldId id="283" r:id="rId28"/>
    <p:sldId id="284" r:id="rId29"/>
    <p:sldId id="285" r:id="rId30"/>
    <p:sldId id="28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8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149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2EC6F-C22B-4D81-AB0D-72C1315B9A54}" type="datetimeFigureOut">
              <a:rPr lang="en-US" smtClean="0"/>
              <a:t>2/23/2022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B427B-0BEE-4779-9CFB-48C7A8B844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96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5422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C7E3-FA9F-4D43-9944-A2B19F0A0C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BD89-ABDB-441F-BC2E-6A5E8905A7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56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C7E3-FA9F-4D43-9944-A2B19F0A0C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BD89-ABDB-441F-BC2E-6A5E8905A7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827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C7E3-FA9F-4D43-9944-A2B19F0A0C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BD89-ABDB-441F-BC2E-6A5E8905A7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908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531D0AA2-F4FA-499F-A738-F0854131651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0946183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3B410D6E-DEE6-434E-8A5C-36AF544EB62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70063126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3616A811-ED26-457D-8223-6EBA10C6E2E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76996035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52601"/>
            <a:ext cx="53848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52601"/>
            <a:ext cx="53848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F8F3ED38-B590-4FE0-AD16-75B8BB94834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4504896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F38A72CC-0545-493C-A18E-8B6DAA65703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79015483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12E0CC90-5724-4D22-8245-F2C1A36EE25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1437181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BCE3E13C-1E37-4BE7-831B-68A49B62E09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9266157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5AA9D254-92B9-46D3-88F6-D0BE456B05A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71469532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C7E3-FA9F-4D43-9944-A2B19F0A0C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BD89-ABDB-441F-BC2E-6A5E8905A7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0661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0585815C-196A-4621-A778-E68AA8E65C7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3762318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118A37CC-6666-4508-A466-006D4401CBF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64261385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F098BB40-330C-4DD4-83BF-D7E7DD1994B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49904049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C7E3-FA9F-4D43-9944-A2B19F0A0C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BD89-ABDB-441F-BC2E-6A5E8905A7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995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C7E3-FA9F-4D43-9944-A2B19F0A0C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BD89-ABDB-441F-BC2E-6A5E8905A7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198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C7E3-FA9F-4D43-9944-A2B19F0A0C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BD89-ABDB-441F-BC2E-6A5E8905A7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44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C7E3-FA9F-4D43-9944-A2B19F0A0C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BD89-ABDB-441F-BC2E-6A5E8905A7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431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C7E3-FA9F-4D43-9944-A2B19F0A0C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BD89-ABDB-441F-BC2E-6A5E8905A7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647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C7E3-FA9F-4D43-9944-A2B19F0A0C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BD89-ABDB-441F-BC2E-6A5E8905A7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036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C7E3-FA9F-4D43-9944-A2B19F0A0C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BD89-ABDB-441F-BC2E-6A5E8905A7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457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BC7E3-FA9F-4D43-9944-A2B19F0A0C1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6BD89-ABDB-441F-BC2E-6A5E8905A7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09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52601"/>
            <a:ext cx="109728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339B3B-227A-4E1D-9DAC-D8A3C6F475A3}" type="slidenum"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1" name="Group 7"/>
          <p:cNvGrpSpPr>
            <a:grpSpLocks/>
          </p:cNvGrpSpPr>
          <p:nvPr userDrawn="1"/>
        </p:nvGrpSpPr>
        <p:grpSpPr bwMode="auto">
          <a:xfrm>
            <a:off x="0" y="1447800"/>
            <a:ext cx="12192000" cy="228600"/>
            <a:chOff x="0" y="864"/>
            <a:chExt cx="5760" cy="192"/>
          </a:xfrm>
        </p:grpSpPr>
        <p:sp>
          <p:nvSpPr>
            <p:cNvPr id="8200" name="Rectangle 8"/>
            <p:cNvSpPr>
              <a:spLocks noChangeArrowheads="1"/>
            </p:cNvSpPr>
            <p:nvPr userDrawn="1"/>
          </p:nvSpPr>
          <p:spPr bwMode="auto">
            <a:xfrm>
              <a:off x="0" y="864"/>
              <a:ext cx="5760" cy="192"/>
            </a:xfrm>
            <a:prstGeom prst="rect">
              <a:avLst/>
            </a:prstGeom>
            <a:solidFill>
              <a:srgbClr val="0066FF"/>
            </a:solidFill>
            <a:ln w="38100">
              <a:solidFill>
                <a:srgbClr val="EAEAE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01" name="Rectangle 9"/>
            <p:cNvSpPr>
              <a:spLocks noChangeArrowheads="1"/>
            </p:cNvSpPr>
            <p:nvPr userDrawn="1"/>
          </p:nvSpPr>
          <p:spPr bwMode="auto">
            <a:xfrm>
              <a:off x="0" y="864"/>
              <a:ext cx="480" cy="192"/>
            </a:xfrm>
            <a:prstGeom prst="rect">
              <a:avLst/>
            </a:prstGeom>
            <a:solidFill>
              <a:srgbClr val="FF9900"/>
            </a:solidFill>
            <a:ln w="38100">
              <a:solidFill>
                <a:srgbClr val="EAEAE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02" name="Rectangle 10"/>
            <p:cNvSpPr>
              <a:spLocks noChangeArrowheads="1"/>
            </p:cNvSpPr>
            <p:nvPr userDrawn="1"/>
          </p:nvSpPr>
          <p:spPr bwMode="auto">
            <a:xfrm>
              <a:off x="5280" y="864"/>
              <a:ext cx="480" cy="192"/>
            </a:xfrm>
            <a:prstGeom prst="rect">
              <a:avLst/>
            </a:prstGeom>
            <a:solidFill>
              <a:srgbClr val="FF9900"/>
            </a:solidFill>
            <a:ln w="38100">
              <a:solidFill>
                <a:srgbClr val="EAEAE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032" name="Group 11"/>
          <p:cNvGrpSpPr>
            <a:grpSpLocks/>
          </p:cNvGrpSpPr>
          <p:nvPr userDrawn="1"/>
        </p:nvGrpSpPr>
        <p:grpSpPr bwMode="auto">
          <a:xfrm>
            <a:off x="0" y="6858000"/>
            <a:ext cx="12192000" cy="76200"/>
            <a:chOff x="0" y="4176"/>
            <a:chExt cx="5760" cy="144"/>
          </a:xfrm>
        </p:grpSpPr>
        <p:sp>
          <p:nvSpPr>
            <p:cNvPr id="8204" name="Rectangle 12"/>
            <p:cNvSpPr>
              <a:spLocks noChangeArrowheads="1"/>
            </p:cNvSpPr>
            <p:nvPr userDrawn="1"/>
          </p:nvSpPr>
          <p:spPr bwMode="auto">
            <a:xfrm>
              <a:off x="0" y="4176"/>
              <a:ext cx="5328" cy="144"/>
            </a:xfrm>
            <a:prstGeom prst="rect">
              <a:avLst/>
            </a:prstGeom>
            <a:solidFill>
              <a:srgbClr val="0066FF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05" name="Rectangle 13"/>
            <p:cNvSpPr>
              <a:spLocks noChangeArrowheads="1"/>
            </p:cNvSpPr>
            <p:nvPr userDrawn="1"/>
          </p:nvSpPr>
          <p:spPr bwMode="auto">
            <a:xfrm>
              <a:off x="0" y="4176"/>
              <a:ext cx="440" cy="144"/>
            </a:xfrm>
            <a:prstGeom prst="rect">
              <a:avLst/>
            </a:prstGeom>
            <a:solidFill>
              <a:srgbClr val="FF9900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06" name="Rectangle 14"/>
            <p:cNvSpPr>
              <a:spLocks noChangeArrowheads="1"/>
            </p:cNvSpPr>
            <p:nvPr userDrawn="1"/>
          </p:nvSpPr>
          <p:spPr bwMode="auto">
            <a:xfrm>
              <a:off x="5320" y="4176"/>
              <a:ext cx="440" cy="144"/>
            </a:xfrm>
            <a:prstGeom prst="rect">
              <a:avLst/>
            </a:prstGeom>
            <a:solidFill>
              <a:srgbClr val="FF9900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5877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C0C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C0C0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C0C0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C0C0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C0C0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C0C0C0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C0C0C0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C0C0C0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C0C0C0"/>
          </a:solidFill>
          <a:effectLst>
            <a:outerShdw blurRad="38100" dist="38100" dir="2700000" algn="tl">
              <a:srgbClr val="000000"/>
            </a:outerShdw>
          </a:effectLst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24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529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WHAT SPIRITUAL TRANSFORMATION LOOKS LIKE</a:t>
            </a: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 smtClean="0">
                <a:cs typeface="Times New Roman" pitchFamily="18" charset="0"/>
              </a:rPr>
              <a:t>Its essence (1:10a)</a:t>
            </a: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endParaRPr lang="en-US" sz="4000" dirty="0">
              <a:cs typeface="Times New Roman" pitchFamily="18" charset="0"/>
            </a:endParaRP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endParaRPr lang="en-US" sz="4000" dirty="0" smtClean="0">
              <a:cs typeface="Times New Roman" pitchFamily="18" charset="0"/>
            </a:endParaRPr>
          </a:p>
          <a:p>
            <a:pPr marL="57150" indent="0" algn="ctr" eaLnBrk="1" hangingPunct="1">
              <a:lnSpc>
                <a:spcPct val="70000"/>
              </a:lnSpc>
              <a:spcBef>
                <a:spcPts val="0"/>
              </a:spcBef>
              <a:defRPr/>
            </a:pPr>
            <a:r>
              <a:rPr lang="en-US" sz="4400" b="0" i="1" dirty="0" smtClean="0">
                <a:effectLst/>
                <a:cs typeface="Times New Roman" pitchFamily="18" charset="0"/>
              </a:rPr>
              <a:t>Living in a way that represents God well, that enhances His reputation with others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180622" y="274638"/>
            <a:ext cx="11785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9pPr>
          </a:lstStyle>
          <a:p>
            <a:pPr>
              <a:lnSpc>
                <a:spcPts val="3600"/>
              </a:lnSpc>
              <a:defRPr/>
            </a:pPr>
            <a:r>
              <a:rPr lang="en-US" sz="4800" kern="0" dirty="0" smtClean="0"/>
              <a:t>Colossians 1:9-14</a:t>
            </a:r>
            <a:br>
              <a:rPr lang="en-US" sz="4800" kern="0" dirty="0" smtClean="0"/>
            </a:br>
            <a:r>
              <a:rPr lang="en-US" sz="4800" kern="0" dirty="0" smtClean="0"/>
              <a:t>Paul’s Prayer for </a:t>
            </a:r>
            <a:br>
              <a:rPr lang="en-US" sz="4800" kern="0" dirty="0" smtClean="0"/>
            </a:br>
            <a:r>
              <a:rPr lang="en-US" sz="4800" kern="0" dirty="0" smtClean="0"/>
              <a:t>Spiritual Transformation</a:t>
            </a:r>
            <a:endParaRPr lang="en-US" sz="4800" b="0" dirty="0">
              <a:effectLst/>
              <a:cs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7122" y="2912705"/>
            <a:ext cx="11884378" cy="91307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3200" baseline="30000" dirty="0" smtClean="0"/>
              <a:t>1:10a</a:t>
            </a:r>
            <a:r>
              <a:rPr lang="en-US" sz="3200" dirty="0" smtClean="0"/>
              <a:t> . . . so </a:t>
            </a:r>
            <a:r>
              <a:rPr lang="en-US" sz="3200" dirty="0"/>
              <a:t>that you will walk in a manner worthy of the Lord, to please Him in all </a:t>
            </a:r>
            <a:r>
              <a:rPr lang="en-US" sz="3200" dirty="0" smtClean="0"/>
              <a:t>respects . . 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59800773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WHAT SPIRITUAL TRANSFORMATION LOOKS LIKE</a:t>
            </a: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 smtClean="0">
                <a:cs typeface="Times New Roman" pitchFamily="18" charset="0"/>
              </a:rPr>
              <a:t>Its essence (1:10a)</a:t>
            </a: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endParaRPr lang="en-US" sz="4000" dirty="0">
              <a:cs typeface="Times New Roman" pitchFamily="18" charset="0"/>
            </a:endParaRP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endParaRPr lang="en-US" sz="4000" dirty="0" smtClean="0">
              <a:cs typeface="Times New Roman" pitchFamily="18" charset="0"/>
            </a:endParaRPr>
          </a:p>
          <a:p>
            <a:pPr marL="1428750" lvl="2" indent="-571500" eaLnBrk="1" hangingPunct="1">
              <a:lnSpc>
                <a:spcPct val="7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4000" dirty="0" smtClean="0">
                <a:cs typeface="Times New Roman" pitchFamily="18" charset="0"/>
              </a:rPr>
              <a:t>GOD-CENTERED – NOT SELF-CENTERED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180622" y="274638"/>
            <a:ext cx="11785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9pPr>
          </a:lstStyle>
          <a:p>
            <a:pPr>
              <a:lnSpc>
                <a:spcPts val="3600"/>
              </a:lnSpc>
              <a:defRPr/>
            </a:pPr>
            <a:r>
              <a:rPr lang="en-US" sz="4800" kern="0" dirty="0" smtClean="0"/>
              <a:t>Colossians 1:9-14</a:t>
            </a:r>
            <a:br>
              <a:rPr lang="en-US" sz="4800" kern="0" dirty="0" smtClean="0"/>
            </a:br>
            <a:r>
              <a:rPr lang="en-US" sz="4800" kern="0" dirty="0" smtClean="0"/>
              <a:t>Paul’s Prayer for </a:t>
            </a:r>
            <a:br>
              <a:rPr lang="en-US" sz="4800" kern="0" dirty="0" smtClean="0"/>
            </a:br>
            <a:r>
              <a:rPr lang="en-US" sz="4800" kern="0" dirty="0" smtClean="0"/>
              <a:t>Spiritual Transformation</a:t>
            </a:r>
            <a:endParaRPr lang="en-US" sz="4800" b="0" dirty="0">
              <a:effectLst/>
              <a:cs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7122" y="2912705"/>
            <a:ext cx="11884378" cy="91307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3200" baseline="30000" dirty="0" smtClean="0"/>
              <a:t>1:10a</a:t>
            </a:r>
            <a:r>
              <a:rPr lang="en-US" sz="3200" dirty="0" smtClean="0"/>
              <a:t> . . . so </a:t>
            </a:r>
            <a:r>
              <a:rPr lang="en-US" sz="3200" dirty="0"/>
              <a:t>that you will walk in a manner </a:t>
            </a:r>
            <a:r>
              <a:rPr lang="en-US" sz="3200" u="sng" dirty="0"/>
              <a:t>worthy of the Lord</a:t>
            </a:r>
            <a:r>
              <a:rPr lang="en-US" sz="3200" dirty="0"/>
              <a:t>, </a:t>
            </a:r>
            <a:r>
              <a:rPr lang="en-US" sz="3200" u="sng" dirty="0"/>
              <a:t>to please Him</a:t>
            </a:r>
            <a:r>
              <a:rPr lang="en-US" sz="3200" dirty="0"/>
              <a:t> in all </a:t>
            </a:r>
            <a:r>
              <a:rPr lang="en-US" sz="3200" dirty="0" smtClean="0"/>
              <a:t>respects . . 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5289637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WHAT SPIRITUAL TRANSFORMATION LOOKS LIKE</a:t>
            </a: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 smtClean="0">
                <a:cs typeface="Times New Roman" pitchFamily="18" charset="0"/>
              </a:rPr>
              <a:t>Its essence (1:10a)</a:t>
            </a: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endParaRPr lang="en-US" sz="4000" dirty="0">
              <a:cs typeface="Times New Roman" pitchFamily="18" charset="0"/>
            </a:endParaRP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endParaRPr lang="en-US" sz="4000" dirty="0" smtClean="0">
              <a:cs typeface="Times New Roman" pitchFamily="18" charset="0"/>
            </a:endParaRPr>
          </a:p>
          <a:p>
            <a:pPr marL="1428750" lvl="2" indent="-571500" eaLnBrk="1" hangingPunct="1">
              <a:lnSpc>
                <a:spcPct val="7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4000" dirty="0" smtClean="0">
                <a:cs typeface="Times New Roman" pitchFamily="18" charset="0"/>
              </a:rPr>
              <a:t>COMPREHENSIVE – NOT COMPARTMENTALIZED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180622" y="274638"/>
            <a:ext cx="11785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9pPr>
          </a:lstStyle>
          <a:p>
            <a:pPr>
              <a:lnSpc>
                <a:spcPts val="3600"/>
              </a:lnSpc>
              <a:defRPr/>
            </a:pPr>
            <a:r>
              <a:rPr lang="en-US" sz="4800" kern="0" dirty="0" smtClean="0"/>
              <a:t>Colossians 1:9-14</a:t>
            </a:r>
            <a:br>
              <a:rPr lang="en-US" sz="4800" kern="0" dirty="0" smtClean="0"/>
            </a:br>
            <a:r>
              <a:rPr lang="en-US" sz="4800" kern="0" dirty="0" smtClean="0"/>
              <a:t>Paul’s Prayer for </a:t>
            </a:r>
            <a:br>
              <a:rPr lang="en-US" sz="4800" kern="0" dirty="0" smtClean="0"/>
            </a:br>
            <a:r>
              <a:rPr lang="en-US" sz="4800" kern="0" dirty="0" smtClean="0"/>
              <a:t>Spiritual Transformation</a:t>
            </a:r>
            <a:endParaRPr lang="en-US" sz="4800" b="0" dirty="0">
              <a:effectLst/>
              <a:cs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7122" y="2912705"/>
            <a:ext cx="11884378" cy="91307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3200" baseline="30000" dirty="0" smtClean="0"/>
              <a:t>1:10a</a:t>
            </a:r>
            <a:r>
              <a:rPr lang="en-US" sz="3200" dirty="0" smtClean="0"/>
              <a:t> . . . so </a:t>
            </a:r>
            <a:r>
              <a:rPr lang="en-US" sz="3200" dirty="0"/>
              <a:t>that you will walk in a manner worthy of the Lord, to please Him </a:t>
            </a:r>
            <a:r>
              <a:rPr lang="en-US" sz="3200" u="sng" dirty="0"/>
              <a:t>in all </a:t>
            </a:r>
            <a:r>
              <a:rPr lang="en-US" sz="3200" u="sng" dirty="0" smtClean="0"/>
              <a:t>respects</a:t>
            </a:r>
            <a:r>
              <a:rPr lang="en-US" sz="3200" dirty="0" smtClean="0"/>
              <a:t> . . 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7362211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WHAT SPIRITUAL TRANSFORMATION LOOKS LIKE</a:t>
            </a: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 smtClean="0">
                <a:cs typeface="Times New Roman" pitchFamily="18" charset="0"/>
              </a:rPr>
              <a:t>Its essence (1:10a)</a:t>
            </a: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endParaRPr lang="en-US" sz="4000" dirty="0">
              <a:cs typeface="Times New Roman" pitchFamily="18" charset="0"/>
            </a:endParaRP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endParaRPr lang="en-US" sz="4000" dirty="0" smtClean="0">
              <a:cs typeface="Times New Roman" pitchFamily="18" charset="0"/>
            </a:endParaRPr>
          </a:p>
          <a:p>
            <a:pPr marL="1428750" lvl="2" indent="-571500" eaLnBrk="1" hangingPunct="1">
              <a:lnSpc>
                <a:spcPct val="7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4000" dirty="0" smtClean="0">
                <a:cs typeface="Times New Roman" pitchFamily="18" charset="0"/>
              </a:rPr>
              <a:t>FULFILLING – NOT CONSTRICTING OR REGRET-PRODUCING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180622" y="274638"/>
            <a:ext cx="11785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9pPr>
          </a:lstStyle>
          <a:p>
            <a:pPr>
              <a:lnSpc>
                <a:spcPts val="3600"/>
              </a:lnSpc>
              <a:defRPr/>
            </a:pPr>
            <a:r>
              <a:rPr lang="en-US" sz="4800" kern="0" dirty="0" smtClean="0"/>
              <a:t>Colossians 1:9-14</a:t>
            </a:r>
            <a:br>
              <a:rPr lang="en-US" sz="4800" kern="0" dirty="0" smtClean="0"/>
            </a:br>
            <a:r>
              <a:rPr lang="en-US" sz="4800" kern="0" dirty="0" smtClean="0"/>
              <a:t>Paul’s Prayer for </a:t>
            </a:r>
            <a:br>
              <a:rPr lang="en-US" sz="4800" kern="0" dirty="0" smtClean="0"/>
            </a:br>
            <a:r>
              <a:rPr lang="en-US" sz="4800" kern="0" dirty="0" smtClean="0"/>
              <a:t>Spiritual Transformation</a:t>
            </a:r>
            <a:endParaRPr lang="en-US" sz="4800" b="0" dirty="0">
              <a:effectLst/>
              <a:cs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7122" y="2912705"/>
            <a:ext cx="11884378" cy="91307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3200" baseline="30000" dirty="0" smtClean="0"/>
              <a:t>1:10a</a:t>
            </a:r>
            <a:r>
              <a:rPr lang="en-US" sz="3200" dirty="0" smtClean="0"/>
              <a:t> . . . so </a:t>
            </a:r>
            <a:r>
              <a:rPr lang="en-US" sz="3200" dirty="0"/>
              <a:t>that you will walk in a manner worthy of the Lord, to please Him in all </a:t>
            </a:r>
            <a:r>
              <a:rPr lang="en-US" sz="3200" dirty="0" smtClean="0"/>
              <a:t>respects . . . </a:t>
            </a:r>
            <a:endParaRPr lang="en-US" sz="3200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25829" y="5011473"/>
            <a:ext cx="11884378" cy="132343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3200" baseline="30000" dirty="0" smtClean="0"/>
              <a:t>Romans 12:2</a:t>
            </a:r>
            <a:r>
              <a:rPr lang="en-US" sz="3200" dirty="0" smtClean="0"/>
              <a:t> . . . be transformed </a:t>
            </a:r>
            <a:r>
              <a:rPr lang="en-US" sz="3200" dirty="0"/>
              <a:t>by the renewing of your mind, so that you may prove what the will of God is, that which is </a:t>
            </a:r>
            <a:r>
              <a:rPr lang="en-US" sz="3200" u="sng" dirty="0"/>
              <a:t>good</a:t>
            </a:r>
            <a:r>
              <a:rPr lang="en-US" sz="3200" dirty="0"/>
              <a:t> and </a:t>
            </a:r>
            <a:r>
              <a:rPr lang="en-US" sz="3200" u="sng" dirty="0" smtClean="0"/>
              <a:t>well-pleasing</a:t>
            </a:r>
            <a:r>
              <a:rPr lang="en-US" sz="3200" dirty="0" smtClean="0"/>
              <a:t> </a:t>
            </a:r>
            <a:r>
              <a:rPr lang="en-US" sz="3200" dirty="0"/>
              <a:t>and </a:t>
            </a:r>
            <a:r>
              <a:rPr lang="en-US" sz="3200" u="sng" dirty="0"/>
              <a:t>perfect</a:t>
            </a:r>
            <a:r>
              <a:rPr lang="en-US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2232937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WHAT SPIRITUAL TRANSFORMATION LOOKS LIKE</a:t>
            </a: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 smtClean="0">
                <a:cs typeface="Times New Roman" pitchFamily="18" charset="0"/>
              </a:rPr>
              <a:t>A snap-shot of its outworking (1:10b-14)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180622" y="274638"/>
            <a:ext cx="11785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9pPr>
          </a:lstStyle>
          <a:p>
            <a:pPr>
              <a:lnSpc>
                <a:spcPts val="3600"/>
              </a:lnSpc>
              <a:defRPr/>
            </a:pPr>
            <a:r>
              <a:rPr lang="en-US" sz="4800" kern="0" dirty="0" smtClean="0"/>
              <a:t>Colossians 1:9-14</a:t>
            </a:r>
            <a:br>
              <a:rPr lang="en-US" sz="4800" kern="0" dirty="0" smtClean="0"/>
            </a:br>
            <a:r>
              <a:rPr lang="en-US" sz="4800" kern="0" dirty="0" smtClean="0"/>
              <a:t>Paul’s Prayer for </a:t>
            </a:r>
            <a:br>
              <a:rPr lang="en-US" sz="4800" kern="0" dirty="0" smtClean="0"/>
            </a:br>
            <a:r>
              <a:rPr lang="en-US" sz="4800" kern="0" dirty="0" smtClean="0"/>
              <a:t>Spiritual Transformation</a:t>
            </a:r>
            <a:endParaRPr lang="en-US" sz="4800" b="0" dirty="0">
              <a:effectLst/>
              <a:cs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7122" y="3526666"/>
            <a:ext cx="11884378" cy="337528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3200" baseline="30000" dirty="0" smtClean="0"/>
              <a:t>1:10</a:t>
            </a:r>
            <a:r>
              <a:rPr lang="en-US" sz="3200" dirty="0" smtClean="0"/>
              <a:t> . . . </a:t>
            </a:r>
            <a:r>
              <a:rPr lang="en-US" sz="3200" dirty="0"/>
              <a:t>bearing fruit in every good work </a:t>
            </a:r>
            <a:r>
              <a:rPr lang="en-US" sz="3200" dirty="0">
                <a:solidFill>
                  <a:schemeClr val="bg1"/>
                </a:solidFill>
              </a:rPr>
              <a:t>and increasing in the knowledge of God; </a:t>
            </a:r>
            <a:r>
              <a:rPr lang="en-US" sz="3200" baseline="30000" dirty="0">
                <a:solidFill>
                  <a:schemeClr val="bg1"/>
                </a:solidFill>
              </a:rPr>
              <a:t>11</a:t>
            </a:r>
            <a:r>
              <a:rPr lang="en-US" sz="3200" dirty="0">
                <a:solidFill>
                  <a:schemeClr val="bg1"/>
                </a:solidFill>
              </a:rPr>
              <a:t> strengthened with all power, according to His glorious might, for the attaining of all steadfastness and patience; joyously </a:t>
            </a:r>
            <a:r>
              <a:rPr lang="en-US" sz="3200" baseline="30000" dirty="0">
                <a:solidFill>
                  <a:schemeClr val="bg1"/>
                </a:solidFill>
              </a:rPr>
              <a:t>12</a:t>
            </a:r>
            <a:r>
              <a:rPr lang="en-US" sz="3200" dirty="0">
                <a:solidFill>
                  <a:schemeClr val="bg1"/>
                </a:solidFill>
              </a:rPr>
              <a:t> giving thanks to the Father, who has qualified us to share in the inheritance of the saints in Light. </a:t>
            </a: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baseline="30000" dirty="0" smtClean="0">
                <a:solidFill>
                  <a:schemeClr val="bg1"/>
                </a:solidFill>
              </a:rPr>
              <a:t>13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For He rescued us from the domain of darkness, and transferred us to the kingdom of His beloved Son, </a:t>
            </a:r>
            <a:r>
              <a:rPr lang="en-US" sz="3200" baseline="30000" dirty="0">
                <a:solidFill>
                  <a:schemeClr val="bg1"/>
                </a:solidFill>
              </a:rPr>
              <a:t>14</a:t>
            </a:r>
            <a:r>
              <a:rPr lang="en-US" sz="3200" dirty="0">
                <a:solidFill>
                  <a:schemeClr val="bg1"/>
                </a:solidFill>
              </a:rPr>
              <a:t> in whom we have redemption, the forgiveness of sins. </a:t>
            </a:r>
          </a:p>
        </p:txBody>
      </p:sp>
    </p:spTree>
    <p:extLst>
      <p:ext uri="{BB962C8B-B14F-4D97-AF65-F5344CB8AC3E}">
        <p14:creationId xmlns:p14="http://schemas.microsoft.com/office/powerpoint/2010/main" val="140251746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WHAT SPIRITUAL TRANSFORMATION LOOKS LIKE</a:t>
            </a: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 smtClean="0">
                <a:cs typeface="Times New Roman" pitchFamily="18" charset="0"/>
              </a:rPr>
              <a:t>A snap-shot of its outworking (1:10b-14)</a:t>
            </a:r>
          </a:p>
          <a:p>
            <a:pPr marL="1428750" lvl="2" indent="-57150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Char char="Ø"/>
              <a:defRPr/>
            </a:pPr>
            <a:r>
              <a:rPr lang="en-US" sz="3600" dirty="0" smtClean="0">
                <a:cs typeface="Times New Roman" pitchFamily="18" charset="0"/>
              </a:rPr>
              <a:t>A LOVING LIFE THAT ATTRACTS PEOPLE TO GOD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180622" y="274638"/>
            <a:ext cx="11785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9pPr>
          </a:lstStyle>
          <a:p>
            <a:pPr>
              <a:lnSpc>
                <a:spcPts val="3600"/>
              </a:lnSpc>
              <a:defRPr/>
            </a:pPr>
            <a:r>
              <a:rPr lang="en-US" sz="4800" kern="0" dirty="0" smtClean="0"/>
              <a:t>Colossians 1:9-14</a:t>
            </a:r>
            <a:br>
              <a:rPr lang="en-US" sz="4800" kern="0" dirty="0" smtClean="0"/>
            </a:br>
            <a:r>
              <a:rPr lang="en-US" sz="4800" kern="0" dirty="0" smtClean="0"/>
              <a:t>Paul’s Prayer for </a:t>
            </a:r>
            <a:br>
              <a:rPr lang="en-US" sz="4800" kern="0" dirty="0" smtClean="0"/>
            </a:br>
            <a:r>
              <a:rPr lang="en-US" sz="4800" kern="0" dirty="0" smtClean="0"/>
              <a:t>Spiritual Transformation</a:t>
            </a:r>
            <a:endParaRPr lang="en-US" sz="4800" b="0" dirty="0">
              <a:effectLst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7122" y="3526666"/>
            <a:ext cx="11884378" cy="337528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3200" baseline="30000" dirty="0" smtClean="0"/>
              <a:t>1:10</a:t>
            </a:r>
            <a:r>
              <a:rPr lang="en-US" sz="3200" dirty="0" smtClean="0"/>
              <a:t> . . . </a:t>
            </a:r>
            <a:r>
              <a:rPr lang="en-US" sz="3200" dirty="0"/>
              <a:t>bearing fruit in every good work </a:t>
            </a:r>
            <a:r>
              <a:rPr lang="en-US" sz="3200" dirty="0">
                <a:solidFill>
                  <a:schemeClr val="bg1"/>
                </a:solidFill>
              </a:rPr>
              <a:t>and increasing in the knowledge of God; </a:t>
            </a:r>
            <a:r>
              <a:rPr lang="en-US" sz="3200" baseline="30000" dirty="0">
                <a:solidFill>
                  <a:schemeClr val="bg1"/>
                </a:solidFill>
              </a:rPr>
              <a:t>11</a:t>
            </a:r>
            <a:r>
              <a:rPr lang="en-US" sz="3200" dirty="0">
                <a:solidFill>
                  <a:schemeClr val="bg1"/>
                </a:solidFill>
              </a:rPr>
              <a:t> strengthened with all power, according to His glorious might, for the attaining of all steadfastness and patience; joyously </a:t>
            </a:r>
            <a:r>
              <a:rPr lang="en-US" sz="3200" baseline="30000" dirty="0">
                <a:solidFill>
                  <a:schemeClr val="bg1"/>
                </a:solidFill>
              </a:rPr>
              <a:t>12</a:t>
            </a:r>
            <a:r>
              <a:rPr lang="en-US" sz="3200" dirty="0">
                <a:solidFill>
                  <a:schemeClr val="bg1"/>
                </a:solidFill>
              </a:rPr>
              <a:t> giving thanks to the Father, who has qualified us to share in the inheritance of the saints in Light. </a:t>
            </a: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baseline="30000" dirty="0" smtClean="0">
                <a:solidFill>
                  <a:schemeClr val="bg1"/>
                </a:solidFill>
              </a:rPr>
              <a:t>13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For He rescued us from the domain of darkness, and transferred us to the kingdom of His beloved Son, </a:t>
            </a:r>
            <a:r>
              <a:rPr lang="en-US" sz="3200" baseline="30000" dirty="0">
                <a:solidFill>
                  <a:schemeClr val="bg1"/>
                </a:solidFill>
              </a:rPr>
              <a:t>14</a:t>
            </a:r>
            <a:r>
              <a:rPr lang="en-US" sz="3200" dirty="0">
                <a:solidFill>
                  <a:schemeClr val="bg1"/>
                </a:solidFill>
              </a:rPr>
              <a:t> in whom we have redemption, the forgiveness of sins. </a:t>
            </a:r>
          </a:p>
        </p:txBody>
      </p:sp>
    </p:spTree>
    <p:extLst>
      <p:ext uri="{BB962C8B-B14F-4D97-AF65-F5344CB8AC3E}">
        <p14:creationId xmlns:p14="http://schemas.microsoft.com/office/powerpoint/2010/main" val="113785124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WHAT SPIRITUAL TRANSFORMATION LOOKS LIKE</a:t>
            </a: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 smtClean="0">
                <a:cs typeface="Times New Roman" pitchFamily="18" charset="0"/>
              </a:rPr>
              <a:t>A snap-shot of its outworking (1:10b-14)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180622" y="274638"/>
            <a:ext cx="11785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9pPr>
          </a:lstStyle>
          <a:p>
            <a:pPr>
              <a:lnSpc>
                <a:spcPts val="3600"/>
              </a:lnSpc>
              <a:defRPr/>
            </a:pPr>
            <a:r>
              <a:rPr lang="en-US" sz="4800" kern="0" dirty="0" smtClean="0"/>
              <a:t>Colossians 1:9-14</a:t>
            </a:r>
            <a:br>
              <a:rPr lang="en-US" sz="4800" kern="0" dirty="0" smtClean="0"/>
            </a:br>
            <a:r>
              <a:rPr lang="en-US" sz="4800" kern="0" dirty="0" smtClean="0"/>
              <a:t>Paul’s Prayer for </a:t>
            </a:r>
            <a:br>
              <a:rPr lang="en-US" sz="4800" kern="0" dirty="0" smtClean="0"/>
            </a:br>
            <a:r>
              <a:rPr lang="en-US" sz="4800" kern="0" dirty="0" smtClean="0"/>
              <a:t>Spiritual Transformation</a:t>
            </a:r>
            <a:endParaRPr lang="en-US" sz="4800" b="0" dirty="0">
              <a:effectLst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7122" y="3526666"/>
            <a:ext cx="11884378" cy="337528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3200" baseline="30000" dirty="0" smtClean="0"/>
              <a:t>1:10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. . . </a:t>
            </a:r>
            <a:r>
              <a:rPr lang="en-US" sz="3200" dirty="0">
                <a:solidFill>
                  <a:schemeClr val="bg1"/>
                </a:solidFill>
              </a:rPr>
              <a:t>bearing fruit in every good work and </a:t>
            </a:r>
            <a:r>
              <a:rPr lang="en-US" sz="3200" dirty="0"/>
              <a:t>increasing in the knowledge of God</a:t>
            </a:r>
            <a:r>
              <a:rPr lang="en-US" sz="3200" dirty="0">
                <a:solidFill>
                  <a:schemeClr val="bg1"/>
                </a:solidFill>
              </a:rPr>
              <a:t>; </a:t>
            </a:r>
            <a:r>
              <a:rPr lang="en-US" sz="3200" baseline="30000" dirty="0">
                <a:solidFill>
                  <a:schemeClr val="bg1"/>
                </a:solidFill>
              </a:rPr>
              <a:t>11</a:t>
            </a:r>
            <a:r>
              <a:rPr lang="en-US" sz="3200" dirty="0">
                <a:solidFill>
                  <a:schemeClr val="bg1"/>
                </a:solidFill>
              </a:rPr>
              <a:t> strengthened with all power, according to His glorious might, for the attaining of all steadfastness and patience; joyously </a:t>
            </a:r>
            <a:r>
              <a:rPr lang="en-US" sz="3200" baseline="30000" dirty="0">
                <a:solidFill>
                  <a:schemeClr val="bg1"/>
                </a:solidFill>
              </a:rPr>
              <a:t>12</a:t>
            </a:r>
            <a:r>
              <a:rPr lang="en-US" sz="3200" dirty="0">
                <a:solidFill>
                  <a:schemeClr val="bg1"/>
                </a:solidFill>
              </a:rPr>
              <a:t> giving thanks to the Father, who has qualified us to share in the inheritance of the saints in Light. </a:t>
            </a: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baseline="30000" dirty="0" smtClean="0">
                <a:solidFill>
                  <a:schemeClr val="bg1"/>
                </a:solidFill>
              </a:rPr>
              <a:t>13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For He rescued us from the domain of darkness, and transferred us to the kingdom of His beloved Son, </a:t>
            </a:r>
            <a:r>
              <a:rPr lang="en-US" sz="3200" baseline="30000" dirty="0">
                <a:solidFill>
                  <a:schemeClr val="bg1"/>
                </a:solidFill>
              </a:rPr>
              <a:t>14</a:t>
            </a:r>
            <a:r>
              <a:rPr lang="en-US" sz="3200" dirty="0">
                <a:solidFill>
                  <a:schemeClr val="bg1"/>
                </a:solidFill>
              </a:rPr>
              <a:t> in whom we have redemption, the forgiveness of sins. </a:t>
            </a:r>
          </a:p>
        </p:txBody>
      </p:sp>
    </p:spTree>
    <p:extLst>
      <p:ext uri="{BB962C8B-B14F-4D97-AF65-F5344CB8AC3E}">
        <p14:creationId xmlns:p14="http://schemas.microsoft.com/office/powerpoint/2010/main" val="370600999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WHAT SPIRITUAL TRANSFORMATION LOOKS LIKE</a:t>
            </a: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 smtClean="0">
                <a:cs typeface="Times New Roman" pitchFamily="18" charset="0"/>
              </a:rPr>
              <a:t>A snap-shot of its outworking (1:10b-14)</a:t>
            </a:r>
          </a:p>
          <a:p>
            <a:pPr marL="1428750" lvl="2" indent="-57150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Char char="Ø"/>
              <a:defRPr/>
            </a:pPr>
            <a:r>
              <a:rPr lang="en-US" sz="3600" dirty="0" smtClean="0">
                <a:cs typeface="Times New Roman" pitchFamily="18" charset="0"/>
              </a:rPr>
              <a:t>DEEPENING PERSONAL INTIMACY WITH GOD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180622" y="274638"/>
            <a:ext cx="11785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9pPr>
          </a:lstStyle>
          <a:p>
            <a:pPr>
              <a:lnSpc>
                <a:spcPts val="3600"/>
              </a:lnSpc>
              <a:defRPr/>
            </a:pPr>
            <a:r>
              <a:rPr lang="en-US" sz="4800" kern="0" dirty="0" smtClean="0"/>
              <a:t>Colossians 1:9-14</a:t>
            </a:r>
            <a:br>
              <a:rPr lang="en-US" sz="4800" kern="0" dirty="0" smtClean="0"/>
            </a:br>
            <a:r>
              <a:rPr lang="en-US" sz="4800" kern="0" dirty="0" smtClean="0"/>
              <a:t>Paul’s Prayer for </a:t>
            </a:r>
            <a:br>
              <a:rPr lang="en-US" sz="4800" kern="0" dirty="0" smtClean="0"/>
            </a:br>
            <a:r>
              <a:rPr lang="en-US" sz="4800" kern="0" dirty="0" smtClean="0"/>
              <a:t>Spiritual Transformation</a:t>
            </a:r>
            <a:endParaRPr lang="en-US" sz="4800" b="0" dirty="0">
              <a:effectLst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7122" y="3526666"/>
            <a:ext cx="11884378" cy="337528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3200" baseline="30000" dirty="0" smtClean="0"/>
              <a:t>1:10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. . . </a:t>
            </a:r>
            <a:r>
              <a:rPr lang="en-US" sz="3200" dirty="0">
                <a:solidFill>
                  <a:schemeClr val="bg1"/>
                </a:solidFill>
              </a:rPr>
              <a:t>bearing fruit in every good work and </a:t>
            </a:r>
            <a:r>
              <a:rPr lang="en-US" sz="3200" dirty="0"/>
              <a:t>increasing in the knowledge of God</a:t>
            </a:r>
            <a:r>
              <a:rPr lang="en-US" sz="3200" dirty="0">
                <a:solidFill>
                  <a:schemeClr val="bg1"/>
                </a:solidFill>
              </a:rPr>
              <a:t>; </a:t>
            </a:r>
            <a:r>
              <a:rPr lang="en-US" sz="3200" baseline="30000" dirty="0">
                <a:solidFill>
                  <a:schemeClr val="bg1"/>
                </a:solidFill>
              </a:rPr>
              <a:t>11</a:t>
            </a:r>
            <a:r>
              <a:rPr lang="en-US" sz="3200" dirty="0">
                <a:solidFill>
                  <a:schemeClr val="bg1"/>
                </a:solidFill>
              </a:rPr>
              <a:t> strengthened with all power, according to His glorious might, for the attaining of all steadfastness and patience; joyously </a:t>
            </a:r>
            <a:r>
              <a:rPr lang="en-US" sz="3200" baseline="30000" dirty="0">
                <a:solidFill>
                  <a:schemeClr val="bg1"/>
                </a:solidFill>
              </a:rPr>
              <a:t>12</a:t>
            </a:r>
            <a:r>
              <a:rPr lang="en-US" sz="3200" dirty="0">
                <a:solidFill>
                  <a:schemeClr val="bg1"/>
                </a:solidFill>
              </a:rPr>
              <a:t> giving thanks to the Father, who has qualified us to share in the inheritance of the saints in Light. </a:t>
            </a: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baseline="30000" dirty="0" smtClean="0">
                <a:solidFill>
                  <a:schemeClr val="bg1"/>
                </a:solidFill>
              </a:rPr>
              <a:t>13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For He rescued us from the domain of darkness, and transferred us to the kingdom of His beloved Son, </a:t>
            </a:r>
            <a:r>
              <a:rPr lang="en-US" sz="3200" baseline="30000" dirty="0">
                <a:solidFill>
                  <a:schemeClr val="bg1"/>
                </a:solidFill>
              </a:rPr>
              <a:t>14</a:t>
            </a:r>
            <a:r>
              <a:rPr lang="en-US" sz="3200" dirty="0">
                <a:solidFill>
                  <a:schemeClr val="bg1"/>
                </a:solidFill>
              </a:rPr>
              <a:t> in whom we have redemption, the forgiveness of sins. </a:t>
            </a:r>
          </a:p>
        </p:txBody>
      </p:sp>
    </p:spTree>
    <p:extLst>
      <p:ext uri="{BB962C8B-B14F-4D97-AF65-F5344CB8AC3E}">
        <p14:creationId xmlns:p14="http://schemas.microsoft.com/office/powerpoint/2010/main" val="338539039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WHAT SPIRITUAL TRANSFORMATION LOOKS LIKE</a:t>
            </a: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 smtClean="0">
                <a:cs typeface="Times New Roman" pitchFamily="18" charset="0"/>
              </a:rPr>
              <a:t>A snap-shot of its outworking (1:10b-14)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180622" y="274638"/>
            <a:ext cx="11785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9pPr>
          </a:lstStyle>
          <a:p>
            <a:pPr>
              <a:lnSpc>
                <a:spcPts val="3600"/>
              </a:lnSpc>
              <a:defRPr/>
            </a:pPr>
            <a:r>
              <a:rPr lang="en-US" sz="4800" kern="0" dirty="0" smtClean="0"/>
              <a:t>Colossians 1:9-14</a:t>
            </a:r>
            <a:br>
              <a:rPr lang="en-US" sz="4800" kern="0" dirty="0" smtClean="0"/>
            </a:br>
            <a:r>
              <a:rPr lang="en-US" sz="4800" kern="0" dirty="0" smtClean="0"/>
              <a:t>Paul’s Prayer for </a:t>
            </a:r>
            <a:br>
              <a:rPr lang="en-US" sz="4800" kern="0" dirty="0" smtClean="0"/>
            </a:br>
            <a:r>
              <a:rPr lang="en-US" sz="4800" kern="0" dirty="0" smtClean="0"/>
              <a:t>Spiritual Transformation</a:t>
            </a:r>
            <a:endParaRPr lang="en-US" sz="4800" b="0" dirty="0">
              <a:effectLst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7122" y="3526666"/>
            <a:ext cx="11884378" cy="337528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3200" baseline="30000" dirty="0" smtClean="0">
                <a:solidFill>
                  <a:schemeClr val="bg1"/>
                </a:solidFill>
              </a:rPr>
              <a:t>1:10</a:t>
            </a:r>
            <a:r>
              <a:rPr lang="en-US" sz="3200" dirty="0" smtClean="0">
                <a:solidFill>
                  <a:schemeClr val="bg1"/>
                </a:solidFill>
              </a:rPr>
              <a:t> . . . </a:t>
            </a:r>
            <a:r>
              <a:rPr lang="en-US" sz="3200" dirty="0">
                <a:solidFill>
                  <a:schemeClr val="bg1"/>
                </a:solidFill>
              </a:rPr>
              <a:t>bearing fruit in every good work and increasing in the knowledge of God; </a:t>
            </a:r>
            <a:r>
              <a:rPr lang="en-US" sz="3200" baseline="30000" dirty="0"/>
              <a:t>11</a:t>
            </a:r>
            <a:r>
              <a:rPr lang="en-US" sz="3200" dirty="0"/>
              <a:t> strengthened with all power, according to His glorious might, for the attaining of all steadfastness and patience</a:t>
            </a:r>
            <a:r>
              <a:rPr lang="en-US" sz="3200" dirty="0">
                <a:solidFill>
                  <a:schemeClr val="bg1"/>
                </a:solidFill>
              </a:rPr>
              <a:t>; joyously </a:t>
            </a:r>
            <a:r>
              <a:rPr lang="en-US" sz="3200" baseline="30000" dirty="0">
                <a:solidFill>
                  <a:schemeClr val="bg1"/>
                </a:solidFill>
              </a:rPr>
              <a:t>12</a:t>
            </a:r>
            <a:r>
              <a:rPr lang="en-US" sz="3200" dirty="0">
                <a:solidFill>
                  <a:schemeClr val="bg1"/>
                </a:solidFill>
              </a:rPr>
              <a:t> giving thanks to the Father, who has qualified us to share in the inheritance of the saints in Light. </a:t>
            </a: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baseline="30000" dirty="0" smtClean="0">
                <a:solidFill>
                  <a:schemeClr val="bg1"/>
                </a:solidFill>
              </a:rPr>
              <a:t>13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For He rescued us from the domain of darkness, and transferred us to the kingdom of His beloved Son, </a:t>
            </a:r>
            <a:r>
              <a:rPr lang="en-US" sz="3200" baseline="30000" dirty="0">
                <a:solidFill>
                  <a:schemeClr val="bg1"/>
                </a:solidFill>
              </a:rPr>
              <a:t>14</a:t>
            </a:r>
            <a:r>
              <a:rPr lang="en-US" sz="3200" dirty="0">
                <a:solidFill>
                  <a:schemeClr val="bg1"/>
                </a:solidFill>
              </a:rPr>
              <a:t> in whom we have redemption, the forgiveness of sins. </a:t>
            </a:r>
          </a:p>
        </p:txBody>
      </p:sp>
    </p:spTree>
    <p:extLst>
      <p:ext uri="{BB962C8B-B14F-4D97-AF65-F5344CB8AC3E}">
        <p14:creationId xmlns:p14="http://schemas.microsoft.com/office/powerpoint/2010/main" val="363486778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WHAT SPIRITUAL TRANSFORMATION LOOKS LIKE</a:t>
            </a: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 smtClean="0">
                <a:cs typeface="Times New Roman" pitchFamily="18" charset="0"/>
              </a:rPr>
              <a:t>A snap-shot of its outworking (1:10b-14)</a:t>
            </a:r>
          </a:p>
          <a:p>
            <a:pPr marL="1428750" lvl="2" indent="-57150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Char char="Ø"/>
              <a:defRPr/>
            </a:pPr>
            <a:r>
              <a:rPr lang="en-US" sz="3600" dirty="0" smtClean="0">
                <a:cs typeface="Times New Roman" pitchFamily="18" charset="0"/>
              </a:rPr>
              <a:t>POWER TO PRESEVERE THROUGH DIFFICULTIES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180622" y="274638"/>
            <a:ext cx="11785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9pPr>
          </a:lstStyle>
          <a:p>
            <a:pPr>
              <a:lnSpc>
                <a:spcPts val="3600"/>
              </a:lnSpc>
              <a:defRPr/>
            </a:pPr>
            <a:r>
              <a:rPr lang="en-US" sz="4800" kern="0" dirty="0" smtClean="0"/>
              <a:t>Colossians 1:9-14</a:t>
            </a:r>
            <a:br>
              <a:rPr lang="en-US" sz="4800" kern="0" dirty="0" smtClean="0"/>
            </a:br>
            <a:r>
              <a:rPr lang="en-US" sz="4800" kern="0" dirty="0" smtClean="0"/>
              <a:t>Paul’s Prayer for </a:t>
            </a:r>
            <a:br>
              <a:rPr lang="en-US" sz="4800" kern="0" dirty="0" smtClean="0"/>
            </a:br>
            <a:r>
              <a:rPr lang="en-US" sz="4800" kern="0" dirty="0" smtClean="0"/>
              <a:t>Spiritual Transformation</a:t>
            </a:r>
            <a:endParaRPr lang="en-US" sz="4800" b="0" dirty="0">
              <a:effectLst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7122" y="3526666"/>
            <a:ext cx="11884378" cy="337528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3200" baseline="30000" dirty="0" smtClean="0">
                <a:solidFill>
                  <a:schemeClr val="bg1"/>
                </a:solidFill>
              </a:rPr>
              <a:t>1:10</a:t>
            </a:r>
            <a:r>
              <a:rPr lang="en-US" sz="3200" dirty="0" smtClean="0">
                <a:solidFill>
                  <a:schemeClr val="bg1"/>
                </a:solidFill>
              </a:rPr>
              <a:t> . . . </a:t>
            </a:r>
            <a:r>
              <a:rPr lang="en-US" sz="3200" dirty="0">
                <a:solidFill>
                  <a:schemeClr val="bg1"/>
                </a:solidFill>
              </a:rPr>
              <a:t>bearing fruit in every good work and increasing in the knowledge of God; </a:t>
            </a:r>
            <a:r>
              <a:rPr lang="en-US" sz="3200" baseline="30000" dirty="0"/>
              <a:t>11</a:t>
            </a:r>
            <a:r>
              <a:rPr lang="en-US" sz="3200" dirty="0"/>
              <a:t> strengthened with all power, according to His glorious might, for the attaining of all steadfastness and patience</a:t>
            </a:r>
            <a:r>
              <a:rPr lang="en-US" sz="3200" dirty="0">
                <a:solidFill>
                  <a:schemeClr val="bg1"/>
                </a:solidFill>
              </a:rPr>
              <a:t>; joyously </a:t>
            </a:r>
            <a:r>
              <a:rPr lang="en-US" sz="3200" baseline="30000" dirty="0">
                <a:solidFill>
                  <a:schemeClr val="bg1"/>
                </a:solidFill>
              </a:rPr>
              <a:t>12</a:t>
            </a:r>
            <a:r>
              <a:rPr lang="en-US" sz="3200" dirty="0">
                <a:solidFill>
                  <a:schemeClr val="bg1"/>
                </a:solidFill>
              </a:rPr>
              <a:t> giving thanks to the Father, who has qualified us to share in the inheritance of the saints in Light. </a:t>
            </a: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baseline="30000" dirty="0" smtClean="0">
                <a:solidFill>
                  <a:schemeClr val="bg1"/>
                </a:solidFill>
              </a:rPr>
              <a:t>13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For He rescued us from the domain of darkness, and transferred us to the kingdom of His beloved Son, </a:t>
            </a:r>
            <a:r>
              <a:rPr lang="en-US" sz="3200" baseline="30000" dirty="0">
                <a:solidFill>
                  <a:schemeClr val="bg1"/>
                </a:solidFill>
              </a:rPr>
              <a:t>14</a:t>
            </a:r>
            <a:r>
              <a:rPr lang="en-US" sz="3200" dirty="0">
                <a:solidFill>
                  <a:schemeClr val="bg1"/>
                </a:solidFill>
              </a:rPr>
              <a:t> in whom we have redemption, the forgiveness of sins. </a:t>
            </a:r>
          </a:p>
        </p:txBody>
      </p:sp>
    </p:spTree>
    <p:extLst>
      <p:ext uri="{BB962C8B-B14F-4D97-AF65-F5344CB8AC3E}">
        <p14:creationId xmlns:p14="http://schemas.microsoft.com/office/powerpoint/2010/main" val="154734984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5" descr="Colossa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690362" y="3847011"/>
            <a:ext cx="2057400" cy="990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67949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WHAT SPIRITUAL TRANSFORMATION LOOKS LIKE</a:t>
            </a: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 smtClean="0">
                <a:cs typeface="Times New Roman" pitchFamily="18" charset="0"/>
              </a:rPr>
              <a:t>A snap-shot of its outworking (1:10b-14)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180622" y="274638"/>
            <a:ext cx="11785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9pPr>
          </a:lstStyle>
          <a:p>
            <a:pPr>
              <a:lnSpc>
                <a:spcPts val="3600"/>
              </a:lnSpc>
              <a:defRPr/>
            </a:pPr>
            <a:r>
              <a:rPr lang="en-US" sz="4800" kern="0" dirty="0" smtClean="0"/>
              <a:t>Colossians 1:9-14</a:t>
            </a:r>
            <a:br>
              <a:rPr lang="en-US" sz="4800" kern="0" dirty="0" smtClean="0"/>
            </a:br>
            <a:r>
              <a:rPr lang="en-US" sz="4800" kern="0" dirty="0" smtClean="0"/>
              <a:t>Paul’s Prayer for </a:t>
            </a:r>
            <a:br>
              <a:rPr lang="en-US" sz="4800" kern="0" dirty="0" smtClean="0"/>
            </a:br>
            <a:r>
              <a:rPr lang="en-US" sz="4800" kern="0" dirty="0" smtClean="0"/>
              <a:t>Spiritual Transformation</a:t>
            </a:r>
            <a:endParaRPr lang="en-US" sz="4800" b="0" dirty="0">
              <a:effectLst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7122" y="3526666"/>
            <a:ext cx="11884378" cy="337528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3200" baseline="30000" dirty="0" smtClean="0">
                <a:solidFill>
                  <a:schemeClr val="bg1"/>
                </a:solidFill>
              </a:rPr>
              <a:t>1:10</a:t>
            </a:r>
            <a:r>
              <a:rPr lang="en-US" sz="3200" dirty="0" smtClean="0">
                <a:solidFill>
                  <a:schemeClr val="bg1"/>
                </a:solidFill>
              </a:rPr>
              <a:t> . . . </a:t>
            </a:r>
            <a:r>
              <a:rPr lang="en-US" sz="3200" dirty="0">
                <a:solidFill>
                  <a:schemeClr val="bg1"/>
                </a:solidFill>
              </a:rPr>
              <a:t>bearing fruit in every good work and increasing in the knowledge of God; </a:t>
            </a:r>
            <a:r>
              <a:rPr lang="en-US" sz="3200" baseline="30000" dirty="0">
                <a:solidFill>
                  <a:schemeClr val="bg1"/>
                </a:solidFill>
              </a:rPr>
              <a:t>11</a:t>
            </a:r>
            <a:r>
              <a:rPr lang="en-US" sz="3200" dirty="0">
                <a:solidFill>
                  <a:schemeClr val="bg1"/>
                </a:solidFill>
              </a:rPr>
              <a:t> strengthened with all power, according to His glorious might, for the attaining of all steadfastness and patience; </a:t>
            </a:r>
            <a:r>
              <a:rPr lang="en-US" sz="3200" dirty="0"/>
              <a:t>joyously </a:t>
            </a:r>
            <a:r>
              <a:rPr lang="en-US" sz="3200" baseline="30000" dirty="0"/>
              <a:t>12</a:t>
            </a:r>
            <a:r>
              <a:rPr lang="en-US" sz="3200" dirty="0"/>
              <a:t> giving thanks to the Father</a:t>
            </a:r>
            <a:r>
              <a:rPr lang="en-US" sz="3200" dirty="0">
                <a:solidFill>
                  <a:schemeClr val="bg1"/>
                </a:solidFill>
              </a:rPr>
              <a:t>, who has qualified us to share in the inheritance of the saints in Light. </a:t>
            </a: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baseline="30000" dirty="0" smtClean="0">
                <a:solidFill>
                  <a:schemeClr val="bg1"/>
                </a:solidFill>
              </a:rPr>
              <a:t>13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For He rescued us from the domain of darkness, and transferred us to the kingdom of His beloved Son, </a:t>
            </a:r>
            <a:r>
              <a:rPr lang="en-US" sz="3200" baseline="30000" dirty="0">
                <a:solidFill>
                  <a:schemeClr val="bg1"/>
                </a:solidFill>
              </a:rPr>
              <a:t>14</a:t>
            </a:r>
            <a:r>
              <a:rPr lang="en-US" sz="3200" dirty="0">
                <a:solidFill>
                  <a:schemeClr val="bg1"/>
                </a:solidFill>
              </a:rPr>
              <a:t> in whom we have redemption, the forgiveness of sins. </a:t>
            </a:r>
          </a:p>
        </p:txBody>
      </p:sp>
    </p:spTree>
    <p:extLst>
      <p:ext uri="{BB962C8B-B14F-4D97-AF65-F5344CB8AC3E}">
        <p14:creationId xmlns:p14="http://schemas.microsoft.com/office/powerpoint/2010/main" val="75864513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WHAT SPIRITUAL TRANSFORMATION LOOKS LIKE</a:t>
            </a: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 smtClean="0">
                <a:cs typeface="Times New Roman" pitchFamily="18" charset="0"/>
              </a:rPr>
              <a:t>A snap-shot of its outworking (1:10b-14)</a:t>
            </a:r>
          </a:p>
          <a:p>
            <a:pPr marL="1428750" lvl="2" indent="-57150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Char char="Ø"/>
              <a:defRPr/>
            </a:pPr>
            <a:r>
              <a:rPr lang="en-US" sz="3600" dirty="0" smtClean="0">
                <a:cs typeface="Times New Roman" pitchFamily="18" charset="0"/>
              </a:rPr>
              <a:t>JOY &amp; GRATITUDE BECAUSE OF GOD’S GRACE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180622" y="274638"/>
            <a:ext cx="11785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9pPr>
          </a:lstStyle>
          <a:p>
            <a:pPr>
              <a:lnSpc>
                <a:spcPts val="3600"/>
              </a:lnSpc>
              <a:defRPr/>
            </a:pPr>
            <a:r>
              <a:rPr lang="en-US" sz="4800" kern="0" dirty="0" smtClean="0"/>
              <a:t>Colossians 1:9-14</a:t>
            </a:r>
            <a:br>
              <a:rPr lang="en-US" sz="4800" kern="0" dirty="0" smtClean="0"/>
            </a:br>
            <a:r>
              <a:rPr lang="en-US" sz="4800" kern="0" dirty="0" smtClean="0"/>
              <a:t>Paul’s Prayer for </a:t>
            </a:r>
            <a:br>
              <a:rPr lang="en-US" sz="4800" kern="0" dirty="0" smtClean="0"/>
            </a:br>
            <a:r>
              <a:rPr lang="en-US" sz="4800" kern="0" dirty="0" smtClean="0"/>
              <a:t>Spiritual Transformation</a:t>
            </a:r>
            <a:endParaRPr lang="en-US" sz="4800" b="0" dirty="0">
              <a:effectLst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7122" y="3526666"/>
            <a:ext cx="11884378" cy="337528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3200" baseline="30000" dirty="0" smtClean="0">
                <a:solidFill>
                  <a:schemeClr val="bg1"/>
                </a:solidFill>
              </a:rPr>
              <a:t>1:10</a:t>
            </a:r>
            <a:r>
              <a:rPr lang="en-US" sz="3200" dirty="0" smtClean="0">
                <a:solidFill>
                  <a:schemeClr val="bg1"/>
                </a:solidFill>
              </a:rPr>
              <a:t> . . . </a:t>
            </a:r>
            <a:r>
              <a:rPr lang="en-US" sz="3200" dirty="0">
                <a:solidFill>
                  <a:schemeClr val="bg1"/>
                </a:solidFill>
              </a:rPr>
              <a:t>bearing fruit in every good work and increasing in the knowledge of God; </a:t>
            </a:r>
            <a:r>
              <a:rPr lang="en-US" sz="3200" baseline="30000" dirty="0">
                <a:solidFill>
                  <a:schemeClr val="bg1"/>
                </a:solidFill>
              </a:rPr>
              <a:t>11</a:t>
            </a:r>
            <a:r>
              <a:rPr lang="en-US" sz="3200" dirty="0">
                <a:solidFill>
                  <a:schemeClr val="bg1"/>
                </a:solidFill>
              </a:rPr>
              <a:t> strengthened with all power, according to His glorious might, for the attaining of all steadfastness and patience; </a:t>
            </a:r>
            <a:r>
              <a:rPr lang="en-US" sz="3200" dirty="0"/>
              <a:t>joyously </a:t>
            </a:r>
            <a:r>
              <a:rPr lang="en-US" sz="3200" baseline="30000" dirty="0"/>
              <a:t>12</a:t>
            </a:r>
            <a:r>
              <a:rPr lang="en-US" sz="3200" dirty="0"/>
              <a:t> giving thanks to the Father</a:t>
            </a:r>
            <a:r>
              <a:rPr lang="en-US" sz="3200" dirty="0">
                <a:solidFill>
                  <a:schemeClr val="bg1"/>
                </a:solidFill>
              </a:rPr>
              <a:t>, who has qualified us to share in the inheritance of the saints in Light. </a:t>
            </a:r>
            <a:r>
              <a:rPr lang="en-US" sz="3200" dirty="0" smtClean="0">
                <a:solidFill>
                  <a:schemeClr val="bg1"/>
                </a:solidFill>
              </a:rPr>
              <a:t/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baseline="30000" dirty="0" smtClean="0">
                <a:solidFill>
                  <a:schemeClr val="bg1"/>
                </a:solidFill>
              </a:rPr>
              <a:t>13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For He rescued us from the domain of darkness, and transferred us to the kingdom of His beloved Son, </a:t>
            </a:r>
            <a:r>
              <a:rPr lang="en-US" sz="3200" baseline="30000" dirty="0">
                <a:solidFill>
                  <a:schemeClr val="bg1"/>
                </a:solidFill>
              </a:rPr>
              <a:t>14</a:t>
            </a:r>
            <a:r>
              <a:rPr lang="en-US" sz="3200" dirty="0">
                <a:solidFill>
                  <a:schemeClr val="bg1"/>
                </a:solidFill>
              </a:rPr>
              <a:t> in whom we have redemption, the forgiveness of sins. </a:t>
            </a:r>
          </a:p>
        </p:txBody>
      </p:sp>
    </p:spTree>
    <p:extLst>
      <p:ext uri="{BB962C8B-B14F-4D97-AF65-F5344CB8AC3E}">
        <p14:creationId xmlns:p14="http://schemas.microsoft.com/office/powerpoint/2010/main" val="576193151"/>
      </p:ext>
    </p:extLst>
  </p:cSld>
  <p:clrMapOvr>
    <a:masterClrMapping/>
  </p:clrMapOvr>
  <p:transition spd="med" advClick="0" advTm="1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WHAT SPIRITUAL TRANSFORMATION LOOKS LIKE</a:t>
            </a: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 smtClean="0">
                <a:cs typeface="Times New Roman" pitchFamily="18" charset="0"/>
              </a:rPr>
              <a:t>A snap-shot of its outworking (1:10b-14)</a:t>
            </a:r>
          </a:p>
          <a:p>
            <a:pPr marL="1428750" lvl="2" indent="-57150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Char char="Ø"/>
              <a:defRPr/>
            </a:pPr>
            <a:r>
              <a:rPr lang="en-US" sz="3600" dirty="0" smtClean="0">
                <a:cs typeface="Times New Roman" pitchFamily="18" charset="0"/>
              </a:rPr>
              <a:t>JOY &amp; GRATITUDE BECAUSE OF GOD’S GRACE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180622" y="274638"/>
            <a:ext cx="11785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9pPr>
          </a:lstStyle>
          <a:p>
            <a:pPr>
              <a:lnSpc>
                <a:spcPts val="3600"/>
              </a:lnSpc>
              <a:defRPr/>
            </a:pPr>
            <a:r>
              <a:rPr lang="en-US" sz="4800" kern="0" dirty="0" smtClean="0"/>
              <a:t>Colossians 1:9-14</a:t>
            </a:r>
            <a:br>
              <a:rPr lang="en-US" sz="4800" kern="0" dirty="0" smtClean="0"/>
            </a:br>
            <a:r>
              <a:rPr lang="en-US" sz="4800" kern="0" dirty="0" smtClean="0"/>
              <a:t>Paul’s Prayer for </a:t>
            </a:r>
            <a:br>
              <a:rPr lang="en-US" sz="4800" kern="0" dirty="0" smtClean="0"/>
            </a:br>
            <a:r>
              <a:rPr lang="en-US" sz="4800" kern="0" dirty="0" smtClean="0"/>
              <a:t>Spiritual Transformation</a:t>
            </a:r>
            <a:endParaRPr lang="en-US" sz="4800" b="0" dirty="0">
              <a:effectLst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7122" y="3526666"/>
            <a:ext cx="11884378" cy="337528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3200" baseline="30000" dirty="0" smtClean="0">
                <a:solidFill>
                  <a:schemeClr val="bg1"/>
                </a:solidFill>
              </a:rPr>
              <a:t>1:10</a:t>
            </a:r>
            <a:r>
              <a:rPr lang="en-US" sz="3200" dirty="0" smtClean="0">
                <a:solidFill>
                  <a:schemeClr val="bg1"/>
                </a:solidFill>
              </a:rPr>
              <a:t> . . . </a:t>
            </a:r>
            <a:r>
              <a:rPr lang="en-US" sz="3200" dirty="0">
                <a:solidFill>
                  <a:schemeClr val="bg1"/>
                </a:solidFill>
              </a:rPr>
              <a:t>bearing fruit in every good work and increasing in the knowledge of God; </a:t>
            </a:r>
            <a:r>
              <a:rPr lang="en-US" sz="3200" baseline="30000" dirty="0">
                <a:solidFill>
                  <a:schemeClr val="bg1"/>
                </a:solidFill>
              </a:rPr>
              <a:t>11</a:t>
            </a:r>
            <a:r>
              <a:rPr lang="en-US" sz="3200" dirty="0">
                <a:solidFill>
                  <a:schemeClr val="bg1"/>
                </a:solidFill>
              </a:rPr>
              <a:t> strengthened with all power, according to His glorious might, for the attaining of all steadfastness and patience; </a:t>
            </a:r>
            <a:r>
              <a:rPr lang="en-US" sz="3200" dirty="0"/>
              <a:t>joyously </a:t>
            </a:r>
            <a:r>
              <a:rPr lang="en-US" sz="3200" baseline="30000" dirty="0"/>
              <a:t>12</a:t>
            </a:r>
            <a:r>
              <a:rPr lang="en-US" sz="3200" dirty="0"/>
              <a:t> giving thanks to the Father, who has qualified us to share in the inheritance of the saints in Light.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aseline="30000" dirty="0" smtClean="0"/>
              <a:t>13</a:t>
            </a:r>
            <a:r>
              <a:rPr lang="en-US" sz="3200" dirty="0" smtClean="0"/>
              <a:t> </a:t>
            </a:r>
            <a:r>
              <a:rPr lang="en-US" sz="3200" dirty="0"/>
              <a:t>For He rescued us from the domain of darkness, and transferred us to the kingdom of His beloved Son, </a:t>
            </a:r>
            <a:r>
              <a:rPr lang="en-US" sz="3200" baseline="30000" dirty="0"/>
              <a:t>14</a:t>
            </a:r>
            <a:r>
              <a:rPr lang="en-US" sz="3200" dirty="0"/>
              <a:t> in whom we have redemption, the forgiveness of sins. </a:t>
            </a:r>
          </a:p>
        </p:txBody>
      </p:sp>
    </p:spTree>
    <p:extLst>
      <p:ext uri="{BB962C8B-B14F-4D97-AF65-F5344CB8AC3E}">
        <p14:creationId xmlns:p14="http://schemas.microsoft.com/office/powerpoint/2010/main" val="398068911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WHAT SPIRITUAL TRANSFORMATION LOOKS LIKE</a:t>
            </a: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 smtClean="0">
                <a:cs typeface="Times New Roman" pitchFamily="18" charset="0"/>
              </a:rPr>
              <a:t>A snap-shot of its outworking (1:10b-14)</a:t>
            </a:r>
          </a:p>
          <a:p>
            <a:pPr marL="1428750" lvl="2" indent="-57150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cs typeface="Times New Roman" pitchFamily="18" charset="0"/>
              </a:rPr>
              <a:t>A LOVING LIFE THAT ATTRACTS PEOPLE TO GOD</a:t>
            </a:r>
          </a:p>
          <a:p>
            <a:pPr marL="1428750" lvl="2" indent="-57150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Char char="Ø"/>
              <a:defRPr/>
            </a:pPr>
            <a:r>
              <a:rPr lang="en-US" sz="3600" dirty="0" smtClean="0">
                <a:cs typeface="Times New Roman" pitchFamily="18" charset="0"/>
              </a:rPr>
              <a:t>DEEPENING </a:t>
            </a:r>
            <a:r>
              <a:rPr lang="en-US" sz="3600" dirty="0">
                <a:cs typeface="Times New Roman" pitchFamily="18" charset="0"/>
              </a:rPr>
              <a:t>PERSONAL INTIMACY WITH GOD</a:t>
            </a:r>
          </a:p>
          <a:p>
            <a:pPr marL="1428750" lvl="2" indent="-57150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cs typeface="Times New Roman" pitchFamily="18" charset="0"/>
              </a:rPr>
              <a:t>POWER TO PRESEVERE THROUGH DIFFICULTIES</a:t>
            </a:r>
          </a:p>
          <a:p>
            <a:pPr marL="1428750" lvl="2" indent="-57150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Char char="Ø"/>
              <a:defRPr/>
            </a:pPr>
            <a:r>
              <a:rPr lang="en-US" sz="3600" dirty="0" smtClean="0">
                <a:cs typeface="Times New Roman" pitchFamily="18" charset="0"/>
              </a:rPr>
              <a:t>JOY &amp; GRATITUDE BECAUSE OF GOD’S GRACE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180622" y="274638"/>
            <a:ext cx="11785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9pPr>
          </a:lstStyle>
          <a:p>
            <a:pPr>
              <a:lnSpc>
                <a:spcPts val="3600"/>
              </a:lnSpc>
              <a:defRPr/>
            </a:pPr>
            <a:r>
              <a:rPr lang="en-US" sz="4800" kern="0" dirty="0" smtClean="0"/>
              <a:t>Colossians 1:9-14</a:t>
            </a:r>
            <a:br>
              <a:rPr lang="en-US" sz="4800" kern="0" dirty="0" smtClean="0"/>
            </a:br>
            <a:r>
              <a:rPr lang="en-US" sz="4800" kern="0" dirty="0" smtClean="0"/>
              <a:t>Paul’s Prayer for </a:t>
            </a:r>
            <a:br>
              <a:rPr lang="en-US" sz="4800" kern="0" dirty="0" smtClean="0"/>
            </a:br>
            <a:r>
              <a:rPr lang="en-US" sz="4800" kern="0" dirty="0" smtClean="0"/>
              <a:t>Spiritual Transformation</a:t>
            </a:r>
            <a:endParaRPr lang="en-US" sz="4800" b="0" dirty="0">
              <a:effectLst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01518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WHAT SPIRITUAL TRANSFORMATION LOOKS LIKE</a:t>
            </a: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 smtClean="0">
                <a:cs typeface="Times New Roman" pitchFamily="18" charset="0"/>
              </a:rPr>
              <a:t>A snap-shot of its outworking (1:10b-14)</a:t>
            </a:r>
          </a:p>
          <a:p>
            <a:pPr marL="1428750" lvl="2" indent="-57150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cs typeface="Times New Roman" pitchFamily="18" charset="0"/>
              </a:rPr>
              <a:t>A LOVING LIFE THAT ATTRACTS PEOPLE TO GOD</a:t>
            </a:r>
          </a:p>
          <a:p>
            <a:pPr marL="1428750" lvl="2" indent="-57150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Char char="Ø"/>
              <a:defRPr/>
            </a:pPr>
            <a:r>
              <a:rPr lang="en-US" sz="3600" dirty="0" smtClean="0">
                <a:cs typeface="Times New Roman" pitchFamily="18" charset="0"/>
              </a:rPr>
              <a:t>DEEPENING </a:t>
            </a:r>
            <a:r>
              <a:rPr lang="en-US" sz="3600" dirty="0">
                <a:cs typeface="Times New Roman" pitchFamily="18" charset="0"/>
              </a:rPr>
              <a:t>PERSONAL INTIMACY WITH GOD</a:t>
            </a:r>
          </a:p>
          <a:p>
            <a:pPr marL="1428750" lvl="2" indent="-57150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Char char="Ø"/>
              <a:defRPr/>
            </a:pPr>
            <a:r>
              <a:rPr lang="en-US" sz="3600" dirty="0">
                <a:cs typeface="Times New Roman" pitchFamily="18" charset="0"/>
              </a:rPr>
              <a:t>POWER TO PRESEVERE THROUGH DIFFICULTIES</a:t>
            </a:r>
          </a:p>
          <a:p>
            <a:pPr marL="1428750" lvl="2" indent="-571500" eaLnBrk="1" hangingPunct="1">
              <a:lnSpc>
                <a:spcPct val="70000"/>
              </a:lnSpc>
              <a:spcBef>
                <a:spcPct val="30000"/>
              </a:spcBef>
              <a:buFont typeface="Wingdings" panose="05000000000000000000" pitchFamily="2" charset="2"/>
              <a:buChar char="Ø"/>
              <a:defRPr/>
            </a:pPr>
            <a:r>
              <a:rPr lang="en-US" sz="3600" dirty="0" smtClean="0">
                <a:cs typeface="Times New Roman" pitchFamily="18" charset="0"/>
              </a:rPr>
              <a:t>JOY &amp; GRATITUDE BECAUSE OF GOD’S GRACE</a:t>
            </a:r>
          </a:p>
          <a:p>
            <a:pPr marL="57150" indent="0" algn="ctr"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400" b="0" i="1" dirty="0" smtClean="0">
                <a:effectLst/>
                <a:cs typeface="Times New Roman" pitchFamily="18" charset="0"/>
              </a:rPr>
              <a:t>This transformation is possible </a:t>
            </a:r>
            <a:r>
              <a:rPr lang="en-US" sz="4400" b="0" i="1" u="sng" dirty="0" smtClean="0">
                <a:effectLst/>
                <a:cs typeface="Times New Roman" pitchFamily="18" charset="0"/>
              </a:rPr>
              <a:t>regardless</a:t>
            </a:r>
            <a:r>
              <a:rPr lang="en-US" sz="4400" b="0" i="1" dirty="0" smtClean="0">
                <a:effectLst/>
                <a:cs typeface="Times New Roman" pitchFamily="18" charset="0"/>
              </a:rPr>
              <a:t> of your past poor decisions, how others have mistreated you, your current circumstances…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180622" y="274638"/>
            <a:ext cx="11785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9pPr>
          </a:lstStyle>
          <a:p>
            <a:pPr>
              <a:lnSpc>
                <a:spcPts val="3600"/>
              </a:lnSpc>
              <a:defRPr/>
            </a:pPr>
            <a:r>
              <a:rPr lang="en-US" sz="4800" kern="0" dirty="0" smtClean="0"/>
              <a:t>Colossians 1:9-14</a:t>
            </a:r>
            <a:br>
              <a:rPr lang="en-US" sz="4800" kern="0" dirty="0" smtClean="0"/>
            </a:br>
            <a:r>
              <a:rPr lang="en-US" sz="4800" kern="0" dirty="0" smtClean="0"/>
              <a:t>Paul’s Prayer for </a:t>
            </a:r>
            <a:br>
              <a:rPr lang="en-US" sz="4800" kern="0" dirty="0" smtClean="0"/>
            </a:br>
            <a:r>
              <a:rPr lang="en-US" sz="4800" kern="0" dirty="0" smtClean="0"/>
              <a:t>Spiritual Transformation</a:t>
            </a:r>
            <a:endParaRPr lang="en-US" sz="4800" b="0" dirty="0">
              <a:effectLst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826425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>
                <a:cs typeface="Times New Roman" pitchFamily="18" charset="0"/>
              </a:rPr>
              <a:t>HOW WE COOPERATE WITH GOD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180622" y="274638"/>
            <a:ext cx="11785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9pPr>
          </a:lstStyle>
          <a:p>
            <a:pPr>
              <a:lnSpc>
                <a:spcPts val="3600"/>
              </a:lnSpc>
              <a:defRPr/>
            </a:pPr>
            <a:r>
              <a:rPr lang="en-US" sz="4800" kern="0" dirty="0" smtClean="0"/>
              <a:t>Colossians 1:9-14</a:t>
            </a:r>
            <a:br>
              <a:rPr lang="en-US" sz="4800" kern="0" dirty="0" smtClean="0"/>
            </a:br>
            <a:r>
              <a:rPr lang="en-US" sz="4800" kern="0" dirty="0" smtClean="0"/>
              <a:t>Paul’s Prayer for </a:t>
            </a:r>
            <a:br>
              <a:rPr lang="en-US" sz="4800" kern="0" dirty="0" smtClean="0"/>
            </a:br>
            <a:r>
              <a:rPr lang="en-US" sz="4800" kern="0" dirty="0" smtClean="0"/>
              <a:t>Spiritual Transformation</a:t>
            </a:r>
            <a:endParaRPr lang="en-US" sz="4800" b="0" dirty="0">
              <a:effectLst/>
              <a:cs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7122" y="2298751"/>
            <a:ext cx="11884378" cy="173380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altLang="en-US" sz="3200" baseline="30000" dirty="0"/>
              <a:t>1:9</a:t>
            </a:r>
            <a:r>
              <a:rPr lang="en-US" altLang="en-US" sz="3200" dirty="0"/>
              <a:t> . . . we have not ceased to pray for you and to ask that </a:t>
            </a:r>
            <a:r>
              <a:rPr lang="en-US" altLang="en-US" sz="3200" u="sng" dirty="0"/>
              <a:t>you may be filled with the knowledge of His will</a:t>
            </a:r>
            <a:r>
              <a:rPr lang="en-US" altLang="en-US" sz="3200" dirty="0"/>
              <a:t> in all spiritual wisdom and understanding, </a:t>
            </a:r>
            <a:r>
              <a:rPr lang="en-US" altLang="en-US" sz="3200" baseline="30000" dirty="0"/>
              <a:t>10</a:t>
            </a:r>
            <a:r>
              <a:rPr lang="en-US" altLang="en-US" sz="3200" dirty="0"/>
              <a:t> </a:t>
            </a:r>
            <a:r>
              <a:rPr lang="en-US" altLang="en-US" sz="3200" u="sng" dirty="0"/>
              <a:t>so that</a:t>
            </a:r>
            <a:r>
              <a:rPr lang="en-US" altLang="en-US" sz="3200" dirty="0"/>
              <a:t> you may (be transformed) . . . </a:t>
            </a:r>
            <a:endParaRPr lang="en-US" altLang="en-US" sz="3200" dirty="0">
              <a:solidFill>
                <a:srgbClr val="0000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2766" y="4162388"/>
            <a:ext cx="11884378" cy="173380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altLang="en-US" sz="3200" baseline="30000" dirty="0"/>
              <a:t>2:2</a:t>
            </a:r>
            <a:r>
              <a:rPr lang="en-US" altLang="en-US" sz="3200" dirty="0"/>
              <a:t> . . . all the wealth that comes from the full assurance of </a:t>
            </a:r>
            <a:r>
              <a:rPr lang="en-US" altLang="en-US" sz="3200" u="sng" dirty="0"/>
              <a:t>understanding</a:t>
            </a:r>
            <a:r>
              <a:rPr lang="en-US" altLang="en-US" sz="3200" dirty="0"/>
              <a:t>, resulting in a true </a:t>
            </a:r>
            <a:r>
              <a:rPr lang="en-US" altLang="en-US" sz="3200" u="sng" dirty="0"/>
              <a:t>knowledge</a:t>
            </a:r>
            <a:r>
              <a:rPr lang="en-US" altLang="en-US" sz="3200" dirty="0"/>
              <a:t> of God’s mystery, that is, </a:t>
            </a:r>
            <a:r>
              <a:rPr lang="en-US" altLang="en-US" sz="3200" dirty="0">
                <a:solidFill>
                  <a:srgbClr val="C00000"/>
                </a:solidFill>
              </a:rPr>
              <a:t>Christ Himself</a:t>
            </a:r>
            <a:r>
              <a:rPr lang="en-US" altLang="en-US" sz="3200" dirty="0"/>
              <a:t>, </a:t>
            </a:r>
            <a:r>
              <a:rPr lang="en-US" altLang="en-US" sz="3200" baseline="30000" dirty="0"/>
              <a:t>3</a:t>
            </a:r>
            <a:r>
              <a:rPr lang="en-US" altLang="en-US" sz="3200" dirty="0"/>
              <a:t> in whom are hidden all the treasures of </a:t>
            </a:r>
            <a:r>
              <a:rPr lang="en-US" altLang="en-US" sz="3200" u="sng" dirty="0"/>
              <a:t>wisdom</a:t>
            </a:r>
            <a:r>
              <a:rPr lang="en-US" altLang="en-US" sz="3200" dirty="0"/>
              <a:t> and </a:t>
            </a:r>
            <a:r>
              <a:rPr lang="en-US" altLang="en-US" sz="3200" u="sng" dirty="0"/>
              <a:t>knowledge</a:t>
            </a:r>
            <a:r>
              <a:rPr lang="en-US" altLang="en-US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9908306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>
                <a:cs typeface="Times New Roman" pitchFamily="18" charset="0"/>
              </a:rPr>
              <a:t>HOW WE COOPERATE WITH GOD</a:t>
            </a: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 smtClean="0">
                <a:cs typeface="Times New Roman" pitchFamily="18" charset="0"/>
              </a:rPr>
              <a:t>Become </a:t>
            </a:r>
            <a:r>
              <a:rPr lang="en-US" sz="4000" dirty="0">
                <a:cs typeface="Times New Roman" pitchFamily="18" charset="0"/>
              </a:rPr>
              <a:t>very familiar with the contents of the </a:t>
            </a:r>
            <a:r>
              <a:rPr lang="en-US" sz="4000" dirty="0" smtClean="0">
                <a:cs typeface="Times New Roman" pitchFamily="18" charset="0"/>
              </a:rPr>
              <a:t>gospel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180622" y="274638"/>
            <a:ext cx="11785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9pPr>
          </a:lstStyle>
          <a:p>
            <a:pPr>
              <a:lnSpc>
                <a:spcPts val="3600"/>
              </a:lnSpc>
              <a:defRPr/>
            </a:pPr>
            <a:r>
              <a:rPr lang="en-US" sz="4800" kern="0" dirty="0" smtClean="0"/>
              <a:t>Colossians 1:9-14</a:t>
            </a:r>
            <a:br>
              <a:rPr lang="en-US" sz="4800" kern="0" dirty="0" smtClean="0"/>
            </a:br>
            <a:r>
              <a:rPr lang="en-US" sz="4800" kern="0" dirty="0" smtClean="0"/>
              <a:t>Paul’s Prayer for </a:t>
            </a:r>
            <a:br>
              <a:rPr lang="en-US" sz="4800" kern="0" dirty="0" smtClean="0"/>
            </a:br>
            <a:r>
              <a:rPr lang="en-US" sz="4800" kern="0" dirty="0" smtClean="0"/>
              <a:t>Spiritual Transformation</a:t>
            </a:r>
            <a:endParaRPr lang="en-US" sz="4800" b="0" dirty="0">
              <a:effectLst/>
              <a:cs typeface="Times New Roman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17122" y="3422162"/>
            <a:ext cx="11884378" cy="50270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altLang="en-US" sz="3200" baseline="30000" dirty="0"/>
              <a:t>3:16</a:t>
            </a:r>
            <a:r>
              <a:rPr lang="en-US" altLang="en-US" sz="3200" dirty="0"/>
              <a:t> Let the word of Christ </a:t>
            </a:r>
            <a:r>
              <a:rPr lang="en-US" altLang="en-US" sz="3200" u="sng" dirty="0"/>
              <a:t>richly dwell</a:t>
            </a:r>
            <a:r>
              <a:rPr lang="en-US" altLang="en-US" sz="3200" dirty="0"/>
              <a:t> within you . . . </a:t>
            </a:r>
          </a:p>
        </p:txBody>
      </p:sp>
    </p:spTree>
    <p:extLst>
      <p:ext uri="{BB962C8B-B14F-4D97-AF65-F5344CB8AC3E}">
        <p14:creationId xmlns:p14="http://schemas.microsoft.com/office/powerpoint/2010/main" val="54387158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>
                <a:cs typeface="Times New Roman" pitchFamily="18" charset="0"/>
              </a:rPr>
              <a:t>HOW WE COOPERATE WITH GOD</a:t>
            </a: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 smtClean="0">
                <a:cs typeface="Times New Roman" pitchFamily="18" charset="0"/>
              </a:rPr>
              <a:t>Become </a:t>
            </a:r>
            <a:r>
              <a:rPr lang="en-US" sz="4000" dirty="0">
                <a:cs typeface="Times New Roman" pitchFamily="18" charset="0"/>
              </a:rPr>
              <a:t>very familiar with the contents of the gospel</a:t>
            </a: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 smtClean="0">
                <a:cs typeface="Times New Roman" pitchFamily="18" charset="0"/>
              </a:rPr>
              <a:t>Ask </a:t>
            </a:r>
            <a:r>
              <a:rPr lang="en-US" sz="4000" dirty="0">
                <a:cs typeface="Times New Roman" pitchFamily="18" charset="0"/>
              </a:rPr>
              <a:t>God to illuminate the gospel’s application to your </a:t>
            </a:r>
            <a:r>
              <a:rPr lang="en-US" sz="4000" dirty="0" smtClean="0">
                <a:cs typeface="Times New Roman" pitchFamily="18" charset="0"/>
              </a:rPr>
              <a:t>life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180622" y="274638"/>
            <a:ext cx="11785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9pPr>
          </a:lstStyle>
          <a:p>
            <a:pPr>
              <a:lnSpc>
                <a:spcPts val="3600"/>
              </a:lnSpc>
              <a:defRPr/>
            </a:pPr>
            <a:r>
              <a:rPr lang="en-US" sz="4800" kern="0" dirty="0" smtClean="0"/>
              <a:t>Colossians 1:9-14</a:t>
            </a:r>
            <a:br>
              <a:rPr lang="en-US" sz="4800" kern="0" dirty="0" smtClean="0"/>
            </a:br>
            <a:r>
              <a:rPr lang="en-US" sz="4800" kern="0" dirty="0" smtClean="0"/>
              <a:t>Paul’s Prayer for </a:t>
            </a:r>
            <a:br>
              <a:rPr lang="en-US" sz="4800" kern="0" dirty="0" smtClean="0"/>
            </a:br>
            <a:r>
              <a:rPr lang="en-US" sz="4800" kern="0" dirty="0" smtClean="0"/>
              <a:t>Spiritual Transformation</a:t>
            </a:r>
            <a:endParaRPr lang="en-US" sz="4800" b="0" dirty="0">
              <a:effectLst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7122" y="4428003"/>
            <a:ext cx="11884378" cy="132343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altLang="en-US" sz="3200" baseline="30000" dirty="0"/>
              <a:t>1:9</a:t>
            </a:r>
            <a:r>
              <a:rPr lang="en-US" altLang="en-US" sz="3200" dirty="0"/>
              <a:t> . . . we have not ceased to </a:t>
            </a:r>
            <a:r>
              <a:rPr lang="en-US" altLang="en-US" sz="3200" u="sng" dirty="0"/>
              <a:t>pray for you</a:t>
            </a:r>
            <a:r>
              <a:rPr lang="en-US" altLang="en-US" sz="3200" dirty="0"/>
              <a:t> and to </a:t>
            </a:r>
            <a:r>
              <a:rPr lang="en-US" altLang="en-US" sz="3200" u="sng" dirty="0"/>
              <a:t>ask</a:t>
            </a:r>
            <a:r>
              <a:rPr lang="en-US" altLang="en-US" sz="3200" dirty="0"/>
              <a:t> that you may be filled with the knowledge of His will </a:t>
            </a:r>
            <a:r>
              <a:rPr lang="en-US" altLang="en-US" sz="3200" u="sng" dirty="0"/>
              <a:t>in all spiritual wisdom and understanding</a:t>
            </a:r>
            <a:r>
              <a:rPr lang="en-US" altLang="en-US" sz="3200" dirty="0"/>
              <a:t> . . .</a:t>
            </a:r>
          </a:p>
        </p:txBody>
      </p:sp>
    </p:spTree>
    <p:extLst>
      <p:ext uri="{BB962C8B-B14F-4D97-AF65-F5344CB8AC3E}">
        <p14:creationId xmlns:p14="http://schemas.microsoft.com/office/powerpoint/2010/main" val="410712274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>
                <a:cs typeface="Times New Roman" pitchFamily="18" charset="0"/>
              </a:rPr>
              <a:t>HOW WE COOPERATE WITH GOD</a:t>
            </a: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 smtClean="0">
                <a:cs typeface="Times New Roman" pitchFamily="18" charset="0"/>
              </a:rPr>
              <a:t>Become </a:t>
            </a:r>
            <a:r>
              <a:rPr lang="en-US" sz="4000" dirty="0">
                <a:cs typeface="Times New Roman" pitchFamily="18" charset="0"/>
              </a:rPr>
              <a:t>very familiar with the contents of the gospel</a:t>
            </a: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cs typeface="Times New Roman" pitchFamily="18" charset="0"/>
              </a:rPr>
              <a:t>Ask God to illuminate the gospel’s application to your life</a:t>
            </a: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 smtClean="0">
                <a:cs typeface="Times New Roman" pitchFamily="18" charset="0"/>
              </a:rPr>
              <a:t>Do both of the above with </a:t>
            </a:r>
            <a:r>
              <a:rPr lang="en-US" sz="4000" dirty="0">
                <a:cs typeface="Times New Roman" pitchFamily="18" charset="0"/>
              </a:rPr>
              <a:t>other </a:t>
            </a:r>
            <a:r>
              <a:rPr lang="en-US" sz="4000" dirty="0" smtClean="0">
                <a:cs typeface="Times New Roman" pitchFamily="18" charset="0"/>
              </a:rPr>
              <a:t>believers</a:t>
            </a:r>
            <a:endParaRPr lang="en-US" sz="4000" dirty="0">
              <a:cs typeface="Times New Roman" pitchFamily="18" charset="0"/>
            </a:endParaRP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endParaRPr lang="en-US" sz="4000" dirty="0" smtClean="0"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180622" y="274638"/>
            <a:ext cx="11785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9pPr>
          </a:lstStyle>
          <a:p>
            <a:pPr>
              <a:lnSpc>
                <a:spcPts val="3600"/>
              </a:lnSpc>
              <a:defRPr/>
            </a:pPr>
            <a:r>
              <a:rPr lang="en-US" sz="4800" kern="0" dirty="0" smtClean="0"/>
              <a:t>Colossians 1:9-14</a:t>
            </a:r>
            <a:br>
              <a:rPr lang="en-US" sz="4800" kern="0" dirty="0" smtClean="0"/>
            </a:br>
            <a:r>
              <a:rPr lang="en-US" sz="4800" kern="0" dirty="0" smtClean="0"/>
              <a:t>Paul’s Prayer for </a:t>
            </a:r>
            <a:br>
              <a:rPr lang="en-US" sz="4800" kern="0" dirty="0" smtClean="0"/>
            </a:br>
            <a:r>
              <a:rPr lang="en-US" sz="4800" kern="0" dirty="0" smtClean="0"/>
              <a:t>Spiritual Transformation</a:t>
            </a:r>
            <a:endParaRPr lang="en-US" sz="4800" b="0" dirty="0">
              <a:effectLst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7122" y="4989705"/>
            <a:ext cx="11884378" cy="91307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3200" baseline="30000" dirty="0" smtClean="0"/>
              <a:t>3:16</a:t>
            </a:r>
            <a:r>
              <a:rPr lang="en-US" sz="3200" dirty="0" smtClean="0"/>
              <a:t> </a:t>
            </a:r>
            <a:r>
              <a:rPr lang="en-US" sz="3200" dirty="0"/>
              <a:t>Let the word of Christ richly dwell within </a:t>
            </a:r>
            <a:r>
              <a:rPr lang="en-US" sz="3200" dirty="0" smtClean="0"/>
              <a:t>you (plural), </a:t>
            </a:r>
            <a:r>
              <a:rPr lang="en-US" sz="3200" dirty="0"/>
              <a:t>with all wisdom teaching and </a:t>
            </a:r>
            <a:r>
              <a:rPr lang="en-US" sz="3200" dirty="0" smtClean="0"/>
              <a:t>counseling </a:t>
            </a:r>
            <a:r>
              <a:rPr lang="en-US" sz="3200" u="sng" dirty="0" smtClean="0"/>
              <a:t>one </a:t>
            </a:r>
            <a:r>
              <a:rPr lang="en-US" sz="3200" u="sng" dirty="0"/>
              <a:t>another</a:t>
            </a:r>
            <a:r>
              <a:rPr lang="en-US" sz="3200" dirty="0"/>
              <a:t> </a:t>
            </a:r>
            <a:r>
              <a:rPr lang="en-US" sz="3200" dirty="0" smtClean="0"/>
              <a:t>. . 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2248803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>
                <a:cs typeface="Times New Roman" pitchFamily="18" charset="0"/>
              </a:rPr>
              <a:t>HOW WE COOPERATE WITH GOD</a:t>
            </a: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 smtClean="0">
                <a:cs typeface="Times New Roman" pitchFamily="18" charset="0"/>
              </a:rPr>
              <a:t>Become </a:t>
            </a:r>
            <a:r>
              <a:rPr lang="en-US" sz="4000" dirty="0">
                <a:cs typeface="Times New Roman" pitchFamily="18" charset="0"/>
              </a:rPr>
              <a:t>very familiar with the contents of the gospel</a:t>
            </a: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cs typeface="Times New Roman" pitchFamily="18" charset="0"/>
              </a:rPr>
              <a:t>Ask God to illuminate the gospel’s application to your life</a:t>
            </a: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 smtClean="0">
                <a:cs typeface="Times New Roman" pitchFamily="18" charset="0"/>
              </a:rPr>
              <a:t>Do both of the above with </a:t>
            </a:r>
            <a:r>
              <a:rPr lang="en-US" sz="4000" dirty="0">
                <a:cs typeface="Times New Roman" pitchFamily="18" charset="0"/>
              </a:rPr>
              <a:t>other </a:t>
            </a:r>
            <a:r>
              <a:rPr lang="en-US" sz="4000" dirty="0" smtClean="0">
                <a:cs typeface="Times New Roman" pitchFamily="18" charset="0"/>
              </a:rPr>
              <a:t>believers</a:t>
            </a:r>
            <a:endParaRPr lang="en-US" sz="4000" dirty="0">
              <a:cs typeface="Times New Roman" pitchFamily="18" charset="0"/>
            </a:endParaRP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endParaRPr lang="en-US" sz="4000" dirty="0" smtClean="0"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180622" y="274638"/>
            <a:ext cx="11785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9pPr>
          </a:lstStyle>
          <a:p>
            <a:pPr>
              <a:lnSpc>
                <a:spcPts val="3600"/>
              </a:lnSpc>
              <a:defRPr/>
            </a:pPr>
            <a:r>
              <a:rPr lang="en-US" sz="4800" kern="0" dirty="0" smtClean="0"/>
              <a:t>Colossians 1:9-14</a:t>
            </a:r>
            <a:br>
              <a:rPr lang="en-US" sz="4800" kern="0" dirty="0" smtClean="0"/>
            </a:br>
            <a:r>
              <a:rPr lang="en-US" sz="4800" kern="0" dirty="0" smtClean="0"/>
              <a:t>Paul’s Prayer for </a:t>
            </a:r>
            <a:br>
              <a:rPr lang="en-US" sz="4800" kern="0" dirty="0" smtClean="0"/>
            </a:br>
            <a:r>
              <a:rPr lang="en-US" sz="4800" kern="0" dirty="0" smtClean="0"/>
              <a:t>Spiritual Transformation</a:t>
            </a:r>
            <a:endParaRPr lang="en-US" sz="4800" b="0" dirty="0">
              <a:effectLst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7122" y="4989705"/>
            <a:ext cx="11884378" cy="173380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3200" baseline="30000" dirty="0" smtClean="0"/>
              <a:t>2:2</a:t>
            </a:r>
            <a:r>
              <a:rPr lang="en-US" sz="3200" dirty="0" smtClean="0"/>
              <a:t>  . . . that </a:t>
            </a:r>
            <a:r>
              <a:rPr lang="en-US" sz="3200" dirty="0"/>
              <a:t>their hearts may be encouraged, having been </a:t>
            </a:r>
            <a:r>
              <a:rPr lang="en-US" sz="3200" u="sng" dirty="0"/>
              <a:t>knit together in love</a:t>
            </a:r>
            <a:r>
              <a:rPr lang="en-US" sz="3200" dirty="0"/>
              <a:t>, and attaining to all the wealth that </a:t>
            </a:r>
            <a:r>
              <a:rPr lang="en-US" sz="3200" dirty="0" smtClean="0"/>
              <a:t>. . . </a:t>
            </a:r>
            <a:r>
              <a:rPr lang="en-US" sz="3200" dirty="0"/>
              <a:t>resulting in a true knowledge of God’s mystery, that is, Christ </a:t>
            </a:r>
            <a:r>
              <a:rPr lang="en-US" sz="3200" dirty="0" smtClean="0"/>
              <a:t>Himself . . 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84371546"/>
      </p:ext>
    </p:extLst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endParaRPr lang="en-US" sz="4000" dirty="0" smtClean="0"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180622" y="274638"/>
            <a:ext cx="11785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9pPr>
          </a:lstStyle>
          <a:p>
            <a:pPr>
              <a:lnSpc>
                <a:spcPts val="3600"/>
              </a:lnSpc>
              <a:defRPr/>
            </a:pPr>
            <a:endParaRPr lang="en-US" sz="4800" b="0" dirty="0">
              <a:effectLst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7122" y="1737047"/>
            <a:ext cx="11884378" cy="255454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3200" baseline="30000" dirty="0" smtClean="0"/>
              <a:t>Colossians</a:t>
            </a:r>
            <a:r>
              <a:rPr lang="en-US" sz="3200" dirty="0" smtClean="0"/>
              <a:t> </a:t>
            </a:r>
            <a:r>
              <a:rPr lang="en-US" sz="3200" baseline="30000" dirty="0" smtClean="0"/>
              <a:t>1:3</a:t>
            </a:r>
            <a:r>
              <a:rPr lang="en-US" sz="3200" dirty="0" smtClean="0"/>
              <a:t> </a:t>
            </a:r>
            <a:r>
              <a:rPr lang="en-US" sz="3200" dirty="0"/>
              <a:t>We give thanks to </a:t>
            </a:r>
            <a:r>
              <a:rPr lang="en-US" sz="3200" dirty="0" smtClean="0"/>
              <a:t>God . . . </a:t>
            </a:r>
            <a:r>
              <a:rPr lang="en-US" sz="3200" baseline="30000" dirty="0"/>
              <a:t>4</a:t>
            </a:r>
            <a:r>
              <a:rPr lang="en-US" sz="3200" dirty="0"/>
              <a:t> since we heard of your faith in Christ Jesus </a:t>
            </a:r>
            <a:r>
              <a:rPr lang="en-US" sz="3200" dirty="0" smtClean="0"/>
              <a:t>. . . </a:t>
            </a:r>
            <a:r>
              <a:rPr lang="en-US" sz="3200" baseline="30000" dirty="0"/>
              <a:t>5</a:t>
            </a:r>
            <a:r>
              <a:rPr lang="en-US" sz="3200" dirty="0"/>
              <a:t> </a:t>
            </a:r>
            <a:r>
              <a:rPr lang="en-US" sz="3200" dirty="0" smtClean="0"/>
              <a:t>. . . </a:t>
            </a:r>
            <a:r>
              <a:rPr lang="en-US" sz="3200" dirty="0"/>
              <a:t>of </a:t>
            </a:r>
            <a:r>
              <a:rPr lang="en-US" sz="3200" dirty="0" smtClean="0"/>
              <a:t>(Whom) you </a:t>
            </a:r>
            <a:r>
              <a:rPr lang="en-US" sz="3200" dirty="0"/>
              <a:t>previously heard in the word of truth, the gospel </a:t>
            </a:r>
            <a:r>
              <a:rPr lang="en-US" sz="3200" baseline="30000" dirty="0"/>
              <a:t>6</a:t>
            </a:r>
            <a:r>
              <a:rPr lang="en-US" sz="3200" dirty="0"/>
              <a:t> which has come to you, just as in all the world also it is constantly bearing fruit and increasing, even as it has been doing </a:t>
            </a:r>
            <a:r>
              <a:rPr lang="en-US" sz="3200" u="sng" dirty="0"/>
              <a:t>in</a:t>
            </a:r>
            <a:r>
              <a:rPr lang="en-US" sz="3200" dirty="0"/>
              <a:t> you also since the day you heard of it and understood the grace of God in </a:t>
            </a:r>
            <a:r>
              <a:rPr lang="en-US" sz="3200" dirty="0" smtClean="0"/>
              <a:t>truth . . 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9899332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endParaRPr lang="en-US" sz="4000" dirty="0" smtClean="0"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180622" y="274638"/>
            <a:ext cx="11785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9pPr>
          </a:lstStyle>
          <a:p>
            <a:pPr>
              <a:lnSpc>
                <a:spcPts val="3600"/>
              </a:lnSpc>
              <a:defRPr/>
            </a:pPr>
            <a:endParaRPr lang="en-US" sz="4800" b="0" dirty="0">
              <a:effectLst/>
              <a:cs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7122" y="1737047"/>
            <a:ext cx="11884378" cy="91307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3200" baseline="30000" dirty="0" smtClean="0"/>
              <a:t>1:9</a:t>
            </a:r>
            <a:r>
              <a:rPr lang="en-US" sz="3200" dirty="0" smtClean="0"/>
              <a:t> </a:t>
            </a:r>
            <a:r>
              <a:rPr lang="en-US" sz="3200" dirty="0"/>
              <a:t>For this reason also, since the day we heard of it, we have not ceased to </a:t>
            </a:r>
            <a:r>
              <a:rPr lang="en-US" sz="3200" u="sng" dirty="0"/>
              <a:t>pray for you</a:t>
            </a:r>
            <a:r>
              <a:rPr lang="en-US" sz="3200" dirty="0"/>
              <a:t> </a:t>
            </a:r>
            <a:r>
              <a:rPr lang="en-US" sz="3200" dirty="0" smtClean="0"/>
              <a:t>. . 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09127540"/>
      </p:ext>
    </p:extLst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endParaRPr lang="en-US" sz="4000" dirty="0" smtClean="0"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180622" y="274638"/>
            <a:ext cx="11785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9pPr>
          </a:lstStyle>
          <a:p>
            <a:pPr>
              <a:lnSpc>
                <a:spcPts val="3600"/>
              </a:lnSpc>
              <a:defRPr/>
            </a:pPr>
            <a:r>
              <a:rPr lang="en-US" sz="4800" kern="0" dirty="0" smtClean="0"/>
              <a:t>Colossians 1:9-14</a:t>
            </a:r>
            <a:br>
              <a:rPr lang="en-US" sz="4800" kern="0" dirty="0" smtClean="0"/>
            </a:br>
            <a:r>
              <a:rPr lang="en-US" sz="4800" kern="0" dirty="0" smtClean="0"/>
              <a:t>Paul’s Prayer for </a:t>
            </a:r>
            <a:br>
              <a:rPr lang="en-US" sz="4800" kern="0" dirty="0" smtClean="0"/>
            </a:br>
            <a:r>
              <a:rPr lang="en-US" sz="4800" kern="0" dirty="0" smtClean="0"/>
              <a:t>Spiritual Transformation</a:t>
            </a:r>
            <a:endParaRPr lang="en-US" sz="4800" b="0" dirty="0">
              <a:effectLst/>
              <a:cs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7122" y="1737047"/>
            <a:ext cx="11884378" cy="91307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3200" baseline="30000" dirty="0" smtClean="0"/>
              <a:t>1:9</a:t>
            </a:r>
            <a:r>
              <a:rPr lang="en-US" sz="3200" dirty="0" smtClean="0"/>
              <a:t> </a:t>
            </a:r>
            <a:r>
              <a:rPr lang="en-US" sz="3200" dirty="0"/>
              <a:t>For this reason also, since the day we heard of it, we have not ceased to pray for you </a:t>
            </a:r>
            <a:r>
              <a:rPr lang="en-US" sz="3200" dirty="0" smtClean="0"/>
              <a:t>. . 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0021795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endParaRPr lang="en-US" sz="4000" dirty="0" smtClean="0"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180622" y="274638"/>
            <a:ext cx="11785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9pPr>
          </a:lstStyle>
          <a:p>
            <a:pPr>
              <a:lnSpc>
                <a:spcPts val="3600"/>
              </a:lnSpc>
              <a:defRPr/>
            </a:pPr>
            <a:r>
              <a:rPr lang="en-US" sz="4800" kern="0" dirty="0" smtClean="0"/>
              <a:t>Colossians 1:9-14</a:t>
            </a:r>
            <a:br>
              <a:rPr lang="en-US" sz="4800" kern="0" dirty="0" smtClean="0"/>
            </a:br>
            <a:r>
              <a:rPr lang="en-US" sz="4800" kern="0" dirty="0" smtClean="0"/>
              <a:t>Paul’s Prayer for </a:t>
            </a:r>
            <a:br>
              <a:rPr lang="en-US" sz="4800" kern="0" dirty="0" smtClean="0"/>
            </a:br>
            <a:r>
              <a:rPr lang="en-US" sz="4800" kern="0" dirty="0" smtClean="0"/>
              <a:t>Spiritual Transformation</a:t>
            </a:r>
            <a:endParaRPr lang="en-US" sz="4800" b="0" dirty="0">
              <a:effectLst/>
              <a:cs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7122" y="1737047"/>
            <a:ext cx="11884378" cy="91307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3200" baseline="30000" dirty="0" smtClean="0"/>
              <a:t>Romans 12:2 </a:t>
            </a:r>
            <a:r>
              <a:rPr lang="en-US" sz="3200" dirty="0" smtClean="0"/>
              <a:t>Don’t allow the world to squeeze you into its mold, but instead allow God to transform (</a:t>
            </a:r>
            <a:r>
              <a:rPr lang="en-US" sz="3200" i="1" dirty="0" smtClean="0"/>
              <a:t>metamorphoo</a:t>
            </a:r>
            <a:r>
              <a:rPr lang="en-US" sz="3200" dirty="0" smtClean="0"/>
              <a:t>) you . . . </a:t>
            </a:r>
            <a:endParaRPr lang="en-US" sz="3200" dirty="0"/>
          </a:p>
        </p:txBody>
      </p:sp>
      <p:pic>
        <p:nvPicPr>
          <p:cNvPr id="9" name="Picture 8" descr="Metamorphosis -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909" y="2747764"/>
            <a:ext cx="5348514" cy="40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445996"/>
      </p:ext>
    </p:extLst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WHAT SPIRITUAL TRANSFORMATION LOOKS LIKE</a:t>
            </a:r>
          </a:p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HOW WE COOPERATE WITH GOD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180622" y="274638"/>
            <a:ext cx="11785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9pPr>
          </a:lstStyle>
          <a:p>
            <a:pPr>
              <a:lnSpc>
                <a:spcPts val="3600"/>
              </a:lnSpc>
              <a:defRPr/>
            </a:pPr>
            <a:r>
              <a:rPr lang="en-US" sz="4800" kern="0" dirty="0" smtClean="0"/>
              <a:t>Colossians 1:9-14</a:t>
            </a:r>
            <a:br>
              <a:rPr lang="en-US" sz="4800" kern="0" dirty="0" smtClean="0"/>
            </a:br>
            <a:r>
              <a:rPr lang="en-US" sz="4800" kern="0" dirty="0" smtClean="0"/>
              <a:t>Paul’s Prayer for </a:t>
            </a:r>
            <a:br>
              <a:rPr lang="en-US" sz="4800" kern="0" dirty="0" smtClean="0"/>
            </a:br>
            <a:r>
              <a:rPr lang="en-US" sz="4800" kern="0" dirty="0" smtClean="0"/>
              <a:t>Spiritual Transformation</a:t>
            </a:r>
            <a:endParaRPr lang="en-US" sz="4800" b="0" dirty="0">
              <a:effectLst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70484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WHAT SPIRITUAL TRANSFORMATION LOOKS LIKE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180622" y="274638"/>
            <a:ext cx="11785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9pPr>
          </a:lstStyle>
          <a:p>
            <a:pPr>
              <a:lnSpc>
                <a:spcPts val="3600"/>
              </a:lnSpc>
              <a:defRPr/>
            </a:pPr>
            <a:r>
              <a:rPr lang="en-US" sz="4800" kern="0" dirty="0" smtClean="0"/>
              <a:t>Colossians 1:9-14</a:t>
            </a:r>
            <a:br>
              <a:rPr lang="en-US" sz="4800" kern="0" dirty="0" smtClean="0"/>
            </a:br>
            <a:r>
              <a:rPr lang="en-US" sz="4800" kern="0" dirty="0" smtClean="0"/>
              <a:t>Paul’s Prayer for </a:t>
            </a:r>
            <a:br>
              <a:rPr lang="en-US" sz="4800" kern="0" dirty="0" smtClean="0"/>
            </a:br>
            <a:r>
              <a:rPr lang="en-US" sz="4800" kern="0" dirty="0" smtClean="0"/>
              <a:t>Spiritual Transformation</a:t>
            </a:r>
            <a:endParaRPr lang="en-US" sz="4800" b="0" dirty="0">
              <a:effectLst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161244"/>
      </p:ext>
    </p:extLst>
  </p:cSld>
  <p:clrMapOvr>
    <a:masterClrMapping/>
  </p:clrMapOvr>
  <p:transition spd="med" advClick="0" advTm="1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74638"/>
            <a:ext cx="9144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lang="en-US" sz="4000" b="1" kern="0" dirty="0">
              <a:solidFill>
                <a:srgbClr val="C0C0C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4580" name="Content Placeholder 7"/>
          <p:cNvSpPr>
            <a:spLocks noGrp="1"/>
          </p:cNvSpPr>
          <p:nvPr>
            <p:ph idx="1"/>
          </p:nvPr>
        </p:nvSpPr>
        <p:spPr>
          <a:xfrm>
            <a:off x="180622" y="1828800"/>
            <a:ext cx="11785600" cy="48768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30000"/>
              </a:spcBef>
              <a:defRPr/>
            </a:pPr>
            <a:r>
              <a:rPr lang="en-US" sz="4000" dirty="0" smtClean="0">
                <a:cs typeface="Times New Roman" pitchFamily="18" charset="0"/>
              </a:rPr>
              <a:t>WHAT SPIRITUAL TRANSFORMATION LOOKS LIKE</a:t>
            </a:r>
          </a:p>
          <a:p>
            <a:pPr marL="1028700" lvl="1" indent="-571500" eaLnBrk="1" hangingPunct="1">
              <a:lnSpc>
                <a:spcPct val="7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sz="4000" dirty="0" smtClean="0">
                <a:cs typeface="Times New Roman" pitchFamily="18" charset="0"/>
              </a:rPr>
              <a:t>Its essence (1:10a)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180622" y="274638"/>
            <a:ext cx="11785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C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defRPr>
            </a:lvl9pPr>
          </a:lstStyle>
          <a:p>
            <a:pPr>
              <a:lnSpc>
                <a:spcPts val="3600"/>
              </a:lnSpc>
              <a:defRPr/>
            </a:pPr>
            <a:r>
              <a:rPr lang="en-US" sz="4800" kern="0" dirty="0" smtClean="0"/>
              <a:t>Colossians 1:9-14</a:t>
            </a:r>
            <a:br>
              <a:rPr lang="en-US" sz="4800" kern="0" dirty="0" smtClean="0"/>
            </a:br>
            <a:r>
              <a:rPr lang="en-US" sz="4800" kern="0" dirty="0" smtClean="0"/>
              <a:t>Paul’s Prayer for </a:t>
            </a:r>
            <a:br>
              <a:rPr lang="en-US" sz="4800" kern="0" dirty="0" smtClean="0"/>
            </a:br>
            <a:r>
              <a:rPr lang="en-US" sz="4800" kern="0" dirty="0" smtClean="0"/>
              <a:t>Spiritual Transformation</a:t>
            </a:r>
            <a:endParaRPr lang="en-US" sz="4800" b="0" dirty="0">
              <a:effectLst/>
              <a:cs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7122" y="2912705"/>
            <a:ext cx="11884378" cy="91307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sz="3200" baseline="30000" dirty="0" smtClean="0"/>
              <a:t>1:10a</a:t>
            </a:r>
            <a:r>
              <a:rPr lang="en-US" sz="3200" dirty="0" smtClean="0"/>
              <a:t> . . . so </a:t>
            </a:r>
            <a:r>
              <a:rPr lang="en-US" sz="3200" dirty="0"/>
              <a:t>that you will walk in a manner worthy of the Lord, to please Him in all </a:t>
            </a:r>
            <a:r>
              <a:rPr lang="en-US" sz="3200" dirty="0" smtClean="0"/>
              <a:t>respects . . 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8155703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1593</Words>
  <Application>Microsoft Office PowerPoint</Application>
  <PresentationFormat>Widescreen</PresentationFormat>
  <Paragraphs>125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Trebuchet MS</vt:lpstr>
      <vt:lpstr>Wingdings</vt:lpstr>
      <vt:lpstr>1_Office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2022-02-23T15:12:03Z</dcterms:created>
  <dcterms:modified xsi:type="dcterms:W3CDTF">2022-02-23T15:41:04Z</dcterms:modified>
</cp:coreProperties>
</file>