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Lst>
  <p:notesMasterIdLst>
    <p:notesMasterId r:id="rId37"/>
  </p:notesMasterIdLst>
  <p:sldIdLst>
    <p:sldId id="8117" r:id="rId2"/>
    <p:sldId id="8455" r:id="rId3"/>
    <p:sldId id="8501" r:id="rId4"/>
    <p:sldId id="8503" r:id="rId5"/>
    <p:sldId id="8505" r:id="rId6"/>
    <p:sldId id="8504" r:id="rId7"/>
    <p:sldId id="8509" r:id="rId8"/>
    <p:sldId id="8507" r:id="rId9"/>
    <p:sldId id="8510" r:id="rId10"/>
    <p:sldId id="8512" r:id="rId11"/>
    <p:sldId id="8513" r:id="rId12"/>
    <p:sldId id="8516" r:id="rId13"/>
    <p:sldId id="8517" r:id="rId14"/>
    <p:sldId id="8518" r:id="rId15"/>
    <p:sldId id="8519" r:id="rId16"/>
    <p:sldId id="8511" r:id="rId17"/>
    <p:sldId id="8521" r:id="rId18"/>
    <p:sldId id="8520" r:id="rId19"/>
    <p:sldId id="8523" r:id="rId20"/>
    <p:sldId id="8524" r:id="rId21"/>
    <p:sldId id="8525" r:id="rId22"/>
    <p:sldId id="8474" r:id="rId23"/>
    <p:sldId id="8475" r:id="rId24"/>
    <p:sldId id="8528" r:id="rId25"/>
    <p:sldId id="8529" r:id="rId26"/>
    <p:sldId id="8530" r:id="rId27"/>
    <p:sldId id="8531" r:id="rId28"/>
    <p:sldId id="8532" r:id="rId29"/>
    <p:sldId id="8533" r:id="rId30"/>
    <p:sldId id="8534" r:id="rId31"/>
    <p:sldId id="8537" r:id="rId32"/>
    <p:sldId id="8536" r:id="rId33"/>
    <p:sldId id="8540" r:id="rId34"/>
    <p:sldId id="8539" r:id="rId35"/>
    <p:sldId id="8535" r:id="rId3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4CD"/>
    <a:srgbClr val="35A5C2"/>
    <a:srgbClr val="385D8A"/>
    <a:srgbClr val="254061"/>
    <a:srgbClr val="386294"/>
    <a:srgbClr val="586676"/>
    <a:srgbClr val="204C82"/>
    <a:srgbClr val="2B67AF"/>
    <a:srgbClr val="F98400"/>
    <a:srgbClr val="2B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5394" autoAdjust="0"/>
  </p:normalViewPr>
  <p:slideViewPr>
    <p:cSldViewPr>
      <p:cViewPr varScale="1">
        <p:scale>
          <a:sx n="116" d="100"/>
          <a:sy n="116" d="100"/>
        </p:scale>
        <p:origin x="300"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dirty="0"/>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4360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7759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8836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906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9757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0874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2422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8477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56907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9823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2748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6997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1621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6037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2911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9122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79045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67870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5926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3683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51465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1684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41036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69120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22188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36620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08996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9484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338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9365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1596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750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4035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748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7/17/2021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7/17/2021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7/17/2021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7/17/2021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7/17/2021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7/17/2021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7/17/2021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7/17/2021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7/17/2021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7/17/2021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7/17/2021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7/17/2021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fontScale="90000"/>
          </a:bodyPr>
          <a:lstStyle/>
          <a:p>
            <a:r>
              <a:rPr lang="en-US" sz="12500" dirty="0">
                <a:solidFill>
                  <a:schemeClr val="bg1"/>
                </a:solidFill>
                <a:latin typeface="Century Gothic" panose="020B0502020202020204" pitchFamily="34" charset="0"/>
              </a:rPr>
              <a:t>FORGIVENESS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A COMMUNITY OF</a:t>
            </a:r>
          </a:p>
        </p:txBody>
      </p:sp>
    </p:spTree>
    <p:extLst>
      <p:ext uri="{BB962C8B-B14F-4D97-AF65-F5344CB8AC3E}">
        <p14:creationId xmlns:p14="http://schemas.microsoft.com/office/powerpoint/2010/main" val="427766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72382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this the servant fell on his knees before him. ‘Be patient with me,’ he begged, ‘and I will pay back everything.’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 servant’s master</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took pity on him</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canceled the debt and let him go. </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32D5EFC4-0538-4D2D-8CE0-204EF564E0B0}"/>
              </a:ext>
            </a:extLst>
          </p:cNvPr>
          <p:cNvSpPr>
            <a:spLocks noChangeArrowheads="1"/>
          </p:cNvSpPr>
          <p:nvPr/>
        </p:nvSpPr>
        <p:spPr bwMode="auto">
          <a:xfrm>
            <a:off x="460757" y="3352800"/>
            <a:ext cx="11201400" cy="1371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6C812903-700B-4C29-A3BD-2C95A86F1AD3}"/>
              </a:ext>
            </a:extLst>
          </p:cNvPr>
          <p:cNvSpPr txBox="1">
            <a:spLocks noChangeArrowheads="1"/>
          </p:cNvSpPr>
          <p:nvPr/>
        </p:nvSpPr>
        <p:spPr bwMode="auto">
          <a:xfrm>
            <a:off x="529843" y="3414824"/>
            <a:ext cx="11047753" cy="1261884"/>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3800" dirty="0">
                <a:solidFill>
                  <a:prstClr val="white"/>
                </a:solidFill>
                <a:latin typeface="Calibri Light" panose="020F0302020204030204" pitchFamily="34" charset="0"/>
                <a:cs typeface="Calibri Light" panose="020F0302020204030204" pitchFamily="34" charset="0"/>
              </a:rPr>
              <a:t>The way we remain bitter at someone is by creating a caricature of that person.</a:t>
            </a:r>
          </a:p>
        </p:txBody>
      </p:sp>
      <p:sp>
        <p:nvSpPr>
          <p:cNvPr id="6" name="Rectangle 5">
            <a:extLst>
              <a:ext uri="{FF2B5EF4-FFF2-40B4-BE49-F238E27FC236}">
                <a16:creationId xmlns:a16="http://schemas.microsoft.com/office/drawing/2014/main" xmlns="" id="{A10F53E1-8D7D-49AC-BF90-226C124A459A}"/>
              </a:ext>
            </a:extLst>
          </p:cNvPr>
          <p:cNvSpPr>
            <a:spLocks noChangeArrowheads="1"/>
          </p:cNvSpPr>
          <p:nvPr/>
        </p:nvSpPr>
        <p:spPr bwMode="auto">
          <a:xfrm>
            <a:off x="460757" y="4839784"/>
            <a:ext cx="11201400" cy="188562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E17978A2-7D2B-493D-BFE0-D45156998C25}"/>
              </a:ext>
            </a:extLst>
          </p:cNvPr>
          <p:cNvSpPr txBox="1">
            <a:spLocks noChangeArrowheads="1"/>
          </p:cNvSpPr>
          <p:nvPr/>
        </p:nvSpPr>
        <p:spPr bwMode="auto">
          <a:xfrm>
            <a:off x="529843" y="4899940"/>
            <a:ext cx="11132314" cy="1754326"/>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Miroslav </a:t>
            </a:r>
            <a:r>
              <a:rPr lang="en-US" sz="3600" dirty="0" err="1">
                <a:solidFill>
                  <a:prstClr val="white"/>
                </a:solidFill>
                <a:latin typeface="Calibri Light" panose="020F0302020204030204" pitchFamily="34" charset="0"/>
                <a:cs typeface="Calibri Light" panose="020F0302020204030204" pitchFamily="34" charset="0"/>
              </a:rPr>
              <a:t>Volf</a:t>
            </a:r>
            <a:r>
              <a:rPr lang="en-US" sz="3600" dirty="0">
                <a:solidFill>
                  <a:prstClr val="white"/>
                </a:solidFill>
                <a:latin typeface="Calibri Light" panose="020F0302020204030204" pitchFamily="34" charset="0"/>
                <a:cs typeface="Calibri Light" panose="020F0302020204030204" pitchFamily="34" charset="0"/>
              </a:rPr>
              <a:t>: “Forgiveness flounders when I exclude the enemy from the community of humans and I exclude myself from the community of sinners.” </a:t>
            </a:r>
          </a:p>
        </p:txBody>
      </p:sp>
    </p:spTree>
    <p:extLst>
      <p:ext uri="{BB962C8B-B14F-4D97-AF65-F5344CB8AC3E}">
        <p14:creationId xmlns:p14="http://schemas.microsoft.com/office/powerpoint/2010/main" val="10021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72382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this the servant fell on his knees before him. ‘Be patient with me,’ he begged, ‘and I will pay back everything.’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 servant’s master took pity on him,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canceled the debt</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let him go. </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00584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72382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this the servant fell on his knees before him. ‘Be patient with me,’ he begged, ‘and I will pay back everything.’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 servant’s master took pity on him, canceled the debt and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let him go</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0872146D-3F32-4A22-8E1D-C819591491C7}"/>
              </a:ext>
            </a:extLst>
          </p:cNvPr>
          <p:cNvSpPr>
            <a:spLocks noChangeArrowheads="1"/>
          </p:cNvSpPr>
          <p:nvPr/>
        </p:nvSpPr>
        <p:spPr bwMode="auto">
          <a:xfrm>
            <a:off x="495300" y="4006819"/>
            <a:ext cx="11201400" cy="147958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7F12A63E-03EE-4B04-9F89-E46796BEAE8F}"/>
              </a:ext>
            </a:extLst>
          </p:cNvPr>
          <p:cNvSpPr txBox="1">
            <a:spLocks noChangeArrowheads="1"/>
          </p:cNvSpPr>
          <p:nvPr/>
        </p:nvSpPr>
        <p:spPr bwMode="auto">
          <a:xfrm>
            <a:off x="564386" y="4081244"/>
            <a:ext cx="11047753" cy="1323439"/>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000" dirty="0">
                <a:solidFill>
                  <a:prstClr val="white"/>
                </a:solidFill>
                <a:latin typeface="Calibri Light" panose="020F0302020204030204" pitchFamily="34" charset="0"/>
                <a:cs typeface="Calibri Light" panose="020F0302020204030204" pitchFamily="34" charset="0"/>
              </a:rPr>
              <a:t>Jeremiah 31:34: “For I will forgive their wickedness and will remember their sins no more.” </a:t>
            </a:r>
          </a:p>
        </p:txBody>
      </p:sp>
    </p:spTree>
    <p:extLst>
      <p:ext uri="{BB962C8B-B14F-4D97-AF65-F5344CB8AC3E}">
        <p14:creationId xmlns:p14="http://schemas.microsoft.com/office/powerpoint/2010/main" val="23055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72382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this the servant fell on his knees before him. ‘Be patient with me,’ he begged, ‘and I will pay back everything.’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 servant’s master took pity on him, canceled the debt and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let him go</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0872146D-3F32-4A22-8E1D-C819591491C7}"/>
              </a:ext>
            </a:extLst>
          </p:cNvPr>
          <p:cNvSpPr>
            <a:spLocks noChangeArrowheads="1"/>
          </p:cNvSpPr>
          <p:nvPr/>
        </p:nvSpPr>
        <p:spPr bwMode="auto">
          <a:xfrm>
            <a:off x="495300" y="4006819"/>
            <a:ext cx="11201400" cy="147958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7F12A63E-03EE-4B04-9F89-E46796BEAE8F}"/>
              </a:ext>
            </a:extLst>
          </p:cNvPr>
          <p:cNvSpPr txBox="1">
            <a:spLocks noChangeArrowheads="1"/>
          </p:cNvSpPr>
          <p:nvPr/>
        </p:nvSpPr>
        <p:spPr bwMode="auto">
          <a:xfrm>
            <a:off x="564386" y="4081244"/>
            <a:ext cx="11047753" cy="1323439"/>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000" dirty="0">
                <a:solidFill>
                  <a:prstClr val="white"/>
                </a:solidFill>
                <a:latin typeface="Calibri Light" panose="020F0302020204030204" pitchFamily="34" charset="0"/>
                <a:cs typeface="Calibri Light" panose="020F0302020204030204" pitchFamily="34" charset="0"/>
              </a:rPr>
              <a:t>Psalm 139:2: “Even from far away, you [O Lord] understand my motives.”</a:t>
            </a:r>
          </a:p>
        </p:txBody>
      </p:sp>
    </p:spTree>
    <p:extLst>
      <p:ext uri="{BB962C8B-B14F-4D97-AF65-F5344CB8AC3E}">
        <p14:creationId xmlns:p14="http://schemas.microsoft.com/office/powerpoint/2010/main" val="141010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72382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this the servant fell on his knees before him. ‘Be patient with me,’ he begged, ‘and I will pay back everything.’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 servant’s master took pity on him, canceled the debt and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let him go</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0872146D-3F32-4A22-8E1D-C819591491C7}"/>
              </a:ext>
            </a:extLst>
          </p:cNvPr>
          <p:cNvSpPr>
            <a:spLocks noChangeArrowheads="1"/>
          </p:cNvSpPr>
          <p:nvPr/>
        </p:nvSpPr>
        <p:spPr bwMode="auto">
          <a:xfrm>
            <a:off x="495300" y="4006819"/>
            <a:ext cx="11201400" cy="147958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7F12A63E-03EE-4B04-9F89-E46796BEAE8F}"/>
              </a:ext>
            </a:extLst>
          </p:cNvPr>
          <p:cNvSpPr txBox="1">
            <a:spLocks noChangeArrowheads="1"/>
          </p:cNvSpPr>
          <p:nvPr/>
        </p:nvSpPr>
        <p:spPr bwMode="auto">
          <a:xfrm>
            <a:off x="564386" y="4267200"/>
            <a:ext cx="11094214" cy="938719"/>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5500" dirty="0">
                <a:solidFill>
                  <a:prstClr val="white"/>
                </a:solidFill>
                <a:latin typeface="Calibri Light" panose="020F0302020204030204" pitchFamily="34" charset="0"/>
                <a:cs typeface="Calibri Light" panose="020F0302020204030204" pitchFamily="34" charset="0"/>
              </a:rPr>
              <a:t>It’s as if our sins never occurred…</a:t>
            </a:r>
          </a:p>
        </p:txBody>
      </p:sp>
    </p:spTree>
    <p:extLst>
      <p:ext uri="{BB962C8B-B14F-4D97-AF65-F5344CB8AC3E}">
        <p14:creationId xmlns:p14="http://schemas.microsoft.com/office/powerpoint/2010/main" val="300767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xmlns="" id="{0B0D82D1-BA15-48CD-BB76-B31EDED33FE7}"/>
              </a:ext>
            </a:extLst>
          </p:cNvPr>
          <p:cNvPicPr>
            <a:picLocks noChangeAspect="1"/>
          </p:cNvPicPr>
          <p:nvPr/>
        </p:nvPicPr>
        <p:blipFill>
          <a:blip r:embed="rId3"/>
          <a:stretch>
            <a:fillRect/>
          </a:stretch>
        </p:blipFill>
        <p:spPr>
          <a:xfrm>
            <a:off x="3535258" y="0"/>
            <a:ext cx="5121483" cy="6858000"/>
          </a:xfrm>
          <a:prstGeom prst="rect">
            <a:avLst/>
          </a:prstGeom>
        </p:spPr>
      </p:pic>
      <p:pic>
        <p:nvPicPr>
          <p:cNvPr id="10" name="Picture 9" descr="Text&#10;&#10;Description automatically generated">
            <a:extLst>
              <a:ext uri="{FF2B5EF4-FFF2-40B4-BE49-F238E27FC236}">
                <a16:creationId xmlns:a16="http://schemas.microsoft.com/office/drawing/2014/main" xmlns="" id="{5878F07D-F444-498A-AE4B-977FF3F6C28F}"/>
              </a:ext>
            </a:extLst>
          </p:cNvPr>
          <p:cNvPicPr>
            <a:picLocks noChangeAspect="1"/>
          </p:cNvPicPr>
          <p:nvPr/>
        </p:nvPicPr>
        <p:blipFill>
          <a:blip r:embed="rId4"/>
          <a:stretch>
            <a:fillRect/>
          </a:stretch>
        </p:blipFill>
        <p:spPr>
          <a:xfrm>
            <a:off x="80841" y="2209800"/>
            <a:ext cx="12034640" cy="2850467"/>
          </a:xfrm>
          <a:prstGeom prst="rect">
            <a:avLst/>
          </a:prstGeom>
        </p:spPr>
      </p:pic>
    </p:spTree>
    <p:extLst>
      <p:ext uri="{BB962C8B-B14F-4D97-AF65-F5344CB8AC3E}">
        <p14:creationId xmlns:p14="http://schemas.microsoft.com/office/powerpoint/2010/main" val="28407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1975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But when that servant went out, he found one of his fellow servants who owed him a hundred silver coins. He grabbed him and began to choke him. ‘Pay back what you owe me!’ he demanded.</a:t>
            </a:r>
            <a:endPar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80032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1975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when that servant went out, he found one of his fellow servants who owed him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 hundred silver coins</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He grabbed him and began to choke him. ‘Pay back what you owe me!’ he demanded.</a:t>
            </a:r>
            <a:endParaRPr lang="en-US" sz="38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E104BBD8-0DC2-40D2-BC89-837536A34B27}"/>
              </a:ext>
            </a:extLst>
          </p:cNvPr>
          <p:cNvSpPr>
            <a:spLocks noChangeArrowheads="1"/>
          </p:cNvSpPr>
          <p:nvPr/>
        </p:nvSpPr>
        <p:spPr bwMode="auto">
          <a:xfrm>
            <a:off x="1409700" y="2895600"/>
            <a:ext cx="9029700" cy="1143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6FEC6747-0965-4629-80B0-47F5320B2DF6}"/>
              </a:ext>
            </a:extLst>
          </p:cNvPr>
          <p:cNvSpPr txBox="1">
            <a:spLocks noChangeArrowheads="1"/>
          </p:cNvSpPr>
          <p:nvPr/>
        </p:nvSpPr>
        <p:spPr bwMode="auto">
          <a:xfrm>
            <a:off x="1482344" y="3048000"/>
            <a:ext cx="8905842" cy="830997"/>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800" dirty="0">
                <a:solidFill>
                  <a:prstClr val="white"/>
                </a:solidFill>
                <a:latin typeface="Calibri Light" panose="020F0302020204030204" pitchFamily="34" charset="0"/>
                <a:cs typeface="Calibri Light" panose="020F0302020204030204" pitchFamily="34" charset="0"/>
              </a:rPr>
              <a:t>$200/day = $19,000</a:t>
            </a:r>
          </a:p>
        </p:txBody>
      </p:sp>
      <p:sp>
        <p:nvSpPr>
          <p:cNvPr id="6" name="Rectangle 5">
            <a:extLst>
              <a:ext uri="{FF2B5EF4-FFF2-40B4-BE49-F238E27FC236}">
                <a16:creationId xmlns:a16="http://schemas.microsoft.com/office/drawing/2014/main" xmlns="" id="{295DFCB2-7849-406A-943E-A4959F5CAA46}"/>
              </a:ext>
            </a:extLst>
          </p:cNvPr>
          <p:cNvSpPr>
            <a:spLocks noChangeArrowheads="1"/>
          </p:cNvSpPr>
          <p:nvPr/>
        </p:nvSpPr>
        <p:spPr bwMode="auto">
          <a:xfrm>
            <a:off x="495300" y="4235419"/>
            <a:ext cx="11201400" cy="147958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AD9A66B2-5030-48D0-BC72-0391C2FED6E4}"/>
              </a:ext>
            </a:extLst>
          </p:cNvPr>
          <p:cNvSpPr txBox="1">
            <a:spLocks noChangeArrowheads="1"/>
          </p:cNvSpPr>
          <p:nvPr/>
        </p:nvSpPr>
        <p:spPr bwMode="auto">
          <a:xfrm>
            <a:off x="564386" y="4309844"/>
            <a:ext cx="11047753" cy="1323439"/>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000" dirty="0">
                <a:solidFill>
                  <a:prstClr val="white"/>
                </a:solidFill>
                <a:latin typeface="Calibri Light" panose="020F0302020204030204" pitchFamily="34" charset="0"/>
                <a:cs typeface="Calibri Light" panose="020F0302020204030204" pitchFamily="34" charset="0"/>
              </a:rPr>
              <a:t>Some of you are struggling to forgive people who seriously wronged you.</a:t>
            </a:r>
          </a:p>
        </p:txBody>
      </p:sp>
    </p:spTree>
    <p:extLst>
      <p:ext uri="{BB962C8B-B14F-4D97-AF65-F5344CB8AC3E}">
        <p14:creationId xmlns:p14="http://schemas.microsoft.com/office/powerpoint/2010/main" val="1911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430271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29</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His fellow servant fell to his knees and begged him, ‘Be patient with me, and I will pay it back.’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30</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But he refused. Instead, he went off and had the man thrown into prison until he could pay the debt.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31</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When the other servants saw what had happened, they were outraged and went and told their master everything that had happened.</a:t>
            </a:r>
            <a:endPar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11533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430271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32</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Then the master called the servant in. ‘You wicked servant,’ he said, ‘I canceled all that debt of yours because you begged me to.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33</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Shouldn’t you have had mercy on your fellow servant just as I had on you?’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34</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In anger his master handed him over to the jailers to be tortured, until he should pay back all he owed.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EE11D1E-903C-4C6B-8FF6-A0FD562CD362}"/>
              </a:ext>
            </a:extLst>
          </p:cNvPr>
          <p:cNvSpPr>
            <a:spLocks noChangeArrowheads="1"/>
          </p:cNvSpPr>
          <p:nvPr/>
        </p:nvSpPr>
        <p:spPr bwMode="auto">
          <a:xfrm>
            <a:off x="381000" y="1219200"/>
            <a:ext cx="11201400" cy="5486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BE71F096-E98A-485F-B067-B4A447069596}"/>
              </a:ext>
            </a:extLst>
          </p:cNvPr>
          <p:cNvSpPr txBox="1">
            <a:spLocks noChangeArrowheads="1"/>
          </p:cNvSpPr>
          <p:nvPr/>
        </p:nvSpPr>
        <p:spPr bwMode="auto">
          <a:xfrm>
            <a:off x="457200" y="1263596"/>
            <a:ext cx="11047753" cy="2225225"/>
          </a:xfrm>
          <a:prstGeom prst="rect">
            <a:avLst/>
          </a:prstGeom>
          <a:noFill/>
          <a:ln w="38100">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Why should we forgive? </a:t>
            </a:r>
          </a:p>
          <a:p>
            <a:pPr marL="460375" lvl="1" indent="-460375"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	God has canceled all of our debt.</a:t>
            </a:r>
          </a:p>
          <a:p>
            <a:pPr marL="460375" lvl="1" indent="-460375"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	Unforgiveness often means the person with whom you are angry still has power over you.</a:t>
            </a:r>
            <a:endParaRPr lang="en-US" sz="36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48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1671227"/>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21</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Then Peter came to Jesus and asked, “Lord, how many times shall I forgive my brother or sister who sins against me?” </a:t>
            </a:r>
            <a:endParaRPr lang="en-US" sz="37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7341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430271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32</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Then the master called the servant in. ‘You wicked servant,’ he said, ‘I canceled all that debt of yours because you begged me to.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33</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Shouldn’t you have had mercy on your fellow servant just as I had on you?’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34</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In anger his master handed him over to the jailers to be tortured, until he should pay back all he owed.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EE11D1E-903C-4C6B-8FF6-A0FD562CD362}"/>
              </a:ext>
            </a:extLst>
          </p:cNvPr>
          <p:cNvSpPr>
            <a:spLocks noChangeArrowheads="1"/>
          </p:cNvSpPr>
          <p:nvPr/>
        </p:nvSpPr>
        <p:spPr bwMode="auto">
          <a:xfrm>
            <a:off x="381000" y="1219200"/>
            <a:ext cx="11201400" cy="5486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BE71F096-E98A-485F-B067-B4A447069596}"/>
              </a:ext>
            </a:extLst>
          </p:cNvPr>
          <p:cNvSpPr txBox="1">
            <a:spLocks noChangeArrowheads="1"/>
          </p:cNvSpPr>
          <p:nvPr/>
        </p:nvSpPr>
        <p:spPr bwMode="auto">
          <a:xfrm>
            <a:off x="457200" y="1263596"/>
            <a:ext cx="11047753" cy="5383012"/>
          </a:xfrm>
          <a:prstGeom prst="rect">
            <a:avLst/>
          </a:prstGeom>
          <a:noFill/>
          <a:ln w="38100">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Why should we forgive? </a:t>
            </a:r>
          </a:p>
          <a:p>
            <a:pPr marL="460375" lvl="1" indent="-460375" fontAlgn="auto">
              <a:lnSpc>
                <a:spcPct val="90000"/>
              </a:lnSpc>
              <a:spcBef>
                <a:spcPts val="0"/>
              </a:spcBef>
              <a:spcAft>
                <a:spcPts val="1000"/>
              </a:spcAft>
              <a:buSzPct val="100000"/>
              <a:defRPr/>
            </a:pPr>
            <a:r>
              <a:rPr lang="en-US" sz="3800" dirty="0">
                <a:solidFill>
                  <a:prstClr val="white"/>
                </a:solidFill>
                <a:latin typeface="Calibri Light" panose="020F0302020204030204" pitchFamily="34" charset="0"/>
                <a:cs typeface="Calibri Light" panose="020F0302020204030204" pitchFamily="34" charset="0"/>
              </a:rPr>
              <a:t>»	Resentment and anger will consume you.</a:t>
            </a:r>
          </a:p>
          <a:p>
            <a:pPr marL="460375" lvl="1" indent="-460375"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	</a:t>
            </a:r>
            <a:r>
              <a:rPr lang="en-US" sz="3600" dirty="0">
                <a:solidFill>
                  <a:prstClr val="white"/>
                </a:solidFill>
                <a:latin typeface="Calibri Light" panose="020F0302020204030204" pitchFamily="34" charset="0"/>
                <a:cs typeface="Calibri Light" panose="020F0302020204030204" pitchFamily="34" charset="0"/>
              </a:rPr>
              <a:t>Fredrick Buechner: “Of all the [sins] anger is possibly the most fun…To smack your lips over grievances long past, to roll over your tongue the prospect of bitter confrontations still to come, to savor to the last toothsome morsel [of] the pain you are giving back--in many ways it is a feast fit for a king. The chief drawback is that what you are wolfing down [at this feast] is yourself.” </a:t>
            </a:r>
          </a:p>
        </p:txBody>
      </p:sp>
    </p:spTree>
    <p:extLst>
      <p:ext uri="{BB962C8B-B14F-4D97-AF65-F5344CB8AC3E}">
        <p14:creationId xmlns:p14="http://schemas.microsoft.com/office/powerpoint/2010/main" val="26066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430271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32</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Then the master called the servant in. ‘You wicked servant,’ he said, ‘I canceled all that debt of yours because you begged me to.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33</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Shouldn’t you have had mercy on your fellow servant just as I had on you?’ </a:t>
            </a:r>
          </a:p>
          <a:p>
            <a:pPr marL="571500" marR="0" indent="-571500">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34</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In anger his master handed him over to the jailers to be tortured, until he should pay back all he owed.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EE11D1E-903C-4C6B-8FF6-A0FD562CD362}"/>
              </a:ext>
            </a:extLst>
          </p:cNvPr>
          <p:cNvSpPr>
            <a:spLocks noChangeArrowheads="1"/>
          </p:cNvSpPr>
          <p:nvPr/>
        </p:nvSpPr>
        <p:spPr bwMode="auto">
          <a:xfrm>
            <a:off x="381000" y="1219200"/>
            <a:ext cx="11201400" cy="5486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BE71F096-E98A-485F-B067-B4A447069596}"/>
              </a:ext>
            </a:extLst>
          </p:cNvPr>
          <p:cNvSpPr txBox="1">
            <a:spLocks noChangeArrowheads="1"/>
          </p:cNvSpPr>
          <p:nvPr/>
        </p:nvSpPr>
        <p:spPr bwMode="auto">
          <a:xfrm>
            <a:off x="457200" y="1263596"/>
            <a:ext cx="11047753" cy="2751522"/>
          </a:xfrm>
          <a:prstGeom prst="rect">
            <a:avLst/>
          </a:prstGeom>
          <a:noFill/>
          <a:ln w="38100">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Why should we forgive? </a:t>
            </a:r>
          </a:p>
          <a:p>
            <a:pPr marL="460375" lvl="1" indent="-460375"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	Resentment and anger will consume you.</a:t>
            </a:r>
          </a:p>
          <a:p>
            <a:pPr marL="460375" lvl="1" indent="-460375"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	God can use your act of forgiveness as a powerful example of his love and mercy. </a:t>
            </a:r>
          </a:p>
          <a:p>
            <a:pPr marL="460375" lvl="1" indent="-460375"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	</a:t>
            </a:r>
            <a:endParaRPr lang="en-US" sz="36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57714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743200"/>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video</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65387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3831818"/>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Realize that forgiveness is often granted long before it is felt.</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Forgiveness is a promise not to exact a payment from the person who wronged you.</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Depending on the severity the promise means making reoccurring payments in which you relinquish revenge.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4321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1200329"/>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Determine not to exact the price, but to pay the price ourselves. </a:t>
            </a:r>
            <a:endParaRPr lang="en-US" sz="38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D005ADA-3ED8-4C2C-B905-9C10E1F816CE}"/>
              </a:ext>
            </a:extLst>
          </p:cNvPr>
          <p:cNvSpPr>
            <a:spLocks noChangeArrowheads="1"/>
          </p:cNvSpPr>
          <p:nvPr/>
        </p:nvSpPr>
        <p:spPr bwMode="auto">
          <a:xfrm>
            <a:off x="495300" y="2447835"/>
            <a:ext cx="11201400" cy="196232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5CEDA85-5C76-443A-AE3F-8C12D786BA58}"/>
              </a:ext>
            </a:extLst>
          </p:cNvPr>
          <p:cNvSpPr txBox="1">
            <a:spLocks noChangeArrowheads="1"/>
          </p:cNvSpPr>
          <p:nvPr/>
        </p:nvSpPr>
        <p:spPr bwMode="auto">
          <a:xfrm>
            <a:off x="571500" y="2524035"/>
            <a:ext cx="11047753" cy="1754326"/>
          </a:xfrm>
          <a:prstGeom prst="rect">
            <a:avLst/>
          </a:prstGeom>
          <a:noFill/>
          <a:ln w="38100">
            <a:noFill/>
            <a:miter lim="800000"/>
            <a:headEnd/>
            <a:tailEnd/>
          </a:ln>
        </p:spPr>
        <p:txBody>
          <a:bodyPr wrap="square">
            <a:spAutoFit/>
          </a:bodyPr>
          <a:lstStyle/>
          <a:p>
            <a:pPr marL="0" lvl="1" fontAlgn="auto">
              <a:spcBef>
                <a:spcPts val="0"/>
              </a:spcBef>
              <a:spcAft>
                <a:spcPts val="0"/>
              </a:spcAft>
              <a:buSzPct val="100000"/>
              <a:defRPr/>
            </a:pPr>
            <a:r>
              <a:rPr lang="en-US" sz="3600" dirty="0">
                <a:solidFill>
                  <a:prstClr val="white"/>
                </a:solidFill>
                <a:latin typeface="Calibri Light" panose="020F0302020204030204" pitchFamily="34" charset="0"/>
                <a:ea typeface="ＭＳ Ｐゴシック" charset="-128"/>
                <a:cs typeface="Calibri Light" panose="020F0302020204030204" pitchFamily="34" charset="0"/>
              </a:rPr>
              <a:t>Dan Hamilton: </a:t>
            </a:r>
            <a:r>
              <a:rPr lang="en-US" sz="3600" dirty="0">
                <a:solidFill>
                  <a:prstClr val="white"/>
                </a:solidFill>
                <a:latin typeface="Calibri Light" panose="020F0302020204030204" pitchFamily="34" charset="0"/>
                <a:cs typeface="Calibri Light" panose="020F0302020204030204" pitchFamily="34" charset="0"/>
              </a:rPr>
              <a:t>“[Forgiveness] is to deal with our emotions by sending them away – by denying ourselves the dark pleasures of venting them or fondling them in our minds...”</a:t>
            </a:r>
            <a:endParaRPr lang="en-US" sz="3600" dirty="0">
              <a:solidFill>
                <a:prstClr val="white"/>
              </a:solidFill>
              <a:latin typeface="Calibri Light" panose="020F0302020204030204" pitchFamily="34" charset="0"/>
              <a:ea typeface="ＭＳ Ｐゴシック" charset="-128"/>
              <a:cs typeface="Calibri Light" panose="020F0302020204030204" pitchFamily="34" charset="0"/>
            </a:endParaRPr>
          </a:p>
        </p:txBody>
      </p:sp>
    </p:spTree>
    <p:extLst>
      <p:ext uri="{BB962C8B-B14F-4D97-AF65-F5344CB8AC3E}">
        <p14:creationId xmlns:p14="http://schemas.microsoft.com/office/powerpoint/2010/main" val="131503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5068054"/>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1000"/>
              </a:spcAft>
              <a:buSzPct val="100000"/>
              <a:defRPr/>
            </a:pPr>
            <a:r>
              <a:rPr lang="en-US" sz="4000" dirty="0">
                <a:solidFill>
                  <a:prstClr val="white"/>
                </a:solidFill>
                <a:latin typeface="Calibri Light" panose="020F0302020204030204" pitchFamily="34" charset="0"/>
                <a:cs typeface="Calibri Light" panose="020F0302020204030204" pitchFamily="34" charset="0"/>
              </a:rPr>
              <a:t>»	Determine not to exact the price, but to pay the price ourselves. </a:t>
            </a:r>
          </a:p>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Ways to exact payment from the person who offended us:</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We can make cutting remarks and drag out the past. </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We can be far more demanding and controlling with that person because "they’ve hurt us.”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080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5068054"/>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1000"/>
              </a:spcAft>
              <a:buSzPct val="100000"/>
              <a:defRPr/>
            </a:pPr>
            <a:r>
              <a:rPr lang="en-US" sz="4000" dirty="0">
                <a:solidFill>
                  <a:prstClr val="white"/>
                </a:solidFill>
                <a:latin typeface="Calibri Light" panose="020F0302020204030204" pitchFamily="34" charset="0"/>
                <a:cs typeface="Calibri Light" panose="020F0302020204030204" pitchFamily="34" charset="0"/>
              </a:rPr>
              <a:t>»	Determine not to exact the price, but to pay the price ourselves. </a:t>
            </a:r>
          </a:p>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Ways to exact payment from the person who offended us:</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We can avoid them or be cold to them. </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We can run them down to others, under the guise of “warning” people about them.</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We can run them down to others, under the guise of “sharing our hurt.”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71987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4541756"/>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1000"/>
              </a:spcAft>
              <a:buSzPct val="100000"/>
              <a:defRPr/>
            </a:pPr>
            <a:r>
              <a:rPr lang="en-US" sz="4000" dirty="0">
                <a:solidFill>
                  <a:prstClr val="white"/>
                </a:solidFill>
                <a:latin typeface="Calibri Light" panose="020F0302020204030204" pitchFamily="34" charset="0"/>
                <a:cs typeface="Calibri Light" panose="020F0302020204030204" pitchFamily="34" charset="0"/>
              </a:rPr>
              <a:t>»	Determine not to exact the price, but to pay the price ourselves. </a:t>
            </a:r>
          </a:p>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Ways to exact payment from the person who offended us:</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We can playback the mental video of what they did to us in order to keep the sense of hurt fresh and real.</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We can root for their failure or fall.</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81F2F4E0-46BE-4E96-9712-3D4BAD64C8C4}"/>
              </a:ext>
            </a:extLst>
          </p:cNvPr>
          <p:cNvSpPr>
            <a:spLocks noChangeArrowheads="1"/>
          </p:cNvSpPr>
          <p:nvPr/>
        </p:nvSpPr>
        <p:spPr bwMode="auto">
          <a:xfrm>
            <a:off x="495300" y="4768796"/>
            <a:ext cx="11201400" cy="1752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6D4791D6-0C9B-4D84-91EF-06BE68E585B3}"/>
              </a:ext>
            </a:extLst>
          </p:cNvPr>
          <p:cNvSpPr txBox="1">
            <a:spLocks noChangeArrowheads="1"/>
          </p:cNvSpPr>
          <p:nvPr/>
        </p:nvSpPr>
        <p:spPr bwMode="auto">
          <a:xfrm>
            <a:off x="571500" y="4908604"/>
            <a:ext cx="11047753" cy="1446550"/>
          </a:xfrm>
          <a:prstGeom prst="rect">
            <a:avLst/>
          </a:prstGeom>
          <a:noFill/>
          <a:ln w="38100">
            <a:noFill/>
            <a:miter lim="800000"/>
            <a:headEnd/>
            <a:tailEnd/>
          </a:ln>
        </p:spPr>
        <p:txBody>
          <a:bodyPr wrap="square">
            <a:spAutoFit/>
          </a:bodyPr>
          <a:lstStyle/>
          <a:p>
            <a:pPr marL="0" lvl="1" algn="ctr" fontAlgn="auto">
              <a:spcBef>
                <a:spcPts val="0"/>
              </a:spcBef>
              <a:spcAft>
                <a:spcPts val="0"/>
              </a:spcAft>
              <a:buSzPct val="100000"/>
              <a:defRPr/>
            </a:pPr>
            <a:r>
              <a:rPr lang="en-US" sz="4400" dirty="0">
                <a:solidFill>
                  <a:prstClr val="white"/>
                </a:solidFill>
                <a:latin typeface="Calibri Light" panose="020F0302020204030204" pitchFamily="34" charset="0"/>
                <a:cs typeface="Calibri Light" panose="020F0302020204030204" pitchFamily="34" charset="0"/>
              </a:rPr>
              <a:t>Each time we refrain from doing these, we are absorbing the cost and "making payments.”</a:t>
            </a:r>
          </a:p>
        </p:txBody>
      </p:sp>
    </p:spTree>
    <p:extLst>
      <p:ext uri="{BB962C8B-B14F-4D97-AF65-F5344CB8AC3E}">
        <p14:creationId xmlns:p14="http://schemas.microsoft.com/office/powerpoint/2010/main" val="13575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4385816"/>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Determine not to exact the price, but to pay the price ourselves. </a:t>
            </a:r>
          </a:p>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Seek to reconcile when possible or appropriate.</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Forgiveness does not automatically restore trust. </a:t>
            </a:r>
          </a:p>
          <a:p>
            <a:pPr marL="1144588" lvl="1" indent="-571500" fontAlgn="auto">
              <a:lnSpc>
                <a:spcPct val="90000"/>
              </a:lnSpc>
              <a:spcBef>
                <a:spcPts val="0"/>
              </a:spcBef>
              <a:spcAft>
                <a:spcPts val="0"/>
              </a:spcAft>
              <a:buSzPct val="100000"/>
              <a:buFont typeface="Arial" panose="020B0604020202020204" pitchFamily="34" charset="0"/>
              <a:buChar char="•"/>
              <a:defRPr/>
            </a:pPr>
            <a:r>
              <a:rPr lang="en-US" sz="3800" dirty="0">
                <a:solidFill>
                  <a:prstClr val="white"/>
                </a:solidFill>
                <a:latin typeface="Calibri Light" panose="020F0302020204030204" pitchFamily="34" charset="0"/>
                <a:cs typeface="Calibri Light" panose="020F0302020204030204" pitchFamily="34" charset="0"/>
              </a:rPr>
              <a:t>Forgiveness does not therefore mean you cannot criticize, oppose or contend against continued destructive behavior.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2697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646331"/>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Cultivate humility. </a:t>
            </a:r>
            <a:endParaRPr lang="en-US" sz="38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194EF5-449D-47EF-8CAA-8E58387CA1D2}"/>
              </a:ext>
            </a:extLst>
          </p:cNvPr>
          <p:cNvSpPr>
            <a:spLocks noChangeArrowheads="1"/>
          </p:cNvSpPr>
          <p:nvPr/>
        </p:nvSpPr>
        <p:spPr bwMode="auto">
          <a:xfrm>
            <a:off x="495300" y="1990635"/>
            <a:ext cx="11201400" cy="471496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6192D97A-2F54-46C6-A012-A2A186787B72}"/>
              </a:ext>
            </a:extLst>
          </p:cNvPr>
          <p:cNvSpPr txBox="1">
            <a:spLocks noChangeArrowheads="1"/>
          </p:cNvSpPr>
          <p:nvPr/>
        </p:nvSpPr>
        <p:spPr bwMode="auto">
          <a:xfrm>
            <a:off x="571500" y="2066835"/>
            <a:ext cx="11047753" cy="3970318"/>
          </a:xfrm>
          <a:prstGeom prst="rect">
            <a:avLst/>
          </a:prstGeom>
          <a:noFill/>
          <a:ln w="38100">
            <a:noFill/>
            <a:miter lim="800000"/>
            <a:headEnd/>
            <a:tailEnd/>
          </a:ln>
        </p:spPr>
        <p:txBody>
          <a:bodyPr wrap="square">
            <a:spAutoFit/>
          </a:bodyPr>
          <a:lstStyle/>
          <a:p>
            <a:pPr marL="0" lvl="1" fontAlgn="auto">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Daniel Darling, “Resist the Pharisee Temptation on Social Media,” “From COVID to racial unrest to a divisive political election, there was no shortage of ways in 2020 to trust in ourselves and look down on everyone else…our social platforms are like modern-day temples where, like the Pharisee, we can clarify multiple times a day that we are not like those…public servants… </a:t>
            </a:r>
            <a:endParaRPr lang="en-US" sz="3600" dirty="0">
              <a:solidFill>
                <a:prstClr val="white"/>
              </a:solidFill>
              <a:latin typeface="Calibri Light" panose="020F0302020204030204" pitchFamily="34" charset="0"/>
              <a:ea typeface="ＭＳ Ｐゴシック" charset="-128"/>
              <a:cs typeface="Calibri Light" panose="020F0302020204030204" pitchFamily="34" charset="0"/>
            </a:endParaRPr>
          </a:p>
        </p:txBody>
      </p:sp>
    </p:spTree>
    <p:extLst>
      <p:ext uri="{BB962C8B-B14F-4D97-AF65-F5344CB8AC3E}">
        <p14:creationId xmlns:p14="http://schemas.microsoft.com/office/powerpoint/2010/main" val="24058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325012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21</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Then Peter came to Jesus and asked, “Lord, how many times shall I forgive my brother or sister who sins against me?” </a:t>
            </a:r>
          </a:p>
          <a:p>
            <a:pPr marL="571500" marR="0" indent="-571500">
              <a:lnSpc>
                <a:spcPct val="90000"/>
              </a:lnSpc>
              <a:spcBef>
                <a:spcPts val="0"/>
              </a:spcBef>
              <a:spcAft>
                <a:spcPts val="0"/>
              </a:spcAft>
            </a:pP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“Up to seven times?”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22</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Jesus answered, “I tell you, not seven times, but seventy-seven times.”</a:t>
            </a:r>
            <a:endParaRPr lang="en-US" sz="37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4410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646331"/>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Cultivate humility. </a:t>
            </a:r>
            <a:endParaRPr lang="en-US" sz="38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194EF5-449D-47EF-8CAA-8E58387CA1D2}"/>
              </a:ext>
            </a:extLst>
          </p:cNvPr>
          <p:cNvSpPr>
            <a:spLocks noChangeArrowheads="1"/>
          </p:cNvSpPr>
          <p:nvPr/>
        </p:nvSpPr>
        <p:spPr bwMode="auto">
          <a:xfrm>
            <a:off x="495300" y="1990635"/>
            <a:ext cx="11201400" cy="471496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6192D97A-2F54-46C6-A012-A2A186787B72}"/>
              </a:ext>
            </a:extLst>
          </p:cNvPr>
          <p:cNvSpPr txBox="1">
            <a:spLocks noChangeArrowheads="1"/>
          </p:cNvSpPr>
          <p:nvPr/>
        </p:nvSpPr>
        <p:spPr bwMode="auto">
          <a:xfrm>
            <a:off x="571500" y="2066835"/>
            <a:ext cx="11047753" cy="4524315"/>
          </a:xfrm>
          <a:prstGeom prst="rect">
            <a:avLst/>
          </a:prstGeom>
          <a:noFill/>
          <a:ln w="38100">
            <a:noFill/>
            <a:miter lim="800000"/>
            <a:headEnd/>
            <a:tailEnd/>
          </a:ln>
        </p:spPr>
        <p:txBody>
          <a:bodyPr wrap="square">
            <a:spAutoFit/>
          </a:bodyPr>
          <a:lstStyle/>
          <a:p>
            <a:pPr marL="0" lvl="1" fontAlgn="auto">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Daniel Darling, “Social media may be the most public forum for this kind of Pharisee. Here we dunk on the worst, cherry-picked extremes from other traditions and tribes in order to let the world know we are better—more sophisticated…more pure. And the algorithms encourage this! The way to go viral is to call out someone else with incendiary language that leaves our critics seething and our fans cheering.”</a:t>
            </a:r>
            <a:endParaRPr lang="en-US" sz="3600" dirty="0">
              <a:solidFill>
                <a:prstClr val="white"/>
              </a:solidFill>
              <a:latin typeface="Calibri Light" panose="020F0302020204030204" pitchFamily="34" charset="0"/>
              <a:ea typeface="ＭＳ Ｐゴシック" charset="-128"/>
              <a:cs typeface="Calibri Light" panose="020F0302020204030204" pitchFamily="34" charset="0"/>
            </a:endParaRPr>
          </a:p>
        </p:txBody>
      </p:sp>
    </p:spTree>
    <p:extLst>
      <p:ext uri="{BB962C8B-B14F-4D97-AF65-F5344CB8AC3E}">
        <p14:creationId xmlns:p14="http://schemas.microsoft.com/office/powerpoint/2010/main" val="427208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646331"/>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Cultivate humility. </a:t>
            </a:r>
            <a:endParaRPr lang="en-US" sz="38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194EF5-449D-47EF-8CAA-8E58387CA1D2}"/>
              </a:ext>
            </a:extLst>
          </p:cNvPr>
          <p:cNvSpPr>
            <a:spLocks noChangeArrowheads="1"/>
          </p:cNvSpPr>
          <p:nvPr/>
        </p:nvSpPr>
        <p:spPr bwMode="auto">
          <a:xfrm>
            <a:off x="495300" y="1990635"/>
            <a:ext cx="11201400" cy="471496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6192D97A-2F54-46C6-A012-A2A186787B72}"/>
              </a:ext>
            </a:extLst>
          </p:cNvPr>
          <p:cNvSpPr txBox="1">
            <a:spLocks noChangeArrowheads="1"/>
          </p:cNvSpPr>
          <p:nvPr/>
        </p:nvSpPr>
        <p:spPr bwMode="auto">
          <a:xfrm>
            <a:off x="571500" y="2066835"/>
            <a:ext cx="11047753" cy="2862322"/>
          </a:xfrm>
          <a:prstGeom prst="rect">
            <a:avLst/>
          </a:prstGeom>
          <a:noFill/>
          <a:ln w="38100">
            <a:noFill/>
            <a:miter lim="800000"/>
            <a:headEnd/>
            <a:tailEnd/>
          </a:ln>
        </p:spPr>
        <p:txBody>
          <a:bodyPr wrap="square">
            <a:spAutoFit/>
          </a:bodyPr>
          <a:lstStyle/>
          <a:p>
            <a:pPr marL="0" lvl="1" fontAlgn="auto">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1 Timothy 1:13-14: Even though I was once a blasphemer and a persecutor and a violent man, I was shown mercy because I acted in ignorance and unbelief. The grace of our Lord was poured out on me abundantly, along with the faith and love that are in Christ Jesus. </a:t>
            </a:r>
            <a:endParaRPr lang="en-US" sz="3600" dirty="0">
              <a:solidFill>
                <a:prstClr val="white"/>
              </a:solidFill>
              <a:latin typeface="Calibri Light" panose="020F0302020204030204" pitchFamily="34" charset="0"/>
              <a:ea typeface="ＭＳ Ｐゴシック" charset="-128"/>
              <a:cs typeface="Calibri Light" panose="020F0302020204030204" pitchFamily="34" charset="0"/>
            </a:endParaRPr>
          </a:p>
        </p:txBody>
      </p:sp>
    </p:spTree>
    <p:extLst>
      <p:ext uri="{BB962C8B-B14F-4D97-AF65-F5344CB8AC3E}">
        <p14:creationId xmlns:p14="http://schemas.microsoft.com/office/powerpoint/2010/main" val="2933470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person&#10;&#10;Description automatically generated">
            <a:extLst>
              <a:ext uri="{FF2B5EF4-FFF2-40B4-BE49-F238E27FC236}">
                <a16:creationId xmlns:a16="http://schemas.microsoft.com/office/drawing/2014/main" xmlns="" id="{E6974A4B-CE7A-4105-94D1-C5F1AF91393F}"/>
              </a:ext>
            </a:extLst>
          </p:cNvPr>
          <p:cNvPicPr>
            <a:picLocks noChangeAspect="1"/>
          </p:cNvPicPr>
          <p:nvPr/>
        </p:nvPicPr>
        <p:blipFill rotWithShape="1">
          <a:blip r:embed="rId3"/>
          <a:srcRect t="1684" b="26444"/>
          <a:stretch/>
        </p:blipFill>
        <p:spPr>
          <a:xfrm>
            <a:off x="-1504" y="0"/>
            <a:ext cx="12191980" cy="6856718"/>
          </a:xfrm>
          <a:prstGeom prst="rect">
            <a:avLst/>
          </a:prstGeom>
        </p:spPr>
      </p:pic>
    </p:spTree>
    <p:extLst>
      <p:ext uri="{BB962C8B-B14F-4D97-AF65-F5344CB8AC3E}">
        <p14:creationId xmlns:p14="http://schemas.microsoft.com/office/powerpoint/2010/main" val="6965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person, crowd&#10;&#10;Description automatically generated">
            <a:extLst>
              <a:ext uri="{FF2B5EF4-FFF2-40B4-BE49-F238E27FC236}">
                <a16:creationId xmlns:a16="http://schemas.microsoft.com/office/drawing/2014/main" xmlns="" id="{81890969-E0A7-4E29-AA01-F00995474343}"/>
              </a:ext>
            </a:extLst>
          </p:cNvPr>
          <p:cNvPicPr>
            <a:picLocks noChangeAspect="1"/>
          </p:cNvPicPr>
          <p:nvPr/>
        </p:nvPicPr>
        <p:blipFill rotWithShape="1">
          <a:blip r:embed="rId3"/>
          <a:srcRect t="1604" b="26524"/>
          <a:stretch/>
        </p:blipFill>
        <p:spPr>
          <a:xfrm>
            <a:off x="20" y="1282"/>
            <a:ext cx="12191980" cy="6856718"/>
          </a:xfrm>
          <a:prstGeom prst="rect">
            <a:avLst/>
          </a:prstGeom>
        </p:spPr>
      </p:pic>
    </p:spTree>
    <p:extLst>
      <p:ext uri="{BB962C8B-B14F-4D97-AF65-F5344CB8AC3E}">
        <p14:creationId xmlns:p14="http://schemas.microsoft.com/office/powerpoint/2010/main" val="2471168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person, crowd&#10;&#10;Description automatically generated">
            <a:extLst>
              <a:ext uri="{FF2B5EF4-FFF2-40B4-BE49-F238E27FC236}">
                <a16:creationId xmlns:a16="http://schemas.microsoft.com/office/drawing/2014/main" xmlns="" id="{6F12AB25-72F6-411A-8FD5-3C2ECA3EF47C}"/>
              </a:ext>
            </a:extLst>
          </p:cNvPr>
          <p:cNvPicPr>
            <a:picLocks noChangeAspect="1"/>
          </p:cNvPicPr>
          <p:nvPr/>
        </p:nvPicPr>
        <p:blipFill rotWithShape="1">
          <a:blip r:embed="rId3"/>
          <a:srcRect t="1764" b="26364"/>
          <a:stretch/>
        </p:blipFill>
        <p:spPr>
          <a:xfrm>
            <a:off x="-1504" y="1282"/>
            <a:ext cx="12191980" cy="6856718"/>
          </a:xfrm>
          <a:prstGeom prst="rect">
            <a:avLst/>
          </a:prstGeom>
        </p:spPr>
      </p:pic>
    </p:spTree>
    <p:extLst>
      <p:ext uri="{BB962C8B-B14F-4D97-AF65-F5344CB8AC3E}">
        <p14:creationId xmlns:p14="http://schemas.microsoft.com/office/powerpoint/2010/main" val="220416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1200329"/>
          </a:xfrm>
          <a:prstGeom prst="rect">
            <a:avLst/>
          </a:prstGeom>
          <a:noFill/>
          <a:ln w="9525">
            <a:noFill/>
            <a:miter lim="800000"/>
            <a:headEnd/>
            <a:tailEnd/>
          </a:ln>
        </p:spPr>
        <p:txBody>
          <a:bodyPr wrap="square">
            <a:spAutoFit/>
          </a:bodyPr>
          <a:lstStyle/>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Cultivate humility.</a:t>
            </a:r>
          </a:p>
          <a:p>
            <a:pPr marL="460375" lvl="1" indent="-460375" fontAlgn="auto">
              <a:lnSpc>
                <a:spcPct val="90000"/>
              </a:lnSpc>
              <a:spcBef>
                <a:spcPts val="0"/>
              </a:spcBef>
              <a:spcAft>
                <a:spcPts val="0"/>
              </a:spcAft>
              <a:buSzPct val="100000"/>
              <a:defRPr/>
            </a:pPr>
            <a:r>
              <a:rPr lang="en-US" sz="4000" dirty="0">
                <a:solidFill>
                  <a:prstClr val="white"/>
                </a:solidFill>
                <a:latin typeface="Calibri Light" panose="020F0302020204030204" pitchFamily="34" charset="0"/>
                <a:cs typeface="Calibri Light" panose="020F0302020204030204" pitchFamily="34" charset="0"/>
              </a:rPr>
              <a:t>»	Take the first step toward forgiveness. </a:t>
            </a:r>
            <a:endParaRPr lang="en-US" sz="38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Practical Steps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46559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325012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Then Peter came to Jesus and asked, “Lord, how many times shall I forgive my brother or sister who sins against me?”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“Up to seven times?”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Jesus answered, “I tell you, not seven times, but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seventy-seven times</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01603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1421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23</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“Therefore, the kingdom of heaven is like a king who wanted to settle accounts with his servants.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24</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As he began the settlement, a man who owed him ten thousand bags of gold was brought to him. </a:t>
            </a:r>
            <a:endParaRPr lang="en-US" sz="37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06675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1421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23</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“Therefore, the kingdom of heaven is like a king who wanted to settle accounts with his servants.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24</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As he began the settlement, a man who owed him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ten thousand bags of gold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was brought to him. </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7605BBDB-EFF5-4731-8B38-D50C4CCE1BF5}"/>
              </a:ext>
            </a:extLst>
          </p:cNvPr>
          <p:cNvSpPr>
            <a:spLocks noChangeArrowheads="1"/>
          </p:cNvSpPr>
          <p:nvPr/>
        </p:nvSpPr>
        <p:spPr bwMode="auto">
          <a:xfrm>
            <a:off x="1409700" y="3505200"/>
            <a:ext cx="9029700" cy="1143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0EA781C5-B045-450F-8B43-653D64355D0A}"/>
              </a:ext>
            </a:extLst>
          </p:cNvPr>
          <p:cNvSpPr txBox="1">
            <a:spLocks noChangeArrowheads="1"/>
          </p:cNvSpPr>
          <p:nvPr/>
        </p:nvSpPr>
        <p:spPr bwMode="auto">
          <a:xfrm>
            <a:off x="1482344" y="3657600"/>
            <a:ext cx="8905842" cy="830997"/>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800" dirty="0">
                <a:solidFill>
                  <a:prstClr val="white"/>
                </a:solidFill>
                <a:latin typeface="Calibri Light" panose="020F0302020204030204" pitchFamily="34" charset="0"/>
                <a:cs typeface="Calibri Light" panose="020F0302020204030204" pitchFamily="34" charset="0"/>
              </a:rPr>
              <a:t>Gk. </a:t>
            </a:r>
            <a:r>
              <a:rPr lang="en-US" sz="4800" i="1" dirty="0" err="1">
                <a:solidFill>
                  <a:prstClr val="white"/>
                </a:solidFill>
                <a:latin typeface="Calibri Light" panose="020F0302020204030204" pitchFamily="34" charset="0"/>
                <a:cs typeface="Calibri Light" panose="020F0302020204030204" pitchFamily="34" charset="0"/>
              </a:rPr>
              <a:t>talanton</a:t>
            </a:r>
            <a:r>
              <a:rPr lang="en-US" sz="4800" dirty="0">
                <a:solidFill>
                  <a:prstClr val="white"/>
                </a:solidFill>
                <a:latin typeface="Calibri Light" panose="020F0302020204030204" pitchFamily="34" charset="0"/>
                <a:cs typeface="Calibri Light" panose="020F0302020204030204" pitchFamily="34" charset="0"/>
              </a:rPr>
              <a:t> = 130 lbs. </a:t>
            </a:r>
          </a:p>
        </p:txBody>
      </p:sp>
    </p:spTree>
    <p:extLst>
      <p:ext uri="{BB962C8B-B14F-4D97-AF65-F5344CB8AC3E}">
        <p14:creationId xmlns:p14="http://schemas.microsoft.com/office/powerpoint/2010/main" val="51327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1421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23</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“Therefore, the kingdom of heaven is like a king who wanted to settle accounts with his servants. </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24</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As he began the settlement, a man who owed him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ten thousand bags of gold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was brought to him. </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7605BBDB-EFF5-4731-8B38-D50C4CCE1BF5}"/>
              </a:ext>
            </a:extLst>
          </p:cNvPr>
          <p:cNvSpPr>
            <a:spLocks noChangeArrowheads="1"/>
          </p:cNvSpPr>
          <p:nvPr/>
        </p:nvSpPr>
        <p:spPr bwMode="auto">
          <a:xfrm>
            <a:off x="1409700" y="3505200"/>
            <a:ext cx="9029700" cy="1143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0EA781C5-B045-450F-8B43-653D64355D0A}"/>
              </a:ext>
            </a:extLst>
          </p:cNvPr>
          <p:cNvSpPr txBox="1">
            <a:spLocks noChangeArrowheads="1"/>
          </p:cNvSpPr>
          <p:nvPr/>
        </p:nvSpPr>
        <p:spPr bwMode="auto">
          <a:xfrm>
            <a:off x="1482344" y="3657600"/>
            <a:ext cx="8905842" cy="830997"/>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800" dirty="0">
                <a:solidFill>
                  <a:prstClr val="white"/>
                </a:solidFill>
                <a:latin typeface="Calibri Light" panose="020F0302020204030204" pitchFamily="34" charset="0"/>
                <a:cs typeface="Calibri Light" panose="020F0302020204030204" pitchFamily="34" charset="0"/>
              </a:rPr>
              <a:t>1,100,000 lbs. of gold = $33 billion</a:t>
            </a:r>
            <a:endParaRPr lang="en-US" sz="4800" i="1"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5084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23</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“Therefore, the kingdom of heaven is like a king who wanted to settle accounts with his servants.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24</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As he began the settlement, a man who owed him ten thousand bags of gold was brought to him.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25</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Since he was not able to pay, the master ordered that he and his wife and his children and all that he had be sold to repay the debt. </a:t>
            </a:r>
            <a:endParaRPr lang="en-US" sz="37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9820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363200" cy="272382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26</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this the servant fell on his knees before him. ‘Be patient with me,’ he begged, ‘and I will pay back everything.’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27</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 servant’s master took pity on him, canceled the debt and let him go. </a:t>
            </a:r>
            <a:endParaRPr lang="en-US" sz="37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18</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0545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Widescreen</PresentationFormat>
  <Paragraphs>158</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Calibri</vt:lpstr>
      <vt:lpstr>Calibri Light</vt:lpstr>
      <vt:lpstr>Cambria</vt:lpstr>
      <vt:lpstr>Century Gothic</vt:lpstr>
      <vt:lpstr>Office Theme</vt:lpstr>
      <vt:lpstr>FORGIVENESS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2021-07-18T02:07:15Z</dcterms:created>
  <dcterms:modified xsi:type="dcterms:W3CDTF">2021-07-18T02:07:44Z</dcterms:modified>
</cp:coreProperties>
</file>