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</p:sldMasterIdLst>
  <p:notesMasterIdLst>
    <p:notesMasterId r:id="rId50"/>
  </p:notesMasterIdLst>
  <p:sldIdLst>
    <p:sldId id="1561" r:id="rId3"/>
    <p:sldId id="2220" r:id="rId4"/>
    <p:sldId id="2840" r:id="rId5"/>
    <p:sldId id="2238" r:id="rId6"/>
    <p:sldId id="2844" r:id="rId7"/>
    <p:sldId id="1460" r:id="rId8"/>
    <p:sldId id="1461" r:id="rId9"/>
    <p:sldId id="1463" r:id="rId10"/>
    <p:sldId id="1402" r:id="rId11"/>
    <p:sldId id="1452" r:id="rId12"/>
    <p:sldId id="1409" r:id="rId13"/>
    <p:sldId id="1410" r:id="rId14"/>
    <p:sldId id="1411" r:id="rId15"/>
    <p:sldId id="1412" r:id="rId16"/>
    <p:sldId id="1413" r:id="rId17"/>
    <p:sldId id="1414" r:id="rId18"/>
    <p:sldId id="1419" r:id="rId19"/>
    <p:sldId id="1415" r:id="rId20"/>
    <p:sldId id="1420" r:id="rId21"/>
    <p:sldId id="1421" r:id="rId22"/>
    <p:sldId id="1422" r:id="rId23"/>
    <p:sldId id="1423" r:id="rId24"/>
    <p:sldId id="2845" r:id="rId25"/>
    <p:sldId id="1424" r:id="rId26"/>
    <p:sldId id="1425" r:id="rId27"/>
    <p:sldId id="1487" r:id="rId28"/>
    <p:sldId id="2227" r:id="rId29"/>
    <p:sldId id="2826" r:id="rId30"/>
    <p:sldId id="2827" r:id="rId31"/>
    <p:sldId id="2828" r:id="rId32"/>
    <p:sldId id="2252" r:id="rId33"/>
    <p:sldId id="2798" r:id="rId34"/>
    <p:sldId id="2846" r:id="rId35"/>
    <p:sldId id="2839" r:id="rId36"/>
    <p:sldId id="2222" r:id="rId37"/>
    <p:sldId id="2242" r:id="rId38"/>
    <p:sldId id="2841" r:id="rId39"/>
    <p:sldId id="2833" r:id="rId40"/>
    <p:sldId id="2834" r:id="rId41"/>
    <p:sldId id="2835" r:id="rId42"/>
    <p:sldId id="2836" r:id="rId43"/>
    <p:sldId id="2837" r:id="rId44"/>
    <p:sldId id="2831" r:id="rId45"/>
    <p:sldId id="2847" r:id="rId46"/>
    <p:sldId id="1523" r:id="rId47"/>
    <p:sldId id="1897" r:id="rId48"/>
    <p:sldId id="1898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7C72"/>
    <a:srgbClr val="718976"/>
    <a:srgbClr val="699172"/>
    <a:srgbClr val="6D9F79"/>
    <a:srgbClr val="6C8BA0"/>
    <a:srgbClr val="C68C8C"/>
    <a:srgbClr val="FFFFCC"/>
    <a:srgbClr val="FFCC99"/>
    <a:srgbClr val="FEF1CE"/>
    <a:srgbClr val="819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767" autoAdjust="0"/>
    <p:restoredTop sz="84865" autoAdjust="0"/>
  </p:normalViewPr>
  <p:slideViewPr>
    <p:cSldViewPr>
      <p:cViewPr varScale="1">
        <p:scale>
          <a:sx n="58" d="100"/>
          <a:sy n="58" d="100"/>
        </p:scale>
        <p:origin x="100" y="3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164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853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936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28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905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207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633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598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793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261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251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751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9588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6510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0571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1196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517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8416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9765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644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222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18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6661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478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kern="0" spc="0" dirty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199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954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772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1878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679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603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797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1200" b="1" spc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057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1200" b="1" spc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80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1200" b="1" spc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716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1200" b="1" spc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915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1200" b="1" spc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612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1200" b="1" spc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504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1505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5768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167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1200" b="1" spc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57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884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419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114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7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008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FEF0AC-57F3-46C3-A067-AF9767D0141E}"/>
              </a:ext>
            </a:extLst>
          </p:cNvPr>
          <p:cNvSpPr/>
          <p:nvPr userDrawn="1"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1878238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214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34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54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28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783312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990602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26568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464566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819530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5331943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461512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236241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960610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8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179349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66405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340974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41FF647-903E-4464-9D90-80D2D20388FA}"/>
              </a:ext>
            </a:extLst>
          </p:cNvPr>
          <p:cNvSpPr/>
          <p:nvPr/>
        </p:nvSpPr>
        <p:spPr>
          <a:xfrm>
            <a:off x="4038600" y="1372137"/>
            <a:ext cx="7593904" cy="411372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Kids need stability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Who do I blame for the pain I feel?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Whose side am I on?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Where am I going to live?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 I switching schools?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I get to keep my friends?</a:t>
            </a:r>
          </a:p>
        </p:txBody>
      </p:sp>
    </p:spTree>
    <p:extLst>
      <p:ext uri="{BB962C8B-B14F-4D97-AF65-F5344CB8AC3E}">
        <p14:creationId xmlns:p14="http://schemas.microsoft.com/office/powerpoint/2010/main" val="13662397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7E433B-9442-43B0-95B6-97EB387E1F15}"/>
              </a:ext>
            </a:extLst>
          </p:cNvPr>
          <p:cNvSpPr/>
          <p:nvPr/>
        </p:nvSpPr>
        <p:spPr>
          <a:xfrm>
            <a:off x="138830" y="387489"/>
            <a:ext cx="61857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Caucasian, middle-class children with well-educated parents.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parents had been married for an avg of 11 yrs.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Children had “never been referred to counseling for emotional problems” (p.355).</a:t>
            </a:r>
          </a:p>
        </p:txBody>
      </p:sp>
    </p:spTree>
    <p:extLst>
      <p:ext uri="{BB962C8B-B14F-4D97-AF65-F5344CB8AC3E}">
        <p14:creationId xmlns:p14="http://schemas.microsoft.com/office/powerpoint/2010/main" val="4240676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830" y="387489"/>
            <a:ext cx="86241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Unhappy childhoods (p.361)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Higher promiscuity (p.361)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3x less support for college (p.362)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50% less higher ed. than </a:t>
            </a:r>
            <a:r>
              <a:rPr kumimoji="0" lang="en-US" sz="4000" b="1" i="1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peers</a:t>
            </a: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(p.362)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50% less higher ed. than </a:t>
            </a:r>
            <a:r>
              <a:rPr kumimoji="0" lang="en-US" sz="4000" b="1" i="1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parents</a:t>
            </a: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(p.362)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10% would talk to their fathers about personal problems (p.364)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Most feared marriage &amp; parenting (p.364)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4x more likely to divorce (p.365)</a:t>
            </a:r>
          </a:p>
        </p:txBody>
      </p:sp>
    </p:spTree>
    <p:extLst>
      <p:ext uri="{BB962C8B-B14F-4D97-AF65-F5344CB8AC3E}">
        <p14:creationId xmlns:p14="http://schemas.microsoft.com/office/powerpoint/2010/main" val="29654892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C8F22B-836D-474B-8761-8C63112F7EBD}"/>
              </a:ext>
            </a:extLst>
          </p:cNvPr>
          <p:cNvSpPr/>
          <p:nvPr/>
        </p:nvSpPr>
        <p:spPr>
          <a:xfrm>
            <a:off x="138830" y="387489"/>
            <a:ext cx="86241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srgbClr val="567C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Unhappy childhoods (p.361)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srgbClr val="567C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Higher promiscuity (p.361)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srgbClr val="567C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3x less support for college (p.362)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srgbClr val="567C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50% less higher ed. than </a:t>
            </a:r>
            <a:r>
              <a:rPr kumimoji="0" lang="en-US" sz="4000" b="1" i="1" u="none" strike="noStrike" kern="0" cap="none" spc="-150" normalizeH="0" baseline="0" noProof="0" dirty="0">
                <a:ln>
                  <a:noFill/>
                </a:ln>
                <a:solidFill>
                  <a:srgbClr val="567C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peers</a:t>
            </a: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srgbClr val="567C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(p.362)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srgbClr val="567C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50% less higher ed. than </a:t>
            </a:r>
            <a:r>
              <a:rPr kumimoji="0" lang="en-US" sz="4000" b="1" i="1" u="none" strike="noStrike" kern="0" cap="none" spc="-150" normalizeH="0" baseline="0" noProof="0" dirty="0">
                <a:ln>
                  <a:noFill/>
                </a:ln>
                <a:solidFill>
                  <a:srgbClr val="567C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parents</a:t>
            </a: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srgbClr val="567C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(p.362)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srgbClr val="567C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10% would talk to their fathers about personal problems (p.364)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srgbClr val="567C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Most feared marriage &amp; parenting (p.364)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srgbClr val="567C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4x more likely to divorce (p.365)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003AF948-9EC2-47EC-9F05-0E9EBE8E5BCE}"/>
              </a:ext>
            </a:extLst>
          </p:cNvPr>
          <p:cNvSpPr/>
          <p:nvPr/>
        </p:nvSpPr>
        <p:spPr>
          <a:xfrm>
            <a:off x="-76200" y="1600200"/>
            <a:ext cx="11855885" cy="3886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Here’s the good news: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are NOT destined to repeat how you grew up!</a:t>
            </a:r>
          </a:p>
        </p:txBody>
      </p:sp>
    </p:spTree>
    <p:extLst>
      <p:ext uri="{BB962C8B-B14F-4D97-AF65-F5344CB8AC3E}">
        <p14:creationId xmlns:p14="http://schemas.microsoft.com/office/powerpoint/2010/main" val="331715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282F4A-70C9-49E2-BF52-D312349D7A4F}"/>
              </a:ext>
            </a:extLst>
          </p:cNvPr>
          <p:cNvSpPr txBox="1"/>
          <p:nvPr/>
        </p:nvSpPr>
        <p:spPr>
          <a:xfrm>
            <a:off x="84492" y="71490"/>
            <a:ext cx="82450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3:18)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Wives, submit yourselves to your husbands, as is fitting in the Lord.</a:t>
            </a: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8A111D8B-EA00-438A-8FB6-0D7CFDD2EBCC}"/>
              </a:ext>
            </a:extLst>
          </p:cNvPr>
          <p:cNvSpPr/>
          <p:nvPr/>
        </p:nvSpPr>
        <p:spPr>
          <a:xfrm>
            <a:off x="2971800" y="1328071"/>
            <a:ext cx="8763000" cy="5791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Wives submit to husbands?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Based on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equality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Galatians 3:28;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Peter 3:7; Genesis 1:27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GB" sz="24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533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282F4A-70C9-49E2-BF52-D312349D7A4F}"/>
              </a:ext>
            </a:extLst>
          </p:cNvPr>
          <p:cNvSpPr txBox="1"/>
          <p:nvPr/>
        </p:nvSpPr>
        <p:spPr>
          <a:xfrm>
            <a:off x="84492" y="71490"/>
            <a:ext cx="82450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3:18)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Wives, submit yourselves to your husbands, as is fitting in the Lord.</a:t>
            </a: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8A111D8B-EA00-438A-8FB6-0D7CFDD2EBCC}"/>
              </a:ext>
            </a:extLst>
          </p:cNvPr>
          <p:cNvSpPr/>
          <p:nvPr/>
        </p:nvSpPr>
        <p:spPr>
          <a:xfrm>
            <a:off x="3200400" y="1295400"/>
            <a:ext cx="8763000" cy="5791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Wives submit to husbands?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6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Based on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C6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equality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6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6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Galatians 3:28;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6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Peter 3:7; Genesis 1:27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Based on a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love relationship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“Wife” (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gynē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not “female” (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thēlus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Gal. 3:28).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Women choose their own husbands.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463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282F4A-70C9-49E2-BF52-D312349D7A4F}"/>
              </a:ext>
            </a:extLst>
          </p:cNvPr>
          <p:cNvSpPr txBox="1"/>
          <p:nvPr/>
        </p:nvSpPr>
        <p:spPr>
          <a:xfrm>
            <a:off x="84492" y="71490"/>
            <a:ext cx="82450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3:18)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Wives, submit yourselves to your husbands, as is fitting in the Lord.</a:t>
            </a: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8A111D8B-EA00-438A-8FB6-0D7CFDD2EBCC}"/>
              </a:ext>
            </a:extLst>
          </p:cNvPr>
          <p:cNvSpPr/>
          <p:nvPr/>
        </p:nvSpPr>
        <p:spPr>
          <a:xfrm>
            <a:off x="3086100" y="1372895"/>
            <a:ext cx="8763000" cy="5791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Wives submit to husbands?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6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Based on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C6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equality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6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6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Galatians 3:28;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6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Peter 3:7; Genesis 1:27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6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Based on a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C6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love relationship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6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6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“Wife” (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C6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gynē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6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not “female” (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C6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thēlus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6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Gal. 3:28).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6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Women choose their own husbands.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Based in a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voluntary choice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“Submit yourselves” (</a:t>
            </a:r>
            <a:r>
              <a:rPr lang="en-US" sz="24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hypotassesthe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is in the m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iddle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voice.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“obey” (</a:t>
            </a:r>
            <a:r>
              <a:rPr lang="en-US" sz="24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hypakouō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GB" sz="24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AC3AED-14F2-4E9A-945B-3673F3874429}"/>
              </a:ext>
            </a:extLst>
          </p:cNvPr>
          <p:cNvSpPr/>
          <p:nvPr/>
        </p:nvSpPr>
        <p:spPr>
          <a:xfrm>
            <a:off x="3710650" y="127389"/>
            <a:ext cx="3756950" cy="676086"/>
          </a:xfrm>
          <a:prstGeom prst="roundRect">
            <a:avLst/>
          </a:prstGeom>
          <a:noFill/>
          <a:ln w="5715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7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(Col. 3:18)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Wives, submit yourselves to your husbands, as is fitting in the Lord.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3000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19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Husbands, love your wives.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 not be harsh with them.</a:t>
            </a:r>
          </a:p>
        </p:txBody>
      </p:sp>
    </p:spTree>
    <p:extLst>
      <p:ext uri="{BB962C8B-B14F-4D97-AF65-F5344CB8AC3E}">
        <p14:creationId xmlns:p14="http://schemas.microsoft.com/office/powerpoint/2010/main" val="147316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282F4A-70C9-49E2-BF52-D312349D7A4F}"/>
              </a:ext>
            </a:extLst>
          </p:cNvPr>
          <p:cNvSpPr txBox="1"/>
          <p:nvPr/>
        </p:nvSpPr>
        <p:spPr>
          <a:xfrm>
            <a:off x="84492" y="71490"/>
            <a:ext cx="82450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3:18)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Wives, submit yourselves to your husbands, as is fitting in the Lord.</a:t>
            </a: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8A111D8B-EA00-438A-8FB6-0D7CFDD2EBCC}"/>
              </a:ext>
            </a:extLst>
          </p:cNvPr>
          <p:cNvSpPr/>
          <p:nvPr/>
        </p:nvSpPr>
        <p:spPr>
          <a:xfrm>
            <a:off x="3048000" y="1066800"/>
            <a:ext cx="8763000" cy="5791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Wives submit to husbands?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6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Based on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C6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equality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6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6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Galatians 3:28;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6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Peter 3:7; Genesis 1:27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6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Based on a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C6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love relationship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6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6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“Wife” (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C6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gynē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6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not “female” (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C6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thēlus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6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Gal. 3:28).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6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Women choose their own husbands.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6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Based in a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C6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voluntary choice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6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lvl="0" algn="ctr">
              <a:defRPr/>
            </a:pPr>
            <a:r>
              <a:rPr lang="en-US" sz="2400" b="1" dirty="0">
                <a:solidFill>
                  <a:srgbClr val="C6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“Submit yourselves” (</a:t>
            </a:r>
            <a:r>
              <a:rPr lang="en-US" sz="2400" b="1" i="1" dirty="0" err="1">
                <a:solidFill>
                  <a:srgbClr val="C6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hypotassesthe</a:t>
            </a:r>
            <a:r>
              <a:rPr lang="en-US" sz="2400" b="1" dirty="0">
                <a:solidFill>
                  <a:srgbClr val="C6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is in the m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6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iddle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6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voice.</a:t>
            </a:r>
          </a:p>
          <a:p>
            <a:pPr lvl="0" algn="ctr">
              <a:defRPr/>
            </a:pPr>
            <a:r>
              <a:rPr lang="en-US" sz="2400" b="1" dirty="0">
                <a:solidFill>
                  <a:srgbClr val="C6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“obey” (</a:t>
            </a:r>
            <a:r>
              <a:rPr lang="en-US" sz="2400" b="1" i="1" dirty="0" err="1">
                <a:solidFill>
                  <a:srgbClr val="C6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hypakouō</a:t>
            </a:r>
            <a:r>
              <a:rPr lang="en-US" sz="2400" b="1" dirty="0">
                <a:solidFill>
                  <a:srgbClr val="C6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68C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Based in a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qualified authority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Unqualified obedience to anyone but God is idolatry.</a:t>
            </a:r>
          </a:p>
        </p:txBody>
      </p:sp>
    </p:spTree>
    <p:extLst>
      <p:ext uri="{BB962C8B-B14F-4D97-AF65-F5344CB8AC3E}">
        <p14:creationId xmlns:p14="http://schemas.microsoft.com/office/powerpoint/2010/main" val="169875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282F4A-70C9-49E2-BF52-D312349D7A4F}"/>
              </a:ext>
            </a:extLst>
          </p:cNvPr>
          <p:cNvSpPr txBox="1"/>
          <p:nvPr/>
        </p:nvSpPr>
        <p:spPr>
          <a:xfrm>
            <a:off x="84492" y="71490"/>
            <a:ext cx="82450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3:18)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Wives, submit yourselves to your husbands, as is fitting in the Lord.</a:t>
            </a: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D7EC39E7-1CD6-43D9-8AB8-770A2892B3AE}"/>
              </a:ext>
            </a:extLst>
          </p:cNvPr>
          <p:cNvSpPr/>
          <p:nvPr/>
        </p:nvSpPr>
        <p:spPr>
          <a:xfrm>
            <a:off x="3276600" y="803475"/>
            <a:ext cx="8763000" cy="5791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does it mean to submit?</a:t>
            </a:r>
          </a:p>
          <a:p>
            <a:pPr algn="ctr">
              <a:defRPr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your roommates think that you’re good at disagreement and conflict?</a:t>
            </a:r>
          </a:p>
          <a:p>
            <a:pPr algn="ctr">
              <a:defRPr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did you recently defer to others?</a:t>
            </a:r>
          </a:p>
          <a:p>
            <a:pPr lvl="0" algn="ctr">
              <a:defRPr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realistic and grateful,</a:t>
            </a:r>
          </a:p>
          <a:p>
            <a:pPr lvl="0" algn="ctr">
              <a:defRPr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 critical with high expectations?</a:t>
            </a:r>
          </a:p>
          <a:p>
            <a:pPr algn="ctr">
              <a:defRPr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 you respond to imperfect initiation?</a:t>
            </a:r>
          </a:p>
          <a:p>
            <a:pPr algn="ctr">
              <a:defRPr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looking for someone you want to lead your relationship and you respect?</a:t>
            </a:r>
          </a:p>
          <a:p>
            <a:pPr algn="ctr">
              <a:defRPr/>
            </a:pPr>
            <a:endParaRPr lang="en-US" sz="11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E331F59-3F68-4D7D-80FB-A558ED7B5F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52" t="5359" r="3711" b="4766"/>
          <a:stretch/>
        </p:blipFill>
        <p:spPr>
          <a:xfrm>
            <a:off x="1" y="1469583"/>
            <a:ext cx="3733799" cy="287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1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3:18)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Wives, submit yourselves to your husbands, as is fitting in the Lord.</a:t>
            </a:r>
          </a:p>
          <a:p>
            <a:r>
              <a:rPr lang="en-GB" sz="4000" b="1" spc="-15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Husbands, love your wives.</a:t>
            </a:r>
          </a:p>
          <a:p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not be harsh with them.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1780C0-55CE-459D-8522-19F5B409BF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94" t="4622" r="3414" b="5018"/>
          <a:stretch/>
        </p:blipFill>
        <p:spPr>
          <a:xfrm>
            <a:off x="0" y="2514600"/>
            <a:ext cx="381000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6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3:18)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Wives, submit yourselves to your husbands, as is fitting in the Lord.</a:t>
            </a:r>
          </a:p>
          <a:p>
            <a:r>
              <a:rPr lang="en-GB" sz="4000" b="1" spc="-15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Husbands, love your wives.</a:t>
            </a:r>
          </a:p>
          <a:p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not be harsh with them.</a:t>
            </a: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ACAF60AA-1B94-4028-8036-0CE5273D63F5}"/>
              </a:ext>
            </a:extLst>
          </p:cNvPr>
          <p:cNvSpPr/>
          <p:nvPr/>
        </p:nvSpPr>
        <p:spPr>
          <a:xfrm>
            <a:off x="3382616" y="284062"/>
            <a:ext cx="8686799" cy="628987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Husbands lead their wives?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Sacrificial leadership.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“Husbands, love your wives, just as Christ also loved the church and gave Himself up for her” (Ephesians 5:25).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word “love” (</a:t>
            </a:r>
            <a:r>
              <a:rPr lang="en-GB" sz="2400" b="1" i="1" dirty="0" err="1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agapē</a:t>
            </a: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never appeared in secular parallels about the family. Richard R. </a:t>
            </a:r>
            <a:r>
              <a:rPr lang="en-GB" sz="2400" b="1" dirty="0" err="1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Melick</a:t>
            </a: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Colossians</a:t>
            </a: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(Broadman &amp; Holman Publishers, 1991), 313.</a:t>
            </a:r>
            <a:endParaRPr lang="en-US" sz="24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and respectful.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“Considerate” and “treat her with respect” (1 Peter 3:8).</a:t>
            </a:r>
            <a:endParaRPr lang="en-US" sz="24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Gentle—not irritable.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“Do not be </a:t>
            </a:r>
            <a:r>
              <a:rPr lang="en-GB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harsh</a:t>
            </a: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with them” (Col. 3:18).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“Harsh” (</a:t>
            </a:r>
            <a:r>
              <a:rPr lang="en-GB" sz="2400" b="1" i="1" dirty="0" err="1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pikrainō</a:t>
            </a: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refers to an “irritable attitude.” Curtis Vaughan, </a:t>
            </a:r>
            <a:r>
              <a:rPr lang="en-GB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Colossians</a:t>
            </a: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(1981), 218.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1780C0-55CE-459D-8522-19F5B409BF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94" t="4622" r="3414" b="5018"/>
          <a:stretch/>
        </p:blipFill>
        <p:spPr>
          <a:xfrm>
            <a:off x="0" y="2514600"/>
            <a:ext cx="381000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(Col. 3:18)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Wives, submit yourselves to your husbands, as is fitting in the Lord.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19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Husbands, love your wives.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 not be harsh with them.</a:t>
            </a: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ACAF60AA-1B94-4028-8036-0CE5273D63F5}"/>
              </a:ext>
            </a:extLst>
          </p:cNvPr>
          <p:cNvSpPr/>
          <p:nvPr/>
        </p:nvSpPr>
        <p:spPr>
          <a:xfrm>
            <a:off x="3382616" y="284062"/>
            <a:ext cx="8686799" cy="628987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Could </a:t>
            </a:r>
            <a:r>
              <a:rPr lang="en-US" sz="4800" b="1" i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z="48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follow you?</a:t>
            </a:r>
          </a:p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do your roommates describe you?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Turning everything into a joke or able to be serious?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Never around or relationally invested?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Serving around the house?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Angry outbursts, silent treatment, avoidance?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Patient or a critical spirit?</a:t>
            </a:r>
          </a:p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What’s your plan for a career?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Timothy 5:8</a:t>
            </a:r>
          </a:p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you escape difficulties through porn, gaming, or stimulation?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Corinthians 7:1-5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1780C0-55CE-459D-8522-19F5B409BF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94" t="4622" r="3414" b="5018"/>
          <a:stretch/>
        </p:blipFill>
        <p:spPr>
          <a:xfrm>
            <a:off x="0" y="2514600"/>
            <a:ext cx="381000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5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3:20)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Children, obey your parents in everything, for this pleases the Lord.</a:t>
            </a:r>
          </a:p>
        </p:txBody>
      </p:sp>
    </p:spTree>
    <p:extLst>
      <p:ext uri="{BB962C8B-B14F-4D97-AF65-F5344CB8AC3E}">
        <p14:creationId xmlns:p14="http://schemas.microsoft.com/office/powerpoint/2010/main" val="359575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3:20)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Children, obey your parents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everything, for this pleases the Lord.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5AE5EA66-89FB-47E4-BE37-1FF64047A097}"/>
              </a:ext>
            </a:extLst>
          </p:cNvPr>
          <p:cNvSpPr/>
          <p:nvPr/>
        </p:nvSpPr>
        <p:spPr>
          <a:xfrm>
            <a:off x="2362200" y="838200"/>
            <a:ext cx="9448800" cy="5334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Historical Context?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“Power of the Father” (</a:t>
            </a:r>
            <a:r>
              <a:rPr kumimoji="0" lang="en-US" sz="3200" b="1" i="1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patria </a:t>
            </a:r>
            <a:r>
              <a:rPr kumimoji="0" lang="en-US" sz="3200" b="1" i="1" u="none" strike="noStrike" kern="1200" cap="none" normalizeH="0" baseline="0" noProof="0" dirty="0" err="1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potestas</a:t>
            </a:r>
            <a:r>
              <a: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“[A father could] imprison his son, scourge, shame and punish him, sell him into slavery up to three times, or have him killed.”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father had more power over his son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than a master had over his slaves.”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Harold W.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Hoehner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Ephesians: An Exegetical Commentary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(Grand Rapids, MI: Baker Academic, 2002), 795.</a:t>
            </a:r>
          </a:p>
        </p:txBody>
      </p:sp>
    </p:spTree>
    <p:extLst>
      <p:ext uri="{BB962C8B-B14F-4D97-AF65-F5344CB8AC3E}">
        <p14:creationId xmlns:p14="http://schemas.microsoft.com/office/powerpoint/2010/main" val="1831218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3:20)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Children, obey your parents in everything, for this pleases the Lord.</a:t>
            </a:r>
          </a:p>
          <a:p>
            <a:r>
              <a:rPr lang="en-GB" sz="4000" b="1" spc="-150" baseline="30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Fathers, do not </a:t>
            </a:r>
            <a:r>
              <a:rPr lang="en-GB" sz="4000" b="1" i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embitter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your children,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 they will become </a:t>
            </a:r>
            <a:r>
              <a:rPr lang="en-GB" sz="4000" b="1" i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discouraged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5DF07A51-29D6-41A5-AAFE-524447E5AA9A}"/>
              </a:ext>
            </a:extLst>
          </p:cNvPr>
          <p:cNvSpPr/>
          <p:nvPr/>
        </p:nvSpPr>
        <p:spPr>
          <a:xfrm>
            <a:off x="718113" y="2690710"/>
            <a:ext cx="10755774" cy="308251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(Eph. 6:4) Fathers, do not </a:t>
            </a:r>
            <a:r>
              <a:rPr lang="en-GB" sz="44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provoke your children to anger</a:t>
            </a:r>
            <a:r>
              <a:rPr lang="en-GB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by the way you treat them.</a:t>
            </a:r>
          </a:p>
          <a:p>
            <a:pPr algn="ctr">
              <a:defRPr/>
            </a:pPr>
            <a:r>
              <a:rPr lang="en-GB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Rather, bring them up with the </a:t>
            </a:r>
            <a:r>
              <a:rPr lang="en-GB" sz="44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discipline</a:t>
            </a:r>
            <a:r>
              <a:rPr lang="en-GB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44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instruction</a:t>
            </a:r>
            <a:r>
              <a:rPr lang="en-GB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comes from the Lord.</a:t>
            </a:r>
          </a:p>
        </p:txBody>
      </p:sp>
    </p:spTree>
    <p:extLst>
      <p:ext uri="{BB962C8B-B14F-4D97-AF65-F5344CB8AC3E}">
        <p14:creationId xmlns:p14="http://schemas.microsoft.com/office/powerpoint/2010/main" val="310426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2910685"/>
      </p:ext>
    </p:extLst>
  </p:cSld>
  <p:clrMapOvr>
    <a:masterClrMapping/>
  </p:clrMapOvr>
  <p:transition spd="slow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44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975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3:20)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Children, obey your parents in everything, for this pleases the Lord.</a:t>
            </a:r>
          </a:p>
          <a:p>
            <a:r>
              <a:rPr lang="en-GB" sz="4000" b="1" spc="-150" baseline="30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Fathers, do not embitter your children,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 they will become discouraged.</a:t>
            </a:r>
          </a:p>
        </p:txBody>
      </p:sp>
    </p:spTree>
    <p:extLst>
      <p:ext uri="{BB962C8B-B14F-4D97-AF65-F5344CB8AC3E}">
        <p14:creationId xmlns:p14="http://schemas.microsoft.com/office/powerpoint/2010/main" val="34254329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10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84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8B973908-8013-441B-91A1-D86AE8B9495D}"/>
              </a:ext>
            </a:extLst>
          </p:cNvPr>
          <p:cNvSpPr/>
          <p:nvPr/>
        </p:nvSpPr>
        <p:spPr>
          <a:xfrm>
            <a:off x="4419600" y="421105"/>
            <a:ext cx="7541636" cy="178869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Fathers lead their children?</a:t>
            </a:r>
          </a:p>
          <a:p>
            <a:pPr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Lead through a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love relationship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947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120" y="1443665"/>
            <a:ext cx="119965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Women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you want a husband who loves you sacrificially, understands you deeply, provides security, and honors you as valuable?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Men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you want a wife who will support you despite your faults, publicly and privately respect you, and seek God first for her needs and identity?</a:t>
            </a:r>
          </a:p>
        </p:txBody>
      </p:sp>
    </p:spTree>
    <p:extLst>
      <p:ext uri="{BB962C8B-B14F-4D97-AF65-F5344CB8AC3E}">
        <p14:creationId xmlns:p14="http://schemas.microsoft.com/office/powerpoint/2010/main" val="36008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120" y="1443665"/>
            <a:ext cx="119965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Women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you want a husband who loves you sacrificially, understands you deeply, provides security, and honors you as valuable?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Men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you want a wife who will support you despite your faults, publicly and privately respect you, and seek God first for her needs and identity?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42170A85-63C4-4202-8757-34F6852ADF43}"/>
              </a:ext>
            </a:extLst>
          </p:cNvPr>
          <p:cNvSpPr/>
          <p:nvPr/>
        </p:nvSpPr>
        <p:spPr>
          <a:xfrm>
            <a:off x="3745832" y="1792704"/>
            <a:ext cx="8305800" cy="3657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 you willing to </a:t>
            </a:r>
            <a:r>
              <a:rPr kumimoji="0" lang="en-US" sz="5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wait</a:t>
            </a: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 a spouse like this?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 you willing to </a:t>
            </a:r>
            <a:r>
              <a:rPr kumimoji="0" lang="en-US" sz="5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become</a:t>
            </a: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spouse like this?</a:t>
            </a:r>
          </a:p>
        </p:txBody>
      </p:sp>
    </p:spTree>
    <p:extLst>
      <p:ext uri="{BB962C8B-B14F-4D97-AF65-F5344CB8AC3E}">
        <p14:creationId xmlns:p14="http://schemas.microsoft.com/office/powerpoint/2010/main" val="160531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3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34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A96D60-12A7-45BA-A72B-5CB74EDE33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51316"/>
            <a:ext cx="6689243" cy="635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6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975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3:20)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Children, obey your parents in everything, for this pleases the Lord.</a:t>
            </a:r>
          </a:p>
          <a:p>
            <a:r>
              <a:rPr lang="en-GB" sz="4000" b="1" spc="-150" baseline="3000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Fathers, do not embitter your children,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 they will become discouraged.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39C2947A-BC7C-4F17-8496-A2A96C29D447}"/>
              </a:ext>
            </a:extLst>
          </p:cNvPr>
          <p:cNvSpPr/>
          <p:nvPr/>
        </p:nvSpPr>
        <p:spPr>
          <a:xfrm>
            <a:off x="6129051" y="1622234"/>
            <a:ext cx="5943600" cy="5105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“Do you want to get married someday?”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Yes (69%)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 sure (23%)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 (8%)</a:t>
            </a:r>
          </a:p>
          <a:p>
            <a:pPr lvl="0" algn="ctr">
              <a:defRPr/>
            </a:pPr>
            <a:r>
              <a:rPr lang="en-US" sz="20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Unmarried people aged 18-34.</a:t>
            </a:r>
          </a:p>
          <a:p>
            <a:pPr lvl="0" algn="ctr">
              <a:defRPr/>
            </a:pPr>
            <a:r>
              <a:rPr lang="en-US" sz="20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Carolina </a:t>
            </a:r>
            <a:r>
              <a:rPr lang="en-US" sz="2000" b="1" dirty="0" err="1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Aragao</a:t>
            </a:r>
            <a:r>
              <a:rPr lang="en-US" sz="20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GB" sz="20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Among young adults without children, men are more likely than women to say they want to be parents someday</a:t>
            </a:r>
            <a:r>
              <a:rPr lang="en-US" sz="20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Pew Research</a:t>
            </a:r>
            <a:r>
              <a:rPr lang="en-US" sz="20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(February 2024).</a:t>
            </a:r>
          </a:p>
        </p:txBody>
      </p:sp>
    </p:spTree>
    <p:extLst>
      <p:ext uri="{BB962C8B-B14F-4D97-AF65-F5344CB8AC3E}">
        <p14:creationId xmlns:p14="http://schemas.microsoft.com/office/powerpoint/2010/main" val="278122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018217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74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u"/>
      </p:transition>
    </mc:Choice>
    <mc:Fallback xmlns="">
      <p:transition spd="slow">
        <p:wipe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99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u"/>
      </p:transition>
    </mc:Choice>
    <mc:Fallback xmlns="">
      <p:transition spd="slow">
        <p:wipe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63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elldark16x9.potx" id="{77470787-3BA3-4BA9-93AB-3419747B99F4}" vid="{A57E8D5C-484E-4496-B0FE-81ED5C54449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1491</Words>
  <Application>Microsoft Office PowerPoint</Application>
  <PresentationFormat>Widescreen</PresentationFormat>
  <Paragraphs>193</Paragraphs>
  <Slides>47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Calibri Light</vt:lpstr>
      <vt:lpstr>Lao UI</vt:lpstr>
      <vt:lpstr>Times New Roman</vt:lpstr>
      <vt:lpstr>Office Theme</vt:lpstr>
      <vt:lpstr>DwellDark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2025-06-16T13:54:27Z</dcterms:created>
  <dcterms:modified xsi:type="dcterms:W3CDTF">2025-06-16T13:54:35Z</dcterms:modified>
</cp:coreProperties>
</file>