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6"/>
  </p:notesMasterIdLst>
  <p:sldIdLst>
    <p:sldId id="1273" r:id="rId2"/>
    <p:sldId id="3544" r:id="rId3"/>
    <p:sldId id="3686" r:id="rId4"/>
    <p:sldId id="3687" r:id="rId5"/>
    <p:sldId id="3688" r:id="rId6"/>
    <p:sldId id="7551" r:id="rId7"/>
    <p:sldId id="7481" r:id="rId8"/>
    <p:sldId id="7482" r:id="rId9"/>
    <p:sldId id="7483" r:id="rId10"/>
    <p:sldId id="7541" r:id="rId11"/>
    <p:sldId id="7545" r:id="rId12"/>
    <p:sldId id="7544" r:id="rId13"/>
    <p:sldId id="3689" r:id="rId14"/>
    <p:sldId id="7488" r:id="rId15"/>
    <p:sldId id="3690" r:id="rId16"/>
    <p:sldId id="7484" r:id="rId17"/>
    <p:sldId id="7485" r:id="rId18"/>
    <p:sldId id="7489" r:id="rId19"/>
    <p:sldId id="7490" r:id="rId20"/>
    <p:sldId id="7491" r:id="rId21"/>
    <p:sldId id="7492" r:id="rId22"/>
    <p:sldId id="7493" r:id="rId23"/>
    <p:sldId id="7494" r:id="rId24"/>
    <p:sldId id="7495" r:id="rId25"/>
    <p:sldId id="7496" r:id="rId26"/>
    <p:sldId id="7497" r:id="rId27"/>
    <p:sldId id="7498" r:id="rId28"/>
    <p:sldId id="7499" r:id="rId29"/>
    <p:sldId id="7500" r:id="rId30"/>
    <p:sldId id="7501" r:id="rId31"/>
    <p:sldId id="7502" r:id="rId32"/>
    <p:sldId id="7503" r:id="rId33"/>
    <p:sldId id="7504" r:id="rId34"/>
    <p:sldId id="7505" r:id="rId35"/>
    <p:sldId id="7506" r:id="rId36"/>
    <p:sldId id="7507" r:id="rId37"/>
    <p:sldId id="7508" r:id="rId38"/>
    <p:sldId id="7509" r:id="rId39"/>
    <p:sldId id="7510" r:id="rId40"/>
    <p:sldId id="7511" r:id="rId41"/>
    <p:sldId id="7512" r:id="rId42"/>
    <p:sldId id="7513" r:id="rId43"/>
    <p:sldId id="7514" r:id="rId44"/>
    <p:sldId id="7515" r:id="rId45"/>
    <p:sldId id="7516" r:id="rId46"/>
    <p:sldId id="7517" r:id="rId47"/>
    <p:sldId id="7520" r:id="rId48"/>
    <p:sldId id="7518" r:id="rId49"/>
    <p:sldId id="7519" r:id="rId50"/>
    <p:sldId id="7546" r:id="rId51"/>
    <p:sldId id="7547" r:id="rId52"/>
    <p:sldId id="7532" r:id="rId53"/>
    <p:sldId id="7533" r:id="rId54"/>
    <p:sldId id="7535" r:id="rId55"/>
    <p:sldId id="7521" r:id="rId56"/>
    <p:sldId id="7522" r:id="rId57"/>
    <p:sldId id="7523" r:id="rId58"/>
    <p:sldId id="7524" r:id="rId59"/>
    <p:sldId id="7525" r:id="rId60"/>
    <p:sldId id="7527" r:id="rId61"/>
    <p:sldId id="7548" r:id="rId62"/>
    <p:sldId id="7528" r:id="rId63"/>
    <p:sldId id="7529" r:id="rId64"/>
    <p:sldId id="7530" r:id="rId65"/>
    <p:sldId id="7531" r:id="rId66"/>
    <p:sldId id="7549" r:id="rId67"/>
    <p:sldId id="7534" r:id="rId68"/>
    <p:sldId id="7537" r:id="rId69"/>
    <p:sldId id="7536" r:id="rId70"/>
    <p:sldId id="7538" r:id="rId71"/>
    <p:sldId id="7539" r:id="rId72"/>
    <p:sldId id="7540" r:id="rId73"/>
    <p:sldId id="7550" r:id="rId74"/>
    <p:sldId id="2653" r:id="rId7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00000"/>
    <a:srgbClr val="040410"/>
    <a:srgbClr val="220000"/>
    <a:srgbClr val="06061C"/>
    <a:srgbClr val="3B3B3B"/>
    <a:srgbClr val="FFFF66"/>
    <a:srgbClr val="080822"/>
    <a:srgbClr val="3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923" autoAdjust="0"/>
    <p:restoredTop sz="71809" autoAdjust="0"/>
  </p:normalViewPr>
  <p:slideViewPr>
    <p:cSldViewPr>
      <p:cViewPr varScale="1">
        <p:scale>
          <a:sx n="58" d="100"/>
          <a:sy n="58" d="100"/>
        </p:scale>
        <p:origin x="34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5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393B97A-D58E-42FF-A4EB-828CBB82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82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C4742F-F2C9-4407-86AE-FFE0DD9FD73B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3122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53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52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24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5123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2658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4388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06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58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74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34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470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89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4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1246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9954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38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28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34718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521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598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12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32066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600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3157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0762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040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51323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516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114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862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294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6184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6798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46699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337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348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094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46484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34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60842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20797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17413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082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55536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6243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88884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62069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85453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3369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12206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7448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81084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7567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6632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95610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655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8305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585090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9533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66598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0205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525028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10425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52534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12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1994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235099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37964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085577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261E6-3306-45C1-8A86-579DD2C2CD5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592372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2FF84C-7ECD-4C82-A875-B8A2B5371120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6137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29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8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0548" y="2130426"/>
            <a:ext cx="9550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8548" y="3886200"/>
            <a:ext cx="8534400" cy="17526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74200" y="152400"/>
            <a:ext cx="25146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30400" y="152400"/>
            <a:ext cx="73406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1" y="119062"/>
            <a:ext cx="9321800" cy="749618"/>
          </a:xfrm>
        </p:spPr>
        <p:txBody>
          <a:bodyPr anchor="t"/>
          <a:lstStyle>
            <a:lvl1pPr algn="ctr">
              <a:defRPr sz="4800" b="0"/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753600" y="95252"/>
            <a:ext cx="2260600" cy="2327910"/>
          </a:xfrm>
        </p:spPr>
        <p:txBody>
          <a:bodyPr/>
          <a:lstStyle>
            <a:lvl1pPr marL="0" indent="0" algn="ctr">
              <a:buNone/>
              <a:defRPr sz="3360" baseline="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3201" y="2514600"/>
            <a:ext cx="11785600" cy="4206240"/>
          </a:xfrm>
        </p:spPr>
        <p:txBody>
          <a:bodyPr/>
          <a:lstStyle>
            <a:lvl1pPr marL="274320" indent="-274320">
              <a:lnSpc>
                <a:spcPct val="90000"/>
              </a:lnSpc>
              <a:buNone/>
              <a:defRPr sz="4320" baseline="0">
                <a:latin typeface="Georgia" pitchFamily="18" charset="0"/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3200" y="1371603"/>
            <a:ext cx="9350570" cy="1051559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 i="1" baseline="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dirty="0"/>
              <a:t>Bibliographic info for quote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3200" y="894082"/>
            <a:ext cx="9350570" cy="523240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 i="0" baseline="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dirty="0"/>
              <a:t>Who is this person (incl. worldview)</a:t>
            </a:r>
          </a:p>
        </p:txBody>
      </p:sp>
    </p:spTree>
    <p:extLst>
      <p:ext uri="{BB962C8B-B14F-4D97-AF65-F5344CB8AC3E}">
        <p14:creationId xmlns:p14="http://schemas.microsoft.com/office/powerpoint/2010/main" val="71738544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52400"/>
            <a:ext cx="10363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1066800"/>
            <a:ext cx="10363200" cy="5562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5600" y="1066800"/>
            <a:ext cx="50800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0" y="1066800"/>
            <a:ext cx="50800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5600" y="1066800"/>
            <a:ext cx="10363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3429000"/>
            <a:ext cx="1422400" cy="3429000"/>
          </a:xfrm>
          <a:prstGeom prst="rect">
            <a:avLst/>
          </a:prstGeom>
          <a:solidFill>
            <a:srgbClr val="1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39725" indent="-339725">
              <a:spcBef>
                <a:spcPct val="50000"/>
              </a:spcBef>
              <a:defRPr/>
            </a:pPr>
            <a:endParaRPr lang="en-US" sz="4000" dirty="0">
              <a:ea typeface="+mn-ea"/>
            </a:endParaRPr>
          </a:p>
        </p:txBody>
      </p:sp>
      <p:cxnSp>
        <p:nvCxnSpPr>
          <p:cNvPr id="1029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-2004483" y="3428471"/>
            <a:ext cx="6858000" cy="4233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030" name="Straight Connector 15"/>
          <p:cNvCxnSpPr>
            <a:cxnSpLocks noChangeShapeType="1"/>
          </p:cNvCxnSpPr>
          <p:nvPr/>
        </p:nvCxnSpPr>
        <p:spPr bwMode="auto">
          <a:xfrm rot="10800000">
            <a:off x="0" y="3429000"/>
            <a:ext cx="14224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857501" y="2206626"/>
            <a:ext cx="7561263" cy="1470025"/>
          </a:xfrm>
        </p:spPr>
        <p:txBody>
          <a:bodyPr/>
          <a:lstStyle/>
          <a:p>
            <a:r>
              <a:rPr lang="en-US" sz="6600" dirty="0">
                <a:ea typeface="ＭＳ Ｐゴシック" pitchFamily="34" charset="-128"/>
              </a:rPr>
              <a:t>God’s Rest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2743200" y="3962400"/>
            <a:ext cx="7772400" cy="1752600"/>
          </a:xfrm>
        </p:spPr>
        <p:txBody>
          <a:bodyPr/>
          <a:lstStyle/>
          <a:p>
            <a:r>
              <a:rPr lang="en-US" sz="5400" dirty="0">
                <a:ea typeface="ＭＳ Ｐゴシック" pitchFamily="34" charset="-128"/>
              </a:rPr>
              <a:t>XSI 2021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Chuck Smith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Have you ever considered the vast difference between “works” and “fruit”?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Why Grace Changes Everything (The Word for Today, 1994), 79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1AE53B-D8EC-45ED-915C-9CCAB5BF3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71" y="38886"/>
            <a:ext cx="1445829" cy="21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90051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Chuck Smith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i="1" dirty="0"/>
              <a:t>Works</a:t>
            </a:r>
            <a:r>
              <a:rPr lang="en-US" dirty="0"/>
              <a:t> suggests a factory complete with pressures, deadlines, and the constant need to produce.</a:t>
            </a:r>
          </a:p>
          <a:p>
            <a:r>
              <a:rPr lang="en-US" dirty="0"/>
              <a:t>But </a:t>
            </a:r>
            <a:r>
              <a:rPr lang="en-US" i="1" dirty="0"/>
              <a:t>fruit</a:t>
            </a:r>
            <a:r>
              <a:rPr lang="en-US" dirty="0"/>
              <a:t> pictures a peaceful, tranquil garden; a place where we are inclined to stay and drink in the beauty while we enjoy each other’s company.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Why Grace Changes Everything (The Word for Today, 1994), 79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1AE53B-D8EC-45ED-915C-9CCAB5BF3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71" y="38886"/>
            <a:ext cx="1445829" cy="21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857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Chuck Smith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The gospel of grace invites us to leave behind the smog and pressure of a factory-like life of works, and instead bear the fruit that God desires to see in the garden of our lives.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Why Grace Changes Everything (The Word for Today, 1994), 79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1AE53B-D8EC-45ED-915C-9CCAB5BF3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71" y="38886"/>
            <a:ext cx="1445829" cy="21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6189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God’s 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Hebrews 4:9-11 – So there remains a Sabbath rest for the people of God. </a:t>
            </a:r>
          </a:p>
          <a:p>
            <a:pPr lvl="0"/>
            <a:r>
              <a:rPr lang="en-US" dirty="0"/>
              <a:t>Exodus 1 </a:t>
            </a:r>
            <a:r>
              <a:rPr lang="en-US" dirty="0">
                <a:sym typeface="Wingdings" panose="05000000000000000000" pitchFamily="2" charset="2"/>
              </a:rPr>
              <a:t> Numbers 13 OR Joshua 3-6</a:t>
            </a:r>
          </a:p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8E76C91A-0DA2-4892-B849-D129382E7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124200"/>
            <a:ext cx="10109837" cy="1754326"/>
          </a:xfrm>
          <a:prstGeom prst="rect">
            <a:avLst/>
          </a:prstGeom>
          <a:solidFill>
            <a:srgbClr val="04041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1 Corinthians 10:1-11</a:t>
            </a:r>
          </a:p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V11 – Now these things happened to them as a type, and they were written for our instruction…</a:t>
            </a:r>
          </a:p>
        </p:txBody>
      </p:sp>
    </p:spTree>
    <p:extLst>
      <p:ext uri="{BB962C8B-B14F-4D97-AF65-F5344CB8AC3E}">
        <p14:creationId xmlns:p14="http://schemas.microsoft.com/office/powerpoint/2010/main" val="1051641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God’s 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Hebrews 4:9-11 – So there remains a Sabbath rest for the people of God. </a:t>
            </a:r>
          </a:p>
          <a:p>
            <a:pPr lvl="0"/>
            <a:r>
              <a:rPr lang="en-US" dirty="0"/>
              <a:t>Exodus 1 </a:t>
            </a:r>
            <a:r>
              <a:rPr lang="en-US" dirty="0">
                <a:sym typeface="Wingdings" panose="05000000000000000000" pitchFamily="2" charset="2"/>
              </a:rPr>
              <a:t> Numbers 13 OR Joshua 3-6</a:t>
            </a:r>
          </a:p>
          <a:p>
            <a:pPr lvl="0"/>
            <a:endParaRPr lang="en-US" dirty="0">
              <a:sym typeface="Wingdings" panose="05000000000000000000" pitchFamily="2" charset="2"/>
            </a:endParaRPr>
          </a:p>
          <a:p>
            <a:pPr lvl="0"/>
            <a:r>
              <a:rPr lang="en-US" dirty="0">
                <a:sym typeface="Wingdings" panose="05000000000000000000" pitchFamily="2" charset="2"/>
              </a:rPr>
              <a:t>Entry into Canaan: The Faith-Rest Walk for the Christian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28740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God’s 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God’s rest?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2FE7D4D-D295-48CB-94E8-5401B22AF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80" y="2817803"/>
            <a:ext cx="5272920" cy="38149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E72A395-196A-4205-9392-114ECCA081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4" y="2667858"/>
            <a:ext cx="5486400" cy="411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42068DE-D858-4C43-9546-1026337E5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17" y="225287"/>
            <a:ext cx="3333750" cy="3333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33785A5-EF68-4E33-943D-A9AF1F7FAA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1" y="117404"/>
            <a:ext cx="6858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294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Oswald Sanders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Strain and tension characterize our age. People in all walks of life are subject to their ravages, and if the truth be told, despite the rich promises of heart-rest and serenity held out to the believing soul, Christians are too readily subject to these same disorders...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A Spiritual Clinic – </a:t>
            </a:r>
            <a:r>
              <a:rPr lang="en-US" dirty="0"/>
              <a:t>Problems of Christian Discipleship</a:t>
            </a:r>
            <a:r>
              <a:rPr lang="en-US" sz="2160" dirty="0"/>
              <a:t> (The Moody Bible Institute of Chicago, 1958), 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C3F142-20B6-4D4D-B9C1-F109B4DC7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"/>
            <a:ext cx="1524000" cy="23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7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Oswald Sanders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In spite of tears and prayers and self-reproach there are some who seem unable to enter into the rest that remains to the people of God. </a:t>
            </a:r>
          </a:p>
          <a:p>
            <a:r>
              <a:rPr lang="en-US" dirty="0"/>
              <a:t>This should not and need not be.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A Spiritual Clinic – </a:t>
            </a:r>
            <a:r>
              <a:rPr lang="en-US" dirty="0"/>
              <a:t>Problems of Christian Discipleship</a:t>
            </a:r>
            <a:r>
              <a:rPr lang="en-US" sz="2160" dirty="0"/>
              <a:t> (The Moody Bible Institute of Chicago, 1958), 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C3F142-20B6-4D4D-B9C1-F109B4DC7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"/>
            <a:ext cx="1524000" cy="23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17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Symptoms of Unrest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Stress</a:t>
            </a:r>
          </a:p>
          <a:p>
            <a:pPr marL="742950" lvl="0" indent="-74295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541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Kevin DeYoung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I suppose there might be a six-year-old somewhere out there who doesn’t “have anything to do” and some dear folks in a nursing home who could use a few more interruptions,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Crazy Busy (Crossway, 2013),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5A277A-D09D-476A-BCB1-F7E5F616C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41912"/>
            <a:ext cx="1507435" cy="22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695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God’s 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6538" indent="-236538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Matthew 11:</a:t>
            </a:r>
            <a:r>
              <a:rPr lang="en-US" dirty="0"/>
              <a:t>28-30 – Then Jesus said, “Come to me, all of you who are weary and carry heavy burdens, and I will give you rest. </a:t>
            </a:r>
          </a:p>
          <a:p>
            <a:pPr marL="236538" indent="-236538">
              <a:lnSpc>
                <a:spcPct val="90000"/>
              </a:lnSpc>
            </a:pPr>
            <a:r>
              <a:rPr lang="en-US" dirty="0"/>
              <a:t>Take my yoke upon you. Let me teach you, because I am humble and gentle at heart, and you will find rest for your souls. </a:t>
            </a:r>
          </a:p>
          <a:p>
            <a:pPr marL="236538" indent="-236538">
              <a:lnSpc>
                <a:spcPct val="90000"/>
              </a:lnSpc>
            </a:pPr>
            <a:r>
              <a:rPr lang="en-US" dirty="0"/>
              <a:t>For my yoke is easy to bear and the burden I give you is light.”</a:t>
            </a:r>
            <a:endParaRPr lang="en-US" dirty="0">
              <a:ea typeface="ＭＳ Ｐゴシック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Kevin DeYoung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but for almost everyone else in between there is a pervasive sense of being unrelentingly filled up and stressed out.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Crazy Busy (Crossway, 2013),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5A277A-D09D-476A-BCB1-F7E5F616C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41912"/>
            <a:ext cx="1507435" cy="22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37570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Kevin DeYoung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No doubt, some people are quantitatively less busy than others and some much more so, but that doesn’t change the shared experience: </a:t>
            </a:r>
          </a:p>
          <a:p>
            <a:r>
              <a:rPr lang="en-US" dirty="0"/>
              <a:t>most everyone I know feels frazzled and overwhelmed most of the time.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Crazy Busy (Crossway, 2013), 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5A277A-D09D-476A-BCB1-F7E5F616C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41912"/>
            <a:ext cx="1507435" cy="22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384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Symptoms of Unrest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Stress – and its accompanying health problems: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Back problems (upper and lower)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Headaches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Digestive issues (upper and lower)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Sleep disorders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36B820-991B-4B87-8EF2-A2241CC23FB7}"/>
              </a:ext>
            </a:extLst>
          </p:cNvPr>
          <p:cNvSpPr txBox="1"/>
          <p:nvPr/>
        </p:nvSpPr>
        <p:spPr>
          <a:xfrm>
            <a:off x="2438400" y="4966252"/>
            <a:ext cx="7543800" cy="707886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And I’m only listing my issues!</a:t>
            </a:r>
          </a:p>
        </p:txBody>
      </p:sp>
    </p:spTree>
    <p:extLst>
      <p:ext uri="{BB962C8B-B14F-4D97-AF65-F5344CB8AC3E}">
        <p14:creationId xmlns:p14="http://schemas.microsoft.com/office/powerpoint/2010/main" val="4791527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Symptoms of Unrest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Stress</a:t>
            </a:r>
          </a:p>
          <a:p>
            <a:pPr marL="742950" lvl="0" indent="-742950">
              <a:buAutoNum type="arabicPeriod"/>
            </a:pPr>
            <a:r>
              <a:rPr lang="en-US" dirty="0"/>
              <a:t>Out of control areas: eating, spending, screen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26245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 Putnam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Television watching, [Robert] </a:t>
            </a:r>
            <a:r>
              <a:rPr lang="en-US" dirty="0" err="1"/>
              <a:t>Kubey</a:t>
            </a:r>
            <a:r>
              <a:rPr lang="en-US" dirty="0"/>
              <a:t> and [Michael] Csikszentmihalyi found, is a relaxing, low-concentration activity. Viewers feel passive and less alert after watching...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Bowling Alone (Touchstone, 2000), 238, 240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08CE7A-BDEE-42D5-9C72-7F04EB721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087" y="0"/>
            <a:ext cx="1585913" cy="238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883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 Putnam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Viewing is experienced as a relaxing release of tension [according to British researchers Sue Bowden and Avner Offer].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Bowling Alone (Touchstone, 2000), 238, 240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08CE7A-BDEE-42D5-9C72-7F04EB721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087" y="0"/>
            <a:ext cx="1585913" cy="238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77587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Symptoms of Unrest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Stress</a:t>
            </a:r>
          </a:p>
          <a:p>
            <a:pPr marL="742950" lvl="0" indent="-742950">
              <a:buAutoNum type="arabicPeriod"/>
            </a:pPr>
            <a:r>
              <a:rPr lang="en-US" dirty="0"/>
              <a:t>Out of control areas: eating, spending, screen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86547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Symptoms of Unrest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Stress</a:t>
            </a:r>
          </a:p>
          <a:p>
            <a:pPr marL="742950" lvl="0" indent="-742950">
              <a:buAutoNum type="arabicPeriod"/>
            </a:pPr>
            <a:r>
              <a:rPr lang="en-US" dirty="0"/>
              <a:t>Out of control areas: eating, spending, screen</a:t>
            </a:r>
          </a:p>
          <a:p>
            <a:pPr marL="742950" lvl="0" indent="-742950">
              <a:buAutoNum type="arabicPeriod"/>
            </a:pPr>
            <a:r>
              <a:rPr lang="en-US" dirty="0"/>
              <a:t>Anger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31317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</a:t>
            </a:r>
            <a:r>
              <a:rPr lang="en-US" dirty="0" err="1"/>
              <a:t>Honore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A delivery van stops outside my neighbour’s house, forcing the traffic behind to wait while the driver unloads a small table. </a:t>
            </a:r>
          </a:p>
          <a:p>
            <a:r>
              <a:rPr lang="en-US" dirty="0"/>
              <a:t>Within a minute, the forty-something business woman in the first car begins thrashing around in her seat, flailing her arms and snapping her head back and forth.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In Praise of Slow (</a:t>
            </a:r>
            <a:r>
              <a:rPr lang="en-US" sz="2160" dirty="0" err="1"/>
              <a:t>HarperOne</a:t>
            </a:r>
            <a:r>
              <a:rPr lang="en-US" sz="2160" dirty="0"/>
              <a:t>, 2004), 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FF14A9-8592-47EC-AD1F-1EC2210B8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92" y="0"/>
            <a:ext cx="146730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030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</a:t>
            </a:r>
            <a:r>
              <a:rPr lang="en-US" dirty="0" err="1"/>
              <a:t>Honore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A low, guttural wail escapes from her window…I decide she must be having an epileptic fit, and run downstairs to help. </a:t>
            </a:r>
          </a:p>
          <a:p>
            <a:r>
              <a:rPr lang="en-US" dirty="0"/>
              <a:t>But when I reach the sidewalk, it turns out she is simply annoyed at being held up.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In Praise of Slow (</a:t>
            </a:r>
            <a:r>
              <a:rPr lang="en-US" sz="2160" dirty="0" err="1"/>
              <a:t>HarperOne</a:t>
            </a:r>
            <a:r>
              <a:rPr lang="en-US" sz="2160" dirty="0"/>
              <a:t>, 2004), 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FF14A9-8592-47EC-AD1F-1EC2210B8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92" y="0"/>
            <a:ext cx="146730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103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God’s 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Psalm 23:1-3 – Yahweh is my shepherd; I have all that I need. </a:t>
            </a:r>
          </a:p>
          <a:p>
            <a:pPr lvl="0"/>
            <a:r>
              <a:rPr lang="en-US" dirty="0"/>
              <a:t>He makes me lie down in green pastures, he leads me beside quiet waters, </a:t>
            </a:r>
          </a:p>
          <a:p>
            <a:pPr lvl="0"/>
            <a:r>
              <a:rPr lang="en-US" dirty="0"/>
              <a:t>he refreshes my soul.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361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</a:t>
            </a:r>
            <a:r>
              <a:rPr lang="en-US" dirty="0" err="1"/>
              <a:t>Honore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She leans out the window and screams at no one in particular, “If you don’t move that f***</a:t>
            </a:r>
            <a:r>
              <a:rPr lang="en-US" dirty="0" err="1"/>
              <a:t>ing</a:t>
            </a:r>
            <a:r>
              <a:rPr lang="en-US" dirty="0"/>
              <a:t> van, I’ll f***</a:t>
            </a:r>
            <a:r>
              <a:rPr lang="en-US" dirty="0" err="1"/>
              <a:t>ing</a:t>
            </a:r>
            <a:r>
              <a:rPr lang="en-US" dirty="0"/>
              <a:t> kill you!”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In Praise of Slow (</a:t>
            </a:r>
            <a:r>
              <a:rPr lang="en-US" sz="2160" dirty="0" err="1"/>
              <a:t>HarperOne</a:t>
            </a:r>
            <a:r>
              <a:rPr lang="en-US" sz="2160" dirty="0"/>
              <a:t>, 2004), 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FF14A9-8592-47EC-AD1F-1EC2210B8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92" y="0"/>
            <a:ext cx="146730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760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Symptoms of Unrest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Stress</a:t>
            </a:r>
          </a:p>
          <a:p>
            <a:pPr marL="742950" lvl="0" indent="-742950">
              <a:buAutoNum type="arabicPeriod"/>
            </a:pPr>
            <a:r>
              <a:rPr lang="en-US" dirty="0"/>
              <a:t>Out of control areas: eating, spending, screen</a:t>
            </a:r>
          </a:p>
          <a:p>
            <a:pPr marL="742950" lvl="0" indent="-742950">
              <a:buAutoNum type="arabicPeriod"/>
            </a:pPr>
            <a:r>
              <a:rPr lang="en-US" dirty="0"/>
              <a:t>Anger</a:t>
            </a:r>
          </a:p>
          <a:p>
            <a:pPr marL="742950" lvl="0" indent="-742950">
              <a:buAutoNum type="arabicPeriod"/>
            </a:pPr>
            <a:r>
              <a:rPr lang="en-US" dirty="0"/>
              <a:t>Resenting God or the work of God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199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Chuck Smith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Any relationship based on works soon becomes a grind in which we lose the joy of our relationship with the Lord. </a:t>
            </a:r>
          </a:p>
          <a:p>
            <a:r>
              <a:rPr lang="en-US" dirty="0"/>
              <a:t>Suddenly it’s a duty, an obligation, an onerous task. Before long, we being griping.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Why Grace Changes Everything (The Word for Today, 1994), 88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1AE53B-D8EC-45ED-915C-9CCAB5BF3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71" y="38886"/>
            <a:ext cx="1445829" cy="21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108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Chuck Smith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The joy of the Lord departs from our walk. </a:t>
            </a:r>
          </a:p>
          <a:p>
            <a:r>
              <a:rPr lang="en-US" dirty="0"/>
              <a:t>We no longer enjoy freedom, but labor under a yoke of bondage.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Why Grace Changes Everything (The Word for Today, 1994), 88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1AE53B-D8EC-45ED-915C-9CCAB5BF3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71" y="38886"/>
            <a:ext cx="1445829" cy="21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789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Causes of Unrest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The screen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96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Carr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Over the past few years I’ve had an uncomfortable sense that someone, or something, has been tinkering with my brain…</a:t>
            </a:r>
          </a:p>
          <a:p>
            <a:r>
              <a:rPr lang="en-US" dirty="0"/>
              <a:t>My mind isn’t going – so far as I can tell – but it’s changing. I’m not thinking the way I used to think.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The Shallows - What the Internet is Doing to our Brains</a:t>
            </a:r>
            <a:r>
              <a:rPr lang="en-US" dirty="0"/>
              <a:t> </a:t>
            </a:r>
            <a:r>
              <a:rPr lang="en-US" sz="2160" dirty="0"/>
              <a:t>(W.W. Norton &amp; Co., 2011),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4CC819-895C-4ECF-B76F-3AB6A65A5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49531"/>
            <a:ext cx="1580322" cy="236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368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Carr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I feel it most strongly when I’m reading.  I used to find it easy to immerse myself… </a:t>
            </a:r>
          </a:p>
          <a:p>
            <a:r>
              <a:rPr lang="en-US" dirty="0"/>
              <a:t>Now my concentration starts to drift after a page or two. I get fidgety…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The Shallows - What the Internet is Doing to our Brains</a:t>
            </a:r>
            <a:r>
              <a:rPr lang="en-US" dirty="0"/>
              <a:t> </a:t>
            </a:r>
            <a:r>
              <a:rPr lang="en-US" sz="2160" dirty="0"/>
              <a:t>(W.W. Norton &amp; Co., 2011),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4CC819-895C-4ECF-B76F-3AB6A65A5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49531"/>
            <a:ext cx="1580322" cy="236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911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Carr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At first I’d figured that the problem was a symptom of middle-age mind rot. But my brain, I realized, wasn’t just drifting. </a:t>
            </a:r>
          </a:p>
          <a:p>
            <a:r>
              <a:rPr lang="en-US" dirty="0"/>
              <a:t>It was hungry. </a:t>
            </a:r>
          </a:p>
          <a:p>
            <a:r>
              <a:rPr lang="en-US" dirty="0"/>
              <a:t>It was demanding to be fed the way the Net feeds it – and the more it was fed, the hungrier it became.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The Shallows - What the Internet is Doing to our Brains</a:t>
            </a:r>
            <a:r>
              <a:rPr lang="en-US" dirty="0"/>
              <a:t> </a:t>
            </a:r>
            <a:r>
              <a:rPr lang="en-US" sz="2160" dirty="0"/>
              <a:t>(W.W. Norton &amp; Co., 2011), 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4CC819-895C-4ECF-B76F-3AB6A65A5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49531"/>
            <a:ext cx="1580322" cy="236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789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Carr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Calm, focused, undistracted, the linear mind is being pushed aside by a new kind of mind that wants and needs to take in and dole out information in short, disjointed, often overlapping bursts – the faster, the better.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The Shallows - What the Internet is Doing to our Brains</a:t>
            </a:r>
            <a:r>
              <a:rPr lang="en-US" dirty="0"/>
              <a:t> </a:t>
            </a:r>
            <a:r>
              <a:rPr lang="en-US" sz="2160" dirty="0"/>
              <a:t>(W.W. Norton &amp; Co., 2011),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4CC819-895C-4ECF-B76F-3AB6A65A5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49531"/>
            <a:ext cx="1580322" cy="236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73507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Causes of Unrest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The screen</a:t>
            </a:r>
          </a:p>
          <a:p>
            <a:pPr marL="0" lvl="0" indent="0"/>
            <a:r>
              <a:rPr lang="en-US" dirty="0"/>
              <a:t>	My experience at teachings and in meetings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79826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God’s 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Hebrews 4:9-11 – So there remains a Sabbath rest for the people of God. </a:t>
            </a:r>
          </a:p>
          <a:p>
            <a:pPr lvl="0"/>
            <a:r>
              <a:rPr lang="en-US" dirty="0"/>
              <a:t>For the one who has entered His rest has rested from his work, as God did from His. </a:t>
            </a:r>
          </a:p>
          <a:p>
            <a:pPr lvl="0"/>
            <a:r>
              <a:rPr lang="en-US" dirty="0"/>
              <a:t>Therefore let us be diligent to enter that rest, so that no one will fall, through following the same example of disobedience.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495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Causes of Unrest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The screen</a:t>
            </a:r>
          </a:p>
          <a:p>
            <a:pPr marL="742950" lvl="0" indent="-742950">
              <a:buAutoNum type="arabicPeriod"/>
            </a:pPr>
            <a:r>
              <a:rPr lang="en-US" dirty="0"/>
              <a:t>People-pleasing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87103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Kevin DeYoung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We are busy because we try to do too many things. </a:t>
            </a:r>
          </a:p>
          <a:p>
            <a:r>
              <a:rPr lang="en-US" dirty="0"/>
              <a:t>We do too many things because we say yes to too many people. </a:t>
            </a:r>
          </a:p>
          <a:p>
            <a:r>
              <a:rPr lang="en-US" dirty="0"/>
              <a:t>We say yes to all these people because we want them to like us and we fear their disapproval…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Crazy Busy (Crossway, 2013), 35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5A277A-D09D-476A-BCB1-F7E5F616C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41912"/>
            <a:ext cx="1507435" cy="22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351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Kevin DeYoung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It makes our lives miserable (living and dying by the approval of others), </a:t>
            </a:r>
          </a:p>
          <a:p>
            <a:r>
              <a:rPr lang="en-US" dirty="0"/>
              <a:t>and it usually hurts those who are closest to us (who get what’s left over of our time and energy after we try to please everyone else.)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Crazy Busy (Crossway, 2013), 35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5A277A-D09D-476A-BCB1-F7E5F616C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41912"/>
            <a:ext cx="1507435" cy="22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489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Oswald Sanders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The truth is that if we do not have sufficient time to discharge our responsibilities, </a:t>
            </a:r>
          </a:p>
          <a:p>
            <a:r>
              <a:rPr lang="en-US" dirty="0"/>
              <a:t>we either have undertaken responsibilities not laid upon us by the Lord, </a:t>
            </a:r>
          </a:p>
          <a:p>
            <a:r>
              <a:rPr lang="en-US" dirty="0"/>
              <a:t>or we are not making strategic use of the time He has given us.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A Spiritual Clinic – </a:t>
            </a:r>
            <a:r>
              <a:rPr lang="en-US" dirty="0"/>
              <a:t>Problems of Christian Discipleship</a:t>
            </a:r>
            <a:r>
              <a:rPr lang="en-US" sz="2160" dirty="0"/>
              <a:t> (The Moody Bible Institute of Chicago, 1958), 163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C3F142-20B6-4D4D-B9C1-F109B4DC7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"/>
            <a:ext cx="1524000" cy="23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916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Causes of Unrest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The screen</a:t>
            </a:r>
          </a:p>
          <a:p>
            <a:pPr marL="742950" lvl="0" indent="-742950">
              <a:buAutoNum type="arabicPeriod"/>
            </a:pPr>
            <a:r>
              <a:rPr lang="en-US" dirty="0"/>
              <a:t>People-pleasing</a:t>
            </a:r>
          </a:p>
          <a:p>
            <a:pPr marL="742950" lvl="0" indent="-742950">
              <a:buAutoNum type="arabicPeriod"/>
            </a:pPr>
            <a:r>
              <a:rPr lang="en-US" dirty="0"/>
              <a:t>Disobedience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5FC1B66E-15CC-4AEB-99E7-4B23381C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124200"/>
            <a:ext cx="10109837" cy="1754326"/>
          </a:xfrm>
          <a:prstGeom prst="rect">
            <a:avLst/>
          </a:prstGeom>
          <a:solidFill>
            <a:srgbClr val="04041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Hebrews 3:18 – And to whom did He swear that they would not enter His rest, but to those who were disobedient?</a:t>
            </a:r>
          </a:p>
        </p:txBody>
      </p:sp>
    </p:spTree>
    <p:extLst>
      <p:ext uri="{BB962C8B-B14F-4D97-AF65-F5344CB8AC3E}">
        <p14:creationId xmlns:p14="http://schemas.microsoft.com/office/powerpoint/2010/main" val="11150095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Ajith Fernando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Christians are called to a balanced life. </a:t>
            </a:r>
          </a:p>
          <a:p>
            <a:r>
              <a:rPr lang="en-US" dirty="0"/>
              <a:t>That does not mean doing everything in moderation; rather, it means being obedient in every area of life.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The Family Life of a Christian Leader (Crossway, 2016), 58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CF41CB-A4F9-4B71-8742-F07957470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780" y="16565"/>
            <a:ext cx="1500220" cy="231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609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Causes of Unrest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The screen</a:t>
            </a:r>
          </a:p>
          <a:p>
            <a:pPr marL="742950" lvl="0" indent="-742950">
              <a:buAutoNum type="arabicPeriod"/>
            </a:pPr>
            <a:r>
              <a:rPr lang="en-US" dirty="0"/>
              <a:t>People-pleasing</a:t>
            </a:r>
          </a:p>
          <a:p>
            <a:pPr marL="742950" lvl="0" indent="-742950">
              <a:buAutoNum type="arabicPeriod"/>
            </a:pPr>
            <a:r>
              <a:rPr lang="en-US" dirty="0"/>
              <a:t>Disobedience</a:t>
            </a:r>
          </a:p>
          <a:p>
            <a:pPr marL="742950" lvl="0" indent="-742950">
              <a:buAutoNum type="arabicPeriod"/>
            </a:pPr>
            <a:r>
              <a:rPr lang="en-US" dirty="0"/>
              <a:t>Independence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6035EE42-B090-4258-A8A2-7692DE046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810000"/>
            <a:ext cx="10109837" cy="2308324"/>
          </a:xfrm>
          <a:prstGeom prst="rect">
            <a:avLst/>
          </a:prstGeom>
          <a:solidFill>
            <a:srgbClr val="04041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John 15:5 – </a:t>
            </a:r>
            <a:r>
              <a:rPr lang="en-US" sz="3600" dirty="0"/>
              <a:t>I am the vine and you are the branches. If you abide in me and I in you, you will bear much fruit; apart from me you can do </a:t>
            </a:r>
            <a:r>
              <a:rPr lang="en-US" sz="3600" u="sng" dirty="0"/>
              <a:t>nothing</a:t>
            </a:r>
            <a:r>
              <a:rPr lang="en-US" sz="3600" dirty="0"/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690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Causes of Unrest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The screen</a:t>
            </a:r>
          </a:p>
          <a:p>
            <a:pPr marL="742950" lvl="0" indent="-742950">
              <a:buAutoNum type="arabicPeriod"/>
            </a:pPr>
            <a:r>
              <a:rPr lang="en-US" dirty="0"/>
              <a:t>People-pleasing</a:t>
            </a:r>
          </a:p>
          <a:p>
            <a:pPr marL="742950" lvl="0" indent="-742950">
              <a:buAutoNum type="arabicPeriod"/>
            </a:pPr>
            <a:r>
              <a:rPr lang="en-US" dirty="0"/>
              <a:t>Disobedience</a:t>
            </a:r>
          </a:p>
          <a:p>
            <a:pPr marL="742950" lvl="0" indent="-742950">
              <a:buAutoNum type="arabicPeriod"/>
            </a:pPr>
            <a:r>
              <a:rPr lang="en-US" dirty="0"/>
              <a:t>Independence</a:t>
            </a:r>
          </a:p>
          <a:p>
            <a:pPr marL="742950" lvl="0" indent="-742950">
              <a:buAutoNum type="arabicPeriod"/>
            </a:pPr>
            <a:r>
              <a:rPr lang="en-US" dirty="0"/>
              <a:t>Unbelief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6035EE42-B090-4258-A8A2-7692DE046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4549676"/>
            <a:ext cx="10109837" cy="1200329"/>
          </a:xfrm>
          <a:prstGeom prst="rect">
            <a:avLst/>
          </a:prstGeom>
          <a:solidFill>
            <a:srgbClr val="04041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Hebrews 3:19 – So we see that they were not able to enter because of unbelief.</a:t>
            </a:r>
          </a:p>
        </p:txBody>
      </p:sp>
    </p:spTree>
    <p:extLst>
      <p:ext uri="{BB962C8B-B14F-4D97-AF65-F5344CB8AC3E}">
        <p14:creationId xmlns:p14="http://schemas.microsoft.com/office/powerpoint/2010/main" val="33457088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Results of Unrest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Weary and worn 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6035EE42-B090-4258-A8A2-7692DE046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810000"/>
            <a:ext cx="10109837" cy="1200329"/>
          </a:xfrm>
          <a:prstGeom prst="rect">
            <a:avLst/>
          </a:prstGeom>
          <a:solidFill>
            <a:srgbClr val="04041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Matt 11:28 – Come to me all of you who are weary and heavy laden</a:t>
            </a:r>
          </a:p>
        </p:txBody>
      </p:sp>
    </p:spTree>
    <p:extLst>
      <p:ext uri="{BB962C8B-B14F-4D97-AF65-F5344CB8AC3E}">
        <p14:creationId xmlns:p14="http://schemas.microsoft.com/office/powerpoint/2010/main" val="9276247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Results of Unrest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625600" y="1066800"/>
            <a:ext cx="10363200" cy="5562600"/>
          </a:xfrm>
        </p:spPr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Weary and worn out</a:t>
            </a:r>
          </a:p>
          <a:p>
            <a:pPr marL="742950" lvl="0" indent="-742950">
              <a:buAutoNum type="arabicPeriod"/>
            </a:pPr>
            <a:r>
              <a:rPr lang="en-US" dirty="0"/>
              <a:t>Distance from God</a:t>
            </a:r>
          </a:p>
          <a:p>
            <a:pPr marL="742950" lvl="0" indent="-74295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56CD2D0A-FDC2-4D8C-B4C3-4505DB8FA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810000"/>
            <a:ext cx="10109837" cy="1754326"/>
          </a:xfrm>
          <a:prstGeom prst="rect">
            <a:avLst/>
          </a:prstGeom>
          <a:solidFill>
            <a:srgbClr val="04041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Hebrews 3:12 – Take care, brethren, that there not be any one of you with an evil, unbelieving heart </a:t>
            </a:r>
            <a:r>
              <a:rPr lang="en-US" sz="3600" u="sng" dirty="0">
                <a:solidFill>
                  <a:schemeClr val="bg1"/>
                </a:solidFill>
              </a:rPr>
              <a:t>that falls away from the living God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938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God’s 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do we picture ‘rest’?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261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Results of Unrest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625600" y="1066800"/>
            <a:ext cx="10363200" cy="5562600"/>
          </a:xfrm>
        </p:spPr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Weary and worn out</a:t>
            </a:r>
          </a:p>
          <a:p>
            <a:pPr marL="742950" lvl="0" indent="-742950">
              <a:buAutoNum type="arabicPeriod"/>
            </a:pPr>
            <a:r>
              <a:rPr lang="en-US" dirty="0"/>
              <a:t>Distance from God</a:t>
            </a:r>
          </a:p>
          <a:p>
            <a:pPr marL="742950" lvl="0" indent="-742950">
              <a:buAutoNum type="arabicPeriod"/>
            </a:pPr>
            <a:r>
              <a:rPr lang="en-US" dirty="0"/>
              <a:t>Lack of joy and peace</a:t>
            </a:r>
          </a:p>
          <a:p>
            <a:pPr marL="742950" lvl="0" indent="-74295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56CD2D0A-FDC2-4D8C-B4C3-4505DB8FA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810000"/>
            <a:ext cx="10109837" cy="1754326"/>
          </a:xfrm>
          <a:prstGeom prst="rect">
            <a:avLst/>
          </a:prstGeom>
          <a:solidFill>
            <a:srgbClr val="04041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John 15:11 – “These things I have spoken to you so that My joy may be in you, and that your joy may be made full.”</a:t>
            </a:r>
          </a:p>
        </p:txBody>
      </p:sp>
    </p:spTree>
    <p:extLst>
      <p:ext uri="{BB962C8B-B14F-4D97-AF65-F5344CB8AC3E}">
        <p14:creationId xmlns:p14="http://schemas.microsoft.com/office/powerpoint/2010/main" val="35288722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Results of Unrest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625600" y="1066800"/>
            <a:ext cx="10363200" cy="5562600"/>
          </a:xfrm>
        </p:spPr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Weary and worn out</a:t>
            </a:r>
          </a:p>
          <a:p>
            <a:pPr marL="742950" lvl="0" indent="-742950">
              <a:buAutoNum type="arabicPeriod"/>
            </a:pPr>
            <a:r>
              <a:rPr lang="en-US" dirty="0"/>
              <a:t>Distance from God</a:t>
            </a:r>
          </a:p>
          <a:p>
            <a:pPr marL="742950" lvl="0" indent="-742950">
              <a:buAutoNum type="arabicPeriod"/>
            </a:pPr>
            <a:r>
              <a:rPr lang="en-US" dirty="0"/>
              <a:t>Lack of joy and peace</a:t>
            </a:r>
          </a:p>
          <a:p>
            <a:pPr marL="742950" lvl="0" indent="-742950">
              <a:buAutoNum type="arabicPeriod"/>
            </a:pPr>
            <a:r>
              <a:rPr lang="en-US" dirty="0"/>
              <a:t>Our perspective starts to shift</a:t>
            </a:r>
          </a:p>
          <a:p>
            <a:pPr marL="742950" lvl="0" indent="-74295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56CD2D0A-FDC2-4D8C-B4C3-4505DB8FA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810000"/>
            <a:ext cx="10109837" cy="2308324"/>
          </a:xfrm>
          <a:prstGeom prst="rect">
            <a:avLst/>
          </a:prstGeom>
          <a:solidFill>
            <a:srgbClr val="04041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Numbers 13:2-4 – “If only we had died in Egypt, or even here in the wilderness! Why is the LORD taking us to this country only to have us die in battle?</a:t>
            </a:r>
          </a:p>
        </p:txBody>
      </p:sp>
    </p:spTree>
    <p:extLst>
      <p:ext uri="{BB962C8B-B14F-4D97-AF65-F5344CB8AC3E}">
        <p14:creationId xmlns:p14="http://schemas.microsoft.com/office/powerpoint/2010/main" val="9917505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Results of Unrest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625600" y="1066800"/>
            <a:ext cx="10363200" cy="5562600"/>
          </a:xfrm>
        </p:spPr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Weary and worn out</a:t>
            </a:r>
          </a:p>
          <a:p>
            <a:pPr marL="742950" lvl="0" indent="-742950">
              <a:buAutoNum type="arabicPeriod"/>
            </a:pPr>
            <a:r>
              <a:rPr lang="en-US" dirty="0"/>
              <a:t>Distance from God</a:t>
            </a:r>
          </a:p>
          <a:p>
            <a:pPr marL="742950" lvl="0" indent="-742950">
              <a:buAutoNum type="arabicPeriod"/>
            </a:pPr>
            <a:r>
              <a:rPr lang="en-US" dirty="0"/>
              <a:t>Lack of joy and peace</a:t>
            </a:r>
          </a:p>
          <a:p>
            <a:pPr marL="742950" lvl="0" indent="-742950">
              <a:buAutoNum type="arabicPeriod"/>
            </a:pPr>
            <a:r>
              <a:rPr lang="en-US" dirty="0"/>
              <a:t>Our perspective starts to shift</a:t>
            </a:r>
          </a:p>
          <a:p>
            <a:pPr marL="742950" lvl="0" indent="-74295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56CD2D0A-FDC2-4D8C-B4C3-4505DB8FA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810000"/>
            <a:ext cx="10109837" cy="2308324"/>
          </a:xfrm>
          <a:prstGeom prst="rect">
            <a:avLst/>
          </a:prstGeom>
          <a:solidFill>
            <a:srgbClr val="04041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Numbers 13:2-4 – “Our wives and our little ones will be carried off as plunder! Wouldn’t it be better for us to return to Egypt?”</a:t>
            </a:r>
          </a:p>
          <a:p>
            <a:pPr marL="236538" indent="-236538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73703"/>
      </p:ext>
    </p:extLst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Do I have a hardened heart?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625600" y="1066800"/>
            <a:ext cx="10363200" cy="5562600"/>
          </a:xfrm>
        </p:spPr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There is always hope</a:t>
            </a:r>
          </a:p>
          <a:p>
            <a:pPr marL="742950" lvl="0" indent="-74295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56CD2D0A-FDC2-4D8C-B4C3-4505DB8FA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226" y="1981200"/>
            <a:ext cx="10109837" cy="3970318"/>
          </a:xfrm>
          <a:prstGeom prst="rect">
            <a:avLst/>
          </a:prstGeom>
          <a:solidFill>
            <a:srgbClr val="04041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Hebrews 3:7 – Therefore, just as the Holy Spirit says, ‘Today if you hear his voice, do not harden your heart…’</a:t>
            </a:r>
          </a:p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3:17 – “Today if you hear his voice, do not harden your heart…”</a:t>
            </a:r>
          </a:p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4:7 – “Today if you hear his voice, do not harden your hearts.”</a:t>
            </a:r>
          </a:p>
        </p:txBody>
      </p:sp>
    </p:spTree>
    <p:extLst>
      <p:ext uri="{BB962C8B-B14F-4D97-AF65-F5344CB8AC3E}">
        <p14:creationId xmlns:p14="http://schemas.microsoft.com/office/powerpoint/2010/main" val="9795841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Do I have a hardened heart?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625600" y="1066800"/>
            <a:ext cx="10363200" cy="5562600"/>
          </a:xfrm>
        </p:spPr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There is always hope</a:t>
            </a:r>
          </a:p>
          <a:p>
            <a:pPr marL="742950" lvl="0" indent="-742950">
              <a:buAutoNum type="arabicPeriod"/>
            </a:pPr>
            <a:r>
              <a:rPr lang="en-US" dirty="0"/>
              <a:t>The question is not ‘Do I’ but ‘Where do I?”</a:t>
            </a:r>
          </a:p>
          <a:p>
            <a:pPr marL="742950" lvl="0" indent="-74295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50913"/>
      </p:ext>
    </p:extLst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Steps Towards 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TIME WITH GOD</a:t>
            </a:r>
          </a:p>
          <a:p>
            <a:pPr marL="742950" lvl="0" indent="-74295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905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Kevin DeYoung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If you are sick and tired of feeling so dreadfully busy and are looking for a </a:t>
            </a:r>
            <a:r>
              <a:rPr lang="en-US" u="sng" dirty="0"/>
              <a:t>one-point plan</a:t>
            </a:r>
            <a:r>
              <a:rPr lang="en-US" dirty="0"/>
              <a:t> to help restore order to your life, this is the best advice I know: </a:t>
            </a:r>
          </a:p>
          <a:p>
            <a:r>
              <a:rPr lang="en-US" dirty="0"/>
              <a:t>devote yourself to the Word of God and prayer. This means public worship and private worship.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Crazy Busy (Crossway, 213), 113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5A277A-D09D-476A-BCB1-F7E5F616C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41912"/>
            <a:ext cx="1507435" cy="22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097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Steps Towards 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TIME WITH GOD</a:t>
            </a:r>
          </a:p>
          <a:p>
            <a:pPr marL="742950" lvl="0" indent="-74295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6708ABB7-463D-4642-8427-E15A922FE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810000"/>
            <a:ext cx="10109837" cy="1754326"/>
          </a:xfrm>
          <a:prstGeom prst="rect">
            <a:avLst/>
          </a:prstGeom>
          <a:solidFill>
            <a:srgbClr val="04041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Matt 11:28-29 – </a:t>
            </a:r>
            <a:r>
              <a:rPr lang="en-US" sz="3600" u="sng" dirty="0">
                <a:solidFill>
                  <a:schemeClr val="bg1"/>
                </a:solidFill>
              </a:rPr>
              <a:t>Come to me</a:t>
            </a:r>
            <a:r>
              <a:rPr lang="en-US" sz="3600" dirty="0">
                <a:solidFill>
                  <a:schemeClr val="bg1"/>
                </a:solidFill>
              </a:rPr>
              <a:t> all of you who are weary and heavy laden, and I will give you rest. Take my yoke upon you. </a:t>
            </a:r>
            <a:r>
              <a:rPr lang="en-US" sz="3600" u="sng" dirty="0">
                <a:solidFill>
                  <a:schemeClr val="bg1"/>
                </a:solidFill>
              </a:rPr>
              <a:t>Let me teach you.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35353"/>
      </p:ext>
    </p:extLst>
  </p:cSld>
  <p:clrMapOvr>
    <a:masterClrMapping/>
  </p:clrMapOvr>
  <p:transition spd="slow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Steps Towards 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TIME WITH GOD</a:t>
            </a:r>
          </a:p>
          <a:p>
            <a:pPr marL="742950" lvl="0" indent="-74295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6708ABB7-463D-4642-8427-E15A922FE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810000"/>
            <a:ext cx="10109837" cy="1754326"/>
          </a:xfrm>
          <a:prstGeom prst="rect">
            <a:avLst/>
          </a:prstGeom>
          <a:solidFill>
            <a:srgbClr val="04041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John 15:7 – </a:t>
            </a:r>
            <a:r>
              <a:rPr lang="en-US" sz="3600" dirty="0"/>
              <a:t>If you abide in me, and my words abide in you, ask whatever you wish, and it will be done for you.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53833"/>
      </p:ext>
    </p:extLst>
  </p:cSld>
  <p:clrMapOvr>
    <a:masterClrMapping/>
  </p:clrMapOvr>
  <p:transition spd="slow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Steps Towards 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TIME WITH GOD</a:t>
            </a:r>
          </a:p>
          <a:p>
            <a:pPr marL="742950" lvl="0" indent="-74295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6708ABB7-463D-4642-8427-E15A922FE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810000"/>
            <a:ext cx="10109837" cy="2308324"/>
          </a:xfrm>
          <a:prstGeom prst="rect">
            <a:avLst/>
          </a:prstGeom>
          <a:solidFill>
            <a:srgbClr val="04041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Hebrews 4:13 – </a:t>
            </a:r>
            <a:r>
              <a:rPr lang="en-US" sz="3600" dirty="0"/>
              <a:t>The word of God is living and active, and sharper than any two-edged sword…and able to judge the thoughts and intentions of the heart.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05470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God’s 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do we picture ‘rest’?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A51318-903E-43F1-A72A-E2B88C92B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" y="2840935"/>
            <a:ext cx="5238750" cy="4000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9395C5-FAC8-4650-AE3D-008402052F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74" y="2993500"/>
            <a:ext cx="4514850" cy="3611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BF7D06-51C5-45C2-A905-A5819EC608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79" y="3257151"/>
            <a:ext cx="5224137" cy="3479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8F38407-3972-45D2-A98F-DD210BFBA6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372" y="132522"/>
            <a:ext cx="4996237" cy="3048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DE44081-2E73-40BA-B3BE-BC46BE8CAD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9" y="0"/>
            <a:ext cx="5489211" cy="357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608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Kevin DeYoung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Sitting at the feet of Jesus, whether corporately or individually, never just happens. We must make learning from him and taking time to be with him a priority. </a:t>
            </a:r>
            <a:r>
              <a:rPr lang="en-US" i="1" dirty="0"/>
              <a:t>The</a:t>
            </a:r>
            <a:r>
              <a:rPr lang="en-US" dirty="0"/>
              <a:t> priority, in fact.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Crazy Busy (Crossway, 2013), 113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5A277A-D09D-476A-BCB1-F7E5F616C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41912"/>
            <a:ext cx="1507435" cy="2297919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70AB700B-0FDD-40E7-99D8-8E2CDC7D8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44852"/>
            <a:ext cx="10109837" cy="1754326"/>
          </a:xfrm>
          <a:prstGeom prst="rect">
            <a:avLst/>
          </a:prstGeom>
          <a:solidFill>
            <a:srgbClr val="04041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Matthew 6:33 – </a:t>
            </a:r>
            <a:r>
              <a:rPr lang="en-US" sz="3600" dirty="0"/>
              <a:t>Seek </a:t>
            </a:r>
            <a:r>
              <a:rPr lang="en-US" sz="3600" u="sng" dirty="0"/>
              <a:t>first</a:t>
            </a:r>
            <a:r>
              <a:rPr lang="en-US" sz="3600" dirty="0"/>
              <a:t> his kingdom and his righteousness, and all these things will be given you as well.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505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Steps Towards 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TIME WITH GOD</a:t>
            </a:r>
          </a:p>
          <a:p>
            <a:pPr marL="400050" lvl="1" indent="0">
              <a:buNone/>
            </a:pPr>
            <a:r>
              <a:rPr lang="en-US" dirty="0"/>
              <a:t>Including honesty</a:t>
            </a:r>
          </a:p>
          <a:p>
            <a:pPr marL="742950" lvl="0" indent="-74295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6708ABB7-463D-4642-8427-E15A922FE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810000"/>
            <a:ext cx="10109837" cy="2308324"/>
          </a:xfrm>
          <a:prstGeom prst="rect">
            <a:avLst/>
          </a:prstGeom>
          <a:solidFill>
            <a:srgbClr val="04041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Hebrews 4:16 – </a:t>
            </a:r>
            <a:r>
              <a:rPr lang="en-US" sz="3600" dirty="0"/>
              <a:t>Therefore let us draw near with confidence to the throne of grace, so that we may receive mercy and find grace to help in time of need.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822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Steps Towards 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TIME WITH GOD</a:t>
            </a:r>
          </a:p>
          <a:p>
            <a:pPr marL="742950" lvl="0" indent="-742950">
              <a:buAutoNum type="arabicPeriod"/>
            </a:pPr>
            <a:r>
              <a:rPr lang="en-US" dirty="0"/>
              <a:t>Boundaries?</a:t>
            </a:r>
          </a:p>
          <a:p>
            <a:pPr marL="742950" lvl="0" indent="-74295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30241"/>
      </p:ext>
    </p:extLst>
  </p:cSld>
  <p:clrMapOvr>
    <a:masterClrMapping/>
  </p:clrMapOvr>
  <p:transition spd="slow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Oswald Sanders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There are certain obvious obligations and duties, both spiritual and temporal, which naturally demand a place and adequate time should be allowed for these. </a:t>
            </a:r>
          </a:p>
          <a:p>
            <a:r>
              <a:rPr lang="en-US" dirty="0"/>
              <a:t>Then there are secondary things which should be carefully pruned to a minimum and fitted in.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A Spiritual Clinic – </a:t>
            </a:r>
            <a:r>
              <a:rPr lang="en-US" dirty="0"/>
              <a:t>Problems of Christian Discipleship</a:t>
            </a:r>
            <a:r>
              <a:rPr lang="en-US" sz="2160" dirty="0"/>
              <a:t> (The Moody Bible Institute of Chicago, 1958), 168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C3F142-20B6-4D4D-B9C1-F109B4DC7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"/>
            <a:ext cx="1524000" cy="23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207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Steps Towards 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TIME WITH GOD</a:t>
            </a:r>
          </a:p>
          <a:p>
            <a:pPr marL="742950" lvl="0" indent="-742950">
              <a:buAutoNum type="arabicPeriod"/>
            </a:pPr>
            <a:r>
              <a:rPr lang="en-US" dirty="0"/>
              <a:t>Boundaries?</a:t>
            </a:r>
          </a:p>
          <a:p>
            <a:pPr marL="742950" lvl="0" indent="-742950">
              <a:buAutoNum type="arabicPeriod"/>
            </a:pPr>
            <a:r>
              <a:rPr lang="en-US" dirty="0"/>
              <a:t>Scheduled rest</a:t>
            </a:r>
          </a:p>
          <a:p>
            <a:pPr marL="742950" lvl="0" indent="-74295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648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Kevin DeYoung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I hope every Christian can agree that God has made us from the dust to need regular times of rest…God has given us Sabbath as a gift; it’s an island of get-to in a sea of have-to. </a:t>
            </a:r>
          </a:p>
          <a:p>
            <a:r>
              <a:rPr lang="en-US" dirty="0"/>
              <a:t>He also offers us Sabbath as a test; it’s an opportunity to trust God’s work more than our own.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Crazy Busy (Crossway, 213), 91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5A277A-D09D-476A-BCB1-F7E5F616C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41912"/>
            <a:ext cx="1507435" cy="22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439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Steps Towards 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TIME WITH GOD</a:t>
            </a:r>
          </a:p>
          <a:p>
            <a:pPr marL="742950" lvl="0" indent="-742950">
              <a:buAutoNum type="arabicPeriod"/>
            </a:pPr>
            <a:r>
              <a:rPr lang="en-US" dirty="0"/>
              <a:t>Boundaries?</a:t>
            </a:r>
          </a:p>
          <a:p>
            <a:pPr marL="742950" lvl="0" indent="-742950">
              <a:buAutoNum type="arabicPeriod"/>
            </a:pPr>
            <a:r>
              <a:rPr lang="en-US" dirty="0"/>
              <a:t>Scheduled rest</a:t>
            </a:r>
          </a:p>
          <a:p>
            <a:pPr marL="0" lvl="0" indent="0"/>
            <a:r>
              <a:rPr lang="en-US" dirty="0"/>
              <a:t>	Hobbies</a:t>
            </a:r>
          </a:p>
          <a:p>
            <a:pPr marL="0" lvl="0" indent="0"/>
            <a:r>
              <a:rPr lang="en-US" dirty="0"/>
              <a:t>	Exercise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445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Steps Towards 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TIME WITH GOD</a:t>
            </a:r>
          </a:p>
          <a:p>
            <a:pPr marL="742950" lvl="0" indent="-742950">
              <a:buAutoNum type="arabicPeriod"/>
            </a:pPr>
            <a:r>
              <a:rPr lang="en-US" dirty="0"/>
              <a:t>Boundaries?</a:t>
            </a:r>
          </a:p>
          <a:p>
            <a:pPr marL="742950" lvl="0" indent="-742950">
              <a:buAutoNum type="arabicPeriod"/>
            </a:pPr>
            <a:r>
              <a:rPr lang="en-US" dirty="0"/>
              <a:t>Scheduled rest</a:t>
            </a:r>
          </a:p>
          <a:p>
            <a:pPr marL="0" lvl="0" indent="0"/>
            <a:r>
              <a:rPr lang="en-US" dirty="0"/>
              <a:t>	Enforced rest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0ACDA794-8A0A-4537-9F4A-D494FDD44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963" y="4038600"/>
            <a:ext cx="10109837" cy="1200329"/>
          </a:xfrm>
          <a:prstGeom prst="rect">
            <a:avLst/>
          </a:prstGeom>
          <a:solidFill>
            <a:srgbClr val="04041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Psalm 23:2 – </a:t>
            </a:r>
            <a:r>
              <a:rPr lang="en-US" sz="3600" dirty="0"/>
              <a:t>He </a:t>
            </a:r>
            <a:r>
              <a:rPr lang="en-US" sz="3600" u="sng" dirty="0"/>
              <a:t>makes me</a:t>
            </a:r>
            <a:r>
              <a:rPr lang="en-US" sz="3600" dirty="0"/>
              <a:t> lie down in green pastures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379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Steps Towards 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TIME WITH GOD</a:t>
            </a:r>
          </a:p>
          <a:p>
            <a:pPr marL="742950" lvl="0" indent="-742950">
              <a:buAutoNum type="arabicPeriod"/>
            </a:pPr>
            <a:r>
              <a:rPr lang="en-US" dirty="0"/>
              <a:t>Boundaries?</a:t>
            </a:r>
          </a:p>
          <a:p>
            <a:pPr marL="742950" lvl="0" indent="-742950">
              <a:buAutoNum type="arabicPeriod"/>
            </a:pPr>
            <a:r>
              <a:rPr lang="en-US" dirty="0"/>
              <a:t>Scheduled rest</a:t>
            </a:r>
          </a:p>
          <a:p>
            <a:pPr marL="742950" lvl="0" indent="-742950">
              <a:buAutoNum type="arabicPeriod"/>
            </a:pPr>
            <a:r>
              <a:rPr lang="en-US" dirty="0"/>
              <a:t>Regular relating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2AEABBCD-AF0C-43F7-8078-73AC22FDB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4038600"/>
            <a:ext cx="10820400" cy="1754326"/>
          </a:xfrm>
          <a:prstGeom prst="rect">
            <a:avLst/>
          </a:prstGeom>
          <a:solidFill>
            <a:srgbClr val="04041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Hebrews 10:25 – </a:t>
            </a:r>
            <a:r>
              <a:rPr lang="en-US" sz="3600" dirty="0"/>
              <a:t>Not forsaking our own assembling together, but encouraging one another; and all the more as you see the day drawing near.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022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Results of 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Closeness with God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7417B0BE-14C2-44F1-AB35-32FF6B2F6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4417874"/>
            <a:ext cx="10820400" cy="1754326"/>
          </a:xfrm>
          <a:prstGeom prst="rect">
            <a:avLst/>
          </a:prstGeom>
          <a:solidFill>
            <a:srgbClr val="04041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Psalm 23:6  – </a:t>
            </a:r>
            <a:r>
              <a:rPr lang="en-US" sz="3600" dirty="0"/>
              <a:t>Surely your goodness and unfailing love will pursue me all the days of my life,</a:t>
            </a:r>
          </a:p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and I will live in the house of Yahweh forever.</a:t>
            </a:r>
          </a:p>
        </p:txBody>
      </p:sp>
    </p:spTree>
    <p:extLst>
      <p:ext uri="{BB962C8B-B14F-4D97-AF65-F5344CB8AC3E}">
        <p14:creationId xmlns:p14="http://schemas.microsoft.com/office/powerpoint/2010/main" val="36384494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 Miller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Many assume that the spiritual person is unruffled by life, unfazed by pressure. </a:t>
            </a:r>
          </a:p>
          <a:p>
            <a:r>
              <a:rPr lang="en-US" dirty="0"/>
              <a:t>This idea that a spiritual person floats above life comes from the ancient world and, in particular, the Greek mind – although we see it strongly in the Eastern mind as well.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A Praying Life – Connecting with God in a Distracting World (NavPress, 2009), 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EB1A927-E787-48EF-87F5-D14C09BEF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28" y="0"/>
            <a:ext cx="1541472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134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Results of 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Closeness with God</a:t>
            </a:r>
          </a:p>
          <a:p>
            <a:pPr marL="742950" lvl="0" indent="-742950">
              <a:buAutoNum type="arabicPeriod"/>
            </a:pPr>
            <a:r>
              <a:rPr lang="en-US" dirty="0"/>
              <a:t>Closeness with other people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7417B0BE-14C2-44F1-AB35-32FF6B2F6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462130"/>
            <a:ext cx="10820400" cy="1200329"/>
          </a:xfrm>
          <a:prstGeom prst="rect">
            <a:avLst/>
          </a:prstGeom>
          <a:solidFill>
            <a:srgbClr val="04041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John 15:12 – This is my commandment, that you love one another, just as I have loved you.</a:t>
            </a:r>
          </a:p>
        </p:txBody>
      </p:sp>
    </p:spTree>
    <p:extLst>
      <p:ext uri="{BB962C8B-B14F-4D97-AF65-F5344CB8AC3E}">
        <p14:creationId xmlns:p14="http://schemas.microsoft.com/office/powerpoint/2010/main" val="5649536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Results of 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Closeness with God</a:t>
            </a:r>
          </a:p>
          <a:p>
            <a:pPr marL="742950" lvl="0" indent="-742950">
              <a:buAutoNum type="arabicPeriod"/>
            </a:pPr>
            <a:r>
              <a:rPr lang="en-US" dirty="0"/>
              <a:t>Closeness with other people</a:t>
            </a:r>
          </a:p>
          <a:p>
            <a:pPr marL="742950" lvl="0" indent="-742950">
              <a:buAutoNum type="arabicPeriod"/>
            </a:pPr>
            <a:r>
              <a:rPr lang="en-US" dirty="0"/>
              <a:t>Steps of faith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7417B0BE-14C2-44F1-AB35-32FF6B2F6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462130"/>
            <a:ext cx="9220200" cy="646331"/>
          </a:xfrm>
          <a:prstGeom prst="rect">
            <a:avLst/>
          </a:prstGeom>
          <a:solidFill>
            <a:srgbClr val="04041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Israel in Joshua 1-6 instead of Numbers 13</a:t>
            </a:r>
          </a:p>
        </p:txBody>
      </p:sp>
    </p:spTree>
    <p:extLst>
      <p:ext uri="{BB962C8B-B14F-4D97-AF65-F5344CB8AC3E}">
        <p14:creationId xmlns:p14="http://schemas.microsoft.com/office/powerpoint/2010/main" val="32563710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Results of 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Closeness with God</a:t>
            </a:r>
          </a:p>
          <a:p>
            <a:pPr marL="742950" lvl="0" indent="-742950">
              <a:buAutoNum type="arabicPeriod"/>
            </a:pPr>
            <a:r>
              <a:rPr lang="en-US" dirty="0"/>
              <a:t>Closeness with other people</a:t>
            </a:r>
          </a:p>
          <a:p>
            <a:pPr marL="742950" lvl="0" indent="-742950">
              <a:buAutoNum type="arabicPeriod"/>
            </a:pPr>
            <a:r>
              <a:rPr lang="en-US" dirty="0"/>
              <a:t>Steps of faith</a:t>
            </a:r>
          </a:p>
          <a:p>
            <a:pPr marL="742950" lvl="0" indent="-742950">
              <a:buAutoNum type="arabicPeriod"/>
            </a:pPr>
            <a:r>
              <a:rPr lang="en-US" dirty="0"/>
              <a:t>Fruit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7417B0BE-14C2-44F1-AB35-32FF6B2F6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94074"/>
            <a:ext cx="10820400" cy="1200329"/>
          </a:xfrm>
          <a:prstGeom prst="rect">
            <a:avLst/>
          </a:prstGeom>
          <a:solidFill>
            <a:srgbClr val="04041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/>
            <a:r>
              <a:rPr lang="en-US" sz="3600" dirty="0">
                <a:solidFill>
                  <a:schemeClr val="bg1"/>
                </a:solidFill>
              </a:rPr>
              <a:t>John 15:8 – My Father is glorified by this	, that you bear much fruit, and so prove to be My disciples.</a:t>
            </a:r>
          </a:p>
        </p:txBody>
      </p:sp>
    </p:spTree>
    <p:extLst>
      <p:ext uri="{BB962C8B-B14F-4D97-AF65-F5344CB8AC3E}">
        <p14:creationId xmlns:p14="http://schemas.microsoft.com/office/powerpoint/2010/main" val="32648358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Conclusion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US" dirty="0"/>
              <a:t>God’s rest is available to everyone</a:t>
            </a:r>
          </a:p>
          <a:p>
            <a:pPr marL="742950" lvl="0" indent="-742950">
              <a:buAutoNum type="arabicPeriod"/>
            </a:pPr>
            <a:r>
              <a:rPr lang="en-US" dirty="0"/>
              <a:t>Ask Him TODAY how to enter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D5513-EEE8-499D-B915-88D5A934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" y="16565"/>
            <a:ext cx="1361661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9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/>
            <a:r>
              <a:rPr lang="en-US" sz="3400" dirty="0">
                <a:ea typeface="ＭＳ Ｐゴシック" pitchFamily="34" charset="-128"/>
              </a:rPr>
              <a:t>risleyc@dwellcc.org</a:t>
            </a:r>
          </a:p>
          <a:p>
            <a:pPr eaLnBrk="1" hangingPunct="1"/>
            <a:endParaRPr lang="en-US" sz="26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</p:txBody>
      </p:sp>
      <p:sp>
        <p:nvSpPr>
          <p:cNvPr id="5529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God’s Rest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5C5BDA-6D51-435F-9FB5-5B9ACCB9C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27200"/>
            <a:ext cx="6680200" cy="34036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 Miller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But even a cursory glance at Jesus’ life reveals a busy life…Jesus’ life seems out of balance. But he loves people and has the power to help, so he has one interruption after another. </a:t>
            </a:r>
          </a:p>
          <a:p>
            <a:r>
              <a:rPr lang="en-US" dirty="0"/>
              <a:t>If Jesus lived today, his cell phone would be ringing constantly.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A Praying Life – Connecting with God in a Distracting World (NavPress, 2009), 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EB1A927-E787-48EF-87F5-D14C09BEF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28" y="0"/>
            <a:ext cx="1541472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478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 Miller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1" y="2331720"/>
            <a:ext cx="11785600" cy="4206240"/>
          </a:xfrm>
        </p:spPr>
        <p:txBody>
          <a:bodyPr/>
          <a:lstStyle/>
          <a:p>
            <a:r>
              <a:rPr lang="en-US" dirty="0"/>
              <a:t>The quest for a contemplative life can actually be self-absorbing, focused on my quiet and me…</a:t>
            </a:r>
          </a:p>
          <a:p>
            <a:r>
              <a:rPr lang="en-US" dirty="0"/>
              <a:t>Learning to pray does not offer us a less busy life; it offers us a less busy heart.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160" dirty="0"/>
              <a:t>A Praying Life – Connecting with God in a Distracting World (NavPress, 2009), 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EB1A927-E787-48EF-87F5-D14C09BEF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28" y="0"/>
            <a:ext cx="1541472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321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0</TotalTime>
  <Words>2949</Words>
  <Application>Microsoft Office PowerPoint</Application>
  <PresentationFormat>Widescreen</PresentationFormat>
  <Paragraphs>373</Paragraphs>
  <Slides>74</Slides>
  <Notes>74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ＭＳ Ｐゴシック</vt:lpstr>
      <vt:lpstr>Arial</vt:lpstr>
      <vt:lpstr>Georgia</vt:lpstr>
      <vt:lpstr>Times New Roman</vt:lpstr>
      <vt:lpstr>Wingdings</vt:lpstr>
      <vt:lpstr>Default Design</vt:lpstr>
      <vt:lpstr>God’s Rest</vt:lpstr>
      <vt:lpstr>God’s Rest</vt:lpstr>
      <vt:lpstr>God’s Rest</vt:lpstr>
      <vt:lpstr>God’s Rest</vt:lpstr>
      <vt:lpstr>God’s Rest</vt:lpstr>
      <vt:lpstr>God’s Rest</vt:lpstr>
      <vt:lpstr>Paul Miller</vt:lpstr>
      <vt:lpstr>Paul Miller</vt:lpstr>
      <vt:lpstr>Paul Miller</vt:lpstr>
      <vt:lpstr>Chuck Smith</vt:lpstr>
      <vt:lpstr>Chuck Smith</vt:lpstr>
      <vt:lpstr>Chuck Smith</vt:lpstr>
      <vt:lpstr>God’s Rest</vt:lpstr>
      <vt:lpstr>God’s Rest</vt:lpstr>
      <vt:lpstr>God’s Rest</vt:lpstr>
      <vt:lpstr>Oswald Sanders</vt:lpstr>
      <vt:lpstr>Oswald Sanders</vt:lpstr>
      <vt:lpstr>Symptoms of Unrest</vt:lpstr>
      <vt:lpstr>Kevin DeYoung</vt:lpstr>
      <vt:lpstr>Kevin DeYoung</vt:lpstr>
      <vt:lpstr>Kevin DeYoung</vt:lpstr>
      <vt:lpstr>Symptoms of Unrest</vt:lpstr>
      <vt:lpstr>Symptoms of Unrest</vt:lpstr>
      <vt:lpstr>Robert Putnam</vt:lpstr>
      <vt:lpstr>Robert Putnam</vt:lpstr>
      <vt:lpstr>Symptoms of Unrest</vt:lpstr>
      <vt:lpstr>Symptoms of Unrest</vt:lpstr>
      <vt:lpstr>Carl Honore</vt:lpstr>
      <vt:lpstr>Carl Honore</vt:lpstr>
      <vt:lpstr>Carl Honore</vt:lpstr>
      <vt:lpstr>Symptoms of Unrest</vt:lpstr>
      <vt:lpstr>Chuck Smith</vt:lpstr>
      <vt:lpstr>Chuck Smith</vt:lpstr>
      <vt:lpstr>Causes of Unrest</vt:lpstr>
      <vt:lpstr>Nicholas Carr</vt:lpstr>
      <vt:lpstr>Nicholas Carr</vt:lpstr>
      <vt:lpstr>Nicholas Carr</vt:lpstr>
      <vt:lpstr>Nicholas Carr</vt:lpstr>
      <vt:lpstr>Causes of Unrest</vt:lpstr>
      <vt:lpstr>Causes of Unrest</vt:lpstr>
      <vt:lpstr>Kevin DeYoung</vt:lpstr>
      <vt:lpstr>Kevin DeYoung</vt:lpstr>
      <vt:lpstr>Oswald Sanders</vt:lpstr>
      <vt:lpstr>Causes of Unrest</vt:lpstr>
      <vt:lpstr>Ajith Fernando</vt:lpstr>
      <vt:lpstr>Causes of Unrest</vt:lpstr>
      <vt:lpstr>Causes of Unrest</vt:lpstr>
      <vt:lpstr>Results of Unrest</vt:lpstr>
      <vt:lpstr>Results of Unrest</vt:lpstr>
      <vt:lpstr>Results of Unrest</vt:lpstr>
      <vt:lpstr>Results of Unrest</vt:lpstr>
      <vt:lpstr>Results of Unrest</vt:lpstr>
      <vt:lpstr>Do I have a hardened heart?</vt:lpstr>
      <vt:lpstr>Do I have a hardened heart?</vt:lpstr>
      <vt:lpstr>Steps Towards Rest</vt:lpstr>
      <vt:lpstr>Kevin DeYoung</vt:lpstr>
      <vt:lpstr>Steps Towards Rest</vt:lpstr>
      <vt:lpstr>Steps Towards Rest</vt:lpstr>
      <vt:lpstr>Steps Towards Rest</vt:lpstr>
      <vt:lpstr>Kevin DeYoung</vt:lpstr>
      <vt:lpstr>Steps Towards Rest</vt:lpstr>
      <vt:lpstr>Steps Towards Rest</vt:lpstr>
      <vt:lpstr>Oswald Sanders</vt:lpstr>
      <vt:lpstr>Steps Towards Rest</vt:lpstr>
      <vt:lpstr>Kevin DeYoung</vt:lpstr>
      <vt:lpstr>Steps Towards Rest</vt:lpstr>
      <vt:lpstr>Steps Towards Rest</vt:lpstr>
      <vt:lpstr>Steps Towards Rest</vt:lpstr>
      <vt:lpstr>Results of Rest</vt:lpstr>
      <vt:lpstr>Results of Rest</vt:lpstr>
      <vt:lpstr>Results of Rest</vt:lpstr>
      <vt:lpstr>Results of Rest</vt:lpstr>
      <vt:lpstr>Conclusion</vt:lpstr>
      <vt:lpstr>God’s Rest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2021-07-18T19:51:18Z</dcterms:created>
  <dcterms:modified xsi:type="dcterms:W3CDTF">2021-07-18T19:51:31Z</dcterms:modified>
</cp:coreProperties>
</file>