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1273" r:id="rId2"/>
    <p:sldId id="7435" r:id="rId3"/>
    <p:sldId id="7436" r:id="rId4"/>
    <p:sldId id="7322" r:id="rId5"/>
    <p:sldId id="7438" r:id="rId6"/>
    <p:sldId id="7439" r:id="rId7"/>
    <p:sldId id="7440" r:id="rId8"/>
    <p:sldId id="7441" r:id="rId9"/>
    <p:sldId id="7443" r:id="rId10"/>
    <p:sldId id="7444" r:id="rId11"/>
    <p:sldId id="7445" r:id="rId12"/>
    <p:sldId id="7446" r:id="rId13"/>
    <p:sldId id="7447" r:id="rId14"/>
    <p:sldId id="7449" r:id="rId15"/>
    <p:sldId id="7450" r:id="rId16"/>
    <p:sldId id="7456" r:id="rId17"/>
    <p:sldId id="7451" r:id="rId18"/>
    <p:sldId id="7452" r:id="rId19"/>
    <p:sldId id="7453" r:id="rId20"/>
    <p:sldId id="7454" r:id="rId21"/>
    <p:sldId id="7448" r:id="rId22"/>
    <p:sldId id="7455" r:id="rId23"/>
    <p:sldId id="7432" r:id="rId24"/>
    <p:sldId id="7457" r:id="rId25"/>
    <p:sldId id="7433" r:id="rId26"/>
    <p:sldId id="7458" r:id="rId27"/>
    <p:sldId id="7434" r:id="rId28"/>
    <p:sldId id="7460" r:id="rId29"/>
    <p:sldId id="7461" r:id="rId30"/>
    <p:sldId id="7462" r:id="rId31"/>
    <p:sldId id="7463" r:id="rId32"/>
    <p:sldId id="7459" r:id="rId33"/>
    <p:sldId id="7398" r:id="rId34"/>
    <p:sldId id="6665" r:id="rId35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299" autoAdjust="0"/>
    <p:restoredTop sz="90476" autoAdjust="0"/>
  </p:normalViewPr>
  <p:slideViewPr>
    <p:cSldViewPr>
      <p:cViewPr varScale="1">
        <p:scale>
          <a:sx n="88" d="100"/>
          <a:sy n="88" d="100"/>
        </p:scale>
        <p:origin x="468" y="6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41" d="100"/>
        <a:sy n="141" d="100"/>
      </p:scale>
      <p:origin x="0" y="-15492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02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118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51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66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048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619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0503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282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3144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768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6753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73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484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650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062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5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3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3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1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7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4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1 Peter 2:4-10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God’s Building Project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My Documents\Teachings\Central Teachings\Acts\Acts 21-22\second-temple-model_fjenkins_1135sm.jpg">
            <a:extLst>
              <a:ext uri="{FF2B5EF4-FFF2-40B4-BE49-F238E27FC236}">
                <a16:creationId xmlns="" xmlns:a16="http://schemas.microsoft.com/office/drawing/2014/main" id="{62347626-FAF5-4064-8508-CCE28C301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5" y="533400"/>
            <a:ext cx="996042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ad THE Anatomy of JEWISH HIGH PRIEST Online">
            <a:extLst>
              <a:ext uri="{FF2B5EF4-FFF2-40B4-BE49-F238E27FC236}">
                <a16:creationId xmlns="" xmlns:a16="http://schemas.microsoft.com/office/drawing/2014/main" id="{45364EA3-89A9-4864-8CF5-2EE06A248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85" y="551688"/>
            <a:ext cx="2590800" cy="461162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6">
            <a:extLst>
              <a:ext uri="{FF2B5EF4-FFF2-40B4-BE49-F238E27FC236}">
                <a16:creationId xmlns="" xmlns:a16="http://schemas.microsoft.com/office/drawing/2014/main" id="{7F0CB486-F46F-4A11-B736-BFC955325F2F}"/>
              </a:ext>
            </a:extLst>
          </p:cNvPr>
          <p:cNvSpPr/>
          <p:nvPr/>
        </p:nvSpPr>
        <p:spPr bwMode="auto">
          <a:xfrm>
            <a:off x="3708400" y="723900"/>
            <a:ext cx="3200400" cy="3276600"/>
          </a:xfrm>
          <a:prstGeom prst="noSmoking">
            <a:avLst>
              <a:gd name="adj" fmla="val 8627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A20B22A1-9002-4A37-81B6-7FC208C9E151}"/>
              </a:ext>
            </a:extLst>
          </p:cNvPr>
          <p:cNvSpPr/>
          <p:nvPr/>
        </p:nvSpPr>
        <p:spPr bwMode="auto">
          <a:xfrm>
            <a:off x="4000046" y="3467100"/>
            <a:ext cx="6025243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Temples in the NT:</a:t>
            </a:r>
            <a:endParaRPr lang="en-US" sz="1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Jesus’s body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2:19-21)</a:t>
            </a:r>
            <a:endParaRPr lang="en-US" sz="7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Christian’s body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6:19)</a:t>
            </a:r>
            <a:endParaRPr lang="en-US" sz="10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Community of Christians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4BBF-DCD6-403F-A71C-2F69B7C6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1A367-3B6F-445B-AC63-E7A2085A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You … are being built up as a spiritual house</a:t>
            </a:r>
          </a:p>
        </p:txBody>
      </p:sp>
      <p:pic>
        <p:nvPicPr>
          <p:cNvPr id="6146" name="Picture 2" descr="Home Depot to hire 150 new employees in Columbus | WSYX">
            <a:extLst>
              <a:ext uri="{FF2B5EF4-FFF2-40B4-BE49-F238E27FC236}">
                <a16:creationId xmlns="" xmlns:a16="http://schemas.microsoft.com/office/drawing/2014/main" id="{A4D45F6C-A64F-4C4E-BF45-483399F5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1638300"/>
            <a:ext cx="487626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taining Walls 101 - An Introduction to Choosing the Right Wall">
            <a:extLst>
              <a:ext uri="{FF2B5EF4-FFF2-40B4-BE49-F238E27FC236}">
                <a16:creationId xmlns="" xmlns:a16="http://schemas.microsoft.com/office/drawing/2014/main" id="{069F6502-E527-489C-AA6C-4A8A5A6DE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4"/>
          <a:stretch/>
        </p:blipFill>
        <p:spPr bwMode="auto">
          <a:xfrm>
            <a:off x="5114402" y="1638301"/>
            <a:ext cx="496051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cient stone walls and joinery. Fascinating, megalithic and mysterious. -  Album on Imgur">
            <a:extLst>
              <a:ext uri="{FF2B5EF4-FFF2-40B4-BE49-F238E27FC236}">
                <a16:creationId xmlns="" xmlns:a16="http://schemas.microsoft.com/office/drawing/2014/main" id="{5FC091B8-D03D-4DB5-A6F3-268D124F5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0000" y="1524000"/>
            <a:ext cx="7620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4BBF-DCD6-403F-A71C-2F69B7C6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1A367-3B6F-445B-AC63-E7A2085A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You … are being built up as a spiritual house</a:t>
            </a:r>
          </a:p>
        </p:txBody>
      </p:sp>
    </p:spTree>
    <p:extLst>
      <p:ext uri="{BB962C8B-B14F-4D97-AF65-F5344CB8AC3E}">
        <p14:creationId xmlns:p14="http://schemas.microsoft.com/office/powerpoint/2010/main" val="7853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4BBF-DCD6-403F-A71C-2F69B7C6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1A367-3B6F-445B-AC63-E7A2085A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You … are being built up as a spiritual 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91DC9E-6841-4C1D-A332-B68A5D0FD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1600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4BBF-DCD6-403F-A71C-2F69B7C6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1A367-3B6F-445B-AC63-E7A2085A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You … are being built up as a spiritual 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91DC9E-6841-4C1D-A332-B68A5D0FD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160001" cy="5715000"/>
          </a:xfrm>
          <a:prstGeom prst="rect">
            <a:avLst/>
          </a:prstGeom>
        </p:spPr>
      </p:pic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730F9CED-02D8-4324-A41B-7AF205412156}"/>
              </a:ext>
            </a:extLst>
          </p:cNvPr>
          <p:cNvSpPr/>
          <p:nvPr/>
        </p:nvSpPr>
        <p:spPr bwMode="auto">
          <a:xfrm>
            <a:off x="2313518" y="5028819"/>
            <a:ext cx="7761816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Implication #1: There’s a Master Builder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C081C60-0152-48F7-A43A-B85F9755786A}"/>
              </a:ext>
            </a:extLst>
          </p:cNvPr>
          <p:cNvSpPr/>
          <p:nvPr/>
        </p:nvSpPr>
        <p:spPr bwMode="auto">
          <a:xfrm>
            <a:off x="256118" y="373635"/>
            <a:ext cx="4114800" cy="8402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Sovereign placement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12:18)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4BBF-DCD6-403F-A71C-2F69B7C6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1A367-3B6F-445B-AC63-E7A2085A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You … are being built up as a spiritual 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91DC9E-6841-4C1D-A332-B68A5D0FD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160001" cy="5715000"/>
          </a:xfrm>
          <a:prstGeom prst="rect">
            <a:avLst/>
          </a:prstGeom>
        </p:spPr>
      </p:pic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730F9CED-02D8-4324-A41B-7AF205412156}"/>
              </a:ext>
            </a:extLst>
          </p:cNvPr>
          <p:cNvSpPr/>
          <p:nvPr/>
        </p:nvSpPr>
        <p:spPr bwMode="auto">
          <a:xfrm>
            <a:off x="2313518" y="5028819"/>
            <a:ext cx="7761816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Implication #1: There’s a Master Builder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C081C60-0152-48F7-A43A-B85F9755786A}"/>
              </a:ext>
            </a:extLst>
          </p:cNvPr>
          <p:cNvSpPr/>
          <p:nvPr/>
        </p:nvSpPr>
        <p:spPr bwMode="auto">
          <a:xfrm>
            <a:off x="7809444" y="952500"/>
            <a:ext cx="1623482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Power!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2B9137-8421-4C68-9A70-815572BA1E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786467"/>
            <a:ext cx="5219700" cy="856869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496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Stone of the Pregnant Mother in Baalbak, Lebanon (Roman Heliopolis)  used to be the world&amp;#39;s largest hand-cut stone until a larger one was found  buried beneath it. Cut at least 2,500">
            <a:extLst>
              <a:ext uri="{FF2B5EF4-FFF2-40B4-BE49-F238E27FC236}">
                <a16:creationId xmlns="" xmlns:a16="http://schemas.microsoft.com/office/drawing/2014/main" id="{A73A7B65-824F-4D75-B89D-BD512037E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0FBB6D4C-A4D8-4452-926E-CF98DB91F858}"/>
              </a:ext>
            </a:extLst>
          </p:cNvPr>
          <p:cNvSpPr/>
          <p:nvPr/>
        </p:nvSpPr>
        <p:spPr bwMode="auto">
          <a:xfrm>
            <a:off x="203200" y="266700"/>
            <a:ext cx="4114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64 ft x 19.6 ft x 18 ft, 3.3 million </a:t>
            </a:r>
            <a:r>
              <a:rPr lang="en-US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lbs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4BBF-DCD6-403F-A71C-2F69B7C6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1A367-3B6F-445B-AC63-E7A2085A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You … are being built up as a spiritual 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91DC9E-6841-4C1D-A332-B68A5D0FD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160001" cy="5715000"/>
          </a:xfrm>
          <a:prstGeom prst="rect">
            <a:avLst/>
          </a:prstGeom>
        </p:spPr>
      </p:pic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730F9CED-02D8-4324-A41B-7AF205412156}"/>
              </a:ext>
            </a:extLst>
          </p:cNvPr>
          <p:cNvSpPr/>
          <p:nvPr/>
        </p:nvSpPr>
        <p:spPr bwMode="auto">
          <a:xfrm>
            <a:off x="2313518" y="5028819"/>
            <a:ext cx="7761816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Implication #1: There’s a Master Builder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C081C60-0152-48F7-A43A-B85F9755786A}"/>
              </a:ext>
            </a:extLst>
          </p:cNvPr>
          <p:cNvSpPr/>
          <p:nvPr/>
        </p:nvSpPr>
        <p:spPr bwMode="auto">
          <a:xfrm>
            <a:off x="355600" y="1181100"/>
            <a:ext cx="3743326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Sovereign choice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4BBF-DCD6-403F-A71C-2F69B7C6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1A367-3B6F-445B-AC63-E7A2085A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You … are being built up as a spiritual 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91DC9E-6841-4C1D-A332-B68A5D0FD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0" y="0"/>
            <a:ext cx="10160001" cy="5715000"/>
          </a:xfrm>
          <a:prstGeom prst="rect">
            <a:avLst/>
          </a:prstGeom>
        </p:spPr>
      </p:pic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730F9CED-02D8-4324-A41B-7AF205412156}"/>
              </a:ext>
            </a:extLst>
          </p:cNvPr>
          <p:cNvSpPr/>
          <p:nvPr/>
        </p:nvSpPr>
        <p:spPr bwMode="auto">
          <a:xfrm>
            <a:off x="2313518" y="5028819"/>
            <a:ext cx="7761816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#2: We are designed to be in a wall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C081C60-0152-48F7-A43A-B85F9755786A}"/>
              </a:ext>
            </a:extLst>
          </p:cNvPr>
          <p:cNvSpPr/>
          <p:nvPr/>
        </p:nvSpPr>
        <p:spPr bwMode="auto">
          <a:xfrm>
            <a:off x="279400" y="476250"/>
            <a:ext cx="64008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Each stone rests on other stones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CF04357-1467-4E12-BF65-F4B71D7399DD}"/>
              </a:ext>
            </a:extLst>
          </p:cNvPr>
          <p:cNvSpPr/>
          <p:nvPr/>
        </p:nvSpPr>
        <p:spPr bwMode="auto">
          <a:xfrm>
            <a:off x="3003550" y="3695700"/>
            <a:ext cx="685800" cy="3810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D9AB47D-75EF-4D97-B8D5-6EC1FBDCBC71}"/>
              </a:ext>
            </a:extLst>
          </p:cNvPr>
          <p:cNvGrpSpPr/>
          <p:nvPr/>
        </p:nvGrpSpPr>
        <p:grpSpPr>
          <a:xfrm>
            <a:off x="2946400" y="4076700"/>
            <a:ext cx="800100" cy="228600"/>
            <a:chOff x="2946400" y="4076700"/>
            <a:chExt cx="800100" cy="2286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C28A7C78-DBE8-4A1C-A661-15E15AEF8D8D}"/>
                </a:ext>
              </a:extLst>
            </p:cNvPr>
            <p:cNvCxnSpPr/>
            <p:nvPr/>
          </p:nvCxnSpPr>
          <p:spPr bwMode="auto">
            <a:xfrm flipH="1">
              <a:off x="2946400" y="4076700"/>
              <a:ext cx="152400" cy="228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820FAC78-198B-428C-8D62-67595FEC36BD}"/>
                </a:ext>
              </a:extLst>
            </p:cNvPr>
            <p:cNvCxnSpPr>
              <a:cxnSpLocks/>
              <a:stCxn id="4" idx="2"/>
            </p:cNvCxnSpPr>
            <p:nvPr/>
          </p:nvCxnSpPr>
          <p:spPr bwMode="auto">
            <a:xfrm>
              <a:off x="3346450" y="40767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0D9EAE9F-694C-403C-BBA6-61A7DD6E54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2200" y="4076700"/>
              <a:ext cx="114300" cy="228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6" name="Rounded Rectangle 6">
            <a:extLst>
              <a:ext uri="{FF2B5EF4-FFF2-40B4-BE49-F238E27FC236}">
                <a16:creationId xmlns="" xmlns:a16="http://schemas.microsoft.com/office/drawing/2014/main" id="{CD5593B4-FFCF-485A-AA67-22BB9C120A22}"/>
              </a:ext>
            </a:extLst>
          </p:cNvPr>
          <p:cNvSpPr/>
          <p:nvPr/>
        </p:nvSpPr>
        <p:spPr bwMode="auto">
          <a:xfrm>
            <a:off x="5858934" y="1981009"/>
            <a:ext cx="41910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don’t need people”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="" xmlns:a16="http://schemas.microsoft.com/office/drawing/2014/main" id="{C06BF053-C4D8-4156-B534-CFA1ACCE5A92}"/>
              </a:ext>
            </a:extLst>
          </p:cNvPr>
          <p:cNvSpPr/>
          <p:nvPr/>
        </p:nvSpPr>
        <p:spPr bwMode="auto">
          <a:xfrm>
            <a:off x="5858934" y="2964632"/>
            <a:ext cx="41910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Requires time, openness,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easy to please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4BBF-DCD6-403F-A71C-2F69B7C6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1A367-3B6F-445B-AC63-E7A2085A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You … are being built up as a spiritual 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91DC9E-6841-4C1D-A332-B68A5D0FD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0" y="0"/>
            <a:ext cx="10160001" cy="5715000"/>
          </a:xfrm>
          <a:prstGeom prst="rect">
            <a:avLst/>
          </a:prstGeom>
        </p:spPr>
      </p:pic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730F9CED-02D8-4324-A41B-7AF205412156}"/>
              </a:ext>
            </a:extLst>
          </p:cNvPr>
          <p:cNvSpPr/>
          <p:nvPr/>
        </p:nvSpPr>
        <p:spPr bwMode="auto">
          <a:xfrm>
            <a:off x="2313518" y="5028819"/>
            <a:ext cx="7761816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#2: We are designed to be in a wall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C081C60-0152-48F7-A43A-B85F9755786A}"/>
              </a:ext>
            </a:extLst>
          </p:cNvPr>
          <p:cNvSpPr/>
          <p:nvPr/>
        </p:nvSpPr>
        <p:spPr bwMode="auto">
          <a:xfrm>
            <a:off x="279400" y="476250"/>
            <a:ext cx="64008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Each stone supports other stones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CF04357-1467-4E12-BF65-F4B71D7399DD}"/>
              </a:ext>
            </a:extLst>
          </p:cNvPr>
          <p:cNvSpPr/>
          <p:nvPr/>
        </p:nvSpPr>
        <p:spPr bwMode="auto">
          <a:xfrm>
            <a:off x="3003550" y="3695700"/>
            <a:ext cx="685800" cy="3810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D9AB47D-75EF-4D97-B8D5-6EC1FBDCBC71}"/>
              </a:ext>
            </a:extLst>
          </p:cNvPr>
          <p:cNvGrpSpPr/>
          <p:nvPr/>
        </p:nvGrpSpPr>
        <p:grpSpPr>
          <a:xfrm>
            <a:off x="2946400" y="4076700"/>
            <a:ext cx="800100" cy="228600"/>
            <a:chOff x="2946400" y="4076700"/>
            <a:chExt cx="800100" cy="2286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C28A7C78-DBE8-4A1C-A661-15E15AEF8D8D}"/>
                </a:ext>
              </a:extLst>
            </p:cNvPr>
            <p:cNvCxnSpPr/>
            <p:nvPr/>
          </p:nvCxnSpPr>
          <p:spPr bwMode="auto">
            <a:xfrm flipH="1">
              <a:off x="2946400" y="4076700"/>
              <a:ext cx="152400" cy="228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820FAC78-198B-428C-8D62-67595FEC36BD}"/>
                </a:ext>
              </a:extLst>
            </p:cNvPr>
            <p:cNvCxnSpPr>
              <a:cxnSpLocks/>
              <a:stCxn id="4" idx="2"/>
            </p:cNvCxnSpPr>
            <p:nvPr/>
          </p:nvCxnSpPr>
          <p:spPr bwMode="auto">
            <a:xfrm>
              <a:off x="3346450" y="40767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0D9EAE9F-694C-403C-BBA6-61A7DD6E54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2200" y="4076700"/>
              <a:ext cx="114300" cy="228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6" name="Rounded Rectangle 6">
            <a:extLst>
              <a:ext uri="{FF2B5EF4-FFF2-40B4-BE49-F238E27FC236}">
                <a16:creationId xmlns="" xmlns:a16="http://schemas.microsoft.com/office/drawing/2014/main" id="{CD5593B4-FFCF-485A-AA67-22BB9C120A22}"/>
              </a:ext>
            </a:extLst>
          </p:cNvPr>
          <p:cNvSpPr/>
          <p:nvPr/>
        </p:nvSpPr>
        <p:spPr bwMode="auto">
          <a:xfrm>
            <a:off x="5156200" y="1981009"/>
            <a:ext cx="4893734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“No one would miss me”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="" xmlns:a16="http://schemas.microsoft.com/office/drawing/2014/main" id="{C06BF053-C4D8-4156-B534-CFA1ACCE5A92}"/>
              </a:ext>
            </a:extLst>
          </p:cNvPr>
          <p:cNvSpPr/>
          <p:nvPr/>
        </p:nvSpPr>
        <p:spPr bwMode="auto">
          <a:xfrm>
            <a:off x="5156200" y="2705100"/>
            <a:ext cx="489373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Requires consistency, listening, initiation, prayer, helping others learn to support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B861294-3A6B-4356-B977-4CF60AC7233F}"/>
              </a:ext>
            </a:extLst>
          </p:cNvPr>
          <p:cNvGrpSpPr/>
          <p:nvPr/>
        </p:nvGrpSpPr>
        <p:grpSpPr>
          <a:xfrm>
            <a:off x="2944283" y="3486341"/>
            <a:ext cx="882651" cy="218887"/>
            <a:chOff x="2922058" y="3857816"/>
            <a:chExt cx="882651" cy="21888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FA162451-0D05-40D3-82D7-BA55DB6AA74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922058" y="3895535"/>
              <a:ext cx="176744" cy="18116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="" xmlns:a16="http://schemas.microsoft.com/office/drawing/2014/main" id="{31145472-E727-40A3-B9DB-6B4F92A5C0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46450" y="3857816"/>
              <a:ext cx="0" cy="2188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F70BCD89-7301-42F9-A0FB-F14AEBAEB62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32200" y="3857816"/>
              <a:ext cx="172509" cy="2188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614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DEB9C63-DA9B-405D-B8E6-F145A2A2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6E8E089-8120-41F8-AE79-5C6AE8A52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  <a:p>
            <a:pPr marL="571500" indent="-571500">
              <a:buFontTx/>
              <a:buChar char="-"/>
            </a:pPr>
            <a:r>
              <a:rPr lang="en-US" dirty="0"/>
              <a:t>Chosen (1:2)</a:t>
            </a:r>
          </a:p>
          <a:p>
            <a:pPr marL="571500" indent="-571500">
              <a:buFontTx/>
              <a:buChar char="-"/>
            </a:pPr>
            <a:r>
              <a:rPr lang="en-US" dirty="0"/>
              <a:t>Citizens of heaven and pilgrims in this world (1:2)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“Born again” (1:3, 23)</a:t>
            </a:r>
          </a:p>
          <a:p>
            <a:pPr marL="571500" indent="-571500">
              <a:buFontTx/>
              <a:buChar char="-"/>
            </a:pPr>
            <a:r>
              <a:rPr lang="en-US" dirty="0"/>
              <a:t>Guaranteed eternal life (1:4)</a:t>
            </a:r>
          </a:p>
          <a:p>
            <a:pPr marL="571500" indent="-571500">
              <a:buFontTx/>
              <a:buChar char="-"/>
            </a:pPr>
            <a:r>
              <a:rPr lang="en-US" dirty="0"/>
              <a:t>Cleansed with Christ’s blood (1:18-19)</a:t>
            </a:r>
          </a:p>
          <a:p>
            <a:pPr marL="571500" indent="-571500">
              <a:buFontTx/>
              <a:buChar char="-"/>
            </a:pPr>
            <a:r>
              <a:rPr lang="en-US" dirty="0"/>
              <a:t>Purified souls to love others (1:22)</a:t>
            </a:r>
          </a:p>
        </p:txBody>
      </p:sp>
    </p:spTree>
    <p:extLst>
      <p:ext uri="{BB962C8B-B14F-4D97-AF65-F5344CB8AC3E}">
        <p14:creationId xmlns:p14="http://schemas.microsoft.com/office/powerpoint/2010/main" val="9111630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4BBF-DCD6-403F-A71C-2F69B7C6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1A367-3B6F-445B-AC63-E7A2085A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You … are being built up as a spiritual 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91DC9E-6841-4C1D-A332-B68A5D0FD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0" y="0"/>
            <a:ext cx="10160001" cy="5715000"/>
          </a:xfrm>
          <a:prstGeom prst="rect">
            <a:avLst/>
          </a:prstGeom>
        </p:spPr>
      </p:pic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730F9CED-02D8-4324-A41B-7AF205412156}"/>
              </a:ext>
            </a:extLst>
          </p:cNvPr>
          <p:cNvSpPr/>
          <p:nvPr/>
        </p:nvSpPr>
        <p:spPr bwMode="auto">
          <a:xfrm>
            <a:off x="2313518" y="5028819"/>
            <a:ext cx="7761816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#2: We are designed to be in a wall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C081C60-0152-48F7-A43A-B85F9755786A}"/>
              </a:ext>
            </a:extLst>
          </p:cNvPr>
          <p:cNvSpPr/>
          <p:nvPr/>
        </p:nvSpPr>
        <p:spPr bwMode="auto">
          <a:xfrm>
            <a:off x="279400" y="476250"/>
            <a:ext cx="64008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are stronger together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CF04357-1467-4E12-BF65-F4B71D7399DD}"/>
              </a:ext>
            </a:extLst>
          </p:cNvPr>
          <p:cNvSpPr/>
          <p:nvPr/>
        </p:nvSpPr>
        <p:spPr bwMode="auto">
          <a:xfrm>
            <a:off x="3003550" y="3695700"/>
            <a:ext cx="685800" cy="3810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D9AB47D-75EF-4D97-B8D5-6EC1FBDCBC71}"/>
              </a:ext>
            </a:extLst>
          </p:cNvPr>
          <p:cNvGrpSpPr/>
          <p:nvPr/>
        </p:nvGrpSpPr>
        <p:grpSpPr>
          <a:xfrm>
            <a:off x="2946400" y="4076700"/>
            <a:ext cx="800100" cy="228600"/>
            <a:chOff x="2946400" y="4076700"/>
            <a:chExt cx="800100" cy="2286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C28A7C78-DBE8-4A1C-A661-15E15AEF8D8D}"/>
                </a:ext>
              </a:extLst>
            </p:cNvPr>
            <p:cNvCxnSpPr/>
            <p:nvPr/>
          </p:nvCxnSpPr>
          <p:spPr bwMode="auto">
            <a:xfrm flipH="1">
              <a:off x="2946400" y="4076700"/>
              <a:ext cx="152400" cy="228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820FAC78-198B-428C-8D62-67595FEC36BD}"/>
                </a:ext>
              </a:extLst>
            </p:cNvPr>
            <p:cNvCxnSpPr>
              <a:cxnSpLocks/>
              <a:stCxn id="4" idx="2"/>
            </p:cNvCxnSpPr>
            <p:nvPr/>
          </p:nvCxnSpPr>
          <p:spPr bwMode="auto">
            <a:xfrm>
              <a:off x="3346450" y="40767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0D9EAE9F-694C-403C-BBA6-61A7DD6E54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2200" y="4076700"/>
              <a:ext cx="114300" cy="228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B861294-3A6B-4356-B977-4CF60AC7233F}"/>
              </a:ext>
            </a:extLst>
          </p:cNvPr>
          <p:cNvGrpSpPr/>
          <p:nvPr/>
        </p:nvGrpSpPr>
        <p:grpSpPr>
          <a:xfrm>
            <a:off x="2944283" y="3486341"/>
            <a:ext cx="882651" cy="218887"/>
            <a:chOff x="2922058" y="3857816"/>
            <a:chExt cx="882651" cy="21888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FA162451-0D05-40D3-82D7-BA55DB6AA74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922058" y="3895535"/>
              <a:ext cx="176744" cy="18116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="" xmlns:a16="http://schemas.microsoft.com/office/drawing/2014/main" id="{31145472-E727-40A3-B9DB-6B4F92A5C0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46450" y="3857816"/>
              <a:ext cx="0" cy="2188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F70BCD89-7301-42F9-A0FB-F14AEBAEB62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32200" y="3857816"/>
              <a:ext cx="172509" cy="2188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086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4BBF-DCD6-403F-A71C-2F69B7C6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1A367-3B6F-445B-AC63-E7A2085A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You … are being built up as a spiritual 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21440C-1545-4F2C-9FE3-F39DF6972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498A9DE6-6BF3-4451-8E25-C47EF4757DC1}"/>
              </a:ext>
            </a:extLst>
          </p:cNvPr>
          <p:cNvSpPr/>
          <p:nvPr/>
        </p:nvSpPr>
        <p:spPr bwMode="auto">
          <a:xfrm>
            <a:off x="2313518" y="5028819"/>
            <a:ext cx="7761816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#2: We are designed to be in a wall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D1B13252-EF98-4065-91E0-5CD3F73F2F6A}"/>
              </a:ext>
            </a:extLst>
          </p:cNvPr>
          <p:cNvSpPr/>
          <p:nvPr/>
        </p:nvSpPr>
        <p:spPr bwMode="auto">
          <a:xfrm>
            <a:off x="279400" y="476250"/>
            <a:ext cx="64008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are stronger together</a:t>
            </a:r>
            <a:endParaRPr lang="en-US" sz="11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EFEC32AC-5099-42B5-8C0D-756559D2B839}"/>
              </a:ext>
            </a:extLst>
          </p:cNvPr>
          <p:cNvSpPr/>
          <p:nvPr/>
        </p:nvSpPr>
        <p:spPr bwMode="auto">
          <a:xfrm>
            <a:off x="4013200" y="1981009"/>
            <a:ext cx="6036734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Strength comes from real closeness</a:t>
            </a:r>
          </a:p>
        </p:txBody>
      </p:sp>
    </p:spTree>
    <p:extLst>
      <p:ext uri="{BB962C8B-B14F-4D97-AF65-F5344CB8AC3E}">
        <p14:creationId xmlns:p14="http://schemas.microsoft.com/office/powerpoint/2010/main" val="12613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4BBF-DCD6-403F-A71C-2F69B7C6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1A367-3B6F-445B-AC63-E7A2085A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You … are being built up as a spiritual house</a:t>
            </a:r>
          </a:p>
          <a:p>
            <a:pPr algn="ctr"/>
            <a:endParaRPr lang="en-US" dirty="0"/>
          </a:p>
          <a:p>
            <a:pPr algn="ctr"/>
            <a:r>
              <a:rPr lang="en-US" sz="6000" dirty="0"/>
              <a:t>It’s not a building, but a living, breathing community</a:t>
            </a:r>
          </a:p>
          <a:p>
            <a:pPr algn="ctr"/>
            <a:r>
              <a:rPr lang="en-US" sz="6000" dirty="0"/>
              <a:t>How do I join?</a:t>
            </a:r>
          </a:p>
        </p:txBody>
      </p:sp>
    </p:spTree>
    <p:extLst>
      <p:ext uri="{BB962C8B-B14F-4D97-AF65-F5344CB8AC3E}">
        <p14:creationId xmlns:p14="http://schemas.microsoft.com/office/powerpoint/2010/main" val="22036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For this is contained in Scripture:</a:t>
            </a:r>
          </a:p>
          <a:p>
            <a:r>
              <a:rPr lang="en-US" dirty="0"/>
              <a:t>“Behold, I lay in Zion a choice stone, a precious </a:t>
            </a:r>
            <a:r>
              <a:rPr lang="en-US" u="sng" dirty="0"/>
              <a:t>corner stone</a:t>
            </a:r>
            <a:r>
              <a:rPr lang="en-US" dirty="0"/>
              <a:t>, and he who believes in him will not be disappointed.” </a:t>
            </a:r>
            <a:r>
              <a:rPr lang="en-US" sz="2400" i="1" dirty="0"/>
              <a:t>[Isaiah 28:16]</a:t>
            </a:r>
            <a:endParaRPr lang="en-US" i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6F4AB3E-92F3-478F-8E37-EF0744CE1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I join the church?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5EE63F5-16C4-432E-897B-D294ADBC4000}"/>
              </a:ext>
            </a:extLst>
          </p:cNvPr>
          <p:cNvSpPr/>
          <p:nvPr/>
        </p:nvSpPr>
        <p:spPr bwMode="auto">
          <a:xfrm>
            <a:off x="3919007" y="2628900"/>
            <a:ext cx="603673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coming to Him as to a living stone which has been rejected by men, but is choice and precious in the sight of God</a:t>
            </a:r>
          </a:p>
        </p:txBody>
      </p:sp>
    </p:spTree>
    <p:extLst>
      <p:ext uri="{BB962C8B-B14F-4D97-AF65-F5344CB8AC3E}">
        <p14:creationId xmlns:p14="http://schemas.microsoft.com/office/powerpoint/2010/main" val="29201333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For this is contained in Scripture:</a:t>
            </a:r>
          </a:p>
          <a:p>
            <a:r>
              <a:rPr lang="en-US" dirty="0"/>
              <a:t>“Behold, I lay in Zion a choice stone, a precious </a:t>
            </a:r>
            <a:r>
              <a:rPr lang="en-US" u="sng" dirty="0"/>
              <a:t>corner stone</a:t>
            </a:r>
            <a:r>
              <a:rPr lang="en-US" dirty="0"/>
              <a:t>, and he who believes in him will not be disappointed.” </a:t>
            </a:r>
            <a:r>
              <a:rPr lang="en-US" sz="2400" i="1" dirty="0"/>
              <a:t>[Isaiah 28:16]</a:t>
            </a:r>
            <a:endParaRPr lang="en-US" i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6F4AB3E-92F3-478F-8E37-EF0744CE1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I join the church?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5EE63F5-16C4-432E-897B-D294ADBC4000}"/>
              </a:ext>
            </a:extLst>
          </p:cNvPr>
          <p:cNvSpPr/>
          <p:nvPr/>
        </p:nvSpPr>
        <p:spPr bwMode="auto">
          <a:xfrm>
            <a:off x="3919007" y="2628900"/>
            <a:ext cx="603673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cornerstone was the starting point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 I get into the church?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Believe in him!</a:t>
            </a:r>
          </a:p>
        </p:txBody>
      </p:sp>
    </p:spTree>
    <p:extLst>
      <p:ext uri="{BB962C8B-B14F-4D97-AF65-F5344CB8AC3E}">
        <p14:creationId xmlns:p14="http://schemas.microsoft.com/office/powerpoint/2010/main" val="13249249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This precious value, then, is for you who believe; but for those who disbelieve,</a:t>
            </a:r>
          </a:p>
          <a:p>
            <a:r>
              <a:rPr lang="en-US" dirty="0"/>
              <a:t>“The stone which </a:t>
            </a:r>
            <a:r>
              <a:rPr lang="en-US" u="sng" dirty="0"/>
              <a:t>the builders rejected</a:t>
            </a:r>
            <a:r>
              <a:rPr lang="en-US" dirty="0"/>
              <a:t>, this became the very corner stone,” </a:t>
            </a:r>
            <a:r>
              <a:rPr lang="en-US" sz="2400" i="1" dirty="0"/>
              <a:t>[Psalm 118:22]</a:t>
            </a:r>
            <a:endParaRPr lang="en-US" i="1" dirty="0"/>
          </a:p>
          <a:p>
            <a:r>
              <a:rPr lang="en-US" dirty="0"/>
              <a:t>8 and, “A stone of stumbling and a rock of offense” </a:t>
            </a:r>
            <a:r>
              <a:rPr lang="en-US" sz="2400" i="1" dirty="0"/>
              <a:t>[Isaiah 8:14]</a:t>
            </a:r>
            <a:endParaRPr lang="en-US" i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F491599-AD50-4418-B5A3-7C706D2D8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I join the church?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F7895CD8-A833-4D94-A5D7-E184AEBBDCBB}"/>
              </a:ext>
            </a:extLst>
          </p:cNvPr>
          <p:cNvSpPr/>
          <p:nvPr/>
        </p:nvSpPr>
        <p:spPr bwMode="auto">
          <a:xfrm>
            <a:off x="3881967" y="3771900"/>
            <a:ext cx="6036734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applied these prophecies to himself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21:33-44)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80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8b for they stumble because they are disobedient to the word, and to this doom they were also appointed.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F491599-AD50-4418-B5A3-7C706D2D8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I join the church?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0718020-AD41-43E3-AFA4-4C126D8580B1}"/>
              </a:ext>
            </a:extLst>
          </p:cNvPr>
          <p:cNvSpPr/>
          <p:nvPr/>
        </p:nvSpPr>
        <p:spPr bwMode="auto">
          <a:xfrm>
            <a:off x="3881967" y="3771900"/>
            <a:ext cx="6036734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end there are two kinds of people</a:t>
            </a:r>
          </a:p>
        </p:txBody>
      </p:sp>
    </p:spTree>
    <p:extLst>
      <p:ext uri="{BB962C8B-B14F-4D97-AF65-F5344CB8AC3E}">
        <p14:creationId xmlns:p14="http://schemas.microsoft.com/office/powerpoint/2010/main" val="972162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But you are a chosen race, a royal priesthood, a holy nation, a people for God’s own possession,</a:t>
            </a:r>
          </a:p>
          <a:p>
            <a:r>
              <a:rPr lang="en-US" dirty="0"/>
              <a:t>so that you may proclaim the excellencies of Him who has called you out of darkness into His marvelous light; </a:t>
            </a:r>
            <a:r>
              <a:rPr lang="en-US" sz="2000" i="1" dirty="0"/>
              <a:t>[cf. </a:t>
            </a:r>
            <a:r>
              <a:rPr lang="en-US" sz="2000" i="1" dirty="0" err="1"/>
              <a:t>Exod</a:t>
            </a:r>
            <a:r>
              <a:rPr lang="en-US" sz="2000" i="1" dirty="0"/>
              <a:t> 19:5–6; Isa 43:20–21; and Mal 3:17]</a:t>
            </a:r>
            <a:endParaRPr lang="en-US" i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F0D63F4-9565-4DB7-8527-531ACE86B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should the church do?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40F67666-B4EE-442E-B341-406A14A5518C}"/>
              </a:ext>
            </a:extLst>
          </p:cNvPr>
          <p:cNvSpPr/>
          <p:nvPr/>
        </p:nvSpPr>
        <p:spPr bwMode="auto">
          <a:xfrm>
            <a:off x="5520268" y="3771900"/>
            <a:ext cx="2760132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“Sing songs!”</a:t>
            </a:r>
          </a:p>
        </p:txBody>
      </p:sp>
    </p:spTree>
    <p:extLst>
      <p:ext uri="{BB962C8B-B14F-4D97-AF65-F5344CB8AC3E}">
        <p14:creationId xmlns:p14="http://schemas.microsoft.com/office/powerpoint/2010/main" val="2708589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 err="1"/>
              <a:t>Morgenthaler</a:t>
            </a:r>
            <a:r>
              <a:rPr lang="en-US" sz="1100" dirty="0"/>
              <a:t>, Sally. Worship Evangelism: Inviting Unbelievers into the Presence of God. Grand Rapids, MI: Zondervan Pub. House, 1995. 9.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Unbelievers… will draw lasting conclusions about the veracity and uniqueness of our God based on what they see or do not see happening in our weekly church services. </a:t>
            </a:r>
          </a:p>
          <a:p>
            <a:endParaRPr lang="en-US" dirty="0"/>
          </a:p>
        </p:txBody>
      </p:sp>
      <p:pic>
        <p:nvPicPr>
          <p:cNvPr id="8" name="Picture 2" descr="http://bigdave13.files.wordpress.com/2010/08/9780310226499.jpeg">
            <a:extLst>
              <a:ext uri="{FF2B5EF4-FFF2-40B4-BE49-F238E27FC236}">
                <a16:creationId xmlns="" xmlns:a16="http://schemas.microsoft.com/office/drawing/2014/main" id="{842B76ED-DA5C-419F-8935-7F1F30DA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666" y="0"/>
            <a:ext cx="4147984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68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 err="1"/>
              <a:t>Morgenthaler</a:t>
            </a:r>
            <a:r>
              <a:rPr lang="en-US" sz="1100" dirty="0"/>
              <a:t>, Sally. Worship Evangelism: Inviting Unbelievers into the Presence of God. Grand Rapids, MI: Zondervan Pub. House, 1995. 9.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Do they detect something supernatural and life-changing going on?</a:t>
            </a:r>
          </a:p>
          <a:p>
            <a:endParaRPr lang="en-US" dirty="0"/>
          </a:p>
        </p:txBody>
      </p:sp>
      <p:pic>
        <p:nvPicPr>
          <p:cNvPr id="8" name="Picture 2" descr="http://bigdave13.files.wordpress.com/2010/08/9780310226499.jpeg">
            <a:extLst>
              <a:ext uri="{FF2B5EF4-FFF2-40B4-BE49-F238E27FC236}">
                <a16:creationId xmlns="" xmlns:a16="http://schemas.microsoft.com/office/drawing/2014/main" id="{842B76ED-DA5C-419F-8935-7F1F30DA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666" y="0"/>
            <a:ext cx="4147984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00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DEB9C63-DA9B-405D-B8E6-F145A2A2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6E8E089-8120-41F8-AE79-5C6AE8A52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live out your new identity!</a:t>
            </a:r>
          </a:p>
          <a:p>
            <a:pPr marL="571500" indent="-571500">
              <a:buFontTx/>
              <a:buChar char="-"/>
            </a:pPr>
            <a:r>
              <a:rPr lang="en-US" dirty="0"/>
              <a:t>Last time: Commit yourself to the Word of God</a:t>
            </a:r>
          </a:p>
          <a:p>
            <a:pPr marL="571500" indent="-571500">
              <a:buFontTx/>
              <a:buChar char="-"/>
            </a:pPr>
            <a:r>
              <a:rPr lang="en-US" dirty="0"/>
              <a:t>This time: Commit yourself to the Christian community that God is building (“the church”)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What is the church?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How do I join the church?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What is the church supposed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926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Sally </a:t>
            </a:r>
            <a:r>
              <a:rPr lang="en-US" sz="1100" dirty="0" err="1"/>
              <a:t>Morgenthaler</a:t>
            </a:r>
            <a:r>
              <a:rPr lang="en-US" sz="1100" dirty="0"/>
              <a:t>, “Worship as Evangelism,” Rev! May/June 2007. 48.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2001 a worship-driven congregation in my area finally did a survey as to who they were really reaching, and they were shocked.</a:t>
            </a:r>
          </a:p>
          <a:p>
            <a:r>
              <a:rPr lang="en-US" dirty="0"/>
              <a:t>They’d thought their congregation was at least 50 percent unchurched.</a:t>
            </a:r>
          </a:p>
          <a:p>
            <a:r>
              <a:rPr lang="en-US" dirty="0"/>
              <a:t>The real number was 3 percent.</a:t>
            </a:r>
          </a:p>
          <a:p>
            <a:endParaRPr lang="en-US" dirty="0"/>
          </a:p>
        </p:txBody>
      </p:sp>
      <p:pic>
        <p:nvPicPr>
          <p:cNvPr id="8" name="Picture 2" descr="http://bigdave13.files.wordpress.com/2010/08/9780310226499.jpeg">
            <a:extLst>
              <a:ext uri="{FF2B5EF4-FFF2-40B4-BE49-F238E27FC236}">
                <a16:creationId xmlns="" xmlns:a16="http://schemas.microsoft.com/office/drawing/2014/main" id="{842B76ED-DA5C-419F-8935-7F1F30DA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666" y="0"/>
            <a:ext cx="4147984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42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But you are a chosen race, a royal priesthood, a holy nation, a people for God’s own possession,</a:t>
            </a:r>
          </a:p>
          <a:p>
            <a:r>
              <a:rPr lang="en-US" dirty="0"/>
              <a:t>so that you may proclaim the excellencies of Him who has called you out of darkness into His marvelous light; </a:t>
            </a:r>
            <a:r>
              <a:rPr lang="en-US" sz="2000" i="1" dirty="0"/>
              <a:t>[cf. </a:t>
            </a:r>
            <a:r>
              <a:rPr lang="en-US" sz="2000" i="1" dirty="0" err="1"/>
              <a:t>Exod</a:t>
            </a:r>
            <a:r>
              <a:rPr lang="en-US" sz="2000" i="1" dirty="0"/>
              <a:t> 19:5–6; Isa 43:20–21; and Mal 3:17]</a:t>
            </a:r>
            <a:endParaRPr lang="en-US" i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F0D63F4-9565-4DB7-8527-531ACE86B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should the church do?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40F67666-B4EE-442E-B341-406A14A5518C}"/>
              </a:ext>
            </a:extLst>
          </p:cNvPr>
          <p:cNvSpPr/>
          <p:nvPr/>
        </p:nvSpPr>
        <p:spPr bwMode="auto">
          <a:xfrm>
            <a:off x="812800" y="3162300"/>
            <a:ext cx="27601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Survey: Why does the church exist?</a:t>
            </a:r>
          </a:p>
        </p:txBody>
      </p:sp>
    </p:spTree>
    <p:extLst>
      <p:ext uri="{BB962C8B-B14F-4D97-AF65-F5344CB8AC3E}">
        <p14:creationId xmlns:p14="http://schemas.microsoft.com/office/powerpoint/2010/main" val="4103715004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for you once were not a people, but now you are the people of God;</a:t>
            </a:r>
          </a:p>
          <a:p>
            <a:r>
              <a:rPr lang="en-US" dirty="0"/>
              <a:t>you had not received mercy, but now you have received mercy. </a:t>
            </a:r>
            <a:r>
              <a:rPr lang="en-US" sz="2400" i="1" dirty="0"/>
              <a:t>[Hosea 2:23]</a:t>
            </a:r>
            <a:endParaRPr lang="en-US" i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F0D63F4-9565-4DB7-8527-531ACE86B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should the church do?</a:t>
            </a:r>
          </a:p>
        </p:txBody>
      </p:sp>
    </p:spTree>
    <p:extLst>
      <p:ext uri="{BB962C8B-B14F-4D97-AF65-F5344CB8AC3E}">
        <p14:creationId xmlns:p14="http://schemas.microsoft.com/office/powerpoint/2010/main" val="22018906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511175">
              <a:buAutoNum type="arabicPeriod"/>
            </a:pPr>
            <a:r>
              <a:rPr lang="en-US" dirty="0"/>
              <a:t>Who will Christ be to you?</a:t>
            </a:r>
          </a:p>
          <a:p>
            <a:pPr marL="511175" indent="-511175">
              <a:buAutoNum type="arabicPeriod"/>
            </a:pPr>
            <a:r>
              <a:rPr lang="en-US" dirty="0"/>
              <a:t>Will you play your part as a member of God’s new community?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1 Peter 2:4-10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1 Peter 2:11-25 –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Faithfulness in a Hostile World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And coming to Him as to a living stone which has been rejected by men, but is choice and precious in the sight of God,</a:t>
            </a:r>
          </a:p>
          <a:p>
            <a:r>
              <a:rPr lang="en-US" dirty="0"/>
              <a:t>5 you also, as living stones, are being built up as a spiritual house for a holy priesthood, to offer up spiritual sacrifices acceptable to God through Jesus Christ.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2051075-030E-4850-A4CC-CB040CD82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the church? </a:t>
            </a:r>
            <a:r>
              <a:rPr lang="en-US" sz="1800" i="1" dirty="0"/>
              <a:t>(v. 4-5)</a:t>
            </a:r>
            <a:endParaRPr lang="en-US" i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DF69A837-A37D-4A3D-AA6E-1CB52B34F9DE}"/>
              </a:ext>
            </a:extLst>
          </p:cNvPr>
          <p:cNvSpPr/>
          <p:nvPr/>
        </p:nvSpPr>
        <p:spPr bwMode="auto">
          <a:xfrm>
            <a:off x="3479800" y="4000500"/>
            <a:ext cx="5475514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church is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like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building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Ordinary Red Brick Church | Gospel Reformation Network">
            <a:extLst>
              <a:ext uri="{FF2B5EF4-FFF2-40B4-BE49-F238E27FC236}">
                <a16:creationId xmlns="" xmlns:a16="http://schemas.microsoft.com/office/drawing/2014/main" id="{3466DC23-AC9F-4224-B41C-182DD527B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0"/>
            <a:ext cx="761523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20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5-year-old Cathedral Church of St. John the Divine finally declared a  city landmark | News | The Brodsky Organization">
            <a:extLst>
              <a:ext uri="{FF2B5EF4-FFF2-40B4-BE49-F238E27FC236}">
                <a16:creationId xmlns="" xmlns:a16="http://schemas.microsoft.com/office/drawing/2014/main" id="{C15403E6-6DB0-4393-826E-6EA583DFE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to Launch a Second Worship Service | Church Fuel">
            <a:extLst>
              <a:ext uri="{FF2B5EF4-FFF2-40B4-BE49-F238E27FC236}">
                <a16:creationId xmlns="" xmlns:a16="http://schemas.microsoft.com/office/drawing/2014/main" id="{018F1B61-90CC-4344-82E4-E7CC7332F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8100"/>
            <a:ext cx="10159999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And coming to Him as to a living stone which has been rejected by men, but is choice and precious in the sight of God,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you also, as living stones, are being built up as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a </a:t>
            </a:r>
            <a:r>
              <a:rPr lang="en-US" u="sng" dirty="0"/>
              <a:t>spiritual house</a:t>
            </a:r>
            <a:r>
              <a:rPr lang="en-US" dirty="0"/>
              <a:t> for a holy priesthood, to offer up spiritual sacrifices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acceptable to God through Jesus Christ.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2051075-030E-4850-A4CC-CB040CD82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the church? </a:t>
            </a:r>
            <a:r>
              <a:rPr lang="en-US" sz="1800" i="1" dirty="0"/>
              <a:t>(v. 4-5)</a:t>
            </a:r>
            <a:endParaRPr lang="en-US" i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DF69A837-A37D-4A3D-AA6E-1CB52B34F9DE}"/>
              </a:ext>
            </a:extLst>
          </p:cNvPr>
          <p:cNvSpPr/>
          <p:nvPr/>
        </p:nvSpPr>
        <p:spPr bwMode="auto">
          <a:xfrm>
            <a:off x="3545114" y="3619500"/>
            <a:ext cx="5344886" cy="12834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church is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like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building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church is like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temple</a:t>
            </a:r>
            <a:b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 2:21-22; 1 Cor 3:16; 2 Cor 6:16)</a:t>
            </a:r>
          </a:p>
        </p:txBody>
      </p:sp>
    </p:spTree>
    <p:extLst>
      <p:ext uri="{BB962C8B-B14F-4D97-AF65-F5344CB8AC3E}">
        <p14:creationId xmlns:p14="http://schemas.microsoft.com/office/powerpoint/2010/main" val="16079821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My Documents\Teachings\Central Teachings\Acts\Acts 21-22\second-temple-model_fjenkins_1135sm.jpg">
            <a:extLst>
              <a:ext uri="{FF2B5EF4-FFF2-40B4-BE49-F238E27FC236}">
                <a16:creationId xmlns="" xmlns:a16="http://schemas.microsoft.com/office/drawing/2014/main" id="{62347626-FAF5-4064-8508-CCE28C301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5" y="533400"/>
            <a:ext cx="996042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ad THE Anatomy of JEWISH HIGH PRIEST Online">
            <a:extLst>
              <a:ext uri="{FF2B5EF4-FFF2-40B4-BE49-F238E27FC236}">
                <a16:creationId xmlns="" xmlns:a16="http://schemas.microsoft.com/office/drawing/2014/main" id="{45364EA3-89A9-4864-8CF5-2EE06A248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85" y="551688"/>
            <a:ext cx="2590800" cy="461162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6">
            <a:extLst>
              <a:ext uri="{FF2B5EF4-FFF2-40B4-BE49-F238E27FC236}">
                <a16:creationId xmlns="" xmlns:a16="http://schemas.microsoft.com/office/drawing/2014/main" id="{7F0CB486-F46F-4A11-B736-BFC955325F2F}"/>
              </a:ext>
            </a:extLst>
          </p:cNvPr>
          <p:cNvSpPr/>
          <p:nvPr/>
        </p:nvSpPr>
        <p:spPr bwMode="auto">
          <a:xfrm>
            <a:off x="3708400" y="723900"/>
            <a:ext cx="3200400" cy="3276600"/>
          </a:xfrm>
          <a:prstGeom prst="noSmoking">
            <a:avLst>
              <a:gd name="adj" fmla="val 8627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1254</Words>
  <Application>Microsoft Office PowerPoint</Application>
  <PresentationFormat>Custom</PresentationFormat>
  <Paragraphs>155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1 Peter 2:4-10</vt:lpstr>
      <vt:lpstr>1 Peter</vt:lpstr>
      <vt:lpstr>1 Peter</vt:lpstr>
      <vt:lpstr>1 Peter 2</vt:lpstr>
      <vt:lpstr>PowerPoint Presentation</vt:lpstr>
      <vt:lpstr>PowerPoint Presentation</vt:lpstr>
      <vt:lpstr>PowerPoint Presentation</vt:lpstr>
      <vt:lpstr>1 Peter 2</vt:lpstr>
      <vt:lpstr>PowerPoint Presentation</vt:lpstr>
      <vt:lpstr>PowerPoint Presentation</vt:lpstr>
      <vt:lpstr>The New Temple</vt:lpstr>
      <vt:lpstr>The New Temple</vt:lpstr>
      <vt:lpstr>The New Temple</vt:lpstr>
      <vt:lpstr>The New Temple</vt:lpstr>
      <vt:lpstr>The New Temple</vt:lpstr>
      <vt:lpstr>PowerPoint Presentation</vt:lpstr>
      <vt:lpstr>The New Temple</vt:lpstr>
      <vt:lpstr>The New Temple</vt:lpstr>
      <vt:lpstr>The New Temple</vt:lpstr>
      <vt:lpstr>The New Temple</vt:lpstr>
      <vt:lpstr>The New Temple</vt:lpstr>
      <vt:lpstr>The New Temple</vt:lpstr>
      <vt:lpstr>1 Peter 2</vt:lpstr>
      <vt:lpstr>1 Peter 2</vt:lpstr>
      <vt:lpstr>1 Peter 2</vt:lpstr>
      <vt:lpstr>1 Peter 2</vt:lpstr>
      <vt:lpstr>1 Peter 2</vt:lpstr>
      <vt:lpstr>Morgenthaler, Sally. Worship Evangelism: Inviting Unbelievers into the Presence of God. Grand Rapids, MI: Zondervan Pub. House, 1995. 9. </vt:lpstr>
      <vt:lpstr>Morgenthaler, Sally. Worship Evangelism: Inviting Unbelievers into the Presence of God. Grand Rapids, MI: Zondervan Pub. House, 1995. 9. </vt:lpstr>
      <vt:lpstr>Sally Morgenthaler, “Worship as Evangelism,” Rev! May/June 2007. 48.</vt:lpstr>
      <vt:lpstr>1 Peter 2</vt:lpstr>
      <vt:lpstr>1 Peter 2</vt:lpstr>
      <vt:lpstr>Conclusions</vt:lpstr>
      <vt:lpstr>1 Peter 2:4-10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2021-08-23T16:30:28Z</dcterms:modified>
</cp:coreProperties>
</file>