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57"/>
  </p:notesMasterIdLst>
  <p:sldIdLst>
    <p:sldId id="1561" r:id="rId3"/>
    <p:sldId id="2263" r:id="rId4"/>
    <p:sldId id="1900" r:id="rId5"/>
    <p:sldId id="2204" r:id="rId6"/>
    <p:sldId id="2202" r:id="rId7"/>
    <p:sldId id="2203" r:id="rId8"/>
    <p:sldId id="2205" r:id="rId9"/>
    <p:sldId id="2159" r:id="rId10"/>
    <p:sldId id="2177" r:id="rId11"/>
    <p:sldId id="2178" r:id="rId12"/>
    <p:sldId id="2207" r:id="rId13"/>
    <p:sldId id="2183" r:id="rId14"/>
    <p:sldId id="2208" r:id="rId15"/>
    <p:sldId id="2209" r:id="rId16"/>
    <p:sldId id="2215" r:id="rId17"/>
    <p:sldId id="2179" r:id="rId18"/>
    <p:sldId id="2160" r:id="rId19"/>
    <p:sldId id="2161" r:id="rId20"/>
    <p:sldId id="2162" r:id="rId21"/>
    <p:sldId id="2163" r:id="rId22"/>
    <p:sldId id="2164" r:id="rId23"/>
    <p:sldId id="2168" r:id="rId24"/>
    <p:sldId id="2280" r:id="rId25"/>
    <p:sldId id="2169" r:id="rId26"/>
    <p:sldId id="2274" r:id="rId27"/>
    <p:sldId id="2275" r:id="rId28"/>
    <p:sldId id="2211" r:id="rId29"/>
    <p:sldId id="2281" r:id="rId30"/>
    <p:sldId id="2219" r:id="rId31"/>
    <p:sldId id="2233" r:id="rId32"/>
    <p:sldId id="2282" r:id="rId33"/>
    <p:sldId id="2224" r:id="rId34"/>
    <p:sldId id="2228" r:id="rId35"/>
    <p:sldId id="2230" r:id="rId36"/>
    <p:sldId id="2231" r:id="rId37"/>
    <p:sldId id="2229" r:id="rId38"/>
    <p:sldId id="2267" r:id="rId39"/>
    <p:sldId id="2220" r:id="rId40"/>
    <p:sldId id="2268" r:id="rId41"/>
    <p:sldId id="2234" r:id="rId42"/>
    <p:sldId id="2279" r:id="rId43"/>
    <p:sldId id="2244" r:id="rId44"/>
    <p:sldId id="2245" r:id="rId45"/>
    <p:sldId id="2246" r:id="rId46"/>
    <p:sldId id="2247" r:id="rId47"/>
    <p:sldId id="2237" r:id="rId48"/>
    <p:sldId id="2240" r:id="rId49"/>
    <p:sldId id="2248" r:id="rId50"/>
    <p:sldId id="2250" r:id="rId51"/>
    <p:sldId id="2271" r:id="rId52"/>
    <p:sldId id="2277" r:id="rId53"/>
    <p:sldId id="2278" r:id="rId54"/>
    <p:sldId id="1387" r:id="rId55"/>
    <p:sldId id="189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05C"/>
    <a:srgbClr val="FFFF99"/>
    <a:srgbClr val="E3AB89"/>
    <a:srgbClr val="F9B073"/>
    <a:srgbClr val="DCCF6E"/>
    <a:srgbClr val="EDE6B5"/>
    <a:srgbClr val="E7DE9D"/>
    <a:srgbClr val="FFFFCC"/>
    <a:srgbClr val="96BD79"/>
    <a:srgbClr val="B2C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223" autoAdjust="0"/>
    <p:restoredTop sz="82703" autoAdjust="0"/>
  </p:normalViewPr>
  <p:slideViewPr>
    <p:cSldViewPr>
      <p:cViewPr varScale="1">
        <p:scale>
          <a:sx n="56" d="100"/>
          <a:sy n="56" d="100"/>
        </p:scale>
        <p:origin x="64"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70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94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196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512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7051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998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468798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117335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1711997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260979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456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2645644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3375563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3082219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815680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2971009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2041990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472318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54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0581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64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3665341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3039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310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635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495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8080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208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6774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052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85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50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600943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kumimoji="0" lang="en-GB" sz="1200" b="1" i="0" u="none" strike="noStrike" kern="1200" cap="none" spc="0" normalizeH="0" baseline="0" noProof="0" dirty="0">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1028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kumimoji="0" lang="en-GB" sz="1200" b="1" i="0" u="none" strike="noStrike" kern="1200" cap="none" spc="0" normalizeH="0" baseline="0" noProof="0" dirty="0">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8483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kumimoji="0" lang="en-GB" sz="1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4351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kumimoji="0" lang="en-GB" sz="1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958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kumimoji="0" lang="en-GB" sz="1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032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spc="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413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6074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9377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44025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91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1525398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1042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78416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0583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76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272746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23159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26758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111053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2/5/2025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2/5/2025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3785652"/>
          </a:xfrm>
          <a:prstGeom prst="rect">
            <a:avLst/>
          </a:prstGeom>
          <a:noFill/>
        </p:spPr>
        <p:txBody>
          <a:bodyPr wrap="square" rtlCol="0">
            <a:spAutoFit/>
          </a:bodyPr>
          <a:lstStyle/>
          <a:p>
            <a:pPr lvl="0"/>
            <a:r>
              <a:rPr kumimoji="0" lang="en-US" sz="4000" b="1" i="0" u="none" strike="noStrike" kern="1200" cap="none" spc="-150" normalizeH="0" baseline="0" noProof="0" dirty="0">
                <a:ln>
                  <a:noFill/>
                </a:ln>
                <a:solidFill>
                  <a:srgbClr val="FFE7B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 7:4) </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The first was like a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lion</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and it had the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wings of an eagle</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t>
            </a:r>
          </a:p>
          <a:p>
            <a:pPr lvl="0"/>
            <a:r>
              <a:rPr lang="en-GB" sz="4000" b="1" spc="-150" baseline="3000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5 </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The second beast looked like a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bear</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It had three ribs in its mouth…</a:t>
            </a:r>
          </a:p>
          <a:p>
            <a:pPr lvl="0"/>
            <a:r>
              <a:rPr lang="en-GB" sz="4000" b="1" spc="-150" baseline="3000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6 </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One looked like a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leopard</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with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four wings</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four heads</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44" name="Picture 43">
            <a:extLst>
              <a:ext uri="{FF2B5EF4-FFF2-40B4-BE49-F238E27FC236}">
                <a16:creationId xmlns:a16="http://schemas.microsoft.com/office/drawing/2014/main" id="{13C0197A-C015-4C18-9BCA-15367DE15C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1000" y="-304800"/>
            <a:ext cx="4343400" cy="4343400"/>
          </a:xfrm>
          <a:prstGeom prst="rect">
            <a:avLst/>
          </a:prstGeom>
          <a:ln>
            <a:noFill/>
          </a:ln>
          <a:effectLst>
            <a:outerShdw blurRad="292100" dist="139700" dir="2700000" algn="tl" rotWithShape="0">
              <a:srgbClr val="333333">
                <a:alpha val="65000"/>
              </a:srgbClr>
            </a:outerShdw>
          </a:effectLst>
        </p:spPr>
      </p:pic>
      <p:pic>
        <p:nvPicPr>
          <p:cNvPr id="45" name="Picture 44">
            <a:extLst>
              <a:ext uri="{FF2B5EF4-FFF2-40B4-BE49-F238E27FC236}">
                <a16:creationId xmlns:a16="http://schemas.microsoft.com/office/drawing/2014/main" id="{4E911BE8-D9C5-42D5-B3AB-22865146E4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9599" y="2042348"/>
            <a:ext cx="4493141" cy="2426418"/>
          </a:xfrm>
          <a:prstGeom prst="rect">
            <a:avLst/>
          </a:prstGeom>
        </p:spPr>
      </p:pic>
      <p:pic>
        <p:nvPicPr>
          <p:cNvPr id="46" name="Picture 45">
            <a:extLst>
              <a:ext uri="{FF2B5EF4-FFF2-40B4-BE49-F238E27FC236}">
                <a16:creationId xmlns:a16="http://schemas.microsoft.com/office/drawing/2014/main" id="{1FD0B5EC-3761-4351-B44D-01440A2D561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42379" y="990600"/>
            <a:ext cx="4106808" cy="3530701"/>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id="{C1B42901-E01E-4FEF-BE58-48DD813C85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53200" y="3188178"/>
            <a:ext cx="4365114" cy="2426418"/>
          </a:xfrm>
          <a:prstGeom prst="rect">
            <a:avLst/>
          </a:prstGeom>
        </p:spPr>
      </p:pic>
      <p:pic>
        <p:nvPicPr>
          <p:cNvPr id="48" name="Picture 47">
            <a:extLst>
              <a:ext uri="{FF2B5EF4-FFF2-40B4-BE49-F238E27FC236}">
                <a16:creationId xmlns:a16="http://schemas.microsoft.com/office/drawing/2014/main" id="{97DD7C95-FF1A-4485-8F60-B6875C49373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791200" y="3353967"/>
            <a:ext cx="6553200" cy="4243362"/>
          </a:xfrm>
          <a:prstGeom prst="rect">
            <a:avLst/>
          </a:prstGeom>
          <a:ln>
            <a:noFill/>
          </a:ln>
          <a:effectLst>
            <a:outerShdw blurRad="292100" dist="139700" dir="2700000" algn="tl" rotWithShape="0">
              <a:srgbClr val="333333">
                <a:alpha val="65000"/>
              </a:srgbClr>
            </a:outerShdw>
          </a:effectLst>
        </p:spPr>
      </p:pic>
      <p:pic>
        <p:nvPicPr>
          <p:cNvPr id="49" name="Picture 48">
            <a:extLst>
              <a:ext uri="{FF2B5EF4-FFF2-40B4-BE49-F238E27FC236}">
                <a16:creationId xmlns:a16="http://schemas.microsoft.com/office/drawing/2014/main" id="{92B88319-D5F6-4D97-80A4-B6C96703F7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29400" y="4894878"/>
            <a:ext cx="5395428" cy="2420322"/>
          </a:xfrm>
          <a:prstGeom prst="rect">
            <a:avLst/>
          </a:prstGeom>
        </p:spPr>
      </p:pic>
      <p:sp>
        <p:nvSpPr>
          <p:cNvPr id="9" name="Rounded Rectangle 5">
            <a:extLst>
              <a:ext uri="{FF2B5EF4-FFF2-40B4-BE49-F238E27FC236}">
                <a16:creationId xmlns:a16="http://schemas.microsoft.com/office/drawing/2014/main" id="{29365BEE-0751-45E0-8B55-B1FEBB54ED46}"/>
              </a:ext>
            </a:extLst>
          </p:cNvPr>
          <p:cNvSpPr/>
          <p:nvPr/>
        </p:nvSpPr>
        <p:spPr>
          <a:xfrm>
            <a:off x="111043" y="3736634"/>
            <a:ext cx="7612295" cy="312136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Virtually all scholars agree that the visions in Daniel represent “empires or kingdoms.”</a:t>
            </a:r>
            <a:endPar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Stephen R. Miller,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Daniel. New American Commentary</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Vol. 18. (Nashville, TN: Broadman, 1994), 92-93, 218.</a:t>
            </a:r>
            <a:endPar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1305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ipe(left)">
                                      <p:cBhvr>
                                        <p:cTn id="25" dur="500"/>
                                        <p:tgtEl>
                                          <p:spTgt spid="8">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left)">
                                      <p:cBhvr>
                                        <p:cTn id="38" dur="500"/>
                                        <p:tgtEl>
                                          <p:spTgt spid="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wipe(left)">
                                      <p:cBhvr>
                                        <p:cTn id="43" dur="500"/>
                                        <p:tgtEl>
                                          <p:spTgt spid="8">
                                            <p:txEl>
                                              <p:pRg st="5" end="5"/>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998BA4-CFD9-4EA9-BA12-5F8546BB37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97324" y="-76200"/>
            <a:ext cx="10247076" cy="7974340"/>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E7E6BFEB-ADE8-4808-9CAE-B8E35C401113}"/>
              </a:ext>
            </a:extLst>
          </p:cNvPr>
          <p:cNvSpPr/>
          <p:nvPr/>
        </p:nvSpPr>
        <p:spPr>
          <a:xfrm>
            <a:off x="6781800" y="1447800"/>
            <a:ext cx="2133600" cy="22860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D3B9102-E987-4357-82AD-ED7AC1DDE4A1}"/>
              </a:ext>
            </a:extLst>
          </p:cNvPr>
          <p:cNvSpPr txBox="1"/>
          <p:nvPr/>
        </p:nvSpPr>
        <p:spPr>
          <a:xfrm>
            <a:off x="60742" y="59615"/>
            <a:ext cx="8321258" cy="3170099"/>
          </a:xfrm>
          <a:prstGeom prst="rect">
            <a:avLst/>
          </a:prstGeom>
          <a:noFill/>
        </p:spPr>
        <p:txBody>
          <a:bodyPr wrap="square" rtlCol="0">
            <a:spAutoFit/>
          </a:bodyPr>
          <a:lstStyle/>
          <a:p>
            <a:pPr lvl="0"/>
            <a:r>
              <a:rPr kumimoji="0" lang="en-US" sz="4000" b="1" i="0" u="none" strike="noStrike" kern="1200" cap="none" spc="-150" normalizeH="0" baseline="0" noProof="0" dirty="0">
                <a:ln>
                  <a:noFill/>
                </a:ln>
                <a:solidFill>
                  <a:srgbClr val="FFE7B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 7:7) There </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was a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fourth beast</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terrifying and frightening and very powerful…</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It was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different</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 from all the former beasts, and it had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ten horns</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9" name="Picture 8">
            <a:extLst>
              <a:ext uri="{FF2B5EF4-FFF2-40B4-BE49-F238E27FC236}">
                <a16:creationId xmlns:a16="http://schemas.microsoft.com/office/drawing/2014/main" id="{FBE85656-9A1F-43F4-A6C3-FB7622BE25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0201" y="3741717"/>
            <a:ext cx="6169687" cy="3072650"/>
          </a:xfrm>
          <a:prstGeom prst="rect">
            <a:avLst/>
          </a:prstGeom>
        </p:spPr>
      </p:pic>
    </p:spTree>
    <p:extLst>
      <p:ext uri="{BB962C8B-B14F-4D97-AF65-F5344CB8AC3E}">
        <p14:creationId xmlns:p14="http://schemas.microsoft.com/office/powerpoint/2010/main" val="3859971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wipe(left)">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3763897-5AB2-4180-A1BE-FBEDBA4C6F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97324" y="-76200"/>
            <a:ext cx="10247076" cy="7974340"/>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382CD641-3015-4C4E-A984-91666AEEE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0201" y="3741717"/>
            <a:ext cx="6169687" cy="3072650"/>
          </a:xfrm>
          <a:prstGeom prst="rect">
            <a:avLst/>
          </a:prstGeom>
        </p:spPr>
      </p:pic>
      <p:sp>
        <p:nvSpPr>
          <p:cNvPr id="21" name="Oval 20">
            <a:extLst>
              <a:ext uri="{FF2B5EF4-FFF2-40B4-BE49-F238E27FC236}">
                <a16:creationId xmlns:a16="http://schemas.microsoft.com/office/drawing/2014/main" id="{928657E4-7F17-477F-8A19-79A40432E62A}"/>
              </a:ext>
            </a:extLst>
          </p:cNvPr>
          <p:cNvSpPr/>
          <p:nvPr/>
        </p:nvSpPr>
        <p:spPr>
          <a:xfrm>
            <a:off x="6781800" y="1447800"/>
            <a:ext cx="2133600" cy="22860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9B40029-BD97-4A8A-9E82-EC914F673C9D}"/>
              </a:ext>
            </a:extLst>
          </p:cNvPr>
          <p:cNvSpPr txBox="1"/>
          <p:nvPr/>
        </p:nvSpPr>
        <p:spPr>
          <a:xfrm>
            <a:off x="60743" y="59615"/>
            <a:ext cx="6340058" cy="6247864"/>
          </a:xfrm>
          <a:prstGeom prst="rect">
            <a:avLst/>
          </a:prstGeom>
          <a:noFill/>
        </p:spPr>
        <p:txBody>
          <a:bodyPr wrap="square" rtlCol="0">
            <a:spAutoFit/>
          </a:bodyPr>
          <a:lstStyle/>
          <a:p>
            <a:pPr lvl="0"/>
            <a:r>
              <a:rPr kumimoji="0" lang="en-US" sz="4000" b="1" i="0" u="none" strike="noStrike" kern="1200" cap="none" spc="-150" normalizeH="0" baseline="0" noProof="0" dirty="0">
                <a:ln>
                  <a:noFill/>
                </a:ln>
                <a:solidFill>
                  <a:srgbClr val="FFE7B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 7:8) </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While I was thinking about the horns, there was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another horn</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It was a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little one</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 and it came up among the other horns.</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Three of the first horns were uprooted before it.</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This horn had eyes like</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the eyes of a human being and a mouth that spoke boastfully.</a:t>
            </a:r>
          </a:p>
        </p:txBody>
      </p:sp>
      <p:pic>
        <p:nvPicPr>
          <p:cNvPr id="23" name="Picture 22">
            <a:extLst>
              <a:ext uri="{FF2B5EF4-FFF2-40B4-BE49-F238E27FC236}">
                <a16:creationId xmlns:a16="http://schemas.microsoft.com/office/drawing/2014/main" id="{B41C168A-669A-47B4-9F9E-A76A587DB3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256354">
            <a:off x="6744038" y="1265899"/>
            <a:ext cx="1447800" cy="868680"/>
          </a:xfrm>
          <a:prstGeom prst="rect">
            <a:avLst/>
          </a:prstGeom>
        </p:spPr>
      </p:pic>
      <p:sp>
        <p:nvSpPr>
          <p:cNvPr id="25" name="Rounded Rectangle 9">
            <a:extLst>
              <a:ext uri="{FF2B5EF4-FFF2-40B4-BE49-F238E27FC236}">
                <a16:creationId xmlns:a16="http://schemas.microsoft.com/office/drawing/2014/main" id="{1E66BCB9-B41A-4F00-A6ED-7549041166F8}"/>
              </a:ext>
            </a:extLst>
          </p:cNvPr>
          <p:cNvSpPr/>
          <p:nvPr/>
        </p:nvSpPr>
        <p:spPr>
          <a:xfrm>
            <a:off x="3733800" y="3862136"/>
            <a:ext cx="8177464" cy="276726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(Dan. 7:23) The </a:t>
            </a:r>
            <a:r>
              <a:rPr lang="en-GB" sz="32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fourth beast</a:t>
            </a: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is a </a:t>
            </a:r>
            <a:r>
              <a:rPr lang="en-GB" sz="32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fourth kingdom</a:t>
            </a: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that will appear on earth.</a:t>
            </a:r>
          </a:p>
          <a:p>
            <a:pPr lvl="0" algn="ctr">
              <a:defRPr/>
            </a:pP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It will be different from all the other kingdoms and will devour the whole earth, trampling it down and crushing it.</a:t>
            </a:r>
          </a:p>
        </p:txBody>
      </p:sp>
    </p:spTree>
    <p:extLst>
      <p:ext uri="{BB962C8B-B14F-4D97-AF65-F5344CB8AC3E}">
        <p14:creationId xmlns:p14="http://schemas.microsoft.com/office/powerpoint/2010/main" val="2834068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wipe(left)">
                                      <p:cBhvr>
                                        <p:cTn id="7" dur="500"/>
                                        <p:tgtEl>
                                          <p:spTgt spid="22">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1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wipe(left)">
                                      <p:cBhvr>
                                        <p:cTn id="16" dur="500"/>
                                        <p:tgtEl>
                                          <p:spTgt spid="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animEffect transition="in" filter="wipe(left)">
                                      <p:cBhvr>
                                        <p:cTn id="21" dur="500"/>
                                        <p:tgtEl>
                                          <p:spTgt spid="2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xEl>
                                              <p:pRg st="4" end="4"/>
                                            </p:txEl>
                                          </p:spTgt>
                                        </p:tgtEl>
                                        <p:attrNameLst>
                                          <p:attrName>style.visibility</p:attrName>
                                        </p:attrNameLst>
                                      </p:cBhvr>
                                      <p:to>
                                        <p:strVal val="visible"/>
                                      </p:to>
                                    </p:set>
                                    <p:animEffect transition="in" filter="wipe(left)">
                                      <p:cBhvr>
                                        <p:cTn id="26" dur="500"/>
                                        <p:tgtEl>
                                          <p:spTgt spid="2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8" fill="hold"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animEffect transition="in" filter="wipe(left)">
                                      <p:cBhvr>
                                        <p:cTn id="39"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C6FACA-A5F6-4AA6-973F-E1FA281FE8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97324" y="-76200"/>
            <a:ext cx="10247076" cy="7974340"/>
          </a:xfrm>
          <a:prstGeom prst="rect">
            <a:avLst/>
          </a:prstGeom>
          <a:ln>
            <a:noFill/>
          </a:ln>
          <a:effectLst>
            <a:outerShdw blurRad="292100" dist="139700" dir="2700000" algn="tl" rotWithShape="0">
              <a:srgbClr val="333333">
                <a:alpha val="65000"/>
              </a:srgbClr>
            </a:outerShdw>
          </a:effectLst>
        </p:spPr>
      </p:pic>
      <p:sp>
        <p:nvSpPr>
          <p:cNvPr id="11" name="Oval 10">
            <a:extLst>
              <a:ext uri="{FF2B5EF4-FFF2-40B4-BE49-F238E27FC236}">
                <a16:creationId xmlns:a16="http://schemas.microsoft.com/office/drawing/2014/main" id="{27217C27-8381-44B3-89F4-7D700B255D0C}"/>
              </a:ext>
            </a:extLst>
          </p:cNvPr>
          <p:cNvSpPr/>
          <p:nvPr/>
        </p:nvSpPr>
        <p:spPr>
          <a:xfrm>
            <a:off x="6781800" y="1447800"/>
            <a:ext cx="2133600" cy="22860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9730801-1D0C-4FDB-8C87-0A4FEC96D7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256354">
            <a:off x="6744038" y="1265899"/>
            <a:ext cx="1447800" cy="868680"/>
          </a:xfrm>
          <a:prstGeom prst="rect">
            <a:avLst/>
          </a:prstGeom>
        </p:spPr>
      </p:pic>
      <p:sp>
        <p:nvSpPr>
          <p:cNvPr id="14" name="TextBox 13">
            <a:extLst>
              <a:ext uri="{FF2B5EF4-FFF2-40B4-BE49-F238E27FC236}">
                <a16:creationId xmlns:a16="http://schemas.microsoft.com/office/drawing/2014/main" id="{CF5BAF42-DB1C-4E3B-ACDB-1485CC79673B}"/>
              </a:ext>
            </a:extLst>
          </p:cNvPr>
          <p:cNvSpPr txBox="1"/>
          <p:nvPr/>
        </p:nvSpPr>
        <p:spPr>
          <a:xfrm>
            <a:off x="60743" y="59615"/>
            <a:ext cx="6340058" cy="6247864"/>
          </a:xfrm>
          <a:prstGeom prst="rect">
            <a:avLst/>
          </a:prstGeom>
          <a:noFill/>
        </p:spPr>
        <p:txBody>
          <a:bodyPr wrap="square" rtlCol="0">
            <a:spAutoFit/>
          </a:bodyPr>
          <a:lstStyle/>
          <a:p>
            <a:pPr lvl="0"/>
            <a:r>
              <a:rPr kumimoji="0" lang="en-US" sz="4000" b="1" i="0" u="none" strike="noStrike" kern="1200" cap="none" spc="-150" normalizeH="0" baseline="0" noProof="0" dirty="0">
                <a:ln>
                  <a:noFill/>
                </a:ln>
                <a:solidFill>
                  <a:srgbClr val="FFE7B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 7:8) </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While I was thinking about the horns, there was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another horn</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It was a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little one</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 and it came up among the other horns.</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Three of the first horns were uprooted before it.</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This horn had eyes like</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the eyes of a human being and a mouth that spoke boastfully.</a:t>
            </a:r>
          </a:p>
        </p:txBody>
      </p:sp>
      <p:sp>
        <p:nvSpPr>
          <p:cNvPr id="15" name="Rounded Rectangle 9">
            <a:extLst>
              <a:ext uri="{FF2B5EF4-FFF2-40B4-BE49-F238E27FC236}">
                <a16:creationId xmlns:a16="http://schemas.microsoft.com/office/drawing/2014/main" id="{6F56DBDA-D294-465F-9003-7B0A1663B6A0}"/>
              </a:ext>
            </a:extLst>
          </p:cNvPr>
          <p:cNvSpPr/>
          <p:nvPr/>
        </p:nvSpPr>
        <p:spPr>
          <a:xfrm>
            <a:off x="3733800" y="3862136"/>
            <a:ext cx="8177464" cy="276726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(Dan. 7:24) The </a:t>
            </a:r>
            <a:r>
              <a:rPr lang="en-GB" sz="32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ten horns</a:t>
            </a: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are </a:t>
            </a:r>
            <a:r>
              <a:rPr lang="en-GB" sz="32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ten kings</a:t>
            </a: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who will come from this kingdom.</a:t>
            </a:r>
          </a:p>
          <a:p>
            <a:pPr lvl="0" algn="ctr">
              <a:defRPr/>
            </a:pP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After them </a:t>
            </a:r>
            <a:r>
              <a:rPr lang="en-GB" sz="32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another king</a:t>
            </a: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will arise, different from the earlier ones. He will subdue three kings.</a:t>
            </a:r>
          </a:p>
          <a:p>
            <a:pPr lvl="0" algn="ctr">
              <a:defRPr/>
            </a:pPr>
            <a:endPar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070660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C6FACA-A5F6-4AA6-973F-E1FA281FE8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97324" y="-76200"/>
            <a:ext cx="10247076" cy="7974340"/>
          </a:xfrm>
          <a:prstGeom prst="rect">
            <a:avLst/>
          </a:prstGeom>
          <a:ln>
            <a:noFill/>
          </a:ln>
          <a:effectLst>
            <a:outerShdw blurRad="292100" dist="139700" dir="2700000" algn="tl" rotWithShape="0">
              <a:srgbClr val="333333">
                <a:alpha val="65000"/>
              </a:srgbClr>
            </a:outerShdw>
          </a:effectLst>
        </p:spPr>
      </p:pic>
      <p:sp>
        <p:nvSpPr>
          <p:cNvPr id="11" name="Oval 10">
            <a:extLst>
              <a:ext uri="{FF2B5EF4-FFF2-40B4-BE49-F238E27FC236}">
                <a16:creationId xmlns:a16="http://schemas.microsoft.com/office/drawing/2014/main" id="{27217C27-8381-44B3-89F4-7D700B255D0C}"/>
              </a:ext>
            </a:extLst>
          </p:cNvPr>
          <p:cNvSpPr/>
          <p:nvPr/>
        </p:nvSpPr>
        <p:spPr>
          <a:xfrm>
            <a:off x="6781800" y="1447800"/>
            <a:ext cx="2133600" cy="22860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9730801-1D0C-4FDB-8C87-0A4FEC96D7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256354">
            <a:off x="6744038" y="1265899"/>
            <a:ext cx="1447800" cy="868680"/>
          </a:xfrm>
          <a:prstGeom prst="rect">
            <a:avLst/>
          </a:prstGeom>
        </p:spPr>
      </p:pic>
      <p:sp>
        <p:nvSpPr>
          <p:cNvPr id="13" name="TextBox 12">
            <a:extLst>
              <a:ext uri="{FF2B5EF4-FFF2-40B4-BE49-F238E27FC236}">
                <a16:creationId xmlns:a16="http://schemas.microsoft.com/office/drawing/2014/main" id="{035A50F9-6A2B-49D8-957D-9F76719E202C}"/>
              </a:ext>
            </a:extLst>
          </p:cNvPr>
          <p:cNvSpPr txBox="1"/>
          <p:nvPr/>
        </p:nvSpPr>
        <p:spPr>
          <a:xfrm>
            <a:off x="60743" y="59615"/>
            <a:ext cx="6340058" cy="6247864"/>
          </a:xfrm>
          <a:prstGeom prst="rect">
            <a:avLst/>
          </a:prstGeom>
          <a:noFill/>
        </p:spPr>
        <p:txBody>
          <a:bodyPr wrap="square" rtlCol="0">
            <a:spAutoFit/>
          </a:bodyPr>
          <a:lstStyle/>
          <a:p>
            <a:pPr lvl="0"/>
            <a:r>
              <a:rPr kumimoji="0" lang="en-US" sz="4000" b="1" i="0" u="none" strike="noStrike" kern="1200" cap="none" spc="-150" normalizeH="0" baseline="0" noProof="0" dirty="0">
                <a:ln>
                  <a:noFill/>
                </a:ln>
                <a:solidFill>
                  <a:srgbClr val="FFE7B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 7:8) </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While I was thinking about the horns, there was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another horn</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It was a </a:t>
            </a:r>
            <a:r>
              <a:rPr lang="en-GB" sz="4000" b="1" u="sng"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little one</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 and it came up among the other horns.</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Three of the first horns were uprooted before it.</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This horn had eyes like</a:t>
            </a:r>
          </a:p>
          <a:p>
            <a:pPr lvl="0"/>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the eyes of a human being and a mouth that spoke boastfully.</a:t>
            </a:r>
          </a:p>
        </p:txBody>
      </p:sp>
      <p:sp>
        <p:nvSpPr>
          <p:cNvPr id="14" name="Rounded Rectangle 9">
            <a:extLst>
              <a:ext uri="{FF2B5EF4-FFF2-40B4-BE49-F238E27FC236}">
                <a16:creationId xmlns:a16="http://schemas.microsoft.com/office/drawing/2014/main" id="{40B10322-E0D6-4FAC-BF61-C12562B79E48}"/>
              </a:ext>
            </a:extLst>
          </p:cNvPr>
          <p:cNvSpPr/>
          <p:nvPr/>
        </p:nvSpPr>
        <p:spPr>
          <a:xfrm>
            <a:off x="3733800" y="3862136"/>
            <a:ext cx="8177464" cy="276726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(Dan. 7:25) He will speak against the Most High and oppress his holy people and try to change the set times and the laws.</a:t>
            </a:r>
          </a:p>
          <a:p>
            <a:pPr lvl="0" algn="ctr">
              <a:defRPr/>
            </a:pP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holy people will be delivered into his hands for a </a:t>
            </a:r>
            <a:r>
              <a:rPr lang="en-GB" sz="32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time, times and half a time</a:t>
            </a: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6" name="Rounded Rectangle 5">
            <a:extLst>
              <a:ext uri="{FF2B5EF4-FFF2-40B4-BE49-F238E27FC236}">
                <a16:creationId xmlns:a16="http://schemas.microsoft.com/office/drawing/2014/main" id="{CD09A446-3D3F-4048-972C-2935335F128D}"/>
              </a:ext>
            </a:extLst>
          </p:cNvPr>
          <p:cNvSpPr/>
          <p:nvPr/>
        </p:nvSpPr>
        <p:spPr>
          <a:xfrm>
            <a:off x="5103964" y="104347"/>
            <a:ext cx="7023868" cy="3757789"/>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 9:27) Half of seven years.</a:t>
            </a:r>
          </a:p>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 7:25) Time, times and half a time.</a:t>
            </a:r>
          </a:p>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 12:7) Time, times and half a time.</a:t>
            </a:r>
          </a:p>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11:2) 42 months.</a:t>
            </a:r>
          </a:p>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11:3) 1,260 days.</a:t>
            </a:r>
          </a:p>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12:14) Time, times and half a time.</a:t>
            </a:r>
          </a:p>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13:5) 42 months.</a:t>
            </a:r>
          </a:p>
        </p:txBody>
      </p:sp>
    </p:spTree>
    <p:extLst>
      <p:ext uri="{BB962C8B-B14F-4D97-AF65-F5344CB8AC3E}">
        <p14:creationId xmlns:p14="http://schemas.microsoft.com/office/powerpoint/2010/main" val="823253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80DF1C5-BECC-44A5-8C25-75C945C9B8FC}"/>
              </a:ext>
            </a:extLst>
          </p:cNvPr>
          <p:cNvSpPr txBox="1"/>
          <p:nvPr/>
        </p:nvSpPr>
        <p:spPr>
          <a:xfrm>
            <a:off x="59136" y="1219200"/>
            <a:ext cx="5994314"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Called the “beast.”</a:t>
            </a:r>
            <a:endParaRPr kumimoji="0" lang="en-GB" sz="3200" b="1" i="0" u="none" strike="noStrike" kern="1200" cap="none" spc="-150" normalizeH="0" baseline="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13:1-2; Rev. 17:3</a:t>
            </a:r>
          </a:p>
          <a:p>
            <a:pPr lvl="0" algn="ctr">
              <a:defRPr/>
            </a:pP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Persecutes believers.</a:t>
            </a:r>
            <a:endParaRPr lang="en-GB" sz="3200" b="1" spc="-150" dirty="0">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Revelation 13:7</a:t>
            </a:r>
          </a:p>
          <a:p>
            <a:pPr lvl="0" algn="ctr">
              <a:defRPr/>
            </a:pP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Destroyed by Christ.</a:t>
            </a:r>
            <a:endParaRPr lang="en-GB" sz="3200" b="1" spc="-150" dirty="0">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Revelation 19:19-20; 2 Thessalonians 2:8</a:t>
            </a:r>
          </a:p>
          <a:p>
            <a:pPr lvl="0" algn="ctr">
              <a:defRPr/>
            </a:pP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Arises from 10 kingdoms.</a:t>
            </a:r>
            <a:endParaRPr lang="en-GB" sz="3200" b="1" spc="-150" dirty="0">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Revelation 17:12</a:t>
            </a:r>
          </a:p>
          <a:p>
            <a:pPr lvl="0" algn="ctr">
              <a:defRPr/>
            </a:pP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Reigns for 3.5 years.</a:t>
            </a:r>
            <a:endParaRPr lang="en-GB" sz="3200" b="1" spc="-150" dirty="0">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Revelation 12:6, 14; 13:5</a:t>
            </a:r>
          </a:p>
          <a:p>
            <a:pPr lvl="0" algn="ctr">
              <a:defRPr/>
            </a:pP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Blasphemes God and people.</a:t>
            </a:r>
            <a:endParaRPr lang="en-GB" sz="3200" b="1" spc="-150" dirty="0">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Revelation 13:5; 2 Thessalonians 2:4</a:t>
            </a:r>
          </a:p>
          <a:p>
            <a:pPr lvl="0" algn="ctr">
              <a:defRPr/>
            </a:pPr>
            <a:endParaRPr kumimoji="0" lang="en-GB" sz="24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 name="TextBox 3">
            <a:extLst>
              <a:ext uri="{FF2B5EF4-FFF2-40B4-BE49-F238E27FC236}">
                <a16:creationId xmlns:a16="http://schemas.microsoft.com/office/drawing/2014/main" id="{14C7A450-5DAC-4BC6-8E50-5F0D387AED92}"/>
              </a:ext>
            </a:extLst>
          </p:cNvPr>
          <p:cNvSpPr txBox="1"/>
          <p:nvPr/>
        </p:nvSpPr>
        <p:spPr>
          <a:xfrm>
            <a:off x="6148450" y="1217464"/>
            <a:ext cx="599431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Called the “beast.”</a:t>
            </a:r>
            <a:endParaRPr lang="en-GB"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nl-NL"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 7:7, 11, 19, 23</a:t>
            </a:r>
          </a:p>
          <a:p>
            <a:pPr lvl="0" algn="ctr">
              <a:defRPr/>
            </a:pPr>
            <a:r>
              <a:rPr lang="en-US"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Persecutes believers.</a:t>
            </a:r>
            <a:endParaRPr lang="en-GB"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nl-NL"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 7:25</a:t>
            </a:r>
            <a:endParaRPr lang="en-US"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Destroyed by Christ.</a:t>
            </a:r>
            <a:endParaRPr lang="en-GB"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nl-NL"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 7:26-27</a:t>
            </a:r>
            <a:endParaRPr lang="en-US"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Arises from 10 kingdoms.</a:t>
            </a:r>
            <a:endParaRPr lang="en-GB"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nl-NL"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 7:8, 20, 24</a:t>
            </a:r>
            <a:endParaRPr lang="en-US"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Reigns for 3.5 years.</a:t>
            </a:r>
            <a:endParaRPr lang="en-GB"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nl-NL"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 7:25</a:t>
            </a:r>
            <a:endParaRPr lang="en-US"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Blasphemes God and people.</a:t>
            </a:r>
            <a:endParaRPr lang="en-GB" sz="32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nl-NL"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 7:8</a:t>
            </a:r>
            <a:endParaRPr lang="en-US"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526117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wipe(left)">
                                      <p:cBhvr>
                                        <p:cTn id="19" dur="500"/>
                                        <p:tgtEl>
                                          <p:spTgt spid="1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wipe(left)">
                                      <p:cBhvr>
                                        <p:cTn id="23" dur="500"/>
                                        <p:tgtEl>
                                          <p:spTgt spid="1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wipe(left)">
                                      <p:cBhvr>
                                        <p:cTn id="27" dur="500"/>
                                        <p:tgtEl>
                                          <p:spTgt spid="1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wipe(left)">
                                      <p:cBhvr>
                                        <p:cTn id="31" dur="500"/>
                                        <p:tgtEl>
                                          <p:spTgt spid="13">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animEffect transition="in" filter="wipe(left)">
                                      <p:cBhvr>
                                        <p:cTn id="35" dur="500"/>
                                        <p:tgtEl>
                                          <p:spTgt spid="13">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animEffect transition="in" filter="wipe(left)">
                                      <p:cBhvr>
                                        <p:cTn id="39" dur="500"/>
                                        <p:tgtEl>
                                          <p:spTgt spid="13">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animEffect transition="in" filter="wipe(left)">
                                      <p:cBhvr>
                                        <p:cTn id="43" dur="500"/>
                                        <p:tgtEl>
                                          <p:spTgt spid="13">
                                            <p:txEl>
                                              <p:pRg st="9" end="9"/>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animEffect transition="in" filter="wipe(left)">
                                      <p:cBhvr>
                                        <p:cTn id="47" dur="500"/>
                                        <p:tgtEl>
                                          <p:spTgt spid="13">
                                            <p:txEl>
                                              <p:pRg st="10" end="10"/>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3">
                                            <p:txEl>
                                              <p:pRg st="11" end="11"/>
                                            </p:txEl>
                                          </p:spTgt>
                                        </p:tgtEl>
                                        <p:attrNameLst>
                                          <p:attrName>style.visibility</p:attrName>
                                        </p:attrNameLst>
                                      </p:cBhvr>
                                      <p:to>
                                        <p:strVal val="visible"/>
                                      </p:to>
                                    </p:set>
                                    <p:animEffect transition="in" filter="wipe(left)">
                                      <p:cBhvr>
                                        <p:cTn id="51" dur="500"/>
                                        <p:tgtEl>
                                          <p:spTgt spid="13">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wipe(left)">
                                      <p:cBhvr>
                                        <p:cTn id="56" dur="500"/>
                                        <p:tgtEl>
                                          <p:spTgt spid="4">
                                            <p:txEl>
                                              <p:pRg st="0" end="0"/>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wipe(left)">
                                      <p:cBhvr>
                                        <p:cTn id="60" dur="500"/>
                                        <p:tgtEl>
                                          <p:spTgt spid="4">
                                            <p:txEl>
                                              <p:pRg st="1" end="1"/>
                                            </p:txEl>
                                          </p:spTgt>
                                        </p:tgtEl>
                                      </p:cBhvr>
                                    </p:animEffect>
                                  </p:childTnLst>
                                </p:cTn>
                              </p:par>
                            </p:childTnLst>
                          </p:cTn>
                        </p:par>
                        <p:par>
                          <p:cTn id="61" fill="hold">
                            <p:stCondLst>
                              <p:cond delay="1000"/>
                            </p:stCondLst>
                            <p:childTnLst>
                              <p:par>
                                <p:cTn id="62" presetID="22" presetClass="entr" presetSubtype="8" fill="hold" nodeType="after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left)">
                                      <p:cBhvr>
                                        <p:cTn id="64" dur="500"/>
                                        <p:tgtEl>
                                          <p:spTgt spid="4">
                                            <p:txEl>
                                              <p:pRg st="2" end="2"/>
                                            </p:txEl>
                                          </p:spTgt>
                                        </p:tgtEl>
                                      </p:cBhvr>
                                    </p:animEffect>
                                  </p:childTnLst>
                                </p:cTn>
                              </p:par>
                            </p:childTnLst>
                          </p:cTn>
                        </p:par>
                        <p:par>
                          <p:cTn id="65" fill="hold">
                            <p:stCondLst>
                              <p:cond delay="1500"/>
                            </p:stCondLst>
                            <p:childTnLst>
                              <p:par>
                                <p:cTn id="66" presetID="22" presetClass="entr" presetSubtype="8" fill="hold" nodeType="after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wipe(left)">
                                      <p:cBhvr>
                                        <p:cTn id="68" dur="500"/>
                                        <p:tgtEl>
                                          <p:spTgt spid="4">
                                            <p:txEl>
                                              <p:pRg st="3" end="3"/>
                                            </p:txEl>
                                          </p:spTgt>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wipe(left)">
                                      <p:cBhvr>
                                        <p:cTn id="72" dur="500"/>
                                        <p:tgtEl>
                                          <p:spTgt spid="4">
                                            <p:txEl>
                                              <p:pRg st="4" end="4"/>
                                            </p:txEl>
                                          </p:spTgt>
                                        </p:tgtEl>
                                      </p:cBhvr>
                                    </p:animEffect>
                                  </p:childTnLst>
                                </p:cTn>
                              </p:par>
                            </p:childTnLst>
                          </p:cTn>
                        </p:par>
                        <p:par>
                          <p:cTn id="73" fill="hold">
                            <p:stCondLst>
                              <p:cond delay="2500"/>
                            </p:stCondLst>
                            <p:childTnLst>
                              <p:par>
                                <p:cTn id="74" presetID="22" presetClass="entr" presetSubtype="8" fill="hold" nodeType="afterEffect">
                                  <p:stCondLst>
                                    <p:cond delay="0"/>
                                  </p:stCondLst>
                                  <p:childTnLst>
                                    <p:set>
                                      <p:cBhvr>
                                        <p:cTn id="75" dur="1" fill="hold">
                                          <p:stCondLst>
                                            <p:cond delay="0"/>
                                          </p:stCondLst>
                                        </p:cTn>
                                        <p:tgtEl>
                                          <p:spTgt spid="4">
                                            <p:txEl>
                                              <p:pRg st="5" end="5"/>
                                            </p:txEl>
                                          </p:spTgt>
                                        </p:tgtEl>
                                        <p:attrNameLst>
                                          <p:attrName>style.visibility</p:attrName>
                                        </p:attrNameLst>
                                      </p:cBhvr>
                                      <p:to>
                                        <p:strVal val="visible"/>
                                      </p:to>
                                    </p:set>
                                    <p:animEffect transition="in" filter="wipe(left)">
                                      <p:cBhvr>
                                        <p:cTn id="76" dur="500"/>
                                        <p:tgtEl>
                                          <p:spTgt spid="4">
                                            <p:txEl>
                                              <p:pRg st="5" end="5"/>
                                            </p:txEl>
                                          </p:spTgt>
                                        </p:tgtEl>
                                      </p:cBhvr>
                                    </p:animEffect>
                                  </p:childTnLst>
                                </p:cTn>
                              </p:par>
                            </p:childTnLst>
                          </p:cTn>
                        </p:par>
                        <p:par>
                          <p:cTn id="77" fill="hold">
                            <p:stCondLst>
                              <p:cond delay="3000"/>
                            </p:stCondLst>
                            <p:childTnLst>
                              <p:par>
                                <p:cTn id="78" presetID="22" presetClass="entr" presetSubtype="8" fill="hold" nodeType="afterEffect">
                                  <p:stCondLst>
                                    <p:cond delay="0"/>
                                  </p:stCondLst>
                                  <p:childTnLst>
                                    <p:set>
                                      <p:cBhvr>
                                        <p:cTn id="79" dur="1" fill="hold">
                                          <p:stCondLst>
                                            <p:cond delay="0"/>
                                          </p:stCondLst>
                                        </p:cTn>
                                        <p:tgtEl>
                                          <p:spTgt spid="4">
                                            <p:txEl>
                                              <p:pRg st="6" end="6"/>
                                            </p:txEl>
                                          </p:spTgt>
                                        </p:tgtEl>
                                        <p:attrNameLst>
                                          <p:attrName>style.visibility</p:attrName>
                                        </p:attrNameLst>
                                      </p:cBhvr>
                                      <p:to>
                                        <p:strVal val="visible"/>
                                      </p:to>
                                    </p:set>
                                    <p:animEffect transition="in" filter="wipe(left)">
                                      <p:cBhvr>
                                        <p:cTn id="80" dur="500"/>
                                        <p:tgtEl>
                                          <p:spTgt spid="4">
                                            <p:txEl>
                                              <p:pRg st="6" end="6"/>
                                            </p:txEl>
                                          </p:spTgt>
                                        </p:tgtEl>
                                      </p:cBhvr>
                                    </p:animEffect>
                                  </p:childTnLst>
                                </p:cTn>
                              </p:par>
                            </p:childTnLst>
                          </p:cTn>
                        </p:par>
                        <p:par>
                          <p:cTn id="81" fill="hold">
                            <p:stCondLst>
                              <p:cond delay="3500"/>
                            </p:stCondLst>
                            <p:childTnLst>
                              <p:par>
                                <p:cTn id="82" presetID="22" presetClass="entr" presetSubtype="8" fill="hold" nodeType="afterEffect">
                                  <p:stCondLst>
                                    <p:cond delay="0"/>
                                  </p:stCondLst>
                                  <p:childTnLst>
                                    <p:set>
                                      <p:cBhvr>
                                        <p:cTn id="83" dur="1" fill="hold">
                                          <p:stCondLst>
                                            <p:cond delay="0"/>
                                          </p:stCondLst>
                                        </p:cTn>
                                        <p:tgtEl>
                                          <p:spTgt spid="4">
                                            <p:txEl>
                                              <p:pRg st="7" end="7"/>
                                            </p:txEl>
                                          </p:spTgt>
                                        </p:tgtEl>
                                        <p:attrNameLst>
                                          <p:attrName>style.visibility</p:attrName>
                                        </p:attrNameLst>
                                      </p:cBhvr>
                                      <p:to>
                                        <p:strVal val="visible"/>
                                      </p:to>
                                    </p:set>
                                    <p:animEffect transition="in" filter="wipe(left)">
                                      <p:cBhvr>
                                        <p:cTn id="84" dur="500"/>
                                        <p:tgtEl>
                                          <p:spTgt spid="4">
                                            <p:txEl>
                                              <p:pRg st="7" end="7"/>
                                            </p:txEl>
                                          </p:spTgt>
                                        </p:tgtEl>
                                      </p:cBhvr>
                                    </p:animEffect>
                                  </p:childTnLst>
                                </p:cTn>
                              </p:par>
                            </p:childTnLst>
                          </p:cTn>
                        </p:par>
                        <p:par>
                          <p:cTn id="85" fill="hold">
                            <p:stCondLst>
                              <p:cond delay="4000"/>
                            </p:stCondLst>
                            <p:childTnLst>
                              <p:par>
                                <p:cTn id="86" presetID="22" presetClass="entr" presetSubtype="8" fill="hold" nodeType="afterEffect">
                                  <p:stCondLst>
                                    <p:cond delay="0"/>
                                  </p:stCondLst>
                                  <p:childTnLst>
                                    <p:set>
                                      <p:cBhvr>
                                        <p:cTn id="87" dur="1" fill="hold">
                                          <p:stCondLst>
                                            <p:cond delay="0"/>
                                          </p:stCondLst>
                                        </p:cTn>
                                        <p:tgtEl>
                                          <p:spTgt spid="4">
                                            <p:txEl>
                                              <p:pRg st="8" end="8"/>
                                            </p:txEl>
                                          </p:spTgt>
                                        </p:tgtEl>
                                        <p:attrNameLst>
                                          <p:attrName>style.visibility</p:attrName>
                                        </p:attrNameLst>
                                      </p:cBhvr>
                                      <p:to>
                                        <p:strVal val="visible"/>
                                      </p:to>
                                    </p:set>
                                    <p:animEffect transition="in" filter="wipe(left)">
                                      <p:cBhvr>
                                        <p:cTn id="88" dur="500"/>
                                        <p:tgtEl>
                                          <p:spTgt spid="4">
                                            <p:txEl>
                                              <p:pRg st="8" end="8"/>
                                            </p:txEl>
                                          </p:spTgt>
                                        </p:tgtEl>
                                      </p:cBhvr>
                                    </p:animEffect>
                                  </p:childTnLst>
                                </p:cTn>
                              </p:par>
                            </p:childTnLst>
                          </p:cTn>
                        </p:par>
                        <p:par>
                          <p:cTn id="89" fill="hold">
                            <p:stCondLst>
                              <p:cond delay="4500"/>
                            </p:stCondLst>
                            <p:childTnLst>
                              <p:par>
                                <p:cTn id="90" presetID="22" presetClass="entr" presetSubtype="8" fill="hold" nodeType="afterEffect">
                                  <p:stCondLst>
                                    <p:cond delay="0"/>
                                  </p:stCondLst>
                                  <p:childTnLst>
                                    <p:set>
                                      <p:cBhvr>
                                        <p:cTn id="91" dur="1" fill="hold">
                                          <p:stCondLst>
                                            <p:cond delay="0"/>
                                          </p:stCondLst>
                                        </p:cTn>
                                        <p:tgtEl>
                                          <p:spTgt spid="4">
                                            <p:txEl>
                                              <p:pRg st="9" end="9"/>
                                            </p:txEl>
                                          </p:spTgt>
                                        </p:tgtEl>
                                        <p:attrNameLst>
                                          <p:attrName>style.visibility</p:attrName>
                                        </p:attrNameLst>
                                      </p:cBhvr>
                                      <p:to>
                                        <p:strVal val="visible"/>
                                      </p:to>
                                    </p:set>
                                    <p:animEffect transition="in" filter="wipe(left)">
                                      <p:cBhvr>
                                        <p:cTn id="92" dur="500"/>
                                        <p:tgtEl>
                                          <p:spTgt spid="4">
                                            <p:txEl>
                                              <p:pRg st="9" end="9"/>
                                            </p:txEl>
                                          </p:spTgt>
                                        </p:tgtEl>
                                      </p:cBhvr>
                                    </p:animEffect>
                                  </p:childTnLst>
                                </p:cTn>
                              </p:par>
                            </p:childTnLst>
                          </p:cTn>
                        </p:par>
                        <p:par>
                          <p:cTn id="93" fill="hold">
                            <p:stCondLst>
                              <p:cond delay="5000"/>
                            </p:stCondLst>
                            <p:childTnLst>
                              <p:par>
                                <p:cTn id="94" presetID="22" presetClass="entr" presetSubtype="8" fill="hold" nodeType="after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wipe(left)">
                                      <p:cBhvr>
                                        <p:cTn id="96" dur="500"/>
                                        <p:tgtEl>
                                          <p:spTgt spid="4">
                                            <p:txEl>
                                              <p:pRg st="10" end="10"/>
                                            </p:txEl>
                                          </p:spTgt>
                                        </p:tgtEl>
                                      </p:cBhvr>
                                    </p:animEffect>
                                  </p:childTnLst>
                                </p:cTn>
                              </p:par>
                            </p:childTnLst>
                          </p:cTn>
                        </p:par>
                        <p:par>
                          <p:cTn id="97" fill="hold">
                            <p:stCondLst>
                              <p:cond delay="5500"/>
                            </p:stCondLst>
                            <p:childTnLst>
                              <p:par>
                                <p:cTn id="98" presetID="22" presetClass="entr" presetSubtype="8" fill="hold" nodeType="afterEffect">
                                  <p:stCondLst>
                                    <p:cond delay="0"/>
                                  </p:stCondLst>
                                  <p:childTnLst>
                                    <p:set>
                                      <p:cBhvr>
                                        <p:cTn id="99" dur="1" fill="hold">
                                          <p:stCondLst>
                                            <p:cond delay="0"/>
                                          </p:stCondLst>
                                        </p:cTn>
                                        <p:tgtEl>
                                          <p:spTgt spid="4">
                                            <p:txEl>
                                              <p:pRg st="11" end="11"/>
                                            </p:txEl>
                                          </p:spTgt>
                                        </p:tgtEl>
                                        <p:attrNameLst>
                                          <p:attrName>style.visibility</p:attrName>
                                        </p:attrNameLst>
                                      </p:cBhvr>
                                      <p:to>
                                        <p:strVal val="visible"/>
                                      </p:to>
                                    </p:set>
                                    <p:animEffect transition="in" filter="wipe(left)">
                                      <p:cBhvr>
                                        <p:cTn id="10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beast I saw resembled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leopard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but had feet like those of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bear</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 mouth like that of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lion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dragon (Satan) gave the beast his power and his throne and great authority.</a:t>
            </a:r>
          </a:p>
        </p:txBody>
      </p:sp>
      <p:pic>
        <p:nvPicPr>
          <p:cNvPr id="22" name="Picture 21">
            <a:extLst>
              <a:ext uri="{FF2B5EF4-FFF2-40B4-BE49-F238E27FC236}">
                <a16:creationId xmlns:a16="http://schemas.microsoft.com/office/drawing/2014/main" id="{E65AB62E-B64D-49D4-99D3-67BFADBB81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905000"/>
            <a:ext cx="3589316" cy="3589316"/>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DD733ADD-5F9F-4E19-887B-6924C43089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52600" y="2668777"/>
            <a:ext cx="4075078" cy="3503423"/>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92EC3BE6-064F-4C33-862E-8F4644F292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97747" y="3004049"/>
            <a:ext cx="4770053" cy="3777751"/>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10EA0A95-2B65-4EFF-A0CA-83C95249703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66866" y="2209800"/>
            <a:ext cx="5854659" cy="48768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12455D0D-8F7A-407A-B89F-F0C7545CFA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83337" y="5791200"/>
            <a:ext cx="4938188" cy="1286367"/>
          </a:xfrm>
          <a:prstGeom prst="rect">
            <a:avLst/>
          </a:prstGeom>
        </p:spPr>
      </p:pic>
      <p:pic>
        <p:nvPicPr>
          <p:cNvPr id="5" name="Picture 4">
            <a:extLst>
              <a:ext uri="{FF2B5EF4-FFF2-40B4-BE49-F238E27FC236}">
                <a16:creationId xmlns:a16="http://schemas.microsoft.com/office/drawing/2014/main" id="{99BBB9CC-AD04-49F3-9062-AB22BBA36F3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91373" y="5628062"/>
            <a:ext cx="1463167" cy="969348"/>
          </a:xfrm>
          <a:prstGeom prst="rect">
            <a:avLst/>
          </a:prstGeom>
        </p:spPr>
      </p:pic>
      <p:pic>
        <p:nvPicPr>
          <p:cNvPr id="9" name="Picture 8">
            <a:extLst>
              <a:ext uri="{FF2B5EF4-FFF2-40B4-BE49-F238E27FC236}">
                <a16:creationId xmlns:a16="http://schemas.microsoft.com/office/drawing/2014/main" id="{AAEA7C6E-6200-4341-80E5-48BA91F9F04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28750" y="5097302"/>
            <a:ext cx="2322777" cy="969348"/>
          </a:xfrm>
          <a:prstGeom prst="rect">
            <a:avLst/>
          </a:prstGeom>
        </p:spPr>
      </p:pic>
      <p:pic>
        <p:nvPicPr>
          <p:cNvPr id="11" name="Picture 10">
            <a:extLst>
              <a:ext uri="{FF2B5EF4-FFF2-40B4-BE49-F238E27FC236}">
                <a16:creationId xmlns:a16="http://schemas.microsoft.com/office/drawing/2014/main" id="{2F87AC69-32EE-44DA-B118-D054D4D3061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8231" y="4612628"/>
            <a:ext cx="1688738" cy="969348"/>
          </a:xfrm>
          <a:prstGeom prst="rect">
            <a:avLst/>
          </a:prstGeom>
        </p:spPr>
      </p:pic>
      <p:pic>
        <p:nvPicPr>
          <p:cNvPr id="13" name="Picture 12">
            <a:extLst>
              <a:ext uri="{FF2B5EF4-FFF2-40B4-BE49-F238E27FC236}">
                <a16:creationId xmlns:a16="http://schemas.microsoft.com/office/drawing/2014/main" id="{1660F75C-E887-479E-A79E-221AD6050C4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44038" y="5238173"/>
            <a:ext cx="4761389" cy="1286367"/>
          </a:xfrm>
          <a:prstGeom prst="rect">
            <a:avLst/>
          </a:prstGeom>
        </p:spPr>
      </p:pic>
    </p:spTree>
    <p:extLst>
      <p:ext uri="{BB962C8B-B14F-4D97-AF65-F5344CB8AC3E}">
        <p14:creationId xmlns:p14="http://schemas.microsoft.com/office/powerpoint/2010/main" val="227492519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One of the heads of the beast seemed to have had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fatal wound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but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fatal wound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had been healed.</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whole world was filled with wonder and followed the beast.</a:t>
            </a:r>
          </a:p>
        </p:txBody>
      </p:sp>
      <p:sp>
        <p:nvSpPr>
          <p:cNvPr id="3" name="Rounded Rectangle 5">
            <a:extLst>
              <a:ext uri="{FF2B5EF4-FFF2-40B4-BE49-F238E27FC236}">
                <a16:creationId xmlns:a16="http://schemas.microsoft.com/office/drawing/2014/main" id="{B03E6A70-D40B-4138-9C95-D4A35C56B7DB}"/>
              </a:ext>
            </a:extLst>
          </p:cNvPr>
          <p:cNvSpPr/>
          <p:nvPr/>
        </p:nvSpPr>
        <p:spPr>
          <a:xfrm>
            <a:off x="892626" y="1371600"/>
            <a:ext cx="11201399" cy="54102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4800" b="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“Fatal wound</a:t>
            </a:r>
            <a:r>
              <a:rPr lang="en-US"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i="1" spc="-150" dirty="0" err="1">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sphazō</a:t>
            </a:r>
            <a:r>
              <a:rPr lang="en-US"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Is the Beast killed and resurrected?</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was also “slain” (</a:t>
            </a:r>
            <a:r>
              <a:rPr lang="en-US" sz="2400" b="1" i="1" dirty="0" err="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sphazō</a:t>
            </a: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Revelation 5:6; 13:3)</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also “lived” (</a:t>
            </a:r>
            <a:r>
              <a:rPr lang="en-US" sz="2400" b="1" i="1" dirty="0" err="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ezēsen</a:t>
            </a: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Revelation 2:8; 13:14)</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false prophet makes the earth… worship the first beast,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whose fatal wound was healed</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(Rev. 13:12).</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beast who had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wound of the sword</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has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come to life</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(Rev. 13:14).</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Robert L. Thomas,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8-22</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(Chicago: Moody Publishers, 1995), 159.</a:t>
            </a:r>
          </a:p>
          <a:p>
            <a:pPr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Does this refer to the renewed Roman empire?</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“heads” refer to kings or kingdoms (v.2).</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It’s questionable whether Satan cannot resurrect humans.</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F. Walvoord,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Revelation of Jesus Christ</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(2008), 199-200.</a:t>
            </a:r>
          </a:p>
        </p:txBody>
      </p:sp>
    </p:spTree>
    <p:extLst>
      <p:ext uri="{BB962C8B-B14F-4D97-AF65-F5344CB8AC3E}">
        <p14:creationId xmlns:p14="http://schemas.microsoft.com/office/powerpoint/2010/main" val="2759385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left)">
                                      <p:cBhvr>
                                        <p:cTn id="45" dur="500"/>
                                        <p:tgtEl>
                                          <p:spTgt spid="3">
                                            <p:txEl>
                                              <p:pRg st="7" end="7"/>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left)">
                                      <p:cBhvr>
                                        <p:cTn id="49" dur="500"/>
                                        <p:tgtEl>
                                          <p:spTgt spid="3">
                                            <p:txEl>
                                              <p:pRg st="8" end="8"/>
                                            </p:txEl>
                                          </p:spTgt>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wipe(left)">
                                      <p:cBhvr>
                                        <p:cTn id="53" dur="500"/>
                                        <p:tgtEl>
                                          <p:spTgt spid="3">
                                            <p:txEl>
                                              <p:pRg st="9" end="9"/>
                                            </p:txEl>
                                          </p:spTgt>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People worshiped the dragon because he had given authority to the beast, and they also worshiped the beast and asked,</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“Who is like the beast?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Who can wage war against it?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1203939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beast was given a mouth to utter proud words and blasphemies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to exercise its authority for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forty-two months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Rounded Rectangle 5">
            <a:extLst>
              <a:ext uri="{FF2B5EF4-FFF2-40B4-BE49-F238E27FC236}">
                <a16:creationId xmlns:a16="http://schemas.microsoft.com/office/drawing/2014/main" id="{A7776D17-1703-4D2C-BB88-5580718217CD}"/>
              </a:ext>
            </a:extLst>
          </p:cNvPr>
          <p:cNvSpPr/>
          <p:nvPr/>
        </p:nvSpPr>
        <p:spPr>
          <a:xfrm>
            <a:off x="8991600" y="2027439"/>
            <a:ext cx="2286000" cy="607863"/>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Daniel 7:25</a:t>
            </a:r>
          </a:p>
        </p:txBody>
      </p:sp>
    </p:spTree>
    <p:extLst>
      <p:ext uri="{BB962C8B-B14F-4D97-AF65-F5344CB8AC3E}">
        <p14:creationId xmlns:p14="http://schemas.microsoft.com/office/powerpoint/2010/main" val="22689057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837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opened its mouth to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blaspheme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to slander his name and his dwelling place</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those who live in heaven.</a:t>
            </a:r>
          </a:p>
        </p:txBody>
      </p:sp>
      <p:sp>
        <p:nvSpPr>
          <p:cNvPr id="3" name="Rounded Rectangle 5">
            <a:extLst>
              <a:ext uri="{FF2B5EF4-FFF2-40B4-BE49-F238E27FC236}">
                <a16:creationId xmlns:a16="http://schemas.microsoft.com/office/drawing/2014/main" id="{D182696E-FF4A-49ED-91D5-A17F50EBACC5}"/>
              </a:ext>
            </a:extLst>
          </p:cNvPr>
          <p:cNvSpPr/>
          <p:nvPr/>
        </p:nvSpPr>
        <p:spPr>
          <a:xfrm>
            <a:off x="4876800" y="2032749"/>
            <a:ext cx="1905000" cy="607863"/>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Daniel 7:8</a:t>
            </a:r>
          </a:p>
        </p:txBody>
      </p:sp>
    </p:spTree>
    <p:extLst>
      <p:ext uri="{BB962C8B-B14F-4D97-AF65-F5344CB8AC3E}">
        <p14:creationId xmlns:p14="http://schemas.microsoft.com/office/powerpoint/2010/main" val="28992535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500"/>
                                        <p:tgtEl>
                                          <p:spTgt spid="8">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923877"/>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was given power to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wage war against God’s holy people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to conquer them.</a:t>
            </a:r>
          </a:p>
          <a:p>
            <a:endParaRPr lang="en-GB" sz="2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it was given authority over every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tribe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people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language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nation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Rounded Rectangle 5">
            <a:extLst>
              <a:ext uri="{FF2B5EF4-FFF2-40B4-BE49-F238E27FC236}">
                <a16:creationId xmlns:a16="http://schemas.microsoft.com/office/drawing/2014/main" id="{AB209A2F-7D5E-46CE-9548-55DE2D4C1BEF}"/>
              </a:ext>
            </a:extLst>
          </p:cNvPr>
          <p:cNvSpPr/>
          <p:nvPr/>
        </p:nvSpPr>
        <p:spPr>
          <a:xfrm>
            <a:off x="4495800" y="2420993"/>
            <a:ext cx="2667000" cy="550807"/>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sz="2800" b="1"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Revelation 5:9</a:t>
            </a:r>
            <a:endParaRPr lang="en-GB" sz="16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ounded Rectangle 5">
            <a:extLst>
              <a:ext uri="{FF2B5EF4-FFF2-40B4-BE49-F238E27FC236}">
                <a16:creationId xmlns:a16="http://schemas.microsoft.com/office/drawing/2014/main" id="{E694B6A8-709D-49BF-BAFA-891FA2615C60}"/>
              </a:ext>
            </a:extLst>
          </p:cNvPr>
          <p:cNvSpPr/>
          <p:nvPr/>
        </p:nvSpPr>
        <p:spPr>
          <a:xfrm>
            <a:off x="6985686" y="886941"/>
            <a:ext cx="2286000" cy="607863"/>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Daniel 7:25</a:t>
            </a:r>
          </a:p>
        </p:txBody>
      </p:sp>
    </p:spTree>
    <p:extLst>
      <p:ext uri="{BB962C8B-B14F-4D97-AF65-F5344CB8AC3E}">
        <p14:creationId xmlns:p14="http://schemas.microsoft.com/office/powerpoint/2010/main" val="14438949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13:8)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who dwell on the earth will worship him</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everyone whose name has not been written from the foundation of the world in the book of life of the Lamb who has been slain. </a:t>
            </a:r>
          </a:p>
        </p:txBody>
      </p:sp>
    </p:spTree>
    <p:extLst>
      <p:ext uri="{BB962C8B-B14F-4D97-AF65-F5344CB8AC3E}">
        <p14:creationId xmlns:p14="http://schemas.microsoft.com/office/powerpoint/2010/main" val="18080989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13:8)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who dwell on the earth will worship him,</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everyone whose name has not been written from the foundation of the world in the book of life of the Lamb</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who has been slain. </a:t>
            </a:r>
          </a:p>
        </p:txBody>
      </p:sp>
    </p:spTree>
    <p:extLst>
      <p:ext uri="{BB962C8B-B14F-4D97-AF65-F5344CB8AC3E}">
        <p14:creationId xmlns:p14="http://schemas.microsoft.com/office/powerpoint/2010/main" val="286765565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707886"/>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13:9)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Whoever has ears, let them hear. </a:t>
            </a:r>
          </a:p>
        </p:txBody>
      </p:sp>
      <p:sp>
        <p:nvSpPr>
          <p:cNvPr id="3" name="Rounded Rectangle 5">
            <a:extLst>
              <a:ext uri="{FF2B5EF4-FFF2-40B4-BE49-F238E27FC236}">
                <a16:creationId xmlns:a16="http://schemas.microsoft.com/office/drawing/2014/main" id="{35D78975-16E7-441D-86E0-92B6B996D6BB}"/>
              </a:ext>
            </a:extLst>
          </p:cNvPr>
          <p:cNvSpPr/>
          <p:nvPr/>
        </p:nvSpPr>
        <p:spPr>
          <a:xfrm>
            <a:off x="2057400" y="914400"/>
            <a:ext cx="9241974" cy="2184381"/>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who has an ear, let him hear</a:t>
            </a:r>
          </a:p>
          <a:p>
            <a:pPr algn="ctr">
              <a:defRPr/>
            </a:pPr>
            <a:r>
              <a:rPr lang="en-GB"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the Spirit says to the churches</a:t>
            </a:r>
            <a:r>
              <a:rPr lang="en-GB"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32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2-3</a:t>
            </a:r>
          </a:p>
        </p:txBody>
      </p:sp>
    </p:spTree>
    <p:extLst>
      <p:ext uri="{BB962C8B-B14F-4D97-AF65-F5344CB8AC3E}">
        <p14:creationId xmlns:p14="http://schemas.microsoft.com/office/powerpoint/2010/main" val="295369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13:10)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“If anyone is to go into captivity, into captivity they will go. If anyone is to be killed with the sword, with the sword they will be killed.”</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This calls for patient endurance and faithfulness on the part of God’s people. </a:t>
            </a:r>
          </a:p>
        </p:txBody>
      </p:sp>
    </p:spTree>
    <p:extLst>
      <p:ext uri="{BB962C8B-B14F-4D97-AF65-F5344CB8AC3E}">
        <p14:creationId xmlns:p14="http://schemas.microsoft.com/office/powerpoint/2010/main" val="3886749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13:10)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“If anyone is to go into captivity, into captivity they will go. If anyone is to be killed with the sword, with the sword they will be killed.”</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This calls for patient endurance and faithfulness on the part of God’s people. </a:t>
            </a:r>
          </a:p>
        </p:txBody>
      </p:sp>
      <p:sp>
        <p:nvSpPr>
          <p:cNvPr id="6" name="Rectangle: Rounded Corners 5">
            <a:extLst>
              <a:ext uri="{FF2B5EF4-FFF2-40B4-BE49-F238E27FC236}">
                <a16:creationId xmlns:a16="http://schemas.microsoft.com/office/drawing/2014/main" id="{FE3EEF6C-2A1D-48F3-84A8-6D3029E61181}"/>
              </a:ext>
            </a:extLst>
          </p:cNvPr>
          <p:cNvSpPr/>
          <p:nvPr/>
        </p:nvSpPr>
        <p:spPr>
          <a:xfrm>
            <a:off x="2681415" y="1968843"/>
            <a:ext cx="3859428"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AB11E2C-F519-443E-AD6F-5F3ECBA5DB16}"/>
              </a:ext>
            </a:extLst>
          </p:cNvPr>
          <p:cNvSpPr/>
          <p:nvPr/>
        </p:nvSpPr>
        <p:spPr>
          <a:xfrm>
            <a:off x="7287478" y="1968842"/>
            <a:ext cx="2542322"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1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2B9576-805B-4AA6-AF36-BBA53657B03C}"/>
              </a:ext>
            </a:extLst>
          </p:cNvPr>
          <p:cNvSpPr txBox="1"/>
          <p:nvPr/>
        </p:nvSpPr>
        <p:spPr>
          <a:xfrm>
            <a:off x="60742" y="59615"/>
            <a:ext cx="8321258"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do we know about him?</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will be a Gentile, not Jewish.</a:t>
            </a:r>
          </a:p>
          <a:p>
            <a:pPr marL="463550" lvl="0">
              <a:defRPr/>
            </a:pP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“No regard for the gods of his fathers” (Daniel </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11:37).</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will be a powerful speaker.</a:t>
            </a:r>
          </a:p>
          <a:p>
            <a:pPr marL="463550" lvl="0">
              <a:defRPr/>
            </a:pP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He “will speak monstrous things against the God of gods” (Dan. 11:36; cf. Rev. 13:5).</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will bring (and break) world peace.</a:t>
            </a:r>
          </a:p>
          <a:p>
            <a:pPr marL="463550" lvl="0">
              <a:defRPr/>
            </a:pP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Daniel 9:27; 1 Thessalonians 5:2-3</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will claim to be God incarnate,</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and he will stand in the rebuilt Temple of God.</a:t>
            </a:r>
          </a:p>
          <a:p>
            <a:pPr marL="463550" lvl="0">
              <a:defRPr/>
            </a:pP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2 Thess. 2:4; cf. Rev. 13:8; Mk. 13:14; Dan. 11:37</a:t>
            </a:r>
          </a:p>
        </p:txBody>
      </p:sp>
    </p:spTree>
    <p:extLst>
      <p:ext uri="{BB962C8B-B14F-4D97-AF65-F5344CB8AC3E}">
        <p14:creationId xmlns:p14="http://schemas.microsoft.com/office/powerpoint/2010/main" val="25476305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2B9576-805B-4AA6-AF36-BBA53657B03C}"/>
              </a:ext>
            </a:extLst>
          </p:cNvPr>
          <p:cNvSpPr txBox="1"/>
          <p:nvPr/>
        </p:nvSpPr>
        <p:spPr>
          <a:xfrm>
            <a:off x="60742" y="59615"/>
            <a:ext cx="8321258"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do we know about him?</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will be a Gentile, not Jewish.</a:t>
            </a:r>
          </a:p>
          <a:p>
            <a:pPr marL="463550" lvl="0">
              <a:defRPr/>
            </a:pP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“No regard for the gods of his fathers” (Daniel </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11:37).</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will be a powerful speaker.</a:t>
            </a:r>
          </a:p>
          <a:p>
            <a:pPr marL="463550" lvl="0">
              <a:defRPr/>
            </a:pP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He “will speak monstrous things against the God of gods” (Dan. 11:36; cf. Rev. 13:5).</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will bring (and break) world peace.</a:t>
            </a:r>
          </a:p>
          <a:p>
            <a:pPr marL="463550" lvl="0">
              <a:defRPr/>
            </a:pP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Daniel 9:27; 1 Thessalonians 5:2-3</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will claim to be God incarnate,</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and he will stand in the rebuilt Temple of God.</a:t>
            </a:r>
          </a:p>
          <a:p>
            <a:pPr marL="463550" lvl="0">
              <a:defRPr/>
            </a:pP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2 Thess. 2:4; cf. Rev. 13:8; Mk. 13:14; Dan. 11:37</a:t>
            </a:r>
          </a:p>
        </p:txBody>
      </p:sp>
      <p:sp>
        <p:nvSpPr>
          <p:cNvPr id="4" name="Rounded Rectangle 5">
            <a:extLst>
              <a:ext uri="{FF2B5EF4-FFF2-40B4-BE49-F238E27FC236}">
                <a16:creationId xmlns:a16="http://schemas.microsoft.com/office/drawing/2014/main" id="{FB793600-C7E0-4113-BC3E-78B713DAFE58}"/>
              </a:ext>
            </a:extLst>
          </p:cNvPr>
          <p:cNvSpPr/>
          <p:nvPr/>
        </p:nvSpPr>
        <p:spPr>
          <a:xfrm>
            <a:off x="3021063" y="304800"/>
            <a:ext cx="9018537" cy="38100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man of lawlessness… opposes and exalts himself above every so-called god or object of worship.</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takes his seat in the temple of God,</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he will display himself as being God.</a:t>
            </a:r>
          </a:p>
          <a:p>
            <a:pPr lvl="0" algn="ctr">
              <a:defRPr/>
            </a:pPr>
            <a:r>
              <a:rPr lang="en-GB"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2:3-4</a:t>
            </a:r>
          </a:p>
        </p:txBody>
      </p:sp>
    </p:spTree>
    <p:extLst>
      <p:ext uri="{BB962C8B-B14F-4D97-AF65-F5344CB8AC3E}">
        <p14:creationId xmlns:p14="http://schemas.microsoft.com/office/powerpoint/2010/main" val="9040684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par>
                                <p:cTn id="53" presetID="22" presetClass="entr" presetSubtype="8" fill="hold" nodeType="with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Effect transition="in" filter="wipe(left)">
                                      <p:cBhvr>
                                        <p:cTn id="55" dur="500"/>
                                        <p:tgtEl>
                                          <p:spTgt spid="4">
                                            <p:txEl>
                                              <p:pRg st="0" end="0"/>
                                            </p:txEl>
                                          </p:spTgt>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wipe(left)">
                                      <p:cBhvr>
                                        <p:cTn id="59" dur="500"/>
                                        <p:tgtEl>
                                          <p:spTgt spid="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
                                            <p:txEl>
                                              <p:pRg st="1" end="1"/>
                                            </p:txEl>
                                          </p:spTgt>
                                        </p:tgtEl>
                                        <p:attrNameLst>
                                          <p:attrName>style.visibility</p:attrName>
                                        </p:attrNameLst>
                                      </p:cBhvr>
                                      <p:to>
                                        <p:strVal val="visible"/>
                                      </p:to>
                                    </p:set>
                                    <p:animEffect transition="in" filter="wipe(left)">
                                      <p:cBhvr>
                                        <p:cTn id="64" dur="500"/>
                                        <p:tgtEl>
                                          <p:spTgt spid="4">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
                                            <p:txEl>
                                              <p:pRg st="2" end="2"/>
                                            </p:txEl>
                                          </p:spTgt>
                                        </p:tgtEl>
                                        <p:attrNameLst>
                                          <p:attrName>style.visibility</p:attrName>
                                        </p:attrNameLst>
                                      </p:cBhvr>
                                      <p:to>
                                        <p:strVal val="visible"/>
                                      </p:to>
                                    </p:set>
                                    <p:animEffect transition="in" filter="wipe(left)">
                                      <p:cBhvr>
                                        <p:cTn id="6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p:txBody>
      </p:sp>
    </p:spTree>
    <p:extLst>
      <p:ext uri="{BB962C8B-B14F-4D97-AF65-F5344CB8AC3E}">
        <p14:creationId xmlns:p14="http://schemas.microsoft.com/office/powerpoint/2010/main" val="20489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dragon (Satan) stood on the shore of the sea.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saw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beast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coming out of the sea.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had ten horns and seven heads, with ten crowns on its horns, and on each head a blasphemous name.</a:t>
            </a:r>
          </a:p>
        </p:txBody>
      </p:sp>
      <p:sp>
        <p:nvSpPr>
          <p:cNvPr id="4" name="Rounded Rectangle 5">
            <a:extLst>
              <a:ext uri="{FF2B5EF4-FFF2-40B4-BE49-F238E27FC236}">
                <a16:creationId xmlns:a16="http://schemas.microsoft.com/office/drawing/2014/main" id="{918927BF-9B61-4CBB-91F0-DB431F9B1587}"/>
              </a:ext>
            </a:extLst>
          </p:cNvPr>
          <p:cNvSpPr/>
          <p:nvPr/>
        </p:nvSpPr>
        <p:spPr>
          <a:xfrm>
            <a:off x="596131" y="2609212"/>
            <a:ext cx="10999737" cy="409144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describes the Revived Roman Empire</a:t>
            </a:r>
            <a:endParaRPr kumimoji="0" lang="en-US" sz="4800" b="1" i="1"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 17:9) </a:t>
            </a: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is the mind which has wisdom.</a:t>
            </a: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heads are seven mountains.</a:t>
            </a:r>
          </a:p>
          <a:p>
            <a:pPr algn="ctr">
              <a:defRPr/>
            </a:pPr>
            <a:r>
              <a:rPr lang="en-GB" sz="4000" b="1" spc="-15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are seven kings.</a:t>
            </a:r>
          </a:p>
          <a:p>
            <a:pPr algn="ctr">
              <a:defRPr/>
            </a:pPr>
            <a:endPar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0CDAFA1-A37B-4447-BD14-8BBFB97C0D95}"/>
              </a:ext>
            </a:extLst>
          </p:cNvPr>
          <p:cNvSpPr/>
          <p:nvPr/>
        </p:nvSpPr>
        <p:spPr>
          <a:xfrm>
            <a:off x="4214750" y="1345233"/>
            <a:ext cx="2643250"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7AA1C03-8B08-4290-B2A2-4AC48FB4EECC}"/>
              </a:ext>
            </a:extLst>
          </p:cNvPr>
          <p:cNvSpPr/>
          <p:nvPr/>
        </p:nvSpPr>
        <p:spPr>
          <a:xfrm>
            <a:off x="3094504" y="4076917"/>
            <a:ext cx="2643250"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30F1952-B29A-4A68-BF35-539D7BEE7CE8}"/>
              </a:ext>
            </a:extLst>
          </p:cNvPr>
          <p:cNvCxnSpPr>
            <a:stCxn id="10" idx="2"/>
            <a:endCxn id="11" idx="0"/>
          </p:cNvCxnSpPr>
          <p:nvPr/>
        </p:nvCxnSpPr>
        <p:spPr>
          <a:xfrm flipH="1">
            <a:off x="4416129" y="2001944"/>
            <a:ext cx="1120246" cy="2074973"/>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6D028E42-0714-4843-99E2-EE3C4441868E}"/>
              </a:ext>
            </a:extLst>
          </p:cNvPr>
          <p:cNvSpPr/>
          <p:nvPr/>
        </p:nvSpPr>
        <p:spPr>
          <a:xfrm>
            <a:off x="6324600" y="4076917"/>
            <a:ext cx="3567162"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5">
            <a:extLst>
              <a:ext uri="{FF2B5EF4-FFF2-40B4-BE49-F238E27FC236}">
                <a16:creationId xmlns:a16="http://schemas.microsoft.com/office/drawing/2014/main" id="{EC40355D-926B-41D5-985C-8F05BF214DAD}"/>
              </a:ext>
            </a:extLst>
          </p:cNvPr>
          <p:cNvSpPr/>
          <p:nvPr/>
        </p:nvSpPr>
        <p:spPr>
          <a:xfrm>
            <a:off x="7772060" y="606929"/>
            <a:ext cx="4299953" cy="2209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World empires</a:t>
            </a: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kingdoms)</a:t>
            </a:r>
          </a:p>
          <a:p>
            <a:pPr algn="ctr">
              <a:defRPr/>
            </a:pPr>
            <a:r>
              <a:rPr lang="nl-NL" sz="2400" b="1"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30:7; Zechariah 4:7; Jeremiah 51:25; Daniel 2:35</a:t>
            </a:r>
          </a:p>
        </p:txBody>
      </p:sp>
      <p:sp>
        <p:nvSpPr>
          <p:cNvPr id="15" name="Rectangle: Rounded Corners 14">
            <a:extLst>
              <a:ext uri="{FF2B5EF4-FFF2-40B4-BE49-F238E27FC236}">
                <a16:creationId xmlns:a16="http://schemas.microsoft.com/office/drawing/2014/main" id="{24AFA053-02CA-4368-A437-FC26A038239A}"/>
              </a:ext>
            </a:extLst>
          </p:cNvPr>
          <p:cNvSpPr/>
          <p:nvPr/>
        </p:nvSpPr>
        <p:spPr>
          <a:xfrm>
            <a:off x="5953194" y="4715850"/>
            <a:ext cx="2505006"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F4F5C6B4-4022-442F-9209-583F07EC1C2A}"/>
              </a:ext>
            </a:extLst>
          </p:cNvPr>
          <p:cNvCxnSpPr>
            <a:cxnSpLocks/>
            <a:stCxn id="11" idx="3"/>
            <a:endCxn id="13" idx="1"/>
          </p:cNvCxnSpPr>
          <p:nvPr/>
        </p:nvCxnSpPr>
        <p:spPr>
          <a:xfrm>
            <a:off x="5737754" y="4405273"/>
            <a:ext cx="586846" cy="0"/>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48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left)">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up)">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7787858" cy="60016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EDE6B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History of the</a:t>
            </a:r>
            <a:r>
              <a:rPr kumimoji="0" lang="en-GB" sz="4800" b="1" i="0" u="none" strike="noStrike" kern="1200" cap="none" spc="-150" normalizeH="0" noProof="0" dirty="0">
                <a:ln>
                  <a:noFill/>
                </a:ln>
                <a:solidFill>
                  <a:srgbClr val="EDE6B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lang="en-GB" sz="4800" b="1" spc="-150" dirty="0">
                <a:solidFill>
                  <a:srgbClr val="EDE6B5"/>
                </a:solidFill>
                <a:effectLst>
                  <a:outerShdw blurRad="38100" dist="38100" dir="2700000" algn="tl">
                    <a:srgbClr val="000000">
                      <a:alpha val="43137"/>
                    </a:srgbClr>
                  </a:outerShdw>
                </a:effectLst>
                <a:latin typeface="Times New Roman" pitchFamily="18" charset="0"/>
                <a:cs typeface="Times New Roman" pitchFamily="18" charset="0"/>
              </a:rPr>
              <a:t>European Union</a:t>
            </a:r>
            <a:endParaRPr kumimoji="0" lang="en-US" sz="4800" b="1" i="0" u="none" strike="noStrike" kern="1200" cap="none" spc="-150" normalizeH="0" baseline="0" noProof="0" dirty="0">
              <a:ln>
                <a:noFill/>
              </a:ln>
              <a:solidFill>
                <a:srgbClr val="EDE6B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Treaty of Rome (1957)</a:t>
            </a:r>
          </a:p>
          <a:p>
            <a:pPr lvl="0" algn="ctr">
              <a:defRPr/>
            </a:pPr>
            <a:r>
              <a:rPr lang="en-GB" sz="2400" b="1" dirty="0">
                <a:solidFill>
                  <a:srgbClr val="DCCF6E"/>
                </a:solidFill>
                <a:effectLst>
                  <a:outerShdw blurRad="38100" dist="38100" dir="2700000" algn="tl">
                    <a:srgbClr val="000000">
                      <a:alpha val="43137"/>
                    </a:srgbClr>
                  </a:outerShdw>
                </a:effectLst>
                <a:latin typeface="Times New Roman" pitchFamily="18" charset="0"/>
                <a:cs typeface="Times New Roman" pitchFamily="18" charset="0"/>
              </a:rPr>
              <a:t>Creation of the European Economic Community (EEC) and Euratom</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Maastricht Treaty (1992)</a:t>
            </a:r>
          </a:p>
          <a:p>
            <a:pPr lvl="0" algn="ctr">
              <a:defRPr/>
            </a:pPr>
            <a:r>
              <a:rPr lang="en-GB" sz="2400" b="1" dirty="0">
                <a:solidFill>
                  <a:srgbClr val="DCCF6E"/>
                </a:solidFill>
                <a:effectLst>
                  <a:outerShdw blurRad="38100" dist="38100" dir="2700000" algn="tl">
                    <a:srgbClr val="000000">
                      <a:alpha val="43137"/>
                    </a:srgbClr>
                  </a:outerShdw>
                </a:effectLst>
                <a:latin typeface="Times New Roman" pitchFamily="18" charset="0"/>
                <a:cs typeface="Times New Roman" pitchFamily="18" charset="0"/>
              </a:rPr>
              <a:t>Formally established the European Union, citizenship, and potential currency</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Creation of the Euro (2002)</a:t>
            </a:r>
          </a:p>
          <a:p>
            <a:pPr lvl="0" algn="ctr">
              <a:defRPr/>
            </a:pPr>
            <a:r>
              <a:rPr lang="en-GB" sz="2400" b="1" dirty="0">
                <a:solidFill>
                  <a:srgbClr val="DCCF6E"/>
                </a:solidFill>
                <a:effectLst>
                  <a:outerShdw blurRad="38100" dist="38100" dir="2700000" algn="tl">
                    <a:srgbClr val="000000">
                      <a:alpha val="43137"/>
                    </a:srgbClr>
                  </a:outerShdw>
                </a:effectLst>
                <a:latin typeface="Times New Roman" pitchFamily="18" charset="0"/>
                <a:cs typeface="Times New Roman" pitchFamily="18" charset="0"/>
              </a:rPr>
              <a:t>When the EU inaugurated the “euro” in 2002 “for the first time since the Roman era, much of Europe had a single currency.” John McCormick and Jonathan Olsen, </a:t>
            </a:r>
            <a:r>
              <a:rPr lang="en-GB" sz="2400" b="1" i="1" dirty="0">
                <a:solidFill>
                  <a:srgbClr val="DCCF6E"/>
                </a:solidFill>
                <a:effectLst>
                  <a:outerShdw blurRad="38100" dist="38100" dir="2700000" algn="tl">
                    <a:srgbClr val="000000">
                      <a:alpha val="43137"/>
                    </a:srgbClr>
                  </a:outerShdw>
                </a:effectLst>
                <a:latin typeface="Times New Roman" pitchFamily="18" charset="0"/>
                <a:cs typeface="Times New Roman" pitchFamily="18" charset="0"/>
              </a:rPr>
              <a:t>The European Union: Politics and Policies</a:t>
            </a:r>
            <a:r>
              <a:rPr lang="en-GB" sz="2400" b="1" dirty="0">
                <a:solidFill>
                  <a:srgbClr val="DCCF6E"/>
                </a:solidFill>
                <a:effectLst>
                  <a:outerShdw blurRad="38100" dist="38100" dir="2700000" algn="tl">
                    <a:srgbClr val="000000">
                      <a:alpha val="43137"/>
                    </a:srgbClr>
                  </a:outerShdw>
                </a:effectLst>
                <a:latin typeface="Times New Roman" pitchFamily="18" charset="0"/>
                <a:cs typeface="Times New Roman" pitchFamily="18" charset="0"/>
              </a:rPr>
              <a:t>. 5th ed. (Boulder, CO: Westview, 2014), 6</a:t>
            </a:r>
          </a:p>
        </p:txBody>
      </p:sp>
    </p:spTree>
    <p:extLst>
      <p:ext uri="{BB962C8B-B14F-4D97-AF65-F5344CB8AC3E}">
        <p14:creationId xmlns:p14="http://schemas.microsoft.com/office/powerpoint/2010/main" val="14767240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500"/>
                                        <p:tgtEl>
                                          <p:spTgt spid="8">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wipe(left)">
                                      <p:cBhvr>
                                        <p:cTn id="3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7787858" cy="60016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EDE6B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History of the</a:t>
            </a:r>
            <a:r>
              <a:rPr kumimoji="0" lang="en-GB" sz="4800" b="1" i="0" u="none" strike="noStrike" kern="1200" cap="none" spc="-150" normalizeH="0" noProof="0" dirty="0">
                <a:ln>
                  <a:noFill/>
                </a:ln>
                <a:solidFill>
                  <a:srgbClr val="EDE6B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lang="en-GB" sz="4800" b="1" spc="-150" dirty="0">
                <a:solidFill>
                  <a:srgbClr val="EDE6B5"/>
                </a:solidFill>
                <a:effectLst>
                  <a:outerShdw blurRad="38100" dist="38100" dir="2700000" algn="tl">
                    <a:srgbClr val="000000">
                      <a:alpha val="43137"/>
                    </a:srgbClr>
                  </a:outerShdw>
                </a:effectLst>
                <a:latin typeface="Times New Roman" pitchFamily="18" charset="0"/>
                <a:cs typeface="Times New Roman" pitchFamily="18" charset="0"/>
              </a:rPr>
              <a:t>European Union</a:t>
            </a:r>
            <a:endParaRPr kumimoji="0" lang="en-US" sz="4800" b="1" i="0" u="none" strike="noStrike" kern="1200" cap="none" spc="-150" normalizeH="0" baseline="0" noProof="0" dirty="0">
              <a:ln>
                <a:noFill/>
              </a:ln>
              <a:solidFill>
                <a:srgbClr val="EDE6B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Treaty of Rome (1957)</a:t>
            </a:r>
          </a:p>
          <a:p>
            <a:pPr lvl="0" algn="ctr">
              <a:defRPr/>
            </a:pPr>
            <a:r>
              <a:rPr lang="en-GB" sz="2400" b="1" dirty="0">
                <a:solidFill>
                  <a:srgbClr val="DCCF6E"/>
                </a:solidFill>
                <a:effectLst>
                  <a:outerShdw blurRad="38100" dist="38100" dir="2700000" algn="tl">
                    <a:srgbClr val="000000">
                      <a:alpha val="43137"/>
                    </a:srgbClr>
                  </a:outerShdw>
                </a:effectLst>
                <a:latin typeface="Times New Roman" pitchFamily="18" charset="0"/>
                <a:cs typeface="Times New Roman" pitchFamily="18" charset="0"/>
              </a:rPr>
              <a:t>Creation of the European Economic Community (EEC) and Euratom</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Maastricht Treaty (1992)</a:t>
            </a:r>
          </a:p>
          <a:p>
            <a:pPr lvl="0" algn="ctr">
              <a:defRPr/>
            </a:pPr>
            <a:r>
              <a:rPr lang="en-GB" sz="2400" b="1" dirty="0">
                <a:solidFill>
                  <a:srgbClr val="DCCF6E"/>
                </a:solidFill>
                <a:effectLst>
                  <a:outerShdw blurRad="38100" dist="38100" dir="2700000" algn="tl">
                    <a:srgbClr val="000000">
                      <a:alpha val="43137"/>
                    </a:srgbClr>
                  </a:outerShdw>
                </a:effectLst>
                <a:latin typeface="Times New Roman" pitchFamily="18" charset="0"/>
                <a:cs typeface="Times New Roman" pitchFamily="18" charset="0"/>
              </a:rPr>
              <a:t>Formally established the European Union, citizenship, and potential currency</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Creation of the Euro (2002)</a:t>
            </a:r>
          </a:p>
          <a:p>
            <a:pPr lvl="0" algn="ctr">
              <a:defRPr/>
            </a:pPr>
            <a:r>
              <a:rPr lang="en-GB" sz="2400" b="1" dirty="0">
                <a:solidFill>
                  <a:srgbClr val="DCCF6E"/>
                </a:solidFill>
                <a:effectLst>
                  <a:outerShdw blurRad="38100" dist="38100" dir="2700000" algn="tl">
                    <a:srgbClr val="000000">
                      <a:alpha val="43137"/>
                    </a:srgbClr>
                  </a:outerShdw>
                </a:effectLst>
                <a:latin typeface="Times New Roman" pitchFamily="18" charset="0"/>
                <a:cs typeface="Times New Roman" pitchFamily="18" charset="0"/>
              </a:rPr>
              <a:t>When the EU inaugurated the “euro” in 2002 “for the first time since the Roman era, much of Europe had a single currency.” John McCormick and Jonathan Olsen, </a:t>
            </a:r>
            <a:r>
              <a:rPr lang="en-GB" sz="2400" b="1" i="1" dirty="0">
                <a:solidFill>
                  <a:srgbClr val="DCCF6E"/>
                </a:solidFill>
                <a:effectLst>
                  <a:outerShdw blurRad="38100" dist="38100" dir="2700000" algn="tl">
                    <a:srgbClr val="000000">
                      <a:alpha val="43137"/>
                    </a:srgbClr>
                  </a:outerShdw>
                </a:effectLst>
                <a:latin typeface="Times New Roman" pitchFamily="18" charset="0"/>
                <a:cs typeface="Times New Roman" pitchFamily="18" charset="0"/>
              </a:rPr>
              <a:t>The European Union: Politics and Policies</a:t>
            </a:r>
            <a:r>
              <a:rPr lang="en-GB" sz="2400" b="1" dirty="0">
                <a:solidFill>
                  <a:srgbClr val="DCCF6E"/>
                </a:solidFill>
                <a:effectLst>
                  <a:outerShdw blurRad="38100" dist="38100" dir="2700000" algn="tl">
                    <a:srgbClr val="000000">
                      <a:alpha val="43137"/>
                    </a:srgbClr>
                  </a:outerShdw>
                </a:effectLst>
                <a:latin typeface="Times New Roman" pitchFamily="18" charset="0"/>
                <a:cs typeface="Times New Roman" pitchFamily="18" charset="0"/>
              </a:rPr>
              <a:t>. 5th ed. (Boulder, CO: Westview, 2014), 6</a:t>
            </a:r>
          </a:p>
        </p:txBody>
      </p:sp>
      <p:sp>
        <p:nvSpPr>
          <p:cNvPr id="4" name="Rounded Rectangle 5">
            <a:extLst>
              <a:ext uri="{FF2B5EF4-FFF2-40B4-BE49-F238E27FC236}">
                <a16:creationId xmlns:a16="http://schemas.microsoft.com/office/drawing/2014/main" id="{7BCB07E4-DE8F-42F7-AC00-1D00E2A3406F}"/>
              </a:ext>
            </a:extLst>
          </p:cNvPr>
          <p:cNvSpPr/>
          <p:nvPr/>
        </p:nvSpPr>
        <p:spPr>
          <a:xfrm>
            <a:off x="4293973" y="94690"/>
            <a:ext cx="7467599" cy="3958326"/>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now virtually unlimited free movement of people, money, goods, and services among most of its member states.”</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McCormick and Jonathan Olsen, </a:t>
            </a:r>
            <a:r>
              <a:rPr lang="en-GB" sz="2400" b="1" i="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European Union: Politics and Policies</a:t>
            </a: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5th ed. (Boulder, CO: Westview, 2014), 82.</a:t>
            </a:r>
          </a:p>
        </p:txBody>
      </p:sp>
    </p:spTree>
    <p:extLst>
      <p:ext uri="{BB962C8B-B14F-4D97-AF65-F5344CB8AC3E}">
        <p14:creationId xmlns:p14="http://schemas.microsoft.com/office/powerpoint/2010/main" val="39574273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500"/>
                                        <p:tgtEl>
                                          <p:spTgt spid="8">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wipe(left)">
                                      <p:cBhvr>
                                        <p:cTn id="34" dur="500"/>
                                        <p:tgtEl>
                                          <p:spTgt spid="8">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780719"/>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88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08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1BEB2C3E-6B3C-4D3D-8252-B1DBFE001520}"/>
              </a:ext>
            </a:extLst>
          </p:cNvPr>
          <p:cNvSpPr/>
          <p:nvPr/>
        </p:nvSpPr>
        <p:spPr>
          <a:xfrm>
            <a:off x="5638800" y="2514600"/>
            <a:ext cx="6172200" cy="1219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about Brexit?</a:t>
            </a:r>
            <a:endParaRPr lang="en-US"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61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572DE22F-388F-412F-B6B6-383181E5960B}"/>
              </a:ext>
            </a:extLst>
          </p:cNvPr>
          <p:cNvSpPr/>
          <p:nvPr/>
        </p:nvSpPr>
        <p:spPr>
          <a:xfrm>
            <a:off x="5638800" y="2514600"/>
            <a:ext cx="6172200" cy="1219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about Brexit?</a:t>
            </a:r>
            <a:endParaRPr lang="en-US"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CF6CCC7C-AC88-4D8F-9AAE-97CD869BB1F5}"/>
              </a:ext>
            </a:extLst>
          </p:cNvPr>
          <p:cNvCxnSpPr/>
          <p:nvPr/>
        </p:nvCxnSpPr>
        <p:spPr>
          <a:xfrm>
            <a:off x="5791200" y="2514600"/>
            <a:ext cx="6019800" cy="1066800"/>
          </a:xfrm>
          <a:prstGeom prst="line">
            <a:avLst/>
          </a:prstGeom>
          <a:ln w="1905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23D832-75FA-48AE-B574-1A8AC78D68A8}"/>
              </a:ext>
            </a:extLst>
          </p:cNvPr>
          <p:cNvCxnSpPr>
            <a:cxnSpLocks/>
          </p:cNvCxnSpPr>
          <p:nvPr/>
        </p:nvCxnSpPr>
        <p:spPr>
          <a:xfrm flipV="1">
            <a:off x="5791200" y="2514600"/>
            <a:ext cx="6019800" cy="1219200"/>
          </a:xfrm>
          <a:prstGeom prst="line">
            <a:avLst/>
          </a:prstGeom>
          <a:ln w="190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59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p:txBody>
      </p:sp>
    </p:spTree>
    <p:extLst>
      <p:ext uri="{BB962C8B-B14F-4D97-AF65-F5344CB8AC3E}">
        <p14:creationId xmlns:p14="http://schemas.microsoft.com/office/powerpoint/2010/main" val="3658320602"/>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p:txBody>
      </p:sp>
    </p:spTree>
    <p:extLst>
      <p:ext uri="{BB962C8B-B14F-4D97-AF65-F5344CB8AC3E}">
        <p14:creationId xmlns:p14="http://schemas.microsoft.com/office/powerpoint/2010/main" val="205754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500"/>
                                        <p:tgtEl>
                                          <p:spTgt spid="8">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Effect transition="in" filter="wipe(left)">
                                      <p:cBhvr>
                                        <p:cTn id="1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88325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dragon (Satan) stood on the shore of the sea.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saw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beast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coming out of the sea.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had ten horns and seven heads, with ten crowns on its horns, and on each head a blasphemous name.</a:t>
            </a:r>
          </a:p>
        </p:txBody>
      </p:sp>
      <p:sp>
        <p:nvSpPr>
          <p:cNvPr id="4" name="Rounded Rectangle 5">
            <a:extLst>
              <a:ext uri="{FF2B5EF4-FFF2-40B4-BE49-F238E27FC236}">
                <a16:creationId xmlns:a16="http://schemas.microsoft.com/office/drawing/2014/main" id="{918927BF-9B61-4CBB-91F0-DB431F9B1587}"/>
              </a:ext>
            </a:extLst>
          </p:cNvPr>
          <p:cNvSpPr/>
          <p:nvPr/>
        </p:nvSpPr>
        <p:spPr>
          <a:xfrm>
            <a:off x="596131" y="2609212"/>
            <a:ext cx="10999737" cy="409144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describes the Revived Roman Empire</a:t>
            </a:r>
            <a:endParaRPr kumimoji="0" lang="en-US" sz="4800" b="1" i="1"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strike="noStrike" kern="1200" cap="none" spc="-150" normalizeH="0" baseline="0" noProof="0" dirty="0">
                <a:ln>
                  <a:noFill/>
                </a:ln>
                <a:solidFill>
                  <a:schemeClr val="tx1">
                    <a:lumMod val="5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 17:9) </a:t>
            </a:r>
            <a:r>
              <a:rPr lang="en-GB" sz="4000" b="1" spc="-150" dirty="0">
                <a:solidFill>
                  <a:schemeClr val="tx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is the mind which has wisdom.</a:t>
            </a:r>
          </a:p>
          <a:p>
            <a:pPr algn="ctr">
              <a:defRPr/>
            </a:pPr>
            <a:r>
              <a:rPr lang="en-GB" sz="4000" b="1" spc="-150" dirty="0">
                <a:solidFill>
                  <a:schemeClr val="tx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heads are seven mountains.</a:t>
            </a:r>
          </a:p>
          <a:p>
            <a:pPr algn="ctr">
              <a:defRPr/>
            </a:pPr>
            <a:r>
              <a:rPr lang="en-GB" sz="4000" b="1" spc="-150" baseline="30000" dirty="0">
                <a:solidFill>
                  <a:schemeClr val="tx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GB" sz="4000" b="1" spc="-150" dirty="0">
                <a:solidFill>
                  <a:schemeClr val="tx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are seven kings.</a:t>
            </a: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Five have fallen, one is, the other has not yet come.</a:t>
            </a: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he comes, he must remain a little while.</a:t>
            </a:r>
          </a:p>
        </p:txBody>
      </p:sp>
      <p:sp>
        <p:nvSpPr>
          <p:cNvPr id="11" name="Rectangle: Rounded Corners 10">
            <a:extLst>
              <a:ext uri="{FF2B5EF4-FFF2-40B4-BE49-F238E27FC236}">
                <a16:creationId xmlns:a16="http://schemas.microsoft.com/office/drawing/2014/main" id="{C7AA1C03-8B08-4290-B2A2-4AC48FB4EECC}"/>
              </a:ext>
            </a:extLst>
          </p:cNvPr>
          <p:cNvSpPr/>
          <p:nvPr/>
        </p:nvSpPr>
        <p:spPr>
          <a:xfrm>
            <a:off x="3094504" y="4076917"/>
            <a:ext cx="2643250" cy="656711"/>
          </a:xfrm>
          <a:prstGeom prst="roundRect">
            <a:avLst/>
          </a:prstGeom>
          <a:noFill/>
          <a:ln w="76200">
            <a:solidFill>
              <a:schemeClr val="bg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D028E42-0714-4843-99E2-EE3C4441868E}"/>
              </a:ext>
            </a:extLst>
          </p:cNvPr>
          <p:cNvSpPr/>
          <p:nvPr/>
        </p:nvSpPr>
        <p:spPr>
          <a:xfrm>
            <a:off x="6324600" y="4076917"/>
            <a:ext cx="3567162" cy="656711"/>
          </a:xfrm>
          <a:prstGeom prst="roundRect">
            <a:avLst/>
          </a:prstGeom>
          <a:noFill/>
          <a:ln w="76200">
            <a:solidFill>
              <a:schemeClr val="bg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5">
            <a:extLst>
              <a:ext uri="{FF2B5EF4-FFF2-40B4-BE49-F238E27FC236}">
                <a16:creationId xmlns:a16="http://schemas.microsoft.com/office/drawing/2014/main" id="{EC40355D-926B-41D5-985C-8F05BF214DAD}"/>
              </a:ext>
            </a:extLst>
          </p:cNvPr>
          <p:cNvSpPr/>
          <p:nvPr/>
        </p:nvSpPr>
        <p:spPr>
          <a:xfrm>
            <a:off x="7819657" y="336217"/>
            <a:ext cx="4299953" cy="2209800"/>
          </a:xfrm>
          <a:prstGeom prst="round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World empires</a:t>
            </a:r>
          </a:p>
          <a:p>
            <a:pPr algn="ctr">
              <a:defRPr/>
            </a:pPr>
            <a:r>
              <a:rPr lang="en-GB" sz="4000" b="1"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kingdoms)</a:t>
            </a:r>
          </a:p>
          <a:p>
            <a:pPr algn="ctr">
              <a:defRPr/>
            </a:pPr>
            <a:r>
              <a:rPr lang="nl-NL" sz="2400" b="1"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30:7; Zechariah 4:7; Jeremiah 51:25; Daniel 2:35</a:t>
            </a:r>
          </a:p>
        </p:txBody>
      </p:sp>
      <p:sp>
        <p:nvSpPr>
          <p:cNvPr id="15" name="Rectangle: Rounded Corners 14">
            <a:extLst>
              <a:ext uri="{FF2B5EF4-FFF2-40B4-BE49-F238E27FC236}">
                <a16:creationId xmlns:a16="http://schemas.microsoft.com/office/drawing/2014/main" id="{24AFA053-02CA-4368-A437-FC26A038239A}"/>
              </a:ext>
            </a:extLst>
          </p:cNvPr>
          <p:cNvSpPr/>
          <p:nvPr/>
        </p:nvSpPr>
        <p:spPr>
          <a:xfrm>
            <a:off x="5953194" y="4715850"/>
            <a:ext cx="2505006" cy="656711"/>
          </a:xfrm>
          <a:prstGeom prst="roundRect">
            <a:avLst/>
          </a:prstGeom>
          <a:noFill/>
          <a:ln w="76200">
            <a:solidFill>
              <a:schemeClr val="bg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1AE1C5A-53B7-48BD-9051-0563B3A6A3AE}"/>
              </a:ext>
            </a:extLst>
          </p:cNvPr>
          <p:cNvSpPr/>
          <p:nvPr/>
        </p:nvSpPr>
        <p:spPr>
          <a:xfrm>
            <a:off x="990600" y="5290706"/>
            <a:ext cx="3352800"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F97B12C-EDDE-496F-BC27-29CA29A372BE}"/>
              </a:ext>
            </a:extLst>
          </p:cNvPr>
          <p:cNvSpPr/>
          <p:nvPr/>
        </p:nvSpPr>
        <p:spPr>
          <a:xfrm>
            <a:off x="4372100" y="5286889"/>
            <a:ext cx="1365654"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32E05B0-F3F6-4BE4-8254-B60ADA00B98C}"/>
              </a:ext>
            </a:extLst>
          </p:cNvPr>
          <p:cNvSpPr/>
          <p:nvPr/>
        </p:nvSpPr>
        <p:spPr>
          <a:xfrm>
            <a:off x="5737754" y="5293540"/>
            <a:ext cx="5463646"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D65BCD1-96C5-4C54-B755-19F6B72D5ACB}"/>
              </a:ext>
            </a:extLst>
          </p:cNvPr>
          <p:cNvCxnSpPr>
            <a:cxnSpLocks/>
          </p:cNvCxnSpPr>
          <p:nvPr/>
        </p:nvCxnSpPr>
        <p:spPr>
          <a:xfrm>
            <a:off x="5737754" y="4405273"/>
            <a:ext cx="586846" cy="0"/>
          </a:xfrm>
          <a:prstGeom prst="line">
            <a:avLst/>
          </a:prstGeom>
          <a:ln w="571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Rounded Rectangle 5">
            <a:extLst>
              <a:ext uri="{FF2B5EF4-FFF2-40B4-BE49-F238E27FC236}">
                <a16:creationId xmlns:a16="http://schemas.microsoft.com/office/drawing/2014/main" id="{CF0B8396-4008-46CC-B4AB-F7F4FBEDA15D}"/>
              </a:ext>
            </a:extLst>
          </p:cNvPr>
          <p:cNvSpPr/>
          <p:nvPr/>
        </p:nvSpPr>
        <p:spPr>
          <a:xfrm>
            <a:off x="76200" y="2514600"/>
            <a:ext cx="3409822" cy="276178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Egypt</a:t>
            </a:r>
          </a:p>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Assyria</a:t>
            </a:r>
          </a:p>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Babylon</a:t>
            </a:r>
          </a:p>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Media-Persia</a:t>
            </a:r>
          </a:p>
          <a:p>
            <a:pPr algn="ctr">
              <a:defRPr/>
            </a:pPr>
            <a:r>
              <a:rPr lang="en-GB"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Greece</a:t>
            </a:r>
          </a:p>
        </p:txBody>
      </p:sp>
      <p:sp>
        <p:nvSpPr>
          <p:cNvPr id="27" name="Rounded Rectangle 5">
            <a:extLst>
              <a:ext uri="{FF2B5EF4-FFF2-40B4-BE49-F238E27FC236}">
                <a16:creationId xmlns:a16="http://schemas.microsoft.com/office/drawing/2014/main" id="{78FEE4D8-FEC7-43DD-8913-BEBC2F7F625B}"/>
              </a:ext>
            </a:extLst>
          </p:cNvPr>
          <p:cNvSpPr/>
          <p:nvPr/>
        </p:nvSpPr>
        <p:spPr>
          <a:xfrm>
            <a:off x="7351280" y="3452750"/>
            <a:ext cx="4459720" cy="1809795"/>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Revived Roman Empire</a:t>
            </a:r>
          </a:p>
        </p:txBody>
      </p:sp>
      <p:sp>
        <p:nvSpPr>
          <p:cNvPr id="28" name="Rounded Rectangle 5">
            <a:extLst>
              <a:ext uri="{FF2B5EF4-FFF2-40B4-BE49-F238E27FC236}">
                <a16:creationId xmlns:a16="http://schemas.microsoft.com/office/drawing/2014/main" id="{424550CF-A126-45EB-A86D-340D8C18F6F5}"/>
              </a:ext>
            </a:extLst>
          </p:cNvPr>
          <p:cNvSpPr/>
          <p:nvPr/>
        </p:nvSpPr>
        <p:spPr>
          <a:xfrm>
            <a:off x="3200400" y="3950526"/>
            <a:ext cx="3578148" cy="1295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Ancient Roman Empire</a:t>
            </a:r>
          </a:p>
        </p:txBody>
      </p:sp>
    </p:spTree>
    <p:extLst>
      <p:ext uri="{BB962C8B-B14F-4D97-AF65-F5344CB8AC3E}">
        <p14:creationId xmlns:p14="http://schemas.microsoft.com/office/powerpoint/2010/main" val="267239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Effect transition="in" filter="wipe(left)">
                                      <p:cBhvr>
                                        <p:cTn id="11" dur="500"/>
                                        <p:tgtEl>
                                          <p:spTgt spid="4">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4" grpId="0" animBg="1"/>
      <p:bldP spid="27"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7835358" cy="5078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Global </a:t>
            </a:r>
            <a:r>
              <a:rPr kumimoji="0" lang="en-GB" sz="4800" b="1" i="1"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problems</a:t>
            </a:r>
            <a:r>
              <a:rPr kumimoji="0" lang="en-GB" sz="4800" b="1" i="0"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require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global </a:t>
            </a:r>
            <a:r>
              <a:rPr kumimoji="0" lang="en-GB" sz="4800" b="1" i="1"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solutions</a:t>
            </a:r>
            <a:endParaRPr kumimoji="0" lang="en-US" sz="4800" b="1" i="1"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Climate 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María Fernanda Espinosa, “Transformative Shifts for a New Global Environmental Governance.”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Food shortages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Hilal</a:t>
            </a:r>
            <a:r>
              <a:rPr kumimoji="0" lang="en-GB" sz="2400" b="1" i="0" u="none" strike="noStrike" kern="1200" cap="none" spc="0" normalizeH="0" baseline="0" noProof="0" dirty="0">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2400" b="1" i="0" u="none" strike="noStrike" kern="1200" cap="none" spc="0" normalizeH="0" baseline="0" noProof="0" dirty="0" err="1">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Elver</a:t>
            </a:r>
            <a:r>
              <a:rPr kumimoji="0" lang="en-GB" sz="2400" b="1" i="0" u="none" strike="noStrike" kern="1200" cap="none" spc="0" normalizeH="0" baseline="0" noProof="0" dirty="0">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“Global Food Systems in Crisis.”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Pandemics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Thidar</a:t>
            </a:r>
            <a:r>
              <a:rPr kumimoji="0" lang="en-GB" sz="2400" b="1" i="0" u="none" strike="noStrike" kern="1200" cap="none" spc="0" normalizeH="0" baseline="0" noProof="0" dirty="0">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2400" b="1" i="0" u="none" strike="noStrike" kern="1200" cap="none" spc="0" normalizeH="0" baseline="0" noProof="0" dirty="0" err="1">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Pyone</a:t>
            </a:r>
            <a:r>
              <a:rPr kumimoji="0" lang="en-GB" sz="2400" b="1" i="0" u="none" strike="noStrike" kern="1200" cap="none" spc="0" normalizeH="0" baseline="0" noProof="0" dirty="0">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Soumya Swaminathan, “Global Health Governance: Lessons from the Pandemic.”</a:t>
            </a:r>
          </a:p>
        </p:txBody>
      </p:sp>
      <p:sp>
        <p:nvSpPr>
          <p:cNvPr id="3" name="Rounded Rectangle 5">
            <a:extLst>
              <a:ext uri="{FF2B5EF4-FFF2-40B4-BE49-F238E27FC236}">
                <a16:creationId xmlns:a16="http://schemas.microsoft.com/office/drawing/2014/main" id="{BD56DD99-6CB1-46AA-840C-5A6732FA7A2B}"/>
              </a:ext>
            </a:extLst>
          </p:cNvPr>
          <p:cNvSpPr/>
          <p:nvPr/>
        </p:nvSpPr>
        <p:spPr>
          <a:xfrm>
            <a:off x="5943600" y="1143000"/>
            <a:ext cx="6324600" cy="3352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Imagine if a</a:t>
            </a:r>
            <a:r>
              <a:rPr kumimoji="0" lang="en-US" sz="48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world leader claimed he could save </a:t>
            </a:r>
            <a:r>
              <a:rPr lang="en-US"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 from famine, disease, and war?</a:t>
            </a:r>
            <a:endPar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942804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ipe(left)">
                                      <p:cBhvr>
                                        <p:cTn id="29" dur="500"/>
                                        <p:tgtEl>
                                          <p:spTgt spid="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wipe(left)">
                                      <p:cBhvr>
                                        <p:cTn id="34" dur="500"/>
                                        <p:tgtEl>
                                          <p:spTgt spid="8">
                                            <p:txEl>
                                              <p:pRg st="6" end="6"/>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wipe(left)">
                                      <p:cBhvr>
                                        <p:cTn id="38" dur="500"/>
                                        <p:tgtEl>
                                          <p:spTgt spid="8">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7835358"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Global </a:t>
            </a:r>
            <a:r>
              <a:rPr kumimoji="0" lang="en-GB" sz="4800" b="1" i="1"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problems</a:t>
            </a:r>
            <a:r>
              <a:rPr kumimoji="0" lang="en-GB" sz="4800" b="1" i="0"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require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global </a:t>
            </a:r>
            <a:r>
              <a:rPr kumimoji="0" lang="en-GB" sz="4800" b="1" i="1"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solutions</a:t>
            </a:r>
            <a:endParaRPr kumimoji="0" lang="en-US" sz="4800" b="1" i="1" u="none" strike="noStrike" kern="1200" cap="none" spc="-15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Climate 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María Fernanda Espinosa, “Transformative Shifts for a New Global Environmental Governance.”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Food shortages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Hilal</a:t>
            </a: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2400" b="1" i="0" u="none" strike="noStrike" kern="1200" cap="none" spc="0" normalizeH="0" baseline="0" noProof="0" dirty="0" err="1">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Elver</a:t>
            </a: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“Global Food Systems in Crisis.”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Pandemics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Thidar</a:t>
            </a: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2400" b="1" i="0" u="none" strike="noStrike" kern="1200" cap="none" spc="0" normalizeH="0" baseline="0" noProof="0" dirty="0" err="1">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Pyone</a:t>
            </a: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Soumya Swaminathan, “Global Health Governance: Lessons from the Pandemic.”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Economic interdependence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3AB8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Corporations want international trade.</a:t>
            </a:r>
          </a:p>
        </p:txBody>
      </p:sp>
    </p:spTree>
    <p:extLst>
      <p:ext uri="{BB962C8B-B14F-4D97-AF65-F5344CB8AC3E}">
        <p14:creationId xmlns:p14="http://schemas.microsoft.com/office/powerpoint/2010/main" val="152812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wipe(left)">
                                      <p:cBhvr>
                                        <p:cTn id="7" dur="500"/>
                                        <p:tgtEl>
                                          <p:spTgt spid="8">
                                            <p:txEl>
                                              <p:pRg st="8" end="8"/>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animEffect transition="in" filter="wipe(left)">
                                      <p:cBhvr>
                                        <p:cTn id="1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480003"/>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79489"/>
      </p:ext>
    </p:extLst>
  </p:cSld>
  <p:clrMapOvr>
    <a:masterClrMapping/>
  </p:clrMapOvr>
  <mc:AlternateContent xmlns:mc="http://schemas.openxmlformats.org/markup-compatibility/2006" xmlns:p14="http://schemas.microsoft.com/office/powerpoint/2010/main">
    <mc:Choice Requires="p14">
      <p:transition spd="slow" p14:dur="1500">
        <p:wipe dir="u"/>
      </p:transition>
    </mc:Choice>
    <mc:Fallback xmlns="">
      <p:transition spd="slow">
        <p:wipe dir="u"/>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9072"/>
      </p:ext>
    </p:extLst>
  </p:cSld>
  <p:clrMapOvr>
    <a:masterClrMapping/>
  </p:clrMapOvr>
  <mc:AlternateContent xmlns:mc="http://schemas.openxmlformats.org/markup-compatibility/2006" xmlns:p14="http://schemas.microsoft.com/office/powerpoint/2010/main">
    <mc:Choice Requires="p14">
      <p:transition spd="slow" p14:dur="1500">
        <p:wipe dir="u"/>
      </p:transition>
    </mc:Choice>
    <mc:Fallback xmlns="">
      <p:transition spd="slow">
        <p:wipe dir="u"/>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FD8B85-766C-4BC5-907D-B0D7DC80B3CD}"/>
              </a:ext>
            </a:extLst>
          </p:cNvPr>
          <p:cNvSpPr/>
          <p:nvPr/>
        </p:nvSpPr>
        <p:spPr>
          <a:xfrm>
            <a:off x="9131643" y="6221628"/>
            <a:ext cx="2924134" cy="52322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p:spPr>
        <p:txBody>
          <a:bodyPr wrap="none">
            <a:spAutoFit/>
          </a:bodyPr>
          <a:lstStyle/>
          <a:p>
            <a:pPr lvl="0" algn="ctr">
              <a:defRPr/>
            </a:pPr>
            <a:r>
              <a:rPr lang="en-US" sz="2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Current market cap</a:t>
            </a:r>
            <a:endParaRPr lang="en-GB" sz="12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48811"/>
      </p:ext>
    </p:extLst>
  </p:cSld>
  <p:clrMapOvr>
    <a:masterClrMapping/>
  </p:clrMapOvr>
  <mc:AlternateContent xmlns:mc="http://schemas.openxmlformats.org/markup-compatibility/2006" xmlns:p14="http://schemas.microsoft.com/office/powerpoint/2010/main">
    <mc:Choice Requires="p14">
      <p:transition spd="slow" p14:dur="1500">
        <p:wipe dir="u"/>
      </p:transition>
    </mc:Choice>
    <mc:Fallback xmlns="">
      <p:transition spd="slow">
        <p:wipe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AD0421-648B-4E20-8FC6-BF6640E11B3A}"/>
              </a:ext>
            </a:extLst>
          </p:cNvPr>
          <p:cNvSpPr txBox="1"/>
          <p:nvPr/>
        </p:nvSpPr>
        <p:spPr>
          <a:xfrm>
            <a:off x="100584" y="112776"/>
            <a:ext cx="7443216"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Global rules are needed…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50"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W</a:t>
            </a:r>
            <a:r>
              <a:rPr kumimoji="0" lang="en-GB" sz="40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 need rules and referees, to prevent countries from harming others, and to encourage countries to take actions that benefit others.</a:t>
            </a:r>
            <a:endParaRPr kumimoji="0" lang="en-US" sz="40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6" name="TextBox 5">
            <a:extLst>
              <a:ext uri="{FF2B5EF4-FFF2-40B4-BE49-F238E27FC236}">
                <a16:creationId xmlns:a16="http://schemas.microsoft.com/office/drawing/2014/main" id="{44411BF7-FE12-49A4-B440-A9ADCDDCEF04}"/>
              </a:ext>
            </a:extLst>
          </p:cNvPr>
          <p:cNvSpPr txBox="1"/>
          <p:nvPr/>
        </p:nvSpPr>
        <p:spPr>
          <a:xfrm>
            <a:off x="100914" y="5649099"/>
            <a:ext cx="6096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Joseph E. Stiglitz, </a:t>
            </a:r>
            <a:r>
              <a:rPr kumimoji="0" lang="en-GB" sz="22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Globalization and Its Discontents: Revisited</a:t>
            </a:r>
            <a:r>
              <a:rPr kumimoji="0" lang="en-GB" sz="22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(New York, NY: W. W. Norton &amp; Company, 2018), 104-107.</a:t>
            </a:r>
            <a:endParaRPr kumimoji="0" lang="en-US" sz="22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639771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AD0421-648B-4E20-8FC6-BF6640E11B3A}"/>
              </a:ext>
            </a:extLst>
          </p:cNvPr>
          <p:cNvSpPr txBox="1"/>
          <p:nvPr/>
        </p:nvSpPr>
        <p:spPr>
          <a:xfrm>
            <a:off x="100584" y="112776"/>
            <a:ext cx="7443216"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Only through collective global action… can climate change be addressed.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If we don’t act in concert to contain highly contagious diseases, we risk facing global epidemics</a:t>
            </a:r>
            <a:r>
              <a:rPr lang="en-GB" sz="4000" b="1" spc="-150"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en-GB" sz="40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algn="ctr">
              <a:defRPr/>
            </a:pPr>
            <a:r>
              <a:rPr lang="en-GB" sz="4800" b="1" spc="-150"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The private sector, on its own, won’t solve these problems.</a:t>
            </a:r>
            <a:endParaRPr lang="en-US" sz="4800" b="1" spc="-150"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9F327054-25C1-415B-932B-06CF8ECAC16D}"/>
              </a:ext>
            </a:extLst>
          </p:cNvPr>
          <p:cNvSpPr txBox="1"/>
          <p:nvPr/>
        </p:nvSpPr>
        <p:spPr>
          <a:xfrm>
            <a:off x="100914" y="5649099"/>
            <a:ext cx="6096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Joseph E. Stiglitz, </a:t>
            </a:r>
            <a:r>
              <a:rPr kumimoji="0" lang="en-GB" sz="22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Globalization and Its Discontents: Revisited</a:t>
            </a:r>
            <a:r>
              <a:rPr kumimoji="0" lang="en-GB" sz="22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(New York, NY: W. W. Norton &amp; Company, 2018), 104-107.</a:t>
            </a:r>
            <a:endParaRPr kumimoji="0" lang="en-US" sz="22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986440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527DD5-E567-4D8F-85B7-ADB85AE7B40F}"/>
              </a:ext>
            </a:extLst>
          </p:cNvPr>
          <p:cNvSpPr txBox="1"/>
          <p:nvPr/>
        </p:nvSpPr>
        <p:spPr>
          <a:xfrm>
            <a:off x="100914" y="5636742"/>
            <a:ext cx="6096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Alexander Wendt, “Why a World State is Inevitable.” </a:t>
            </a:r>
            <a:r>
              <a:rPr kumimoji="0" lang="en-GB" sz="2200" b="1" i="1"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European Journal of International Relations</a:t>
            </a:r>
            <a:r>
              <a:rPr kumimoji="0" lang="en-GB" sz="2200" b="1"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(December, 2003), 491-542.</a:t>
            </a:r>
          </a:p>
        </p:txBody>
      </p:sp>
      <p:sp>
        <p:nvSpPr>
          <p:cNvPr id="5" name="TextBox 4">
            <a:extLst>
              <a:ext uri="{FF2B5EF4-FFF2-40B4-BE49-F238E27FC236}">
                <a16:creationId xmlns:a16="http://schemas.microsoft.com/office/drawing/2014/main" id="{A9AD0421-648B-4E20-8FC6-BF6640E11B3A}"/>
              </a:ext>
            </a:extLst>
          </p:cNvPr>
          <p:cNvSpPr txBox="1"/>
          <p:nvPr/>
        </p:nvSpPr>
        <p:spPr>
          <a:xfrm>
            <a:off x="100584" y="112776"/>
            <a:ext cx="7443216"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My guess is that a world state will emerge within 100 years.</a:t>
            </a:r>
          </a:p>
          <a:p>
            <a:pPr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It would not even require a world ‘government,’ if by this we mean a unitary actor with one person at the top whose individual decisions are final...</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736802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527DD5-E567-4D8F-85B7-ADB85AE7B40F}"/>
              </a:ext>
            </a:extLst>
          </p:cNvPr>
          <p:cNvSpPr txBox="1"/>
          <p:nvPr/>
        </p:nvSpPr>
        <p:spPr>
          <a:xfrm>
            <a:off x="100914" y="5636742"/>
            <a:ext cx="6096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Alexander Wendt, “Why a World State is Inevitable.” </a:t>
            </a:r>
            <a:r>
              <a:rPr kumimoji="0" lang="en-GB" sz="2200" b="1" i="1"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European Journal of International Relations</a:t>
            </a:r>
            <a:r>
              <a:rPr kumimoji="0" lang="en-GB" sz="2200" b="1"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(December, 2003), 491-542.</a:t>
            </a:r>
          </a:p>
        </p:txBody>
      </p:sp>
      <p:sp>
        <p:nvSpPr>
          <p:cNvPr id="5" name="TextBox 4">
            <a:extLst>
              <a:ext uri="{FF2B5EF4-FFF2-40B4-BE49-F238E27FC236}">
                <a16:creationId xmlns:a16="http://schemas.microsoft.com/office/drawing/2014/main" id="{A9AD0421-648B-4E20-8FC6-BF6640E11B3A}"/>
              </a:ext>
            </a:extLst>
          </p:cNvPr>
          <p:cNvSpPr txBox="1"/>
          <p:nvPr/>
        </p:nvSpPr>
        <p:spPr>
          <a:xfrm>
            <a:off x="100584" y="112776"/>
            <a:ext cx="7443216"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EU is already not far from meeting these requirements on a regional level.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Were a ‘completed’ EU-like structure to be globalized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it would be a world state.</a:t>
            </a:r>
          </a:p>
        </p:txBody>
      </p:sp>
    </p:spTree>
    <p:extLst>
      <p:ext uri="{BB962C8B-B14F-4D97-AF65-F5344CB8AC3E}">
        <p14:creationId xmlns:p14="http://schemas.microsoft.com/office/powerpoint/2010/main" val="724679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dragon (Satan) stood on the shore of the sea.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saw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beast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coming out of the sea.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had ten horns and seven heads, with ten crowns on its horns, and on each head a blasphemous name.</a:t>
            </a:r>
          </a:p>
        </p:txBody>
      </p:sp>
      <p:sp>
        <p:nvSpPr>
          <p:cNvPr id="4" name="Rounded Rectangle 5">
            <a:extLst>
              <a:ext uri="{FF2B5EF4-FFF2-40B4-BE49-F238E27FC236}">
                <a16:creationId xmlns:a16="http://schemas.microsoft.com/office/drawing/2014/main" id="{918927BF-9B61-4CBB-91F0-DB431F9B1587}"/>
              </a:ext>
            </a:extLst>
          </p:cNvPr>
          <p:cNvSpPr/>
          <p:nvPr/>
        </p:nvSpPr>
        <p:spPr>
          <a:xfrm>
            <a:off x="596131" y="2609212"/>
            <a:ext cx="10999737" cy="409144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describes the Revived Roman Empire</a:t>
            </a:r>
            <a:endParaRPr kumimoji="0" lang="en-US" sz="48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 17:11) </a:t>
            </a: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beast which was and is not,</a:t>
            </a: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himself also an eighth</a:t>
            </a: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is </a:t>
            </a:r>
            <a:r>
              <a:rPr lang="en-GB" sz="4000" b="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of the seven</a:t>
            </a: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goes to destruction.</a:t>
            </a:r>
          </a:p>
          <a:p>
            <a:pPr algn="ctr">
              <a:defRPr/>
            </a:pPr>
            <a:endPar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92D9EED-6FD8-49F8-BE80-8F2934F5090E}"/>
              </a:ext>
            </a:extLst>
          </p:cNvPr>
          <p:cNvSpPr/>
          <p:nvPr/>
        </p:nvSpPr>
        <p:spPr>
          <a:xfrm>
            <a:off x="2495800" y="757050"/>
            <a:ext cx="1321625"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8ACF26B-6886-43A5-BB9E-D997A6C9D9BB}"/>
              </a:ext>
            </a:extLst>
          </p:cNvPr>
          <p:cNvSpPr/>
          <p:nvPr/>
        </p:nvSpPr>
        <p:spPr>
          <a:xfrm>
            <a:off x="4981700" y="3467952"/>
            <a:ext cx="1266700"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36DAE33-7C4D-4DED-8D53-C155C1C7016E}"/>
              </a:ext>
            </a:extLst>
          </p:cNvPr>
          <p:cNvCxnSpPr>
            <a:cxnSpLocks/>
            <a:stCxn id="5" idx="2"/>
            <a:endCxn id="6" idx="0"/>
          </p:cNvCxnSpPr>
          <p:nvPr/>
        </p:nvCxnSpPr>
        <p:spPr>
          <a:xfrm>
            <a:off x="3156613" y="1413761"/>
            <a:ext cx="2458437" cy="2054191"/>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29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p:txBody>
      </p:sp>
    </p:spTree>
    <p:extLst>
      <p:ext uri="{BB962C8B-B14F-4D97-AF65-F5344CB8AC3E}">
        <p14:creationId xmlns:p14="http://schemas.microsoft.com/office/powerpoint/2010/main" val="3274538059"/>
      </p:ext>
    </p:extLst>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p:txBody>
      </p:sp>
      <p:sp>
        <p:nvSpPr>
          <p:cNvPr id="3" name="Rounded Rectangle 5">
            <a:extLst>
              <a:ext uri="{FF2B5EF4-FFF2-40B4-BE49-F238E27FC236}">
                <a16:creationId xmlns:a16="http://schemas.microsoft.com/office/drawing/2014/main" id="{CEF0D19C-2C4E-47CA-A7F3-4AC5FC53D7F7}"/>
              </a:ext>
            </a:extLst>
          </p:cNvPr>
          <p:cNvSpPr/>
          <p:nvPr/>
        </p:nvSpPr>
        <p:spPr>
          <a:xfrm>
            <a:off x="3212757" y="3276600"/>
            <a:ext cx="8789772" cy="341051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Will all people really worship one man as a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What is the “mark of the beast”?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does the “666” refer to?</a:t>
            </a:r>
            <a:endParaRPr kumimoji="0" lang="en-GB" sz="32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436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p:txBody>
      </p:sp>
      <p:sp>
        <p:nvSpPr>
          <p:cNvPr id="3" name="Rounded Rectangle 5">
            <a:extLst>
              <a:ext uri="{FF2B5EF4-FFF2-40B4-BE49-F238E27FC236}">
                <a16:creationId xmlns:a16="http://schemas.microsoft.com/office/drawing/2014/main" id="{CEF0D19C-2C4E-47CA-A7F3-4AC5FC53D7F7}"/>
              </a:ext>
            </a:extLst>
          </p:cNvPr>
          <p:cNvSpPr/>
          <p:nvPr/>
        </p:nvSpPr>
        <p:spPr>
          <a:xfrm>
            <a:off x="3212757" y="3276600"/>
            <a:ext cx="8789772" cy="341051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More on this next week in Part</a:t>
            </a:r>
            <a:r>
              <a:rPr kumimoji="0" lang="en-GB" sz="80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Two…</a:t>
            </a:r>
            <a:endParaRPr kumimoji="0" lang="en-GB" sz="5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9062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763" y="1499286"/>
            <a:ext cx="12022680" cy="5201424"/>
          </a:xfrm>
          <a:prstGeom prst="rect">
            <a:avLst/>
          </a:prstGeom>
        </p:spPr>
        <p:txBody>
          <a:bodyPr wrap="square">
            <a:spAutoFit/>
          </a:bodyPr>
          <a:lstStyle/>
          <a:p>
            <a:pPr lvl="0" algn="ctr">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suffering worth it?</a:t>
            </a:r>
          </a:p>
          <a:p>
            <a:pPr lvl="0" algn="ctr">
              <a:defRPr/>
            </a:pPr>
            <a:r>
              <a:rPr lang="en-US" sz="3200" b="1" kern="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sz="3200" b="1" kern="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blessings await you when people hate you and exclude you and mock you and curse you as evil because you follow the Son of Man. When that happens, be happy! Yes, leap for joy! For a great reward awaits you in heaven” (Luke 6:22-23).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you able to withstand this?</a:t>
            </a:r>
          </a:p>
          <a:p>
            <a:pPr lvl="0" algn="ctr">
              <a:defRPr/>
            </a:pPr>
            <a:r>
              <a:rPr lang="en-US" sz="3200" b="1" kern="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sz="3200" b="1" kern="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be afraid, for I am with you. Don’t be discouraged, for I am your God. I will strengthen you and help you. I will hold you up with my right hand</a:t>
            </a:r>
            <a:r>
              <a:rPr lang="en-US" sz="3200" b="1" kern="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(Isaiah 41:10).</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A73018-ACCA-4D65-89B2-2922B0F20E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141" y="152400"/>
            <a:ext cx="6218459" cy="6633023"/>
          </a:xfrm>
          <a:prstGeom prst="rect">
            <a:avLst/>
          </a:prstGeom>
        </p:spPr>
      </p:pic>
    </p:spTree>
    <p:extLst>
      <p:ext uri="{BB962C8B-B14F-4D97-AF65-F5344CB8AC3E}">
        <p14:creationId xmlns:p14="http://schemas.microsoft.com/office/powerpoint/2010/main" val="400997041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dragon (Satan) stood on the shore of the sea.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saw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beast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coming out of the sea.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had ten horns and seven heads, with ten crowns on its horns, and on each head a blasphemous name.</a:t>
            </a:r>
          </a:p>
        </p:txBody>
      </p:sp>
      <p:sp>
        <p:nvSpPr>
          <p:cNvPr id="4" name="Rounded Rectangle 5">
            <a:extLst>
              <a:ext uri="{FF2B5EF4-FFF2-40B4-BE49-F238E27FC236}">
                <a16:creationId xmlns:a16="http://schemas.microsoft.com/office/drawing/2014/main" id="{918927BF-9B61-4CBB-91F0-DB431F9B1587}"/>
              </a:ext>
            </a:extLst>
          </p:cNvPr>
          <p:cNvSpPr/>
          <p:nvPr/>
        </p:nvSpPr>
        <p:spPr>
          <a:xfrm>
            <a:off x="596131" y="2609212"/>
            <a:ext cx="10999737" cy="409144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describes the Revived Roman Empire</a:t>
            </a:r>
            <a:endParaRPr kumimoji="0" lang="en-US" sz="48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 17:12) </a:t>
            </a: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ten horns you saw are ten kings.</a:t>
            </a:r>
          </a:p>
          <a:p>
            <a:pPr algn="ctr">
              <a:defRPr/>
            </a:pPr>
            <a:endPar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CD0078AA-2F8B-4D64-88AE-4DBD3475115E}"/>
              </a:ext>
            </a:extLst>
          </p:cNvPr>
          <p:cNvSpPr/>
          <p:nvPr/>
        </p:nvSpPr>
        <p:spPr>
          <a:xfrm>
            <a:off x="1383475" y="1331025"/>
            <a:ext cx="2069275" cy="66169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7811F56-D533-4EDD-816A-4AFB30AC372A}"/>
              </a:ext>
            </a:extLst>
          </p:cNvPr>
          <p:cNvSpPr/>
          <p:nvPr/>
        </p:nvSpPr>
        <p:spPr>
          <a:xfrm>
            <a:off x="4555175" y="3483171"/>
            <a:ext cx="2074225"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9F5FBB0-CA5A-4F58-BBF8-E89C8E5D46CF}"/>
              </a:ext>
            </a:extLst>
          </p:cNvPr>
          <p:cNvCxnSpPr>
            <a:cxnSpLocks/>
            <a:stCxn id="5" idx="2"/>
            <a:endCxn id="6" idx="0"/>
          </p:cNvCxnSpPr>
          <p:nvPr/>
        </p:nvCxnSpPr>
        <p:spPr>
          <a:xfrm>
            <a:off x="2418113" y="1992716"/>
            <a:ext cx="3174175" cy="1490455"/>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D85EDBE-6AFD-44E5-964B-3CF8139B33DB}"/>
              </a:ext>
            </a:extLst>
          </p:cNvPr>
          <p:cNvSpPr/>
          <p:nvPr/>
        </p:nvSpPr>
        <p:spPr>
          <a:xfrm>
            <a:off x="8955587" y="3483171"/>
            <a:ext cx="2074225"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409051-4B85-4BFE-817C-D0A15368E21C}"/>
              </a:ext>
            </a:extLst>
          </p:cNvPr>
          <p:cNvCxnSpPr>
            <a:cxnSpLocks/>
            <a:stCxn id="6" idx="3"/>
            <a:endCxn id="9" idx="1"/>
          </p:cNvCxnSpPr>
          <p:nvPr/>
        </p:nvCxnSpPr>
        <p:spPr>
          <a:xfrm>
            <a:off x="6629400" y="3811527"/>
            <a:ext cx="2326187" cy="0"/>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5910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dragon (Satan) stood on the shore of the sea.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saw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beast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coming out of the sea.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had ten horns and seven heads, with ten crowns on its horns, and on each head a blasphemous name.</a:t>
            </a:r>
          </a:p>
        </p:txBody>
      </p:sp>
      <p:sp>
        <p:nvSpPr>
          <p:cNvPr id="4" name="Rounded Rectangle 5">
            <a:extLst>
              <a:ext uri="{FF2B5EF4-FFF2-40B4-BE49-F238E27FC236}">
                <a16:creationId xmlns:a16="http://schemas.microsoft.com/office/drawing/2014/main" id="{918927BF-9B61-4CBB-91F0-DB431F9B1587}"/>
              </a:ext>
            </a:extLst>
          </p:cNvPr>
          <p:cNvSpPr/>
          <p:nvPr/>
        </p:nvSpPr>
        <p:spPr>
          <a:xfrm>
            <a:off x="596131" y="2609212"/>
            <a:ext cx="10999737" cy="409144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describes the Revived Roman Empire</a:t>
            </a:r>
            <a:endParaRPr kumimoji="0" lang="en-US" sz="48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u="none" strike="noStrike" kern="1200" cap="none" spc="-150" normalizeH="0" baseline="0" noProof="0" dirty="0">
                <a:ln>
                  <a:noFill/>
                </a:ln>
                <a:solidFill>
                  <a:schemeClr val="tx1">
                    <a:lumMod val="5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 17:12) </a:t>
            </a:r>
            <a:r>
              <a:rPr lang="en-GB" sz="4000" b="1" spc="-150" dirty="0">
                <a:solidFill>
                  <a:schemeClr val="tx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ten horns you saw are ten kings.</a:t>
            </a: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kings have </a:t>
            </a:r>
            <a:r>
              <a:rPr lang="en-GB" sz="4000" b="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yet</a:t>
            </a: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received a kingdom.</a:t>
            </a: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receive authority as kings </a:t>
            </a:r>
            <a:r>
              <a:rPr lang="en-GB" sz="4000" b="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the beast</a:t>
            </a: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one hour.</a:t>
            </a:r>
          </a:p>
          <a:p>
            <a:pPr algn="ctr">
              <a:defRPr/>
            </a:pPr>
            <a:endPar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CD0078AA-2F8B-4D64-88AE-4DBD3475115E}"/>
              </a:ext>
            </a:extLst>
          </p:cNvPr>
          <p:cNvSpPr/>
          <p:nvPr/>
        </p:nvSpPr>
        <p:spPr>
          <a:xfrm>
            <a:off x="1383475" y="1331025"/>
            <a:ext cx="2069275" cy="66169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7811F56-D533-4EDD-816A-4AFB30AC372A}"/>
              </a:ext>
            </a:extLst>
          </p:cNvPr>
          <p:cNvSpPr/>
          <p:nvPr/>
        </p:nvSpPr>
        <p:spPr>
          <a:xfrm>
            <a:off x="4555175" y="3483171"/>
            <a:ext cx="2074225" cy="656711"/>
          </a:xfrm>
          <a:prstGeom prst="roundRect">
            <a:avLst/>
          </a:prstGeom>
          <a:noFill/>
          <a:ln w="76200">
            <a:solidFill>
              <a:schemeClr val="bg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D85EDBE-6AFD-44E5-964B-3CF8139B33DB}"/>
              </a:ext>
            </a:extLst>
          </p:cNvPr>
          <p:cNvSpPr/>
          <p:nvPr/>
        </p:nvSpPr>
        <p:spPr>
          <a:xfrm>
            <a:off x="8955587" y="3483171"/>
            <a:ext cx="2074225" cy="656711"/>
          </a:xfrm>
          <a:prstGeom prst="roundRect">
            <a:avLst/>
          </a:prstGeom>
          <a:noFill/>
          <a:ln w="76200">
            <a:solidFill>
              <a:schemeClr val="bg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409051-4B85-4BFE-817C-D0A15368E21C}"/>
              </a:ext>
            </a:extLst>
          </p:cNvPr>
          <p:cNvCxnSpPr>
            <a:cxnSpLocks/>
            <a:stCxn id="6" idx="3"/>
            <a:endCxn id="9" idx="1"/>
          </p:cNvCxnSpPr>
          <p:nvPr/>
        </p:nvCxnSpPr>
        <p:spPr>
          <a:xfrm>
            <a:off x="6629400" y="3811527"/>
            <a:ext cx="2326187" cy="0"/>
          </a:xfrm>
          <a:prstGeom prst="line">
            <a:avLst/>
          </a:prstGeom>
          <a:ln w="571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1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left)">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beast I saw resembled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leopard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but had feet like those of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bear</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 mouth like that of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lion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dragon (Satan) gave the beast his power and his throne and great authority.</a:t>
            </a:r>
          </a:p>
        </p:txBody>
      </p:sp>
    </p:spTree>
    <p:extLst>
      <p:ext uri="{BB962C8B-B14F-4D97-AF65-F5344CB8AC3E}">
        <p14:creationId xmlns:p14="http://schemas.microsoft.com/office/powerpoint/2010/main" val="41446511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245058" cy="1938992"/>
          </a:xfrm>
          <a:prstGeom prst="rect">
            <a:avLst/>
          </a:prstGeom>
          <a:noFill/>
        </p:spPr>
        <p:txBody>
          <a:bodyPr wrap="square" rtlCol="0">
            <a:spAutoFit/>
          </a:bodyPr>
          <a:lstStyle/>
          <a:p>
            <a:r>
              <a:rPr lang="en-US"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(Dan. 7:3) </a:t>
            </a:r>
            <a:r>
              <a:rPr lang="en-GB" sz="4000" b="1" spc="-150" dirty="0">
                <a:solidFill>
                  <a:srgbClr val="FFE7BD"/>
                </a:solidFill>
                <a:effectLst>
                  <a:outerShdw blurRad="38100" dist="38100" dir="2700000" algn="tl">
                    <a:srgbClr val="000000">
                      <a:alpha val="43137"/>
                    </a:srgbClr>
                  </a:outerShdw>
                </a:effectLst>
                <a:latin typeface="Times New Roman" pitchFamily="18" charset="0"/>
                <a:cs typeface="Times New Roman" pitchFamily="18" charset="0"/>
              </a:rPr>
              <a:t>Four great beasts, each different from the others, came up out of the sea.</a:t>
            </a:r>
          </a:p>
        </p:txBody>
      </p:sp>
      <p:sp>
        <p:nvSpPr>
          <p:cNvPr id="3" name="Rounded Rectangle 5">
            <a:extLst>
              <a:ext uri="{FF2B5EF4-FFF2-40B4-BE49-F238E27FC236}">
                <a16:creationId xmlns:a16="http://schemas.microsoft.com/office/drawing/2014/main" id="{9C894CAC-61D9-425D-86EE-A880C51452F8}"/>
              </a:ext>
            </a:extLst>
          </p:cNvPr>
          <p:cNvSpPr/>
          <p:nvPr/>
        </p:nvSpPr>
        <p:spPr>
          <a:xfrm>
            <a:off x="1219200" y="2133600"/>
            <a:ext cx="10700753" cy="3962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“Wait! Why are we turning to all of these passages to interpret Revelation 13??”</a:t>
            </a:r>
          </a:p>
          <a:p>
            <a:pPr algn="ctr">
              <a:defRPr/>
            </a:pPr>
            <a:r>
              <a:rPr lang="en-GB"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Correlation</a:t>
            </a:r>
            <a:r>
              <a:rPr lang="en-GB"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shows that we’re getting the right interpretation.</a:t>
            </a:r>
          </a:p>
          <a:p>
            <a:pPr algn="ctr">
              <a:defRPr/>
            </a:pPr>
            <a:r>
              <a:rPr lang="nl-NL" sz="2800" b="1"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e.g. Nicolaus Copernicus (astronomy) and Isaac Newton (physics).</a:t>
            </a:r>
          </a:p>
        </p:txBody>
      </p:sp>
    </p:spTree>
    <p:extLst>
      <p:ext uri="{BB962C8B-B14F-4D97-AF65-F5344CB8AC3E}">
        <p14:creationId xmlns:p14="http://schemas.microsoft.com/office/powerpoint/2010/main" val="32606876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3090</Words>
  <Application>Microsoft Office PowerPoint</Application>
  <PresentationFormat>Widescreen</PresentationFormat>
  <Paragraphs>331</Paragraphs>
  <Slides>54</Slides>
  <Notes>54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Calibri</vt:lpstr>
      <vt:lpstr>Calibri Light</vt:lpstr>
      <vt:lpstr>Lao UI</vt:lpstr>
      <vt:lpstr>Times New Roman</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2025-02-05T20:31:44Z</dcterms:created>
  <dcterms:modified xsi:type="dcterms:W3CDTF">2025-02-05T20:31:50Z</dcterms:modified>
</cp:coreProperties>
</file>