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72"/>
  </p:notes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325"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5143500" type="screen16x9"/>
  <p:notesSz cx="6858000" cy="9144000"/>
  <p:embeddedFontLst>
    <p:embeddedFont>
      <p:font typeface="Average" panose="020B0604020202020204" charset="0"/>
      <p:regular r:id="rId73"/>
    </p:embeddedFont>
    <p:embeddedFont>
      <p:font typeface="Calibri" panose="020F0502020204030204" pitchFamily="34" charset="0"/>
      <p:regular r:id="rId74"/>
      <p:bold r:id="rId75"/>
      <p:italic r:id="rId76"/>
      <p:boldItalic r:id="rId77"/>
    </p:embeddedFont>
    <p:embeddedFont>
      <p:font typeface="Oswald" panose="020B0604020202020204" charset="0"/>
      <p:regular r:id="rId78"/>
      <p:bold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60"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77494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f6e225d9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5cf6e225d9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22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c3852714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c3852714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10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c4733dac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c4733dac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27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c0a6a59c1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c0a6a59c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073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c4733dac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c4733dac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07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c4733dac1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c4733dac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10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4733dac1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4733dac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7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c4733dac1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c4733dac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90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c4733dac1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c4733dac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34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c4733dac1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c4733dac1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53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c4733dac1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c4733dac1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84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4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c4733dac1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c4733dac1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73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c4733dac1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c4733dac1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037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cd76a52c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cd76a52c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034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c4733dac1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c4733dac1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1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cd76a52c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cd76a52c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745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cd76a52c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cd76a52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41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cd76a52c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cd76a52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732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c0a6a59c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c0a6a59c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536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c2e7e92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c2e7e92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5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c0a6a59c1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c0a6a59c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03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2f6ce8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c2f6ce8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859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c0a6a59c1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c0a6a59c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31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c2e7e92e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c2e7e92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0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c2e7e92e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c2e7e92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85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cf6e225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cf6e22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313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d065138ac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d065138a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204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cf6e225d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cf6e225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732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cf6e225d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cf6e225d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032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cf6e225d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cf6e225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330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cf6e225d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cf6e225d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527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cf6e225d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cf6e225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076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c2f6ce83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c2f6ce83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701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cf6e225d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cf6e225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299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cf6e225d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cf6e225d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801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cf6e225d9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cf6e225d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773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cf6e225d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5cf6e225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140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cf6e225d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cf6e225d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356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cf6e225d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cf6e225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649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cf6e225d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cf6e225d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145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c12bcbfe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5c12bcbf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749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d065138ac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d065138a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107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c12bcbfe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c12bcbfe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28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065138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d065138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628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c12bcbfe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5c12bcbfe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786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c12bcbfe3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5c12bcbfe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449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c12bcbfe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c12bcbf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597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c12bcbfe3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c12bcbf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364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5c1c43551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5c1c43551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175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cd76a52c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cd76a52c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300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c0a6a59c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c0a6a59c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564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c0a6a59c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c0a6a59c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35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c459f3ae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c459f3ae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9250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c12bcbfe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c12bcbfe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19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d065138a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d065138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175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5c12bcbfe3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5c12bcbfe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263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5c12bcbfe3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5c12bcbfe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3111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c12bcbfe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c12bcbfe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114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c1c43551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5c1c43551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07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c459f3a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c459f3a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238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5c459f3ae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5c459f3a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809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5c459f3ae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5c459f3a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6241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c459f3ae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c459f3a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0747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c459f3ae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5c459f3a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239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d065138a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d065138a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27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d065138a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d065138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37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d065138a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d065138a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80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d065138a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d065138a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52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4" name="Google Shape;64;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6" name="Google Shape;76;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7" name="Google Shape;107;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8" name="Google Shape;108;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5" name="Google Shape;11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7" name="Google Shape;57;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135" name="Google Shape;135;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endParaRPr/>
          </a:p>
        </p:txBody>
      </p:sp>
      <p:pic>
        <p:nvPicPr>
          <p:cNvPr id="136" name="Google Shape;136;p25"/>
          <p:cNvPicPr preferRelativeResize="0"/>
          <p:nvPr/>
        </p:nvPicPr>
        <p:blipFill rotWithShape="1">
          <a:blip r:embed="rId3">
            <a:alphaModFix/>
          </a:blip>
          <a:srcRect/>
          <a:stretch/>
        </p:blipFill>
        <p:spPr>
          <a:xfrm>
            <a:off x="-26662" y="-14993"/>
            <a:ext cx="9197320" cy="5173493"/>
          </a:xfrm>
          <a:prstGeom prst="rect">
            <a:avLst/>
          </a:prstGeom>
          <a:noFill/>
          <a:ln>
            <a:noFill/>
          </a:ln>
        </p:spPr>
      </p:pic>
      <p:sp>
        <p:nvSpPr>
          <p:cNvPr id="137" name="Google Shape;137;p25"/>
          <p:cNvSpPr txBox="1"/>
          <p:nvPr/>
        </p:nvSpPr>
        <p:spPr>
          <a:xfrm>
            <a:off x="2231375" y="4012275"/>
            <a:ext cx="7261500" cy="8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202" name="Google Shape;202;p3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True commitment is choosing each other over and over again, because ultimately what makes relationships work is the decision to make them work.” </a:t>
            </a: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Gottman, Julie Schwartz; Abrams, Doug; Abrams, Rachel Carlton. Eight Dates: Essential Conversations for a Lifetime of Love (pp. 44-45). Workman Publishing Company. Kindle Edition.</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203" name="Google Shape;203;p35"/>
          <p:cNvSpPr txBox="1"/>
          <p:nvPr/>
        </p:nvSpPr>
        <p:spPr>
          <a:xfrm>
            <a:off x="1740525" y="2640425"/>
            <a:ext cx="5029200" cy="870000"/>
          </a:xfrm>
          <a:prstGeom prst="rect">
            <a:avLst/>
          </a:pr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Average"/>
                <a:ea typeface="Average"/>
                <a:cs typeface="Average"/>
                <a:sym typeface="Average"/>
              </a:rPr>
              <a:t>When commitment is demonstrated it builds trust...</a:t>
            </a:r>
            <a:endParaRPr sz="2400">
              <a:solidFill>
                <a:srgbClr val="FFFFFF"/>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209" name="Google Shape;209;p3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-Trust is easily given in the early stages of a relationship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-Much like commitment, trust is demonstrated through acting on our promises </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-Trust builds closeness and vulnerability </a:t>
            </a:r>
            <a:endParaRPr sz="2400">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0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10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1000"/>
                                        <p:tgtEl>
                                          <p:spTgt spid="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15" name="Google Shape;215;p3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Criticism</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Contempt</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Defensiveness</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Stonewalling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21" name="Google Shape;221;p3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Criticism</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-Complaint vs. Criticism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21" name="Google Shape;221;p3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Criticism</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-Complaint vs. Criticism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222" name="Google Shape;222;p38"/>
          <p:cNvSpPr txBox="1"/>
          <p:nvPr/>
        </p:nvSpPr>
        <p:spPr>
          <a:xfrm>
            <a:off x="1406550" y="497050"/>
            <a:ext cx="6469800" cy="18777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Average"/>
                <a:ea typeface="Average"/>
                <a:cs typeface="Average"/>
                <a:sym typeface="Average"/>
              </a:rPr>
              <a:t>Complaint: “I need you to check with me before inviting people over for dinner. I wanted to spend time alone with you tonight. I wanted to have a quality date night.”</a:t>
            </a:r>
            <a:endParaRPr sz="2400">
              <a:solidFill>
                <a:schemeClr val="dk1"/>
              </a:solidFill>
              <a:latin typeface="Average"/>
              <a:ea typeface="Average"/>
              <a:cs typeface="Average"/>
              <a:sym typeface="Average"/>
            </a:endParaRPr>
          </a:p>
        </p:txBody>
      </p:sp>
      <p:sp>
        <p:nvSpPr>
          <p:cNvPr id="223" name="Google Shape;223;p38"/>
          <p:cNvSpPr txBox="1"/>
          <p:nvPr/>
        </p:nvSpPr>
        <p:spPr>
          <a:xfrm>
            <a:off x="1406550" y="2739500"/>
            <a:ext cx="6469800" cy="18777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Average"/>
                <a:ea typeface="Average"/>
                <a:cs typeface="Average"/>
                <a:sym typeface="Average"/>
              </a:rPr>
              <a:t>Criticism: “Why do you keep prioritizing your friends over me. I always come last on your list. Are you avoiding spending time with me?”</a:t>
            </a:r>
            <a:endParaRPr sz="2400">
              <a:solidFill>
                <a:schemeClr val="dk1"/>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29" name="Google Shape;229;p3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2. Contempt </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“Its arrival is heralded when Dara literally sneers at her husband’s suggestion that they keep a list of his chores on the refrigerator to help him remember. She says, “Do you think you work really well with lists?” Next, Oliver tells her that he needs fifteen minutes to relax when he gets home before starting to do chores. </a:t>
            </a: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35" name="Google Shape;235;p4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2. Contempt </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“So if I leave you alone for fifteen minutes, then you think you’ll be motivated to jump up and do something?” she asks him, still sneering. “Maybe. We haven’t tried it, have we?” Oliver asks. Dara has an opportunity here to soften up, but instead she comes back with sarcasm. </a:t>
            </a: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41" name="Google Shape;241;p4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2. Contempt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 think you do a pretty good job of coming home and lying around or disappearing into the bathroom,” she says. And then she adds challengingly, “So you think that’s the cure-all, to give you fifteen minutes?”</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1100">
                <a:latin typeface="Oswald"/>
                <a:ea typeface="Oswald"/>
                <a:cs typeface="Oswald"/>
                <a:sym typeface="Oswald"/>
              </a:rPr>
              <a:t>Gottman, John; Silver, Nan. The Seven Principles for Making Marriage Work (p. 34). Potter/Ten Speed/Harmony/Rodale. Kindle Edition.</a:t>
            </a:r>
            <a:endParaRPr sz="11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47" name="Google Shape;247;p4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3. Defensiveness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-Defensiveness is a method we employ in conflict to shift the blame to our spouse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 problem with this is it never leads to resolution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53" name="Google Shape;253;p4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4. Stonewalling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-Deciding to avoid and ignore your spouse altogether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-This usually comes on after the other three horsemen have been present for a while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ctrTitle"/>
          </p:nvPr>
        </p:nvSpPr>
        <p:spPr>
          <a:xfrm>
            <a:off x="671258" y="990800"/>
            <a:ext cx="7801500" cy="1730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t>Making the Most of the Early Years of Marriage</a:t>
            </a:r>
            <a:endParaRPr/>
          </a:p>
        </p:txBody>
      </p:sp>
      <p:sp>
        <p:nvSpPr>
          <p:cNvPr id="143" name="Google Shape;143;p26"/>
          <p:cNvSpPr txBox="1">
            <a:spLocks noGrp="1"/>
          </p:cNvSpPr>
          <p:nvPr>
            <p:ph type="subTitle" idx="1"/>
          </p:nvPr>
        </p:nvSpPr>
        <p:spPr>
          <a:xfrm>
            <a:off x="671250" y="3174876"/>
            <a:ext cx="78015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a:t>Joey &amp; Lauren Francisco</a:t>
            </a:r>
            <a:endParaRPr/>
          </a:p>
          <a:p>
            <a:pPr marL="0" lvl="0" indent="0" algn="ctr" rtl="0">
              <a:spcBef>
                <a:spcPts val="0"/>
              </a:spcBef>
              <a:spcAft>
                <a:spcPts val="0"/>
              </a:spcAft>
              <a:buNone/>
            </a:pPr>
            <a:r>
              <a:rPr lang="en"/>
              <a:t>XSI 2019</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59" name="Google Shape;259;p44"/>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Gottman’s Four Horsemen </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Criticism</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Contempt</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Defensiveness</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Stonewalling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260" name="Google Shape;260;p44"/>
          <p:cNvSpPr txBox="1"/>
          <p:nvPr/>
        </p:nvSpPr>
        <p:spPr>
          <a:xfrm>
            <a:off x="2255725" y="3247225"/>
            <a:ext cx="4660200" cy="7437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Average"/>
                <a:ea typeface="Average"/>
                <a:cs typeface="Average"/>
                <a:sym typeface="Average"/>
              </a:rPr>
              <a:t>LACK OF RESPECT!</a:t>
            </a:r>
            <a:endParaRPr sz="3600">
              <a:solidFill>
                <a:srgbClr val="FFFFFF"/>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66" name="Google Shape;266;p4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Oswald"/>
              <a:buChar char="➔"/>
            </a:pPr>
            <a:r>
              <a:rPr lang="en" sz="2400">
                <a:latin typeface="Oswald"/>
                <a:ea typeface="Oswald"/>
                <a:cs typeface="Oswald"/>
                <a:sym typeface="Oswald"/>
              </a:rPr>
              <a:t>One way to combat the four horseman is to maintain your respect for your spouse.</a:t>
            </a:r>
            <a:endParaRPr sz="2400">
              <a:latin typeface="Oswald"/>
              <a:ea typeface="Oswald"/>
              <a:cs typeface="Oswald"/>
              <a:sym typeface="Oswald"/>
            </a:endParaRPr>
          </a:p>
          <a:p>
            <a:pPr marL="457200" lvl="0" indent="-381000" algn="l" rtl="0">
              <a:spcBef>
                <a:spcPts val="0"/>
              </a:spcBef>
              <a:spcAft>
                <a:spcPts val="0"/>
              </a:spcAft>
              <a:buSzPts val="2400"/>
              <a:buFont typeface="Oswald"/>
              <a:buChar char="➔"/>
            </a:pPr>
            <a:r>
              <a:rPr lang="en" sz="2400">
                <a:latin typeface="Oswald"/>
                <a:ea typeface="Oswald"/>
                <a:cs typeface="Oswald"/>
                <a:sym typeface="Oswald"/>
              </a:rPr>
              <a:t>Respect is lost when we allow ourselves to dwell on the negative things about our spouse.</a:t>
            </a: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267" name="Google Shape;267;p45"/>
          <p:cNvSpPr txBox="1"/>
          <p:nvPr/>
        </p:nvSpPr>
        <p:spPr>
          <a:xfrm>
            <a:off x="890950" y="2466400"/>
            <a:ext cx="7817400" cy="16848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Ephesians 5:33</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33 However, each one of you also must love his wife as he loves himself, and the wife must respect her husband.</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10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73" name="Google Shape;273;p4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Oswald"/>
              <a:buChar char="➔"/>
            </a:pPr>
            <a:r>
              <a:rPr lang="en" sz="2400">
                <a:latin typeface="Oswald"/>
                <a:ea typeface="Oswald"/>
                <a:cs typeface="Oswald"/>
                <a:sym typeface="Oswald"/>
              </a:rPr>
              <a:t>One way to combat the four horseman is to maintain your respect for your spouse.</a:t>
            </a:r>
            <a:endParaRPr sz="2400">
              <a:latin typeface="Oswald"/>
              <a:ea typeface="Oswald"/>
              <a:cs typeface="Oswald"/>
              <a:sym typeface="Oswald"/>
            </a:endParaRPr>
          </a:p>
          <a:p>
            <a:pPr marL="457200" lvl="0" indent="-381000" algn="l" rtl="0">
              <a:spcBef>
                <a:spcPts val="0"/>
              </a:spcBef>
              <a:spcAft>
                <a:spcPts val="0"/>
              </a:spcAft>
              <a:buSzPts val="2400"/>
              <a:buFont typeface="Oswald"/>
              <a:buChar char="➔"/>
            </a:pPr>
            <a:r>
              <a:rPr lang="en" sz="2400">
                <a:latin typeface="Oswald"/>
                <a:ea typeface="Oswald"/>
                <a:cs typeface="Oswald"/>
                <a:sym typeface="Oswald"/>
              </a:rPr>
              <a:t>Respect is lost when we allow ourselves to dwell on the negative things about our spouse.</a:t>
            </a:r>
            <a:endParaRPr sz="2400">
              <a:latin typeface="Oswald"/>
              <a:ea typeface="Oswald"/>
              <a:cs typeface="Oswald"/>
              <a:sym typeface="Oswald"/>
            </a:endParaRPr>
          </a:p>
          <a:p>
            <a:pPr marL="457200" lvl="0" indent="-381000" algn="l" rtl="0">
              <a:spcBef>
                <a:spcPts val="0"/>
              </a:spcBef>
              <a:spcAft>
                <a:spcPts val="0"/>
              </a:spcAft>
              <a:buSzPts val="2400"/>
              <a:buFont typeface="Oswald"/>
              <a:buChar char="➔"/>
            </a:pPr>
            <a:r>
              <a:rPr lang="en" sz="2400">
                <a:latin typeface="Oswald"/>
                <a:ea typeface="Oswald"/>
                <a:cs typeface="Oswald"/>
                <a:sym typeface="Oswald"/>
              </a:rPr>
              <a:t>Respect is a choice and is an attitude towards our spouse </a:t>
            </a:r>
            <a:endParaRPr sz="2400">
              <a:latin typeface="Oswald"/>
              <a:ea typeface="Oswald"/>
              <a:cs typeface="Oswald"/>
              <a:sym typeface="Oswald"/>
            </a:endParaRPr>
          </a:p>
          <a:p>
            <a:pPr marL="457200" lvl="0" indent="0" algn="l" rtl="0">
              <a:spcBef>
                <a:spcPts val="1600"/>
              </a:spcBef>
              <a:spcAft>
                <a:spcPts val="0"/>
              </a:spcAft>
              <a:buNone/>
            </a:pPr>
            <a:endParaRPr sz="2400">
              <a:latin typeface="Oswald"/>
              <a:ea typeface="Oswald"/>
              <a:cs typeface="Oswald"/>
              <a:sym typeface="Oswald"/>
            </a:endParaRPr>
          </a:p>
          <a:p>
            <a:pPr marL="45720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274" name="Google Shape;274;p46"/>
          <p:cNvSpPr txBox="1"/>
          <p:nvPr/>
        </p:nvSpPr>
        <p:spPr>
          <a:xfrm>
            <a:off x="1623625" y="3242000"/>
            <a:ext cx="5713500" cy="7446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Average"/>
                <a:ea typeface="Average"/>
                <a:cs typeface="Average"/>
                <a:sym typeface="Average"/>
              </a:rPr>
              <a:t>How do we put this into practice ?</a:t>
            </a:r>
            <a:endParaRPr sz="3000">
              <a:solidFill>
                <a:srgbClr val="FFFFFF"/>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80" name="Google Shape;280;p4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Showing and Practicing Gratitude  </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“Sometimes couples resist searching for and expressing gratitude for their spouse’s positive behavior because, they tell me, doing so feels “phony” to them. But developing a positive habit doesn’t “sugarcoat” a relationship. Instead it resets it to a more realistic perspective. Just knowing this can make all the difference for couples who are feeling pessimistic about their partner and marriage. Research by Elizabeth Robinson and Gail Price brings home this happy truth. They had objective, trained observers count how many positive acts they witnessed between a couple during the course of an evening.</a:t>
            </a:r>
            <a:endParaRPr sz="2400">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86" name="Google Shape;286;p4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Showing and Practicing Gratitude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They then asked the spouses themselves to tally their positive interactions. … they discovered that couples who described themselves as unhappily married only noticed half of the positive interactions that actually occurred. Because they were so used to tuning in to their partner’s mistakes, they each missed a full 50 percent of their partner’s positive actions.”</a:t>
            </a:r>
            <a:endParaRPr sz="2400">
              <a:latin typeface="Oswald"/>
              <a:ea typeface="Oswald"/>
              <a:cs typeface="Oswald"/>
              <a:sym typeface="Oswald"/>
            </a:endParaRPr>
          </a:p>
          <a:p>
            <a:pPr marL="0" lvl="0" indent="0" algn="l" rtl="0">
              <a:spcBef>
                <a:spcPts val="1600"/>
              </a:spcBef>
              <a:spcAft>
                <a:spcPts val="0"/>
              </a:spcAft>
              <a:buNone/>
            </a:pPr>
            <a:r>
              <a:rPr lang="en" sz="1000">
                <a:latin typeface="Oswald"/>
                <a:ea typeface="Oswald"/>
                <a:cs typeface="Oswald"/>
                <a:sym typeface="Oswald"/>
              </a:rPr>
              <a:t>Gottman, John. The Seven Principles for Making Marriage Work: A Practical Guide from the Country's Foremost Relationship Expert (p. 72). Potter/Ten Speed/Harmony/Rodale. Kindle Edition. </a:t>
            </a:r>
            <a:endParaRPr sz="1000">
              <a:latin typeface="Oswald"/>
              <a:ea typeface="Oswald"/>
              <a:cs typeface="Oswald"/>
              <a:sym typeface="Oswald"/>
            </a:endParaRPr>
          </a:p>
          <a:p>
            <a:pPr marL="0" lvl="0" indent="0" algn="l" rtl="0">
              <a:spcBef>
                <a:spcPts val="1600"/>
              </a:spcBef>
              <a:spcAft>
                <a:spcPts val="1600"/>
              </a:spcAft>
              <a:buNone/>
            </a:pPr>
            <a:endParaRPr sz="10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92" name="Google Shape;292;p4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2. Fondness and Admiration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 Recalling your history fondly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 best test of whether a couple still have a functioning fondness and admiration system is usually how they view their past. If a marriage is troubled, asking the couple about the current state of affairs is not likely to elicit much mutual praise. But query them about the past and you can often detect embers of positive feelings.”</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Silver, Nan. The Seven Principles for Making Marriage Work (p. 69). Potter/Ten Speed/Harmony/Rodale. Kindle Edition.</a:t>
            </a:r>
            <a:endParaRPr sz="1200">
              <a:latin typeface="Oswald"/>
              <a:ea typeface="Oswald"/>
              <a:cs typeface="Oswald"/>
              <a:sym typeface="Oswald"/>
            </a:endParaRPr>
          </a:p>
          <a:p>
            <a:pPr marL="0" lvl="0" indent="0" algn="l" rtl="0">
              <a:spcBef>
                <a:spcPts val="1600"/>
              </a:spcBef>
              <a:spcAft>
                <a:spcPts val="1600"/>
              </a:spcAft>
              <a:buNone/>
            </a:pPr>
            <a:endParaRPr sz="12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298" name="Google Shape;298;p5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2. Fondness and Admiration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 Recalling your history fondly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-Maintaining a friendship and “liking” your spouse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p:txBody>
      </p:sp>
      <p:sp>
        <p:nvSpPr>
          <p:cNvPr id="304" name="Google Shape;304;p5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Oswald"/>
                <a:ea typeface="Oswald"/>
                <a:cs typeface="Oswald"/>
                <a:sym typeface="Oswald"/>
              </a:rPr>
              <a:t>3. Turning Toward One Another </a:t>
            </a:r>
            <a:endParaRPr sz="2400" dirty="0">
              <a:latin typeface="Oswald"/>
              <a:ea typeface="Oswald"/>
              <a:cs typeface="Oswald"/>
              <a:sym typeface="Oswald"/>
            </a:endParaRPr>
          </a:p>
          <a:p>
            <a:pPr marL="457200" lvl="0" indent="-381000" algn="l" rtl="0">
              <a:spcBef>
                <a:spcPts val="1600"/>
              </a:spcBef>
              <a:spcAft>
                <a:spcPts val="0"/>
              </a:spcAft>
              <a:buSzPts val="2400"/>
              <a:buNone/>
            </a:pPr>
            <a:r>
              <a:rPr lang="en" sz="2400" dirty="0" smtClean="0">
                <a:latin typeface="Oswald"/>
                <a:ea typeface="Oswald"/>
                <a:cs typeface="Oswald"/>
                <a:sym typeface="Oswald"/>
              </a:rPr>
              <a:t>- Responding to </a:t>
            </a:r>
            <a:r>
              <a:rPr lang="en" sz="2400" dirty="0">
                <a:latin typeface="Oswald"/>
                <a:ea typeface="Oswald"/>
                <a:cs typeface="Oswald"/>
                <a:sym typeface="Oswald"/>
              </a:rPr>
              <a:t>bids</a:t>
            </a:r>
            <a:endParaRPr sz="2400" dirty="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310" name="Google Shape;310;p5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3. Turning Toward One Another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“[Romance] is kept alive each time you let your spouse know he or she is valued during the grind of everyday life. In marriage, couples are always making what I call “bids” for each other’s attention, affection, humor, or support. Bids can be as minor as asking for a back rub or as significant as seeking help in carrying the burden when an aging parent is ill. </a:t>
            </a: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316" name="Google Shape;316;p5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3. Turning Toward One Another</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 partner responds to each bid either by turning toward the spouse or turning away. A tendency to turn toward your partner is the basis of trust, emotional connection, passion, and a satisfying sex life.”</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88). Potter/Ten Speed/Harmony/Rodale. Kindle Edition. </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a:t>
            </a:r>
            <a:endParaRPr sz="3600">
              <a:solidFill>
                <a:srgbClr val="C9DAF8"/>
              </a:solidFill>
            </a:endParaRPr>
          </a:p>
        </p:txBody>
      </p:sp>
      <p:sp>
        <p:nvSpPr>
          <p:cNvPr id="149" name="Google Shape;149;p2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Oswald"/>
                <a:ea typeface="Oswald"/>
                <a:cs typeface="Oswald"/>
                <a:sym typeface="Oswald"/>
              </a:rPr>
              <a:t>Marriages thrive on many of the same principles that make the Body of Christ thrive</a:t>
            </a:r>
            <a:endParaRPr sz="3600">
              <a:latin typeface="Oswald"/>
              <a:ea typeface="Oswald"/>
              <a:cs typeface="Oswald"/>
              <a:sym typeface="Oswald"/>
            </a:endParaRPr>
          </a:p>
          <a:p>
            <a:pPr marL="0" lvl="0" indent="0" algn="l" rtl="0">
              <a:spcBef>
                <a:spcPts val="1600"/>
              </a:spcBef>
              <a:spcAft>
                <a:spcPts val="1600"/>
              </a:spcAft>
              <a:buNone/>
            </a:pPr>
            <a:r>
              <a:rPr lang="en" sz="3600">
                <a:latin typeface="Oswald"/>
                <a:ea typeface="Oswald"/>
                <a:cs typeface="Oswald"/>
                <a:sym typeface="Oswald"/>
              </a:rPr>
              <a:t>Sacrificial love propels intimacy and closeness </a:t>
            </a: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4"/>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322" name="Google Shape;322;p54"/>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3. Turning Toward One Another</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Responding to bids keeps the couple from tuning out.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328" name="Google Shape;328;p5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3. Turning Toward One Another</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Responding to bids keeps the couple from tuning out.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“In our six-year follow-up of newlyweds, we found that couples who remained married had turned toward their partner’s bids an average of 86 percent of the time…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Maintaining Respect for One Another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334" name="Google Shape;334;p5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3. Turning Toward One Another</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Responding to bids keeps the couple from tuning out.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“In our six-year follow-up of newlyweds, we found that couples who remained married had turned toward their partner’s bids an average of 86 percent of the time… those who ended up divorced had averaged only 33 percent.”</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88). Potter/Ten Speed/Harmony/Rodale. Kindle Edition.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45" name="Google Shape;345;p5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“Only 40 percent of the time do couples divorce because they are having frequent, devastating fights. More often marriages end because, to avoid constant skirmishes, husband and wife distance themselves so much that their friendship and sense of connection are lost. “ </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(pp. 163-164). Potter/Ten Speed/Harmony/Rodale. Kindle Edition.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51" name="Google Shape;351;p5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Perpetual vs. Solvable Problems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57" name="Google Shape;357;p6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Perpetual vs. Solvable Problems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358" name="Google Shape;358;p60"/>
          <p:cNvSpPr txBox="1"/>
          <p:nvPr/>
        </p:nvSpPr>
        <p:spPr>
          <a:xfrm>
            <a:off x="311700" y="978000"/>
            <a:ext cx="4062000" cy="39807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3F3F3"/>
                </a:solidFill>
                <a:latin typeface="Average"/>
                <a:ea typeface="Average"/>
                <a:cs typeface="Average"/>
                <a:sym typeface="Average"/>
              </a:rPr>
              <a:t>Solvable</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Circumstantial issues with simpler compromises and solutions</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
        <p:nvSpPr>
          <p:cNvPr id="359" name="Google Shape;359;p60"/>
          <p:cNvSpPr txBox="1"/>
          <p:nvPr/>
        </p:nvSpPr>
        <p:spPr>
          <a:xfrm>
            <a:off x="4770300" y="978000"/>
            <a:ext cx="4062000" cy="39807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3F3F3"/>
                </a:solidFill>
                <a:latin typeface="Average"/>
                <a:ea typeface="Average"/>
                <a:cs typeface="Average"/>
                <a:sym typeface="Average"/>
              </a:rPr>
              <a:t>Perpetual</a:t>
            </a:r>
            <a:endParaRPr sz="2400" b="1">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Personal differences where compromises aren’t always possible/fair </a:t>
            </a:r>
            <a:endParaRPr sz="2400">
              <a:solidFill>
                <a:srgbClr val="F3F3F3"/>
              </a:solidFill>
              <a:latin typeface="Average"/>
              <a:ea typeface="Average"/>
              <a:cs typeface="Average"/>
              <a:sym typeface="Average"/>
            </a:endParaRPr>
          </a:p>
          <a:p>
            <a:pPr marL="45720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1"/>
          <p:cNvSpPr txBox="1">
            <a:spLocks noGrp="1"/>
          </p:cNvSpPr>
          <p:nvPr>
            <p:ph type="title"/>
          </p:nvPr>
        </p:nvSpPr>
        <p:spPr>
          <a:xfrm>
            <a:off x="0" y="0"/>
            <a:ext cx="8832300" cy="63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65" name="Google Shape;365;p6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Perpetual vs. Solvable Problems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366" name="Google Shape;366;p61"/>
          <p:cNvSpPr txBox="1"/>
          <p:nvPr/>
        </p:nvSpPr>
        <p:spPr>
          <a:xfrm>
            <a:off x="311700" y="978000"/>
            <a:ext cx="4062000" cy="39807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3F3F3"/>
                </a:solidFill>
                <a:latin typeface="Average"/>
                <a:ea typeface="Average"/>
                <a:cs typeface="Average"/>
                <a:sym typeface="Average"/>
              </a:rPr>
              <a:t>Solvable</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Circumstantial issues with simpler compromises and solutions</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
        <p:nvSpPr>
          <p:cNvPr id="367" name="Google Shape;367;p61"/>
          <p:cNvSpPr txBox="1"/>
          <p:nvPr/>
        </p:nvSpPr>
        <p:spPr>
          <a:xfrm>
            <a:off x="4770300" y="978000"/>
            <a:ext cx="4062000" cy="39807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3F3F3"/>
                </a:solidFill>
                <a:latin typeface="Average"/>
                <a:ea typeface="Average"/>
                <a:cs typeface="Average"/>
                <a:sym typeface="Average"/>
              </a:rPr>
              <a:t>Perpetual</a:t>
            </a:r>
            <a:endParaRPr sz="2400" b="1">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Personal differences where compromises aren’t always possible/fair </a:t>
            </a:r>
            <a:endParaRPr sz="2400">
              <a:solidFill>
                <a:srgbClr val="F3F3F3"/>
              </a:solidFill>
              <a:latin typeface="Average"/>
              <a:ea typeface="Average"/>
              <a:cs typeface="Average"/>
              <a:sym typeface="Average"/>
            </a:endParaRPr>
          </a:p>
          <a:p>
            <a:pPr marL="45720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
        <p:nvSpPr>
          <p:cNvPr id="368" name="Google Shape;368;p61"/>
          <p:cNvSpPr txBox="1"/>
          <p:nvPr/>
        </p:nvSpPr>
        <p:spPr>
          <a:xfrm>
            <a:off x="163875" y="2571750"/>
            <a:ext cx="8832300" cy="2362200"/>
          </a:xfrm>
          <a:prstGeom prst="rect">
            <a:avLst/>
          </a:prstGeom>
          <a:solidFill>
            <a:srgbClr val="073763"/>
          </a:solidFill>
          <a:ln>
            <a:noFill/>
          </a:ln>
          <a:effectLst>
            <a:outerShdw blurRad="57150" dist="19050" dir="6480000" algn="bl" rotWithShape="0">
              <a:srgbClr val="000000">
                <a:alpha val="64999"/>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F3F3F3"/>
                </a:solidFill>
                <a:latin typeface="Average"/>
                <a:ea typeface="Average"/>
                <a:cs typeface="Average"/>
                <a:sym typeface="Average"/>
              </a:rPr>
              <a:t>The main goal of conflict is mutual understanding</a:t>
            </a:r>
            <a:endParaRPr sz="2400" i="1">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Char char="-"/>
            </a:pPr>
            <a:r>
              <a:rPr lang="en" sz="2400">
                <a:solidFill>
                  <a:srgbClr val="F3F3F3"/>
                </a:solidFill>
                <a:latin typeface="Average"/>
                <a:ea typeface="Average"/>
                <a:cs typeface="Average"/>
                <a:sym typeface="Average"/>
              </a:rPr>
              <a:t>70% of conflict related to perpetual problems </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Char char="-"/>
            </a:pPr>
            <a:r>
              <a:rPr lang="en" sz="2400">
                <a:solidFill>
                  <a:srgbClr val="F3F3F3"/>
                </a:solidFill>
                <a:latin typeface="Average"/>
                <a:ea typeface="Average"/>
                <a:cs typeface="Average"/>
                <a:sym typeface="Average"/>
              </a:rPr>
              <a:t>Solve the solvable problems</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Char char="-"/>
            </a:pPr>
            <a:r>
              <a:rPr lang="en" sz="2400">
                <a:solidFill>
                  <a:srgbClr val="F3F3F3"/>
                </a:solidFill>
                <a:latin typeface="Average"/>
                <a:ea typeface="Average"/>
                <a:cs typeface="Average"/>
                <a:sym typeface="Average"/>
              </a:rPr>
              <a:t>Perpetual problems can be opportunities to understand our spouse at a deeper level</a:t>
            </a: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74" name="Google Shape;374;p6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Perpetual vs. Solvable Problems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“After tracking the lives of happily married couples for as long as twenty years, I now know that the key to reviving or divorce-proofing a relationship is not simply how you handle your disagreements but how you engage with each other when you’re not fighting.”</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51). Potter/Ten Speed/Harmony/Rodale. Kindle Edition.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80" name="Google Shape;380;p6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Perpetual vs. Solvable Problems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“After tracking the lives of happily married couples for as long as twenty years, I now know that the key to reviving or divorce-proofing a relationship is not simply how you handle your disagreements but how you engage with each other when you’re not fighting.”</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51). Potter/Ten Speed/Harmony/Rodale. Kindle Edition.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381" name="Google Shape;381;p63"/>
          <p:cNvSpPr txBox="1"/>
          <p:nvPr/>
        </p:nvSpPr>
        <p:spPr>
          <a:xfrm>
            <a:off x="1012800" y="2697825"/>
            <a:ext cx="5958600" cy="15075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accent3"/>
                </a:solidFill>
                <a:latin typeface="Oswald"/>
                <a:ea typeface="Oswald"/>
                <a:cs typeface="Oswald"/>
                <a:sym typeface="Oswald"/>
              </a:rPr>
              <a:t>Conflict resolution strategies often fail when trust and respect are not practiced </a:t>
            </a:r>
            <a:r>
              <a:rPr lang="en" sz="2400" i="1">
                <a:solidFill>
                  <a:schemeClr val="accent3"/>
                </a:solidFill>
                <a:latin typeface="Oswald"/>
                <a:ea typeface="Oswald"/>
                <a:cs typeface="Oswald"/>
                <a:sym typeface="Oswald"/>
              </a:rPr>
              <a:t>outside of conflict.</a:t>
            </a:r>
            <a:endParaRPr sz="2400" i="1">
              <a:solidFill>
                <a:schemeClr val="accent3"/>
              </a:solidFill>
              <a:latin typeface="Oswald"/>
              <a:ea typeface="Oswald"/>
              <a:cs typeface="Oswald"/>
              <a:sym typeface="Oswald"/>
            </a:endParaRPr>
          </a:p>
          <a:p>
            <a:pPr marL="0" lvl="0" indent="0" algn="l" rtl="0">
              <a:spcBef>
                <a:spcPts val="160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a:t>
            </a:r>
            <a:endParaRPr sz="3600">
              <a:solidFill>
                <a:srgbClr val="C9DAF8"/>
              </a:solidFill>
            </a:endParaRPr>
          </a:p>
        </p:txBody>
      </p:sp>
      <p:sp>
        <p:nvSpPr>
          <p:cNvPr id="155" name="Google Shape;155;p2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Oswald"/>
                <a:ea typeface="Oswald"/>
                <a:cs typeface="Oswald"/>
                <a:sym typeface="Oswald"/>
              </a:rPr>
              <a:t>Marriages thrive on many of the same principles that make the Body of Christ thrive</a:t>
            </a:r>
            <a:endParaRPr sz="3600">
              <a:latin typeface="Oswald"/>
              <a:ea typeface="Oswald"/>
              <a:cs typeface="Oswald"/>
              <a:sym typeface="Oswald"/>
            </a:endParaRPr>
          </a:p>
          <a:p>
            <a:pPr marL="0" lvl="0" indent="0" algn="l" rtl="0">
              <a:spcBef>
                <a:spcPts val="1600"/>
              </a:spcBef>
              <a:spcAft>
                <a:spcPts val="1600"/>
              </a:spcAft>
              <a:buNone/>
            </a:pPr>
            <a:r>
              <a:rPr lang="en" sz="3600">
                <a:latin typeface="Oswald"/>
                <a:ea typeface="Oswald"/>
                <a:cs typeface="Oswald"/>
                <a:sym typeface="Oswald"/>
              </a:rPr>
              <a:t>Sacrificial love propels intimacy and closeness </a:t>
            </a:r>
            <a:endParaRPr sz="3600">
              <a:latin typeface="Oswald"/>
              <a:ea typeface="Oswald"/>
              <a:cs typeface="Oswald"/>
              <a:sym typeface="Oswald"/>
            </a:endParaRPr>
          </a:p>
        </p:txBody>
      </p:sp>
      <p:sp>
        <p:nvSpPr>
          <p:cNvPr id="156" name="Google Shape;156;p28"/>
          <p:cNvSpPr txBox="1"/>
          <p:nvPr/>
        </p:nvSpPr>
        <p:spPr>
          <a:xfrm>
            <a:off x="1989275" y="2206125"/>
            <a:ext cx="6285300" cy="20874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3F3F3"/>
                </a:solidFill>
                <a:latin typeface="Average"/>
                <a:ea typeface="Average"/>
                <a:cs typeface="Average"/>
                <a:sym typeface="Average"/>
              </a:rPr>
              <a:t>What does it look like to build positive habits into our marriages? </a:t>
            </a:r>
            <a:endParaRPr sz="36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4"/>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87" name="Google Shape;387;p64"/>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Softening your start up</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Acknowledge your responsibility</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Share your feelings</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Focus on a specific situation</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Express the need (not what you </a:t>
            </a:r>
            <a:r>
              <a:rPr lang="en" sz="2400" i="1">
                <a:latin typeface="Oswald"/>
                <a:ea typeface="Oswald"/>
                <a:cs typeface="Oswald"/>
                <a:sym typeface="Oswald"/>
              </a:rPr>
              <a:t>don’t </a:t>
            </a:r>
            <a:r>
              <a:rPr lang="en" sz="2400">
                <a:latin typeface="Oswald"/>
                <a:ea typeface="Oswald"/>
                <a:cs typeface="Oswald"/>
                <a:sym typeface="Oswald"/>
              </a:rPr>
              <a:t>need)</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93" name="Google Shape;393;p6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Softening your start up</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Acknowledge your responsibility</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Share your feelings</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Focus on a specific situation</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Express the need (not what you </a:t>
            </a:r>
            <a:r>
              <a:rPr lang="en" sz="2400" i="1">
                <a:latin typeface="Oswald"/>
                <a:ea typeface="Oswald"/>
                <a:cs typeface="Oswald"/>
                <a:sym typeface="Oswald"/>
              </a:rPr>
              <a:t>don’t </a:t>
            </a:r>
            <a:r>
              <a:rPr lang="en" sz="2400">
                <a:latin typeface="Oswald"/>
                <a:ea typeface="Oswald"/>
                <a:cs typeface="Oswald"/>
                <a:sym typeface="Oswald"/>
              </a:rPr>
              <a:t>need)</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“Hey, I know </a:t>
            </a:r>
            <a:r>
              <a:rPr lang="en" sz="2400" u="sng">
                <a:latin typeface="Oswald"/>
                <a:ea typeface="Oswald"/>
                <a:cs typeface="Oswald"/>
                <a:sym typeface="Oswald"/>
              </a:rPr>
              <a:t>I can be a slob</a:t>
            </a:r>
            <a:r>
              <a:rPr lang="en" sz="2400">
                <a:latin typeface="Oswald"/>
                <a:ea typeface="Oswald"/>
                <a:cs typeface="Oswald"/>
                <a:sym typeface="Oswald"/>
              </a:rPr>
              <a:t> sometimes myself, but </a:t>
            </a:r>
            <a:r>
              <a:rPr lang="en" sz="2400" u="sng">
                <a:latin typeface="Oswald"/>
                <a:ea typeface="Oswald"/>
                <a:cs typeface="Oswald"/>
                <a:sym typeface="Oswald"/>
              </a:rPr>
              <a:t>I’m really angry</a:t>
            </a:r>
            <a:r>
              <a:rPr lang="en" sz="2400">
                <a:latin typeface="Oswald"/>
                <a:ea typeface="Oswald"/>
                <a:cs typeface="Oswald"/>
                <a:sym typeface="Oswald"/>
              </a:rPr>
              <a:t> that you walked by the laundry basket </a:t>
            </a:r>
            <a:r>
              <a:rPr lang="en" sz="2400" u="sng">
                <a:latin typeface="Oswald"/>
                <a:ea typeface="Oswald"/>
                <a:cs typeface="Oswald"/>
                <a:sym typeface="Oswald"/>
              </a:rPr>
              <a:t>last night</a:t>
            </a:r>
            <a:r>
              <a:rPr lang="en" sz="2400">
                <a:latin typeface="Oswald"/>
                <a:ea typeface="Oswald"/>
                <a:cs typeface="Oswald"/>
                <a:sym typeface="Oswald"/>
              </a:rPr>
              <a:t> without stopping to fold any sheets. I didn’t like having to </a:t>
            </a:r>
            <a:r>
              <a:rPr lang="en" sz="2400" u="sng">
                <a:latin typeface="Oswald"/>
                <a:ea typeface="Oswald"/>
                <a:cs typeface="Oswald"/>
                <a:sym typeface="Oswald"/>
              </a:rPr>
              <a:t>fold them all myself</a:t>
            </a:r>
            <a:r>
              <a:rPr lang="en" sz="2400">
                <a:latin typeface="Oswald"/>
                <a:ea typeface="Oswald"/>
                <a:cs typeface="Oswald"/>
                <a:sym typeface="Oswald"/>
              </a:rPr>
              <a:t>.”</a:t>
            </a: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399" name="Google Shape;399;p6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Softening your start up</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Acknowledge your responsibility</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Share your feelings</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Focus on a specific situation</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Express the need (not what you </a:t>
            </a:r>
            <a:r>
              <a:rPr lang="en" sz="2400" i="1">
                <a:latin typeface="Oswald"/>
                <a:ea typeface="Oswald"/>
                <a:cs typeface="Oswald"/>
                <a:sym typeface="Oswald"/>
              </a:rPr>
              <a:t>don’t </a:t>
            </a:r>
            <a:r>
              <a:rPr lang="en" sz="2400">
                <a:latin typeface="Oswald"/>
                <a:ea typeface="Oswald"/>
                <a:cs typeface="Oswald"/>
                <a:sym typeface="Oswald"/>
              </a:rPr>
              <a:t>need)</a:t>
            </a:r>
            <a:endParaRPr sz="2400">
              <a:latin typeface="Oswald"/>
              <a:ea typeface="Oswald"/>
              <a:cs typeface="Oswald"/>
              <a:sym typeface="Oswald"/>
            </a:endParaRPr>
          </a:p>
          <a:p>
            <a:pPr marL="0" lvl="0" indent="0" algn="l" rtl="0">
              <a:spcBef>
                <a:spcPts val="1600"/>
              </a:spcBef>
              <a:spcAft>
                <a:spcPts val="1600"/>
              </a:spcAft>
              <a:buNone/>
            </a:pPr>
            <a:r>
              <a:rPr lang="en" sz="2400">
                <a:latin typeface="Oswald"/>
                <a:ea typeface="Oswald"/>
                <a:cs typeface="Oswald"/>
                <a:sym typeface="Oswald"/>
              </a:rPr>
              <a:t>“Hey, I know </a:t>
            </a:r>
            <a:r>
              <a:rPr lang="en" sz="2400" u="sng">
                <a:latin typeface="Oswald"/>
                <a:ea typeface="Oswald"/>
                <a:cs typeface="Oswald"/>
                <a:sym typeface="Oswald"/>
              </a:rPr>
              <a:t>I can be a slob</a:t>
            </a:r>
            <a:r>
              <a:rPr lang="en" sz="2400">
                <a:latin typeface="Oswald"/>
                <a:ea typeface="Oswald"/>
                <a:cs typeface="Oswald"/>
                <a:sym typeface="Oswald"/>
              </a:rPr>
              <a:t> sometimes myself, but </a:t>
            </a:r>
            <a:r>
              <a:rPr lang="en" sz="2400" u="sng">
                <a:latin typeface="Oswald"/>
                <a:ea typeface="Oswald"/>
                <a:cs typeface="Oswald"/>
                <a:sym typeface="Oswald"/>
              </a:rPr>
              <a:t>I’m really angry</a:t>
            </a:r>
            <a:r>
              <a:rPr lang="en" sz="2400">
                <a:latin typeface="Oswald"/>
                <a:ea typeface="Oswald"/>
                <a:cs typeface="Oswald"/>
                <a:sym typeface="Oswald"/>
              </a:rPr>
              <a:t> that you walked by the laundry basket </a:t>
            </a:r>
            <a:r>
              <a:rPr lang="en" sz="2400" u="sng">
                <a:latin typeface="Oswald"/>
                <a:ea typeface="Oswald"/>
                <a:cs typeface="Oswald"/>
                <a:sym typeface="Oswald"/>
              </a:rPr>
              <a:t>last night</a:t>
            </a:r>
            <a:r>
              <a:rPr lang="en" sz="2400">
                <a:latin typeface="Oswald"/>
                <a:ea typeface="Oswald"/>
                <a:cs typeface="Oswald"/>
                <a:sym typeface="Oswald"/>
              </a:rPr>
              <a:t> without stopping to fold any sheets. I didn’t like having to </a:t>
            </a:r>
            <a:r>
              <a:rPr lang="en" sz="2400" u="sng">
                <a:latin typeface="Oswald"/>
                <a:ea typeface="Oswald"/>
                <a:cs typeface="Oswald"/>
                <a:sym typeface="Oswald"/>
              </a:rPr>
              <a:t>fold them all myself</a:t>
            </a:r>
            <a:r>
              <a:rPr lang="en" sz="2400">
                <a:latin typeface="Oswald"/>
                <a:ea typeface="Oswald"/>
                <a:cs typeface="Oswald"/>
                <a:sym typeface="Oswald"/>
              </a:rPr>
              <a:t>.”</a:t>
            </a:r>
            <a:endParaRPr sz="2400">
              <a:latin typeface="Oswald"/>
              <a:ea typeface="Oswald"/>
              <a:cs typeface="Oswald"/>
              <a:sym typeface="Oswald"/>
            </a:endParaRPr>
          </a:p>
        </p:txBody>
      </p:sp>
      <p:sp>
        <p:nvSpPr>
          <p:cNvPr id="400" name="Google Shape;400;p66"/>
          <p:cNvSpPr txBox="1"/>
          <p:nvPr/>
        </p:nvSpPr>
        <p:spPr>
          <a:xfrm>
            <a:off x="1012800" y="3038200"/>
            <a:ext cx="7819500" cy="1507500"/>
          </a:xfrm>
          <a:prstGeom prst="rect">
            <a:avLst/>
          </a:prstGeom>
          <a:solidFill>
            <a:srgbClr val="073763"/>
          </a:solid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accent3"/>
              </a:buClr>
              <a:buSzPts val="2400"/>
              <a:buFont typeface="Oswald"/>
              <a:buChar char="-"/>
            </a:pPr>
            <a:r>
              <a:rPr lang="en" sz="2400">
                <a:solidFill>
                  <a:schemeClr val="accent3"/>
                </a:solidFill>
                <a:latin typeface="Oswald"/>
                <a:ea typeface="Oswald"/>
                <a:cs typeface="Oswald"/>
                <a:sym typeface="Oswald"/>
              </a:rPr>
              <a:t>A harsh start up almost always leads to one of the </a:t>
            </a:r>
            <a:r>
              <a:rPr lang="en" sz="2400" i="1">
                <a:solidFill>
                  <a:schemeClr val="accent3"/>
                </a:solidFill>
                <a:latin typeface="Oswald"/>
                <a:ea typeface="Oswald"/>
                <a:cs typeface="Oswald"/>
                <a:sym typeface="Oswald"/>
              </a:rPr>
              <a:t>four horsemen </a:t>
            </a:r>
            <a:endParaRPr sz="2400">
              <a:solidFill>
                <a:schemeClr val="accent3"/>
              </a:solidFill>
              <a:latin typeface="Oswald"/>
              <a:ea typeface="Oswald"/>
              <a:cs typeface="Oswald"/>
              <a:sym typeface="Oswald"/>
            </a:endParaRPr>
          </a:p>
          <a:p>
            <a:pPr marL="457200" lvl="0" indent="-381000" algn="l" rtl="0">
              <a:lnSpc>
                <a:spcPct val="115000"/>
              </a:lnSpc>
              <a:spcBef>
                <a:spcPts val="0"/>
              </a:spcBef>
              <a:spcAft>
                <a:spcPts val="0"/>
              </a:spcAft>
              <a:buClr>
                <a:schemeClr val="accent3"/>
              </a:buClr>
              <a:buSzPts val="2400"/>
              <a:buFont typeface="Oswald"/>
              <a:buChar char="-"/>
            </a:pPr>
            <a:r>
              <a:rPr lang="en" sz="2400">
                <a:solidFill>
                  <a:schemeClr val="accent3"/>
                </a:solidFill>
                <a:latin typeface="Oswald"/>
                <a:ea typeface="Oswald"/>
                <a:cs typeface="Oswald"/>
                <a:sym typeface="Oswald"/>
              </a:rPr>
              <a:t>Soft start ups offset criticism/contempt </a:t>
            </a:r>
            <a:endParaRPr sz="2400">
              <a:solidFill>
                <a:schemeClr val="accent3"/>
              </a:solidFill>
              <a:latin typeface="Oswald"/>
              <a:ea typeface="Oswald"/>
              <a:cs typeface="Oswald"/>
              <a:sym typeface="Oswald"/>
            </a:endParaRPr>
          </a:p>
          <a:p>
            <a:pPr marL="457200" lvl="0" indent="-381000" algn="l" rtl="0">
              <a:lnSpc>
                <a:spcPct val="115000"/>
              </a:lnSpc>
              <a:spcBef>
                <a:spcPts val="0"/>
              </a:spcBef>
              <a:spcAft>
                <a:spcPts val="0"/>
              </a:spcAft>
              <a:buClr>
                <a:schemeClr val="accent3"/>
              </a:buClr>
              <a:buSzPts val="2400"/>
              <a:buFont typeface="Oswald"/>
              <a:buChar char="-"/>
            </a:pPr>
            <a:r>
              <a:rPr lang="en" sz="2400">
                <a:solidFill>
                  <a:schemeClr val="accent3"/>
                </a:solidFill>
                <a:latin typeface="Oswald"/>
                <a:ea typeface="Oswald"/>
                <a:cs typeface="Oswald"/>
                <a:sym typeface="Oswald"/>
              </a:rPr>
              <a:t>Focus on </a:t>
            </a:r>
            <a:r>
              <a:rPr lang="en" sz="2400" i="1">
                <a:solidFill>
                  <a:schemeClr val="accent3"/>
                </a:solidFill>
                <a:latin typeface="Oswald"/>
                <a:ea typeface="Oswald"/>
                <a:cs typeface="Oswald"/>
                <a:sym typeface="Oswald"/>
              </a:rPr>
              <a:t>situation </a:t>
            </a:r>
            <a:r>
              <a:rPr lang="en" sz="2400">
                <a:solidFill>
                  <a:schemeClr val="accent3"/>
                </a:solidFill>
                <a:latin typeface="Oswald"/>
                <a:ea typeface="Oswald"/>
                <a:cs typeface="Oswald"/>
                <a:sym typeface="Oswald"/>
              </a:rPr>
              <a:t>over </a:t>
            </a:r>
            <a:r>
              <a:rPr lang="en" sz="2400" i="1">
                <a:solidFill>
                  <a:schemeClr val="accent3"/>
                </a:solidFill>
                <a:latin typeface="Oswald"/>
                <a:ea typeface="Oswald"/>
                <a:cs typeface="Oswald"/>
                <a:sym typeface="Oswald"/>
              </a:rPr>
              <a:t>character </a:t>
            </a:r>
            <a:endParaRPr sz="2400" i="1">
              <a:solidFill>
                <a:schemeClr val="accent3"/>
              </a:solidFill>
              <a:latin typeface="Oswald"/>
              <a:ea typeface="Oswald"/>
              <a:cs typeface="Oswald"/>
              <a:sym typeface="Oswald"/>
            </a:endParaRPr>
          </a:p>
          <a:p>
            <a:pPr marL="0" lvl="0" indent="0" algn="l" rtl="0">
              <a:spcBef>
                <a:spcPts val="160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406" name="Google Shape;406;p6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Responding to “Repair Attempts”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Repair attempts: spouse looks to diffuse tension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Signals emotional flooding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Vary widely: humor, inside jokes, a plea, appealing to a prior agreement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412" name="Google Shape;412;p6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Responding to “Repair Attempts”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“In unhappy marriages, a feedback loop develops between the four horsemen and the failure of repair attempts. The more contemptuous and defensive the couple are with each other, the more flooding occurs, and the harder it is to hear and respond to a repair. And since the repair is not heard, the contempt and defensiveness just get heightened...until finally one partner withdraws.”</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45). Potter/Ten Speed/Harmony/Rodale. Kindle Edition. </a:t>
            </a:r>
            <a:endParaRPr sz="12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418" name="Google Shape;418;p6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What if we get in a fight?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Managing Conflict</a:t>
            </a:r>
            <a:endParaRPr sz="3600">
              <a:solidFill>
                <a:srgbClr val="C9DAF8"/>
              </a:solidFill>
            </a:endParaRPr>
          </a:p>
        </p:txBody>
      </p:sp>
      <p:sp>
        <p:nvSpPr>
          <p:cNvPr id="424" name="Google Shape;424;p7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What if we get in a fight? </a:t>
            </a:r>
            <a:endParaRPr sz="240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a:latin typeface="Oswald"/>
                <a:ea typeface="Oswald"/>
                <a:cs typeface="Oswald"/>
                <a:sym typeface="Oswald"/>
              </a:rPr>
              <a:t>How was I feeling at the time of the fight?</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What was my responsibility?</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What set me off? </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Acknowledge each other’s position. </a:t>
            </a:r>
            <a:endParaRPr sz="240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a:latin typeface="Oswald"/>
                <a:ea typeface="Oswald"/>
                <a:cs typeface="Oswald"/>
                <a:sym typeface="Oswald"/>
              </a:rPr>
              <a:t>What could </a:t>
            </a:r>
            <a:r>
              <a:rPr lang="en" sz="2400" i="1">
                <a:latin typeface="Oswald"/>
                <a:ea typeface="Oswald"/>
                <a:cs typeface="Oswald"/>
                <a:sym typeface="Oswald"/>
              </a:rPr>
              <a:t>we</a:t>
            </a:r>
            <a:r>
              <a:rPr lang="en" sz="2400">
                <a:latin typeface="Oswald"/>
                <a:ea typeface="Oswald"/>
                <a:cs typeface="Oswald"/>
                <a:sym typeface="Oswald"/>
              </a:rPr>
              <a:t> do differently?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30" name="Google Shape;430;p7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“But it is also true that a rewarding marriage is about more than sidestepping conflict. The more you can agree about the fundamentals in life, the richer, more profound, and, in a sense, easier your marriage is likely to be….A crucial goal of any marriage, therefore, is to create an atmosphere that encourages each person to talk honestly about his or her convictions. The more you speak candidly and respectfully with each other, the more likely there is to be a blending of your sense of meaning.”</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262). Potter/Ten Speed/Harmony/Rodale. Kindle Edition. </a:t>
            </a: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1600"/>
              </a:spcAft>
              <a:buNone/>
            </a:pPr>
            <a:endParaRPr sz="12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36" name="Google Shape;436;p7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“But it is also true that a rewarding marriage is about more than sidestepping conflict. The more you can agree about the fundamentals in life, the richer, more profound, and, in a sense, easier your marriage is likely to be….A crucial goal of any marriage, therefore, is to create an atmosphere that encourages each person to talk honestly about his or her convictions. The more you speak candidly and respectfully with each other, the more likely there is to be a blending of your sense of meaning.”</a:t>
            </a:r>
            <a:endParaRPr sz="24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The Seven Principles for Making Marriage Work: A Practical Guide from the Country's Foremost Relationship Expert (p. 262). Potter/Ten Speed/Harmony/Rodale. Kindle Edition. </a:t>
            </a: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1600"/>
              </a:spcAft>
              <a:buNone/>
            </a:pPr>
            <a:endParaRPr sz="1200">
              <a:latin typeface="Oswald"/>
              <a:ea typeface="Oswald"/>
              <a:cs typeface="Oswald"/>
              <a:sym typeface="Oswald"/>
            </a:endParaRPr>
          </a:p>
        </p:txBody>
      </p:sp>
      <p:sp>
        <p:nvSpPr>
          <p:cNvPr id="437" name="Google Shape;437;p72"/>
          <p:cNvSpPr txBox="1"/>
          <p:nvPr/>
        </p:nvSpPr>
        <p:spPr>
          <a:xfrm>
            <a:off x="957900" y="2345850"/>
            <a:ext cx="7228200" cy="24153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solidFill>
                <a:srgbClr val="F3F3F3"/>
              </a:solidFill>
              <a:latin typeface="Average"/>
              <a:ea typeface="Average"/>
              <a:cs typeface="Average"/>
              <a:sym typeface="Average"/>
            </a:endParaRPr>
          </a:p>
          <a:p>
            <a:pPr marL="0" lvl="0" indent="0" algn="ctr" rtl="0">
              <a:spcBef>
                <a:spcPts val="0"/>
              </a:spcBef>
              <a:spcAft>
                <a:spcPts val="0"/>
              </a:spcAft>
              <a:buNone/>
            </a:pPr>
            <a:r>
              <a:rPr lang="en" sz="3600">
                <a:solidFill>
                  <a:srgbClr val="F3F3F3"/>
                </a:solidFill>
                <a:latin typeface="Average"/>
                <a:ea typeface="Average"/>
                <a:cs typeface="Average"/>
                <a:sym typeface="Average"/>
              </a:rPr>
              <a:t>Dedicated followers of Christ </a:t>
            </a:r>
            <a:endParaRPr sz="3600">
              <a:solidFill>
                <a:srgbClr val="F3F3F3"/>
              </a:solidFill>
              <a:latin typeface="Average"/>
              <a:ea typeface="Average"/>
              <a:cs typeface="Average"/>
              <a:sym typeface="Average"/>
            </a:endParaRPr>
          </a:p>
          <a:p>
            <a:pPr marL="0" lvl="0" indent="0" algn="ctr" rtl="0">
              <a:spcBef>
                <a:spcPts val="0"/>
              </a:spcBef>
              <a:spcAft>
                <a:spcPts val="0"/>
              </a:spcAft>
              <a:buNone/>
            </a:pPr>
            <a:r>
              <a:rPr lang="en" sz="3600">
                <a:solidFill>
                  <a:srgbClr val="F3F3F3"/>
                </a:solidFill>
                <a:latin typeface="Average"/>
                <a:ea typeface="Average"/>
                <a:cs typeface="Average"/>
                <a:sym typeface="Average"/>
              </a:rPr>
              <a:t>have major advantages here!</a:t>
            </a:r>
            <a:endParaRPr sz="36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43" name="Google Shape;443;p7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162" name="Google Shape;162;p2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“In a relationship, commitment is a choice we make every single day, over and over again. We choose it even when we are tired and overworked and stressed out. We choose it no matter what attractive person crosses our path. We also choose it every time our partner makes a bid for attention and we put down our book, or look away from the television, or up from our smartphone, or stop whatever it is we’re occupied with to acknowledge their importance in our life.</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r>
              <a:rPr lang="en" sz="1200">
                <a:latin typeface="Oswald"/>
                <a:ea typeface="Oswald"/>
                <a:cs typeface="Oswald"/>
                <a:sym typeface="Oswald"/>
              </a:rPr>
              <a:t>Gottman, John; Gottman, Julie Schwartz; Abrams, Doug; Abrams, Rachel Carlton. Eight Dates: Essential Conversations for a Lifetime of Love (p. 42). Workman Publishing Company. Kindle Edition.</a:t>
            </a:r>
            <a:endParaRPr sz="12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49" name="Google Shape;449;p74"/>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450" name="Google Shape;450;p74"/>
          <p:cNvSpPr txBox="1"/>
          <p:nvPr/>
        </p:nvSpPr>
        <p:spPr>
          <a:xfrm>
            <a:off x="1046350" y="1255350"/>
            <a:ext cx="7228200" cy="3308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If participating in ministry helped you prepare for marriage, they shouldn’t be seen as an encumbrance after your marriage.</a:t>
            </a: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56" name="Google Shape;456;p7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457" name="Google Shape;457;p75"/>
          <p:cNvSpPr txBox="1"/>
          <p:nvPr/>
        </p:nvSpPr>
        <p:spPr>
          <a:xfrm>
            <a:off x="1046350" y="1255350"/>
            <a:ext cx="7228200" cy="3308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If participating in ministry helped you prepare for marriage, they shouldn’t be seen as an encumbrance after your marriage.</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Hebrews 10:25</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not forsaking our own assembling together, as is the habit of some, </a:t>
            </a:r>
            <a:r>
              <a:rPr lang="en" sz="2400" u="sng">
                <a:solidFill>
                  <a:srgbClr val="F3F3F3"/>
                </a:solidFill>
                <a:latin typeface="Average"/>
                <a:ea typeface="Average"/>
                <a:cs typeface="Average"/>
                <a:sym typeface="Average"/>
              </a:rPr>
              <a:t>but encouraging one another</a:t>
            </a:r>
            <a:r>
              <a:rPr lang="en" sz="2400">
                <a:solidFill>
                  <a:srgbClr val="F3F3F3"/>
                </a:solidFill>
                <a:latin typeface="Average"/>
                <a:ea typeface="Average"/>
                <a:cs typeface="Average"/>
                <a:sym typeface="Average"/>
              </a:rPr>
              <a:t>; and all the more as you see the day drawing near.</a:t>
            </a: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63" name="Google Shape;463;p7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464" name="Google Shape;464;p76"/>
          <p:cNvSpPr txBox="1"/>
          <p:nvPr/>
        </p:nvSpPr>
        <p:spPr>
          <a:xfrm>
            <a:off x="1046350" y="1255350"/>
            <a:ext cx="7228200" cy="3308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If participating in ministry helped you prepare for marriage, they shouldn’t be seen as an encumbrance after your marriage.</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Hebrews 10:25</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not forsaking our own assembling together, as is the habit of some, </a:t>
            </a:r>
            <a:r>
              <a:rPr lang="en" sz="2400" u="sng">
                <a:solidFill>
                  <a:srgbClr val="F3F3F3"/>
                </a:solidFill>
                <a:latin typeface="Average"/>
                <a:ea typeface="Average"/>
                <a:cs typeface="Average"/>
                <a:sym typeface="Average"/>
              </a:rPr>
              <a:t>but encouraging one another</a:t>
            </a:r>
            <a:r>
              <a:rPr lang="en" sz="2400">
                <a:solidFill>
                  <a:srgbClr val="F3F3F3"/>
                </a:solidFill>
                <a:latin typeface="Average"/>
                <a:ea typeface="Average"/>
                <a:cs typeface="Average"/>
                <a:sym typeface="Average"/>
              </a:rPr>
              <a:t>; and all the more as you see the day drawing near.</a:t>
            </a:r>
            <a:endParaRPr sz="2400">
              <a:solidFill>
                <a:srgbClr val="F3F3F3"/>
              </a:solidFill>
              <a:latin typeface="Average"/>
              <a:ea typeface="Average"/>
              <a:cs typeface="Average"/>
              <a:sym typeface="Average"/>
            </a:endParaRPr>
          </a:p>
        </p:txBody>
      </p:sp>
      <p:sp>
        <p:nvSpPr>
          <p:cNvPr id="465" name="Google Shape;465;p76"/>
          <p:cNvSpPr txBox="1"/>
          <p:nvPr/>
        </p:nvSpPr>
        <p:spPr>
          <a:xfrm>
            <a:off x="521250" y="2781875"/>
            <a:ext cx="8051400" cy="1441500"/>
          </a:xfrm>
          <a:prstGeom prst="rect">
            <a:avLst/>
          </a:prstGeom>
          <a:solidFill>
            <a:srgbClr val="073763"/>
          </a:solidFill>
          <a:ln>
            <a:noFill/>
          </a:ln>
          <a:effectLst>
            <a:outerShdw blurRad="57150" dist="19050" dir="17160000" algn="bl" rotWithShape="0">
              <a:srgbClr val="434343">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3F3F3"/>
                </a:solidFill>
                <a:latin typeface="Average"/>
                <a:ea typeface="Average"/>
                <a:cs typeface="Average"/>
                <a:sym typeface="Average"/>
              </a:rPr>
              <a:t>Not just your </a:t>
            </a:r>
            <a:r>
              <a:rPr lang="en" sz="3600" i="1">
                <a:solidFill>
                  <a:srgbClr val="F3F3F3"/>
                </a:solidFill>
                <a:latin typeface="Average"/>
                <a:ea typeface="Average"/>
                <a:cs typeface="Average"/>
                <a:sym typeface="Average"/>
              </a:rPr>
              <a:t>presence</a:t>
            </a:r>
            <a:r>
              <a:rPr lang="en" sz="3600">
                <a:solidFill>
                  <a:srgbClr val="F3F3F3"/>
                </a:solidFill>
                <a:latin typeface="Average"/>
                <a:ea typeface="Average"/>
                <a:cs typeface="Average"/>
                <a:sym typeface="Average"/>
              </a:rPr>
              <a:t>, but your </a:t>
            </a:r>
            <a:r>
              <a:rPr lang="en" sz="3600" i="1">
                <a:solidFill>
                  <a:srgbClr val="F3F3F3"/>
                </a:solidFill>
                <a:latin typeface="Average"/>
                <a:ea typeface="Average"/>
                <a:cs typeface="Average"/>
                <a:sym typeface="Average"/>
              </a:rPr>
              <a:t>contributions!</a:t>
            </a:r>
            <a:endParaRPr sz="3600" i="1">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71" name="Google Shape;471;p7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Seek counsel </a:t>
            </a:r>
            <a:r>
              <a:rPr lang="en" sz="2400" i="1">
                <a:latin typeface="Oswald"/>
                <a:ea typeface="Oswald"/>
                <a:cs typeface="Oswald"/>
                <a:sym typeface="Oswald"/>
              </a:rPr>
              <a:t>before you have a problem</a:t>
            </a:r>
            <a:endParaRPr sz="2400" i="1">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77" name="Google Shape;477;p7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Isolation is a huge mistake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Seek counsel </a:t>
            </a:r>
            <a:r>
              <a:rPr lang="en" sz="2400" i="1">
                <a:latin typeface="Oswald"/>
                <a:ea typeface="Oswald"/>
                <a:cs typeface="Oswald"/>
                <a:sym typeface="Oswald"/>
              </a:rPr>
              <a:t>before you have a problem</a:t>
            </a:r>
            <a:endParaRPr sz="2400" i="1">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478" name="Google Shape;478;p78"/>
          <p:cNvSpPr txBox="1"/>
          <p:nvPr/>
        </p:nvSpPr>
        <p:spPr>
          <a:xfrm>
            <a:off x="390450" y="2365850"/>
            <a:ext cx="8051400" cy="1290000"/>
          </a:xfrm>
          <a:prstGeom prst="rect">
            <a:avLst/>
          </a:prstGeom>
          <a:solidFill>
            <a:srgbClr val="073763"/>
          </a:solidFill>
          <a:ln>
            <a:noFill/>
          </a:ln>
          <a:effectLst>
            <a:outerShdw blurRad="57150" dist="19050" dir="17160000" algn="bl" rotWithShape="0">
              <a:srgbClr val="434343">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The Gottman Institute’s </a:t>
            </a:r>
            <a:r>
              <a:rPr lang="en" sz="2400" i="1">
                <a:solidFill>
                  <a:srgbClr val="F3F3F3"/>
                </a:solidFill>
                <a:latin typeface="Average"/>
                <a:ea typeface="Average"/>
                <a:cs typeface="Average"/>
                <a:sym typeface="Average"/>
              </a:rPr>
              <a:t>preventative </a:t>
            </a:r>
            <a:r>
              <a:rPr lang="en" sz="2400">
                <a:solidFill>
                  <a:srgbClr val="F3F3F3"/>
                </a:solidFill>
                <a:latin typeface="Average"/>
                <a:ea typeface="Average"/>
                <a:cs typeface="Average"/>
                <a:sym typeface="Average"/>
              </a:rPr>
              <a:t>workshops were 3 times more successful than the workshops for </a:t>
            </a:r>
            <a:r>
              <a:rPr lang="en" sz="2400" i="1">
                <a:solidFill>
                  <a:srgbClr val="F3F3F3"/>
                </a:solidFill>
                <a:latin typeface="Average"/>
                <a:ea typeface="Average"/>
                <a:cs typeface="Average"/>
                <a:sym typeface="Average"/>
              </a:rPr>
              <a:t>struggling couples. </a:t>
            </a:r>
            <a:r>
              <a:rPr lang="en" sz="2400">
                <a:solidFill>
                  <a:srgbClr val="F3F3F3"/>
                </a:solidFill>
                <a:latin typeface="Average"/>
                <a:ea typeface="Average"/>
                <a:cs typeface="Average"/>
                <a:sym typeface="Average"/>
              </a:rPr>
              <a:t> </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484" name="Google Shape;484;p7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Avoiding Autonomy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-Talk about what is going on in your head</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-Talk with your spouse (even if you have talked with someone else!)</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-Consult them on your day to day plans/decisions</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-Think in terms of “us” not “me”</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-Let your spouse influence you!  (Interdependent not codependent)</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animEffect transition="in" filter="fade">
                                      <p:cBhvr>
                                        <p:cTn id="7" dur="1000"/>
                                        <p:tgtEl>
                                          <p:spTgt spid="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xEl>
                                              <p:pRg st="1" end="1"/>
                                            </p:txEl>
                                          </p:spTgt>
                                        </p:tgtEl>
                                        <p:attrNameLst>
                                          <p:attrName>style.visibility</p:attrName>
                                        </p:attrNameLst>
                                      </p:cBhvr>
                                      <p:to>
                                        <p:strVal val="visible"/>
                                      </p:to>
                                    </p:set>
                                    <p:animEffect transition="in" filter="fade">
                                      <p:cBhvr>
                                        <p:cTn id="12" dur="1000"/>
                                        <p:tgtEl>
                                          <p:spTgt spid="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4">
                                            <p:txEl>
                                              <p:pRg st="2" end="2"/>
                                            </p:txEl>
                                          </p:spTgt>
                                        </p:tgtEl>
                                        <p:attrNameLst>
                                          <p:attrName>style.visibility</p:attrName>
                                        </p:attrNameLst>
                                      </p:cBhvr>
                                      <p:to>
                                        <p:strVal val="visible"/>
                                      </p:to>
                                    </p:set>
                                    <p:animEffect transition="in" filter="fade">
                                      <p:cBhvr>
                                        <p:cTn id="17" dur="1000"/>
                                        <p:tgtEl>
                                          <p:spTgt spid="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4">
                                            <p:txEl>
                                              <p:pRg st="3" end="3"/>
                                            </p:txEl>
                                          </p:spTgt>
                                        </p:tgtEl>
                                        <p:attrNameLst>
                                          <p:attrName>style.visibility</p:attrName>
                                        </p:attrNameLst>
                                      </p:cBhvr>
                                      <p:to>
                                        <p:strVal val="visible"/>
                                      </p:to>
                                    </p:set>
                                    <p:animEffect transition="in" filter="fade">
                                      <p:cBhvr>
                                        <p:cTn id="22" dur="1000"/>
                                        <p:tgtEl>
                                          <p:spTgt spid="4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4">
                                            <p:txEl>
                                              <p:pRg st="4" end="4"/>
                                            </p:txEl>
                                          </p:spTgt>
                                        </p:tgtEl>
                                        <p:attrNameLst>
                                          <p:attrName>style.visibility</p:attrName>
                                        </p:attrNameLst>
                                      </p:cBhvr>
                                      <p:to>
                                        <p:strVal val="visible"/>
                                      </p:to>
                                    </p:set>
                                    <p:animEffect transition="in" filter="fade">
                                      <p:cBhvr>
                                        <p:cTn id="27" dur="1000"/>
                                        <p:tgtEl>
                                          <p:spTgt spid="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4">
                                            <p:txEl>
                                              <p:pRg st="5" end="5"/>
                                            </p:txEl>
                                          </p:spTgt>
                                        </p:tgtEl>
                                        <p:attrNameLst>
                                          <p:attrName>style.visibility</p:attrName>
                                        </p:attrNameLst>
                                      </p:cBhvr>
                                      <p:to>
                                        <p:strVal val="visible"/>
                                      </p:to>
                                    </p:set>
                                    <p:animEffect transition="in" filter="fade">
                                      <p:cBhvr>
                                        <p:cTn id="32" dur="1000"/>
                                        <p:tgtEl>
                                          <p:spTgt spid="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490" name="Google Shape;490;p8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What if my spouse is really negative?  </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496" name="Google Shape;496;p8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Oswald"/>
                <a:ea typeface="Oswald"/>
                <a:cs typeface="Oswald"/>
                <a:sym typeface="Oswald"/>
              </a:rPr>
              <a:t>What if my spouse is really negative?  </a:t>
            </a:r>
            <a:endParaRPr sz="2400" dirty="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dirty="0">
                <a:latin typeface="Oswald"/>
                <a:ea typeface="Oswald"/>
                <a:cs typeface="Oswald"/>
                <a:sym typeface="Oswald"/>
              </a:rPr>
              <a:t>Acknowledge the difficulty</a:t>
            </a:r>
            <a:endParaRPr sz="2400" dirty="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dirty="0">
                <a:latin typeface="Oswald"/>
                <a:ea typeface="Oswald"/>
                <a:cs typeface="Oswald"/>
                <a:sym typeface="Oswald"/>
              </a:rPr>
              <a:t>Keep yourself calm </a:t>
            </a:r>
            <a:endParaRPr sz="2400" dirty="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dirty="0">
                <a:latin typeface="Oswald"/>
                <a:ea typeface="Oswald"/>
                <a:cs typeface="Oswald"/>
                <a:sym typeface="Oswald"/>
              </a:rPr>
              <a:t>Demonstrate your understanding</a:t>
            </a:r>
            <a:endParaRPr sz="2400" dirty="0">
              <a:latin typeface="Oswald"/>
              <a:ea typeface="Oswald"/>
              <a:cs typeface="Oswald"/>
              <a:sym typeface="Oswald"/>
            </a:endParaRPr>
          </a:p>
          <a:p>
            <a:pPr marL="914400" lvl="0" indent="-381000" algn="l" rtl="0">
              <a:spcBef>
                <a:spcPts val="0"/>
              </a:spcBef>
              <a:spcAft>
                <a:spcPts val="0"/>
              </a:spcAft>
              <a:buSzPts val="2400"/>
              <a:buFont typeface="Oswald"/>
              <a:buChar char="-"/>
            </a:pPr>
            <a:r>
              <a:rPr lang="en" sz="2400" dirty="0">
                <a:latin typeface="Oswald"/>
                <a:ea typeface="Oswald"/>
                <a:cs typeface="Oswald"/>
                <a:sym typeface="Oswald"/>
              </a:rPr>
              <a:t>Use exploratory statements and open-ended questions</a:t>
            </a:r>
            <a:endParaRPr sz="2400" dirty="0">
              <a:latin typeface="Oswald"/>
              <a:ea typeface="Oswald"/>
              <a:cs typeface="Oswald"/>
              <a:sym typeface="Oswald"/>
            </a:endParaRPr>
          </a:p>
          <a:p>
            <a:pPr marL="914400" lvl="0" indent="-381000" algn="l" rtl="0">
              <a:spcBef>
                <a:spcPts val="0"/>
              </a:spcBef>
              <a:spcAft>
                <a:spcPts val="0"/>
              </a:spcAft>
              <a:buSzPts val="2400"/>
              <a:buFont typeface="Oswald"/>
              <a:buChar char="-"/>
            </a:pPr>
            <a:r>
              <a:rPr lang="en" sz="2400" dirty="0">
                <a:latin typeface="Oswald"/>
                <a:ea typeface="Oswald"/>
                <a:cs typeface="Oswald"/>
                <a:sym typeface="Oswald"/>
              </a:rPr>
              <a:t>Don’t ask “Why?”</a:t>
            </a:r>
            <a:endParaRPr sz="2400" dirty="0">
              <a:latin typeface="Oswald"/>
              <a:ea typeface="Oswald"/>
              <a:cs typeface="Oswald"/>
              <a:sym typeface="Oswald"/>
            </a:endParaRPr>
          </a:p>
          <a:p>
            <a:pPr marL="457200" lvl="0" indent="-381000" algn="l" rtl="0">
              <a:spcBef>
                <a:spcPts val="0"/>
              </a:spcBef>
              <a:spcAft>
                <a:spcPts val="0"/>
              </a:spcAft>
              <a:buSzPts val="2400"/>
              <a:buNone/>
            </a:pPr>
            <a:r>
              <a:rPr lang="en" sz="2400" dirty="0" smtClean="0">
                <a:latin typeface="Oswald"/>
                <a:ea typeface="Oswald"/>
                <a:cs typeface="Oswald"/>
                <a:sym typeface="Oswald"/>
              </a:rPr>
              <a:t>4. Listen </a:t>
            </a:r>
            <a:r>
              <a:rPr lang="en" sz="2400" dirty="0">
                <a:latin typeface="Oswald"/>
                <a:ea typeface="Oswald"/>
                <a:cs typeface="Oswald"/>
                <a:sym typeface="Oswald"/>
              </a:rPr>
              <a:t>for metaphors and simile</a:t>
            </a:r>
            <a:endParaRPr sz="2400" dirty="0">
              <a:latin typeface="Oswald"/>
              <a:ea typeface="Oswald"/>
              <a:cs typeface="Oswald"/>
              <a:sym typeface="Oswald"/>
            </a:endParaRPr>
          </a:p>
          <a:p>
            <a:pPr marL="0" lvl="0" indent="0" algn="l" rtl="0">
              <a:spcBef>
                <a:spcPts val="1600"/>
              </a:spcBef>
              <a:spcAft>
                <a:spcPts val="1600"/>
              </a:spcAft>
              <a:buNone/>
            </a:pPr>
            <a:endParaRPr sz="3600" dirty="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02" name="Google Shape;502;p8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Oswald"/>
                <a:ea typeface="Oswald"/>
                <a:cs typeface="Oswald"/>
                <a:sym typeface="Oswald"/>
              </a:rPr>
              <a:t>What if my spouse is really negative?  </a:t>
            </a:r>
            <a:endParaRPr sz="2400" dirty="0">
              <a:latin typeface="Oswald"/>
              <a:ea typeface="Oswald"/>
              <a:cs typeface="Oswald"/>
              <a:sym typeface="Oswald"/>
            </a:endParaRPr>
          </a:p>
          <a:p>
            <a:pPr marL="457200" lvl="0" indent="-381000" algn="l" rtl="0">
              <a:spcBef>
                <a:spcPts val="1600"/>
              </a:spcBef>
              <a:spcAft>
                <a:spcPts val="0"/>
              </a:spcAft>
              <a:buSzPts val="2400"/>
              <a:buFont typeface="Oswald"/>
              <a:buAutoNum type="arabicPeriod"/>
            </a:pPr>
            <a:r>
              <a:rPr lang="en" sz="2400" dirty="0">
                <a:latin typeface="Oswald"/>
                <a:ea typeface="Oswald"/>
                <a:cs typeface="Oswald"/>
                <a:sym typeface="Oswald"/>
              </a:rPr>
              <a:t>Acknowledge the difficulty</a:t>
            </a:r>
            <a:endParaRPr sz="2400" dirty="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dirty="0">
                <a:latin typeface="Oswald"/>
                <a:ea typeface="Oswald"/>
                <a:cs typeface="Oswald"/>
                <a:sym typeface="Oswald"/>
              </a:rPr>
              <a:t>Keep yourself calm </a:t>
            </a:r>
            <a:endParaRPr sz="2400" dirty="0">
              <a:latin typeface="Oswald"/>
              <a:ea typeface="Oswald"/>
              <a:cs typeface="Oswald"/>
              <a:sym typeface="Oswald"/>
            </a:endParaRPr>
          </a:p>
          <a:p>
            <a:pPr marL="457200" lvl="0" indent="-381000" algn="l" rtl="0">
              <a:spcBef>
                <a:spcPts val="0"/>
              </a:spcBef>
              <a:spcAft>
                <a:spcPts val="0"/>
              </a:spcAft>
              <a:buSzPts val="2400"/>
              <a:buFont typeface="Oswald"/>
              <a:buAutoNum type="arabicPeriod"/>
            </a:pPr>
            <a:r>
              <a:rPr lang="en" sz="2400" dirty="0">
                <a:latin typeface="Oswald"/>
                <a:ea typeface="Oswald"/>
                <a:cs typeface="Oswald"/>
                <a:sym typeface="Oswald"/>
              </a:rPr>
              <a:t>Demonstrate your understanding</a:t>
            </a:r>
            <a:endParaRPr sz="2400" dirty="0">
              <a:latin typeface="Oswald"/>
              <a:ea typeface="Oswald"/>
              <a:cs typeface="Oswald"/>
              <a:sym typeface="Oswald"/>
            </a:endParaRPr>
          </a:p>
          <a:p>
            <a:pPr marL="914400" lvl="0" indent="-381000" algn="l" rtl="0">
              <a:spcBef>
                <a:spcPts val="0"/>
              </a:spcBef>
              <a:spcAft>
                <a:spcPts val="0"/>
              </a:spcAft>
              <a:buSzPts val="2400"/>
              <a:buFont typeface="Oswald"/>
              <a:buChar char="-"/>
            </a:pPr>
            <a:r>
              <a:rPr lang="en" sz="2400" dirty="0">
                <a:latin typeface="Oswald"/>
                <a:ea typeface="Oswald"/>
                <a:cs typeface="Oswald"/>
                <a:sym typeface="Oswald"/>
              </a:rPr>
              <a:t>Use exploratory statements and open-ended questions</a:t>
            </a:r>
            <a:endParaRPr sz="2400" dirty="0">
              <a:latin typeface="Oswald"/>
              <a:ea typeface="Oswald"/>
              <a:cs typeface="Oswald"/>
              <a:sym typeface="Oswald"/>
            </a:endParaRPr>
          </a:p>
          <a:p>
            <a:pPr marL="914400" lvl="0" indent="-381000" algn="l" rtl="0">
              <a:spcBef>
                <a:spcPts val="0"/>
              </a:spcBef>
              <a:spcAft>
                <a:spcPts val="0"/>
              </a:spcAft>
              <a:buSzPts val="2400"/>
              <a:buFont typeface="Oswald"/>
              <a:buChar char="-"/>
            </a:pPr>
            <a:r>
              <a:rPr lang="en" sz="2400" dirty="0">
                <a:latin typeface="Oswald"/>
                <a:ea typeface="Oswald"/>
                <a:cs typeface="Oswald"/>
                <a:sym typeface="Oswald"/>
              </a:rPr>
              <a:t>Don’t ask “Why?”</a:t>
            </a:r>
            <a:endParaRPr sz="2400" dirty="0">
              <a:latin typeface="Oswald"/>
              <a:ea typeface="Oswald"/>
              <a:cs typeface="Oswald"/>
              <a:sym typeface="Oswald"/>
            </a:endParaRPr>
          </a:p>
          <a:p>
            <a:pPr marL="457200" lvl="0" indent="-381000" algn="l" rtl="0">
              <a:spcBef>
                <a:spcPts val="0"/>
              </a:spcBef>
              <a:spcAft>
                <a:spcPts val="0"/>
              </a:spcAft>
              <a:buSzPts val="2400"/>
              <a:buNone/>
            </a:pPr>
            <a:r>
              <a:rPr lang="en" sz="2400" dirty="0" smtClean="0">
                <a:latin typeface="Oswald"/>
                <a:ea typeface="Oswald"/>
                <a:cs typeface="Oswald"/>
                <a:sym typeface="Oswald"/>
              </a:rPr>
              <a:t>4. Listen </a:t>
            </a:r>
            <a:r>
              <a:rPr lang="en" sz="2400" dirty="0">
                <a:latin typeface="Oswald"/>
                <a:ea typeface="Oswald"/>
                <a:cs typeface="Oswald"/>
                <a:sym typeface="Oswald"/>
              </a:rPr>
              <a:t>for metaphors and simile</a:t>
            </a:r>
            <a:endParaRPr sz="2400" dirty="0">
              <a:latin typeface="Oswald"/>
              <a:ea typeface="Oswald"/>
              <a:cs typeface="Oswald"/>
              <a:sym typeface="Oswald"/>
            </a:endParaRPr>
          </a:p>
          <a:p>
            <a:pPr marL="0" lvl="0" indent="0" algn="l" rtl="0">
              <a:spcBef>
                <a:spcPts val="1600"/>
              </a:spcBef>
              <a:spcAft>
                <a:spcPts val="1600"/>
              </a:spcAft>
              <a:buNone/>
            </a:pPr>
            <a:endParaRPr sz="3600" dirty="0">
              <a:latin typeface="Oswald"/>
              <a:ea typeface="Oswald"/>
              <a:cs typeface="Oswald"/>
              <a:sym typeface="Oswald"/>
            </a:endParaRPr>
          </a:p>
        </p:txBody>
      </p:sp>
      <p:sp>
        <p:nvSpPr>
          <p:cNvPr id="503" name="Google Shape;503;p82"/>
          <p:cNvSpPr txBox="1"/>
          <p:nvPr/>
        </p:nvSpPr>
        <p:spPr>
          <a:xfrm>
            <a:off x="4067100" y="1210250"/>
            <a:ext cx="4765200" cy="1361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I hate my job! I swear, I’m quitting tomorrow!  I’m tired of feeling like a hamster on a wheel!</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509" name="Google Shape;509;p8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Make your time together count </a:t>
            </a:r>
            <a:endParaRPr sz="2400" i="1">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168" name="Google Shape;168;p3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True commitment is choosing each other over and over again, because ultimately what makes relationships work is the decision to make them work.”</a:t>
            </a: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Gottman, Julie Schwartz; Abrams, Doug; Abrams, Rachel Carlton. Eight Dates: Essential Conversations for a Lifetime of Love (pp. 44-45). Workman Publishing Company. Kindle Edition.</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4"/>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515" name="Google Shape;515;p84"/>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Make your time together count </a:t>
            </a:r>
            <a:endParaRPr sz="2400" i="1">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516" name="Google Shape;516;p84"/>
          <p:cNvSpPr txBox="1"/>
          <p:nvPr/>
        </p:nvSpPr>
        <p:spPr>
          <a:xfrm>
            <a:off x="609475" y="1369925"/>
            <a:ext cx="8051400" cy="1895100"/>
          </a:xfrm>
          <a:prstGeom prst="rect">
            <a:avLst/>
          </a:prstGeom>
          <a:solidFill>
            <a:srgbClr val="073763"/>
          </a:solidFill>
          <a:ln>
            <a:noFill/>
          </a:ln>
          <a:effectLst>
            <a:outerShdw blurRad="57150" dist="19050" dir="17160000" algn="bl" rotWithShape="0">
              <a:srgbClr val="434343">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3F3F3"/>
                </a:solidFill>
                <a:latin typeface="Average"/>
                <a:ea typeface="Average"/>
                <a:cs typeface="Average"/>
                <a:sym typeface="Average"/>
              </a:rPr>
              <a:t>Two hours of talking is more valuable than four hours of Netflix.</a:t>
            </a:r>
            <a:endParaRPr sz="3600" i="1">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5"/>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522" name="Google Shape;522;p85"/>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Make your time together count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If necessary, allot separate times for recharging and heavier discussions</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6"/>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528" name="Google Shape;528;p86"/>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Make your time together count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If necessary, allot separate times for recharging and heavier discussions</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529" name="Google Shape;529;p86"/>
          <p:cNvSpPr txBox="1"/>
          <p:nvPr/>
        </p:nvSpPr>
        <p:spPr>
          <a:xfrm>
            <a:off x="1046350" y="1255350"/>
            <a:ext cx="7228200" cy="3308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Gottman’s “Six Magic Hours” </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Partings - 2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Reunions - 20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Appreciation - 5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Affection - 5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Date - 2 hours x a week </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State of the Union - 1 x a week </a:t>
            </a: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7"/>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p:txBody>
      </p:sp>
      <p:sp>
        <p:nvSpPr>
          <p:cNvPr id="535" name="Google Shape;535;p87"/>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Make your time together count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If necessary, allot separate times for recharging and heavier discussions</a:t>
            </a: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536" name="Google Shape;536;p87"/>
          <p:cNvSpPr txBox="1"/>
          <p:nvPr/>
        </p:nvSpPr>
        <p:spPr>
          <a:xfrm>
            <a:off x="1046350" y="1255350"/>
            <a:ext cx="7228200" cy="33084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Gottman’s “Six Magic Hours” </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Partings - 2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Reunions - 20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Appreciation - 5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Affection - 5 min x a day</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Date - 2 hours x a week </a:t>
            </a:r>
            <a:endParaRPr sz="2400">
              <a:solidFill>
                <a:srgbClr val="F3F3F3"/>
              </a:solidFill>
              <a:latin typeface="Average"/>
              <a:ea typeface="Average"/>
              <a:cs typeface="Average"/>
              <a:sym typeface="Average"/>
            </a:endParaRPr>
          </a:p>
          <a:p>
            <a:pPr marL="457200" lvl="0" indent="-381000" algn="l" rtl="0">
              <a:spcBef>
                <a:spcPts val="0"/>
              </a:spcBef>
              <a:spcAft>
                <a:spcPts val="0"/>
              </a:spcAft>
              <a:buClr>
                <a:srgbClr val="F3F3F3"/>
              </a:buClr>
              <a:buSzPts val="2400"/>
              <a:buFont typeface="Average"/>
              <a:buAutoNum type="arabicPeriod"/>
            </a:pPr>
            <a:r>
              <a:rPr lang="en" sz="2400">
                <a:solidFill>
                  <a:srgbClr val="F3F3F3"/>
                </a:solidFill>
                <a:latin typeface="Average"/>
                <a:ea typeface="Average"/>
                <a:cs typeface="Average"/>
                <a:sym typeface="Average"/>
              </a:rPr>
              <a:t>State of the Union - 1 x a week </a:t>
            </a:r>
            <a:endParaRPr sz="2400">
              <a:solidFill>
                <a:srgbClr val="F3F3F3"/>
              </a:solidFill>
              <a:latin typeface="Average"/>
              <a:ea typeface="Average"/>
              <a:cs typeface="Average"/>
              <a:sym typeface="Average"/>
            </a:endParaRPr>
          </a:p>
        </p:txBody>
      </p:sp>
      <p:sp>
        <p:nvSpPr>
          <p:cNvPr id="537" name="Google Shape;537;p87"/>
          <p:cNvSpPr txBox="1"/>
          <p:nvPr/>
        </p:nvSpPr>
        <p:spPr>
          <a:xfrm>
            <a:off x="609475" y="1369925"/>
            <a:ext cx="8051400" cy="1895100"/>
          </a:xfrm>
          <a:prstGeom prst="rect">
            <a:avLst/>
          </a:prstGeom>
          <a:solidFill>
            <a:srgbClr val="073763"/>
          </a:solidFill>
          <a:ln>
            <a:noFill/>
          </a:ln>
          <a:effectLst>
            <a:outerShdw blurRad="57150" dist="19050" dir="17160000" algn="bl" rotWithShape="0">
              <a:srgbClr val="434343">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3F3F3"/>
                </a:solidFill>
                <a:latin typeface="Average"/>
                <a:ea typeface="Average"/>
                <a:cs typeface="Average"/>
                <a:sym typeface="Average"/>
              </a:rPr>
              <a:t>These are easy to ignore.</a:t>
            </a:r>
            <a:endParaRPr sz="3600" i="1">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8"/>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43" name="Google Shape;543;p88"/>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Staying tuned in creates an open door to share with one another</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9"/>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49" name="Google Shape;549;p89"/>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Sharing and Supporting Goals, Convictions, and Vision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Negativity can come from the feeling that our spouse doesn’t care about these things.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We need to seek to understand our spouse’s goals and convictions</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0"/>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55" name="Google Shape;555;p90"/>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Sharing and Supporting Goals, Convictions, and Vision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These might overlap, but they don’t have to.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Sometimes related to pain, struggle, or fear.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We can help each other reframe these things positively.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61" name="Google Shape;561;p9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Sharing and Supporting Goals, Convictions, and Vision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These might overlap, but they don’t have to.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Sometimes related to pain, struggle, or fear.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We can help each other reframe these things positively.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562" name="Google Shape;562;p91"/>
          <p:cNvSpPr txBox="1"/>
          <p:nvPr/>
        </p:nvSpPr>
        <p:spPr>
          <a:xfrm>
            <a:off x="1989275" y="2206125"/>
            <a:ext cx="6285300" cy="20874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F3F3F3"/>
                </a:solidFill>
                <a:latin typeface="Average"/>
                <a:ea typeface="Average"/>
                <a:cs typeface="Average"/>
                <a:sym typeface="Average"/>
              </a:rPr>
              <a:t>I never want to be a disengaged leader.</a:t>
            </a:r>
            <a:endParaRPr sz="2400" i="1">
              <a:solidFill>
                <a:srgbClr val="F3F3F3"/>
              </a:solidFill>
              <a:latin typeface="Average"/>
              <a:ea typeface="Average"/>
              <a:cs typeface="Average"/>
              <a:sym typeface="Average"/>
            </a:endParaRPr>
          </a:p>
          <a:p>
            <a:pPr marL="0" lvl="0" indent="0" algn="ctr" rtl="0">
              <a:spcBef>
                <a:spcPts val="0"/>
              </a:spcBef>
              <a:spcAft>
                <a:spcPts val="0"/>
              </a:spcAft>
              <a:buNone/>
            </a:pPr>
            <a:endParaRPr sz="2400" i="1">
              <a:solidFill>
                <a:srgbClr val="F3F3F3"/>
              </a:solidFill>
              <a:latin typeface="Average"/>
              <a:ea typeface="Average"/>
              <a:cs typeface="Average"/>
              <a:sym typeface="Average"/>
            </a:endParaRPr>
          </a:p>
          <a:p>
            <a:pPr marL="0" lvl="0" indent="0" algn="ctr" rtl="0">
              <a:spcBef>
                <a:spcPts val="0"/>
              </a:spcBef>
              <a:spcAft>
                <a:spcPts val="0"/>
              </a:spcAft>
              <a:buNone/>
            </a:pPr>
            <a:endParaRPr sz="2400" i="1">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God Together</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68" name="Google Shape;568;p9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Sharing and Supporting Goals, Convictions, and Vision</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These might overlap, but they don’t have to.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Sometimes related to pain, struggle, or fear.  </a:t>
            </a:r>
            <a:endParaRPr sz="2400">
              <a:latin typeface="Oswald"/>
              <a:ea typeface="Oswald"/>
              <a:cs typeface="Oswald"/>
              <a:sym typeface="Oswald"/>
            </a:endParaRPr>
          </a:p>
          <a:p>
            <a:pPr marL="0" lvl="0" indent="0" algn="l" rtl="0">
              <a:spcBef>
                <a:spcPts val="1600"/>
              </a:spcBef>
              <a:spcAft>
                <a:spcPts val="0"/>
              </a:spcAft>
              <a:buNone/>
            </a:pPr>
            <a:r>
              <a:rPr lang="en" sz="2400">
                <a:latin typeface="Oswald"/>
                <a:ea typeface="Oswald"/>
                <a:cs typeface="Oswald"/>
                <a:sym typeface="Oswald"/>
              </a:rPr>
              <a:t>We can help each other reframe these things positively. </a:t>
            </a:r>
            <a:endParaRPr sz="24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
        <p:nvSpPr>
          <p:cNvPr id="569" name="Google Shape;569;p92"/>
          <p:cNvSpPr txBox="1"/>
          <p:nvPr/>
        </p:nvSpPr>
        <p:spPr>
          <a:xfrm>
            <a:off x="1989275" y="2206125"/>
            <a:ext cx="6285300" cy="20874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F3F3F3"/>
                </a:solidFill>
                <a:latin typeface="Average"/>
                <a:ea typeface="Average"/>
                <a:cs typeface="Average"/>
                <a:sym typeface="Average"/>
              </a:rPr>
              <a:t>I never want to be a disengaged leader.</a:t>
            </a:r>
            <a:endParaRPr sz="2400" i="1">
              <a:solidFill>
                <a:srgbClr val="F3F3F3"/>
              </a:solidFill>
              <a:latin typeface="Average"/>
              <a:ea typeface="Average"/>
              <a:cs typeface="Average"/>
              <a:sym typeface="Average"/>
            </a:endParaRPr>
          </a:p>
          <a:p>
            <a:pPr marL="0" lvl="0" indent="0" algn="ctr" rtl="0">
              <a:spcBef>
                <a:spcPts val="0"/>
              </a:spcBef>
              <a:spcAft>
                <a:spcPts val="0"/>
              </a:spcAft>
              <a:buNone/>
            </a:pPr>
            <a:endParaRPr sz="2400" i="1">
              <a:solidFill>
                <a:srgbClr val="F3F3F3"/>
              </a:solidFill>
              <a:latin typeface="Average"/>
              <a:ea typeface="Average"/>
              <a:cs typeface="Average"/>
              <a:sym typeface="Average"/>
            </a:endParaRPr>
          </a:p>
          <a:p>
            <a:pPr marL="0" lvl="0" indent="0" algn="ctr" rtl="0">
              <a:spcBef>
                <a:spcPts val="0"/>
              </a:spcBef>
              <a:spcAft>
                <a:spcPts val="0"/>
              </a:spcAft>
              <a:buNone/>
            </a:pPr>
            <a:r>
              <a:rPr lang="en" sz="2400" i="1">
                <a:solidFill>
                  <a:srgbClr val="F3F3F3"/>
                </a:solidFill>
                <a:latin typeface="Average"/>
                <a:ea typeface="Average"/>
                <a:cs typeface="Average"/>
                <a:sym typeface="Average"/>
              </a:rPr>
              <a:t>Me neither.  What are some qualities we see in radically engaged leaders?  What do they do that keeps them engaged?  </a:t>
            </a:r>
            <a:endParaRPr sz="2400" i="1">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Making the Most of the Early Years of Marriage </a:t>
            </a:r>
            <a:endParaRPr sz="3600">
              <a:solidFill>
                <a:srgbClr val="C9DAF8"/>
              </a:solidFill>
            </a:endParaRPr>
          </a:p>
          <a:p>
            <a:pPr marL="0" lvl="0" indent="0" algn="l" rtl="0">
              <a:spcBef>
                <a:spcPts val="0"/>
              </a:spcBef>
              <a:spcAft>
                <a:spcPts val="0"/>
              </a:spcAft>
              <a:buNone/>
            </a:pPr>
            <a:endParaRPr sz="3600">
              <a:solidFill>
                <a:srgbClr val="C9DAF8"/>
              </a:solidFill>
            </a:endParaRPr>
          </a:p>
        </p:txBody>
      </p:sp>
      <p:sp>
        <p:nvSpPr>
          <p:cNvPr id="575" name="Google Shape;575;p9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Oswald"/>
              <a:ea typeface="Oswald"/>
              <a:cs typeface="Oswald"/>
              <a:sym typeface="Oswald"/>
            </a:endParaRPr>
          </a:p>
          <a:p>
            <a:pPr marL="0" lvl="0" indent="0" algn="ctr" rtl="0">
              <a:spcBef>
                <a:spcPts val="1600"/>
              </a:spcBef>
              <a:spcAft>
                <a:spcPts val="0"/>
              </a:spcAft>
              <a:buNone/>
            </a:pPr>
            <a:r>
              <a:rPr lang="en" sz="3600">
                <a:latin typeface="Oswald"/>
                <a:ea typeface="Oswald"/>
                <a:cs typeface="Oswald"/>
                <a:sym typeface="Oswald"/>
              </a:rPr>
              <a:t>Check out the exercises! </a:t>
            </a:r>
            <a:endParaRPr sz="3600">
              <a:latin typeface="Oswald"/>
              <a:ea typeface="Oswald"/>
              <a:cs typeface="Oswald"/>
              <a:sym typeface="Oswald"/>
            </a:endParaRPr>
          </a:p>
          <a:p>
            <a:pPr marL="0" lvl="0" indent="0" algn="ctr" rtl="0">
              <a:spcBef>
                <a:spcPts val="1600"/>
              </a:spcBef>
              <a:spcAft>
                <a:spcPts val="0"/>
              </a:spcAft>
              <a:buNone/>
            </a:pPr>
            <a:r>
              <a:rPr lang="en" sz="3600">
                <a:latin typeface="Oswald"/>
                <a:ea typeface="Oswald"/>
                <a:cs typeface="Oswald"/>
                <a:sym typeface="Oswald"/>
              </a:rPr>
              <a:t>Questions?</a:t>
            </a:r>
            <a:endParaRPr sz="3600">
              <a:latin typeface="Oswald"/>
              <a:ea typeface="Oswald"/>
              <a:cs typeface="Oswald"/>
              <a:sym typeface="Oswald"/>
            </a:endParaRPr>
          </a:p>
          <a:p>
            <a:pPr marL="0" lvl="0" indent="0" algn="ctr" rtl="0">
              <a:spcBef>
                <a:spcPts val="1600"/>
              </a:spcBef>
              <a:spcAft>
                <a:spcPts val="0"/>
              </a:spcAft>
              <a:buNone/>
            </a:pPr>
            <a:r>
              <a:rPr lang="en" sz="3600">
                <a:latin typeface="Oswald"/>
                <a:ea typeface="Oswald"/>
                <a:cs typeface="Oswald"/>
                <a:sym typeface="Oswald"/>
              </a:rPr>
              <a:t>Comments? </a:t>
            </a:r>
            <a:endParaRPr sz="3600">
              <a:latin typeface="Oswald"/>
              <a:ea typeface="Oswald"/>
              <a:cs typeface="Oswald"/>
              <a:sym typeface="Oswald"/>
            </a:endParaRPr>
          </a:p>
          <a:p>
            <a:pPr marL="0" lvl="0" indent="0" algn="l" rtl="0">
              <a:spcBef>
                <a:spcPts val="1600"/>
              </a:spcBef>
              <a:spcAft>
                <a:spcPts val="0"/>
              </a:spcAft>
              <a:buNone/>
            </a:pPr>
            <a:endParaRPr sz="2400">
              <a:latin typeface="Oswald"/>
              <a:ea typeface="Oswald"/>
              <a:cs typeface="Oswald"/>
              <a:sym typeface="Oswald"/>
            </a:endParaRPr>
          </a:p>
          <a:p>
            <a:pPr marL="0" lvl="0" indent="0" algn="l" rtl="0">
              <a:spcBef>
                <a:spcPts val="1600"/>
              </a:spcBef>
              <a:spcAft>
                <a:spcPts val="1600"/>
              </a:spcAft>
              <a:buNone/>
            </a:pPr>
            <a:endParaRPr sz="3600">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174" name="Google Shape;174;p31"/>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True commitment is choosing each other over and over again, because ultimately what makes relationships work is the decision to make them work.”</a:t>
            </a: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Gottman, Julie Schwartz; Abrams, Doug; Abrams, Rachel Carlton. Eight Dates: Essential Conversations for a Lifetime of Love (pp. 44-45). Workman Publishing Company. Kindle Edition.</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175" name="Google Shape;175;p31"/>
          <p:cNvSpPr txBox="1"/>
          <p:nvPr/>
        </p:nvSpPr>
        <p:spPr>
          <a:xfrm>
            <a:off x="1277250" y="2392275"/>
            <a:ext cx="6589500" cy="11217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3F3F3"/>
                </a:solidFill>
                <a:latin typeface="Average"/>
                <a:ea typeface="Average"/>
                <a:cs typeface="Average"/>
                <a:sym typeface="Average"/>
              </a:rPr>
              <a:t>All marriages start with this kind of pledge to commitment...</a:t>
            </a:r>
            <a:endParaRPr sz="26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181" name="Google Shape;181;p32"/>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True commitment is choosing each other over and over again, because ultimately what makes relationships work is the decision to make them work.”</a:t>
            </a: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Gottman, Julie Schwartz; Abrams, Doug; Abrams, Rachel Carlton. Eight Dates: Essential Conversations for a Lifetime of Love (pp. 44-45). Workman Publishing Company. Kindle Edition.</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182" name="Google Shape;182;p32"/>
          <p:cNvSpPr txBox="1"/>
          <p:nvPr/>
        </p:nvSpPr>
        <p:spPr>
          <a:xfrm>
            <a:off x="1277250" y="2392275"/>
            <a:ext cx="6589500" cy="11217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3F3F3"/>
                </a:solidFill>
                <a:latin typeface="Average"/>
                <a:ea typeface="Average"/>
                <a:cs typeface="Average"/>
                <a:sym typeface="Average"/>
              </a:rPr>
              <a:t>This should make the most sense to people radically following Christ!</a:t>
            </a:r>
            <a:endParaRPr sz="26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0" y="0"/>
            <a:ext cx="8832300" cy="633000"/>
          </a:xfrm>
          <a:prstGeom prst="rect">
            <a:avLst/>
          </a:prstGeom>
          <a:effectLst>
            <a:outerShdw blurRad="57150" dist="9525" dir="5400000" algn="bl" rotWithShape="0">
              <a:srgbClr val="000000">
                <a:alpha val="55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9DAF8"/>
                </a:solidFill>
              </a:rPr>
              <a:t>Pursuing Oneness: Trust and Commitment  </a:t>
            </a:r>
            <a:endParaRPr sz="3600">
              <a:solidFill>
                <a:srgbClr val="C9DAF8"/>
              </a:solidFill>
            </a:endParaRPr>
          </a:p>
        </p:txBody>
      </p:sp>
      <p:sp>
        <p:nvSpPr>
          <p:cNvPr id="188" name="Google Shape;188;p33"/>
          <p:cNvSpPr txBox="1">
            <a:spLocks noGrp="1"/>
          </p:cNvSpPr>
          <p:nvPr>
            <p:ph type="body" idx="1"/>
          </p:nvPr>
        </p:nvSpPr>
        <p:spPr>
          <a:xfrm>
            <a:off x="311700" y="720975"/>
            <a:ext cx="8520600" cy="42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True commitment is choosing each other over and over again, because ultimately what makes relationships work is the decision to make them work.”</a:t>
            </a:r>
            <a:endParaRPr sz="2400">
              <a:latin typeface="Oswald"/>
              <a:ea typeface="Oswald"/>
              <a:cs typeface="Oswald"/>
              <a:sym typeface="Oswald"/>
            </a:endParaRPr>
          </a:p>
          <a:p>
            <a:pPr marL="0" lvl="0" indent="0" algn="l" rtl="0">
              <a:spcBef>
                <a:spcPts val="1600"/>
              </a:spcBef>
              <a:spcAft>
                <a:spcPts val="0"/>
              </a:spcAft>
              <a:buNone/>
            </a:pPr>
            <a:endParaRPr sz="36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latin typeface="Oswald"/>
                <a:ea typeface="Oswald"/>
                <a:cs typeface="Oswald"/>
                <a:sym typeface="Oswald"/>
              </a:rPr>
              <a:t>Gottman, John; Gottman, Julie Schwartz; Abrams, Doug; Abrams, Rachel Carlton. Eight Dates: Essential Conversations for a Lifetime of Love (pp. 44-45). Workman Publishing Company. Kindle Edition.</a:t>
            </a:r>
            <a:endParaRPr sz="1200">
              <a:latin typeface="Oswald"/>
              <a:ea typeface="Oswald"/>
              <a:cs typeface="Oswald"/>
              <a:sym typeface="Oswald"/>
            </a:endParaRPr>
          </a:p>
          <a:p>
            <a:pPr marL="0" lvl="0" indent="0" algn="l" rtl="0">
              <a:spcBef>
                <a:spcPts val="1600"/>
              </a:spcBef>
              <a:spcAft>
                <a:spcPts val="1600"/>
              </a:spcAft>
              <a:buNone/>
            </a:pPr>
            <a:endParaRPr sz="2400">
              <a:latin typeface="Oswald"/>
              <a:ea typeface="Oswald"/>
              <a:cs typeface="Oswald"/>
              <a:sym typeface="Oswald"/>
            </a:endParaRPr>
          </a:p>
        </p:txBody>
      </p:sp>
      <p:sp>
        <p:nvSpPr>
          <p:cNvPr id="189" name="Google Shape;189;p33"/>
          <p:cNvSpPr txBox="1"/>
          <p:nvPr/>
        </p:nvSpPr>
        <p:spPr>
          <a:xfrm>
            <a:off x="1494975" y="1652325"/>
            <a:ext cx="6285300" cy="24261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latin typeface="Average"/>
                <a:ea typeface="Average"/>
                <a:cs typeface="Average"/>
                <a:sym typeface="Average"/>
              </a:rPr>
              <a:t>1 John 4:10-11 </a:t>
            </a:r>
            <a:endParaRPr sz="2400">
              <a:solidFill>
                <a:srgbClr val="F3F3F3"/>
              </a:solidFill>
              <a:latin typeface="Average"/>
              <a:ea typeface="Average"/>
              <a:cs typeface="Average"/>
              <a:sym typeface="Average"/>
            </a:endParaRPr>
          </a:p>
          <a:p>
            <a:pPr marL="0" lvl="0" indent="0" algn="l" rtl="0">
              <a:spcBef>
                <a:spcPts val="0"/>
              </a:spcBef>
              <a:spcAft>
                <a:spcPts val="0"/>
              </a:spcAft>
              <a:buNone/>
            </a:pPr>
            <a:r>
              <a:rPr lang="en" sz="2400">
                <a:solidFill>
                  <a:srgbClr val="F3F3F3"/>
                </a:solidFill>
                <a:latin typeface="Average"/>
                <a:ea typeface="Average"/>
                <a:cs typeface="Average"/>
                <a:sym typeface="Average"/>
              </a:rPr>
              <a:t>10 This is love: not that we loved God, but that he loved us and sent his Son as an atoning sacrifice for our sins. 11 Dear friends, since God so loved us, we also ought to love one another.</a:t>
            </a: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a:p>
            <a:pPr marL="0" lvl="0" indent="0" algn="l" rtl="0">
              <a:spcBef>
                <a:spcPts val="0"/>
              </a:spcBef>
              <a:spcAft>
                <a:spcPts val="0"/>
              </a:spcAft>
              <a:buNone/>
            </a:pPr>
            <a:endParaRPr sz="2400">
              <a:solidFill>
                <a:srgbClr val="F3F3F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3786</Words>
  <Application>Microsoft Office PowerPoint</Application>
  <PresentationFormat>On-screen Show (16:9)</PresentationFormat>
  <Paragraphs>366</Paragraphs>
  <Slides>69</Slides>
  <Notes>69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69</vt:i4>
      </vt:variant>
    </vt:vector>
  </HeadingPairs>
  <TitlesOfParts>
    <vt:vector size="75" baseType="lpstr">
      <vt:lpstr>Average</vt:lpstr>
      <vt:lpstr>Arial</vt:lpstr>
      <vt:lpstr>Calibri</vt:lpstr>
      <vt:lpstr>Oswald</vt:lpstr>
      <vt:lpstr>Slate</vt:lpstr>
      <vt:lpstr>Office Theme</vt:lpstr>
      <vt:lpstr>PowerPoint Presentation</vt:lpstr>
      <vt:lpstr>Making the Most of the Early Years of Marriage</vt:lpstr>
      <vt:lpstr>Pursuing Oneness </vt:lpstr>
      <vt:lpstr>Pursuing Oneness </vt:lpstr>
      <vt:lpstr>Pursuing Oneness: Trust and Commitment  </vt:lpstr>
      <vt:lpstr>Pursuing Oneness: Trust and Commitment  </vt:lpstr>
      <vt:lpstr>Pursuing Oneness: Trust and Commitment  </vt:lpstr>
      <vt:lpstr>Pursuing Oneness: Trust and Commitment  </vt:lpstr>
      <vt:lpstr>Pursuing Oneness: Trust and Commitment  </vt:lpstr>
      <vt:lpstr>Pursuing Oneness: Trust and Commitment  </vt:lpstr>
      <vt:lpstr>Pursuing Oneness: Trust and Commitment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Maintaining Respect for One Another  </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Managing Conflict</vt:lpstr>
      <vt:lpstr>Pursuing God Together</vt:lpstr>
      <vt:lpstr>Pursuing God Together</vt:lpstr>
      <vt:lpstr>Pursuing God Together</vt:lpstr>
      <vt:lpstr>Pursuing God Together</vt:lpstr>
      <vt:lpstr>Pursuing God Together</vt:lpstr>
      <vt:lpstr>Pursuing God Together</vt:lpstr>
      <vt:lpstr>Pursuing God Together</vt:lpstr>
      <vt:lpstr>Pursuing God Together</vt:lpstr>
      <vt:lpstr>Pursuing God Together</vt:lpstr>
      <vt:lpstr>Pursuing God Together </vt:lpstr>
      <vt:lpstr>Pursuing God Together </vt:lpstr>
      <vt:lpstr>Pursuing God Together </vt:lpstr>
      <vt:lpstr>Pursuing God Together</vt:lpstr>
      <vt:lpstr>Pursuing God Together</vt:lpstr>
      <vt:lpstr>Pursuing God Together</vt:lpstr>
      <vt:lpstr>Pursuing God Together</vt:lpstr>
      <vt:lpstr>Pursuing God Together</vt:lpstr>
      <vt:lpstr>Pursuing God Together </vt:lpstr>
      <vt:lpstr>Pursuing God Together </vt:lpstr>
      <vt:lpstr>Pursuing God Together </vt:lpstr>
      <vt:lpstr>Pursuing God Together </vt:lpstr>
      <vt:lpstr>Pursuing God Together </vt:lpstr>
      <vt:lpstr>Making the Most of the Early Years of Marriage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dc:creator>
  <cp:lastModifiedBy>McguireD</cp:lastModifiedBy>
  <cp:revision>4</cp:revision>
  <dcterms:modified xsi:type="dcterms:W3CDTF">2019-07-15T20:05:44Z</dcterms:modified>
</cp:coreProperties>
</file>