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bookmarkIdSeed="3">
  <p:sldMasterIdLst>
    <p:sldMasterId id="2147483648" r:id="rId1"/>
  </p:sldMasterIdLst>
  <p:notesMasterIdLst>
    <p:notesMasterId r:id="rId53"/>
  </p:notesMasterIdLst>
  <p:sldIdLst>
    <p:sldId id="1325" r:id="rId2"/>
    <p:sldId id="1485" r:id="rId3"/>
    <p:sldId id="1517" r:id="rId4"/>
    <p:sldId id="1522" r:id="rId5"/>
    <p:sldId id="1523" r:id="rId6"/>
    <p:sldId id="1524" r:id="rId7"/>
    <p:sldId id="1534" r:id="rId8"/>
    <p:sldId id="1535" r:id="rId9"/>
    <p:sldId id="1525" r:id="rId10"/>
    <p:sldId id="1526" r:id="rId11"/>
    <p:sldId id="1530" r:id="rId12"/>
    <p:sldId id="1541" r:id="rId13"/>
    <p:sldId id="1531" r:id="rId14"/>
    <p:sldId id="1532" r:id="rId15"/>
    <p:sldId id="1565" r:id="rId16"/>
    <p:sldId id="1538" r:id="rId17"/>
    <p:sldId id="1507" r:id="rId18"/>
    <p:sldId id="1508" r:id="rId19"/>
    <p:sldId id="1510" r:id="rId20"/>
    <p:sldId id="1512" r:id="rId21"/>
    <p:sldId id="1513" r:id="rId22"/>
    <p:sldId id="1511" r:id="rId23"/>
    <p:sldId id="1567" r:id="rId24"/>
    <p:sldId id="1547" r:id="rId25"/>
    <p:sldId id="1548" r:id="rId26"/>
    <p:sldId id="1568" r:id="rId27"/>
    <p:sldId id="1555" r:id="rId28"/>
    <p:sldId id="1556" r:id="rId29"/>
    <p:sldId id="1557" r:id="rId30"/>
    <p:sldId id="1559" r:id="rId31"/>
    <p:sldId id="1560" r:id="rId32"/>
    <p:sldId id="1561" r:id="rId33"/>
    <p:sldId id="1549" r:id="rId34"/>
    <p:sldId id="1569" r:id="rId35"/>
    <p:sldId id="1550" r:id="rId36"/>
    <p:sldId id="1540" r:id="rId37"/>
    <p:sldId id="1542" r:id="rId38"/>
    <p:sldId id="1543" r:id="rId39"/>
    <p:sldId id="1544" r:id="rId40"/>
    <p:sldId id="1551" r:id="rId41"/>
    <p:sldId id="1552" r:id="rId42"/>
    <p:sldId id="1570" r:id="rId43"/>
    <p:sldId id="1553" r:id="rId44"/>
    <p:sldId id="1514" r:id="rId45"/>
    <p:sldId id="1554" r:id="rId46"/>
    <p:sldId id="1562" r:id="rId47"/>
    <p:sldId id="1563" r:id="rId48"/>
    <p:sldId id="1571" r:id="rId49"/>
    <p:sldId id="1566" r:id="rId50"/>
    <p:sldId id="1446" r:id="rId51"/>
    <p:sldId id="1515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8491"/>
    <a:srgbClr val="514B3D"/>
    <a:srgbClr val="E0F0F4"/>
    <a:srgbClr val="C2CDDC"/>
    <a:srgbClr val="5A4B30"/>
    <a:srgbClr val="245590"/>
    <a:srgbClr val="85AEDB"/>
    <a:srgbClr val="6E6756"/>
    <a:srgbClr val="2A2718"/>
    <a:srgbClr val="3B37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281" autoAdjust="0"/>
    <p:restoredTop sz="89495" autoAdjust="0"/>
  </p:normalViewPr>
  <p:slideViewPr>
    <p:cSldViewPr>
      <p:cViewPr varScale="1">
        <p:scale>
          <a:sx n="64" d="100"/>
          <a:sy n="64" d="100"/>
        </p:scale>
        <p:origin x="48" y="24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5C749-4993-4E44-A439-8E1EDE8A1D92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3B516-1BB5-4C80-B268-F5F2C570A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48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6445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07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4779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595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691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127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1223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1547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2738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6669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996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33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3273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3701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6685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0852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282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5094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9612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9940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0618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60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744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3857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5852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864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2021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9431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3990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2410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9861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1694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242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8950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4834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7074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8791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8004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9405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50511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08914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75210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1356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014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69428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45009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985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317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861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381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131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0BCBE-CB36-41ED-919D-FF973432CD85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449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D61FA5B-C3FA-4C9D-9404-ADA99502FAEE}"/>
              </a:ext>
            </a:extLst>
          </p:cNvPr>
          <p:cNvSpPr txBox="1"/>
          <p:nvPr/>
        </p:nvSpPr>
        <p:spPr>
          <a:xfrm>
            <a:off x="116304" y="104272"/>
            <a:ext cx="72750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(Eccl. 3:11) God has made everything beautiful in its time.</a:t>
            </a:r>
          </a:p>
          <a:p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He has also set</a:t>
            </a:r>
          </a:p>
          <a:p>
            <a:r>
              <a:rPr lang="en-US" sz="40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eternity in the human heart.</a:t>
            </a:r>
          </a:p>
          <a:p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Yet </a:t>
            </a:r>
            <a:r>
              <a:rPr lang="en-US" sz="40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 one can fathom what God has done from beginning to end</a:t>
            </a:r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ounded Rectangle 2">
            <a:extLst>
              <a:ext uri="{FF2B5EF4-FFF2-40B4-BE49-F238E27FC236}">
                <a16:creationId xmlns="" xmlns:a16="http://schemas.microsoft.com/office/drawing/2014/main" id="{2D6FED34-0646-4969-A15E-EF8126584A10}"/>
              </a:ext>
            </a:extLst>
          </p:cNvPr>
          <p:cNvSpPr/>
          <p:nvPr/>
        </p:nvSpPr>
        <p:spPr>
          <a:xfrm>
            <a:off x="381000" y="3889924"/>
            <a:ext cx="10570281" cy="28194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4800" b="1" spc="-150" dirty="0">
                <a:solidFill>
                  <a:srgbClr val="C0504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 are torn </a:t>
            </a: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between time and eternity!</a:t>
            </a:r>
            <a:endParaRPr kumimoji="0" lang="en-US" sz="4800" b="1" u="none" strike="noStrike" kern="1200" cap="none" spc="-150" normalizeH="0" baseline="0" noProof="0" dirty="0">
              <a:ln>
                <a:noFill/>
              </a:ln>
              <a:solidFill>
                <a:srgbClr val="C0504D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Will my life count for something in the end?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Am I part of some sort of plan?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Does any of this mean anything?</a:t>
            </a:r>
            <a:endParaRPr lang="en-US" sz="2400" b="1" dirty="0">
              <a:solidFill>
                <a:srgbClr val="C0504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26380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D61FA5B-C3FA-4C9D-9404-ADA99502FAEE}"/>
              </a:ext>
            </a:extLst>
          </p:cNvPr>
          <p:cNvSpPr txBox="1"/>
          <p:nvPr/>
        </p:nvSpPr>
        <p:spPr>
          <a:xfrm>
            <a:off x="116304" y="104272"/>
            <a:ext cx="75036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(Eccl. 3:16) And I saw something else </a:t>
            </a:r>
            <a:r>
              <a:rPr lang="en-US" sz="40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under the sun</a:t>
            </a:r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Rounded Rectangle 2">
            <a:extLst>
              <a:ext uri="{FF2B5EF4-FFF2-40B4-BE49-F238E27FC236}">
                <a16:creationId xmlns="" xmlns:a16="http://schemas.microsoft.com/office/drawing/2014/main" id="{0863A51E-6601-4A0A-A7AA-1D2AD8D37047}"/>
              </a:ext>
            </a:extLst>
          </p:cNvPr>
          <p:cNvSpPr/>
          <p:nvPr/>
        </p:nvSpPr>
        <p:spPr>
          <a:xfrm>
            <a:off x="2362200" y="1439617"/>
            <a:ext cx="9067800" cy="1151183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 curtain closes once again…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15364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D61FA5B-C3FA-4C9D-9404-ADA99502FAEE}"/>
              </a:ext>
            </a:extLst>
          </p:cNvPr>
          <p:cNvSpPr txBox="1"/>
          <p:nvPr/>
        </p:nvSpPr>
        <p:spPr>
          <a:xfrm>
            <a:off x="116304" y="104272"/>
            <a:ext cx="750369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(Eccl. 3:16) And I saw something else </a:t>
            </a:r>
            <a:r>
              <a:rPr lang="en-US" sz="40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under the sun</a:t>
            </a:r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In the place of judgment—wickedness was there.</a:t>
            </a:r>
          </a:p>
          <a:p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 the place of justice—wickedness was there.</a:t>
            </a:r>
          </a:p>
          <a:p>
            <a:r>
              <a:rPr lang="en-US" sz="4000" b="1" spc="-15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17 </a:t>
            </a:r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 said to myself, “God will bring into judgment both the righteous and the wicked, for there will be a time for every activity, a time to judge every deed.”</a:t>
            </a:r>
          </a:p>
        </p:txBody>
      </p:sp>
    </p:spTree>
    <p:extLst>
      <p:ext uri="{BB962C8B-B14F-4D97-AF65-F5344CB8AC3E}">
        <p14:creationId xmlns:p14="http://schemas.microsoft.com/office/powerpoint/2010/main" val="282064105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D61FA5B-C3FA-4C9D-9404-ADA99502FAEE}"/>
              </a:ext>
            </a:extLst>
          </p:cNvPr>
          <p:cNvSpPr txBox="1"/>
          <p:nvPr/>
        </p:nvSpPr>
        <p:spPr>
          <a:xfrm>
            <a:off x="116304" y="104272"/>
            <a:ext cx="773229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(Eccl. 3:18) I also said to myself,</a:t>
            </a:r>
          </a:p>
          <a:p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“As for humans, God tests them so that they may see that they are like the animals.”</a:t>
            </a:r>
          </a:p>
          <a:p>
            <a:r>
              <a:rPr lang="en-US" sz="4000" b="1" spc="-15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 </a:t>
            </a:r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“Surely the fate of human beings is like that of the animals. The same fate awaits them both: As one dies, so dies the other. All have the same breath.</a:t>
            </a:r>
          </a:p>
          <a:p>
            <a:r>
              <a:rPr lang="en-US" sz="40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Humans have no advantage over animals. Everything is meaningless.</a:t>
            </a:r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2900900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D61FA5B-C3FA-4C9D-9404-ADA99502FAEE}"/>
              </a:ext>
            </a:extLst>
          </p:cNvPr>
          <p:cNvSpPr txBox="1"/>
          <p:nvPr/>
        </p:nvSpPr>
        <p:spPr>
          <a:xfrm>
            <a:off x="116304" y="104272"/>
            <a:ext cx="76039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(Eccl. 3:20) “All go to the same place. All come from dust, and to dust all return.”</a:t>
            </a:r>
          </a:p>
          <a:p>
            <a:r>
              <a:rPr lang="en-US" sz="4000" b="1" spc="-15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21 </a:t>
            </a:r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“Who knows if the human spirit rises upward and if the spirit of the animal goes down into the earth?”</a:t>
            </a:r>
          </a:p>
        </p:txBody>
      </p:sp>
      <p:sp>
        <p:nvSpPr>
          <p:cNvPr id="5" name="Rounded Rectangle 8">
            <a:extLst>
              <a:ext uri="{FF2B5EF4-FFF2-40B4-BE49-F238E27FC236}">
                <a16:creationId xmlns="" xmlns:a16="http://schemas.microsoft.com/office/drawing/2014/main" id="{89E6098C-0B1A-4D81-9608-8672007B7001}"/>
              </a:ext>
            </a:extLst>
          </p:cNvPr>
          <p:cNvSpPr/>
          <p:nvPr/>
        </p:nvSpPr>
        <p:spPr>
          <a:xfrm>
            <a:off x="1295400" y="3701423"/>
            <a:ext cx="10508163" cy="315657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(Eccl. 7:2) Better to spend your time at funerals than at parties. After all, everyone dies—so the living should take this to heart.</a:t>
            </a:r>
          </a:p>
          <a:p>
            <a:pPr lvl="0">
              <a:defRPr/>
            </a:pPr>
            <a:r>
              <a:rPr lang="en-US" altLang="en-US" sz="4000" b="1" spc="-150" baseline="30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 </a:t>
            </a:r>
            <a:r>
              <a:rPr lang="en-US" alt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wise person thinks a lot about death, while a fool thinks only about having a good time.</a:t>
            </a:r>
          </a:p>
        </p:txBody>
      </p:sp>
    </p:spTree>
    <p:extLst>
      <p:ext uri="{BB962C8B-B14F-4D97-AF65-F5344CB8AC3E}">
        <p14:creationId xmlns:p14="http://schemas.microsoft.com/office/powerpoint/2010/main" val="276511245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D61FA5B-C3FA-4C9D-9404-ADA99502FAEE}"/>
              </a:ext>
            </a:extLst>
          </p:cNvPr>
          <p:cNvSpPr txBox="1"/>
          <p:nvPr/>
        </p:nvSpPr>
        <p:spPr>
          <a:xfrm>
            <a:off x="116304" y="104272"/>
            <a:ext cx="76039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(Eccl. 3:20) “All go to the same place. All come from dust, and to dust all return.”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3000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21 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“Who knows if the human spirit rises upward and if the spirit of the animal goes down into the earth?”</a:t>
            </a:r>
          </a:p>
        </p:txBody>
      </p:sp>
      <p:sp>
        <p:nvSpPr>
          <p:cNvPr id="5" name="Rounded Rectangle 8">
            <a:extLst>
              <a:ext uri="{FF2B5EF4-FFF2-40B4-BE49-F238E27FC236}">
                <a16:creationId xmlns="" xmlns:a16="http://schemas.microsoft.com/office/drawing/2014/main" id="{89E6098C-0B1A-4D81-9608-8672007B7001}"/>
              </a:ext>
            </a:extLst>
          </p:cNvPr>
          <p:cNvSpPr/>
          <p:nvPr/>
        </p:nvSpPr>
        <p:spPr>
          <a:xfrm>
            <a:off x="159837" y="3396623"/>
            <a:ext cx="10508163" cy="330897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OPTION #1. </a:t>
            </a:r>
            <a:r>
              <a:rPr lang="en-US" sz="40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Your loved ones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will live to </a:t>
            </a:r>
            <a:r>
              <a:rPr lang="en-US" sz="40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see you die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by an accident, by murder, or by disease.</a:t>
            </a:r>
          </a:p>
          <a:p>
            <a:pPr lvl="0" algn="ctr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OPTION #2. </a:t>
            </a:r>
            <a:r>
              <a:rPr lang="en-US" sz="40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will live long enough to </a:t>
            </a:r>
            <a:r>
              <a:rPr lang="en-US" sz="40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see your loved ones die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by an accident, by murder, or by disease.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09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3CF42C5-DD46-4C01-91A9-FEBD4BD4D7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5A168D6-B948-4579-914D-43281400CD52}"/>
              </a:ext>
            </a:extLst>
          </p:cNvPr>
          <p:cNvSpPr txBox="1"/>
          <p:nvPr/>
        </p:nvSpPr>
        <p:spPr>
          <a:xfrm>
            <a:off x="76200" y="70009"/>
            <a:ext cx="777239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Luc Ferry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(French secular philosopher)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Luc Ferry,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 Brief History of Thought: A Philosophical Guide to Living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trans. Theo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Cuffe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(New York: Harper, 2010), 2-3, 12.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821F98C-E6A5-4568-B4DD-F6C37B21B247}"/>
              </a:ext>
            </a:extLst>
          </p:cNvPr>
          <p:cNvSpPr txBox="1"/>
          <p:nvPr/>
        </p:nvSpPr>
        <p:spPr>
          <a:xfrm>
            <a:off x="76200" y="2362200"/>
            <a:ext cx="77723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“[A human] knows that he will die, and that his near ones, those he loves, will also die.”</a:t>
            </a:r>
          </a:p>
        </p:txBody>
      </p:sp>
      <p:pic>
        <p:nvPicPr>
          <p:cNvPr id="7" name="Picture 2" descr="A Brief History of Thought: A Philosophical Guide to Living (Learning to  Live): Ferry, Luc: Amazon.com: Books">
            <a:extLst>
              <a:ext uri="{FF2B5EF4-FFF2-40B4-BE49-F238E27FC236}">
                <a16:creationId xmlns="" xmlns:a16="http://schemas.microsoft.com/office/drawing/2014/main" id="{3216DAC3-9E44-40DA-8004-D37C27671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8" y="0"/>
            <a:ext cx="42672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82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3CF42C5-DD46-4C01-91A9-FEBD4BD4D7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5A168D6-B948-4579-914D-43281400CD52}"/>
              </a:ext>
            </a:extLst>
          </p:cNvPr>
          <p:cNvSpPr txBox="1"/>
          <p:nvPr/>
        </p:nvSpPr>
        <p:spPr>
          <a:xfrm>
            <a:off x="76200" y="70009"/>
            <a:ext cx="777239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Luc Ferry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(French secular philosopher)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Luc Ferry,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 Brief History of Thought: A Philosophical Guide to Living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trans. Theo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Cuffe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(New York: Harper, 2010), 2-3, 12.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821F98C-E6A5-4568-B4DD-F6C37B21B247}"/>
              </a:ext>
            </a:extLst>
          </p:cNvPr>
          <p:cNvSpPr txBox="1"/>
          <p:nvPr/>
        </p:nvSpPr>
        <p:spPr>
          <a:xfrm>
            <a:off x="76200" y="2362200"/>
            <a:ext cx="77723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“Consequently he cannot prevent himself from thinking about this state of affairs, which is disturbing and absurd, almost unimaginable…”</a:t>
            </a:r>
          </a:p>
        </p:txBody>
      </p:sp>
      <p:pic>
        <p:nvPicPr>
          <p:cNvPr id="7" name="Picture 2" descr="A Brief History of Thought: A Philosophical Guide to Living (Learning to  Live): Ferry, Luc: Amazon.com: Books">
            <a:extLst>
              <a:ext uri="{FF2B5EF4-FFF2-40B4-BE49-F238E27FC236}">
                <a16:creationId xmlns="" xmlns:a16="http://schemas.microsoft.com/office/drawing/2014/main" id="{3216DAC3-9E44-40DA-8004-D37C27671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8" y="0"/>
            <a:ext cx="42672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293953"/>
      </p:ext>
    </p:extLst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3CF42C5-DD46-4C01-91A9-FEBD4BD4D7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5A168D6-B948-4579-914D-43281400CD52}"/>
              </a:ext>
            </a:extLst>
          </p:cNvPr>
          <p:cNvSpPr txBox="1"/>
          <p:nvPr/>
        </p:nvSpPr>
        <p:spPr>
          <a:xfrm>
            <a:off x="76200" y="70009"/>
            <a:ext cx="777239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Luc Ferry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(French secular philosopher)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Luc Ferry,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 Brief History of Thought: A Philosophical Guide to Living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trans. Theo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Cuffe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(New York: Harper, 2010), 2-3, 12.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821F98C-E6A5-4568-B4DD-F6C37B21B247}"/>
              </a:ext>
            </a:extLst>
          </p:cNvPr>
          <p:cNvSpPr txBox="1"/>
          <p:nvPr/>
        </p:nvSpPr>
        <p:spPr>
          <a:xfrm>
            <a:off x="76200" y="2362200"/>
            <a:ext cx="77723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“The quest for a salvation without God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is at the heart of every great philosophical system,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and that is its essential and ultimate objective.”</a:t>
            </a:r>
          </a:p>
        </p:txBody>
      </p:sp>
      <p:pic>
        <p:nvPicPr>
          <p:cNvPr id="7" name="Picture 2" descr="A Brief History of Thought: A Philosophical Guide to Living (Learning to  Live): Ferry, Luc: Amazon.com: Books">
            <a:extLst>
              <a:ext uri="{FF2B5EF4-FFF2-40B4-BE49-F238E27FC236}">
                <a16:creationId xmlns="" xmlns:a16="http://schemas.microsoft.com/office/drawing/2014/main" id="{3216DAC3-9E44-40DA-8004-D37C27671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8" y="0"/>
            <a:ext cx="42672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64716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3CF42C5-DD46-4C01-91A9-FEBD4BD4D7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5A168D6-B948-4579-914D-43281400CD52}"/>
              </a:ext>
            </a:extLst>
          </p:cNvPr>
          <p:cNvSpPr txBox="1"/>
          <p:nvPr/>
        </p:nvSpPr>
        <p:spPr>
          <a:xfrm>
            <a:off x="76200" y="70009"/>
            <a:ext cx="777239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Zygmunt Bauman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(Sociologist and philosopher)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Zygmunt Bauman,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Mortality, Immortality, and Other Life Strategies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(Stanford: Stanford University Press, 1992), 12, 13.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821F98C-E6A5-4568-B4DD-F6C37B21B247}"/>
              </a:ext>
            </a:extLst>
          </p:cNvPr>
          <p:cNvSpPr txBox="1"/>
          <p:nvPr/>
        </p:nvSpPr>
        <p:spPr>
          <a:xfrm>
            <a:off x="76200" y="2362200"/>
            <a:ext cx="77723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“The </a:t>
            </a:r>
            <a:r>
              <a:rPr kumimoji="0" lang="en-US" sz="4800" b="0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horror of death </a:t>
            </a:r>
            <a:r>
              <a:rPr kumimoji="0" lang="en-US" sz="48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is </a:t>
            </a:r>
            <a:r>
              <a:rPr kumimoji="0" lang="en-US" sz="4800" b="0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 horror of the void</a:t>
            </a:r>
            <a:r>
              <a:rPr kumimoji="0" lang="en-US" sz="48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and it is “bound to remain, </a:t>
            </a:r>
            <a:r>
              <a:rPr kumimoji="0" lang="en-US" sz="4800" b="0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traumatic</a:t>
            </a:r>
            <a:r>
              <a:rPr kumimoji="0" lang="en-US" sz="48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.”</a:t>
            </a:r>
          </a:p>
        </p:txBody>
      </p:sp>
      <p:pic>
        <p:nvPicPr>
          <p:cNvPr id="8" name="Picture 2" descr="Mortality, Immortality, and Other Life Strategies: Bauman, Zygmunt:  9780804721646: Amazon.com: Books">
            <a:extLst>
              <a:ext uri="{FF2B5EF4-FFF2-40B4-BE49-F238E27FC236}">
                <a16:creationId xmlns="" xmlns:a16="http://schemas.microsoft.com/office/drawing/2014/main" id="{D6F7778D-C22F-4AAD-AD01-616976D0C1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24799" y="-8021"/>
            <a:ext cx="4267202" cy="686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28123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6CE7306-7697-4CE7-AD9D-DA47D6E4E8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04" y="1999364"/>
            <a:ext cx="7517019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3CF42C5-DD46-4C01-91A9-FEBD4BD4D7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5A168D6-B948-4579-914D-43281400CD52}"/>
              </a:ext>
            </a:extLst>
          </p:cNvPr>
          <p:cNvSpPr txBox="1"/>
          <p:nvPr/>
        </p:nvSpPr>
        <p:spPr>
          <a:xfrm>
            <a:off x="76200" y="70009"/>
            <a:ext cx="777239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Irvin D. Yalom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(Psychiatrist, Epicurean philosophy)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Irvin D. Yalom,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Staring at the Sun: Overcoming the Terror of Death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(San Francisco: Wiley, 2008), vii.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821F98C-E6A5-4568-B4DD-F6C37B21B247}"/>
              </a:ext>
            </a:extLst>
          </p:cNvPr>
          <p:cNvSpPr txBox="1"/>
          <p:nvPr/>
        </p:nvSpPr>
        <p:spPr>
          <a:xfrm>
            <a:off x="76200" y="2362200"/>
            <a:ext cx="77723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“I share the fear of death with every human being: it is our dark shadow from which we are never severed.”</a:t>
            </a:r>
          </a:p>
        </p:txBody>
      </p:sp>
      <p:pic>
        <p:nvPicPr>
          <p:cNvPr id="7" name="Picture 2" descr="Staring at the Sun: Overcoming the Terror of Death: Irvin D. Yalom:  9781982614553: Amazon.com: Books">
            <a:extLst>
              <a:ext uri="{FF2B5EF4-FFF2-40B4-BE49-F238E27FC236}">
                <a16:creationId xmlns="" xmlns:a16="http://schemas.microsoft.com/office/drawing/2014/main" id="{76A3852B-4FC4-4AA6-8CD8-892AAB9A8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785" y="-8023"/>
            <a:ext cx="4267203" cy="689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35744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3CF42C5-DD46-4C01-91A9-FEBD4BD4D7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5A168D6-B948-4579-914D-43281400CD52}"/>
              </a:ext>
            </a:extLst>
          </p:cNvPr>
          <p:cNvSpPr txBox="1"/>
          <p:nvPr/>
        </p:nvSpPr>
        <p:spPr>
          <a:xfrm>
            <a:off x="76200" y="70009"/>
            <a:ext cx="777239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Irvin D. Yalom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(Psychiatrist, Epicurean philosophy)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Irvin D. Yalom,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Staring at the Sun: Overcoming the Terror of Death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(San Francisco: Wiley, 2008), 5-6.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821F98C-E6A5-4568-B4DD-F6C37B21B247}"/>
              </a:ext>
            </a:extLst>
          </p:cNvPr>
          <p:cNvSpPr txBox="1"/>
          <p:nvPr/>
        </p:nvSpPr>
        <p:spPr>
          <a:xfrm>
            <a:off x="76200" y="2362200"/>
            <a:ext cx="77723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“Despite the staunchest, most venerable defenses, </a:t>
            </a:r>
            <a:r>
              <a:rPr kumimoji="0" lang="en-US" sz="4800" b="0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we can never completely subdue death anxiety</a:t>
            </a:r>
            <a:r>
              <a:rPr kumimoji="0" lang="en-US" sz="48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it is always there, lurking in some hidden ravine of the mind.”</a:t>
            </a:r>
          </a:p>
        </p:txBody>
      </p:sp>
      <p:pic>
        <p:nvPicPr>
          <p:cNvPr id="7" name="Picture 2" descr="Staring at the Sun: Overcoming the Terror of Death: Irvin D. Yalom:  9781982614553: Amazon.com: Books">
            <a:extLst>
              <a:ext uri="{FF2B5EF4-FFF2-40B4-BE49-F238E27FC236}">
                <a16:creationId xmlns="" xmlns:a16="http://schemas.microsoft.com/office/drawing/2014/main" id="{76A3852B-4FC4-4AA6-8CD8-892AAB9A8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785" y="-8023"/>
            <a:ext cx="4267203" cy="689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78276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3CF42C5-DD46-4C01-91A9-FEBD4BD4D7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5A168D6-B948-4579-914D-43281400CD52}"/>
              </a:ext>
            </a:extLst>
          </p:cNvPr>
          <p:cNvSpPr txBox="1"/>
          <p:nvPr/>
        </p:nvSpPr>
        <p:spPr>
          <a:xfrm>
            <a:off x="76200" y="70009"/>
            <a:ext cx="777239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ACC6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Edwin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ACC6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Shneidman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ACC6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ACC6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ACC6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Thanatologist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ACC6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CC6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CC6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Edwin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ACC6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Shneidman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CC6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ACC6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 Commonsense Book of Death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CC6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(New York: Rowman &amp; Littlefield, 2008), p.34.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821F98C-E6A5-4568-B4DD-F6C37B21B247}"/>
              </a:ext>
            </a:extLst>
          </p:cNvPr>
          <p:cNvSpPr txBox="1"/>
          <p:nvPr/>
        </p:nvSpPr>
        <p:spPr>
          <a:xfrm>
            <a:off x="76200" y="2362200"/>
            <a:ext cx="77723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“To cease as though one had never been, to exit life with no hope of living on in the memory of another, to be expunged from history’s record—that is a fate literally far worse than death.”</a:t>
            </a:r>
          </a:p>
        </p:txBody>
      </p:sp>
      <p:pic>
        <p:nvPicPr>
          <p:cNvPr id="9" name="Picture 2" descr="Amazon.com: A Commonsense Book of Death: Reflections at Ninety of a  Lifelong Thanatologist (9780742563315): Shneidman, Edwin: Books">
            <a:extLst>
              <a:ext uri="{FF2B5EF4-FFF2-40B4-BE49-F238E27FC236}">
                <a16:creationId xmlns="" xmlns:a16="http://schemas.microsoft.com/office/drawing/2014/main" id="{8A4C21A0-EA02-4320-A2D8-43057A15BE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24798" y="-8022"/>
            <a:ext cx="4267203" cy="686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26284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3CF42C5-DD46-4C01-91A9-FEBD4BD4D7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5A168D6-B948-4579-914D-43281400CD52}"/>
              </a:ext>
            </a:extLst>
          </p:cNvPr>
          <p:cNvSpPr txBox="1"/>
          <p:nvPr/>
        </p:nvSpPr>
        <p:spPr>
          <a:xfrm>
            <a:off x="76200" y="70009"/>
            <a:ext cx="777239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ACC6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Edwin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ACC6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Shneidman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ACC6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ACC6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ACC6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Thanatologist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ACC6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CC6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CC6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Edwin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ACC6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Shneidman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CC6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ACC6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 Commonsense Book of Death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CC6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(New York: Rowman &amp; Littlefield, 2008), p.34.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821F98C-E6A5-4568-B4DD-F6C37B21B247}"/>
              </a:ext>
            </a:extLst>
          </p:cNvPr>
          <p:cNvSpPr txBox="1"/>
          <p:nvPr/>
        </p:nvSpPr>
        <p:spPr>
          <a:xfrm>
            <a:off x="76200" y="2362200"/>
            <a:ext cx="77723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“To cease as though one had never been, to exit life with no hope of living on in the memory of another, to be expunged from history’s record—that is a fate literally far worse than death.”</a:t>
            </a:r>
          </a:p>
        </p:txBody>
      </p:sp>
      <p:pic>
        <p:nvPicPr>
          <p:cNvPr id="9" name="Picture 2" descr="Amazon.com: A Commonsense Book of Death: Reflections at Ninety of a  Lifelong Thanatologist (9780742563315): Shneidman, Edwin: Books">
            <a:extLst>
              <a:ext uri="{FF2B5EF4-FFF2-40B4-BE49-F238E27FC236}">
                <a16:creationId xmlns="" xmlns:a16="http://schemas.microsoft.com/office/drawing/2014/main" id="{8A4C21A0-EA02-4320-A2D8-43057A15BE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24798" y="-8022"/>
            <a:ext cx="4267203" cy="686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cientists are a step closer to creating the memory eraser from “Men in  Black” — Quartz">
            <a:extLst>
              <a:ext uri="{FF2B5EF4-FFF2-40B4-BE49-F238E27FC236}">
                <a16:creationId xmlns="" xmlns:a16="http://schemas.microsoft.com/office/drawing/2014/main" id="{1A368322-0E06-4C22-AE9C-99362CE48E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29613" y="2133600"/>
            <a:ext cx="5091601" cy="4524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9167182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7EFA259-0C55-4388-81D4-E4247D77A514}"/>
              </a:ext>
            </a:extLst>
          </p:cNvPr>
          <p:cNvSpPr txBox="1"/>
          <p:nvPr/>
        </p:nvSpPr>
        <p:spPr>
          <a:xfrm>
            <a:off x="150543" y="68409"/>
            <a:ext cx="807905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-150" normalizeH="0" baseline="0" noProof="0" dirty="0">
                <a:ln>
                  <a:noFill/>
                </a:ln>
                <a:solidFill>
                  <a:srgbClr val="C2CD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Solutions?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Denial?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="" xmlns:a16="http://schemas.microsoft.com/office/drawing/2014/main" id="{D37E73B0-75FC-4CE4-A001-7283EC9321E7}"/>
              </a:ext>
            </a:extLst>
          </p:cNvPr>
          <p:cNvSpPr/>
          <p:nvPr/>
        </p:nvSpPr>
        <p:spPr>
          <a:xfrm>
            <a:off x="685800" y="2253623"/>
            <a:ext cx="7144679" cy="2409444"/>
          </a:xfrm>
          <a:prstGeom prst="roundRect">
            <a:avLst/>
          </a:prstGeom>
          <a:gradFill flip="none" rotWithShape="1">
            <a:gsLst>
              <a:gs pos="0">
                <a:srgbClr val="6F8491">
                  <a:shade val="30000"/>
                  <a:satMod val="115000"/>
                </a:srgbClr>
              </a:gs>
              <a:gs pos="50000">
                <a:srgbClr val="6F8491">
                  <a:shade val="67500"/>
                  <a:satMod val="115000"/>
                </a:srgbClr>
              </a:gs>
              <a:gs pos="100000">
                <a:srgbClr val="6F8491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Why won’t you think about death, when it’s the most certain fact of your existence?</a:t>
            </a:r>
          </a:p>
        </p:txBody>
      </p:sp>
    </p:spTree>
    <p:extLst>
      <p:ext uri="{BB962C8B-B14F-4D97-AF65-F5344CB8AC3E}">
        <p14:creationId xmlns:p14="http://schemas.microsoft.com/office/powerpoint/2010/main" val="309570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7EFA259-0C55-4388-81D4-E4247D77A514}"/>
              </a:ext>
            </a:extLst>
          </p:cNvPr>
          <p:cNvSpPr txBox="1"/>
          <p:nvPr/>
        </p:nvSpPr>
        <p:spPr>
          <a:xfrm>
            <a:off x="150543" y="68409"/>
            <a:ext cx="807905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-150" normalizeH="0" baseline="0" noProof="0" dirty="0">
                <a:ln>
                  <a:noFill/>
                </a:ln>
                <a:solidFill>
                  <a:srgbClr val="C2CD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Solutions?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6F8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Denial?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Good causes?</a:t>
            </a:r>
          </a:p>
        </p:txBody>
      </p:sp>
      <p:sp>
        <p:nvSpPr>
          <p:cNvPr id="5" name="Rounded Rectangle 8">
            <a:extLst>
              <a:ext uri="{FF2B5EF4-FFF2-40B4-BE49-F238E27FC236}">
                <a16:creationId xmlns="" xmlns:a16="http://schemas.microsoft.com/office/drawing/2014/main" id="{65667B9C-A981-41B0-A9DF-46C757FBFBBB}"/>
              </a:ext>
            </a:extLst>
          </p:cNvPr>
          <p:cNvSpPr/>
          <p:nvPr/>
        </p:nvSpPr>
        <p:spPr>
          <a:xfrm>
            <a:off x="96968" y="3810000"/>
            <a:ext cx="11812858" cy="28194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(Eccl. 4:1) I observed all the oppression under the sun.</a:t>
            </a:r>
          </a:p>
          <a:p>
            <a:pPr lvl="0">
              <a:defRPr/>
            </a:pPr>
            <a:r>
              <a:rPr lang="en-US" altLang="en-US" sz="4000" b="1" spc="-150" baseline="30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concluded that the dead are better off than the living.</a:t>
            </a:r>
          </a:p>
          <a:p>
            <a:pPr lvl="0">
              <a:defRPr/>
            </a:pPr>
            <a:r>
              <a:rPr lang="en-US" altLang="en-US" sz="4000" b="1" spc="-150" baseline="30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But most fortunate of all are those who are not yet born.</a:t>
            </a:r>
          </a:p>
          <a:p>
            <a:pPr lvl="0">
              <a:defRPr/>
            </a:pPr>
            <a:r>
              <a:rPr lang="en-US" alt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They have not seen all the evil that is done under the sun.</a:t>
            </a:r>
          </a:p>
        </p:txBody>
      </p:sp>
    </p:spTree>
    <p:extLst>
      <p:ext uri="{BB962C8B-B14F-4D97-AF65-F5344CB8AC3E}">
        <p14:creationId xmlns:p14="http://schemas.microsoft.com/office/powerpoint/2010/main" val="11242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7EFA259-0C55-4388-81D4-E4247D77A514}"/>
              </a:ext>
            </a:extLst>
          </p:cNvPr>
          <p:cNvSpPr txBox="1"/>
          <p:nvPr/>
        </p:nvSpPr>
        <p:spPr>
          <a:xfrm>
            <a:off x="150543" y="68409"/>
            <a:ext cx="807905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-150" normalizeH="0" baseline="0" noProof="0" dirty="0">
                <a:ln>
                  <a:noFill/>
                </a:ln>
                <a:solidFill>
                  <a:srgbClr val="C2CD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Solutions?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6F8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Denial?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Good causes?</a:t>
            </a:r>
          </a:p>
        </p:txBody>
      </p:sp>
      <p:sp>
        <p:nvSpPr>
          <p:cNvPr id="5" name="Rounded Rectangle 8">
            <a:extLst>
              <a:ext uri="{FF2B5EF4-FFF2-40B4-BE49-F238E27FC236}">
                <a16:creationId xmlns="" xmlns:a16="http://schemas.microsoft.com/office/drawing/2014/main" id="{65667B9C-A981-41B0-A9DF-46C757FBFBBB}"/>
              </a:ext>
            </a:extLst>
          </p:cNvPr>
          <p:cNvSpPr/>
          <p:nvPr/>
        </p:nvSpPr>
        <p:spPr>
          <a:xfrm>
            <a:off x="83637" y="3048001"/>
            <a:ext cx="11812858" cy="28194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(Eccl. 4:1) I observed all the oppression under the sun.</a:t>
            </a:r>
          </a:p>
          <a:p>
            <a:pPr lvl="0">
              <a:defRPr/>
            </a:pPr>
            <a:r>
              <a:rPr lang="en-US" altLang="en-US" sz="4000" b="1" spc="-150" baseline="30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concluded that the dead are better off than the living.</a:t>
            </a:r>
          </a:p>
          <a:p>
            <a:pPr lvl="0">
              <a:defRPr/>
            </a:pPr>
            <a:r>
              <a:rPr lang="en-US" altLang="en-US" sz="4000" b="1" spc="-150" baseline="30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But most fortunate of all are those who are not yet born.</a:t>
            </a:r>
          </a:p>
          <a:p>
            <a:pPr lvl="0">
              <a:defRPr/>
            </a:pPr>
            <a:r>
              <a:rPr lang="en-US" alt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They have not seen all the evil that is done under the sun.</a:t>
            </a:r>
          </a:p>
        </p:txBody>
      </p:sp>
      <p:sp>
        <p:nvSpPr>
          <p:cNvPr id="6" name="Rounded Rectangle 8">
            <a:extLst>
              <a:ext uri="{FF2B5EF4-FFF2-40B4-BE49-F238E27FC236}">
                <a16:creationId xmlns="" xmlns:a16="http://schemas.microsoft.com/office/drawing/2014/main" id="{E9DE745C-2F3E-47A0-A8F2-6CCE5106F9B7}"/>
              </a:ext>
            </a:extLst>
          </p:cNvPr>
          <p:cNvSpPr/>
          <p:nvPr/>
        </p:nvSpPr>
        <p:spPr>
          <a:xfrm>
            <a:off x="4170555" y="87351"/>
            <a:ext cx="7924800" cy="2782272"/>
          </a:xfrm>
          <a:prstGeom prst="roundRect">
            <a:avLst/>
          </a:prstGeom>
          <a:gradFill flip="none" rotWithShape="1">
            <a:gsLst>
              <a:gs pos="0">
                <a:srgbClr val="6F8491">
                  <a:shade val="30000"/>
                  <a:satMod val="115000"/>
                </a:srgbClr>
              </a:gs>
              <a:gs pos="50000">
                <a:srgbClr val="6F8491">
                  <a:shade val="67500"/>
                  <a:satMod val="115000"/>
                </a:srgbClr>
              </a:gs>
              <a:gs pos="100000">
                <a:srgbClr val="6F8491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en-US" sz="5400" b="1" i="0" u="none" strike="noStrike" kern="1200" cap="none" spc="-15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Philanthropic causes don’t </a:t>
            </a:r>
            <a:r>
              <a:rPr kumimoji="0" lang="en-US" altLang="en-US" sz="5400" b="1" i="1" u="none" strike="noStrike" kern="1200" cap="none" spc="-15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prolong life</a:t>
            </a:r>
            <a:r>
              <a:rPr kumimoji="0" lang="en-US" altLang="en-US" sz="5400" b="1" i="0" u="none" strike="noStrike" kern="1200" cap="none" spc="-15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as much as</a:t>
            </a:r>
            <a:r>
              <a:rPr kumimoji="0" lang="en-US" altLang="en-US" sz="5400" b="1" i="0" u="none" strike="noStrike" kern="1200" cap="none" spc="-15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they</a:t>
            </a:r>
            <a:r>
              <a:rPr kumimoji="0" lang="en-US" altLang="en-US" sz="5400" b="1" i="0" u="none" strike="noStrike" kern="1200" cap="none" spc="-15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1" u="none" strike="noStrike" kern="1200" cap="none" spc="-15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postpone death</a:t>
            </a:r>
            <a:r>
              <a:rPr kumimoji="0" lang="en-US" altLang="en-US" sz="5400" b="1" i="0" u="none" strike="noStrike" kern="1200" cap="none" spc="-15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6CE0F7E-0B92-4083-8BA0-4FE2077EE2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742968"/>
            <a:ext cx="7140498" cy="4016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1051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453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63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454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D61FA5B-C3FA-4C9D-9404-ADA99502FAEE}"/>
              </a:ext>
            </a:extLst>
          </p:cNvPr>
          <p:cNvSpPr txBox="1"/>
          <p:nvPr/>
        </p:nvSpPr>
        <p:spPr>
          <a:xfrm>
            <a:off x="116304" y="104272"/>
            <a:ext cx="7603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(Eccl. 3:1) There is a time for everything, and a season for every activity under the heavens:</a:t>
            </a:r>
          </a:p>
        </p:txBody>
      </p:sp>
    </p:spTree>
    <p:extLst>
      <p:ext uri="{BB962C8B-B14F-4D97-AF65-F5344CB8AC3E}">
        <p14:creationId xmlns:p14="http://schemas.microsoft.com/office/powerpoint/2010/main" val="48709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975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330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7EFA259-0C55-4388-81D4-E4247D77A514}"/>
              </a:ext>
            </a:extLst>
          </p:cNvPr>
          <p:cNvSpPr txBox="1"/>
          <p:nvPr/>
        </p:nvSpPr>
        <p:spPr>
          <a:xfrm>
            <a:off x="150543" y="68409"/>
            <a:ext cx="807905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-150" normalizeH="0" baseline="0" noProof="0" dirty="0">
                <a:ln>
                  <a:noFill/>
                </a:ln>
                <a:solidFill>
                  <a:srgbClr val="C2CD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Solutions?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6F8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Denial?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Good causes?</a:t>
            </a:r>
          </a:p>
        </p:txBody>
      </p:sp>
      <p:sp>
        <p:nvSpPr>
          <p:cNvPr id="5" name="Rounded Rectangle 8">
            <a:extLst>
              <a:ext uri="{FF2B5EF4-FFF2-40B4-BE49-F238E27FC236}">
                <a16:creationId xmlns="" xmlns:a16="http://schemas.microsoft.com/office/drawing/2014/main" id="{65667B9C-A981-41B0-A9DF-46C757FBFBBB}"/>
              </a:ext>
            </a:extLst>
          </p:cNvPr>
          <p:cNvSpPr/>
          <p:nvPr/>
        </p:nvSpPr>
        <p:spPr>
          <a:xfrm>
            <a:off x="83637" y="3048001"/>
            <a:ext cx="11812858" cy="28194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(Eccl. 4:1) I observed all the oppression under the sun.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-150" normalizeH="0" baseline="3000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</a:t>
            </a:r>
            <a:r>
              <a:rPr kumimoji="0" lang="en-US" alt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 concluded that the dead are better off than the living.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-150" normalizeH="0" baseline="3000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</a:t>
            </a:r>
            <a:r>
              <a:rPr kumimoji="0" lang="en-US" alt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But most fortunate of all are those who are not yet born. They have not seen all the evil that is done under the sun.</a:t>
            </a:r>
          </a:p>
        </p:txBody>
      </p:sp>
      <p:sp>
        <p:nvSpPr>
          <p:cNvPr id="8" name="Rounded Rectangle 8">
            <a:extLst>
              <a:ext uri="{FF2B5EF4-FFF2-40B4-BE49-F238E27FC236}">
                <a16:creationId xmlns="" xmlns:a16="http://schemas.microsoft.com/office/drawing/2014/main" id="{74160C27-82D7-41BF-A608-F84EE42721A9}"/>
              </a:ext>
            </a:extLst>
          </p:cNvPr>
          <p:cNvSpPr/>
          <p:nvPr/>
        </p:nvSpPr>
        <p:spPr>
          <a:xfrm>
            <a:off x="4170555" y="87351"/>
            <a:ext cx="7924800" cy="2782272"/>
          </a:xfrm>
          <a:prstGeom prst="roundRect">
            <a:avLst/>
          </a:prstGeom>
          <a:gradFill flip="none" rotWithShape="1">
            <a:gsLst>
              <a:gs pos="0">
                <a:srgbClr val="6F8491">
                  <a:shade val="30000"/>
                  <a:satMod val="115000"/>
                </a:srgbClr>
              </a:gs>
              <a:gs pos="50000">
                <a:srgbClr val="6F8491">
                  <a:shade val="67500"/>
                  <a:satMod val="115000"/>
                </a:srgbClr>
              </a:gs>
              <a:gs pos="100000">
                <a:srgbClr val="6F8491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en-US" sz="5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Philanthropic causes don’t </a:t>
            </a:r>
            <a:r>
              <a:rPr lang="en-US" altLang="en-US" sz="5400" b="1" i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prolong life</a:t>
            </a:r>
            <a:r>
              <a:rPr lang="en-US" altLang="en-US" sz="5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as much as they </a:t>
            </a:r>
            <a:r>
              <a:rPr lang="en-US" altLang="en-US" sz="5400" b="1" i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postpone death</a:t>
            </a:r>
            <a:r>
              <a:rPr lang="en-US" altLang="en-US" sz="5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6224FFE-CFE0-4023-8477-597ED9475F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742968"/>
            <a:ext cx="7140498" cy="4016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0672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7EFA259-0C55-4388-81D4-E4247D77A514}"/>
              </a:ext>
            </a:extLst>
          </p:cNvPr>
          <p:cNvSpPr txBox="1"/>
          <p:nvPr/>
        </p:nvSpPr>
        <p:spPr>
          <a:xfrm>
            <a:off x="150543" y="68409"/>
            <a:ext cx="807905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-150" normalizeH="0" baseline="0" noProof="0" dirty="0">
                <a:ln>
                  <a:noFill/>
                </a:ln>
                <a:solidFill>
                  <a:srgbClr val="C2CD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Solutions?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6F8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Denial?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6F8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Good causes?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Distractions?</a:t>
            </a:r>
          </a:p>
        </p:txBody>
      </p:sp>
      <p:sp>
        <p:nvSpPr>
          <p:cNvPr id="5" name="Rounded Rectangle 8">
            <a:extLst>
              <a:ext uri="{FF2B5EF4-FFF2-40B4-BE49-F238E27FC236}">
                <a16:creationId xmlns="" xmlns:a16="http://schemas.microsoft.com/office/drawing/2014/main" id="{60B42EF4-2AAE-42D4-B13C-C089610CE32B}"/>
              </a:ext>
            </a:extLst>
          </p:cNvPr>
          <p:cNvSpPr/>
          <p:nvPr/>
        </p:nvSpPr>
        <p:spPr>
          <a:xfrm>
            <a:off x="0" y="-13386"/>
            <a:ext cx="10068623" cy="313199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en-US" sz="4400" b="1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Does the Fear of Death lead to Distraction?</a:t>
            </a:r>
          </a:p>
          <a:p>
            <a:pPr marL="234950" lvl="0">
              <a:defRPr/>
            </a:pPr>
            <a:r>
              <a:rPr lang="en-US" altLang="en-US" sz="3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#1. Given a flyer to help with </a:t>
            </a:r>
            <a:r>
              <a:rPr lang="en-US" altLang="en-US" sz="3600" b="1" u="sng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“back pain.”</a:t>
            </a:r>
          </a:p>
          <a:p>
            <a:pPr marL="234950" lvl="0">
              <a:defRPr/>
            </a:pPr>
            <a:r>
              <a:rPr lang="en-US" altLang="en-US" sz="3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#2. Given a flyer to help with </a:t>
            </a:r>
            <a:r>
              <a:rPr lang="en-US" altLang="en-US" sz="3600" b="1" u="sng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“fear of death.”</a:t>
            </a:r>
          </a:p>
          <a:p>
            <a:pPr marL="234950" lvl="0">
              <a:defRPr/>
            </a:pPr>
            <a:r>
              <a:rPr lang="en-US" altLang="en-US" sz="3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“Alcoholic or non-alcoholic beverage?”</a:t>
            </a:r>
          </a:p>
          <a:p>
            <a:pPr marL="457200" lvl="0">
              <a:defRPr/>
            </a:pPr>
            <a:r>
              <a:rPr lang="en-US" altLang="en-US" sz="2000" b="1" dirty="0" err="1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Tsachi</a:t>
            </a:r>
            <a:r>
              <a:rPr lang="en-US" altLang="en-US" sz="20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Ein-</a:t>
            </a:r>
            <a:r>
              <a:rPr lang="en-US" altLang="en-US" sz="2000" b="1" dirty="0" err="1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Dor</a:t>
            </a:r>
            <a:r>
              <a:rPr lang="en-US" altLang="en-US" sz="20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et al., “Implicit Death Primes Increase Alcohol Consumption,” </a:t>
            </a:r>
            <a:r>
              <a:rPr lang="en-US" altLang="en-US" sz="2000" b="1" i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Health Psychology</a:t>
            </a:r>
            <a:r>
              <a:rPr lang="en-US" altLang="en-US" sz="20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33, no. 7 (2013): 748-51.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088A774-6DBE-41D9-B85D-6E717C8EA7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25856" y="1219200"/>
            <a:ext cx="3566144" cy="19902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2AC114E-6B21-4BD9-940A-2BDF113D508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3000" y="181010"/>
            <a:ext cx="1931068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8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7EFA259-0C55-4388-81D4-E4247D77A514}"/>
              </a:ext>
            </a:extLst>
          </p:cNvPr>
          <p:cNvSpPr txBox="1"/>
          <p:nvPr/>
        </p:nvSpPr>
        <p:spPr>
          <a:xfrm>
            <a:off x="150543" y="68409"/>
            <a:ext cx="807905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-150" normalizeH="0" baseline="0" noProof="0" dirty="0">
                <a:ln>
                  <a:noFill/>
                </a:ln>
                <a:solidFill>
                  <a:srgbClr val="C2CD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Solutions?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6F8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Denial?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6F8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Good causes?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Distractions?</a:t>
            </a:r>
          </a:p>
        </p:txBody>
      </p:sp>
      <p:sp>
        <p:nvSpPr>
          <p:cNvPr id="5" name="Rounded Rectangle 8">
            <a:extLst>
              <a:ext uri="{FF2B5EF4-FFF2-40B4-BE49-F238E27FC236}">
                <a16:creationId xmlns="" xmlns:a16="http://schemas.microsoft.com/office/drawing/2014/main" id="{60B42EF4-2AAE-42D4-B13C-C089610CE32B}"/>
              </a:ext>
            </a:extLst>
          </p:cNvPr>
          <p:cNvSpPr/>
          <p:nvPr/>
        </p:nvSpPr>
        <p:spPr>
          <a:xfrm>
            <a:off x="2047177" y="68409"/>
            <a:ext cx="10068623" cy="313199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en-US" sz="4400" b="1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Does the Fear of Death lead to Distraction?</a:t>
            </a:r>
          </a:p>
          <a:p>
            <a:pPr marL="234950" lvl="0">
              <a:defRPr/>
            </a:pPr>
            <a:r>
              <a:rPr lang="en-US" altLang="en-US" sz="3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#1. Given a flyer to help with </a:t>
            </a:r>
            <a:r>
              <a:rPr lang="en-US" altLang="en-US" sz="3600" b="1" u="sng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“back pain.”</a:t>
            </a:r>
          </a:p>
          <a:p>
            <a:pPr marL="234950" lvl="0">
              <a:defRPr/>
            </a:pPr>
            <a:r>
              <a:rPr lang="en-US" altLang="en-US" sz="3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#2. Given a flyer to help with </a:t>
            </a:r>
            <a:r>
              <a:rPr lang="en-US" altLang="en-US" sz="3600" b="1" u="sng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“fear of death.”</a:t>
            </a:r>
          </a:p>
          <a:p>
            <a:pPr marL="234950" lvl="0">
              <a:defRPr/>
            </a:pPr>
            <a:r>
              <a:rPr lang="en-US" altLang="en-US" sz="3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“Alcoholic or non-alcoholic beverage?”</a:t>
            </a:r>
          </a:p>
          <a:p>
            <a:pPr marL="457200" lvl="0">
              <a:defRPr/>
            </a:pPr>
            <a:r>
              <a:rPr lang="en-US" altLang="en-US" sz="2000" b="1" dirty="0" err="1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Tsachi</a:t>
            </a:r>
            <a:r>
              <a:rPr lang="en-US" altLang="en-US" sz="20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Ein-</a:t>
            </a:r>
            <a:r>
              <a:rPr lang="en-US" altLang="en-US" sz="2000" b="1" dirty="0" err="1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Dor</a:t>
            </a:r>
            <a:r>
              <a:rPr lang="en-US" altLang="en-US" sz="20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et al., “Implicit Death Primes Increase Alcohol Consumption,” </a:t>
            </a:r>
            <a:r>
              <a:rPr lang="en-US" altLang="en-US" sz="2000" b="1" i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Health Psychology</a:t>
            </a:r>
            <a:r>
              <a:rPr lang="en-US" altLang="en-US" sz="20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33, no. 7 (2013): 748-51.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088A774-6DBE-41D9-B85D-6E717C8EA7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0656" y="1828800"/>
            <a:ext cx="3566144" cy="19902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2AC114E-6B21-4BD9-940A-2BDF113D508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4732" y="157066"/>
            <a:ext cx="1931068" cy="1371600"/>
          </a:xfrm>
          <a:prstGeom prst="rect">
            <a:avLst/>
          </a:prstGeom>
        </p:spPr>
      </p:pic>
      <p:pic>
        <p:nvPicPr>
          <p:cNvPr id="16" name="Picture 2" descr="Watch Uncut Gems | Prime Video">
            <a:extLst>
              <a:ext uri="{FF2B5EF4-FFF2-40B4-BE49-F238E27FC236}">
                <a16:creationId xmlns="" xmlns:a16="http://schemas.microsoft.com/office/drawing/2014/main" id="{BFFDC468-A37B-4F6A-B27B-0BE6C5711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052" y="132702"/>
            <a:ext cx="4999461" cy="66659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7" name="Rounded Rectangle 8">
            <a:extLst>
              <a:ext uri="{FF2B5EF4-FFF2-40B4-BE49-F238E27FC236}">
                <a16:creationId xmlns="" xmlns:a16="http://schemas.microsoft.com/office/drawing/2014/main" id="{D7291B5E-30BC-477E-8FCA-77DA4C858D6B}"/>
              </a:ext>
            </a:extLst>
          </p:cNvPr>
          <p:cNvSpPr/>
          <p:nvPr/>
        </p:nvSpPr>
        <p:spPr>
          <a:xfrm>
            <a:off x="161308" y="5113192"/>
            <a:ext cx="8830292" cy="1592408"/>
          </a:xfrm>
          <a:prstGeom prst="roundRect">
            <a:avLst/>
          </a:prstGeom>
          <a:gradFill flip="none" rotWithShape="1">
            <a:gsLst>
              <a:gs pos="0">
                <a:srgbClr val="6F8491">
                  <a:shade val="30000"/>
                  <a:satMod val="115000"/>
                </a:srgbClr>
              </a:gs>
              <a:gs pos="50000">
                <a:srgbClr val="6F8491">
                  <a:shade val="67500"/>
                  <a:satMod val="115000"/>
                </a:srgbClr>
              </a:gs>
              <a:gs pos="100000">
                <a:srgbClr val="6F8491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It’s hard to enjoy yourself when the reality of death hangs over your head!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62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7EFA259-0C55-4388-81D4-E4247D77A514}"/>
              </a:ext>
            </a:extLst>
          </p:cNvPr>
          <p:cNvSpPr txBox="1"/>
          <p:nvPr/>
        </p:nvSpPr>
        <p:spPr>
          <a:xfrm>
            <a:off x="150543" y="68409"/>
            <a:ext cx="807905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-150" normalizeH="0" baseline="0" noProof="0" dirty="0">
                <a:ln>
                  <a:noFill/>
                </a:ln>
                <a:solidFill>
                  <a:srgbClr val="C2CD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Solutions?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6F8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Denial?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6F8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Good causes?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6F8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Distractions?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Career?</a:t>
            </a:r>
          </a:p>
        </p:txBody>
      </p:sp>
    </p:spTree>
    <p:extLst>
      <p:ext uri="{BB962C8B-B14F-4D97-AF65-F5344CB8AC3E}">
        <p14:creationId xmlns:p14="http://schemas.microsoft.com/office/powerpoint/2010/main" val="318307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3CF42C5-DD46-4C01-91A9-FEBD4BD4D7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5A168D6-B948-4579-914D-43281400CD52}"/>
              </a:ext>
            </a:extLst>
          </p:cNvPr>
          <p:cNvSpPr txBox="1"/>
          <p:nvPr/>
        </p:nvSpPr>
        <p:spPr>
          <a:xfrm>
            <a:off x="76200" y="70009"/>
            <a:ext cx="777239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Leonard Wolff</a:t>
            </a:r>
          </a:p>
          <a:p>
            <a:pPr lvl="0" algn="ctr">
              <a:defRPr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(Politician, author, husband of Virginia Woolf)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lvl="0" algn="ctr"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Leonard Woolf, </a:t>
            </a:r>
            <a:r>
              <a:rPr lang="en-US" sz="2000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Journey Not the Arrival Matters: An Autobiography of the Years 1939 to 1969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(London: The Hogarth Press, 1973), 157-158.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821F98C-E6A5-4568-B4DD-F6C37B21B247}"/>
              </a:ext>
            </a:extLst>
          </p:cNvPr>
          <p:cNvSpPr txBox="1"/>
          <p:nvPr/>
        </p:nvSpPr>
        <p:spPr>
          <a:xfrm>
            <a:off x="76200" y="2373351"/>
            <a:ext cx="777239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What was the use of all this work?</a:t>
            </a:r>
          </a:p>
          <a:p>
            <a:pPr lvl="0" algn="ctr">
              <a:defRPr/>
            </a:pPr>
            <a:r>
              <a:rPr lang="en-US" sz="4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Was it of the slightest importance?</a:t>
            </a:r>
          </a:p>
          <a:p>
            <a:pPr lvl="0" algn="ctr">
              <a:defRPr/>
            </a:pPr>
            <a:r>
              <a:rPr lang="en-US" sz="4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Did it achieve anything substantial of what it was intended to achieve? </a:t>
            </a:r>
            <a:endParaRPr kumimoji="0" lang="en-US" sz="4400" b="0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Picture 2" descr="Leonard Woolf - Wikipedia">
            <a:extLst>
              <a:ext uri="{FF2B5EF4-FFF2-40B4-BE49-F238E27FC236}">
                <a16:creationId xmlns="" xmlns:a16="http://schemas.microsoft.com/office/drawing/2014/main" id="{878B01A6-CC45-4517-B1C3-13CCC1673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8" y="0"/>
            <a:ext cx="42672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31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3CF42C5-DD46-4C01-91A9-FEBD4BD4D7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5A168D6-B948-4579-914D-43281400CD52}"/>
              </a:ext>
            </a:extLst>
          </p:cNvPr>
          <p:cNvSpPr txBox="1"/>
          <p:nvPr/>
        </p:nvSpPr>
        <p:spPr>
          <a:xfrm>
            <a:off x="76200" y="70009"/>
            <a:ext cx="777239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Leonard Wolff</a:t>
            </a:r>
          </a:p>
          <a:p>
            <a:pPr lvl="0" algn="ctr">
              <a:defRPr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(Politician, author, husband of Virginia Woolf)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lvl="0" algn="ctr"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Leonard Woolf, </a:t>
            </a:r>
            <a:r>
              <a:rPr lang="en-US" sz="2000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Journey Not the Arrival Matters: An Autobiography of the Years 1939 to 1969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(London: The Hogarth Press, 1973), 157-158.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821F98C-E6A5-4568-B4DD-F6C37B21B247}"/>
              </a:ext>
            </a:extLst>
          </p:cNvPr>
          <p:cNvSpPr txBox="1"/>
          <p:nvPr/>
        </p:nvSpPr>
        <p:spPr>
          <a:xfrm>
            <a:off x="76200" y="2373351"/>
            <a:ext cx="777239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Looking back at the age of eighty-eight over the fifty-seven years of my political work in England,</a:t>
            </a:r>
          </a:p>
          <a:p>
            <a:pPr lvl="0" algn="ctr">
              <a:defRPr/>
            </a:pPr>
            <a:r>
              <a:rPr lang="en-US" sz="4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knowing what I aimed at and the results… I see clearly that I achieved practically nothing. </a:t>
            </a:r>
            <a:endParaRPr kumimoji="0" lang="en-US" sz="4400" b="0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Picture 2" descr="Leonard Woolf - Wikipedia">
            <a:extLst>
              <a:ext uri="{FF2B5EF4-FFF2-40B4-BE49-F238E27FC236}">
                <a16:creationId xmlns="" xmlns:a16="http://schemas.microsoft.com/office/drawing/2014/main" id="{878B01A6-CC45-4517-B1C3-13CCC1673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8" y="0"/>
            <a:ext cx="42672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8896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3CF42C5-DD46-4C01-91A9-FEBD4BD4D7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5A168D6-B948-4579-914D-43281400CD52}"/>
              </a:ext>
            </a:extLst>
          </p:cNvPr>
          <p:cNvSpPr txBox="1"/>
          <p:nvPr/>
        </p:nvSpPr>
        <p:spPr>
          <a:xfrm>
            <a:off x="76200" y="70009"/>
            <a:ext cx="777239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Leonard Wolff</a:t>
            </a:r>
          </a:p>
          <a:p>
            <a:pPr lvl="0" algn="ctr">
              <a:defRPr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(Politician, author, husband of Virginia Woolf)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lvl="0" algn="ctr"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Leonard Woolf, </a:t>
            </a:r>
            <a:r>
              <a:rPr lang="en-US" sz="2000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Journey Not the Arrival Matters: An Autobiography of the Years 1939 to 1969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(London: The Hogarth Press, 1973), 157-158.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821F98C-E6A5-4568-B4DD-F6C37B21B247}"/>
              </a:ext>
            </a:extLst>
          </p:cNvPr>
          <p:cNvSpPr txBox="1"/>
          <p:nvPr/>
        </p:nvSpPr>
        <p:spPr>
          <a:xfrm>
            <a:off x="-1857" y="2373351"/>
            <a:ext cx="8001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…The history of the human anthill during the last fifty-seven years would be exactly the same</a:t>
            </a:r>
          </a:p>
          <a:p>
            <a:pPr lvl="0" algn="ctr">
              <a:defRPr/>
            </a:pPr>
            <a:r>
              <a:rPr lang="en-US" sz="4400" u="sng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as it is if I had played </a:t>
            </a:r>
            <a:r>
              <a:rPr lang="en-US" sz="4400" u="sng" spc="-15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pingpong</a:t>
            </a:r>
            <a:r>
              <a:rPr lang="en-US" sz="4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instead of sitting on committees and writing books and memoranda.</a:t>
            </a:r>
            <a:endParaRPr kumimoji="0" lang="en-US" sz="4400" b="0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Picture 2" descr="Leonard Woolf - Wikipedia">
            <a:extLst>
              <a:ext uri="{FF2B5EF4-FFF2-40B4-BE49-F238E27FC236}">
                <a16:creationId xmlns="" xmlns:a16="http://schemas.microsoft.com/office/drawing/2014/main" id="{878B01A6-CC45-4517-B1C3-13CCC1673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8" y="0"/>
            <a:ext cx="42672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06972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3CF42C5-DD46-4C01-91A9-FEBD4BD4D7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5A168D6-B948-4579-914D-43281400CD52}"/>
              </a:ext>
            </a:extLst>
          </p:cNvPr>
          <p:cNvSpPr txBox="1"/>
          <p:nvPr/>
        </p:nvSpPr>
        <p:spPr>
          <a:xfrm>
            <a:off x="76200" y="70009"/>
            <a:ext cx="777239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Leonard Wolff</a:t>
            </a:r>
          </a:p>
          <a:p>
            <a:pPr lvl="0" algn="ctr">
              <a:defRPr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(Politician, author, husband of Virginia Woolf)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lvl="0" algn="ctr"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Leonard Woolf, </a:t>
            </a:r>
            <a:r>
              <a:rPr lang="en-US" sz="2000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Journey Not the Arrival Matters: An Autobiography of the Years 1939 to 1969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(London: The Hogarth Press, 1973), 157-158.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821F98C-E6A5-4568-B4DD-F6C37B21B247}"/>
              </a:ext>
            </a:extLst>
          </p:cNvPr>
          <p:cNvSpPr txBox="1"/>
          <p:nvPr/>
        </p:nvSpPr>
        <p:spPr>
          <a:xfrm>
            <a:off x="76200" y="2373351"/>
            <a:ext cx="777239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 have therefore to make the rather ignominious confession… that I must have in a long life ground through between 150,000 and 200,000 hours of perfectly useless work.</a:t>
            </a:r>
            <a:endParaRPr kumimoji="0" lang="en-US" sz="4400" b="0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Picture 2" descr="Leonard Woolf - Wikipedia">
            <a:extLst>
              <a:ext uri="{FF2B5EF4-FFF2-40B4-BE49-F238E27FC236}">
                <a16:creationId xmlns="" xmlns:a16="http://schemas.microsoft.com/office/drawing/2014/main" id="{878B01A6-CC45-4517-B1C3-13CCC1673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8" y="0"/>
            <a:ext cx="42672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876441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D61FA5B-C3FA-4C9D-9404-ADA99502FAEE}"/>
              </a:ext>
            </a:extLst>
          </p:cNvPr>
          <p:cNvSpPr txBox="1"/>
          <p:nvPr/>
        </p:nvSpPr>
        <p:spPr>
          <a:xfrm>
            <a:off x="116304" y="104272"/>
            <a:ext cx="760396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(Eccl. 3:2) A time to be </a:t>
            </a:r>
            <a:r>
              <a:rPr lang="en-US" sz="40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born</a:t>
            </a:r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and a time to </a:t>
            </a:r>
            <a:r>
              <a:rPr lang="en-US" sz="40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die</a:t>
            </a:r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 time to </a:t>
            </a:r>
            <a:r>
              <a:rPr lang="en-US" sz="40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plant</a:t>
            </a:r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and a time to </a:t>
            </a:r>
            <a:r>
              <a:rPr lang="en-US" sz="40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uproot</a:t>
            </a:r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4000" b="1" spc="-15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 time to </a:t>
            </a:r>
            <a:r>
              <a:rPr lang="en-US" sz="40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kill</a:t>
            </a:r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and a time to </a:t>
            </a:r>
            <a:r>
              <a:rPr lang="en-US" sz="40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heal</a:t>
            </a:r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 time to </a:t>
            </a:r>
            <a:r>
              <a:rPr lang="en-US" sz="40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tear down</a:t>
            </a:r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and a time to </a:t>
            </a:r>
            <a:r>
              <a:rPr lang="en-US" sz="40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build up</a:t>
            </a:r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4000" b="1" spc="-15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 time to </a:t>
            </a:r>
            <a:r>
              <a:rPr lang="en-US" sz="40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weep</a:t>
            </a:r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and a time to </a:t>
            </a:r>
            <a:r>
              <a:rPr lang="en-US" sz="40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laugh</a:t>
            </a:r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 time to </a:t>
            </a:r>
            <a:r>
              <a:rPr lang="en-US" sz="40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mourn</a:t>
            </a:r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and a time to </a:t>
            </a:r>
            <a:r>
              <a:rPr lang="en-US" sz="40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dance</a:t>
            </a:r>
          </a:p>
        </p:txBody>
      </p:sp>
    </p:spTree>
    <p:extLst>
      <p:ext uri="{BB962C8B-B14F-4D97-AF65-F5344CB8AC3E}">
        <p14:creationId xmlns:p14="http://schemas.microsoft.com/office/powerpoint/2010/main" val="167593080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7EFA259-0C55-4388-81D4-E4247D77A514}"/>
              </a:ext>
            </a:extLst>
          </p:cNvPr>
          <p:cNvSpPr txBox="1"/>
          <p:nvPr/>
        </p:nvSpPr>
        <p:spPr>
          <a:xfrm>
            <a:off x="150543" y="68409"/>
            <a:ext cx="8079057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-150" normalizeH="0" baseline="0" noProof="0" dirty="0">
                <a:ln>
                  <a:noFill/>
                </a:ln>
                <a:solidFill>
                  <a:srgbClr val="C2CD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Solutions?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6F8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Denial?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6F8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Good causes?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6F8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Distractions?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6F8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Career?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Health &amp; fitness?</a:t>
            </a:r>
          </a:p>
        </p:txBody>
      </p:sp>
      <p:pic>
        <p:nvPicPr>
          <p:cNvPr id="4" name="Picture 4" descr="Let&amp;#39;s Eat Right to Keep Fit: Davis, Adelle: 9780451155504: Amazon.com: Books">
            <a:extLst>
              <a:ext uri="{FF2B5EF4-FFF2-40B4-BE49-F238E27FC236}">
                <a16:creationId xmlns="" xmlns:a16="http://schemas.microsoft.com/office/drawing/2014/main" id="{EA187B4B-DC74-4F43-9AD8-06F59B257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67" y="210456"/>
            <a:ext cx="2576136" cy="405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The Montignac Diet Cookbook: Montignac, Michel: 9782359340396: Amazon.com:  Books">
            <a:extLst>
              <a:ext uri="{FF2B5EF4-FFF2-40B4-BE49-F238E27FC236}">
                <a16:creationId xmlns="" xmlns:a16="http://schemas.microsoft.com/office/drawing/2014/main" id="{4E285961-8494-4F2D-8E4C-024CACD3C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430" y="210455"/>
            <a:ext cx="2897518" cy="405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enry S. Lodge, Author of &amp;#39;Younger Next Year&amp;#39; Books, Dies at 58 - The New  York Times">
            <a:extLst>
              <a:ext uri="{FF2B5EF4-FFF2-40B4-BE49-F238E27FC236}">
                <a16:creationId xmlns="" xmlns:a16="http://schemas.microsoft.com/office/drawing/2014/main" id="{59C591CC-B4D6-4C4A-8CDC-821529D34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510" y="210456"/>
            <a:ext cx="2560098" cy="405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E185A09-07C5-4B18-8F33-74309840A9A3}"/>
              </a:ext>
            </a:extLst>
          </p:cNvPr>
          <p:cNvSpPr/>
          <p:nvPr/>
        </p:nvSpPr>
        <p:spPr>
          <a:xfrm>
            <a:off x="341067" y="2362201"/>
            <a:ext cx="2576135" cy="12192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Died of cancer at age 70.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9DB6E8D-2D9E-4C2B-9714-29AEF5FC9C40}"/>
              </a:ext>
            </a:extLst>
          </p:cNvPr>
          <p:cNvSpPr/>
          <p:nvPr/>
        </p:nvSpPr>
        <p:spPr>
          <a:xfrm>
            <a:off x="3261464" y="2362201"/>
            <a:ext cx="2919484" cy="12192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Died of cancer at age 66.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A3E368B-2D01-499C-B561-C8B6831EF501}"/>
              </a:ext>
            </a:extLst>
          </p:cNvPr>
          <p:cNvSpPr/>
          <p:nvPr/>
        </p:nvSpPr>
        <p:spPr>
          <a:xfrm>
            <a:off x="6537509" y="2362201"/>
            <a:ext cx="2560098" cy="12192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Died of cancer at age 58.</a:t>
            </a:r>
          </a:p>
        </p:txBody>
      </p:sp>
      <p:pic>
        <p:nvPicPr>
          <p:cNvPr id="10" name="Picture 6" descr="The Complete Book of Running: Fixx, James F, Slavin, Neal, Sloan, Sam:  9784871873178: Amazon.com: Books">
            <a:extLst>
              <a:ext uri="{FF2B5EF4-FFF2-40B4-BE49-F238E27FC236}">
                <a16:creationId xmlns="" xmlns:a16="http://schemas.microsoft.com/office/drawing/2014/main" id="{23EA5BDF-C8FE-4B4F-A5E6-FD4AA171A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482" y="210456"/>
            <a:ext cx="2551917" cy="405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EB61929-16AD-4E40-A424-28151EFAB4E1}"/>
              </a:ext>
            </a:extLst>
          </p:cNvPr>
          <p:cNvSpPr/>
          <p:nvPr/>
        </p:nvSpPr>
        <p:spPr>
          <a:xfrm>
            <a:off x="9424604" y="2362201"/>
            <a:ext cx="2538795" cy="12192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Died on a run at age 52.</a:t>
            </a:r>
          </a:p>
        </p:txBody>
      </p:sp>
    </p:spTree>
    <p:extLst>
      <p:ext uri="{BB962C8B-B14F-4D97-AF65-F5344CB8AC3E}">
        <p14:creationId xmlns:p14="http://schemas.microsoft.com/office/powerpoint/2010/main" val="47249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7EFA259-0C55-4388-81D4-E4247D77A514}"/>
              </a:ext>
            </a:extLst>
          </p:cNvPr>
          <p:cNvSpPr txBox="1"/>
          <p:nvPr/>
        </p:nvSpPr>
        <p:spPr>
          <a:xfrm>
            <a:off x="150543" y="68409"/>
            <a:ext cx="8079057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-150" normalizeH="0" baseline="0" noProof="0" dirty="0">
                <a:ln>
                  <a:noFill/>
                </a:ln>
                <a:solidFill>
                  <a:srgbClr val="C2CD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Solutions?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6F8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Denial?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6F8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Good causes?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6F8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Distractions?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6F8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Career?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6F8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Health &amp; fitness?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Have kids?</a:t>
            </a:r>
          </a:p>
        </p:txBody>
      </p:sp>
      <p:sp>
        <p:nvSpPr>
          <p:cNvPr id="5" name="Rounded Rectangle 8">
            <a:extLst>
              <a:ext uri="{FF2B5EF4-FFF2-40B4-BE49-F238E27FC236}">
                <a16:creationId xmlns="" xmlns:a16="http://schemas.microsoft.com/office/drawing/2014/main" id="{7BCE377E-6CCE-4548-BF56-118AB4813226}"/>
              </a:ext>
            </a:extLst>
          </p:cNvPr>
          <p:cNvSpPr/>
          <p:nvPr/>
        </p:nvSpPr>
        <p:spPr>
          <a:xfrm>
            <a:off x="157169" y="152400"/>
            <a:ext cx="11193963" cy="30099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en-US" sz="3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(Eccl. 2:18) I came to hate all my hard work here on earth,</a:t>
            </a:r>
          </a:p>
          <a:p>
            <a:pPr lvl="0">
              <a:defRPr/>
            </a:pPr>
            <a:r>
              <a:rPr lang="en-US" altLang="en-US" sz="3600" b="1" u="sng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I must leave to others everything I have earned. </a:t>
            </a:r>
          </a:p>
          <a:p>
            <a:pPr lvl="0">
              <a:defRPr/>
            </a:pPr>
            <a:r>
              <a:rPr lang="en-US" altLang="en-US" sz="3600" b="1" spc="-150" baseline="30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en-US" altLang="en-US" sz="3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who can tell whether my successors will be wise or foolish? Yet they will control everything I have gained by my skill and hard work under the sun. How meaningless!</a:t>
            </a:r>
          </a:p>
        </p:txBody>
      </p:sp>
    </p:spTree>
    <p:extLst>
      <p:ext uri="{BB962C8B-B14F-4D97-AF65-F5344CB8AC3E}">
        <p14:creationId xmlns:p14="http://schemas.microsoft.com/office/powerpoint/2010/main" val="166237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7EFA259-0C55-4388-81D4-E4247D77A514}"/>
              </a:ext>
            </a:extLst>
          </p:cNvPr>
          <p:cNvSpPr txBox="1"/>
          <p:nvPr/>
        </p:nvSpPr>
        <p:spPr>
          <a:xfrm>
            <a:off x="150543" y="68409"/>
            <a:ext cx="8079057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-150" normalizeH="0" baseline="0" noProof="0" dirty="0">
                <a:ln>
                  <a:noFill/>
                </a:ln>
                <a:solidFill>
                  <a:srgbClr val="C2CD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Solutions?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6F8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Denial?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6F8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Good causes?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6F8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Distractions?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6F8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Career?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6F8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Health &amp; fitness?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Have kids?</a:t>
            </a:r>
          </a:p>
        </p:txBody>
      </p:sp>
      <p:sp>
        <p:nvSpPr>
          <p:cNvPr id="5" name="Rounded Rectangle 8">
            <a:extLst>
              <a:ext uri="{FF2B5EF4-FFF2-40B4-BE49-F238E27FC236}">
                <a16:creationId xmlns="" xmlns:a16="http://schemas.microsoft.com/office/drawing/2014/main" id="{7BCE377E-6CCE-4548-BF56-118AB4813226}"/>
              </a:ext>
            </a:extLst>
          </p:cNvPr>
          <p:cNvSpPr/>
          <p:nvPr/>
        </p:nvSpPr>
        <p:spPr>
          <a:xfrm>
            <a:off x="157169" y="152400"/>
            <a:ext cx="11193963" cy="30099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en-US" sz="3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(Eccl. 2:18) I came to hate all my hard work here on earth,</a:t>
            </a:r>
          </a:p>
          <a:p>
            <a:pPr lvl="0">
              <a:defRPr/>
            </a:pPr>
            <a:r>
              <a:rPr lang="en-US" altLang="en-US" sz="3600" b="1" u="sng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I must leave to others everything I have earned. </a:t>
            </a:r>
          </a:p>
          <a:p>
            <a:pPr lvl="0">
              <a:defRPr/>
            </a:pPr>
            <a:r>
              <a:rPr lang="en-US" altLang="en-US" sz="3600" b="1" spc="-150" baseline="30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en-US" altLang="en-US" sz="3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who can tell whether my successors will be wise or foolish? Yet they will control everything I have gained by my skill and hard work under the sun. How meaningless!</a:t>
            </a:r>
          </a:p>
        </p:txBody>
      </p:sp>
      <p:sp>
        <p:nvSpPr>
          <p:cNvPr id="7" name="Rounded Rectangle 8">
            <a:extLst>
              <a:ext uri="{FF2B5EF4-FFF2-40B4-BE49-F238E27FC236}">
                <a16:creationId xmlns="" xmlns:a16="http://schemas.microsoft.com/office/drawing/2014/main" id="{EAAAD773-BD3B-44DB-BEFD-64170E48D107}"/>
              </a:ext>
            </a:extLst>
          </p:cNvPr>
          <p:cNvSpPr/>
          <p:nvPr/>
        </p:nvSpPr>
        <p:spPr>
          <a:xfrm>
            <a:off x="3048000" y="457200"/>
            <a:ext cx="8763000" cy="4036405"/>
          </a:xfrm>
          <a:prstGeom prst="roundRect">
            <a:avLst/>
          </a:prstGeom>
          <a:gradFill flip="none" rotWithShape="1">
            <a:gsLst>
              <a:gs pos="0">
                <a:srgbClr val="6F8491">
                  <a:shade val="30000"/>
                  <a:satMod val="115000"/>
                </a:srgbClr>
              </a:gs>
              <a:gs pos="50000">
                <a:srgbClr val="6F8491">
                  <a:shade val="67500"/>
                  <a:satMod val="115000"/>
                </a:srgbClr>
              </a:gs>
              <a:gs pos="100000">
                <a:srgbClr val="6F8491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 if you never have kids?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r>
              <a:rPr kumimoji="0" lang="en-US" altLang="en-US" sz="4800" b="1" i="0" u="none" strike="noStrike" kern="1200" cap="none" spc="-150" normalizeH="0" baseline="3000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</a:t>
            </a:r>
            <a:r>
              <a:rPr kumimoji="0" lang="en-US" alt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generation? (0.05% genes)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If meaning comes from kids,</a:t>
            </a:r>
          </a:p>
          <a:p>
            <a:pPr marL="685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then I’m having kids to exploit them for </a:t>
            </a:r>
            <a:r>
              <a:rPr kumimoji="0" lang="en-US" altLang="en-US" sz="4800" b="1" i="1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my</a:t>
            </a:r>
            <a:r>
              <a:rPr kumimoji="0" lang="en-US" alt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benefit!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46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7EFA259-0C55-4388-81D4-E4247D77A514}"/>
              </a:ext>
            </a:extLst>
          </p:cNvPr>
          <p:cNvSpPr txBox="1"/>
          <p:nvPr/>
        </p:nvSpPr>
        <p:spPr>
          <a:xfrm>
            <a:off x="150543" y="68409"/>
            <a:ext cx="8079057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-150" normalizeH="0" baseline="0" noProof="0" dirty="0">
                <a:ln>
                  <a:noFill/>
                </a:ln>
                <a:solidFill>
                  <a:srgbClr val="C2CD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Solutions?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6F8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Denial?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6F8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Good causes?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6F8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Distractions?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6F8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Career?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6F8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Health &amp; fitness?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6F8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Have kids?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Emotional detachment?</a:t>
            </a:r>
          </a:p>
        </p:txBody>
      </p:sp>
    </p:spTree>
    <p:extLst>
      <p:ext uri="{BB962C8B-B14F-4D97-AF65-F5344CB8AC3E}">
        <p14:creationId xmlns:p14="http://schemas.microsoft.com/office/powerpoint/2010/main" val="224780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3CF42C5-DD46-4C01-91A9-FEBD4BD4D7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5A168D6-B948-4579-914D-43281400CD52}"/>
              </a:ext>
            </a:extLst>
          </p:cNvPr>
          <p:cNvSpPr txBox="1"/>
          <p:nvPr/>
        </p:nvSpPr>
        <p:spPr>
          <a:xfrm>
            <a:off x="76200" y="70009"/>
            <a:ext cx="777239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Elizabeth Kübler-Ross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(Secular psychologist)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Elisabeth Kübler-Ross,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On Death and Dying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(New York: Scribner, 2014), 109-110.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821F98C-E6A5-4568-B4DD-F6C37B21B247}"/>
              </a:ext>
            </a:extLst>
          </p:cNvPr>
          <p:cNvSpPr txBox="1"/>
          <p:nvPr/>
        </p:nvSpPr>
        <p:spPr>
          <a:xfrm>
            <a:off x="76200" y="2362200"/>
            <a:ext cx="7772398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“[The terminally ill] will reach a stage during which he is neither depressed nor angry about his ‘fate.’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…Acceptance should </a:t>
            </a:r>
            <a:r>
              <a:rPr kumimoji="0" lang="en-US" sz="4400" b="0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not</a:t>
            </a:r>
            <a:r>
              <a:rPr kumimoji="0" lang="en-US" sz="44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be mistaken for a happy stage.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It is almost void of feelings.</a:t>
            </a:r>
            <a:r>
              <a:rPr kumimoji="0" lang="en-US" sz="54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</a:t>
            </a:r>
          </a:p>
        </p:txBody>
      </p:sp>
      <p:pic>
        <p:nvPicPr>
          <p:cNvPr id="7" name="Picture 2" descr="On Death And Dying: Kubler-Ross, Elisabeth: 9781476775548: Amazon.com: Books">
            <a:extLst>
              <a:ext uri="{FF2B5EF4-FFF2-40B4-BE49-F238E27FC236}">
                <a16:creationId xmlns="" xmlns:a16="http://schemas.microsoft.com/office/drawing/2014/main" id="{18949BAF-4B85-41E8-A973-899842191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7" y="-8023"/>
            <a:ext cx="42672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83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7EFA259-0C55-4388-81D4-E4247D77A514}"/>
              </a:ext>
            </a:extLst>
          </p:cNvPr>
          <p:cNvSpPr txBox="1"/>
          <p:nvPr/>
        </p:nvSpPr>
        <p:spPr>
          <a:xfrm>
            <a:off x="150543" y="68409"/>
            <a:ext cx="8079057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-150" normalizeH="0" baseline="0" noProof="0" dirty="0">
                <a:ln>
                  <a:noFill/>
                </a:ln>
                <a:solidFill>
                  <a:srgbClr val="C2CD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Solutions?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6F8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Denial?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6F8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Good causes?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6F8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Distractions?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6F8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Career?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6F8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Health &amp; fitness?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6F8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Have kids?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6F8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Emotional detachment?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CC12F2A-03F6-4EED-B338-DCAD97FFEEF6}"/>
              </a:ext>
            </a:extLst>
          </p:cNvPr>
          <p:cNvSpPr/>
          <p:nvPr/>
        </p:nvSpPr>
        <p:spPr>
          <a:xfrm>
            <a:off x="105939" y="152400"/>
            <a:ext cx="6980661" cy="6533205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8">
            <a:extLst>
              <a:ext uri="{FF2B5EF4-FFF2-40B4-BE49-F238E27FC236}">
                <a16:creationId xmlns="" xmlns:a16="http://schemas.microsoft.com/office/drawing/2014/main" id="{B2471969-CBF1-444E-B445-0EFE6E5B2E31}"/>
              </a:ext>
            </a:extLst>
          </p:cNvPr>
          <p:cNvSpPr/>
          <p:nvPr/>
        </p:nvSpPr>
        <p:spPr>
          <a:xfrm>
            <a:off x="914400" y="2590800"/>
            <a:ext cx="10210800" cy="255069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9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Horrific!</a:t>
            </a:r>
          </a:p>
        </p:txBody>
      </p:sp>
    </p:spTree>
    <p:extLst>
      <p:ext uri="{BB962C8B-B14F-4D97-AF65-F5344CB8AC3E}">
        <p14:creationId xmlns:p14="http://schemas.microsoft.com/office/powerpoint/2010/main" val="223611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3CF42C5-DD46-4C01-91A9-FEBD4BD4D7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5A168D6-B948-4579-914D-43281400CD52}"/>
              </a:ext>
            </a:extLst>
          </p:cNvPr>
          <p:cNvSpPr txBox="1"/>
          <p:nvPr/>
        </p:nvSpPr>
        <p:spPr>
          <a:xfrm>
            <a:off x="76200" y="70009"/>
            <a:ext cx="777239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Luc Ferry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(French secular philosopher)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Luc Ferry,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 Brief History of Thought: A Philosophical Guide to Living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trans. Theo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Cuffe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(New York: Harper, 2010), 261.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821F98C-E6A5-4568-B4DD-F6C37B21B247}"/>
              </a:ext>
            </a:extLst>
          </p:cNvPr>
          <p:cNvSpPr txBox="1"/>
          <p:nvPr/>
        </p:nvSpPr>
        <p:spPr>
          <a:xfrm>
            <a:off x="40104" y="2314072"/>
            <a:ext cx="78485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“Compared to Christianity—whose promise of the resurrection of the body means that we shall be reunited with those we love after death—a humanism without metaphysics is small beer.”</a:t>
            </a:r>
          </a:p>
        </p:txBody>
      </p:sp>
      <p:pic>
        <p:nvPicPr>
          <p:cNvPr id="7" name="Picture 2" descr="A Brief History of Thought: A Philosophical Guide to Living (Learning to  Live): Ferry, Luc: Amazon.com: Books">
            <a:extLst>
              <a:ext uri="{FF2B5EF4-FFF2-40B4-BE49-F238E27FC236}">
                <a16:creationId xmlns="" xmlns:a16="http://schemas.microsoft.com/office/drawing/2014/main" id="{3216DAC3-9E44-40DA-8004-D37C27671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8" y="0"/>
            <a:ext cx="42672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95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3CF42C5-DD46-4C01-91A9-FEBD4BD4D7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5A168D6-B948-4579-914D-43281400CD52}"/>
              </a:ext>
            </a:extLst>
          </p:cNvPr>
          <p:cNvSpPr txBox="1"/>
          <p:nvPr/>
        </p:nvSpPr>
        <p:spPr>
          <a:xfrm>
            <a:off x="76200" y="70009"/>
            <a:ext cx="777239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Luc Ferry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(French secular philosopher)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Luc Ferry,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 Brief History of Thought: A Philosophical Guide to Living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trans. Theo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Cuffe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(New York: Harper, 2010), 261.</a:t>
            </a:r>
          </a:p>
        </p:txBody>
      </p:sp>
      <p:pic>
        <p:nvPicPr>
          <p:cNvPr id="7" name="Picture 2" descr="A Brief History of Thought: A Philosophical Guide to Living (Learning to  Live): Ferry, Luc: Amazon.com: Books">
            <a:extLst>
              <a:ext uri="{FF2B5EF4-FFF2-40B4-BE49-F238E27FC236}">
                <a16:creationId xmlns="" xmlns:a16="http://schemas.microsoft.com/office/drawing/2014/main" id="{3216DAC3-9E44-40DA-8004-D37C27671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8" y="0"/>
            <a:ext cx="42672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69D70E7-6D46-4F16-9814-6F3522BEF79C}"/>
              </a:ext>
            </a:extLst>
          </p:cNvPr>
          <p:cNvSpPr txBox="1"/>
          <p:nvPr/>
        </p:nvSpPr>
        <p:spPr>
          <a:xfrm>
            <a:off x="40104" y="2314072"/>
            <a:ext cx="78485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“I grant you that amongst the available doctrines of salvation,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nothing can compete with Christianity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—provided, that is, that you are a believer.”</a:t>
            </a:r>
          </a:p>
        </p:txBody>
      </p:sp>
    </p:spTree>
    <p:extLst>
      <p:ext uri="{BB962C8B-B14F-4D97-AF65-F5344CB8AC3E}">
        <p14:creationId xmlns:p14="http://schemas.microsoft.com/office/powerpoint/2010/main" val="180745157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3CF42C5-DD46-4C01-91A9-FEBD4BD4D7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5A168D6-B948-4579-914D-43281400CD52}"/>
              </a:ext>
            </a:extLst>
          </p:cNvPr>
          <p:cNvSpPr txBox="1"/>
          <p:nvPr/>
        </p:nvSpPr>
        <p:spPr>
          <a:xfrm>
            <a:off x="76200" y="70009"/>
            <a:ext cx="777239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Luc Ferry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(French secular philosopher)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Luc Ferry,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 Brief History of Thought: A Philosophical Guide to Living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trans. Theo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Cuffe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(New York: Harper, 2010), 261.</a:t>
            </a:r>
          </a:p>
        </p:txBody>
      </p:sp>
      <p:pic>
        <p:nvPicPr>
          <p:cNvPr id="7" name="Picture 2" descr="A Brief History of Thought: A Philosophical Guide to Living (Learning to  Live): Ferry, Luc: Amazon.com: Books">
            <a:extLst>
              <a:ext uri="{FF2B5EF4-FFF2-40B4-BE49-F238E27FC236}">
                <a16:creationId xmlns="" xmlns:a16="http://schemas.microsoft.com/office/drawing/2014/main" id="{3216DAC3-9E44-40DA-8004-D37C27671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8" y="0"/>
            <a:ext cx="42672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69D70E7-6D46-4F16-9814-6F3522BEF79C}"/>
              </a:ext>
            </a:extLst>
          </p:cNvPr>
          <p:cNvSpPr txBox="1"/>
          <p:nvPr/>
        </p:nvSpPr>
        <p:spPr>
          <a:xfrm>
            <a:off x="40104" y="2314072"/>
            <a:ext cx="78485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“I grant you that amongst the available doctrines of salvation,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nothing can compete with Christianity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—provided, that is, that you are a believer.”</a:t>
            </a:r>
          </a:p>
        </p:txBody>
      </p:sp>
      <p:sp>
        <p:nvSpPr>
          <p:cNvPr id="6" name="Rounded Rectangle 8">
            <a:extLst>
              <a:ext uri="{FF2B5EF4-FFF2-40B4-BE49-F238E27FC236}">
                <a16:creationId xmlns="" xmlns:a16="http://schemas.microsoft.com/office/drawing/2014/main" id="{7BA99C4B-703C-4988-B8DE-0E213A9DDF83}"/>
              </a:ext>
            </a:extLst>
          </p:cNvPr>
          <p:cNvSpPr/>
          <p:nvPr/>
        </p:nvSpPr>
        <p:spPr>
          <a:xfrm>
            <a:off x="1371600" y="143933"/>
            <a:ext cx="10668000" cy="458046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(Eccl. 3:11) God set eternity in the human heart.</a:t>
            </a:r>
          </a:p>
          <a:p>
            <a:pPr lvl="0">
              <a:defRPr/>
            </a:pPr>
            <a:r>
              <a:rPr lang="en-US" alt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(Eccl. 12:7) The dust will return to the earth,</a:t>
            </a:r>
          </a:p>
          <a:p>
            <a:pPr lvl="0">
              <a:defRPr/>
            </a:pPr>
            <a:r>
              <a:rPr lang="en-US" alt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the spirit will return to God who gave it.</a:t>
            </a:r>
          </a:p>
          <a:p>
            <a:pPr lvl="0">
              <a:defRPr/>
            </a:pPr>
            <a:r>
              <a:rPr lang="en-US" altLang="en-US" sz="4000" b="1" spc="-150" baseline="30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  </a:t>
            </a:r>
            <a:r>
              <a:rPr lang="en-US" alt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Here now is my final conclusion: Fear God and obey his commands, for this is everyone’s duty. </a:t>
            </a:r>
          </a:p>
          <a:p>
            <a:pPr lvl="0">
              <a:defRPr/>
            </a:pPr>
            <a:r>
              <a:rPr lang="en-US" altLang="en-US" sz="4000" b="1" spc="-150" baseline="30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en-US" alt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God will judge us for everything we do,</a:t>
            </a:r>
          </a:p>
          <a:p>
            <a:pPr lvl="0">
              <a:defRPr/>
            </a:pPr>
            <a:r>
              <a:rPr lang="en-US" alt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including every secret thing, whether good or bad.</a:t>
            </a:r>
          </a:p>
        </p:txBody>
      </p:sp>
    </p:spTree>
    <p:extLst>
      <p:ext uri="{BB962C8B-B14F-4D97-AF65-F5344CB8AC3E}">
        <p14:creationId xmlns:p14="http://schemas.microsoft.com/office/powerpoint/2010/main" val="401426928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3CF42C5-DD46-4C01-91A9-FEBD4BD4D7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5A168D6-B948-4579-914D-43281400CD52}"/>
              </a:ext>
            </a:extLst>
          </p:cNvPr>
          <p:cNvSpPr txBox="1"/>
          <p:nvPr/>
        </p:nvSpPr>
        <p:spPr>
          <a:xfrm>
            <a:off x="76200" y="70009"/>
            <a:ext cx="777239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Luc Ferry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(French secular philosopher)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Luc Ferry,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 Brief History of Thought: A Philosophical Guide to Living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trans. Theo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Cuffe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(New York: Harper, 2010), 261.</a:t>
            </a:r>
          </a:p>
        </p:txBody>
      </p:sp>
      <p:pic>
        <p:nvPicPr>
          <p:cNvPr id="7" name="Picture 2" descr="A Brief History of Thought: A Philosophical Guide to Living (Learning to  Live): Ferry, Luc: Amazon.com: Books">
            <a:extLst>
              <a:ext uri="{FF2B5EF4-FFF2-40B4-BE49-F238E27FC236}">
                <a16:creationId xmlns="" xmlns:a16="http://schemas.microsoft.com/office/drawing/2014/main" id="{3216DAC3-9E44-40DA-8004-D37C27671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8" y="0"/>
            <a:ext cx="42672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69D70E7-6D46-4F16-9814-6F3522BEF79C}"/>
              </a:ext>
            </a:extLst>
          </p:cNvPr>
          <p:cNvSpPr txBox="1"/>
          <p:nvPr/>
        </p:nvSpPr>
        <p:spPr>
          <a:xfrm>
            <a:off x="40104" y="2314072"/>
            <a:ext cx="78485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“I grant you that amongst the available doctrines of salvation,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nothing can compete with Christianity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—provided, that is, that you are a believer.”</a:t>
            </a:r>
          </a:p>
        </p:txBody>
      </p:sp>
      <p:sp>
        <p:nvSpPr>
          <p:cNvPr id="6" name="Rounded Rectangle 8">
            <a:extLst>
              <a:ext uri="{FF2B5EF4-FFF2-40B4-BE49-F238E27FC236}">
                <a16:creationId xmlns="" xmlns:a16="http://schemas.microsoft.com/office/drawing/2014/main" id="{7BA99C4B-703C-4988-B8DE-0E213A9DDF83}"/>
              </a:ext>
            </a:extLst>
          </p:cNvPr>
          <p:cNvSpPr/>
          <p:nvPr/>
        </p:nvSpPr>
        <p:spPr>
          <a:xfrm>
            <a:off x="1371600" y="143933"/>
            <a:ext cx="10668000" cy="458046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-15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If you want to come to know God…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alt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 will fill your life with ultimate significance and anticipation of the future.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alt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You will never have to worry about what will happen to you when you die.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Not even death will be able to rob your joy.</a:t>
            </a:r>
            <a:endParaRPr kumimoji="0" lang="en-US" altLang="en-US" sz="4400" b="1" i="0" u="none" strike="noStrike" kern="1200" cap="none" spc="-150" normalizeH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90228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D61FA5B-C3FA-4C9D-9404-ADA99502FAEE}"/>
              </a:ext>
            </a:extLst>
          </p:cNvPr>
          <p:cNvSpPr txBox="1"/>
          <p:nvPr/>
        </p:nvSpPr>
        <p:spPr>
          <a:xfrm>
            <a:off x="116304" y="104272"/>
            <a:ext cx="760396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(Eccl. 3:5) A time to </a:t>
            </a:r>
            <a:r>
              <a:rPr lang="en-US" sz="40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scatter stones</a:t>
            </a:r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and a time to </a:t>
            </a:r>
            <a:r>
              <a:rPr lang="en-US" sz="40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gather</a:t>
            </a:r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them,</a:t>
            </a:r>
          </a:p>
          <a:p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 time to </a:t>
            </a:r>
            <a:r>
              <a:rPr lang="en-US" sz="40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embrace</a:t>
            </a:r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and a time to </a:t>
            </a:r>
            <a:r>
              <a:rPr lang="en-US" sz="40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refrain from embracing</a:t>
            </a:r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4000" b="1" spc="-15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 time to </a:t>
            </a:r>
            <a:r>
              <a:rPr lang="en-US" sz="40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search</a:t>
            </a:r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and a time to </a:t>
            </a:r>
            <a:r>
              <a:rPr lang="en-US" sz="40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give up</a:t>
            </a:r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 time to </a:t>
            </a:r>
            <a:r>
              <a:rPr lang="en-US" sz="40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keep</a:t>
            </a:r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and a time to </a:t>
            </a:r>
            <a:r>
              <a:rPr lang="en-US" sz="40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throw away</a:t>
            </a:r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58422660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62634C4-8295-41E5-9ADD-6A9E3180AA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350567"/>
            <a:ext cx="5670395" cy="215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62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0BDC9DE-07C8-4853-8E58-C31B09BCA74D}"/>
              </a:ext>
            </a:extLst>
          </p:cNvPr>
          <p:cNvSpPr txBox="1"/>
          <p:nvPr/>
        </p:nvSpPr>
        <p:spPr>
          <a:xfrm>
            <a:off x="4696328" y="205800"/>
            <a:ext cx="73152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 Third Noble Truth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Suffering will cease if we give up our attachment to our cravings and attachments.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Siddhartha Gautama 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Left his wife and newborn son to become “enlightened.”</a:t>
            </a:r>
          </a:p>
          <a:p>
            <a:pPr marL="9144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Lewis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Hopfe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Religions of the World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(4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ed. London: MacMillan, 1987), p.147.</a:t>
            </a:r>
          </a:p>
        </p:txBody>
      </p:sp>
    </p:spTree>
    <p:extLst>
      <p:ext uri="{BB962C8B-B14F-4D97-AF65-F5344CB8AC3E}">
        <p14:creationId xmlns:p14="http://schemas.microsoft.com/office/powerpoint/2010/main" val="282108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D61FA5B-C3FA-4C9D-9404-ADA99502FAEE}"/>
              </a:ext>
            </a:extLst>
          </p:cNvPr>
          <p:cNvSpPr txBox="1"/>
          <p:nvPr/>
        </p:nvSpPr>
        <p:spPr>
          <a:xfrm>
            <a:off x="116304" y="104272"/>
            <a:ext cx="76039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(Eccl. 3:7) A time to </a:t>
            </a:r>
            <a:r>
              <a:rPr lang="en-US" sz="40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tear</a:t>
            </a:r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and a time to </a:t>
            </a:r>
            <a:r>
              <a:rPr lang="en-US" sz="40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mend</a:t>
            </a:r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 time to be </a:t>
            </a:r>
            <a:r>
              <a:rPr lang="en-US" sz="40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silent</a:t>
            </a:r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and a time to </a:t>
            </a:r>
            <a:r>
              <a:rPr lang="en-US" sz="40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speak</a:t>
            </a:r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4000" b="1" spc="-15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 time to </a:t>
            </a:r>
            <a:r>
              <a:rPr lang="en-US" sz="40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love</a:t>
            </a:r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and a time to </a:t>
            </a:r>
            <a:r>
              <a:rPr lang="en-US" sz="40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hate</a:t>
            </a:r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 time for </a:t>
            </a:r>
            <a:r>
              <a:rPr lang="en-US" sz="40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war</a:t>
            </a:r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and a time for </a:t>
            </a:r>
            <a:r>
              <a:rPr lang="en-US" sz="40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peace</a:t>
            </a:r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="" xmlns:a16="http://schemas.microsoft.com/office/drawing/2014/main" id="{C7B3E63A-1B7E-40FD-B06D-0953421B6581}"/>
              </a:ext>
            </a:extLst>
          </p:cNvPr>
          <p:cNvSpPr/>
          <p:nvPr/>
        </p:nvSpPr>
        <p:spPr>
          <a:xfrm>
            <a:off x="762000" y="4114800"/>
            <a:ext cx="8153400" cy="25146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 this a positive section?</a:t>
            </a:r>
            <a:endParaRPr kumimoji="0" lang="en-US" sz="4800" b="1" u="none" strike="noStrike" kern="1200" cap="none" spc="-150" normalizeH="0" baseline="0" noProof="0" dirty="0">
              <a:ln>
                <a:noFill/>
              </a:ln>
              <a:solidFill>
                <a:srgbClr val="C0504D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28600" lvl="0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Some think so.</a:t>
            </a:r>
          </a:p>
          <a:p>
            <a:pPr marL="682625" lvl="0">
              <a:defRPr/>
            </a:pPr>
            <a:r>
              <a:rPr lang="en-US" sz="24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Michael A. Eaton, </a:t>
            </a:r>
            <a:r>
              <a:rPr lang="en-US" sz="2400" b="1" i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Ecclesiastes</a:t>
            </a:r>
            <a:r>
              <a:rPr lang="en-US" sz="24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(1983), p.90.</a:t>
            </a:r>
          </a:p>
          <a:p>
            <a:pPr marL="682625" lvl="0">
              <a:defRPr/>
            </a:pPr>
            <a:r>
              <a:rPr lang="en-US" sz="24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J. Stafford Wright, </a:t>
            </a:r>
            <a:r>
              <a:rPr lang="en-US" sz="2400" b="1" i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Ecclesiastes</a:t>
            </a:r>
            <a:r>
              <a:rPr lang="en-US" sz="24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(1991), p.1160</a:t>
            </a:r>
            <a:r>
              <a:rPr lang="en-US" sz="2400" b="1" dirty="0" smtClean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C0504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53878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e Byrds Turn Turn Turn SHORT">
            <a:hlinkClick r:id="" action="ppaction://media"/>
            <a:extLst>
              <a:ext uri="{FF2B5EF4-FFF2-40B4-BE49-F238E27FC236}">
                <a16:creationId xmlns="" xmlns:a16="http://schemas.microsoft.com/office/drawing/2014/main" id="{9A329832-2029-46B6-92D0-5D235FBC98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2773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D61FA5B-C3FA-4C9D-9404-ADA99502FAEE}"/>
              </a:ext>
            </a:extLst>
          </p:cNvPr>
          <p:cNvSpPr txBox="1"/>
          <p:nvPr/>
        </p:nvSpPr>
        <p:spPr>
          <a:xfrm>
            <a:off x="116304" y="104272"/>
            <a:ext cx="76039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(Eccl. 3:7) A time to </a:t>
            </a:r>
            <a:r>
              <a:rPr kumimoji="0" lang="en-US" sz="4000" b="1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tear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and a time to </a:t>
            </a:r>
            <a:r>
              <a:rPr kumimoji="0" lang="en-US" sz="4000" b="1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mend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 time to be </a:t>
            </a:r>
            <a:r>
              <a:rPr kumimoji="0" lang="en-US" sz="4000" b="1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silent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and a time to </a:t>
            </a:r>
            <a:r>
              <a:rPr kumimoji="0" lang="en-US" sz="4000" b="1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speak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3000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 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 time to </a:t>
            </a:r>
            <a:r>
              <a:rPr kumimoji="0" lang="en-US" sz="4000" b="1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love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and a time to </a:t>
            </a:r>
            <a:r>
              <a:rPr kumimoji="0" lang="en-US" sz="4000" b="1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hate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 time for </a:t>
            </a:r>
            <a:r>
              <a:rPr kumimoji="0" lang="en-US" sz="4000" b="1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war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and a time for </a:t>
            </a:r>
            <a:r>
              <a:rPr kumimoji="0" lang="en-US" sz="4000" b="1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peace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="" xmlns:a16="http://schemas.microsoft.com/office/drawing/2014/main" id="{EBBEFC4C-3841-425F-A5C0-AB53C5DF4362}"/>
              </a:ext>
            </a:extLst>
          </p:cNvPr>
          <p:cNvSpPr/>
          <p:nvPr/>
        </p:nvSpPr>
        <p:spPr>
          <a:xfrm>
            <a:off x="141249" y="3222702"/>
            <a:ext cx="8153400" cy="35814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 this a positive section?</a:t>
            </a:r>
            <a:endParaRPr kumimoji="0" lang="en-US" sz="4800" b="1" u="none" strike="noStrike" kern="1200" cap="none" spc="-150" normalizeH="0" baseline="0" noProof="0" dirty="0">
              <a:ln>
                <a:noFill/>
              </a:ln>
              <a:solidFill>
                <a:srgbClr val="C0504D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28600" lvl="0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Some think so.</a:t>
            </a:r>
          </a:p>
          <a:p>
            <a:pPr marL="682625" lvl="0">
              <a:defRPr/>
            </a:pPr>
            <a:r>
              <a:rPr lang="en-US" sz="24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Michael A. Eaton, </a:t>
            </a:r>
            <a:r>
              <a:rPr lang="en-US" sz="2400" b="1" i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Ecclesiastes</a:t>
            </a:r>
            <a:r>
              <a:rPr lang="en-US" sz="24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(1983), p.90.</a:t>
            </a:r>
          </a:p>
          <a:p>
            <a:pPr marL="682625" lvl="0">
              <a:defRPr/>
            </a:pPr>
            <a:r>
              <a:rPr lang="en-US" sz="24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J. Stafford Wright, </a:t>
            </a:r>
            <a:r>
              <a:rPr lang="en-US" sz="2400" b="1" i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Ecclesiastes</a:t>
            </a:r>
            <a:r>
              <a:rPr lang="en-US" sz="24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(1991), p.1160.</a:t>
            </a:r>
          </a:p>
          <a:p>
            <a:pPr marL="228600" lvl="0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Others think not.</a:t>
            </a:r>
          </a:p>
          <a:p>
            <a:pPr marL="682625" lvl="0">
              <a:defRPr/>
            </a:pPr>
            <a:r>
              <a:rPr lang="en-US" sz="24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Derek Kidner, </a:t>
            </a:r>
            <a:r>
              <a:rPr lang="en-US" sz="2400" b="1" i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Message of Ecclesiastes</a:t>
            </a:r>
            <a:r>
              <a:rPr lang="en-US" sz="24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(1984), 38.</a:t>
            </a:r>
          </a:p>
          <a:p>
            <a:pPr marL="682625" lvl="0">
              <a:defRPr/>
            </a:pPr>
            <a:r>
              <a:rPr lang="en-US" sz="24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Duane A. Garrett, </a:t>
            </a:r>
            <a:r>
              <a:rPr lang="en-US" sz="2400" b="1" i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Ecclesiastes</a:t>
            </a:r>
            <a:r>
              <a:rPr lang="en-US" sz="24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(1993), 298.</a:t>
            </a:r>
          </a:p>
        </p:txBody>
      </p:sp>
      <p:sp>
        <p:nvSpPr>
          <p:cNvPr id="4" name="Rounded Rectangle 2">
            <a:extLst>
              <a:ext uri="{FF2B5EF4-FFF2-40B4-BE49-F238E27FC236}">
                <a16:creationId xmlns="" xmlns:a16="http://schemas.microsoft.com/office/drawing/2014/main" id="{D0A88945-A345-41CE-87B2-DC5B6B822F69}"/>
              </a:ext>
            </a:extLst>
          </p:cNvPr>
          <p:cNvSpPr/>
          <p:nvPr/>
        </p:nvSpPr>
        <p:spPr>
          <a:xfrm>
            <a:off x="5181600" y="-19878"/>
            <a:ext cx="6629400" cy="6019800"/>
          </a:xfrm>
          <a:prstGeom prst="roundRect">
            <a:avLst/>
          </a:prstGeom>
          <a:gradFill flip="none" rotWithShape="1">
            <a:gsLst>
              <a:gs pos="0">
                <a:srgbClr val="514B3D">
                  <a:shade val="30000"/>
                  <a:satMod val="115000"/>
                </a:srgbClr>
              </a:gs>
              <a:gs pos="50000">
                <a:srgbClr val="514B3D">
                  <a:shade val="67500"/>
                  <a:satMod val="115000"/>
                </a:srgbClr>
              </a:gs>
              <a:gs pos="100000">
                <a:srgbClr val="514B3D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3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If this is wisdom literature,</a:t>
            </a:r>
          </a:p>
          <a:p>
            <a:pPr lvl="0">
              <a:defRPr/>
            </a:pPr>
            <a:r>
              <a:rPr lang="en-US" sz="3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 exactly does it teach us?</a:t>
            </a:r>
          </a:p>
          <a:p>
            <a:pPr lvl="0">
              <a:defRPr/>
            </a:pPr>
            <a:r>
              <a:rPr lang="en-US" sz="3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Mutually self-destructing claims.</a:t>
            </a:r>
          </a:p>
          <a:p>
            <a:pPr marL="457200" lvl="0">
              <a:defRPr/>
            </a:pPr>
            <a:r>
              <a:rPr lang="en-US" sz="2800" b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Born… dead</a:t>
            </a:r>
          </a:p>
          <a:p>
            <a:pPr marL="457200" lvl="0">
              <a:defRPr/>
            </a:pPr>
            <a:r>
              <a:rPr lang="en-US" sz="2800" b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Plant… uproot</a:t>
            </a:r>
          </a:p>
          <a:p>
            <a:pPr marL="457200" lvl="0">
              <a:defRPr/>
            </a:pPr>
            <a:r>
              <a:rPr lang="en-US" sz="2800" b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Heal… kill</a:t>
            </a:r>
          </a:p>
          <a:p>
            <a:pPr marL="457200" lvl="0">
              <a:defRPr/>
            </a:pPr>
            <a:r>
              <a:rPr lang="en-US" sz="2800" b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Build up… tear down</a:t>
            </a:r>
          </a:p>
          <a:p>
            <a:pPr marL="457200" lvl="0">
              <a:defRPr/>
            </a:pPr>
            <a:r>
              <a:rPr lang="en-US" sz="2800" b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Laugh… weep</a:t>
            </a:r>
          </a:p>
          <a:p>
            <a:pPr marL="457200" lvl="0">
              <a:defRPr/>
            </a:pPr>
            <a:r>
              <a:rPr lang="en-US" sz="2800" b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Dance… mourn</a:t>
            </a:r>
          </a:p>
          <a:p>
            <a:pPr>
              <a:defRPr/>
            </a:pPr>
            <a:r>
              <a:rPr lang="en-US" sz="3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We’re still “under heaven” (v.1).</a:t>
            </a:r>
          </a:p>
          <a:p>
            <a:pPr>
              <a:defRPr/>
            </a:pPr>
            <a:r>
              <a:rPr lang="en-US" sz="3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“Toil” (v.9) and “burden” (v.10).</a:t>
            </a:r>
          </a:p>
        </p:txBody>
      </p:sp>
    </p:spTree>
    <p:extLst>
      <p:ext uri="{BB962C8B-B14F-4D97-AF65-F5344CB8AC3E}">
        <p14:creationId xmlns:p14="http://schemas.microsoft.com/office/powerpoint/2010/main" val="329765393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D61FA5B-C3FA-4C9D-9404-ADA99502FAEE}"/>
              </a:ext>
            </a:extLst>
          </p:cNvPr>
          <p:cNvSpPr txBox="1"/>
          <p:nvPr/>
        </p:nvSpPr>
        <p:spPr>
          <a:xfrm>
            <a:off x="116304" y="104272"/>
            <a:ext cx="76039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(Eccl. 3:9) What do workers gain from their </a:t>
            </a:r>
            <a:r>
              <a:rPr lang="en-US" sz="40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toil</a:t>
            </a:r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4000" b="1" spc="-15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 have seen the </a:t>
            </a:r>
            <a:r>
              <a:rPr lang="en-US" sz="40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burden</a:t>
            </a:r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God has laid on the human race.</a:t>
            </a:r>
          </a:p>
        </p:txBody>
      </p:sp>
      <p:sp>
        <p:nvSpPr>
          <p:cNvPr id="8" name="Rounded Rectangle 2">
            <a:extLst>
              <a:ext uri="{FF2B5EF4-FFF2-40B4-BE49-F238E27FC236}">
                <a16:creationId xmlns="" xmlns:a16="http://schemas.microsoft.com/office/drawing/2014/main" id="{3092A39C-AF29-4A9D-9FC7-E37445873EE2}"/>
              </a:ext>
            </a:extLst>
          </p:cNvPr>
          <p:cNvSpPr/>
          <p:nvPr/>
        </p:nvSpPr>
        <p:spPr>
          <a:xfrm>
            <a:off x="2362200" y="2658817"/>
            <a:ext cx="9067800" cy="1151183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 curtain lifts temporarily…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89023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2887</Words>
  <Application>Microsoft Office PowerPoint</Application>
  <PresentationFormat>Widescreen</PresentationFormat>
  <Paragraphs>336</Paragraphs>
  <Slides>51</Slides>
  <Notes>51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2021-12-14T13:56:54Z</dcterms:created>
  <dcterms:modified xsi:type="dcterms:W3CDTF">2021-12-14T13:57:31Z</dcterms:modified>
</cp:coreProperties>
</file>