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417" r:id="rId5"/>
    <p:sldId id="424" r:id="rId6"/>
    <p:sldId id="425" r:id="rId7"/>
    <p:sldId id="426" r:id="rId8"/>
    <p:sldId id="427" r:id="rId9"/>
    <p:sldId id="420" r:id="rId10"/>
    <p:sldId id="428" r:id="rId11"/>
    <p:sldId id="429" r:id="rId12"/>
    <p:sldId id="430" r:id="rId13"/>
    <p:sldId id="431" r:id="rId14"/>
    <p:sldId id="432" r:id="rId15"/>
    <p:sldId id="433" r:id="rId16"/>
    <p:sldId id="434" r:id="rId17"/>
    <p:sldId id="418" r:id="rId18"/>
    <p:sldId id="421" r:id="rId19"/>
    <p:sldId id="422" r:id="rId20"/>
    <p:sldId id="419" r:id="rId21"/>
    <p:sldId id="435" r:id="rId22"/>
    <p:sldId id="437" r:id="rId23"/>
    <p:sldId id="441" r:id="rId24"/>
    <p:sldId id="440" r:id="rId25"/>
    <p:sldId id="436" r:id="rId26"/>
    <p:sldId id="423" r:id="rId27"/>
    <p:sldId id="439" r:id="rId28"/>
    <p:sldId id="43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2E6C67-DA24-489E-B273-D19CCBE35677}" v="168" dt="2021-06-01T22:32:55.909"/>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20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353323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200317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6E37D5-CC6F-450F-B604-98DCC1750577}"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C80E42-FF1F-4B9F-8FC3-9871D5EF13B9}" type="slidenum">
              <a:rPr lang="en-US" smtClean="0"/>
              <a:t>‹#›</a:t>
            </a:fld>
            <a:endParaRPr lang="en-US" dirty="0"/>
          </a:p>
        </p:txBody>
      </p:sp>
    </p:spTree>
    <p:extLst>
      <p:ext uri="{BB962C8B-B14F-4D97-AF65-F5344CB8AC3E}">
        <p14:creationId xmlns:p14="http://schemas.microsoft.com/office/powerpoint/2010/main" val="287060632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1008110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00AA9-95CB-45FE-87C0-9903D1896B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B173BBD-A7E7-4AB2-AB14-97DDD3F07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0DD2254-9CC5-4769-8D2A-4896F183EEED}"/>
              </a:ext>
            </a:extLst>
          </p:cNvPr>
          <p:cNvSpPr>
            <a:spLocks noGrp="1"/>
          </p:cNvSpPr>
          <p:nvPr>
            <p:ph type="dt" sz="half" idx="10"/>
          </p:nvPr>
        </p:nvSpPr>
        <p:spPr/>
        <p:txBody>
          <a:bodyPr/>
          <a:lstStyle/>
          <a:p>
            <a:fld id="{096E37D5-CC6F-450F-B604-98DCC1750577}" type="datetimeFigureOut">
              <a:rPr lang="en-US" smtClean="0"/>
              <a:t>6/7/2021</a:t>
            </a:fld>
            <a:endParaRPr lang="en-US" dirty="0"/>
          </a:p>
        </p:txBody>
      </p:sp>
      <p:sp>
        <p:nvSpPr>
          <p:cNvPr id="5" name="Footer Placeholder 4">
            <a:extLst>
              <a:ext uri="{FF2B5EF4-FFF2-40B4-BE49-F238E27FC236}">
                <a16:creationId xmlns:a16="http://schemas.microsoft.com/office/drawing/2014/main" xmlns="" id="{0942F129-34B1-4A63-A862-8DBF3A2E81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45110D2-2302-4646-98A7-B38D3F0998E6}"/>
              </a:ext>
            </a:extLst>
          </p:cNvPr>
          <p:cNvSpPr>
            <a:spLocks noGrp="1"/>
          </p:cNvSpPr>
          <p:nvPr>
            <p:ph type="sldNum" sz="quarter" idx="12"/>
          </p:nvPr>
        </p:nvSpPr>
        <p:spPr/>
        <p:txBody>
          <a:bodyPr/>
          <a:lstStyle/>
          <a:p>
            <a:fld id="{21C80E42-FF1F-4B9F-8FC3-9871D5EF13B9}" type="slidenum">
              <a:rPr lang="en-US" smtClean="0"/>
              <a:t>‹#›</a:t>
            </a:fld>
            <a:endParaRPr lang="en-US" dirty="0"/>
          </a:p>
        </p:txBody>
      </p:sp>
    </p:spTree>
    <p:extLst>
      <p:ext uri="{BB962C8B-B14F-4D97-AF65-F5344CB8AC3E}">
        <p14:creationId xmlns:p14="http://schemas.microsoft.com/office/powerpoint/2010/main" val="29253317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E37D5-CC6F-450F-B604-98DCC1750577}" type="datetimeFigureOut">
              <a:rPr lang="en-US" smtClean="0"/>
              <a:t>6/7/2021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80E42-FF1F-4B9F-8FC3-9871D5EF13B9}" type="slidenum">
              <a:rPr lang="en-US" smtClean="0"/>
              <a:t>‹#›</a:t>
            </a:fld>
            <a:endParaRPr lang="en-US" dirty="0"/>
          </a:p>
        </p:txBody>
      </p:sp>
    </p:spTree>
    <p:extLst>
      <p:ext uri="{BB962C8B-B14F-4D97-AF65-F5344CB8AC3E}">
        <p14:creationId xmlns:p14="http://schemas.microsoft.com/office/powerpoint/2010/main" val="520314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661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Anxiety and Money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dirty="0"/>
              <a:t>The US has 30% of the world's wealth and 8% of its population</a:t>
            </a:r>
          </a:p>
          <a:p>
            <a:pPr marL="0" indent="0">
              <a:buNone/>
            </a:pPr>
            <a:r>
              <a:rPr lang="en-US" sz="2400" dirty="0"/>
              <a:t>https://www.visualcapitalist.com/all-of-the-worlds-wealth-in-one-visualization/</a:t>
            </a:r>
          </a:p>
          <a:p>
            <a:pPr>
              <a:buFont typeface="Arial" panose="020B0604020202020204" pitchFamily="34" charset="0"/>
              <a:buChar char="•"/>
            </a:pPr>
            <a:r>
              <a:rPr lang="en-US" dirty="0"/>
              <a:t>77% of Americans report feeling anxious about their financial situation</a:t>
            </a:r>
          </a:p>
          <a:p>
            <a:pPr>
              <a:buFont typeface="Arial" panose="020B0604020202020204" pitchFamily="34" charset="0"/>
              <a:buChar char="•"/>
            </a:pPr>
            <a:r>
              <a:rPr lang="en-US" dirty="0"/>
              <a:t>58% feel that finances control their lives</a:t>
            </a:r>
          </a:p>
          <a:p>
            <a:pPr>
              <a:buFont typeface="Arial" panose="020B0604020202020204" pitchFamily="34" charset="0"/>
              <a:buChar char="•"/>
            </a:pPr>
            <a:r>
              <a:rPr lang="en-US" dirty="0"/>
              <a:t>52% have difficulty controlling their money-related worries</a:t>
            </a:r>
          </a:p>
          <a:p>
            <a:pPr marL="0" indent="0">
              <a:buNone/>
            </a:pPr>
            <a:r>
              <a:rPr lang="en-US" sz="1800" dirty="0"/>
              <a:t>https://www.cnbc.com/select/how-to-take-control-of-your-finances/</a:t>
            </a:r>
          </a:p>
          <a:p>
            <a:pPr marL="0" indent="0">
              <a:buNone/>
            </a:pPr>
            <a:endParaRPr lang="en-US" dirty="0"/>
          </a:p>
        </p:txBody>
      </p:sp>
    </p:spTree>
    <p:extLst>
      <p:ext uri="{BB962C8B-B14F-4D97-AF65-F5344CB8AC3E}">
        <p14:creationId xmlns:p14="http://schemas.microsoft.com/office/powerpoint/2010/main" val="31059584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Anxiety and Money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dirty="0"/>
              <a:t>“Americans are most worried about their financial future, which includes not having enough money to retire (68%), keeping up with the cost of living (56%) and managing debt levels (45%).”</a:t>
            </a:r>
          </a:p>
          <a:p>
            <a:pPr marL="0" indent="0">
              <a:buNone/>
            </a:pPr>
            <a:r>
              <a:rPr lang="en-US" sz="2000" dirty="0"/>
              <a:t>https://www.cnbc.com/select/how-to-take-control-of-your-finances/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197054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Anxiety and Money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fontScale="92500" lnSpcReduction="10000"/>
          </a:bodyPr>
          <a:lstStyle/>
          <a:p>
            <a:pPr marL="0" indent="0">
              <a:buNone/>
            </a:pPr>
            <a:r>
              <a:rPr lang="en-US" dirty="0"/>
              <a:t>“…the impact financial stress has on Americans stretches into all aspects of life with respondents saying they feel fatigued (43%), find it difficult to concentrate at work (42%) and have trouble sleeping (41%). A quarter of respondents (25%) said financial stress affects their relationships.”</a:t>
            </a:r>
            <a:r>
              <a:rPr lang="en-US" sz="4800" dirty="0"/>
              <a:t> </a:t>
            </a:r>
            <a:r>
              <a:rPr lang="en-US" sz="2200" dirty="0"/>
              <a:t>https://www.cnbc.com/select/how-to-take-control-of-your-finances/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1461735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Anxiety and Money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dirty="0"/>
              <a:t>“Forty-one percent (41%) of couples who have consumer debt say they argue about money—and it’s what they argue about the most. “</a:t>
            </a:r>
          </a:p>
          <a:p>
            <a:pPr marL="0" indent="0">
              <a:buNone/>
            </a:pPr>
            <a:r>
              <a:rPr lang="en-US" sz="1800" dirty="0"/>
              <a:t>https://www.ramseysolutions.com/relationships/money-marriage-communication-research</a:t>
            </a:r>
          </a:p>
        </p:txBody>
      </p:sp>
    </p:spTree>
    <p:extLst>
      <p:ext uri="{BB962C8B-B14F-4D97-AF65-F5344CB8AC3E}">
        <p14:creationId xmlns:p14="http://schemas.microsoft.com/office/powerpoint/2010/main" val="38444719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Anxiety and Money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fontScale="77500" lnSpcReduction="20000"/>
          </a:bodyPr>
          <a:lstStyle/>
          <a:p>
            <a:pPr marL="0" indent="0">
              <a:buNone/>
            </a:pPr>
            <a:r>
              <a:rPr lang="en-US" dirty="0"/>
              <a:t>“Data released…by financial firm TD Ameritrade found that 41% of divorced Gen Xers and 29% of Boomers say they ended their marriage due to disagreements about money. What's more, if you’re arguing about money early on in your relationship, watch out: That may be the No. 1 predictor of whether or not you’ll end up divorced, according to a study of more than 4,500 couples published in the journal Family Relationships.”</a:t>
            </a:r>
          </a:p>
          <a:p>
            <a:pPr marL="0" indent="0">
              <a:buNone/>
            </a:pPr>
            <a:r>
              <a:rPr lang="en-US" sz="2600" dirty="0"/>
              <a:t>https://www.marketwatch.com/story/this-common-behavior-is-the-no-1-predictor-of-whether-youll-get-divorced-2018-01-10</a:t>
            </a:r>
          </a:p>
        </p:txBody>
      </p:sp>
    </p:spTree>
    <p:extLst>
      <p:ext uri="{BB962C8B-B14F-4D97-AF65-F5344CB8AC3E}">
        <p14:creationId xmlns:p14="http://schemas.microsoft.com/office/powerpoint/2010/main" val="302332639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Anxiety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fontScale="77500" lnSpcReduction="20000"/>
          </a:bodyPr>
          <a:lstStyle/>
          <a:p>
            <a:pPr marL="0" indent="0">
              <a:buNone/>
            </a:pPr>
            <a:r>
              <a:rPr lang="en-US" dirty="0"/>
              <a:t>“Anxiety is the most common type of mental illnesses in the country, according to the Anxiety and Depression Association of America, with over 40 million adults suffering from some form of disorder. Although medication can be an effective treatment, some of the drugs used can come with serious side effects and a potential for abuse and addiction. Insomnia drugs share many of the same caveats.”</a:t>
            </a:r>
          </a:p>
          <a:p>
            <a:pPr marL="0" indent="0">
              <a:buNone/>
            </a:pPr>
            <a:r>
              <a:rPr lang="en-US" sz="2600" dirty="0"/>
              <a:t>https://www.newsweek.com/americans-are-taking-34-percent-more-anxiety-meds-since-coronavirus-pandemic-started-study-says-1498189</a:t>
            </a:r>
          </a:p>
          <a:p>
            <a:pPr marL="0" indent="0">
              <a:buNone/>
            </a:pPr>
            <a:endParaRPr lang="en-US" sz="2600" dirty="0"/>
          </a:p>
        </p:txBody>
      </p:sp>
    </p:spTree>
    <p:extLst>
      <p:ext uri="{BB962C8B-B14F-4D97-AF65-F5344CB8AC3E}">
        <p14:creationId xmlns:p14="http://schemas.microsoft.com/office/powerpoint/2010/main" val="292097634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Anxiety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dirty="0"/>
              <a:t>Between mid-February and mid-March, use of anti-anxiety medications increased by 34.1 percent, according to a report that pharmacy benefit management company Express Scripts…</a:t>
            </a:r>
          </a:p>
          <a:p>
            <a:pPr marL="0" indent="0">
              <a:buNone/>
            </a:pPr>
            <a:r>
              <a:rPr lang="en-US" sz="2600" dirty="0"/>
              <a:t>https://www.newsweek.com/americans-are-taking-34-percent-more-anxiety-meds-since-coronavirus-pandemic-started-study-says-1498189</a:t>
            </a:r>
          </a:p>
        </p:txBody>
      </p:sp>
    </p:spTree>
    <p:extLst>
      <p:ext uri="{BB962C8B-B14F-4D97-AF65-F5344CB8AC3E}">
        <p14:creationId xmlns:p14="http://schemas.microsoft.com/office/powerpoint/2010/main" val="154192404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6:24–34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26</a:t>
            </a:r>
            <a:r>
              <a:rPr lang="en-US" u="none" strike="noStrike" dirty="0">
                <a:effectLst/>
              </a:rPr>
              <a:t> </a:t>
            </a:r>
            <a:r>
              <a:rPr lang="en-US" dirty="0"/>
              <a:t>“Look at the birds of the air, that they do not sow, nor reap nor gather into barns, and yet your heavenly Father feeds them. Are you not worth much more than they? </a:t>
            </a:r>
            <a:r>
              <a:rPr lang="en-US" b="1" u="none" strike="noStrike" dirty="0">
                <a:effectLst/>
              </a:rPr>
              <a:t>27</a:t>
            </a:r>
            <a:r>
              <a:rPr lang="en-US" u="none" strike="noStrike" dirty="0">
                <a:effectLst/>
              </a:rPr>
              <a:t> </a:t>
            </a:r>
            <a:r>
              <a:rPr lang="en-US" dirty="0"/>
              <a:t>“And who of you by being worried can add a single hour to his life? </a:t>
            </a:r>
          </a:p>
        </p:txBody>
      </p:sp>
    </p:spTree>
    <p:extLst>
      <p:ext uri="{BB962C8B-B14F-4D97-AF65-F5344CB8AC3E}">
        <p14:creationId xmlns:p14="http://schemas.microsoft.com/office/powerpoint/2010/main" val="4056634203"/>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6:24–34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28</a:t>
            </a:r>
            <a:r>
              <a:rPr lang="en-US" u="none" strike="noStrike" dirty="0">
                <a:effectLst/>
              </a:rPr>
              <a:t> </a:t>
            </a:r>
            <a:r>
              <a:rPr lang="en-US" dirty="0"/>
              <a:t>“And why are you worried about clothing? Observe how the lilies of the field grow; they do not toil nor do they spin, </a:t>
            </a:r>
            <a:r>
              <a:rPr lang="en-US" b="1" u="none" strike="noStrike" dirty="0">
                <a:effectLst/>
              </a:rPr>
              <a:t>29</a:t>
            </a:r>
            <a:r>
              <a:rPr lang="en-US" u="none" strike="noStrike" dirty="0">
                <a:effectLst/>
              </a:rPr>
              <a:t> </a:t>
            </a:r>
            <a:r>
              <a:rPr lang="en-US" dirty="0"/>
              <a:t>yet I say to you that not even Solomon in all his glory clothed himself like one of these. </a:t>
            </a:r>
          </a:p>
        </p:txBody>
      </p:sp>
    </p:spTree>
    <p:extLst>
      <p:ext uri="{BB962C8B-B14F-4D97-AF65-F5344CB8AC3E}">
        <p14:creationId xmlns:p14="http://schemas.microsoft.com/office/powerpoint/2010/main" val="348401674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6:24–34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30</a:t>
            </a:r>
            <a:r>
              <a:rPr lang="en-US" u="none" strike="noStrike" dirty="0">
                <a:effectLst/>
              </a:rPr>
              <a:t> </a:t>
            </a:r>
            <a:r>
              <a:rPr lang="en-US" dirty="0"/>
              <a:t>“But if God so clothes the grass of the field, which is alive today and tomorrow is thrown into the furnace, will He not much more clothe you? You of little faith! </a:t>
            </a:r>
          </a:p>
        </p:txBody>
      </p:sp>
    </p:spTree>
    <p:extLst>
      <p:ext uri="{BB962C8B-B14F-4D97-AF65-F5344CB8AC3E}">
        <p14:creationId xmlns:p14="http://schemas.microsoft.com/office/powerpoint/2010/main" val="342218975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AADF6-EAB2-43AE-B5F8-3EC7BEF9E2AC}"/>
              </a:ext>
            </a:extLst>
          </p:cNvPr>
          <p:cNvSpPr>
            <a:spLocks noGrp="1"/>
          </p:cNvSpPr>
          <p:nvPr>
            <p:ph type="ctrTitle"/>
          </p:nvPr>
        </p:nvSpPr>
        <p:spPr/>
        <p:txBody>
          <a:bodyPr/>
          <a:lstStyle/>
          <a:p>
            <a:r>
              <a:rPr lang="en-US" dirty="0"/>
              <a:t>Matthew 6</a:t>
            </a:r>
          </a:p>
        </p:txBody>
      </p:sp>
      <p:sp>
        <p:nvSpPr>
          <p:cNvPr id="3" name="Subtitle 2">
            <a:extLst>
              <a:ext uri="{FF2B5EF4-FFF2-40B4-BE49-F238E27FC236}">
                <a16:creationId xmlns:a16="http://schemas.microsoft.com/office/drawing/2014/main" xmlns="" id="{2FB05063-CB13-4900-BFA0-9D58C99F40CF}"/>
              </a:ext>
            </a:extLst>
          </p:cNvPr>
          <p:cNvSpPr>
            <a:spLocks noGrp="1"/>
          </p:cNvSpPr>
          <p:nvPr>
            <p:ph type="subTitle" idx="1"/>
          </p:nvPr>
        </p:nvSpPr>
        <p:spPr/>
        <p:txBody>
          <a:bodyPr>
            <a:normAutofit/>
          </a:bodyPr>
          <a:lstStyle/>
          <a:p>
            <a:r>
              <a:rPr lang="en-US" sz="2400" dirty="0"/>
              <a:t>Wealth, Anxiety, and the </a:t>
            </a:r>
            <a:r>
              <a:rPr lang="en-US" sz="2400" dirty="0" smtClean="0"/>
              <a:t>Eternal Perspective</a:t>
            </a:r>
            <a:endParaRPr lang="en-US" sz="2400" dirty="0"/>
          </a:p>
        </p:txBody>
      </p:sp>
    </p:spTree>
    <p:extLst>
      <p:ext uri="{BB962C8B-B14F-4D97-AF65-F5344CB8AC3E}">
        <p14:creationId xmlns:p14="http://schemas.microsoft.com/office/powerpoint/2010/main" val="1969294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6:24–34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31</a:t>
            </a:r>
            <a:r>
              <a:rPr lang="en-US" u="none" strike="noStrike" dirty="0">
                <a:effectLst/>
              </a:rPr>
              <a:t> </a:t>
            </a:r>
            <a:r>
              <a:rPr lang="en-US" dirty="0"/>
              <a:t>“Do not worry then, saying, ‘What will we eat?’ or ‘What will we drink?’ or ‘What will we wear for clothing?’ </a:t>
            </a:r>
            <a:r>
              <a:rPr lang="en-US" b="1" u="none" strike="noStrike" dirty="0">
                <a:effectLst/>
              </a:rPr>
              <a:t>32</a:t>
            </a:r>
            <a:r>
              <a:rPr lang="en-US" u="none" strike="noStrike" dirty="0">
                <a:effectLst/>
              </a:rPr>
              <a:t> </a:t>
            </a:r>
            <a:r>
              <a:rPr lang="en-US" dirty="0"/>
              <a:t>“For the Gentiles eagerly seek all these things; for your heavenly Father knows that you need all these things. </a:t>
            </a:r>
          </a:p>
        </p:txBody>
      </p:sp>
    </p:spTree>
    <p:extLst>
      <p:ext uri="{BB962C8B-B14F-4D97-AF65-F5344CB8AC3E}">
        <p14:creationId xmlns:p14="http://schemas.microsoft.com/office/powerpoint/2010/main" val="1269630736"/>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Jesus’ cure for anxiety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lnSpcReduction="10000"/>
          </a:bodyPr>
          <a:lstStyle/>
          <a:p>
            <a:pPr marL="914400" indent="-914400">
              <a:buAutoNum type="arabicParenR"/>
            </a:pPr>
            <a:r>
              <a:rPr lang="en-US" dirty="0"/>
              <a:t>Consider the birds</a:t>
            </a:r>
          </a:p>
          <a:p>
            <a:pPr lvl="1"/>
            <a:r>
              <a:rPr lang="en-US" dirty="0"/>
              <a:t>Get some perspective</a:t>
            </a:r>
          </a:p>
          <a:p>
            <a:pPr lvl="1"/>
            <a:r>
              <a:rPr lang="en-US" dirty="0"/>
              <a:t>How likely are you to have to go without food clothing or shelter?</a:t>
            </a:r>
          </a:p>
          <a:p>
            <a:pPr lvl="1"/>
            <a:r>
              <a:rPr lang="en-US" dirty="0"/>
              <a:t>We should work out the difference between wants and needs</a:t>
            </a:r>
          </a:p>
          <a:p>
            <a:pPr lvl="1"/>
            <a:r>
              <a:rPr lang="en-US" dirty="0"/>
              <a:t>Simplify your life</a:t>
            </a:r>
          </a:p>
          <a:p>
            <a:pPr marL="0" indent="0">
              <a:buNone/>
            </a:pPr>
            <a:endParaRPr lang="en-US" dirty="0"/>
          </a:p>
        </p:txBody>
      </p:sp>
    </p:spTree>
    <p:extLst>
      <p:ext uri="{BB962C8B-B14F-4D97-AF65-F5344CB8AC3E}">
        <p14:creationId xmlns:p14="http://schemas.microsoft.com/office/powerpoint/2010/main" val="20806410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Jesus’ cure for anxiety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dirty="0"/>
              <a:t>2) Know your value</a:t>
            </a:r>
          </a:p>
          <a:p>
            <a:r>
              <a:rPr lang="en-US" b="0" dirty="0"/>
              <a:t>Your value is not assessed by what you accumulate</a:t>
            </a:r>
          </a:p>
          <a:p>
            <a:r>
              <a:rPr lang="en-US" b="0" dirty="0"/>
              <a:t>Material things will not last</a:t>
            </a:r>
          </a:p>
          <a:p>
            <a:r>
              <a:rPr lang="en-US" b="0" dirty="0"/>
              <a:t>You are loved</a:t>
            </a:r>
          </a:p>
          <a:p>
            <a:pPr marL="0" indent="0">
              <a:buNone/>
            </a:pPr>
            <a:endParaRPr lang="en-US" dirty="0"/>
          </a:p>
        </p:txBody>
      </p:sp>
    </p:spTree>
    <p:extLst>
      <p:ext uri="{BB962C8B-B14F-4D97-AF65-F5344CB8AC3E}">
        <p14:creationId xmlns:p14="http://schemas.microsoft.com/office/powerpoint/2010/main" val="35751615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Jesus’ cure for anxiety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dirty="0"/>
              <a:t>2) Know your value</a:t>
            </a:r>
          </a:p>
          <a:p>
            <a:r>
              <a:rPr lang="en-US" b="0" dirty="0"/>
              <a:t>Your value is not assessed by what you accumulate</a:t>
            </a:r>
          </a:p>
          <a:p>
            <a:r>
              <a:rPr lang="en-US" b="0" dirty="0"/>
              <a:t>Material things will not last</a:t>
            </a:r>
          </a:p>
          <a:p>
            <a:r>
              <a:rPr lang="en-US" b="0" dirty="0"/>
              <a:t>You are loved</a:t>
            </a:r>
          </a:p>
          <a:p>
            <a:pPr marL="0" indent="0">
              <a:buNone/>
            </a:pPr>
            <a:endParaRPr lang="en-US" dirty="0"/>
          </a:p>
        </p:txBody>
      </p:sp>
      <p:sp>
        <p:nvSpPr>
          <p:cNvPr id="5" name="TextBox 4">
            <a:extLst>
              <a:ext uri="{FF2B5EF4-FFF2-40B4-BE49-F238E27FC236}">
                <a16:creationId xmlns:a16="http://schemas.microsoft.com/office/drawing/2014/main" xmlns="" id="{769497C4-459B-44EC-A3A0-D14F3B16F0CE}"/>
              </a:ext>
            </a:extLst>
          </p:cNvPr>
          <p:cNvSpPr txBox="1"/>
          <p:nvPr/>
        </p:nvSpPr>
        <p:spPr>
          <a:xfrm>
            <a:off x="176609" y="515066"/>
            <a:ext cx="11277600" cy="5632311"/>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600" b="1" dirty="0">
                <a:effectLst/>
              </a:rPr>
              <a:t>1 John 4:16–19 (NASB95) — </a:t>
            </a:r>
            <a:r>
              <a:rPr lang="en-US" sz="3600" b="1" u="none" strike="noStrike" dirty="0">
                <a:effectLst/>
              </a:rPr>
              <a:t>16</a:t>
            </a:r>
            <a:r>
              <a:rPr lang="en-US" sz="3600" u="none" strike="noStrike" dirty="0">
                <a:effectLst/>
              </a:rPr>
              <a:t> </a:t>
            </a:r>
            <a:r>
              <a:rPr lang="en-US" sz="3600" dirty="0"/>
              <a:t>We have come to know and have believed the love which God has for us. God is love, and the one who abides in love abides in God, and God abides in him. </a:t>
            </a:r>
            <a:r>
              <a:rPr lang="en-US" sz="3600" b="1" u="none" strike="noStrike" dirty="0">
                <a:effectLst/>
              </a:rPr>
              <a:t>17</a:t>
            </a:r>
            <a:r>
              <a:rPr lang="en-US" sz="3600" u="none" strike="noStrike" dirty="0">
                <a:effectLst/>
              </a:rPr>
              <a:t> </a:t>
            </a:r>
            <a:r>
              <a:rPr lang="en-US" sz="3600" dirty="0"/>
              <a:t>By this, love is perfected with us, so that we may have confidence in the day of judgment; because as He is, so also are we in this world. </a:t>
            </a:r>
            <a:r>
              <a:rPr lang="en-US" sz="3600" b="1" u="none" strike="noStrike" dirty="0">
                <a:effectLst/>
              </a:rPr>
              <a:t>18</a:t>
            </a:r>
            <a:r>
              <a:rPr lang="en-US" sz="3600" u="none" strike="noStrike" dirty="0">
                <a:effectLst/>
              </a:rPr>
              <a:t> </a:t>
            </a:r>
            <a:r>
              <a:rPr lang="en-US" sz="3600" dirty="0"/>
              <a:t>There is no fear in love; but perfect love casts out fear, because fear involves punishment, and the one who fears is not perfected in love. </a:t>
            </a:r>
            <a:r>
              <a:rPr lang="en-US" sz="3600" b="1" u="none" strike="noStrike" dirty="0">
                <a:effectLst/>
              </a:rPr>
              <a:t>19</a:t>
            </a:r>
            <a:r>
              <a:rPr lang="en-US" sz="3600" u="none" strike="noStrike" dirty="0">
                <a:effectLst/>
              </a:rPr>
              <a:t> </a:t>
            </a:r>
            <a:r>
              <a:rPr lang="en-US" sz="3600" dirty="0"/>
              <a:t>We love, because He first loved us. </a:t>
            </a:r>
          </a:p>
        </p:txBody>
      </p:sp>
    </p:spTree>
    <p:extLst>
      <p:ext uri="{BB962C8B-B14F-4D97-AF65-F5344CB8AC3E}">
        <p14:creationId xmlns:p14="http://schemas.microsoft.com/office/powerpoint/2010/main" val="2755504553"/>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Jesus’ cure for anxiety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dirty="0"/>
              <a:t>2) Know your value</a:t>
            </a:r>
          </a:p>
          <a:p>
            <a:r>
              <a:rPr lang="en-US" b="0" dirty="0"/>
              <a:t>Don’t derive your value from your spouse or your children</a:t>
            </a:r>
          </a:p>
          <a:p>
            <a:r>
              <a:rPr lang="en-US" b="0" dirty="0"/>
              <a:t>Being secure enables you to love more</a:t>
            </a:r>
          </a:p>
          <a:p>
            <a:pPr marL="0" indent="0">
              <a:buNone/>
            </a:pPr>
            <a:endParaRPr lang="en-US" dirty="0"/>
          </a:p>
        </p:txBody>
      </p:sp>
    </p:spTree>
    <p:extLst>
      <p:ext uri="{BB962C8B-B14F-4D97-AF65-F5344CB8AC3E}">
        <p14:creationId xmlns:p14="http://schemas.microsoft.com/office/powerpoint/2010/main" val="7650629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Jesus’ cure for anxiety</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914400" indent="-914400">
              <a:buAutoNum type="arabicParenR" startAt="3"/>
            </a:pPr>
            <a:r>
              <a:rPr lang="en-US" dirty="0"/>
              <a:t>Consider the efficacy of anxiety</a:t>
            </a:r>
          </a:p>
          <a:p>
            <a:r>
              <a:rPr lang="en-US" b="0" dirty="0"/>
              <a:t>What is gained by worrying?</a:t>
            </a:r>
          </a:p>
          <a:p>
            <a:r>
              <a:rPr lang="en-US" b="0" dirty="0"/>
              <a:t>Trusting God breaks the cycle of worry</a:t>
            </a:r>
          </a:p>
          <a:p>
            <a:r>
              <a:rPr lang="en-US" b="0" dirty="0"/>
              <a:t>Prioritizing relationships helps bring things into focus</a:t>
            </a:r>
          </a:p>
          <a:p>
            <a:endParaRPr lang="en-US" dirty="0"/>
          </a:p>
          <a:p>
            <a:pPr marL="0" indent="0">
              <a:buNone/>
            </a:pPr>
            <a:endParaRPr lang="en-US" dirty="0"/>
          </a:p>
        </p:txBody>
      </p:sp>
    </p:spTree>
    <p:extLst>
      <p:ext uri="{BB962C8B-B14F-4D97-AF65-F5344CB8AC3E}">
        <p14:creationId xmlns:p14="http://schemas.microsoft.com/office/powerpoint/2010/main" val="15947175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6:24–34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33</a:t>
            </a:r>
            <a:r>
              <a:rPr lang="en-US" u="none" strike="noStrike" dirty="0">
                <a:effectLst/>
              </a:rPr>
              <a:t> </a:t>
            </a:r>
            <a:r>
              <a:rPr lang="en-US" dirty="0"/>
              <a:t>“But seek first His kingdom and His righteousness, and all these things will be added to you. </a:t>
            </a:r>
            <a:r>
              <a:rPr lang="en-US" b="1" u="none" strike="noStrike" dirty="0">
                <a:effectLst/>
              </a:rPr>
              <a:t>34</a:t>
            </a:r>
            <a:r>
              <a:rPr lang="en-US" u="none" strike="noStrike" dirty="0">
                <a:effectLst/>
              </a:rPr>
              <a:t> </a:t>
            </a:r>
            <a:r>
              <a:rPr lang="en-US" dirty="0"/>
              <a:t>“So do not worry about tomorrow; for tomorrow will care for itself. Each day has enough trouble of its own.</a:t>
            </a:r>
          </a:p>
        </p:txBody>
      </p:sp>
    </p:spTree>
    <p:extLst>
      <p:ext uri="{BB962C8B-B14F-4D97-AF65-F5344CB8AC3E}">
        <p14:creationId xmlns:p14="http://schemas.microsoft.com/office/powerpoint/2010/main" val="2082869675"/>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dirty="0"/>
              <a:t>Put God first</a:t>
            </a:r>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b="0" dirty="0"/>
              <a:t> Should I move away for career? College? To be closer to my family?</a:t>
            </a:r>
          </a:p>
          <a:p>
            <a:r>
              <a:rPr lang="en-US" b="0" dirty="0"/>
              <a:t>Should I choose a career based on Salary? Freedom? Healthcare? Commute?</a:t>
            </a:r>
          </a:p>
          <a:p>
            <a:pPr marL="0" indent="0">
              <a:buNone/>
            </a:pPr>
            <a:endParaRPr lang="en-US" dirty="0"/>
          </a:p>
        </p:txBody>
      </p:sp>
    </p:spTree>
    <p:extLst>
      <p:ext uri="{BB962C8B-B14F-4D97-AF65-F5344CB8AC3E}">
        <p14:creationId xmlns:p14="http://schemas.microsoft.com/office/powerpoint/2010/main" val="34592319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7765F-873E-4861-BC5E-830501E0AF02}"/>
              </a:ext>
            </a:extLst>
          </p:cNvPr>
          <p:cNvSpPr>
            <a:spLocks noGrp="1"/>
          </p:cNvSpPr>
          <p:nvPr>
            <p:ph type="title"/>
          </p:nvPr>
        </p:nvSpPr>
        <p:spPr/>
        <p:txBody>
          <a:bodyPr/>
          <a:lstStyle/>
          <a:p>
            <a:r>
              <a:rPr lang="en-US" dirty="0"/>
              <a:t>Putting God first</a:t>
            </a:r>
          </a:p>
        </p:txBody>
      </p:sp>
      <p:sp>
        <p:nvSpPr>
          <p:cNvPr id="3" name="Content Placeholder 2">
            <a:extLst>
              <a:ext uri="{FF2B5EF4-FFF2-40B4-BE49-F238E27FC236}">
                <a16:creationId xmlns:a16="http://schemas.microsoft.com/office/drawing/2014/main" xmlns="" id="{F6ACB931-0A62-4966-A420-C61347006F16}"/>
              </a:ext>
            </a:extLst>
          </p:cNvPr>
          <p:cNvSpPr>
            <a:spLocks noGrp="1"/>
          </p:cNvSpPr>
          <p:nvPr>
            <p:ph idx="1"/>
          </p:nvPr>
        </p:nvSpPr>
        <p:spPr/>
        <p:txBody>
          <a:bodyPr>
            <a:normAutofit fontScale="92500" lnSpcReduction="10000"/>
          </a:bodyPr>
          <a:lstStyle/>
          <a:p>
            <a:r>
              <a:rPr lang="en-US" b="0" dirty="0"/>
              <a:t>Will make you a better parent</a:t>
            </a:r>
          </a:p>
          <a:p>
            <a:r>
              <a:rPr lang="en-US" b="0" dirty="0"/>
              <a:t>Will make you a better spouse</a:t>
            </a:r>
          </a:p>
          <a:p>
            <a:r>
              <a:rPr lang="en-US" b="0" dirty="0"/>
              <a:t>Will make you a better employee</a:t>
            </a:r>
          </a:p>
          <a:p>
            <a:r>
              <a:rPr lang="en-US" b="0" dirty="0"/>
              <a:t>Will help you keep perspective on what is important</a:t>
            </a:r>
          </a:p>
          <a:p>
            <a:r>
              <a:rPr lang="en-US" b="0" dirty="0"/>
              <a:t>It will lead to less anxiety and a much happier life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544924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Context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lstStyle/>
          <a:p>
            <a:r>
              <a:rPr lang="en-US" dirty="0"/>
              <a:t>Sermon on the mount</a:t>
            </a:r>
          </a:p>
          <a:p>
            <a:pPr lvl="1"/>
            <a:r>
              <a:rPr lang="en-US" dirty="0"/>
              <a:t>How to live a “fulfilled” life</a:t>
            </a:r>
          </a:p>
          <a:p>
            <a:pPr lvl="1"/>
            <a:r>
              <a:rPr lang="en-US" dirty="0"/>
              <a:t>Jesus and the Law</a:t>
            </a:r>
          </a:p>
          <a:p>
            <a:pPr lvl="1"/>
            <a:r>
              <a:rPr lang="en-US" dirty="0"/>
              <a:t>Religion and the heart</a:t>
            </a:r>
          </a:p>
          <a:p>
            <a:pPr lvl="1"/>
            <a:r>
              <a:rPr lang="en-US" dirty="0"/>
              <a:t>Wealth, anxiety, and the eternal perspective</a:t>
            </a:r>
          </a:p>
        </p:txBody>
      </p:sp>
    </p:spTree>
    <p:extLst>
      <p:ext uri="{BB962C8B-B14F-4D97-AF65-F5344CB8AC3E}">
        <p14:creationId xmlns:p14="http://schemas.microsoft.com/office/powerpoint/2010/main" val="42284066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6:24–34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24</a:t>
            </a:r>
            <a:r>
              <a:rPr lang="en-US" u="none" strike="noStrike" dirty="0">
                <a:effectLst/>
              </a:rPr>
              <a:t> </a:t>
            </a:r>
            <a:r>
              <a:rPr lang="en-US" dirty="0"/>
              <a:t>“No one can serve two masters; for either he will hate the one and love the other, or he will be devoted to one and despise the other. You cannot serve God and wealth. </a:t>
            </a:r>
          </a:p>
        </p:txBody>
      </p:sp>
    </p:spTree>
    <p:extLst>
      <p:ext uri="{BB962C8B-B14F-4D97-AF65-F5344CB8AC3E}">
        <p14:creationId xmlns:p14="http://schemas.microsoft.com/office/powerpoint/2010/main" val="226597070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dirty="0"/>
              <a:t>What is your top priority?</a:t>
            </a:r>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You can’t have two</a:t>
            </a:r>
          </a:p>
          <a:p>
            <a:r>
              <a:rPr lang="en-US" dirty="0"/>
              <a:t>Many things will vie for the top position in your heart</a:t>
            </a:r>
          </a:p>
          <a:p>
            <a:pPr lvl="1"/>
            <a:r>
              <a:rPr lang="en-US" dirty="0"/>
              <a:t>Money/Success/Power</a:t>
            </a:r>
          </a:p>
          <a:p>
            <a:pPr lvl="1"/>
            <a:r>
              <a:rPr lang="en-US" dirty="0"/>
              <a:t>Children/Spouses/Friendships</a:t>
            </a:r>
          </a:p>
          <a:p>
            <a:pPr lvl="1"/>
            <a:r>
              <a:rPr lang="en-US" dirty="0"/>
              <a:t>Comfort</a:t>
            </a:r>
          </a:p>
        </p:txBody>
      </p:sp>
    </p:spTree>
    <p:extLst>
      <p:ext uri="{BB962C8B-B14F-4D97-AF65-F5344CB8AC3E}">
        <p14:creationId xmlns:p14="http://schemas.microsoft.com/office/powerpoint/2010/main" val="13296668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dirty="0"/>
              <a:t>What is your top priority?</a:t>
            </a:r>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b="0" dirty="0"/>
              <a:t>Is it even right to prioritize God over family?</a:t>
            </a:r>
          </a:p>
          <a:p>
            <a:r>
              <a:rPr lang="en-US" b="0" dirty="0"/>
              <a:t>Should I be more devoted to anything more than I love my kids? My spouse?</a:t>
            </a:r>
          </a:p>
          <a:p>
            <a:r>
              <a:rPr lang="en-US" b="0" dirty="0"/>
              <a:t>Only if you want to be the best parent or spouse that you can possibly be</a:t>
            </a:r>
          </a:p>
        </p:txBody>
      </p:sp>
    </p:spTree>
    <p:extLst>
      <p:ext uri="{BB962C8B-B14F-4D97-AF65-F5344CB8AC3E}">
        <p14:creationId xmlns:p14="http://schemas.microsoft.com/office/powerpoint/2010/main" val="40154440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dirty="0"/>
              <a:t>What is your top priority?</a:t>
            </a:r>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b="0" dirty="0"/>
              <a:t>Whatever you put before God will cause a controversy in your life</a:t>
            </a:r>
          </a:p>
          <a:p>
            <a:r>
              <a:rPr lang="en-US" b="0" dirty="0"/>
              <a:t>It will cause you to compromise on what is best</a:t>
            </a:r>
          </a:p>
          <a:p>
            <a:r>
              <a:rPr lang="en-US" b="0" dirty="0"/>
              <a:t>Prioritizing anything before God will make everything you do less effective</a:t>
            </a:r>
          </a:p>
        </p:txBody>
      </p:sp>
    </p:spTree>
    <p:extLst>
      <p:ext uri="{BB962C8B-B14F-4D97-AF65-F5344CB8AC3E}">
        <p14:creationId xmlns:p14="http://schemas.microsoft.com/office/powerpoint/2010/main" val="9811732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dirty="0"/>
              <a:t>What is your top priority?</a:t>
            </a:r>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b="0" dirty="0"/>
              <a:t>Take money as an example</a:t>
            </a:r>
          </a:p>
        </p:txBody>
      </p:sp>
    </p:spTree>
    <p:extLst>
      <p:ext uri="{BB962C8B-B14F-4D97-AF65-F5344CB8AC3E}">
        <p14:creationId xmlns:p14="http://schemas.microsoft.com/office/powerpoint/2010/main" val="76443850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6:24–34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25</a:t>
            </a:r>
            <a:r>
              <a:rPr lang="en-US" u="none" strike="noStrike" dirty="0">
                <a:effectLst/>
              </a:rPr>
              <a:t> </a:t>
            </a:r>
            <a:r>
              <a:rPr lang="en-US" dirty="0"/>
              <a:t>“For this reason I say to you, do not be worried about your life, as to what you will eat or what you will drink; nor for your body, as to what you will put on. Is not life more than food, and the body more than clothing?</a:t>
            </a:r>
          </a:p>
        </p:txBody>
      </p:sp>
    </p:spTree>
    <p:extLst>
      <p:ext uri="{BB962C8B-B14F-4D97-AF65-F5344CB8AC3E}">
        <p14:creationId xmlns:p14="http://schemas.microsoft.com/office/powerpoint/2010/main" val="4218903338"/>
      </p:ext>
    </p:extLst>
  </p:cSld>
  <p:clrMapOvr>
    <a:masterClrMapping/>
  </p:clrMapOvr>
  <p:transition>
    <p:wipe dir="r"/>
  </p:transition>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2998</TotalTime>
  <Words>1269</Words>
  <Application>Microsoft Office PowerPoint</Application>
  <PresentationFormat>Widescreen</PresentationFormat>
  <Paragraphs>97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Lao UI</vt:lpstr>
      <vt:lpstr>DwellDark</vt:lpstr>
      <vt:lpstr>PowerPoint Presentation</vt:lpstr>
      <vt:lpstr>Matthew 6</vt:lpstr>
      <vt:lpstr>Context </vt:lpstr>
      <vt:lpstr>Matthew 6:24–34 (NASB95)</vt:lpstr>
      <vt:lpstr>What is your top priority?</vt:lpstr>
      <vt:lpstr>What is your top priority?</vt:lpstr>
      <vt:lpstr>What is your top priority?</vt:lpstr>
      <vt:lpstr>What is your top priority?</vt:lpstr>
      <vt:lpstr>Matthew 6:24–34 (NASB95)</vt:lpstr>
      <vt:lpstr>Anxiety and Money</vt:lpstr>
      <vt:lpstr>Anxiety and Money</vt:lpstr>
      <vt:lpstr>Anxiety and Money</vt:lpstr>
      <vt:lpstr>Anxiety and Money</vt:lpstr>
      <vt:lpstr>Anxiety and Money</vt:lpstr>
      <vt:lpstr>Anxiety</vt:lpstr>
      <vt:lpstr>Anxiety</vt:lpstr>
      <vt:lpstr>Matthew 6:24–34 (NASB95)</vt:lpstr>
      <vt:lpstr>Matthew 6:24–34 (NASB95)</vt:lpstr>
      <vt:lpstr>Matthew 6:24–34 (NASB95)</vt:lpstr>
      <vt:lpstr>Matthew 6:24–34 (NASB95)</vt:lpstr>
      <vt:lpstr>Jesus’ cure for anxiety</vt:lpstr>
      <vt:lpstr>Jesus’ cure for anxiety</vt:lpstr>
      <vt:lpstr>Jesus’ cure for anxiety</vt:lpstr>
      <vt:lpstr>Jesus’ cure for anxiety</vt:lpstr>
      <vt:lpstr>Jesus’ cure for anxiety</vt:lpstr>
      <vt:lpstr>Matthew 6:24–34 (NASB95)</vt:lpstr>
      <vt:lpstr>Put God first</vt:lpstr>
      <vt:lpstr>Putting God first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LoweryR</dc:creator>
  <cp:lastModifiedBy>RichS</cp:lastModifiedBy>
  <cp:revision>15</cp:revision>
  <dcterms:created xsi:type="dcterms:W3CDTF">2021-05-04T09:57:45Z</dcterms:created>
  <dcterms:modified xsi:type="dcterms:W3CDTF">2021-06-07T14:25:08Z</dcterms:modified>
</cp:coreProperties>
</file>