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1273" r:id="rId2"/>
    <p:sldId id="7440" r:id="rId3"/>
    <p:sldId id="7482" r:id="rId4"/>
    <p:sldId id="7322" r:id="rId5"/>
    <p:sldId id="7444" r:id="rId6"/>
    <p:sldId id="7433" r:id="rId7"/>
    <p:sldId id="7434" r:id="rId8"/>
    <p:sldId id="7445" r:id="rId9"/>
    <p:sldId id="7446" r:id="rId10"/>
    <p:sldId id="7435" r:id="rId11"/>
    <p:sldId id="7447" r:id="rId12"/>
    <p:sldId id="7449" r:id="rId13"/>
    <p:sldId id="7450" r:id="rId14"/>
    <p:sldId id="7451" r:id="rId15"/>
    <p:sldId id="7452" r:id="rId16"/>
    <p:sldId id="7453" r:id="rId17"/>
    <p:sldId id="7456" r:id="rId18"/>
    <p:sldId id="7455" r:id="rId19"/>
    <p:sldId id="7459" r:id="rId20"/>
    <p:sldId id="7460" r:id="rId21"/>
    <p:sldId id="7461" r:id="rId22"/>
    <p:sldId id="7458" r:id="rId23"/>
    <p:sldId id="7465" r:id="rId24"/>
    <p:sldId id="7466" r:id="rId25"/>
    <p:sldId id="7467" r:id="rId26"/>
    <p:sldId id="7454" r:id="rId27"/>
    <p:sldId id="7437" r:id="rId28"/>
    <p:sldId id="7469" r:id="rId29"/>
    <p:sldId id="7470" r:id="rId30"/>
    <p:sldId id="7471" r:id="rId31"/>
    <p:sldId id="7468" r:id="rId32"/>
    <p:sldId id="7476" r:id="rId33"/>
    <p:sldId id="7472" r:id="rId34"/>
    <p:sldId id="7473" r:id="rId35"/>
    <p:sldId id="7474" r:id="rId36"/>
    <p:sldId id="7438" r:id="rId37"/>
    <p:sldId id="7439" r:id="rId38"/>
    <p:sldId id="7478" r:id="rId39"/>
    <p:sldId id="7477" r:id="rId40"/>
    <p:sldId id="7441" r:id="rId41"/>
    <p:sldId id="7480" r:id="rId42"/>
    <p:sldId id="7442" r:id="rId43"/>
    <p:sldId id="7443" r:id="rId44"/>
    <p:sldId id="7398" r:id="rId45"/>
    <p:sldId id="7481" r:id="rId46"/>
    <p:sldId id="6665" r:id="rId47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9" autoAdjust="0"/>
    <p:restoredTop sz="80456" autoAdjust="0"/>
  </p:normalViewPr>
  <p:slideViewPr>
    <p:cSldViewPr>
      <p:cViewPr varScale="1">
        <p:scale>
          <a:sx n="97" d="100"/>
          <a:sy n="97" d="100"/>
        </p:scale>
        <p:origin x="84" y="16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19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00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49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51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15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003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93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504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17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78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249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79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05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202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4679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395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998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2493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589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385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20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1447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42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08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065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755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9086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8220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2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569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6445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081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83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39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34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24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80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790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3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Sowing Seeds of Peace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Exodus 18</a:t>
            </a:r>
          </a:p>
          <a:p>
            <a:r>
              <a:rPr lang="en-US" sz="2400" i="1" dirty="0">
                <a:ea typeface="ＭＳ Ｐゴシック" pitchFamily="34" charset="-128"/>
              </a:rPr>
              <a:t>Servant Team Meeting</a:t>
            </a:r>
          </a:p>
          <a:p>
            <a:r>
              <a:rPr lang="en-US" sz="2000" i="1" dirty="0">
                <a:ea typeface="ＭＳ Ｐゴシック" pitchFamily="34" charset="-128"/>
              </a:rPr>
              <a:t>September 8,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“This is </a:t>
            </a:r>
            <a:r>
              <a:rPr lang="en-US" u="sng" dirty="0"/>
              <a:t>not good</a:t>
            </a:r>
            <a:r>
              <a:rPr lang="en-US" dirty="0"/>
              <a:t>!”</a:t>
            </a:r>
            <a:br>
              <a:rPr lang="en-US" dirty="0"/>
            </a:br>
            <a:r>
              <a:rPr lang="en-US" dirty="0"/>
              <a:t>Moses’ father-in-law exclaimed.</a:t>
            </a:r>
          </a:p>
          <a:p>
            <a:r>
              <a:rPr lang="en-US" baseline="30000" dirty="0"/>
              <a:t>18 </a:t>
            </a:r>
            <a:r>
              <a:rPr lang="en-US" dirty="0"/>
              <a:t>“You’re going to wear yourself out—</a:t>
            </a:r>
            <a:br>
              <a:rPr lang="en-US" dirty="0"/>
            </a:br>
            <a:r>
              <a:rPr lang="en-US" dirty="0"/>
              <a:t>and the people, too.</a:t>
            </a:r>
          </a:p>
          <a:p>
            <a:r>
              <a:rPr lang="en-US" dirty="0"/>
              <a:t>This job is too heavy a burden </a:t>
            </a:r>
            <a:br>
              <a:rPr lang="en-US" dirty="0"/>
            </a:br>
            <a:r>
              <a:rPr lang="en-US" dirty="0"/>
              <a:t>for you to handle </a:t>
            </a:r>
            <a:r>
              <a:rPr lang="en-US" u="sng" dirty="0"/>
              <a:t>all by yourself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427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“This is not good!”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Moses’ father-in-law exclaimed.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“You’re going to </a:t>
            </a:r>
            <a:r>
              <a:rPr lang="en-US" dirty="0"/>
              <a:t>wear yourself out—</a:t>
            </a:r>
            <a:br>
              <a:rPr lang="en-US" dirty="0"/>
            </a:br>
            <a:r>
              <a:rPr lang="en-US" dirty="0"/>
              <a:t>and the people, too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job is </a:t>
            </a:r>
            <a:r>
              <a:rPr lang="en-US" dirty="0"/>
              <a:t>too heavy a burden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you to handle all by yourself.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D3E128E-DAD9-A343-6304-0E3467AD4320}"/>
              </a:ext>
            </a:extLst>
          </p:cNvPr>
          <p:cNvSpPr/>
          <p:nvPr/>
        </p:nvSpPr>
        <p:spPr bwMode="auto">
          <a:xfrm>
            <a:off x="899886" y="3631573"/>
            <a:ext cx="836022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wasn’t getting the job done alone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was keeping him from important proactive leadership that could prevent conflicts</a:t>
            </a:r>
          </a:p>
        </p:txBody>
      </p:sp>
    </p:spTree>
    <p:extLst>
      <p:ext uri="{BB962C8B-B14F-4D97-AF65-F5344CB8AC3E}">
        <p14:creationId xmlns:p14="http://schemas.microsoft.com/office/powerpoint/2010/main" val="1978998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“This is not good!”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Moses’ father-in-law exclaimed.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“You’re going to </a:t>
            </a:r>
            <a:r>
              <a:rPr lang="en-US" dirty="0"/>
              <a:t>wear yourself out—</a:t>
            </a:r>
            <a:br>
              <a:rPr lang="en-US" dirty="0"/>
            </a:br>
            <a:r>
              <a:rPr lang="en-US" dirty="0"/>
              <a:t>and the people, too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job is </a:t>
            </a:r>
            <a:r>
              <a:rPr lang="en-US" dirty="0"/>
              <a:t>too heavy a burden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you to handle all by yourself.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B65CA999-E344-37CF-15F0-3DFBB39B0418}"/>
              </a:ext>
            </a:extLst>
          </p:cNvPr>
          <p:cNvSpPr/>
          <p:nvPr/>
        </p:nvSpPr>
        <p:spPr bwMode="auto">
          <a:xfrm>
            <a:off x="899886" y="3631573"/>
            <a:ext cx="836022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Parallels with Acts 6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community in a new phase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Attacks from without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conflict within</a:t>
            </a:r>
          </a:p>
        </p:txBody>
      </p:sp>
    </p:spTree>
    <p:extLst>
      <p:ext uri="{BB962C8B-B14F-4D97-AF65-F5344CB8AC3E}">
        <p14:creationId xmlns:p14="http://schemas.microsoft.com/office/powerpoint/2010/main" val="1331595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“This is not good!”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Moses’ father-in-law exclaimed.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“You’re going to </a:t>
            </a:r>
            <a:r>
              <a:rPr lang="en-US" dirty="0"/>
              <a:t>wear yourself out—</a:t>
            </a:r>
            <a:br>
              <a:rPr lang="en-US" dirty="0"/>
            </a:br>
            <a:r>
              <a:rPr lang="en-US" dirty="0"/>
              <a:t>and the people, too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job is </a:t>
            </a:r>
            <a:r>
              <a:rPr lang="en-US" dirty="0"/>
              <a:t>too heavy a burden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you to handle all by yourself.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B65CA999-E344-37CF-15F0-3DFBB39B0418}"/>
              </a:ext>
            </a:extLst>
          </p:cNvPr>
          <p:cNvSpPr/>
          <p:nvPr/>
        </p:nvSpPr>
        <p:spPr bwMode="auto">
          <a:xfrm>
            <a:off x="899886" y="3631573"/>
            <a:ext cx="836022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Parallels with Acts 6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indwelling Holy Spirit wasn’t enough to knock out all the conflict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1C38088-EEB9-5195-BD41-55B610D4D535}"/>
              </a:ext>
            </a:extLst>
          </p:cNvPr>
          <p:cNvSpPr/>
          <p:nvPr/>
        </p:nvSpPr>
        <p:spPr bwMode="auto">
          <a:xfrm>
            <a:off x="1612999" y="238643"/>
            <a:ext cx="836022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“It is not desirable for us to neglect the word of God in order to serve tables”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6:2)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34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“This is not good!”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Moses’ father-in-law exclaimed.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“You’re going to </a:t>
            </a:r>
            <a:r>
              <a:rPr lang="en-US" dirty="0"/>
              <a:t>wear yourself out—</a:t>
            </a:r>
            <a:br>
              <a:rPr lang="en-US" dirty="0"/>
            </a:br>
            <a:r>
              <a:rPr lang="en-US" dirty="0"/>
              <a:t>and the people, too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job is </a:t>
            </a:r>
            <a:r>
              <a:rPr lang="en-US" dirty="0"/>
              <a:t>too heavy a burden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you to handle all by yourself.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B65CA999-E344-37CF-15F0-3DFBB39B0418}"/>
              </a:ext>
            </a:extLst>
          </p:cNvPr>
          <p:cNvSpPr/>
          <p:nvPr/>
        </p:nvSpPr>
        <p:spPr bwMode="auto">
          <a:xfrm>
            <a:off x="899886" y="3631573"/>
            <a:ext cx="836022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Parallels with Acts 6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pressures of conflict can move us to creative new solutions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1C38088-EEB9-5195-BD41-55B610D4D535}"/>
              </a:ext>
            </a:extLst>
          </p:cNvPr>
          <p:cNvSpPr/>
          <p:nvPr/>
        </p:nvSpPr>
        <p:spPr bwMode="auto">
          <a:xfrm>
            <a:off x="1612999" y="238643"/>
            <a:ext cx="836022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“It is not desirable for us to neglect the word of God in order to serve tables”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6:2)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7407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Now listen to me, and let me give you </a:t>
            </a:r>
            <a:br>
              <a:rPr lang="en-US" dirty="0"/>
            </a:br>
            <a:r>
              <a:rPr lang="en-US" dirty="0"/>
              <a:t>a word of advice, and may God be with you.</a:t>
            </a:r>
          </a:p>
          <a:p>
            <a:r>
              <a:rPr lang="en-US" dirty="0"/>
              <a:t>You should continue to be the people’s representative before God, </a:t>
            </a:r>
            <a:br>
              <a:rPr lang="en-US" dirty="0"/>
            </a:br>
            <a:r>
              <a:rPr lang="en-US" dirty="0"/>
              <a:t>bringing their disputes to him.</a:t>
            </a:r>
          </a:p>
          <a:p>
            <a:r>
              <a:rPr lang="en-US" baseline="30000" dirty="0"/>
              <a:t>20 </a:t>
            </a:r>
            <a:r>
              <a:rPr lang="en-US" dirty="0"/>
              <a:t>Teach them God’s decrees, </a:t>
            </a:r>
            <a:br>
              <a:rPr lang="en-US" dirty="0"/>
            </a:br>
            <a:r>
              <a:rPr lang="en-US" dirty="0"/>
              <a:t>and give them his instructions. </a:t>
            </a:r>
          </a:p>
          <a:p>
            <a:r>
              <a:rPr lang="en-US" dirty="0"/>
              <a:t>Show them how to conduct their lives.</a:t>
            </a:r>
          </a:p>
        </p:txBody>
      </p:sp>
    </p:spTree>
    <p:extLst>
      <p:ext uri="{BB962C8B-B14F-4D97-AF65-F5344CB8AC3E}">
        <p14:creationId xmlns:p14="http://schemas.microsoft.com/office/powerpoint/2010/main" val="1296678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listen to me, and let me give you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word of advice, and may God be with you.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should continue to be the people’s representative before God,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bringing their disputes to him.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en-US" u="sng" dirty="0"/>
              <a:t>Teach them God’s decrees, </a:t>
            </a:r>
            <a:br>
              <a:rPr lang="en-US" u="sng" dirty="0"/>
            </a:br>
            <a:r>
              <a:rPr lang="en-US" u="sng" dirty="0"/>
              <a:t>and give them his instructions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them how to conduct their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CE62D0-5F16-118D-DD93-B5B9A21B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1217314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listen to me, and let me give you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word of advice, and may God be with you.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should continue to be the people’s representative before God,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bringing their disputes to him.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en-US" u="sng" dirty="0"/>
              <a:t>Teach them God’s decrees, </a:t>
            </a:r>
            <a:br>
              <a:rPr lang="en-US" u="sng" dirty="0"/>
            </a:br>
            <a:r>
              <a:rPr lang="en-US" u="sng" dirty="0"/>
              <a:t>and give them his instructions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them how to conduct their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CE62D0-5F16-118D-DD93-B5B9A21B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The Word of God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EC3EF7C-565C-DF7B-71EF-A5716A661E67}"/>
              </a:ext>
            </a:extLst>
          </p:cNvPr>
          <p:cNvSpPr/>
          <p:nvPr/>
        </p:nvSpPr>
        <p:spPr bwMode="auto">
          <a:xfrm>
            <a:off x="965200" y="238643"/>
            <a:ext cx="9008027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Centrality of the word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had already revealed instructions to Moses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didn’t need a new voice from the heavens every time someone had a conflict</a:t>
            </a:r>
          </a:p>
        </p:txBody>
      </p:sp>
    </p:spTree>
    <p:extLst>
      <p:ext uri="{BB962C8B-B14F-4D97-AF65-F5344CB8AC3E}">
        <p14:creationId xmlns:p14="http://schemas.microsoft.com/office/powerpoint/2010/main" val="789877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Jesus: </a:t>
            </a:r>
            <a:br>
              <a:rPr lang="en-US" dirty="0"/>
            </a:br>
            <a:r>
              <a:rPr lang="en-US" dirty="0"/>
              <a:t>I seek not to please myself but him who sent me. </a:t>
            </a:r>
            <a:r>
              <a:rPr lang="en-US" sz="2000" i="1" dirty="0"/>
              <a:t>(John 5:30)</a:t>
            </a:r>
            <a:endParaRPr lang="en-US" i="1" dirty="0"/>
          </a:p>
          <a:p>
            <a:r>
              <a:rPr lang="en-US" dirty="0"/>
              <a:t>Paul:</a:t>
            </a:r>
            <a:br>
              <a:rPr lang="en-US" dirty="0"/>
            </a:br>
            <a:r>
              <a:rPr lang="en-US" dirty="0"/>
              <a:t>Whether you eat or drink or whatever you do, </a:t>
            </a:r>
            <a:br>
              <a:rPr lang="en-US" dirty="0"/>
            </a:br>
            <a:r>
              <a:rPr lang="en-US" dirty="0"/>
              <a:t>do it all for the glory of God </a:t>
            </a:r>
            <a:r>
              <a:rPr lang="en-US" sz="2000" i="1" dirty="0"/>
              <a:t>(1 Corinthians 10:31)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CE62D0-5F16-118D-DD93-B5B9A21B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19832007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190C88D-DDE8-71C4-5A12-E93BA61F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487" y="5143500"/>
            <a:ext cx="3293345" cy="482314"/>
          </a:xfrm>
        </p:spPr>
        <p:txBody>
          <a:bodyPr/>
          <a:lstStyle/>
          <a:p>
            <a:r>
              <a:rPr lang="en-US" sz="1400" i="1" dirty="0"/>
              <a:t>Ken Sande, The Peacemaker (Baker, 2004), 34, 41-42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069CB1-BC84-A404-0B1B-05ED68809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72953" cy="5521324"/>
          </a:xfrm>
        </p:spPr>
        <p:txBody>
          <a:bodyPr/>
          <a:lstStyle/>
          <a:p>
            <a:r>
              <a:rPr lang="en-US" dirty="0"/>
              <a:t>It is important to realize that </a:t>
            </a:r>
            <a:br>
              <a:rPr lang="en-US" dirty="0"/>
            </a:br>
            <a:r>
              <a:rPr lang="en-US" dirty="0"/>
              <a:t>if you do not “glorify God” when you are involved in a conflict, </a:t>
            </a:r>
          </a:p>
          <a:p>
            <a:r>
              <a:rPr lang="en-US" dirty="0"/>
              <a:t>you will inevitably glorify someone or something else.</a:t>
            </a:r>
          </a:p>
          <a:p>
            <a:r>
              <a:rPr lang="en-US" dirty="0"/>
              <a:t>By your actions you will show that either you have a big God or that you have a big self and big problems. </a:t>
            </a:r>
          </a:p>
        </p:txBody>
      </p:sp>
    </p:spTree>
    <p:extLst>
      <p:ext uri="{BB962C8B-B14F-4D97-AF65-F5344CB8AC3E}">
        <p14:creationId xmlns:p14="http://schemas.microsoft.com/office/powerpoint/2010/main" val="16244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D3A3EF-195A-86C8-E196-6449F2F6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F28D8F0-BF14-2F2D-7BE2-ECD0625BC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Dwell has faced new challenges in this area </a:t>
            </a:r>
          </a:p>
          <a:p>
            <a:r>
              <a:rPr lang="en-US" dirty="0"/>
              <a:t>Arguments separate friends </a:t>
            </a:r>
            <a:br>
              <a:rPr lang="en-US" dirty="0"/>
            </a:br>
            <a:r>
              <a:rPr lang="en-US" dirty="0"/>
              <a:t>like a gate locked with bars. </a:t>
            </a:r>
            <a:r>
              <a:rPr lang="en-US" sz="2000" i="1" dirty="0"/>
              <a:t>(Proverbs 18:19)</a:t>
            </a:r>
            <a:endParaRPr lang="en-US" i="1" dirty="0"/>
          </a:p>
          <a:p>
            <a:r>
              <a:rPr lang="en-US" dirty="0"/>
              <a:t>We needed more help than “The Peacemaker.”</a:t>
            </a:r>
          </a:p>
          <a:p>
            <a:r>
              <a:rPr lang="en-US" dirty="0"/>
              <a:t>As our need level was rising I reached out</a:t>
            </a:r>
          </a:p>
          <a:p>
            <a:r>
              <a:rPr lang="en-US" dirty="0"/>
              <a:t>Lots of talks and study over the past 8 months</a:t>
            </a:r>
          </a:p>
          <a:p>
            <a:r>
              <a:rPr lang="en-US" dirty="0"/>
              <a:t>Today we have unique factors</a:t>
            </a:r>
          </a:p>
        </p:txBody>
      </p:sp>
    </p:spTree>
    <p:extLst>
      <p:ext uri="{BB962C8B-B14F-4D97-AF65-F5344CB8AC3E}">
        <p14:creationId xmlns:p14="http://schemas.microsoft.com/office/powerpoint/2010/main" val="5797024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190C88D-DDE8-71C4-5A12-E93BA61F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487" y="5143500"/>
            <a:ext cx="3293345" cy="482314"/>
          </a:xfrm>
        </p:spPr>
        <p:txBody>
          <a:bodyPr/>
          <a:lstStyle/>
          <a:p>
            <a:r>
              <a:rPr lang="en-US" sz="1400" i="1" dirty="0"/>
              <a:t>Ken Sande, The Peacemaker (Baker, 2004), 34, 41-42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069CB1-BC84-A404-0B1B-05ED68809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72953" cy="5521324"/>
          </a:xfrm>
        </p:spPr>
        <p:txBody>
          <a:bodyPr/>
          <a:lstStyle/>
          <a:p>
            <a:r>
              <a:rPr lang="en-US" dirty="0"/>
              <a:t>Questions for reflection:</a:t>
            </a:r>
          </a:p>
          <a:p>
            <a:endParaRPr lang="en-US" dirty="0"/>
          </a:p>
          <a:p>
            <a:r>
              <a:rPr lang="en-US" dirty="0"/>
              <a:t>From this point on, </a:t>
            </a:r>
            <a:br>
              <a:rPr lang="en-US" dirty="0"/>
            </a:br>
            <a:r>
              <a:rPr lang="en-US" dirty="0"/>
              <a:t>how could you glorify God through this conflict?</a:t>
            </a:r>
          </a:p>
        </p:txBody>
      </p:sp>
    </p:spTree>
    <p:extLst>
      <p:ext uri="{BB962C8B-B14F-4D97-AF65-F5344CB8AC3E}">
        <p14:creationId xmlns:p14="http://schemas.microsoft.com/office/powerpoint/2010/main" val="2289241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190C88D-DDE8-71C4-5A12-E93BA61F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487" y="5143500"/>
            <a:ext cx="3293345" cy="482314"/>
          </a:xfrm>
        </p:spPr>
        <p:txBody>
          <a:bodyPr/>
          <a:lstStyle/>
          <a:p>
            <a:r>
              <a:rPr lang="en-US" sz="1400" i="1" dirty="0"/>
              <a:t>Ken Sande, The Peacemaker (Baker, 2004), 34, 41-42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069CB1-BC84-A404-0B1B-05ED68809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72953" cy="5521324"/>
          </a:xfrm>
        </p:spPr>
        <p:txBody>
          <a:bodyPr/>
          <a:lstStyle/>
          <a:p>
            <a:r>
              <a:rPr lang="en-US" dirty="0"/>
              <a:t>If God were to evaluate this conflict after it is over, </a:t>
            </a:r>
            <a:br>
              <a:rPr lang="en-US" dirty="0"/>
            </a:br>
            <a:r>
              <a:rPr lang="en-US" dirty="0"/>
              <a:t>how would you like him to complete these sentences:</a:t>
            </a:r>
          </a:p>
          <a:p>
            <a:endParaRPr lang="en-US" dirty="0"/>
          </a:p>
          <a:p>
            <a:r>
              <a:rPr lang="en-US" dirty="0"/>
              <a:t>“I am pleased that </a:t>
            </a:r>
            <a:br>
              <a:rPr lang="en-US" dirty="0"/>
            </a:br>
            <a:r>
              <a:rPr lang="en-US" dirty="0"/>
              <a:t>you did not …”</a:t>
            </a:r>
          </a:p>
          <a:p>
            <a:r>
              <a:rPr lang="en-US" dirty="0"/>
              <a:t> “I am pleased that you …”</a:t>
            </a:r>
          </a:p>
        </p:txBody>
      </p:sp>
    </p:spTree>
    <p:extLst>
      <p:ext uri="{BB962C8B-B14F-4D97-AF65-F5344CB8AC3E}">
        <p14:creationId xmlns:p14="http://schemas.microsoft.com/office/powerpoint/2010/main" val="802399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3 </a:t>
            </a:r>
            <a:r>
              <a:rPr lang="en-US" dirty="0"/>
              <a:t>“And why worry about a speck in your friend’s eye when you have a log in your own eye?</a:t>
            </a:r>
          </a:p>
          <a:p>
            <a:r>
              <a:rPr lang="en-US" baseline="30000" dirty="0"/>
              <a:t>4 </a:t>
            </a:r>
            <a:r>
              <a:rPr lang="en-US" dirty="0"/>
              <a:t>How can you think of saying to your friend, </a:t>
            </a:r>
            <a:br>
              <a:rPr lang="en-US" dirty="0"/>
            </a:br>
            <a:r>
              <a:rPr lang="en-US" dirty="0"/>
              <a:t>‘Let me help you get rid of that speck in your eye,’ when you can’t see past the log in your own eye?</a:t>
            </a:r>
          </a:p>
          <a:p>
            <a:r>
              <a:rPr lang="en-US" baseline="30000" dirty="0"/>
              <a:t>5 </a:t>
            </a:r>
            <a:r>
              <a:rPr lang="en-US" dirty="0"/>
              <a:t>Hypocrite! First get rid of the log in your own eye; then you will see well enough to deal with the speck in your friend’s eye. </a:t>
            </a:r>
            <a:r>
              <a:rPr lang="en-US" sz="2000" i="1" dirty="0"/>
              <a:t>(Matthew 7:3-5)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CE62D0-5F16-118D-DD93-B5B9A21B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891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208AD75-E972-DE76-9B25-6A313FF2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Questions for Productive Mediation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E4D1B0-F907-DD01-468C-9AEDDAFC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How did you feel about this situation?</a:t>
            </a:r>
          </a:p>
          <a:p>
            <a:r>
              <a:rPr lang="en-US" dirty="0"/>
              <a:t>2. What fruit of the Spirit would you like to model?</a:t>
            </a:r>
          </a:p>
          <a:p>
            <a:r>
              <a:rPr lang="en-US" dirty="0"/>
              <a:t>3. How have you contributed?</a:t>
            </a:r>
          </a:p>
          <a:p>
            <a:r>
              <a:rPr lang="en-US" dirty="0"/>
              <a:t>4. What are you committed to doing differently?</a:t>
            </a:r>
          </a:p>
          <a:p>
            <a:r>
              <a:rPr lang="en-US" dirty="0"/>
              <a:t>5. What do you think they could do differently?</a:t>
            </a:r>
          </a:p>
          <a:p>
            <a:r>
              <a:rPr lang="en-US" dirty="0"/>
              <a:t>6. What can you do today to make peace?</a:t>
            </a:r>
          </a:p>
        </p:txBody>
      </p:sp>
    </p:spTree>
    <p:extLst>
      <p:ext uri="{BB962C8B-B14F-4D97-AF65-F5344CB8AC3E}">
        <p14:creationId xmlns:p14="http://schemas.microsoft.com/office/powerpoint/2010/main" val="14909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8 </a:t>
            </a:r>
            <a:r>
              <a:rPr lang="en-US" dirty="0"/>
              <a:t>Finally, brothers and sisters, whatever is true… noble … right … pure … lovely … admirable … excellent … praiseworthy—</a:t>
            </a:r>
            <a:r>
              <a:rPr lang="en-US" u="sng" dirty="0"/>
              <a:t>dwell on these things</a:t>
            </a:r>
            <a:r>
              <a:rPr lang="en-US" dirty="0"/>
              <a:t>.</a:t>
            </a:r>
          </a:p>
          <a:p>
            <a:r>
              <a:rPr lang="en-US" baseline="30000" dirty="0"/>
              <a:t>9 </a:t>
            </a:r>
            <a:r>
              <a:rPr lang="en-US" dirty="0"/>
              <a:t>Whatever you have learned or received or heard from me, or seen in me—</a:t>
            </a:r>
            <a:r>
              <a:rPr lang="en-US" u="sng" dirty="0"/>
              <a:t>put it into practice</a:t>
            </a:r>
            <a:r>
              <a:rPr lang="en-US" dirty="0"/>
              <a:t>. </a:t>
            </a:r>
          </a:p>
          <a:p>
            <a:r>
              <a:rPr lang="en-US" dirty="0"/>
              <a:t>	And </a:t>
            </a:r>
            <a:r>
              <a:rPr lang="en-US" u="sng" dirty="0"/>
              <a:t>the God of peace</a:t>
            </a:r>
            <a:r>
              <a:rPr lang="en-US" dirty="0"/>
              <a:t> will be with you. </a:t>
            </a:r>
            <a:r>
              <a:rPr lang="en-US" sz="2000" i="1" dirty="0"/>
              <a:t>(Philippians 4:8-9)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CE62D0-5F16-118D-DD93-B5B9A21B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41141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kind to one another, tender-hearted, </a:t>
            </a:r>
            <a:br>
              <a:rPr lang="en-US" dirty="0"/>
            </a:br>
            <a:r>
              <a:rPr lang="en-US" dirty="0"/>
              <a:t>forgiving each other, </a:t>
            </a:r>
            <a:br>
              <a:rPr lang="en-US" dirty="0"/>
            </a:br>
            <a:r>
              <a:rPr lang="en-US" dirty="0"/>
              <a:t>just as God in Christ also has forgiven you. </a:t>
            </a:r>
            <a:br>
              <a:rPr lang="en-US" dirty="0"/>
            </a:br>
            <a:r>
              <a:rPr lang="en-US" sz="2000" i="1" dirty="0"/>
              <a:t>(Ephesians 4:32)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CE62D0-5F16-118D-DD93-B5B9A21B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The Word of God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E5960A9-34AC-9DFA-15FA-FB1DD5CA1954}"/>
              </a:ext>
            </a:extLst>
          </p:cNvPr>
          <p:cNvGrpSpPr/>
          <p:nvPr/>
        </p:nvGrpSpPr>
        <p:grpSpPr>
          <a:xfrm>
            <a:off x="5588000" y="1632228"/>
            <a:ext cx="1028700" cy="4044672"/>
            <a:chOff x="6070600" y="1463814"/>
            <a:chExt cx="1028700" cy="4044672"/>
          </a:xfrm>
        </p:grpSpPr>
        <p:sp>
          <p:nvSpPr>
            <p:cNvPr id="2" name="Rounded Rectangle 6">
              <a:extLst>
                <a:ext uri="{FF2B5EF4-FFF2-40B4-BE49-F238E27FC236}">
                  <a16:creationId xmlns:a16="http://schemas.microsoft.com/office/drawing/2014/main" xmlns="" id="{502FC405-EE1E-DE41-E619-AF1CD0BA015C}"/>
                </a:ext>
              </a:extLst>
            </p:cNvPr>
            <p:cNvSpPr/>
            <p:nvPr/>
          </p:nvSpPr>
          <p:spPr bwMode="auto">
            <a:xfrm rot="5400000">
              <a:off x="5229062" y="3232123"/>
              <a:ext cx="271177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231775" indent="-231775">
                <a:lnSpc>
                  <a:spcPct val="90000"/>
                </a:lnSpc>
              </a:pPr>
              <a:endPara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5EBCA3A-10D6-F4DE-B036-602B0363BBBB}"/>
                </a:ext>
              </a:extLst>
            </p:cNvPr>
            <p:cNvSpPr txBox="1"/>
            <p:nvPr/>
          </p:nvSpPr>
          <p:spPr>
            <a:xfrm>
              <a:off x="6318250" y="48006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90AA7C3-981E-FA32-ECA5-4A93C6080111}"/>
                </a:ext>
              </a:extLst>
            </p:cNvPr>
            <p:cNvSpPr txBox="1"/>
            <p:nvPr/>
          </p:nvSpPr>
          <p:spPr>
            <a:xfrm>
              <a:off x="6070600" y="1463814"/>
              <a:ext cx="102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0A00A70-1563-6843-83FC-7FB4078DA207}"/>
              </a:ext>
            </a:extLst>
          </p:cNvPr>
          <p:cNvGrpSpPr/>
          <p:nvPr/>
        </p:nvGrpSpPr>
        <p:grpSpPr>
          <a:xfrm>
            <a:off x="7623365" y="1632228"/>
            <a:ext cx="1028700" cy="4044672"/>
            <a:chOff x="6070600" y="1463814"/>
            <a:chExt cx="1028700" cy="4044672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xmlns="" id="{44031AFF-D8AA-6819-F514-CADD893557D7}"/>
                </a:ext>
              </a:extLst>
            </p:cNvPr>
            <p:cNvSpPr/>
            <p:nvPr/>
          </p:nvSpPr>
          <p:spPr bwMode="auto">
            <a:xfrm rot="5400000">
              <a:off x="5229062" y="3232123"/>
              <a:ext cx="2711777" cy="59093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231775" indent="-231775">
                <a:lnSpc>
                  <a:spcPct val="90000"/>
                </a:lnSpc>
              </a:pPr>
              <a:endPara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805F172-45B0-FA1C-BEFF-EDD074B2D2AD}"/>
                </a:ext>
              </a:extLst>
            </p:cNvPr>
            <p:cNvSpPr txBox="1"/>
            <p:nvPr/>
          </p:nvSpPr>
          <p:spPr>
            <a:xfrm>
              <a:off x="6318250" y="48006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6657EAA-13C8-AE07-07A5-E3A4A1D6C5A1}"/>
                </a:ext>
              </a:extLst>
            </p:cNvPr>
            <p:cNvSpPr txBox="1"/>
            <p:nvPr/>
          </p:nvSpPr>
          <p:spPr>
            <a:xfrm>
              <a:off x="6070600" y="1463814"/>
              <a:ext cx="102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4647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listen to me, and let me give you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word of advice, and may God be with you.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should continue to be the people’s representative before God,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bringing their disputes to him.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 them God’s decrees,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give them his instructions. </a:t>
            </a:r>
          </a:p>
          <a:p>
            <a:r>
              <a:rPr lang="en-US" u="sng" dirty="0"/>
              <a:t>Show them how to conduct their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CE62D0-5F16-118D-DD93-B5B9A21B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8187265" cy="5442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Practical instruction (based on the Word)</a:t>
            </a:r>
          </a:p>
        </p:txBody>
      </p:sp>
    </p:spTree>
    <p:extLst>
      <p:ext uri="{BB962C8B-B14F-4D97-AF65-F5344CB8AC3E}">
        <p14:creationId xmlns:p14="http://schemas.microsoft.com/office/powerpoint/2010/main" val="2521831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But select from all the people some capable, honest men who fear God and hate bribes. </a:t>
            </a:r>
          </a:p>
          <a:p>
            <a:r>
              <a:rPr lang="en-US" dirty="0"/>
              <a:t>Appoint them as leaders over groups of </a:t>
            </a:r>
            <a:br>
              <a:rPr lang="en-US" dirty="0"/>
            </a:br>
            <a:r>
              <a:rPr lang="en-US" dirty="0"/>
              <a:t>one thousand, one hundred, fifty, and ten.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9436A14-E3AA-7659-AA8A-51F507C0F9BC}"/>
              </a:ext>
            </a:extLst>
          </p:cNvPr>
          <p:cNvSpPr/>
          <p:nvPr/>
        </p:nvSpPr>
        <p:spPr bwMode="auto">
          <a:xfrm>
            <a:off x="431798" y="2857500"/>
            <a:ext cx="9296404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solution to conflict: Spiritual leadership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7CCAF38-3DE4-7E11-DB96-6B40A6C1C860}"/>
              </a:ext>
            </a:extLst>
          </p:cNvPr>
          <p:cNvSpPr/>
          <p:nvPr/>
        </p:nvSpPr>
        <p:spPr bwMode="auto">
          <a:xfrm>
            <a:off x="431797" y="3971080"/>
            <a:ext cx="9296404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from among you men of good reputation… 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6:3)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90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D90E2C3-8C35-ED8E-B9BD-2EBBDE18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Vision for the Servant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EF7FF62-6EE3-564E-DB22-2F7541527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/>
              <a:t>Under “Cohesive”:</a:t>
            </a:r>
          </a:p>
          <a:p>
            <a:pPr marL="571500" indent="-571500"/>
            <a:r>
              <a:rPr lang="en-US" dirty="0"/>
              <a:t>1.  Mature servants will not take up the offense of another when they have not heard both sides. </a:t>
            </a:r>
          </a:p>
          <a:p>
            <a:pPr marL="571500" indent="-571500"/>
            <a:r>
              <a:rPr lang="en-US" dirty="0"/>
              <a:t>	They will insist that those with complaints resolve their problems maturely…</a:t>
            </a:r>
          </a:p>
          <a:p>
            <a:pPr marL="571500" indent="-571500"/>
            <a:r>
              <a:rPr lang="en-US" dirty="0"/>
              <a:t>2.	Mature workers will avoid unrighteous judgments of colleagues or others. Judging motives is one type of unrighteous judgment…</a:t>
            </a:r>
          </a:p>
        </p:txBody>
      </p:sp>
    </p:spTree>
    <p:extLst>
      <p:ext uri="{BB962C8B-B14F-4D97-AF65-F5344CB8AC3E}">
        <p14:creationId xmlns:p14="http://schemas.microsoft.com/office/powerpoint/2010/main" val="40668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D90E2C3-8C35-ED8E-B9BD-2EBBDE18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Vision for the Servant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EF7FF62-6EE3-564E-DB22-2F7541527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/>
              <a:t>Under “Cohesive”:</a:t>
            </a:r>
          </a:p>
          <a:p>
            <a:pPr marL="571500" indent="-571500"/>
            <a:r>
              <a:rPr lang="en-US" dirty="0"/>
              <a:t>3.  Cohesive workers will handle dissent in an appropriate way… </a:t>
            </a:r>
          </a:p>
          <a:p>
            <a:pPr marL="571500" indent="-571500"/>
            <a:r>
              <a:rPr lang="en-US" dirty="0"/>
              <a:t>	They will go to the leadership and discuss problems they are having in a timely way.</a:t>
            </a:r>
          </a:p>
          <a:p>
            <a:pPr marL="571500" indent="-571500"/>
            <a:r>
              <a:rPr lang="en-US" dirty="0"/>
              <a:t>	They will not resort to power tactics involving inciting others to rise up against their opponents.</a:t>
            </a:r>
          </a:p>
          <a:p>
            <a:pPr marL="571500" indent="-571500"/>
            <a:r>
              <a:rPr lang="en-US" dirty="0"/>
              <a:t>	They will not threaten or menace others…</a:t>
            </a:r>
          </a:p>
        </p:txBody>
      </p:sp>
    </p:spTree>
    <p:extLst>
      <p:ext uri="{BB962C8B-B14F-4D97-AF65-F5344CB8AC3E}">
        <p14:creationId xmlns:p14="http://schemas.microsoft.com/office/powerpoint/2010/main" val="2380825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D3A3EF-195A-86C8-E196-6449F2F6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Exodus 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F28D8F0-BF14-2F2D-7BE2-ECD0625BC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1446 BC was quite a year for the Israelites</a:t>
            </a:r>
          </a:p>
          <a:p>
            <a:r>
              <a:rPr lang="en-US" dirty="0"/>
              <a:t>Plagues, Passover, then freedom</a:t>
            </a:r>
          </a:p>
          <a:p>
            <a:r>
              <a:rPr lang="en-US" dirty="0"/>
              <a:t>Chased by Pharaoh and parting the Red Sea</a:t>
            </a:r>
          </a:p>
          <a:p>
            <a:r>
              <a:rPr lang="en-US" dirty="0"/>
              <a:t>Water from a bitter pool, appearance of manna, </a:t>
            </a:r>
            <a:br>
              <a:rPr lang="en-US" dirty="0"/>
            </a:br>
            <a:r>
              <a:rPr lang="en-US" dirty="0"/>
              <a:t>first quail-storm, water from the rock</a:t>
            </a:r>
          </a:p>
          <a:p>
            <a:r>
              <a:rPr lang="en-US" dirty="0"/>
              <a:t>Attacked by Amalekites and won their first battle</a:t>
            </a:r>
          </a:p>
          <a:p>
            <a:r>
              <a:rPr lang="en-US" dirty="0"/>
              <a:t>They have a short break, and guess who shows up?</a:t>
            </a:r>
          </a:p>
        </p:txBody>
      </p:sp>
    </p:spTree>
    <p:extLst>
      <p:ext uri="{BB962C8B-B14F-4D97-AF65-F5344CB8AC3E}">
        <p14:creationId xmlns:p14="http://schemas.microsoft.com/office/powerpoint/2010/main" val="17420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D90E2C3-8C35-ED8E-B9BD-2EBBDE18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Vision for the Servant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EF7FF62-6EE3-564E-DB22-2F7541527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/>
              <a:t>Under “Cohesive”:</a:t>
            </a:r>
          </a:p>
          <a:p>
            <a:pPr marL="571500" indent="-571500"/>
            <a:r>
              <a:rPr lang="en-US" dirty="0"/>
              <a:t>4.	Those who dissent from leadership… </a:t>
            </a:r>
            <a:br>
              <a:rPr lang="en-US" dirty="0"/>
            </a:br>
            <a:r>
              <a:rPr lang="en-US" dirty="0"/>
              <a:t>[several options listed here]</a:t>
            </a:r>
          </a:p>
          <a:p>
            <a:pPr marL="571500" indent="-571500"/>
            <a:r>
              <a:rPr lang="en-US" dirty="0"/>
              <a:t>5.	Mature workers will also consider it </a:t>
            </a:r>
            <a:br>
              <a:rPr lang="en-US" dirty="0"/>
            </a:br>
            <a:r>
              <a:rPr lang="en-US" dirty="0"/>
              <a:t>mandatory that they learn to forgive </a:t>
            </a:r>
            <a:br>
              <a:rPr lang="en-US" dirty="0"/>
            </a:br>
            <a:r>
              <a:rPr lang="en-US" dirty="0"/>
              <a:t>those who wrong them without exception…</a:t>
            </a:r>
          </a:p>
        </p:txBody>
      </p:sp>
    </p:spTree>
    <p:extLst>
      <p:ext uri="{BB962C8B-B14F-4D97-AF65-F5344CB8AC3E}">
        <p14:creationId xmlns:p14="http://schemas.microsoft.com/office/powerpoint/2010/main" val="22389423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</a:t>
            </a:r>
            <a:r>
              <a:rPr lang="en-US" u="sng" dirty="0"/>
              <a:t>select from all the people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some capable, honest men who fear God and hate bribes.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Appoint them as leaders over groups of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thousand, one hundred, fifty, and ten.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84FDAC9-A4C6-CE92-3F20-74443811525D}"/>
              </a:ext>
            </a:extLst>
          </p:cNvPr>
          <p:cNvSpPr/>
          <p:nvPr/>
        </p:nvSpPr>
        <p:spPr bwMode="auto">
          <a:xfrm>
            <a:off x="431798" y="1257300"/>
            <a:ext cx="9296404" cy="35814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cf. Acts 6:3 – “select from among you”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Israel already had natural relational groupings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(“Leaders over groups of one thousand, one hundred, fifty, and ten”)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you’re stuck in conflict,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easier to call someone you know.</a:t>
            </a:r>
          </a:p>
        </p:txBody>
      </p:sp>
    </p:spTree>
    <p:extLst>
      <p:ext uri="{BB962C8B-B14F-4D97-AF65-F5344CB8AC3E}">
        <p14:creationId xmlns:p14="http://schemas.microsoft.com/office/powerpoint/2010/main" val="3156850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from all the people some capable, honest </a:t>
            </a:r>
            <a:r>
              <a:rPr lang="en-US" u="sng" dirty="0"/>
              <a:t>men who fear God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hate bribes.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Appoint them as leaders over groups of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thousand, one hundred, fifty, and ten.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84FDAC9-A4C6-CE92-3F20-74443811525D}"/>
              </a:ext>
            </a:extLst>
          </p:cNvPr>
          <p:cNvSpPr/>
          <p:nvPr/>
        </p:nvSpPr>
        <p:spPr bwMode="auto">
          <a:xfrm>
            <a:off x="431798" y="1257300"/>
            <a:ext cx="9296404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“Men who fear God”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Acts 6:3 – “full of the Spirit”)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with a vertical orientation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Best suited to help others get a vertical, Godward focus</a:t>
            </a:r>
          </a:p>
          <a:p>
            <a:pPr lvl="2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Importance of homework</a:t>
            </a:r>
          </a:p>
          <a:p>
            <a:pPr lvl="2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bring people together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they aren’t ready</a:t>
            </a:r>
          </a:p>
        </p:txBody>
      </p:sp>
    </p:spTree>
    <p:extLst>
      <p:ext uri="{BB962C8B-B14F-4D97-AF65-F5344CB8AC3E}">
        <p14:creationId xmlns:p14="http://schemas.microsoft.com/office/powerpoint/2010/main" val="593304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from all the people some capable, </a:t>
            </a:r>
            <a:r>
              <a:rPr lang="en-US" u="sng" dirty="0"/>
              <a:t>honest men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fear God and hate bribes.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Appoint them as leaders over groups of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thousand, one hundred, fifty, and ten.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84FDAC9-A4C6-CE92-3F20-74443811525D}"/>
              </a:ext>
            </a:extLst>
          </p:cNvPr>
          <p:cNvSpPr/>
          <p:nvPr/>
        </p:nvSpPr>
        <p:spPr bwMode="auto">
          <a:xfrm>
            <a:off x="431798" y="1257300"/>
            <a:ext cx="9296404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“honest men” or “men of truth”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(NAS)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People with integrity who love the word and will speak the truth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Peacemakers need to empathize (listening)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they also need to speak the truth</a:t>
            </a:r>
          </a:p>
          <a:p>
            <a:pPr marL="231775" indent="-23177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1775" indent="-23177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28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from all the people some capable, </a:t>
            </a:r>
            <a:r>
              <a:rPr lang="en-US" u="sng" dirty="0"/>
              <a:t>honest men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who fear God and hate bribes.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Appoint them as leaders over groups of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thousand, one hundred, fifty, and ten.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84FDAC9-A4C6-CE92-3F20-74443811525D}"/>
              </a:ext>
            </a:extLst>
          </p:cNvPr>
          <p:cNvSpPr/>
          <p:nvPr/>
        </p:nvSpPr>
        <p:spPr bwMode="auto">
          <a:xfrm>
            <a:off x="431798" y="1257300"/>
            <a:ext cx="9296404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Peacemakers look for an opportunity to respectfully and gently disagree/challenge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“Well, he’s just jealous of me…”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You: “What other motives might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have had for doing that?”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You: “Can you think of 3 other reasons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he might have said that?”</a:t>
            </a:r>
          </a:p>
        </p:txBody>
      </p:sp>
    </p:spTree>
    <p:extLst>
      <p:ext uri="{BB962C8B-B14F-4D97-AF65-F5344CB8AC3E}">
        <p14:creationId xmlns:p14="http://schemas.microsoft.com/office/powerpoint/2010/main" val="1193452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from all the people some capable, </a:t>
            </a:r>
            <a:r>
              <a:rPr lang="en-US" u="sng" dirty="0"/>
              <a:t>honest men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who fear God and hate bribes.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Appoint them as leaders over groups of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thousand, one hundred, fifty, and ten.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84FDAC9-A4C6-CE92-3F20-74443811525D}"/>
              </a:ext>
            </a:extLst>
          </p:cNvPr>
          <p:cNvSpPr/>
          <p:nvPr/>
        </p:nvSpPr>
        <p:spPr bwMode="auto">
          <a:xfrm>
            <a:off x="431798" y="1257300"/>
            <a:ext cx="9296404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Peacemakers look for an opportunity to respectfully and gently disagree/challenge</a:t>
            </a:r>
          </a:p>
          <a:p>
            <a:pPr marL="231775" indent="-23177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Regarding extreme language: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“On a scale of 1 to 10,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bad was what she did?”</a:t>
            </a:r>
          </a:p>
          <a:p>
            <a:pPr marL="231775" indent="-23177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05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They should </a:t>
            </a:r>
            <a:r>
              <a:rPr lang="en-US" u="sng" dirty="0"/>
              <a:t>always be available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solve the people’s </a:t>
            </a:r>
            <a:r>
              <a:rPr lang="en-US" u="sng" dirty="0"/>
              <a:t>common disputes</a:t>
            </a:r>
            <a:r>
              <a:rPr lang="en-US" dirty="0"/>
              <a:t>, </a:t>
            </a:r>
          </a:p>
          <a:p>
            <a:r>
              <a:rPr lang="en-US" dirty="0"/>
              <a:t>	but have them bring the </a:t>
            </a:r>
            <a:r>
              <a:rPr lang="en-US" u="sng" dirty="0"/>
              <a:t>major cases</a:t>
            </a:r>
            <a:r>
              <a:rPr lang="en-US" dirty="0"/>
              <a:t> to you. </a:t>
            </a:r>
          </a:p>
          <a:p>
            <a:r>
              <a:rPr lang="en-US" dirty="0"/>
              <a:t>Let the leaders decide the smaller matters themselves.</a:t>
            </a:r>
          </a:p>
          <a:p>
            <a:r>
              <a:rPr lang="en-US" dirty="0"/>
              <a:t>They will help you </a:t>
            </a:r>
            <a:r>
              <a:rPr lang="en-US" u="sng" dirty="0"/>
              <a:t>carry the load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making the </a:t>
            </a:r>
            <a:r>
              <a:rPr lang="en-US" u="sng" dirty="0"/>
              <a:t>task easier</a:t>
            </a:r>
            <a:r>
              <a:rPr lang="en-US" dirty="0"/>
              <a:t> for you.</a:t>
            </a:r>
          </a:p>
        </p:txBody>
      </p:sp>
    </p:spTree>
    <p:extLst>
      <p:ext uri="{BB962C8B-B14F-4D97-AF65-F5344CB8AC3E}">
        <p14:creationId xmlns:p14="http://schemas.microsoft.com/office/powerpoint/2010/main" val="1962120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If you follow this advice, </a:t>
            </a:r>
            <a:br>
              <a:rPr lang="en-US" dirty="0"/>
            </a:br>
            <a:r>
              <a:rPr lang="en-US" dirty="0"/>
              <a:t>and if God commands you to do so,</a:t>
            </a:r>
          </a:p>
          <a:p>
            <a:r>
              <a:rPr lang="en-US" dirty="0"/>
              <a:t>then you will be able to endure the pressures,</a:t>
            </a:r>
            <a:br>
              <a:rPr lang="en-US" dirty="0"/>
            </a:br>
            <a:r>
              <a:rPr lang="en-US" dirty="0"/>
              <a:t>and all these people will go home in peace.”</a:t>
            </a:r>
          </a:p>
          <a:p>
            <a:r>
              <a:rPr lang="en-US" baseline="30000" dirty="0"/>
              <a:t>24 </a:t>
            </a:r>
            <a:r>
              <a:rPr lang="en-US" dirty="0"/>
              <a:t>Moses listened to his father-in-law’s advice…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AEF23D95-275D-C785-9728-DC8D4758C586}"/>
              </a:ext>
            </a:extLst>
          </p:cNvPr>
          <p:cNvSpPr/>
          <p:nvPr/>
        </p:nvSpPr>
        <p:spPr bwMode="auto">
          <a:xfrm>
            <a:off x="1651000" y="3162300"/>
            <a:ext cx="6858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number of the disciples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continued to increase greatly”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6:7)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9F6D2C6-0CAB-2D31-360D-D9313F555436}"/>
              </a:ext>
            </a:extLst>
          </p:cNvPr>
          <p:cNvSpPr/>
          <p:nvPr/>
        </p:nvSpPr>
        <p:spPr bwMode="auto">
          <a:xfrm>
            <a:off x="1651000" y="4412259"/>
            <a:ext cx="6858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conflicts can be handled by every member ministry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806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follow this advice,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if God commands you to do so,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</a:t>
            </a:r>
            <a:r>
              <a:rPr lang="en-US" dirty="0"/>
              <a:t>you will be able to </a:t>
            </a:r>
            <a:r>
              <a:rPr lang="en-US" u="sng" dirty="0"/>
              <a:t>endure the pressures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/>
              <a:t>all these people will </a:t>
            </a:r>
            <a:r>
              <a:rPr lang="en-US" u="sng" dirty="0"/>
              <a:t>go home in peace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Moses listened to his father-in-law’s advice…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D94A542-A537-C0BF-555D-9E22897F7639}"/>
              </a:ext>
            </a:extLst>
          </p:cNvPr>
          <p:cNvSpPr/>
          <p:nvPr/>
        </p:nvSpPr>
        <p:spPr bwMode="auto">
          <a:xfrm>
            <a:off x="4902198" y="2508250"/>
            <a:ext cx="506306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results?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 lot more leaders will endure the pressures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 lot more people will go home in peace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6DE9292-4378-7781-30F4-20F55DAE78BC}"/>
              </a:ext>
            </a:extLst>
          </p:cNvPr>
          <p:cNvSpPr/>
          <p:nvPr/>
        </p:nvSpPr>
        <p:spPr bwMode="auto">
          <a:xfrm>
            <a:off x="283633" y="2757548"/>
            <a:ext cx="44280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Think about those who have walked away with unresolved conflict or bitterness</a:t>
            </a:r>
          </a:p>
        </p:txBody>
      </p:sp>
    </p:spTree>
    <p:extLst>
      <p:ext uri="{BB962C8B-B14F-4D97-AF65-F5344CB8AC3E}">
        <p14:creationId xmlns:p14="http://schemas.microsoft.com/office/powerpoint/2010/main" val="11007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DABC0B0A-DD05-55A6-4D55-FFEB0FA2ABBA}"/>
              </a:ext>
            </a:extLst>
          </p:cNvPr>
          <p:cNvSpPr/>
          <p:nvPr/>
        </p:nvSpPr>
        <p:spPr bwMode="auto">
          <a:xfrm>
            <a:off x="283633" y="2757548"/>
            <a:ext cx="44280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Think about those who have walked away with unresolved conflict or bitterness</a:t>
            </a:r>
          </a:p>
        </p:txBody>
      </p:sp>
    </p:spTree>
    <p:extLst>
      <p:ext uri="{BB962C8B-B14F-4D97-AF65-F5344CB8AC3E}">
        <p14:creationId xmlns:p14="http://schemas.microsoft.com/office/powerpoint/2010/main" val="5416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5 </a:t>
            </a:r>
            <a:r>
              <a:rPr lang="en-US" dirty="0"/>
              <a:t>Jethro, Moses’ father-in-law, </a:t>
            </a:r>
            <a:br>
              <a:rPr lang="en-US" dirty="0"/>
            </a:br>
            <a:r>
              <a:rPr lang="en-US" dirty="0"/>
              <a:t>now came to visit Moses in the wilderness…</a:t>
            </a:r>
          </a:p>
          <a:p>
            <a:r>
              <a:rPr lang="en-US" baseline="30000" dirty="0"/>
              <a:t>13 </a:t>
            </a:r>
            <a:r>
              <a:rPr lang="en-US" dirty="0"/>
              <a:t>The next day, Moses took his seat </a:t>
            </a:r>
            <a:br>
              <a:rPr lang="en-US" dirty="0"/>
            </a:br>
            <a:r>
              <a:rPr lang="en-US" dirty="0"/>
              <a:t>to hear the people’s disputes against each other.</a:t>
            </a:r>
          </a:p>
          <a:p>
            <a:r>
              <a:rPr lang="en-US" dirty="0"/>
              <a:t>They waited before him </a:t>
            </a:r>
            <a:r>
              <a:rPr lang="en-US" u="sng" dirty="0"/>
              <a:t>from morning till evening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A0DBC-8FDC-2FA5-BA7B-A8EC0C87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headed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Build a “Peace Sower Team”: network of trained conflict counselors among our servant team</a:t>
            </a:r>
          </a:p>
          <a:p>
            <a:pPr lvl="1"/>
            <a:r>
              <a:rPr lang="en-US" sz="3600" dirty="0"/>
              <a:t>Conflict coaches</a:t>
            </a:r>
          </a:p>
          <a:p>
            <a:pPr lvl="1"/>
            <a:r>
              <a:rPr lang="en-US" sz="3600" dirty="0"/>
              <a:t>Conciliators</a:t>
            </a:r>
          </a:p>
          <a:p>
            <a:pPr lvl="1"/>
            <a:r>
              <a:rPr lang="en-US" sz="3600" dirty="0"/>
              <a:t>RW coaches – Conflict prevention.</a:t>
            </a:r>
            <a:br>
              <a:rPr lang="en-US" sz="3600" dirty="0"/>
            </a:br>
            <a:r>
              <a:rPr lang="en-US" sz="3600" dirty="0"/>
              <a:t>Not working on a particular conflict but developing relational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1BAD8D8C-D261-BFD0-DAF6-07440451B82D}"/>
              </a:ext>
            </a:extLst>
          </p:cNvPr>
          <p:cNvSpPr/>
          <p:nvPr/>
        </p:nvSpPr>
        <p:spPr bwMode="auto">
          <a:xfrm>
            <a:off x="6223000" y="3924300"/>
            <a:ext cx="3265714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Conflict coaches and conciliators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96B31C34-4C44-B0C1-81ED-04946330203E}"/>
              </a:ext>
            </a:extLst>
          </p:cNvPr>
          <p:cNvSpPr/>
          <p:nvPr/>
        </p:nvSpPr>
        <p:spPr bwMode="auto">
          <a:xfrm>
            <a:off x="1803400" y="114300"/>
            <a:ext cx="25146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RW coaches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5490AF5-5870-D562-4325-E69FC8A38779}"/>
              </a:ext>
            </a:extLst>
          </p:cNvPr>
          <p:cNvSpPr/>
          <p:nvPr/>
        </p:nvSpPr>
        <p:spPr bwMode="auto">
          <a:xfrm>
            <a:off x="5537200" y="127000"/>
            <a:ext cx="4508500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“Is there a way I sometimes come off that escalates conflict or alienates people?”</a:t>
            </a:r>
          </a:p>
        </p:txBody>
      </p:sp>
    </p:spTree>
    <p:extLst>
      <p:ext uri="{BB962C8B-B14F-4D97-AF65-F5344CB8AC3E}">
        <p14:creationId xmlns:p14="http://schemas.microsoft.com/office/powerpoint/2010/main" val="23712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A0DBC-8FDC-2FA5-BA7B-A8EC0C87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headed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2"/>
            </a:pPr>
            <a:r>
              <a:rPr lang="en-US" dirty="0"/>
              <a:t>Higher level training/certification for certain staff members through RW360 (FST vote)</a:t>
            </a:r>
          </a:p>
          <a:p>
            <a:pPr marL="742950" indent="-742950">
              <a:buAutoNum type="arabicPeriod" startAt="3"/>
            </a:pPr>
            <a:r>
              <a:rPr lang="en-US" dirty="0"/>
              <a:t>Established relationship with a 3</a:t>
            </a:r>
            <a:r>
              <a:rPr lang="en-US" baseline="30000" dirty="0"/>
              <a:t>rd</a:t>
            </a:r>
            <a:r>
              <a:rPr lang="en-US" dirty="0"/>
              <a:t> party Christian conciliator</a:t>
            </a:r>
          </a:p>
        </p:txBody>
      </p:sp>
    </p:spTree>
    <p:extLst>
      <p:ext uri="{BB962C8B-B14F-4D97-AF65-F5344CB8AC3E}">
        <p14:creationId xmlns:p14="http://schemas.microsoft.com/office/powerpoint/2010/main" val="13856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A0DBC-8FDC-2FA5-BA7B-A8EC0C87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headed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Offer classes and training materials to help people grow in peacemaking and relational wisdom</a:t>
            </a:r>
          </a:p>
          <a:p>
            <a:pPr marL="400050" lvl="1" indent="0"/>
            <a:r>
              <a:rPr lang="en-US" dirty="0"/>
              <a:t>Liz Sweet – “Peacemaker” class this fall.</a:t>
            </a:r>
          </a:p>
          <a:p>
            <a:pPr marL="400050" lvl="1" indent="0"/>
            <a:r>
              <a:rPr lang="en-US" dirty="0"/>
              <a:t>Ryan – “All About Dwell” class.</a:t>
            </a:r>
          </a:p>
          <a:p>
            <a:pPr marL="400050" lvl="1" indent="0"/>
            <a:r>
              <a:rPr lang="en-US" dirty="0"/>
              <a:t>Develop other classes (Relational Wisdom?)</a:t>
            </a:r>
          </a:p>
          <a:p>
            <a:pPr marL="400050" lvl="1" indent="0"/>
            <a:r>
              <a:rPr lang="en-US" dirty="0"/>
              <a:t>Material for cell groups. </a:t>
            </a:r>
          </a:p>
          <a:p>
            <a:pPr marL="400050" lvl="1" indent="0"/>
            <a:r>
              <a:rPr lang="en-US" dirty="0"/>
              <a:t>RW “Marketplace professional development”</a:t>
            </a:r>
          </a:p>
        </p:txBody>
      </p:sp>
    </p:spTree>
    <p:extLst>
      <p:ext uri="{BB962C8B-B14F-4D97-AF65-F5344CB8AC3E}">
        <p14:creationId xmlns:p14="http://schemas.microsoft.com/office/powerpoint/2010/main" val="31562485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dirty="0"/>
              <a:t>Conflict will always be here.</a:t>
            </a:r>
          </a:p>
          <a:p>
            <a:pPr marL="511175" indent="-511175">
              <a:buAutoNum type="arabicPeriod"/>
            </a:pPr>
            <a:r>
              <a:rPr lang="en-US" dirty="0"/>
              <a:t>It doesn’t have to shut us down.</a:t>
            </a:r>
          </a:p>
          <a:p>
            <a:pPr marL="511175" indent="-511175">
              <a:buAutoNum type="arabicPeriod"/>
            </a:pPr>
            <a:r>
              <a:rPr lang="en-US" dirty="0"/>
              <a:t>God’s solution: The word of God and </a:t>
            </a:r>
            <a:br>
              <a:rPr lang="en-US" dirty="0"/>
            </a:br>
            <a:r>
              <a:rPr lang="en-US" dirty="0"/>
              <a:t>normal people exercising spiritual leadership</a:t>
            </a:r>
          </a:p>
          <a:p>
            <a:pPr marL="511175" indent="-511175">
              <a:buAutoNum type="arabicPeriod"/>
            </a:pPr>
            <a:r>
              <a:rPr lang="en-US" dirty="0"/>
              <a:t>Conflict should be an opportunity:</a:t>
            </a:r>
            <a:br>
              <a:rPr lang="en-US" dirty="0"/>
            </a:br>
            <a:r>
              <a:rPr lang="en-US" dirty="0"/>
              <a:t>to grow and to glorify God.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C830E-8A41-A718-6470-B49A4B334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90500"/>
            <a:ext cx="9821333" cy="1358900"/>
          </a:xfrm>
        </p:spPr>
        <p:txBody>
          <a:bodyPr/>
          <a:lstStyle/>
          <a:p>
            <a:r>
              <a:rPr lang="en-US" dirty="0"/>
              <a:t>The seed whose fruit is righteousness </a:t>
            </a:r>
            <a:br>
              <a:rPr lang="en-US" dirty="0"/>
            </a:br>
            <a:r>
              <a:rPr lang="en-US" dirty="0"/>
              <a:t>is sown in peace by those who make peace. </a:t>
            </a:r>
            <a:r>
              <a:rPr lang="en-US" sz="1800" i="1" dirty="0"/>
              <a:t>(James 3:18)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59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Sowing Seeds of Peace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5 </a:t>
            </a:r>
            <a:r>
              <a:rPr lang="en-US" dirty="0"/>
              <a:t>Jethro, Moses’ father-in-law, </a:t>
            </a:r>
            <a:br>
              <a:rPr lang="en-US" dirty="0"/>
            </a:br>
            <a:r>
              <a:rPr lang="en-US" dirty="0"/>
              <a:t>now came to visit Moses in the wilderness…</a:t>
            </a:r>
          </a:p>
          <a:p>
            <a:r>
              <a:rPr lang="en-US" baseline="30000" dirty="0"/>
              <a:t>13 </a:t>
            </a:r>
            <a:r>
              <a:rPr lang="en-US" dirty="0"/>
              <a:t>The next day, Moses took his seat </a:t>
            </a:r>
            <a:br>
              <a:rPr lang="en-US" dirty="0"/>
            </a:br>
            <a:r>
              <a:rPr lang="en-US" dirty="0"/>
              <a:t>to hear the people’s disputes against each other.</a:t>
            </a:r>
          </a:p>
          <a:p>
            <a:r>
              <a:rPr lang="en-US" dirty="0"/>
              <a:t>They waited before him </a:t>
            </a:r>
            <a:r>
              <a:rPr lang="en-US" u="sng" dirty="0"/>
              <a:t>from morning till evening</a:t>
            </a:r>
            <a:r>
              <a:rPr lang="en-US" dirty="0"/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F8305C4-53D0-54AE-65B7-DB79BBC554EC}"/>
              </a:ext>
            </a:extLst>
          </p:cNvPr>
          <p:cNvSpPr/>
          <p:nvPr/>
        </p:nvSpPr>
        <p:spPr bwMode="auto">
          <a:xfrm>
            <a:off x="910772" y="3209175"/>
            <a:ext cx="836022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Conflict has always been part of spiritual community</a:t>
            </a:r>
          </a:p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have always needed help resolving their conflicts</a:t>
            </a:r>
          </a:p>
        </p:txBody>
      </p:sp>
    </p:spTree>
    <p:extLst>
      <p:ext uri="{BB962C8B-B14F-4D97-AF65-F5344CB8AC3E}">
        <p14:creationId xmlns:p14="http://schemas.microsoft.com/office/powerpoint/2010/main" val="1718823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When Moses’ father-in-law saw all that Moses was doing for the people, he asked, </a:t>
            </a:r>
          </a:p>
          <a:p>
            <a:r>
              <a:rPr lang="en-US" dirty="0"/>
              <a:t>“What are you really accomplishing here? </a:t>
            </a:r>
          </a:p>
          <a:p>
            <a:r>
              <a:rPr lang="en-US" dirty="0"/>
              <a:t>Why are you trying to do all this alone </a:t>
            </a:r>
            <a:br>
              <a:rPr lang="en-US" dirty="0"/>
            </a:br>
            <a:r>
              <a:rPr lang="en-US" dirty="0"/>
              <a:t>while everyone stands around you </a:t>
            </a:r>
            <a:br>
              <a:rPr lang="en-US" dirty="0"/>
            </a:br>
            <a:r>
              <a:rPr lang="en-US" dirty="0"/>
              <a:t>from morning till evening?”</a:t>
            </a:r>
          </a:p>
        </p:txBody>
      </p:sp>
    </p:spTree>
    <p:extLst>
      <p:ext uri="{BB962C8B-B14F-4D97-AF65-F5344CB8AC3E}">
        <p14:creationId xmlns:p14="http://schemas.microsoft.com/office/powerpoint/2010/main" val="2477428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Moses replied, “Because </a:t>
            </a:r>
            <a:br>
              <a:rPr lang="en-US" dirty="0"/>
            </a:br>
            <a:r>
              <a:rPr lang="en-US" dirty="0"/>
              <a:t>the people come to me to get a ruling from God.</a:t>
            </a:r>
          </a:p>
          <a:p>
            <a:r>
              <a:rPr lang="en-US" baseline="30000" dirty="0"/>
              <a:t>16 </a:t>
            </a:r>
            <a:r>
              <a:rPr lang="en-US" dirty="0"/>
              <a:t>When a dispute arises, they come to me, </a:t>
            </a:r>
            <a:br>
              <a:rPr lang="en-US" dirty="0"/>
            </a:br>
            <a:r>
              <a:rPr lang="en-US" dirty="0"/>
              <a:t>and I am the one who settles the case </a:t>
            </a:r>
            <a:br>
              <a:rPr lang="en-US" dirty="0"/>
            </a:br>
            <a:r>
              <a:rPr lang="en-US" dirty="0"/>
              <a:t>between the quarreling parties. </a:t>
            </a:r>
          </a:p>
          <a:p>
            <a:r>
              <a:rPr lang="en-US" dirty="0"/>
              <a:t>I inform the people of God’s decrees </a:t>
            </a:r>
            <a:br>
              <a:rPr lang="en-US" dirty="0"/>
            </a:br>
            <a:r>
              <a:rPr lang="en-US" dirty="0"/>
              <a:t>and give them his instructions.”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78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Exodus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9BCAB-CBEE-9539-A5EE-2DF0432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Moses replied, “Because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/>
              <a:t>the people come to 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get a ruling from God.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a dispute arises, </a:t>
            </a:r>
            <a:r>
              <a:rPr lang="en-US" dirty="0"/>
              <a:t>they come to 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/>
              <a:t>I am the 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who settles the case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the quarreling parties. </a:t>
            </a:r>
          </a:p>
          <a:p>
            <a:r>
              <a:rPr lang="en-US" dirty="0"/>
              <a:t>I inform the people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God’s decrees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give them his instructions.”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17B1B25-84F4-9075-3676-4BAE4DE9D1A2}"/>
              </a:ext>
            </a:extLst>
          </p:cNvPr>
          <p:cNvSpPr/>
          <p:nvPr/>
        </p:nvSpPr>
        <p:spPr bwMode="auto">
          <a:xfrm>
            <a:off x="899886" y="3513975"/>
            <a:ext cx="836022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1775" indent="-2317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Why?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Maybe this is what he saw others doing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can’t just look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 look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around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learn how to deal with conflict</a:t>
            </a:r>
          </a:p>
        </p:txBody>
      </p:sp>
    </p:spTree>
    <p:extLst>
      <p:ext uri="{BB962C8B-B14F-4D97-AF65-F5344CB8AC3E}">
        <p14:creationId xmlns:p14="http://schemas.microsoft.com/office/powerpoint/2010/main" val="2162580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4511F13-B9B2-A31C-E966-A25A550C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Dysfunctions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A5B2A75-ADE2-894C-3682-285777EB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3234265" cy="2882899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dirty="0"/>
              <a:t>Avoid people</a:t>
            </a:r>
          </a:p>
          <a:p>
            <a:pPr algn="ctr">
              <a:lnSpc>
                <a:spcPct val="85000"/>
              </a:lnSpc>
            </a:pPr>
            <a:r>
              <a:rPr lang="en-US" dirty="0"/>
              <a:t>Move 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5358DA0-C20D-31A5-B201-248DA852A334}"/>
              </a:ext>
            </a:extLst>
          </p:cNvPr>
          <p:cNvCxnSpPr>
            <a:cxnSpLocks/>
          </p:cNvCxnSpPr>
          <p:nvPr/>
        </p:nvCxnSpPr>
        <p:spPr bwMode="auto">
          <a:xfrm>
            <a:off x="889000" y="4268569"/>
            <a:ext cx="838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xmlns="" id="{EF5A4D80-B064-9FC1-7878-32B7CB681A46}"/>
              </a:ext>
            </a:extLst>
          </p:cNvPr>
          <p:cNvSpPr txBox="1"/>
          <p:nvPr/>
        </p:nvSpPr>
        <p:spPr>
          <a:xfrm>
            <a:off x="355600" y="4649569"/>
            <a:ext cx="25146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Withdrawal</a:t>
            </a: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xmlns="" id="{B4282745-0123-D337-6BAC-F24E2259D82B}"/>
              </a:ext>
            </a:extLst>
          </p:cNvPr>
          <p:cNvSpPr txBox="1"/>
          <p:nvPr/>
        </p:nvSpPr>
        <p:spPr>
          <a:xfrm>
            <a:off x="8280400" y="4649568"/>
            <a:ext cx="152400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Attack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DD4264DB-9D91-5BB2-4AAD-2939E424CB1E}"/>
              </a:ext>
            </a:extLst>
          </p:cNvPr>
          <p:cNvSpPr txBox="1">
            <a:spLocks/>
          </p:cNvSpPr>
          <p:nvPr/>
        </p:nvSpPr>
        <p:spPr bwMode="auto">
          <a:xfrm>
            <a:off x="6223000" y="888999"/>
            <a:ext cx="3810000" cy="28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lnSpc>
                <a:spcPct val="85000"/>
              </a:lnSpc>
            </a:pPr>
            <a:r>
              <a:rPr lang="en-US" kern="0" dirty="0"/>
              <a:t>Online attack</a:t>
            </a:r>
          </a:p>
          <a:p>
            <a:pPr marL="0" indent="0" algn="ctr">
              <a:lnSpc>
                <a:spcPct val="85000"/>
              </a:lnSpc>
            </a:pPr>
            <a:r>
              <a:rPr lang="en-US" kern="0" dirty="0"/>
              <a:t>Direct verbal attack</a:t>
            </a:r>
          </a:p>
          <a:p>
            <a:pPr marL="0" indent="0" algn="ctr">
              <a:lnSpc>
                <a:spcPct val="85000"/>
              </a:lnSpc>
            </a:pPr>
            <a:r>
              <a:rPr lang="en-US" kern="0" dirty="0"/>
              <a:t>Gossip, negativity, slander</a:t>
            </a:r>
          </a:p>
          <a:p>
            <a:pPr marL="0" indent="0" algn="ctr">
              <a:lnSpc>
                <a:spcPct val="85000"/>
              </a:lnSpc>
            </a:pPr>
            <a:r>
              <a:rPr lang="en-US" kern="0" dirty="0"/>
              <a:t>Physical assault</a:t>
            </a:r>
          </a:p>
          <a:p>
            <a:pPr marL="0" indent="0" algn="ctr">
              <a:lnSpc>
                <a:spcPct val="85000"/>
              </a:lnSpc>
            </a:pPr>
            <a:r>
              <a:rPr lang="en-US" kern="0" dirty="0"/>
              <a:t>Litigation</a:t>
            </a:r>
          </a:p>
        </p:txBody>
      </p:sp>
    </p:spTree>
    <p:extLst>
      <p:ext uri="{BB962C8B-B14F-4D97-AF65-F5344CB8AC3E}">
        <p14:creationId xmlns:p14="http://schemas.microsoft.com/office/powerpoint/2010/main" val="20352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1325</Words>
  <Application>Microsoft Office PowerPoint</Application>
  <PresentationFormat>Custom</PresentationFormat>
  <Paragraphs>294</Paragraphs>
  <Slides>46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Sowing Seeds of Peace</vt:lpstr>
      <vt:lpstr>Conflict Resolution</vt:lpstr>
      <vt:lpstr>Exodus 18</vt:lpstr>
      <vt:lpstr>Exodus 18</vt:lpstr>
      <vt:lpstr>Exodus 18</vt:lpstr>
      <vt:lpstr>Exodus 18</vt:lpstr>
      <vt:lpstr>Exodus 18</vt:lpstr>
      <vt:lpstr>Exodus 18</vt:lpstr>
      <vt:lpstr>Conflict Dysfunctions</vt:lpstr>
      <vt:lpstr>Exodus 18</vt:lpstr>
      <vt:lpstr>Exodus 18</vt:lpstr>
      <vt:lpstr>Exodus 18</vt:lpstr>
      <vt:lpstr>Exodus 18</vt:lpstr>
      <vt:lpstr>Exodus 18</vt:lpstr>
      <vt:lpstr>Exodus 18</vt:lpstr>
      <vt:lpstr>Exodus 18</vt:lpstr>
      <vt:lpstr>Exodus 18</vt:lpstr>
      <vt:lpstr>PowerPoint Presentation</vt:lpstr>
      <vt:lpstr>Ken Sande, The Peacemaker (Baker, 2004), 34, 41-42</vt:lpstr>
      <vt:lpstr>Ken Sande, The Peacemaker (Baker, 2004), 34, 41-42</vt:lpstr>
      <vt:lpstr>Ken Sande, The Peacemaker (Baker, 2004), 34, 41-42</vt:lpstr>
      <vt:lpstr>PowerPoint Presentation</vt:lpstr>
      <vt:lpstr>Six Questions for Productive Mediation</vt:lpstr>
      <vt:lpstr>PowerPoint Presentation</vt:lpstr>
      <vt:lpstr>PowerPoint Presentation</vt:lpstr>
      <vt:lpstr>Exodus 18</vt:lpstr>
      <vt:lpstr>Exodus 18</vt:lpstr>
      <vt:lpstr>Original Vision for the Servant Team</vt:lpstr>
      <vt:lpstr>Original Vision for the Servant Team</vt:lpstr>
      <vt:lpstr>Original Vision for the Servant Team</vt:lpstr>
      <vt:lpstr>Exodus 18</vt:lpstr>
      <vt:lpstr>Exodus 18</vt:lpstr>
      <vt:lpstr>Exodus 18</vt:lpstr>
      <vt:lpstr>Exodus 18</vt:lpstr>
      <vt:lpstr>Exodus 18</vt:lpstr>
      <vt:lpstr>Exodus 18</vt:lpstr>
      <vt:lpstr>Exodus 18</vt:lpstr>
      <vt:lpstr>Exodus 18</vt:lpstr>
      <vt:lpstr>Exodus 18</vt:lpstr>
      <vt:lpstr>Where we are headed</vt:lpstr>
      <vt:lpstr>PowerPoint Presentation</vt:lpstr>
      <vt:lpstr>Where we are headed</vt:lpstr>
      <vt:lpstr>Where we are headed</vt:lpstr>
      <vt:lpstr>Conclusions</vt:lpstr>
      <vt:lpstr>PowerPoint Presentation</vt:lpstr>
      <vt:lpstr>Sowing Seeds of Peace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2023-09-14T12:52:43Z</dcterms:modified>
</cp:coreProperties>
</file>