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2" r:id="rId1"/>
  </p:sldMasterIdLst>
  <p:notesMasterIdLst>
    <p:notesMasterId r:id="rId24"/>
  </p:notesMasterIdLst>
  <p:sldIdLst>
    <p:sldId id="256" r:id="rId2"/>
    <p:sldId id="258" r:id="rId3"/>
    <p:sldId id="259" r:id="rId4"/>
    <p:sldId id="260" r:id="rId5"/>
    <p:sldId id="262" r:id="rId6"/>
    <p:sldId id="276" r:id="rId7"/>
    <p:sldId id="277" r:id="rId8"/>
    <p:sldId id="261" r:id="rId9"/>
    <p:sldId id="278" r:id="rId10"/>
    <p:sldId id="274" r:id="rId11"/>
    <p:sldId id="257" r:id="rId12"/>
    <p:sldId id="264" r:id="rId13"/>
    <p:sldId id="265" r:id="rId14"/>
    <p:sldId id="266" r:id="rId15"/>
    <p:sldId id="272" r:id="rId16"/>
    <p:sldId id="267" r:id="rId17"/>
    <p:sldId id="268" r:id="rId18"/>
    <p:sldId id="273" r:id="rId19"/>
    <p:sldId id="269" r:id="rId20"/>
    <p:sldId id="280" r:id="rId21"/>
    <p:sldId id="270"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8396" autoAdjust="0"/>
    <p:restoredTop sz="94660" autoAdjust="0"/>
  </p:normalViewPr>
  <p:slideViewPr>
    <p:cSldViewPr snapToGrid="0">
      <p:cViewPr varScale="1">
        <p:scale>
          <a:sx n="76" d="100"/>
          <a:sy n="76" d="100"/>
        </p:scale>
        <p:origin x="108" y="768"/>
      </p:cViewPr>
      <p:guideLst/>
    </p:cSldViewPr>
  </p:slideViewPr>
  <p:outlineViewPr>
    <p:cViewPr>
      <p:scale>
        <a:sx n="33" d="100"/>
        <a:sy n="33" d="100"/>
      </p:scale>
      <p:origin x="0" y="-4176"/>
    </p:cViewPr>
  </p:outlineViewPr>
  <p:notesTextViewPr>
    <p:cViewPr>
      <p:scale>
        <a:sx n="1" d="1"/>
        <a:sy n="1" d="1"/>
      </p:scale>
      <p:origin x="0" y="0"/>
    </p:cViewPr>
  </p:notesTextViewPr>
  <p:sorterViewPr>
    <p:cViewPr>
      <p:scale>
        <a:sx n="79" d="100"/>
        <a:sy n="79" d="100"/>
      </p:scale>
      <p:origin x="0" y="0"/>
    </p:cViewPr>
  </p:sorterViewPr>
  <p:notesViewPr>
    <p:cSldViewPr snapToGrid="0">
      <p:cViewPr varScale="1">
        <p:scale>
          <a:sx n="81" d="100"/>
          <a:sy n="81" d="100"/>
        </p:scale>
        <p:origin x="197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267FD-7898-458F-88C7-DA01CE92E32D}"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BECC5-253A-4330-AD4E-5C35DDA8D54A}" type="slidenum">
              <a:rPr lang="en-US" smtClean="0"/>
              <a:t>‹#›</a:t>
            </a:fld>
            <a:endParaRPr lang="en-US"/>
          </a:p>
        </p:txBody>
      </p:sp>
    </p:spTree>
    <p:extLst>
      <p:ext uri="{BB962C8B-B14F-4D97-AF65-F5344CB8AC3E}">
        <p14:creationId xmlns:p14="http://schemas.microsoft.com/office/powerpoint/2010/main" val="46900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Intro of me</a:t>
            </a:r>
          </a:p>
          <a:p>
            <a:r>
              <a:rPr lang="en-US" b="1" dirty="0" smtClean="0"/>
              <a:t>Topic: Discipline and Grace</a:t>
            </a:r>
          </a:p>
          <a:p>
            <a:r>
              <a:rPr lang="en-US" b="1" dirty="0" smtClean="0"/>
              <a:t>Discipline is the training of character through instruction and correction for right living, </a:t>
            </a:r>
          </a:p>
          <a:p>
            <a:r>
              <a:rPr lang="en-US" b="1" dirty="0" smtClean="0"/>
              <a:t>God’s grace is the resources given to accomplish what we want to do but can’t. </a:t>
            </a:r>
          </a:p>
          <a:p>
            <a:r>
              <a:rPr lang="en-US" b="1" dirty="0" smtClean="0"/>
              <a:t>Every loving parent needs to discipline their children, appropriating grace for themselves as well as their children. </a:t>
            </a:r>
          </a:p>
          <a:p>
            <a:r>
              <a:rPr lang="en-US" b="1" dirty="0" smtClean="0"/>
              <a:t>Hebrews 12 gives us 4 insights into how to </a:t>
            </a:r>
            <a:r>
              <a:rPr lang="en-US" b="1" smtClean="0"/>
              <a:t>become an </a:t>
            </a:r>
            <a:r>
              <a:rPr lang="en-US" b="1" dirty="0" smtClean="0"/>
              <a:t>effective discipliner.</a:t>
            </a:r>
            <a:endParaRPr lang="en-US" b="1" dirty="0"/>
          </a:p>
        </p:txBody>
      </p:sp>
      <p:sp>
        <p:nvSpPr>
          <p:cNvPr id="4" name="Slide Number Placeholder 3"/>
          <p:cNvSpPr>
            <a:spLocks noGrp="1"/>
          </p:cNvSpPr>
          <p:nvPr>
            <p:ph type="sldNum" sz="quarter" idx="10"/>
          </p:nvPr>
        </p:nvSpPr>
        <p:spPr/>
        <p:txBody>
          <a:bodyPr/>
          <a:lstStyle/>
          <a:p>
            <a:fld id="{34CBECC5-253A-4330-AD4E-5C35DDA8D54A}" type="slidenum">
              <a:rPr lang="en-US" smtClean="0"/>
              <a:t>1</a:t>
            </a:fld>
            <a:endParaRPr lang="en-US"/>
          </a:p>
        </p:txBody>
      </p:sp>
    </p:spTree>
    <p:extLst>
      <p:ext uri="{BB962C8B-B14F-4D97-AF65-F5344CB8AC3E}">
        <p14:creationId xmlns:p14="http://schemas.microsoft.com/office/powerpoint/2010/main" val="357763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Pain can be hurtful and destructive </a:t>
            </a:r>
          </a:p>
          <a:p>
            <a:r>
              <a:rPr lang="en-US" dirty="0" smtClean="0"/>
              <a:t>I have been hurt badly by pain inflicted on me by my parents. </a:t>
            </a:r>
          </a:p>
          <a:p>
            <a:r>
              <a:rPr lang="en-US" dirty="0" smtClean="0"/>
              <a:t>We must remember there is bad pain, don’t inflict that.</a:t>
            </a:r>
          </a:p>
          <a:p>
            <a:r>
              <a:rPr lang="en-US" dirty="0" smtClean="0"/>
              <a:t>But there is also good pain. Explain the difference to your children and help them embrace pain that helps develop character.  </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10</a:t>
            </a:fld>
            <a:endParaRPr lang="en-US"/>
          </a:p>
        </p:txBody>
      </p:sp>
    </p:spTree>
    <p:extLst>
      <p:ext uri="{BB962C8B-B14F-4D97-AF65-F5344CB8AC3E}">
        <p14:creationId xmlns:p14="http://schemas.microsoft.com/office/powerpoint/2010/main" val="2974658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dirty="0"/>
              <a:t> </a:t>
            </a:r>
          </a:p>
        </p:txBody>
      </p:sp>
      <p:sp>
        <p:nvSpPr>
          <p:cNvPr id="4" name="Slide Number Placeholder 3"/>
          <p:cNvSpPr>
            <a:spLocks noGrp="1"/>
          </p:cNvSpPr>
          <p:nvPr>
            <p:ph type="sldNum" sz="quarter" idx="10"/>
          </p:nvPr>
        </p:nvSpPr>
        <p:spPr/>
        <p:txBody>
          <a:bodyPr/>
          <a:lstStyle/>
          <a:p>
            <a:fld id="{34CBECC5-253A-4330-AD4E-5C35DDA8D54A}" type="slidenum">
              <a:rPr lang="en-US" smtClean="0"/>
              <a:t>11</a:t>
            </a:fld>
            <a:endParaRPr lang="en-US"/>
          </a:p>
        </p:txBody>
      </p:sp>
    </p:spTree>
    <p:extLst>
      <p:ext uri="{BB962C8B-B14F-4D97-AF65-F5344CB8AC3E}">
        <p14:creationId xmlns:p14="http://schemas.microsoft.com/office/powerpoint/2010/main" val="3894334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12</a:t>
            </a:fld>
            <a:endParaRPr lang="en-US"/>
          </a:p>
        </p:txBody>
      </p:sp>
    </p:spTree>
    <p:extLst>
      <p:ext uri="{BB962C8B-B14F-4D97-AF65-F5344CB8AC3E}">
        <p14:creationId xmlns:p14="http://schemas.microsoft.com/office/powerpoint/2010/main" val="2783639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13</a:t>
            </a:fld>
            <a:endParaRPr lang="en-US"/>
          </a:p>
        </p:txBody>
      </p:sp>
    </p:spTree>
    <p:extLst>
      <p:ext uri="{BB962C8B-B14F-4D97-AF65-F5344CB8AC3E}">
        <p14:creationId xmlns:p14="http://schemas.microsoft.com/office/powerpoint/2010/main" val="1807476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14</a:t>
            </a:fld>
            <a:endParaRPr lang="en-US"/>
          </a:p>
        </p:txBody>
      </p:sp>
    </p:spTree>
    <p:extLst>
      <p:ext uri="{BB962C8B-B14F-4D97-AF65-F5344CB8AC3E}">
        <p14:creationId xmlns:p14="http://schemas.microsoft.com/office/powerpoint/2010/main" val="100562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 how to obey. Sometimes we expect our children to share toys, know the difference between telling adults important information and tattling before we have taken the time to teach them these skills. </a:t>
            </a:r>
          </a:p>
          <a:p>
            <a:r>
              <a:rPr lang="en-US" dirty="0" smtClean="0"/>
              <a:t>Children will play better together if we take a few minutes to guide and direct their play with other children before the adults begin their own discussion. </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15</a:t>
            </a:fld>
            <a:endParaRPr lang="en-US"/>
          </a:p>
        </p:txBody>
      </p:sp>
    </p:spTree>
    <p:extLst>
      <p:ext uri="{BB962C8B-B14F-4D97-AF65-F5344CB8AC3E}">
        <p14:creationId xmlns:p14="http://schemas.microsoft.com/office/powerpoint/2010/main" val="1030934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have few rules and few consequences. They should be known and established, not made up in the moment. The rules should reinforce family values. </a:t>
            </a:r>
          </a:p>
          <a:p>
            <a:r>
              <a:rPr lang="en-US" dirty="0" smtClean="0"/>
              <a:t>Example: We respect God and all people in our family. What behaviors are expected with respect. What is the consequence for disrespect? </a:t>
            </a:r>
          </a:p>
          <a:p>
            <a:endParaRPr lang="en-US" dirty="0"/>
          </a:p>
          <a:p>
            <a:r>
              <a:rPr lang="en-US" dirty="0" smtClean="0"/>
              <a:t>The consequences need to be consistent and instructional.</a:t>
            </a:r>
          </a:p>
          <a:p>
            <a:r>
              <a:rPr lang="en-US" dirty="0" smtClean="0"/>
              <a:t>Examples of instructional consequences: You don’t want to share toys. Then choose one toy and go to another space to be alone with that toy. You will play alone and only have one toy because selfish people end up alone and not being able to enjoy other people and others’ things.</a:t>
            </a:r>
          </a:p>
          <a:p>
            <a:endParaRPr lang="en-US" dirty="0"/>
          </a:p>
          <a:p>
            <a:r>
              <a:rPr lang="en-US" dirty="0" smtClean="0"/>
              <a:t>Judicial means the consequence should fit the offense. You do not want to exasperate your children (Ephesians 6:4)</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16</a:t>
            </a:fld>
            <a:endParaRPr lang="en-US"/>
          </a:p>
        </p:txBody>
      </p:sp>
    </p:spTree>
    <p:extLst>
      <p:ext uri="{BB962C8B-B14F-4D97-AF65-F5344CB8AC3E}">
        <p14:creationId xmlns:p14="http://schemas.microsoft.com/office/powerpoint/2010/main" val="2967577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 at the law that cannot be kept by your children within their own resources. </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17</a:t>
            </a:fld>
            <a:endParaRPr lang="en-US"/>
          </a:p>
        </p:txBody>
      </p:sp>
    </p:spTree>
    <p:extLst>
      <p:ext uri="{BB962C8B-B14F-4D97-AF65-F5344CB8AC3E}">
        <p14:creationId xmlns:p14="http://schemas.microsoft.com/office/powerpoint/2010/main" val="3940545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Perfect Moral Law reveals God’s character.</a:t>
            </a:r>
          </a:p>
          <a:p>
            <a:r>
              <a:rPr lang="en-US" dirty="0" smtClean="0"/>
              <a:t>We need to keep it perfectly to be acceptable to God.</a:t>
            </a:r>
          </a:p>
          <a:p>
            <a:r>
              <a:rPr lang="en-US" dirty="0" smtClean="0"/>
              <a:t>The more we keep it the more sane and fulfilled our lives will be because we were designed to live this way.</a:t>
            </a:r>
          </a:p>
          <a:p>
            <a:r>
              <a:rPr lang="en-US" dirty="0" smtClean="0"/>
              <a:t>We need to keep it but can’t and that is where the gospel comes to play.</a:t>
            </a:r>
          </a:p>
          <a:p>
            <a:r>
              <a:rPr lang="en-US" dirty="0"/>
              <a:t>Add gospel if guests are here</a:t>
            </a:r>
            <a:r>
              <a:rPr lang="en-US" dirty="0" smtClean="0"/>
              <a:t>.</a:t>
            </a:r>
          </a:p>
          <a:p>
            <a:endParaRPr lang="en-US" dirty="0"/>
          </a:p>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18</a:t>
            </a:fld>
            <a:endParaRPr lang="en-US"/>
          </a:p>
        </p:txBody>
      </p:sp>
    </p:spTree>
    <p:extLst>
      <p:ext uri="{BB962C8B-B14F-4D97-AF65-F5344CB8AC3E}">
        <p14:creationId xmlns:p14="http://schemas.microsoft.com/office/powerpoint/2010/main" val="2876106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19</a:t>
            </a:fld>
            <a:endParaRPr lang="en-US"/>
          </a:p>
        </p:txBody>
      </p:sp>
    </p:spTree>
    <p:extLst>
      <p:ext uri="{BB962C8B-B14F-4D97-AF65-F5344CB8AC3E}">
        <p14:creationId xmlns:p14="http://schemas.microsoft.com/office/powerpoint/2010/main" val="292800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2</a:t>
            </a:fld>
            <a:endParaRPr lang="en-US"/>
          </a:p>
        </p:txBody>
      </p:sp>
    </p:spTree>
    <p:extLst>
      <p:ext uri="{BB962C8B-B14F-4D97-AF65-F5344CB8AC3E}">
        <p14:creationId xmlns:p14="http://schemas.microsoft.com/office/powerpoint/2010/main" val="1153128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Phil 2:13 </a:t>
            </a:r>
            <a:r>
              <a:rPr lang="en-US" dirty="0"/>
              <a:t>For God is working in you, giving you the desire and the power to do what pleases him</a:t>
            </a:r>
            <a:r>
              <a:rPr lang="en-US" dirty="0" smtClean="0"/>
              <a:t>. </a:t>
            </a:r>
          </a:p>
          <a:p>
            <a:r>
              <a:rPr lang="en-US" dirty="0" smtClean="0"/>
              <a:t>Grace response</a:t>
            </a:r>
          </a:p>
          <a:p>
            <a:r>
              <a:rPr lang="en-US" dirty="0" smtClean="0"/>
              <a:t>Acknowledge your own inability</a:t>
            </a:r>
          </a:p>
          <a:p>
            <a:r>
              <a:rPr lang="en-US" dirty="0" smtClean="0"/>
              <a:t>Confess sin and ask for forgiveness</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20</a:t>
            </a:fld>
            <a:endParaRPr lang="en-US"/>
          </a:p>
        </p:txBody>
      </p:sp>
    </p:spTree>
    <p:extLst>
      <p:ext uri="{BB962C8B-B14F-4D97-AF65-F5344CB8AC3E}">
        <p14:creationId xmlns:p14="http://schemas.microsoft.com/office/powerpoint/2010/main" val="2164435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thank you, teach them to write thank you notes</a:t>
            </a:r>
          </a:p>
          <a:p>
            <a:r>
              <a:rPr lang="en-US" dirty="0" smtClean="0"/>
              <a:t>Play the glad game and point put change in mood when being grateful. </a:t>
            </a:r>
          </a:p>
          <a:p>
            <a:r>
              <a:rPr lang="en-US" dirty="0" smtClean="0"/>
              <a:t>What are some good consequences.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21</a:t>
            </a:fld>
            <a:endParaRPr lang="en-US"/>
          </a:p>
        </p:txBody>
      </p:sp>
    </p:spTree>
    <p:extLst>
      <p:ext uri="{BB962C8B-B14F-4D97-AF65-F5344CB8AC3E}">
        <p14:creationId xmlns:p14="http://schemas.microsoft.com/office/powerpoint/2010/main" val="2622648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22</a:t>
            </a:fld>
            <a:endParaRPr lang="en-US"/>
          </a:p>
        </p:txBody>
      </p:sp>
    </p:spTree>
    <p:extLst>
      <p:ext uri="{BB962C8B-B14F-4D97-AF65-F5344CB8AC3E}">
        <p14:creationId xmlns:p14="http://schemas.microsoft.com/office/powerpoint/2010/main" val="45606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3</a:t>
            </a:fld>
            <a:endParaRPr lang="en-US"/>
          </a:p>
        </p:txBody>
      </p:sp>
    </p:spTree>
    <p:extLst>
      <p:ext uri="{BB962C8B-B14F-4D97-AF65-F5344CB8AC3E}">
        <p14:creationId xmlns:p14="http://schemas.microsoft.com/office/powerpoint/2010/main" val="185698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4 insights 4 insights into discipline. Click</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4</a:t>
            </a:fld>
            <a:endParaRPr lang="en-US"/>
          </a:p>
        </p:txBody>
      </p:sp>
    </p:spTree>
    <p:extLst>
      <p:ext uri="{BB962C8B-B14F-4D97-AF65-F5344CB8AC3E}">
        <p14:creationId xmlns:p14="http://schemas.microsoft.com/office/powerpoint/2010/main" val="46838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Come to appreciate God’s discipline</a:t>
            </a:r>
          </a:p>
          <a:p>
            <a:r>
              <a:rPr lang="en-US" dirty="0" smtClean="0"/>
              <a:t>An effective discipliner will become an godly discipliner.</a:t>
            </a:r>
          </a:p>
          <a:p>
            <a:r>
              <a:rPr lang="en-US" dirty="0" smtClean="0"/>
              <a:t>This passage gives two reasons for this </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5</a:t>
            </a:fld>
            <a:endParaRPr lang="en-US"/>
          </a:p>
        </p:txBody>
      </p:sp>
    </p:spTree>
    <p:extLst>
      <p:ext uri="{BB962C8B-B14F-4D97-AF65-F5344CB8AC3E}">
        <p14:creationId xmlns:p14="http://schemas.microsoft.com/office/powerpoint/2010/main" val="15603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next slide </a:t>
            </a:r>
          </a:p>
        </p:txBody>
      </p:sp>
      <p:sp>
        <p:nvSpPr>
          <p:cNvPr id="4" name="Slide Number Placeholder 3"/>
          <p:cNvSpPr>
            <a:spLocks noGrp="1"/>
          </p:cNvSpPr>
          <p:nvPr>
            <p:ph type="sldNum" sz="quarter" idx="10"/>
          </p:nvPr>
        </p:nvSpPr>
        <p:spPr/>
        <p:txBody>
          <a:bodyPr/>
          <a:lstStyle/>
          <a:p>
            <a:fld id="{34CBECC5-253A-4330-AD4E-5C35DDA8D54A}" type="slidenum">
              <a:rPr lang="en-US" smtClean="0"/>
              <a:t>6</a:t>
            </a:fld>
            <a:endParaRPr lang="en-US"/>
          </a:p>
        </p:txBody>
      </p:sp>
    </p:spTree>
    <p:extLst>
      <p:ext uri="{BB962C8B-B14F-4D97-AF65-F5344CB8AC3E}">
        <p14:creationId xmlns:p14="http://schemas.microsoft.com/office/powerpoint/2010/main" val="461099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tend to discipline our children’s behavior and think in the present situation </a:t>
            </a:r>
          </a:p>
          <a:p>
            <a:endParaRPr lang="en-US" b="1" dirty="0"/>
          </a:p>
          <a:p>
            <a:r>
              <a:rPr lang="en-US" b="1" dirty="0" smtClean="0"/>
              <a:t>We discipline out of our personal opinions which is limited and sometimes wrong</a:t>
            </a:r>
          </a:p>
          <a:p>
            <a:endParaRPr lang="en-US" b="1" dirty="0"/>
          </a:p>
          <a:p>
            <a:r>
              <a:rPr lang="en-US" b="1" dirty="0" smtClean="0"/>
              <a:t>This  is why an effective discipliner submits to giving and receiving God’s discipline to become a godly discipliner.</a:t>
            </a:r>
            <a:endParaRPr lang="en-US" b="1" dirty="0"/>
          </a:p>
        </p:txBody>
      </p:sp>
      <p:sp>
        <p:nvSpPr>
          <p:cNvPr id="4" name="Slide Number Placeholder 3"/>
          <p:cNvSpPr>
            <a:spLocks noGrp="1"/>
          </p:cNvSpPr>
          <p:nvPr>
            <p:ph type="sldNum" sz="quarter" idx="10"/>
          </p:nvPr>
        </p:nvSpPr>
        <p:spPr/>
        <p:txBody>
          <a:bodyPr/>
          <a:lstStyle/>
          <a:p>
            <a:fld id="{34CBECC5-253A-4330-AD4E-5C35DDA8D54A}" type="slidenum">
              <a:rPr lang="en-US" smtClean="0"/>
              <a:t>7</a:t>
            </a:fld>
            <a:endParaRPr lang="en-US"/>
          </a:p>
        </p:txBody>
      </p:sp>
    </p:spTree>
    <p:extLst>
      <p:ext uri="{BB962C8B-B14F-4D97-AF65-F5344CB8AC3E}">
        <p14:creationId xmlns:p14="http://schemas.microsoft.com/office/powerpoint/2010/main" val="1659253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Discipline is only really effective when it is done in love, because of love and in a loving </a:t>
            </a:r>
            <a:r>
              <a:rPr lang="en-US" dirty="0" smtClean="0"/>
              <a:t>way. You are only a truly Godly discipliner when your discipline is done in love because of how much you love your children and in a loving way 100% of the time. </a:t>
            </a:r>
          </a:p>
          <a:p>
            <a:pPr marL="171450" indent="-171450">
              <a:buFont typeface="Arial" panose="020B0604020202020204" pitchFamily="34" charset="0"/>
              <a:buChar char="•"/>
            </a:pPr>
            <a:r>
              <a:rPr lang="en-US" dirty="0" smtClean="0"/>
              <a:t>It is impossible to achieve but should remain a goal.</a:t>
            </a:r>
          </a:p>
          <a:p>
            <a:pPr marL="171450" indent="-171450">
              <a:buFont typeface="Arial" panose="020B0604020202020204" pitchFamily="34" charset="0"/>
              <a:buChar char="•"/>
            </a:pPr>
            <a:r>
              <a:rPr lang="en-US" dirty="0" smtClean="0"/>
              <a:t>When we are honest we must admit there are mixed motives</a:t>
            </a:r>
          </a:p>
          <a:p>
            <a:pPr marL="171450" indent="-171450">
              <a:buFont typeface="Arial" panose="020B0604020202020204" pitchFamily="34" charset="0"/>
              <a:buChar char="•"/>
            </a:pPr>
            <a:r>
              <a:rPr lang="en-US" dirty="0" smtClean="0"/>
              <a:t>Will ask God to expose bad motives and help you turn away from them.</a:t>
            </a:r>
          </a:p>
          <a:p>
            <a:pPr marL="171450" indent="-171450">
              <a:buFont typeface="Arial" panose="020B0604020202020204" pitchFamily="34" charset="0"/>
              <a:buChar char="•"/>
            </a:pPr>
            <a:r>
              <a:rPr lang="en-US" dirty="0" smtClean="0"/>
              <a:t>Some people tend to be soft on discipline, easily ready to give grace. They have to be willing to grow in becoming more strict. If you are rigid and strict but grow in being more gracious.</a:t>
            </a:r>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8</a:t>
            </a:fld>
            <a:endParaRPr lang="en-US"/>
          </a:p>
        </p:txBody>
      </p:sp>
    </p:spTree>
    <p:extLst>
      <p:ext uri="{BB962C8B-B14F-4D97-AF65-F5344CB8AC3E}">
        <p14:creationId xmlns:p14="http://schemas.microsoft.com/office/powerpoint/2010/main" val="3261871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how is my discipline preparing my children for adulthood. </a:t>
            </a:r>
          </a:p>
          <a:p>
            <a:r>
              <a:rPr lang="en-US" dirty="0" smtClean="0"/>
              <a:t>What is my discipline teaching my child about Christ and motivating her to become like Christ? </a:t>
            </a:r>
          </a:p>
          <a:p>
            <a:r>
              <a:rPr lang="en-US" dirty="0" smtClean="0"/>
              <a:t>How is my discipline teaching my child he cannot be a truly grateful person and other focused without God’s Spirit empowering him.</a:t>
            </a:r>
          </a:p>
          <a:p>
            <a:r>
              <a:rPr lang="en-US" dirty="0" smtClean="0"/>
              <a:t>How is my discipline helping my child grow in their talents and gifting so they can be used to their full potential? </a:t>
            </a:r>
          </a:p>
          <a:p>
            <a:endParaRPr lang="en-US" dirty="0"/>
          </a:p>
        </p:txBody>
      </p:sp>
      <p:sp>
        <p:nvSpPr>
          <p:cNvPr id="4" name="Slide Number Placeholder 3"/>
          <p:cNvSpPr>
            <a:spLocks noGrp="1"/>
          </p:cNvSpPr>
          <p:nvPr>
            <p:ph type="sldNum" sz="quarter" idx="10"/>
          </p:nvPr>
        </p:nvSpPr>
        <p:spPr/>
        <p:txBody>
          <a:bodyPr/>
          <a:lstStyle/>
          <a:p>
            <a:fld id="{34CBECC5-253A-4330-AD4E-5C35DDA8D54A}" type="slidenum">
              <a:rPr lang="en-US" smtClean="0"/>
              <a:t>9</a:t>
            </a:fld>
            <a:endParaRPr lang="en-US"/>
          </a:p>
        </p:txBody>
      </p:sp>
    </p:spTree>
    <p:extLst>
      <p:ext uri="{BB962C8B-B14F-4D97-AF65-F5344CB8AC3E}">
        <p14:creationId xmlns:p14="http://schemas.microsoft.com/office/powerpoint/2010/main" val="322856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52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88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594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70684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589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7076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016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21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16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77696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157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50083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758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666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64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670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725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61BEF0D-F0BB-DE4B-95CE-6DB70DBA9567}" type="datetimeFigureOut">
              <a:rPr lang="en-US" smtClean="0"/>
              <a:pPr/>
              <a:t>3/22/2022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3822457"/>
      </p:ext>
    </p:extLst>
  </p:cSld>
  <p:clrMap bg1="dk1" tx1="lt1" bg2="dk2" tx2="lt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b="1" dirty="0">
                <a:solidFill>
                  <a:schemeClr val="accent2">
                    <a:lumMod val="60000"/>
                    <a:lumOff val="40000"/>
                  </a:schemeClr>
                </a:solidFill>
              </a:rPr>
              <a:t>Discipline </a:t>
            </a:r>
            <a:r>
              <a:rPr lang="en-US" sz="3600" dirty="0"/>
              <a:t>is the training of character through instruction and correction for right </a:t>
            </a:r>
            <a:r>
              <a:rPr lang="en-US" sz="3600" dirty="0" smtClean="0"/>
              <a:t>living.</a:t>
            </a:r>
          </a:p>
          <a:p>
            <a:pPr marL="0" indent="0">
              <a:buNone/>
            </a:pPr>
            <a:r>
              <a:rPr lang="en-US" sz="3600" b="1" dirty="0" smtClean="0">
                <a:solidFill>
                  <a:schemeClr val="accent2">
                    <a:lumMod val="60000"/>
                    <a:lumOff val="40000"/>
                  </a:schemeClr>
                </a:solidFill>
              </a:rPr>
              <a:t>Grace </a:t>
            </a:r>
            <a:r>
              <a:rPr lang="en-US" sz="3600" dirty="0" smtClean="0">
                <a:solidFill>
                  <a:schemeClr val="tx1"/>
                </a:solidFill>
              </a:rPr>
              <a:t>is a gift from God of spiritual resources to do what we want but can’t within our own resources. </a:t>
            </a:r>
            <a:endParaRPr lang="en-US" sz="3600" dirty="0"/>
          </a:p>
          <a:p>
            <a:pPr marL="0" indent="0" algn="ctr">
              <a:buNone/>
            </a:pPr>
            <a:r>
              <a:rPr lang="en-US" sz="3600" dirty="0" smtClean="0"/>
              <a:t> MY HOPE:</a:t>
            </a:r>
          </a:p>
          <a:p>
            <a:pPr marL="0" indent="0">
              <a:buNone/>
            </a:pPr>
            <a:r>
              <a:rPr lang="en-US" sz="3600" i="1" dirty="0" smtClean="0"/>
              <a:t>You will want to become </a:t>
            </a:r>
            <a:r>
              <a:rPr lang="en-US" sz="3600" b="1" dirty="0" smtClean="0">
                <a:solidFill>
                  <a:schemeClr val="accent2">
                    <a:lumMod val="75000"/>
                  </a:schemeClr>
                </a:solidFill>
              </a:rPr>
              <a:t>an effective discipliner </a:t>
            </a:r>
            <a:r>
              <a:rPr lang="en-US" sz="3600" i="1" dirty="0" smtClean="0"/>
              <a:t>rather  than just adding a few pointers to your discipline regiment.</a:t>
            </a:r>
          </a:p>
          <a:p>
            <a:pPr marL="0" indent="0">
              <a:buNone/>
            </a:pPr>
            <a:endParaRPr lang="en-US" sz="3600" dirty="0"/>
          </a:p>
        </p:txBody>
      </p:sp>
    </p:spTree>
    <p:extLst>
      <p:ext uri="{BB962C8B-B14F-4D97-AF65-F5344CB8AC3E}">
        <p14:creationId xmlns:p14="http://schemas.microsoft.com/office/powerpoint/2010/main" val="179291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lgn="ctr">
              <a:buNone/>
            </a:pPr>
            <a:r>
              <a:rPr lang="en-US" sz="3600" dirty="0" smtClean="0"/>
              <a:t> </a:t>
            </a:r>
            <a:r>
              <a:rPr lang="en-US" sz="3600" b="1" dirty="0" smtClean="0">
                <a:solidFill>
                  <a:schemeClr val="accent2">
                    <a:lumMod val="75000"/>
                  </a:schemeClr>
                </a:solidFill>
              </a:rPr>
              <a:t>THE METHOD</a:t>
            </a:r>
          </a:p>
          <a:p>
            <a:pPr marL="0" indent="0">
              <a:buNone/>
            </a:pPr>
            <a:r>
              <a:rPr lang="en-US" sz="3600" b="1" baseline="30000" dirty="0"/>
              <a:t> </a:t>
            </a:r>
            <a:r>
              <a:rPr lang="en-US" sz="3600" dirty="0"/>
              <a:t>No discipline is enjoyable while it is happening—it’s painful! </a:t>
            </a:r>
            <a:endParaRPr lang="en-US" sz="3600" dirty="0" smtClean="0"/>
          </a:p>
          <a:p>
            <a:pPr marL="0" indent="0">
              <a:buNone/>
            </a:pPr>
            <a:r>
              <a:rPr lang="en-US" sz="3600" dirty="0" smtClean="0">
                <a:solidFill>
                  <a:schemeClr val="tx1"/>
                </a:solidFill>
              </a:rPr>
              <a:t>A Godly discipliner is willing to inflict pain that is loving and for their good! </a:t>
            </a:r>
          </a:p>
          <a:p>
            <a:pPr lvl="1">
              <a:buSzPct val="75000"/>
              <a:buFont typeface="Wingdings" panose="05000000000000000000" pitchFamily="2" charset="2"/>
              <a:buChar char="v"/>
            </a:pPr>
            <a:r>
              <a:rPr lang="en-US" sz="3600" dirty="0" smtClean="0">
                <a:solidFill>
                  <a:schemeClr val="tx1"/>
                </a:solidFill>
              </a:rPr>
              <a:t> It is not for their good when they are doing wrong   out of ignorance or inability. </a:t>
            </a:r>
          </a:p>
          <a:p>
            <a:pPr lvl="1">
              <a:buSzPct val="75000"/>
              <a:buFont typeface="Wingdings" panose="05000000000000000000" pitchFamily="2" charset="2"/>
              <a:buChar char="v"/>
            </a:pPr>
            <a:r>
              <a:rPr lang="en-US" sz="3200" dirty="0" smtClean="0">
                <a:solidFill>
                  <a:schemeClr val="tx1"/>
                </a:solidFill>
              </a:rPr>
              <a:t> </a:t>
            </a:r>
            <a:r>
              <a:rPr lang="en-US" sz="3600" dirty="0" smtClean="0">
                <a:solidFill>
                  <a:schemeClr val="tx1"/>
                </a:solidFill>
              </a:rPr>
              <a:t>Pain is effective when given to correct willful disobedience to both what they should </a:t>
            </a:r>
            <a:r>
              <a:rPr lang="en-US" sz="3600" dirty="0" smtClean="0">
                <a:solidFill>
                  <a:schemeClr val="accent2">
                    <a:lumMod val="60000"/>
                    <a:lumOff val="40000"/>
                  </a:schemeClr>
                </a:solidFill>
              </a:rPr>
              <a:t>NOT</a:t>
            </a:r>
            <a:r>
              <a:rPr lang="en-US" sz="3600" dirty="0" smtClean="0">
                <a:solidFill>
                  <a:schemeClr val="tx1"/>
                </a:solidFill>
              </a:rPr>
              <a:t> be doing and what they should </a:t>
            </a:r>
            <a:r>
              <a:rPr lang="en-US" sz="3600" dirty="0" smtClean="0">
                <a:solidFill>
                  <a:schemeClr val="accent2">
                    <a:lumMod val="60000"/>
                    <a:lumOff val="40000"/>
                  </a:schemeClr>
                </a:solidFill>
              </a:rPr>
              <a:t>BE</a:t>
            </a:r>
            <a:r>
              <a:rPr lang="en-US" sz="3600" dirty="0" smtClean="0">
                <a:solidFill>
                  <a:schemeClr val="tx1"/>
                </a:solidFill>
              </a:rPr>
              <a:t> doing</a:t>
            </a:r>
            <a:endParaRPr lang="en-US" sz="3600" dirty="0">
              <a:solidFill>
                <a:schemeClr val="tx1"/>
              </a:solidFill>
            </a:endParaRPr>
          </a:p>
        </p:txBody>
      </p:sp>
    </p:spTree>
    <p:extLst>
      <p:ext uri="{BB962C8B-B14F-4D97-AF65-F5344CB8AC3E}">
        <p14:creationId xmlns:p14="http://schemas.microsoft.com/office/powerpoint/2010/main" val="165070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endParaRPr lang="en-US" sz="3600" dirty="0" smtClean="0"/>
          </a:p>
          <a:p>
            <a:pPr marL="0" indent="0">
              <a:buNone/>
            </a:pPr>
            <a:endParaRPr lang="en-US" sz="3600" dirty="0"/>
          </a:p>
          <a:p>
            <a:pPr marL="0" indent="0">
              <a:buNone/>
            </a:pPr>
            <a:endParaRPr lang="en-US" sz="3600" dirty="0" smtClean="0"/>
          </a:p>
          <a:p>
            <a:pPr marL="0" indent="0" algn="ctr">
              <a:buNone/>
            </a:pPr>
            <a:r>
              <a:rPr lang="en-US" sz="3600" dirty="0" smtClean="0"/>
              <a:t> </a:t>
            </a:r>
            <a:endParaRPr lang="en-US" sz="3600" dirty="0"/>
          </a:p>
        </p:txBody>
      </p:sp>
      <p:pic>
        <p:nvPicPr>
          <p:cNvPr id="6" name="Picture 2" descr="https://images-na.ssl-images-amazon.com/images/I/51kjIBrmHvL._SX322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2708" y="1992101"/>
            <a:ext cx="3446584" cy="4704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58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800" b="1" dirty="0" smtClean="0"/>
              <a:t> DISCIPLING and GRACE</a:t>
            </a:r>
            <a:br>
              <a:rPr lang="en-US" sz="4800" b="1" dirty="0" smtClean="0"/>
            </a:br>
            <a:r>
              <a:rPr lang="en-US" sz="4800" b="1" dirty="0" smtClean="0"/>
              <a:t>2 Truths of God’s Law</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dirty="0" smtClean="0"/>
              <a:t> What God teaches us about obedience to His laws: </a:t>
            </a:r>
          </a:p>
          <a:p>
            <a:pPr marL="742950" indent="-742950">
              <a:buFont typeface="+mj-lt"/>
              <a:buAutoNum type="arabicPeriod"/>
            </a:pPr>
            <a:r>
              <a:rPr lang="en-US" sz="3600" dirty="0" smtClean="0"/>
              <a:t>God wants us to obey so we can be  protected in His love and have his joy.</a:t>
            </a:r>
          </a:p>
          <a:p>
            <a:pPr marL="0" indent="0">
              <a:buNone/>
            </a:pPr>
            <a:r>
              <a:rPr lang="en-US" sz="3600" i="1" dirty="0"/>
              <a:t>When you obey my commandments, you </a:t>
            </a:r>
            <a:r>
              <a:rPr lang="en-US" sz="3600" i="1" dirty="0">
                <a:solidFill>
                  <a:schemeClr val="accent2">
                    <a:lumMod val="60000"/>
                    <a:lumOff val="40000"/>
                  </a:schemeClr>
                </a:solidFill>
              </a:rPr>
              <a:t>remain in my </a:t>
            </a:r>
            <a:r>
              <a:rPr lang="en-US" sz="3600" i="1" dirty="0" smtClean="0">
                <a:solidFill>
                  <a:schemeClr val="accent2">
                    <a:lumMod val="60000"/>
                    <a:lumOff val="40000"/>
                  </a:schemeClr>
                </a:solidFill>
              </a:rPr>
              <a:t>love…</a:t>
            </a:r>
            <a:r>
              <a:rPr lang="en-US" sz="3600" i="1" dirty="0"/>
              <a:t> </a:t>
            </a:r>
            <a:r>
              <a:rPr lang="en-US" sz="3600" b="1" i="1" baseline="30000" dirty="0"/>
              <a:t>11 </a:t>
            </a:r>
            <a:r>
              <a:rPr lang="en-US" sz="3600" i="1" dirty="0"/>
              <a:t>I have told you these things so that you will be </a:t>
            </a:r>
            <a:r>
              <a:rPr lang="en-US" sz="3600" i="1" dirty="0">
                <a:solidFill>
                  <a:schemeClr val="accent2">
                    <a:lumMod val="60000"/>
                    <a:lumOff val="40000"/>
                  </a:schemeClr>
                </a:solidFill>
              </a:rPr>
              <a:t>filled with my joy</a:t>
            </a:r>
            <a:r>
              <a:rPr lang="en-US" sz="3600" i="1" dirty="0"/>
              <a:t>. Yes, your joy will overflow</a:t>
            </a:r>
            <a:r>
              <a:rPr lang="en-US" sz="3600" i="1" dirty="0" smtClean="0"/>
              <a:t>! </a:t>
            </a:r>
            <a:r>
              <a:rPr lang="en-US" b="1" dirty="0" smtClean="0"/>
              <a:t>John 15: 10-11</a:t>
            </a:r>
            <a:endParaRPr lang="en-US" sz="3600" b="1" dirty="0" smtClean="0"/>
          </a:p>
          <a:p>
            <a:pPr marL="0" indent="0">
              <a:buNone/>
            </a:pPr>
            <a:endParaRPr lang="en-US" sz="3600" dirty="0"/>
          </a:p>
        </p:txBody>
      </p:sp>
    </p:spTree>
    <p:extLst>
      <p:ext uri="{BB962C8B-B14F-4D97-AF65-F5344CB8AC3E}">
        <p14:creationId xmlns:p14="http://schemas.microsoft.com/office/powerpoint/2010/main" val="95573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800" b="1" dirty="0" smtClean="0"/>
              <a:t> DISCIPLING and GRACE</a:t>
            </a:r>
            <a:br>
              <a:rPr lang="en-US" sz="4800" b="1" dirty="0" smtClean="0"/>
            </a:br>
            <a:r>
              <a:rPr lang="en-US" sz="4800" b="1" dirty="0" smtClean="0"/>
              <a:t>2 Truths of God’s Law</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742950" indent="-742950">
              <a:buFont typeface="+mj-lt"/>
              <a:buAutoNum type="arabicPeriod" startAt="2"/>
            </a:pPr>
            <a:r>
              <a:rPr lang="en-US" sz="3600" dirty="0" smtClean="0"/>
              <a:t> We can’t obey God’s law</a:t>
            </a:r>
          </a:p>
          <a:p>
            <a:pPr marL="0" indent="0">
              <a:buNone/>
            </a:pPr>
            <a:r>
              <a:rPr lang="en-US" sz="3600" b="1" i="1" baseline="30000" dirty="0"/>
              <a:t>19 </a:t>
            </a:r>
            <a:r>
              <a:rPr lang="en-US" sz="3600" i="1" dirty="0"/>
              <a:t>Why, then, was the law given? It was given alongside the promise </a:t>
            </a:r>
            <a:r>
              <a:rPr lang="en-US" sz="3600" b="1" i="1" u="sng" dirty="0">
                <a:solidFill>
                  <a:schemeClr val="accent2">
                    <a:lumMod val="60000"/>
                    <a:lumOff val="40000"/>
                  </a:schemeClr>
                </a:solidFill>
              </a:rPr>
              <a:t>to show </a:t>
            </a:r>
            <a:r>
              <a:rPr lang="en-US" sz="3600" i="1" dirty="0"/>
              <a:t>people their sins. But the law was designed to last only until the coming of the child who was promised. </a:t>
            </a:r>
            <a:endParaRPr lang="en-US" sz="3600" i="1" dirty="0" smtClean="0"/>
          </a:p>
          <a:p>
            <a:pPr marL="0" indent="0">
              <a:buNone/>
            </a:pPr>
            <a:endParaRPr lang="en-US" sz="3600" dirty="0"/>
          </a:p>
        </p:txBody>
      </p:sp>
    </p:spTree>
    <p:extLst>
      <p:ext uri="{BB962C8B-B14F-4D97-AF65-F5344CB8AC3E}">
        <p14:creationId xmlns:p14="http://schemas.microsoft.com/office/powerpoint/2010/main" val="358883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2 Different Kinds of Laws</a:t>
            </a:r>
            <a:endParaRPr lang="en-US" sz="4800" b="1"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dirty="0" smtClean="0"/>
              <a:t> A Godly discipliner will discipline within both truths by  operating within two different laws.</a:t>
            </a:r>
          </a:p>
          <a:p>
            <a:pPr marL="0" indent="0">
              <a:buNone/>
            </a:pPr>
            <a:r>
              <a:rPr lang="en-US" sz="3600" b="1" dirty="0" smtClean="0">
                <a:solidFill>
                  <a:schemeClr val="accent2">
                    <a:lumMod val="60000"/>
                    <a:lumOff val="40000"/>
                  </a:schemeClr>
                </a:solidFill>
              </a:rPr>
              <a:t>Human Law and God’s Perfect Moral Law.</a:t>
            </a:r>
          </a:p>
          <a:p>
            <a:pPr marL="0" indent="0">
              <a:buNone/>
            </a:pPr>
            <a:endParaRPr lang="en-US" sz="3600" b="1" dirty="0" smtClean="0">
              <a:solidFill>
                <a:schemeClr val="accent2">
                  <a:lumMod val="60000"/>
                  <a:lumOff val="40000"/>
                </a:schemeClr>
              </a:solidFill>
            </a:endParaRPr>
          </a:p>
          <a:p>
            <a:pPr marL="0" indent="0">
              <a:buNone/>
            </a:pPr>
            <a:endParaRPr lang="en-US" sz="3600" dirty="0"/>
          </a:p>
        </p:txBody>
      </p:sp>
    </p:spTree>
    <p:extLst>
      <p:ext uri="{BB962C8B-B14F-4D97-AF65-F5344CB8AC3E}">
        <p14:creationId xmlns:p14="http://schemas.microsoft.com/office/powerpoint/2010/main" val="199629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Human Law</a:t>
            </a:r>
            <a:endParaRPr lang="en-US" sz="4800" b="1"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buNone/>
            </a:pPr>
            <a:r>
              <a:rPr lang="en-US" sz="3600" b="1" dirty="0" smtClean="0">
                <a:solidFill>
                  <a:schemeClr val="accent2">
                    <a:lumMod val="60000"/>
                    <a:lumOff val="40000"/>
                  </a:schemeClr>
                </a:solidFill>
              </a:rPr>
              <a:t>Human Law </a:t>
            </a:r>
            <a:r>
              <a:rPr lang="en-US" sz="3600" dirty="0" smtClean="0"/>
              <a:t>includes:</a:t>
            </a:r>
          </a:p>
          <a:p>
            <a:pPr lvl="1">
              <a:buFont typeface="Wingdings" panose="05000000000000000000" pitchFamily="2" charset="2"/>
              <a:buChar char="v"/>
            </a:pPr>
            <a:r>
              <a:rPr lang="en-US" sz="3400" dirty="0" smtClean="0"/>
              <a:t>Safety Commands</a:t>
            </a:r>
          </a:p>
          <a:p>
            <a:pPr lvl="1">
              <a:buFont typeface="Wingdings" panose="05000000000000000000" pitchFamily="2" charset="2"/>
              <a:buChar char="v"/>
            </a:pPr>
            <a:r>
              <a:rPr lang="en-US" sz="3400" dirty="0" smtClean="0"/>
              <a:t>Social Norms</a:t>
            </a:r>
          </a:p>
          <a:p>
            <a:pPr lvl="1">
              <a:buFont typeface="Wingdings" panose="05000000000000000000" pitchFamily="2" charset="2"/>
              <a:buChar char="v"/>
            </a:pPr>
            <a:r>
              <a:rPr lang="en-US" sz="3400" dirty="0" smtClean="0"/>
              <a:t>Civil Law</a:t>
            </a:r>
          </a:p>
          <a:p>
            <a:pPr lvl="1">
              <a:buFont typeface="Wingdings" panose="05000000000000000000" pitchFamily="2" charset="2"/>
              <a:buChar char="v"/>
            </a:pPr>
            <a:r>
              <a:rPr lang="en-US" sz="3400" dirty="0" smtClean="0"/>
              <a:t>Faith and Values Instruction </a:t>
            </a:r>
          </a:p>
          <a:p>
            <a:pPr lvl="1">
              <a:buFont typeface="Wingdings" panose="05000000000000000000" pitchFamily="2" charset="2"/>
              <a:buChar char="v"/>
            </a:pPr>
            <a:r>
              <a:rPr lang="en-US" sz="3400" dirty="0" smtClean="0"/>
              <a:t>Focus is on behavior</a:t>
            </a:r>
          </a:p>
          <a:p>
            <a:pPr lvl="1">
              <a:buFont typeface="Wingdings" panose="05000000000000000000" pitchFamily="2" charset="2"/>
              <a:buChar char="v"/>
            </a:pPr>
            <a:r>
              <a:rPr lang="en-US" sz="3400" dirty="0" smtClean="0"/>
              <a:t>Expect obedience or a consequence.</a:t>
            </a:r>
          </a:p>
          <a:p>
            <a:pPr marL="0" indent="0">
              <a:buNone/>
            </a:pPr>
            <a:r>
              <a:rPr lang="en-US" sz="3600" dirty="0" smtClean="0"/>
              <a:t>Teach HOW to obey the rules of Human Law</a:t>
            </a:r>
          </a:p>
          <a:p>
            <a:pPr marL="0" indent="0">
              <a:buNone/>
            </a:pPr>
            <a:r>
              <a:rPr lang="en-US" sz="3600" dirty="0" smtClean="0"/>
              <a:t>Know your child (Rule Keepers and Rule Breakers)</a:t>
            </a:r>
          </a:p>
          <a:p>
            <a:pPr marL="0" indent="0">
              <a:buNone/>
            </a:pPr>
            <a:endParaRPr lang="en-US" sz="3800" dirty="0" smtClean="0"/>
          </a:p>
          <a:p>
            <a:pPr>
              <a:buFont typeface="Wingdings" panose="05000000000000000000" pitchFamily="2" charset="2"/>
              <a:buChar char="v"/>
            </a:pPr>
            <a:endParaRPr lang="en-US" sz="3600" dirty="0" smtClean="0"/>
          </a:p>
          <a:p>
            <a:pPr marL="0" indent="0">
              <a:buNone/>
            </a:pPr>
            <a:endParaRPr lang="en-US" sz="3600" dirty="0"/>
          </a:p>
        </p:txBody>
      </p:sp>
    </p:spTree>
    <p:extLst>
      <p:ext uri="{BB962C8B-B14F-4D97-AF65-F5344CB8AC3E}">
        <p14:creationId xmlns:p14="http://schemas.microsoft.com/office/powerpoint/2010/main" val="266539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Human Law</a:t>
            </a:r>
            <a:endParaRPr lang="en-US" sz="4800" b="1"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buNone/>
            </a:pPr>
            <a:r>
              <a:rPr lang="en-US" sz="3600" dirty="0" smtClean="0"/>
              <a:t>Have effective consequence for choosing disobedience</a:t>
            </a:r>
          </a:p>
          <a:p>
            <a:pPr marL="0" indent="0">
              <a:buNone/>
            </a:pPr>
            <a:r>
              <a:rPr lang="en-US" sz="3600" dirty="0" smtClean="0"/>
              <a:t>Effective consequences are</a:t>
            </a:r>
          </a:p>
          <a:p>
            <a:pPr lvl="1">
              <a:buClr>
                <a:schemeClr val="tx1"/>
              </a:buClr>
              <a:buSzPct val="75000"/>
              <a:buFont typeface="Wingdings" panose="05000000000000000000" pitchFamily="2" charset="2"/>
              <a:buChar char="v"/>
            </a:pPr>
            <a:r>
              <a:rPr lang="en-US" sz="3600" dirty="0"/>
              <a:t> </a:t>
            </a:r>
            <a:r>
              <a:rPr lang="en-US" sz="3600" dirty="0" smtClean="0"/>
              <a:t>Few</a:t>
            </a:r>
          </a:p>
          <a:p>
            <a:pPr lvl="1">
              <a:buSzPct val="75000"/>
              <a:buFont typeface="Wingdings" panose="05000000000000000000" pitchFamily="2" charset="2"/>
              <a:buChar char="v"/>
            </a:pPr>
            <a:r>
              <a:rPr lang="en-US" sz="3600" dirty="0" smtClean="0"/>
              <a:t>Instructional</a:t>
            </a:r>
          </a:p>
          <a:p>
            <a:pPr lvl="1">
              <a:buSzPct val="75000"/>
              <a:buFont typeface="Wingdings" panose="05000000000000000000" pitchFamily="2" charset="2"/>
              <a:buChar char="v"/>
            </a:pPr>
            <a:r>
              <a:rPr lang="en-US" sz="3600" dirty="0" smtClean="0"/>
              <a:t> Consistent </a:t>
            </a:r>
          </a:p>
          <a:p>
            <a:pPr lvl="1">
              <a:buSzPct val="75000"/>
              <a:buFont typeface="Wingdings" panose="05000000000000000000" pitchFamily="2" charset="2"/>
              <a:buChar char="v"/>
            </a:pPr>
            <a:r>
              <a:rPr lang="en-US" sz="3600" dirty="0" smtClean="0"/>
              <a:t>Judicial </a:t>
            </a:r>
          </a:p>
          <a:p>
            <a:pPr marL="0" indent="0">
              <a:buNone/>
            </a:pPr>
            <a:r>
              <a:rPr lang="en-US" sz="3600" dirty="0" smtClean="0"/>
              <a:t>Applying Grace</a:t>
            </a:r>
          </a:p>
          <a:p>
            <a:pPr lvl="2">
              <a:buSzPct val="75000"/>
              <a:buFont typeface="Wingdings" panose="05000000000000000000" pitchFamily="2" charset="2"/>
              <a:buChar char="v"/>
            </a:pPr>
            <a:r>
              <a:rPr lang="en-US" sz="3600" dirty="0" smtClean="0"/>
              <a:t>God is good in giving us good commands</a:t>
            </a:r>
          </a:p>
          <a:p>
            <a:pPr lvl="2">
              <a:buSzPct val="75000"/>
              <a:buFont typeface="Wingdings" panose="05000000000000000000" pitchFamily="2" charset="2"/>
              <a:buChar char="v"/>
            </a:pPr>
            <a:r>
              <a:rPr lang="en-US" sz="3600" dirty="0" smtClean="0"/>
              <a:t>We are happy when we obey</a:t>
            </a:r>
          </a:p>
          <a:p>
            <a:pPr>
              <a:buFont typeface="Wingdings" panose="05000000000000000000" pitchFamily="2" charset="2"/>
              <a:buChar char="v"/>
            </a:pPr>
            <a:endParaRPr lang="en-US" sz="3400" dirty="0"/>
          </a:p>
        </p:txBody>
      </p:sp>
    </p:spTree>
    <p:extLst>
      <p:ext uri="{BB962C8B-B14F-4D97-AF65-F5344CB8AC3E}">
        <p14:creationId xmlns:p14="http://schemas.microsoft.com/office/powerpoint/2010/main" val="60029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800" b="1" dirty="0" smtClean="0"/>
              <a:t> DISCIPLING and GRACE</a:t>
            </a:r>
            <a:br>
              <a:rPr lang="en-US" sz="4800" b="1" dirty="0" smtClean="0"/>
            </a:br>
            <a:r>
              <a:rPr lang="en-US" sz="4800" b="1" dirty="0" smtClean="0"/>
              <a:t>God’s Perfect Moral Law</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dirty="0" smtClean="0"/>
              <a:t> </a:t>
            </a:r>
            <a:r>
              <a:rPr lang="en-US" sz="3600" b="1" dirty="0" smtClean="0">
                <a:solidFill>
                  <a:schemeClr val="accent2">
                    <a:lumMod val="60000"/>
                    <a:lumOff val="40000"/>
                  </a:schemeClr>
                </a:solidFill>
              </a:rPr>
              <a:t>God’s Perfect Moral Law is:</a:t>
            </a:r>
          </a:p>
          <a:p>
            <a:pPr marL="0" indent="0">
              <a:buNone/>
            </a:pPr>
            <a:r>
              <a:rPr lang="en-US" sz="3400" dirty="0"/>
              <a:t>“‘You must love the </a:t>
            </a:r>
            <a:r>
              <a:rPr lang="en-US" sz="3400" cap="small" dirty="0"/>
              <a:t>Lord</a:t>
            </a:r>
            <a:r>
              <a:rPr lang="en-US" sz="3400" dirty="0"/>
              <a:t> your God with all your heart, all your soul, and all your </a:t>
            </a:r>
            <a:r>
              <a:rPr lang="en-US" sz="3400" dirty="0" smtClean="0"/>
              <a:t>mind. </a:t>
            </a:r>
            <a:r>
              <a:rPr lang="en-US" sz="3400" b="1" baseline="30000" dirty="0" smtClean="0"/>
              <a:t>38</a:t>
            </a:r>
            <a:r>
              <a:rPr lang="en-US" sz="3400" b="1" baseline="30000" dirty="0"/>
              <a:t> </a:t>
            </a:r>
            <a:r>
              <a:rPr lang="en-US" sz="3400" dirty="0"/>
              <a:t>This is the first and greatest commandment. </a:t>
            </a:r>
            <a:r>
              <a:rPr lang="en-US" sz="3400" b="1" baseline="30000" dirty="0"/>
              <a:t>39 </a:t>
            </a:r>
            <a:r>
              <a:rPr lang="en-US" sz="3400" dirty="0"/>
              <a:t>A second is equally important: ‘Love your neighbor as </a:t>
            </a:r>
            <a:r>
              <a:rPr lang="en-US" sz="3400" dirty="0" smtClean="0"/>
              <a:t>yourself.’ </a:t>
            </a:r>
            <a:r>
              <a:rPr lang="en-US" sz="3400" b="1" baseline="30000" dirty="0" smtClean="0"/>
              <a:t>40</a:t>
            </a:r>
            <a:r>
              <a:rPr lang="en-US" sz="3400" b="1" baseline="30000" dirty="0"/>
              <a:t> </a:t>
            </a:r>
            <a:r>
              <a:rPr lang="en-US" sz="3400" dirty="0"/>
              <a:t>The entire law and all the demands of the prophets are based on these two commandments</a:t>
            </a:r>
            <a:r>
              <a:rPr lang="en-US" sz="3400" dirty="0" smtClean="0"/>
              <a:t>.” </a:t>
            </a:r>
            <a:r>
              <a:rPr lang="en-US" dirty="0" smtClean="0"/>
              <a:t>Matthew 22: 36-40</a:t>
            </a:r>
          </a:p>
          <a:p>
            <a:pPr marL="0" indent="0">
              <a:buNone/>
            </a:pPr>
            <a:r>
              <a:rPr lang="en-US" sz="3400" b="1" baseline="30000" dirty="0"/>
              <a:t>48 </a:t>
            </a:r>
            <a:r>
              <a:rPr lang="en-US" sz="3400" dirty="0"/>
              <a:t>But you are to be perfect, even as your Father in heaven is perfect</a:t>
            </a:r>
            <a:r>
              <a:rPr lang="en-US" sz="3400" dirty="0" smtClean="0"/>
              <a:t>. </a:t>
            </a:r>
            <a:r>
              <a:rPr lang="en-US" dirty="0" smtClean="0"/>
              <a:t>Matthew 5:48</a:t>
            </a:r>
            <a:endParaRPr lang="en-US" sz="3400" dirty="0" smtClean="0"/>
          </a:p>
          <a:p>
            <a:pPr marL="0" indent="0">
              <a:buNone/>
            </a:pPr>
            <a:endParaRPr lang="en-US" dirty="0" smtClean="0"/>
          </a:p>
        </p:txBody>
      </p:sp>
    </p:spTree>
    <p:extLst>
      <p:ext uri="{BB962C8B-B14F-4D97-AF65-F5344CB8AC3E}">
        <p14:creationId xmlns:p14="http://schemas.microsoft.com/office/powerpoint/2010/main" val="263841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God’s Perfect Moral Law</a:t>
            </a:r>
            <a:endParaRPr lang="en-US" sz="4800" b="1"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38257777"/>
              </p:ext>
            </p:extLst>
          </p:nvPr>
        </p:nvGraphicFramePr>
        <p:xfrm>
          <a:off x="838200" y="1828800"/>
          <a:ext cx="10515600" cy="1920240"/>
        </p:xfrm>
        <a:graphic>
          <a:graphicData uri="http://schemas.openxmlformats.org/drawingml/2006/table">
            <a:tbl>
              <a:tblPr firstRow="1" bandRow="1">
                <a:tableStyleId>{2D5ABB26-0587-4C30-8999-92F81FD0307C}</a:tableStyleId>
              </a:tblPr>
              <a:tblGrid>
                <a:gridCol w="5257800"/>
                <a:gridCol w="5257800"/>
              </a:tblGrid>
              <a:tr h="370840">
                <a:tc>
                  <a:txBody>
                    <a:bodyPr/>
                    <a:lstStyle/>
                    <a:p>
                      <a:pPr algn="ctr"/>
                      <a:r>
                        <a:rPr lang="en-US" sz="3600" dirty="0" smtClean="0"/>
                        <a:t>Human Law</a:t>
                      </a:r>
                      <a:endParaRPr lang="en-US" sz="3600" dirty="0"/>
                    </a:p>
                  </a:txBody>
                  <a:tcPr/>
                </a:tc>
                <a:tc>
                  <a:txBody>
                    <a:bodyPr/>
                    <a:lstStyle/>
                    <a:p>
                      <a:pPr algn="ctr"/>
                      <a:r>
                        <a:rPr lang="en-US" sz="3600" dirty="0" smtClean="0"/>
                        <a:t>God’s Law</a:t>
                      </a:r>
                      <a:endParaRPr lang="en-US" sz="3600" dirty="0"/>
                    </a:p>
                  </a:txBody>
                  <a:tcPr/>
                </a:tc>
              </a:tr>
              <a:tr h="370840">
                <a:tc>
                  <a:txBody>
                    <a:bodyPr/>
                    <a:lstStyle/>
                    <a:p>
                      <a:pPr algn="ctr"/>
                      <a:r>
                        <a:rPr lang="en-US" sz="3600" dirty="0" smtClean="0"/>
                        <a:t>Focus on behavior</a:t>
                      </a:r>
                      <a:endParaRPr lang="en-US" sz="3600" dirty="0"/>
                    </a:p>
                  </a:txBody>
                  <a:tcPr/>
                </a:tc>
                <a:tc>
                  <a:txBody>
                    <a:bodyPr/>
                    <a:lstStyle/>
                    <a:p>
                      <a:pPr algn="ctr"/>
                      <a:r>
                        <a:rPr lang="en-US" sz="3600" dirty="0" smtClean="0"/>
                        <a:t>Focus on</a:t>
                      </a:r>
                      <a:r>
                        <a:rPr lang="en-US" sz="3600" baseline="0" dirty="0" smtClean="0"/>
                        <a:t> the </a:t>
                      </a:r>
                      <a:r>
                        <a:rPr lang="en-US" sz="3600" baseline="0" dirty="0" smtClean="0">
                          <a:solidFill>
                            <a:schemeClr val="accent2">
                              <a:lumMod val="60000"/>
                              <a:lumOff val="40000"/>
                            </a:schemeClr>
                          </a:solidFill>
                        </a:rPr>
                        <a:t>heart</a:t>
                      </a:r>
                      <a:endParaRPr lang="en-US" sz="3600" dirty="0"/>
                    </a:p>
                  </a:txBody>
                  <a:tcPr/>
                </a:tc>
              </a:tr>
              <a:tr h="370840">
                <a:tc>
                  <a:txBody>
                    <a:bodyPr/>
                    <a:lstStyle/>
                    <a:p>
                      <a:pPr algn="ctr"/>
                      <a:r>
                        <a:rPr lang="en-US" sz="3600" dirty="0" smtClean="0"/>
                        <a:t>Expect obedience</a:t>
                      </a:r>
                      <a:endParaRPr lang="en-US" sz="3600" dirty="0"/>
                    </a:p>
                  </a:txBody>
                  <a:tcPr/>
                </a:tc>
                <a:tc>
                  <a:txBody>
                    <a:bodyPr/>
                    <a:lstStyle/>
                    <a:p>
                      <a:pPr algn="ctr"/>
                      <a:r>
                        <a:rPr lang="en-US" sz="3600" dirty="0" smtClean="0"/>
                        <a:t>Expect </a:t>
                      </a:r>
                      <a:r>
                        <a:rPr lang="en-US" sz="3600" dirty="0" smtClean="0">
                          <a:solidFill>
                            <a:schemeClr val="accent2">
                              <a:lumMod val="60000"/>
                              <a:lumOff val="40000"/>
                            </a:schemeClr>
                          </a:solidFill>
                        </a:rPr>
                        <a:t>failure</a:t>
                      </a:r>
                      <a:endParaRPr lang="en-US" sz="3600" dirty="0"/>
                    </a:p>
                  </a:txBody>
                  <a:tcPr/>
                </a:tc>
              </a:tr>
            </a:tbl>
          </a:graphicData>
        </a:graphic>
      </p:graphicFrame>
    </p:spTree>
    <p:extLst>
      <p:ext uri="{BB962C8B-B14F-4D97-AF65-F5344CB8AC3E}">
        <p14:creationId xmlns:p14="http://schemas.microsoft.com/office/powerpoint/2010/main" val="2631961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God’s Perfect Moral Law</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lgn="ctr">
              <a:buNone/>
            </a:pPr>
            <a:r>
              <a:rPr lang="en-US" sz="3600" dirty="0" smtClean="0"/>
              <a:t> </a:t>
            </a:r>
            <a:r>
              <a:rPr lang="en-US" sz="3600" b="1" dirty="0" smtClean="0">
                <a:solidFill>
                  <a:schemeClr val="accent2">
                    <a:lumMod val="75000"/>
                  </a:schemeClr>
                </a:solidFill>
              </a:rPr>
              <a:t>APPLYING GRACE</a:t>
            </a:r>
          </a:p>
          <a:p>
            <a:pPr marL="0" indent="0">
              <a:buNone/>
            </a:pPr>
            <a:r>
              <a:rPr lang="en-US" sz="3600" dirty="0" smtClean="0">
                <a:solidFill>
                  <a:schemeClr val="tx1"/>
                </a:solidFill>
              </a:rPr>
              <a:t>A Godly Discipliner will teach to appropriate the resources of God’s grace.</a:t>
            </a:r>
          </a:p>
          <a:p>
            <a:pPr>
              <a:buClr>
                <a:schemeClr val="tx1"/>
              </a:buClr>
              <a:buSzPct val="75000"/>
              <a:buFont typeface="Wingdings" panose="05000000000000000000" pitchFamily="2" charset="2"/>
              <a:buChar char="v"/>
            </a:pPr>
            <a:r>
              <a:rPr lang="en-US" sz="3600" b="1" dirty="0" smtClean="0">
                <a:solidFill>
                  <a:schemeClr val="accent2">
                    <a:lumMod val="75000"/>
                  </a:schemeClr>
                </a:solidFill>
              </a:rPr>
              <a:t> </a:t>
            </a:r>
            <a:r>
              <a:rPr lang="en-US" sz="3600" dirty="0" smtClean="0">
                <a:solidFill>
                  <a:schemeClr val="tx1"/>
                </a:solidFill>
              </a:rPr>
              <a:t>Truth</a:t>
            </a:r>
          </a:p>
          <a:p>
            <a:pPr>
              <a:buClr>
                <a:schemeClr val="tx1"/>
              </a:buClr>
              <a:buSzPct val="75000"/>
              <a:buFont typeface="Wingdings" panose="05000000000000000000" pitchFamily="2" charset="2"/>
              <a:buChar char="v"/>
            </a:pPr>
            <a:r>
              <a:rPr lang="en-US" sz="3600" b="1" dirty="0">
                <a:solidFill>
                  <a:schemeClr val="tx1"/>
                </a:solidFill>
              </a:rPr>
              <a:t> </a:t>
            </a:r>
            <a:r>
              <a:rPr lang="en-US" sz="3600" dirty="0" smtClean="0">
                <a:solidFill>
                  <a:schemeClr val="tx1"/>
                </a:solidFill>
              </a:rPr>
              <a:t>Forgiveness</a:t>
            </a:r>
          </a:p>
          <a:p>
            <a:pPr>
              <a:buClr>
                <a:schemeClr val="tx1"/>
              </a:buClr>
              <a:buSzPct val="75000"/>
              <a:buFont typeface="Wingdings" panose="05000000000000000000" pitchFamily="2" charset="2"/>
              <a:buChar char="v"/>
            </a:pPr>
            <a:r>
              <a:rPr lang="en-US" sz="3600" dirty="0">
                <a:solidFill>
                  <a:schemeClr val="tx1"/>
                </a:solidFill>
              </a:rPr>
              <a:t> </a:t>
            </a:r>
            <a:r>
              <a:rPr lang="en-US" sz="3600" dirty="0" smtClean="0">
                <a:solidFill>
                  <a:schemeClr val="tx1"/>
                </a:solidFill>
              </a:rPr>
              <a:t>Fruit of the Spirit  </a:t>
            </a:r>
            <a:r>
              <a:rPr lang="en-US" sz="3400" i="1" dirty="0" smtClean="0">
                <a:solidFill>
                  <a:schemeClr val="tx1"/>
                </a:solidFill>
              </a:rPr>
              <a:t>love, joy, peace, patience, kindness, goodness, faithfulness, gentleness and self0-control.</a:t>
            </a:r>
          </a:p>
          <a:p>
            <a:pPr>
              <a:buClr>
                <a:schemeClr val="tx1"/>
              </a:buClr>
              <a:buSzPct val="75000"/>
              <a:buFont typeface="Wingdings" panose="05000000000000000000" pitchFamily="2" charset="2"/>
              <a:buChar char="v"/>
            </a:pPr>
            <a:r>
              <a:rPr lang="en-US" sz="3400" i="1" dirty="0">
                <a:solidFill>
                  <a:schemeClr val="tx1"/>
                </a:solidFill>
              </a:rPr>
              <a:t> </a:t>
            </a:r>
            <a:r>
              <a:rPr lang="en-US" sz="3400" i="1" dirty="0" smtClean="0">
                <a:solidFill>
                  <a:schemeClr val="tx1"/>
                </a:solidFill>
              </a:rPr>
              <a:t> </a:t>
            </a:r>
            <a:r>
              <a:rPr lang="en-US" sz="3600" dirty="0" smtClean="0">
                <a:solidFill>
                  <a:schemeClr val="tx1"/>
                </a:solidFill>
              </a:rPr>
              <a:t>God’s power which works within us</a:t>
            </a:r>
            <a:endParaRPr lang="en-US" sz="3400" dirty="0"/>
          </a:p>
        </p:txBody>
      </p:sp>
    </p:spTree>
    <p:extLst>
      <p:ext uri="{BB962C8B-B14F-4D97-AF65-F5344CB8AC3E}">
        <p14:creationId xmlns:p14="http://schemas.microsoft.com/office/powerpoint/2010/main" val="374581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buNone/>
            </a:pPr>
            <a:r>
              <a:rPr lang="en-US" sz="3600" dirty="0" smtClean="0"/>
              <a:t> </a:t>
            </a:r>
            <a:r>
              <a:rPr lang="en-US" sz="3600" b="1" baseline="30000" dirty="0"/>
              <a:t>5 </a:t>
            </a:r>
            <a:r>
              <a:rPr lang="en-US" sz="3600" dirty="0"/>
              <a:t>And have you forgotten the encouraging words God spoke to you as his children</a:t>
            </a:r>
            <a:r>
              <a:rPr lang="en-US" sz="3600" dirty="0" smtClean="0"/>
              <a:t>?</a:t>
            </a:r>
            <a:r>
              <a:rPr lang="en-US" sz="3600" dirty="0"/>
              <a:t> He said,</a:t>
            </a:r>
          </a:p>
          <a:p>
            <a:r>
              <a:rPr lang="en-US" sz="3600" dirty="0"/>
              <a:t>“My child</a:t>
            </a:r>
            <a:r>
              <a:rPr lang="en-US" sz="3600" dirty="0" smtClean="0"/>
              <a:t>,</a:t>
            </a:r>
            <a:r>
              <a:rPr lang="en-US" sz="3600" dirty="0"/>
              <a:t> don’t make light of the </a:t>
            </a:r>
            <a:r>
              <a:rPr lang="en-US" sz="3600" cap="small" dirty="0"/>
              <a:t>Lord</a:t>
            </a:r>
            <a:r>
              <a:rPr lang="en-US" sz="3600" dirty="0"/>
              <a:t>’s discipline,</a:t>
            </a:r>
            <a:br>
              <a:rPr lang="en-US" sz="3600" dirty="0"/>
            </a:br>
            <a:r>
              <a:rPr lang="en-US" sz="3600" dirty="0"/>
              <a:t>    and don’t give up when he corrects you.</a:t>
            </a:r>
            <a:br>
              <a:rPr lang="en-US" sz="3600" dirty="0"/>
            </a:br>
            <a:r>
              <a:rPr lang="en-US" sz="3600" b="1" baseline="30000" dirty="0"/>
              <a:t>6 </a:t>
            </a:r>
            <a:r>
              <a:rPr lang="en-US" sz="3600" dirty="0"/>
              <a:t>For the </a:t>
            </a:r>
            <a:r>
              <a:rPr lang="en-US" sz="3600" cap="small" dirty="0"/>
              <a:t>Lord</a:t>
            </a:r>
            <a:r>
              <a:rPr lang="en-US" sz="3600" dirty="0"/>
              <a:t> disciplines those he loves,</a:t>
            </a:r>
            <a:br>
              <a:rPr lang="en-US" sz="3600" dirty="0"/>
            </a:br>
            <a:r>
              <a:rPr lang="en-US" sz="3600" dirty="0"/>
              <a:t>    and he punishes each one he accepts as his child</a:t>
            </a:r>
            <a:r>
              <a:rPr lang="en-US" sz="3600" dirty="0" smtClean="0"/>
              <a:t>.”</a:t>
            </a:r>
            <a:r>
              <a:rPr lang="en-US" sz="3600" baseline="30000" dirty="0"/>
              <a:t> </a:t>
            </a:r>
            <a:r>
              <a:rPr lang="en-US" sz="3600" b="1" baseline="30000" dirty="0"/>
              <a:t>7 </a:t>
            </a:r>
            <a:r>
              <a:rPr lang="en-US" sz="3600" dirty="0"/>
              <a:t>As you endure this divine discipline, remember that God is treating you as his own children. Who ever heard of a child who is never disciplined by its </a:t>
            </a:r>
            <a:r>
              <a:rPr lang="en-US" sz="3600" dirty="0" smtClean="0"/>
              <a:t>father </a:t>
            </a:r>
            <a:r>
              <a:rPr lang="en-US" sz="3600" i="1" dirty="0" smtClean="0"/>
              <a:t>(parent)?</a:t>
            </a:r>
            <a:endParaRPr lang="en-US" sz="3600" i="1" dirty="0"/>
          </a:p>
          <a:p>
            <a:pPr marL="0" indent="0">
              <a:buNone/>
            </a:pPr>
            <a:endParaRPr lang="en-US" sz="3600" dirty="0"/>
          </a:p>
        </p:txBody>
      </p:sp>
    </p:spTree>
    <p:extLst>
      <p:ext uri="{BB962C8B-B14F-4D97-AF65-F5344CB8AC3E}">
        <p14:creationId xmlns:p14="http://schemas.microsoft.com/office/powerpoint/2010/main" val="3228349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God’s Perfect Moral Law</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dirty="0" smtClean="0"/>
              <a:t> </a:t>
            </a:r>
            <a:r>
              <a:rPr lang="en-US" sz="3600" dirty="0" smtClean="0">
                <a:solidFill>
                  <a:schemeClr val="tx1"/>
                </a:solidFill>
              </a:rPr>
              <a:t>A Godly Discipliner will:</a:t>
            </a:r>
          </a:p>
          <a:p>
            <a:pPr>
              <a:buClr>
                <a:schemeClr val="tx1"/>
              </a:buClr>
              <a:buSzPct val="75000"/>
              <a:buFont typeface="Wingdings" panose="05000000000000000000" pitchFamily="2" charset="2"/>
              <a:buChar char="v"/>
            </a:pPr>
            <a:r>
              <a:rPr lang="en-US" sz="3600" dirty="0">
                <a:solidFill>
                  <a:schemeClr val="tx1"/>
                </a:solidFill>
              </a:rPr>
              <a:t> </a:t>
            </a:r>
            <a:r>
              <a:rPr lang="en-US" sz="3600" dirty="0" smtClean="0">
                <a:solidFill>
                  <a:schemeClr val="tx1"/>
                </a:solidFill>
              </a:rPr>
              <a:t>Affirm any recognition of failure or desire to rebel and give the grace lesson of you can’t but God can and will empower you to.</a:t>
            </a:r>
          </a:p>
          <a:p>
            <a:pPr>
              <a:buClr>
                <a:schemeClr val="tx1"/>
              </a:buClr>
              <a:buSzPct val="75000"/>
              <a:buFont typeface="Wingdings" panose="05000000000000000000" pitchFamily="2" charset="2"/>
              <a:buChar char="v"/>
            </a:pPr>
            <a:r>
              <a:rPr lang="en-US" sz="3600" dirty="0" smtClean="0">
                <a:solidFill>
                  <a:schemeClr val="tx1"/>
                </a:solidFill>
              </a:rPr>
              <a:t>Look for and affirm when they do use God’s resources to do His will.</a:t>
            </a:r>
          </a:p>
          <a:p>
            <a:pPr>
              <a:buClr>
                <a:schemeClr val="tx1"/>
              </a:buClr>
              <a:buSzPct val="75000"/>
              <a:buFont typeface="Wingdings" panose="05000000000000000000" pitchFamily="2" charset="2"/>
              <a:buChar char="v"/>
            </a:pPr>
            <a:r>
              <a:rPr lang="en-US" sz="3600" dirty="0">
                <a:solidFill>
                  <a:schemeClr val="tx1"/>
                </a:solidFill>
              </a:rPr>
              <a:t>Pray for and with </a:t>
            </a:r>
            <a:r>
              <a:rPr lang="en-US" sz="3600" dirty="0" smtClean="0">
                <a:solidFill>
                  <a:schemeClr val="tx1"/>
                </a:solidFill>
              </a:rPr>
              <a:t>them</a:t>
            </a:r>
          </a:p>
          <a:p>
            <a:pPr>
              <a:buClr>
                <a:schemeClr val="tx1"/>
              </a:buClr>
              <a:buSzPct val="75000"/>
              <a:buFont typeface="Wingdings" panose="05000000000000000000" pitchFamily="2" charset="2"/>
              <a:buChar char="v"/>
            </a:pPr>
            <a:r>
              <a:rPr lang="en-US" sz="3600" dirty="0" smtClean="0">
                <a:solidFill>
                  <a:schemeClr val="tx1"/>
                </a:solidFill>
              </a:rPr>
              <a:t>Model a grace response</a:t>
            </a:r>
            <a:endParaRPr lang="en-US" sz="3600" dirty="0">
              <a:solidFill>
                <a:schemeClr val="tx1"/>
              </a:solidFill>
            </a:endParaRPr>
          </a:p>
          <a:p>
            <a:pPr>
              <a:buClr>
                <a:schemeClr val="tx1"/>
              </a:buClr>
              <a:buSzPct val="75000"/>
              <a:buFont typeface="Wingdings" panose="05000000000000000000" pitchFamily="2" charset="2"/>
              <a:buChar char="v"/>
            </a:pPr>
            <a:endParaRPr lang="en-US" sz="3600" dirty="0" smtClean="0">
              <a:solidFill>
                <a:schemeClr val="tx1"/>
              </a:solidFill>
            </a:endParaRPr>
          </a:p>
          <a:p>
            <a:pPr>
              <a:buClr>
                <a:schemeClr val="tx1"/>
              </a:buClr>
              <a:buSzPct val="75000"/>
              <a:buFont typeface="Wingdings" panose="05000000000000000000" pitchFamily="2" charset="2"/>
              <a:buChar char="v"/>
            </a:pPr>
            <a:endParaRPr lang="en-US" sz="3400" dirty="0"/>
          </a:p>
        </p:txBody>
      </p:sp>
    </p:spTree>
    <p:extLst>
      <p:ext uri="{BB962C8B-B14F-4D97-AF65-F5344CB8AC3E}">
        <p14:creationId xmlns:p14="http://schemas.microsoft.com/office/powerpoint/2010/main" val="2387284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b="1" dirty="0" smtClean="0"/>
              <a:t>Make it Practical</a:t>
            </a:r>
            <a:endParaRPr lang="en-US" sz="4800" b="1" dirty="0"/>
          </a:p>
        </p:txBody>
      </p:sp>
      <p:sp>
        <p:nvSpPr>
          <p:cNvPr id="5" name="Content Placeholder 4"/>
          <p:cNvSpPr>
            <a:spLocks noGrp="1"/>
          </p:cNvSpPr>
          <p:nvPr>
            <p:ph idx="1"/>
          </p:nvPr>
        </p:nvSpPr>
        <p:spPr>
          <a:xfrm>
            <a:off x="838200" y="1828800"/>
            <a:ext cx="10515600" cy="4867422"/>
          </a:xfrm>
        </p:spPr>
        <p:txBody>
          <a:bodyPr>
            <a:normAutofit/>
          </a:bodyPr>
          <a:lstStyle/>
          <a:p>
            <a:pPr marL="0" indent="0">
              <a:buNone/>
            </a:pPr>
            <a:r>
              <a:rPr lang="en-US" sz="3600" dirty="0" smtClean="0"/>
              <a:t> Purpose of our discipline is to help them become God-dependent, grateful givers. </a:t>
            </a:r>
          </a:p>
          <a:p>
            <a:pPr marL="0" indent="0" algn="ctr">
              <a:buNone/>
            </a:pPr>
            <a:r>
              <a:rPr lang="en-US" sz="3600" dirty="0" smtClean="0"/>
              <a:t>Teaching Gratitude</a:t>
            </a:r>
          </a:p>
          <a:p>
            <a:pPr marL="0" indent="0">
              <a:buNone/>
            </a:pPr>
            <a:r>
              <a:rPr lang="en-US" sz="3600" dirty="0" smtClean="0"/>
              <a:t>Operating within human law: (Social norms and family values) </a:t>
            </a:r>
          </a:p>
          <a:p>
            <a:pPr>
              <a:buSzPct val="75000"/>
              <a:buFont typeface="Wingdings" panose="05000000000000000000" pitchFamily="2" charset="2"/>
              <a:buChar char="v"/>
            </a:pPr>
            <a:r>
              <a:rPr lang="en-US" sz="3600" dirty="0"/>
              <a:t> </a:t>
            </a:r>
            <a:r>
              <a:rPr lang="en-US" sz="3600" dirty="0" smtClean="0"/>
              <a:t>They can and are expected to express gratitude</a:t>
            </a:r>
          </a:p>
          <a:p>
            <a:pPr>
              <a:buSzPct val="75000"/>
              <a:buFont typeface="Wingdings" panose="05000000000000000000" pitchFamily="2" charset="2"/>
              <a:buChar char="v"/>
            </a:pPr>
            <a:r>
              <a:rPr lang="en-US" sz="3600" dirty="0"/>
              <a:t> </a:t>
            </a:r>
            <a:r>
              <a:rPr lang="en-US" sz="3600" dirty="0" smtClean="0"/>
              <a:t>Give instructional, consistent and judicial  consequences</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1888190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Make it Practical</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lgn="ctr">
              <a:buNone/>
            </a:pPr>
            <a:r>
              <a:rPr lang="en-US" sz="3600" dirty="0" smtClean="0"/>
              <a:t>Teaching Gratitude </a:t>
            </a:r>
          </a:p>
          <a:p>
            <a:pPr marL="0" indent="0">
              <a:buNone/>
            </a:pPr>
            <a:r>
              <a:rPr lang="en-US" sz="3600" dirty="0" smtClean="0"/>
              <a:t>Operating in God’s Perfect Moral Law</a:t>
            </a:r>
          </a:p>
          <a:p>
            <a:pPr lvl="1">
              <a:buSzPct val="75000"/>
              <a:buFont typeface="Wingdings" panose="05000000000000000000" pitchFamily="2" charset="2"/>
              <a:buChar char="v"/>
            </a:pPr>
            <a:r>
              <a:rPr lang="en-US" sz="3200" dirty="0"/>
              <a:t> </a:t>
            </a:r>
            <a:r>
              <a:rPr lang="en-US" sz="3600" dirty="0" smtClean="0"/>
              <a:t>Acknowledge insincerity</a:t>
            </a:r>
          </a:p>
          <a:p>
            <a:pPr lvl="1">
              <a:buSzPct val="75000"/>
              <a:buFont typeface="Wingdings" panose="05000000000000000000" pitchFamily="2" charset="2"/>
              <a:buChar char="v"/>
            </a:pPr>
            <a:r>
              <a:rPr lang="en-US" sz="3600" dirty="0"/>
              <a:t> </a:t>
            </a:r>
            <a:r>
              <a:rPr lang="en-US" sz="3600" dirty="0" smtClean="0"/>
              <a:t>Make it a teaching moment</a:t>
            </a:r>
          </a:p>
          <a:p>
            <a:pPr lvl="1">
              <a:buSzPct val="75000"/>
              <a:buFont typeface="Wingdings" panose="05000000000000000000" pitchFamily="2" charset="2"/>
              <a:buChar char="v"/>
            </a:pPr>
            <a:r>
              <a:rPr lang="en-US" sz="3600" dirty="0" smtClean="0"/>
              <a:t> Pray with them</a:t>
            </a:r>
          </a:p>
          <a:p>
            <a:pPr lvl="1">
              <a:buSzPct val="75000"/>
              <a:buFont typeface="Wingdings" panose="05000000000000000000" pitchFamily="2" charset="2"/>
              <a:buChar char="v"/>
            </a:pPr>
            <a:r>
              <a:rPr lang="en-US" sz="3600" dirty="0"/>
              <a:t> </a:t>
            </a:r>
            <a:r>
              <a:rPr lang="en-US" sz="3600" dirty="0" smtClean="0"/>
              <a:t>Model gratitude and acknowledge your own failure</a:t>
            </a:r>
          </a:p>
          <a:p>
            <a:pPr marL="0" indent="0">
              <a:buSzPct val="75000"/>
              <a:buNone/>
            </a:pPr>
            <a:endParaRPr lang="en-US" sz="3600" dirty="0"/>
          </a:p>
        </p:txBody>
      </p:sp>
    </p:spTree>
    <p:extLst>
      <p:ext uri="{BB962C8B-B14F-4D97-AF65-F5344CB8AC3E}">
        <p14:creationId xmlns:p14="http://schemas.microsoft.com/office/powerpoint/2010/main" val="1927097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buNone/>
            </a:pPr>
            <a:r>
              <a:rPr lang="en-US" sz="3600" b="1" baseline="30000" dirty="0"/>
              <a:t>8 </a:t>
            </a:r>
            <a:r>
              <a:rPr lang="en-US" sz="3600" dirty="0"/>
              <a:t>If God </a:t>
            </a:r>
            <a:r>
              <a:rPr lang="en-US" sz="3600" b="1" i="1" dirty="0"/>
              <a:t>doesn’t</a:t>
            </a:r>
            <a:r>
              <a:rPr lang="en-US" sz="3600" dirty="0"/>
              <a:t> discipline you as he does all of his children, it means that you are illegitimate and are not really his children at all. </a:t>
            </a:r>
            <a:r>
              <a:rPr lang="en-US" sz="3600" b="1" baseline="30000" dirty="0"/>
              <a:t>9 </a:t>
            </a:r>
            <a:r>
              <a:rPr lang="en-US" sz="3600" dirty="0"/>
              <a:t>Since we respected our earthly fathers who disciplined us, shouldn’t we submit even more to the discipline of the Father of our spirits, </a:t>
            </a:r>
            <a:r>
              <a:rPr lang="en-US" sz="3600" dirty="0" smtClean="0"/>
              <a:t>and </a:t>
            </a:r>
            <a:r>
              <a:rPr lang="en-US" sz="3600" dirty="0"/>
              <a:t>live forever</a:t>
            </a:r>
            <a:r>
              <a:rPr lang="en-US" sz="3600" dirty="0" smtClean="0"/>
              <a:t>?</a:t>
            </a:r>
            <a:r>
              <a:rPr lang="en-US" sz="3600" baseline="30000" dirty="0"/>
              <a:t> </a:t>
            </a:r>
            <a:r>
              <a:rPr lang="en-US" sz="3600" b="1" baseline="30000" dirty="0"/>
              <a:t>10 </a:t>
            </a:r>
            <a:r>
              <a:rPr lang="en-US" sz="3600" dirty="0"/>
              <a:t>For our earthly fathers disciplined us for a few years, doing the best they knew how. But God’s discipline is always good for us, so that we might share in his </a:t>
            </a:r>
            <a:r>
              <a:rPr lang="en-US" sz="3600" i="1" dirty="0"/>
              <a:t>holiness</a:t>
            </a:r>
            <a:r>
              <a:rPr lang="en-US" sz="3600" i="1" dirty="0" smtClean="0"/>
              <a:t>. (in living the way we were designed to live)</a:t>
            </a:r>
            <a:endParaRPr lang="en-US" sz="3600" i="1" dirty="0"/>
          </a:p>
        </p:txBody>
      </p:sp>
    </p:spTree>
    <p:extLst>
      <p:ext uri="{BB962C8B-B14F-4D97-AF65-F5344CB8AC3E}">
        <p14:creationId xmlns:p14="http://schemas.microsoft.com/office/powerpoint/2010/main" val="509218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Autofit/>
          </a:bodyPr>
          <a:lstStyle/>
          <a:p>
            <a:pPr marL="0" indent="0">
              <a:buNone/>
            </a:pPr>
            <a:r>
              <a:rPr lang="en-US" sz="3600" b="1" baseline="30000" dirty="0"/>
              <a:t>11 </a:t>
            </a:r>
            <a:r>
              <a:rPr lang="en-US" sz="3600" dirty="0"/>
              <a:t>No discipline is enjoyable while it is happening—it’s painful! But afterward there will be a peaceful harvest of right living for those who are trained in this way</a:t>
            </a:r>
            <a:r>
              <a:rPr lang="en-US" sz="3600" dirty="0" smtClean="0"/>
              <a:t>.  </a:t>
            </a:r>
          </a:p>
          <a:p>
            <a:pPr>
              <a:buSzPct val="75000"/>
              <a:buFont typeface="Wingdings" panose="05000000000000000000" pitchFamily="2" charset="2"/>
              <a:buChar char="v"/>
            </a:pPr>
            <a:r>
              <a:rPr lang="en-US" sz="3600" b="1" dirty="0" smtClean="0">
                <a:solidFill>
                  <a:schemeClr val="accent2">
                    <a:lumMod val="75000"/>
                  </a:schemeClr>
                </a:solidFill>
              </a:rPr>
              <a:t>The Author</a:t>
            </a:r>
            <a:endParaRPr lang="en-US" sz="3600" b="1" dirty="0">
              <a:solidFill>
                <a:schemeClr val="accent2">
                  <a:lumMod val="75000"/>
                </a:schemeClr>
              </a:solidFill>
            </a:endParaRPr>
          </a:p>
          <a:p>
            <a:pPr>
              <a:buSzPct val="75000"/>
              <a:buFont typeface="Wingdings" panose="05000000000000000000" pitchFamily="2" charset="2"/>
              <a:buChar char="v"/>
            </a:pPr>
            <a:r>
              <a:rPr lang="en-US" sz="3600" b="1" dirty="0">
                <a:solidFill>
                  <a:schemeClr val="accent2">
                    <a:lumMod val="75000"/>
                  </a:schemeClr>
                </a:solidFill>
              </a:rPr>
              <a:t>The motivation</a:t>
            </a:r>
            <a:r>
              <a:rPr lang="en-US" sz="3600" dirty="0">
                <a:solidFill>
                  <a:schemeClr val="accent2">
                    <a:lumMod val="75000"/>
                  </a:schemeClr>
                </a:solidFill>
              </a:rPr>
              <a:t> </a:t>
            </a:r>
          </a:p>
          <a:p>
            <a:pPr>
              <a:buSzPct val="75000"/>
              <a:buFont typeface="Wingdings" panose="05000000000000000000" pitchFamily="2" charset="2"/>
              <a:buChar char="v"/>
            </a:pPr>
            <a:r>
              <a:rPr lang="en-US" sz="3600" b="1" dirty="0">
                <a:solidFill>
                  <a:schemeClr val="accent2">
                    <a:lumMod val="75000"/>
                  </a:schemeClr>
                </a:solidFill>
              </a:rPr>
              <a:t>The purpose</a:t>
            </a:r>
            <a:r>
              <a:rPr lang="en-US" sz="3600" dirty="0">
                <a:solidFill>
                  <a:schemeClr val="accent2">
                    <a:lumMod val="75000"/>
                  </a:schemeClr>
                </a:solidFill>
              </a:rPr>
              <a:t> </a:t>
            </a:r>
          </a:p>
          <a:p>
            <a:pPr>
              <a:buSzPct val="75000"/>
              <a:buFont typeface="Wingdings" panose="05000000000000000000" pitchFamily="2" charset="2"/>
              <a:buChar char="v"/>
            </a:pPr>
            <a:r>
              <a:rPr lang="en-US" sz="3600" b="1" dirty="0">
                <a:solidFill>
                  <a:schemeClr val="accent2">
                    <a:lumMod val="75000"/>
                  </a:schemeClr>
                </a:solidFill>
              </a:rPr>
              <a:t>The </a:t>
            </a:r>
            <a:r>
              <a:rPr lang="en-US" sz="3600" b="1" dirty="0" smtClean="0">
                <a:solidFill>
                  <a:schemeClr val="accent2">
                    <a:lumMod val="75000"/>
                  </a:schemeClr>
                </a:solidFill>
              </a:rPr>
              <a:t>method</a:t>
            </a:r>
            <a:endParaRPr lang="en-US" sz="3600" dirty="0">
              <a:solidFill>
                <a:schemeClr val="accent2">
                  <a:lumMod val="75000"/>
                </a:schemeClr>
              </a:solidFill>
            </a:endParaRPr>
          </a:p>
          <a:p>
            <a:pPr marL="0" indent="0">
              <a:buSzPct val="75000"/>
              <a:buNone/>
            </a:pPr>
            <a:r>
              <a:rPr lang="en-US" sz="3600" dirty="0" smtClean="0"/>
              <a:t> </a:t>
            </a:r>
            <a:endParaRPr lang="en-US" sz="3600" dirty="0"/>
          </a:p>
        </p:txBody>
      </p:sp>
    </p:spTree>
    <p:extLst>
      <p:ext uri="{BB962C8B-B14F-4D97-AF65-F5344CB8AC3E}">
        <p14:creationId xmlns:p14="http://schemas.microsoft.com/office/powerpoint/2010/main" val="42344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lgn="ctr">
              <a:buNone/>
            </a:pPr>
            <a:r>
              <a:rPr lang="en-US" sz="3600" b="1" dirty="0" smtClean="0">
                <a:solidFill>
                  <a:schemeClr val="accent2">
                    <a:lumMod val="75000"/>
                  </a:schemeClr>
                </a:solidFill>
              </a:rPr>
              <a:t>THE AUTHOR</a:t>
            </a:r>
          </a:p>
          <a:p>
            <a:pPr marL="0" indent="0">
              <a:lnSpc>
                <a:spcPct val="100000"/>
              </a:lnSpc>
              <a:buNone/>
            </a:pPr>
            <a:r>
              <a:rPr lang="en-US" sz="3600" dirty="0" smtClean="0"/>
              <a:t>“</a:t>
            </a:r>
            <a:r>
              <a:rPr lang="en-US" sz="3600" dirty="0"/>
              <a:t>My child, don’t make light of the </a:t>
            </a:r>
            <a:r>
              <a:rPr lang="en-US" sz="3600" b="1" i="1" u="sng" cap="small" dirty="0">
                <a:solidFill>
                  <a:schemeClr val="accent2">
                    <a:lumMod val="60000"/>
                    <a:lumOff val="40000"/>
                  </a:schemeClr>
                </a:solidFill>
              </a:rPr>
              <a:t>Lord</a:t>
            </a:r>
            <a:r>
              <a:rPr lang="en-US" sz="3600" b="1" i="1" u="sng" dirty="0">
                <a:solidFill>
                  <a:schemeClr val="accent2">
                    <a:lumMod val="60000"/>
                    <a:lumOff val="40000"/>
                  </a:schemeClr>
                </a:solidFill>
              </a:rPr>
              <a:t>’s </a:t>
            </a:r>
            <a:r>
              <a:rPr lang="en-US" sz="3600" b="1" i="1" u="sng" dirty="0" smtClean="0">
                <a:solidFill>
                  <a:schemeClr val="accent2">
                    <a:lumMod val="60000"/>
                    <a:lumOff val="40000"/>
                  </a:schemeClr>
                </a:solidFill>
              </a:rPr>
              <a:t>discipline</a:t>
            </a:r>
            <a:r>
              <a:rPr lang="en-US" sz="3600" dirty="0" smtClean="0">
                <a:solidFill>
                  <a:schemeClr val="accent2">
                    <a:lumMod val="60000"/>
                    <a:lumOff val="40000"/>
                  </a:schemeClr>
                </a:solidFill>
              </a:rPr>
              <a:t> … </a:t>
            </a:r>
            <a:r>
              <a:rPr lang="en-US" sz="3600" dirty="0"/>
              <a:t/>
            </a:r>
            <a:br>
              <a:rPr lang="en-US" sz="3600" dirty="0"/>
            </a:br>
            <a:r>
              <a:rPr lang="en-US" sz="3600" dirty="0" smtClean="0"/>
              <a:t>An effective discipliner will become a godly discipliner </a:t>
            </a:r>
          </a:p>
        </p:txBody>
      </p:sp>
    </p:spTree>
    <p:extLst>
      <p:ext uri="{BB962C8B-B14F-4D97-AF65-F5344CB8AC3E}">
        <p14:creationId xmlns:p14="http://schemas.microsoft.com/office/powerpoint/2010/main" val="3526971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buNone/>
            </a:pPr>
            <a:r>
              <a:rPr lang="en-US" sz="3600" b="1" i="1" baseline="30000" dirty="0">
                <a:solidFill>
                  <a:schemeClr val="tx1">
                    <a:lumMod val="75000"/>
                  </a:schemeClr>
                </a:solidFill>
              </a:rPr>
              <a:t>8 </a:t>
            </a:r>
            <a:r>
              <a:rPr lang="en-US" sz="3600" i="1" dirty="0">
                <a:solidFill>
                  <a:schemeClr val="tx1">
                    <a:lumMod val="75000"/>
                  </a:schemeClr>
                </a:solidFill>
              </a:rPr>
              <a:t>If God </a:t>
            </a:r>
            <a:r>
              <a:rPr lang="en-US" sz="3600" b="1" i="1" dirty="0">
                <a:solidFill>
                  <a:schemeClr val="tx1">
                    <a:lumMod val="75000"/>
                  </a:schemeClr>
                </a:solidFill>
              </a:rPr>
              <a:t>doesn’t</a:t>
            </a:r>
            <a:r>
              <a:rPr lang="en-US" sz="3600" i="1" dirty="0">
                <a:solidFill>
                  <a:schemeClr val="tx1">
                    <a:lumMod val="75000"/>
                  </a:schemeClr>
                </a:solidFill>
              </a:rPr>
              <a:t> discipline you as he does all of his children, it means that you are illegitimate and are not really his children at all</a:t>
            </a:r>
            <a:r>
              <a:rPr lang="en-US" sz="3600" dirty="0"/>
              <a:t>. </a:t>
            </a:r>
            <a:r>
              <a:rPr lang="en-US" sz="3600" b="1" baseline="30000" dirty="0"/>
              <a:t>9 </a:t>
            </a:r>
            <a:r>
              <a:rPr lang="en-US" sz="3600" dirty="0"/>
              <a:t>Since we respected our earthly fathers who disciplined us, </a:t>
            </a:r>
            <a:r>
              <a:rPr lang="en-US" sz="3600" dirty="0">
                <a:solidFill>
                  <a:schemeClr val="accent2">
                    <a:lumMod val="75000"/>
                  </a:schemeClr>
                </a:solidFill>
              </a:rPr>
              <a:t>shouldn’t we submit even more to the discipline of the Father of our spirits, </a:t>
            </a:r>
            <a:r>
              <a:rPr lang="en-US" sz="3600" dirty="0" smtClean="0">
                <a:solidFill>
                  <a:schemeClr val="accent2">
                    <a:lumMod val="75000"/>
                  </a:schemeClr>
                </a:solidFill>
              </a:rPr>
              <a:t>and </a:t>
            </a:r>
            <a:r>
              <a:rPr lang="en-US" sz="3600" dirty="0">
                <a:solidFill>
                  <a:schemeClr val="accent2">
                    <a:lumMod val="75000"/>
                  </a:schemeClr>
                </a:solidFill>
              </a:rPr>
              <a:t>live forever</a:t>
            </a:r>
            <a:r>
              <a:rPr lang="en-US" sz="3600" dirty="0" smtClean="0">
                <a:solidFill>
                  <a:schemeClr val="accent2">
                    <a:lumMod val="75000"/>
                  </a:schemeClr>
                </a:solidFill>
              </a:rPr>
              <a:t>?</a:t>
            </a:r>
            <a:r>
              <a:rPr lang="en-US" sz="3600" baseline="30000" dirty="0"/>
              <a:t> </a:t>
            </a:r>
            <a:r>
              <a:rPr lang="en-US" sz="3600" b="1" baseline="30000" dirty="0"/>
              <a:t>10 </a:t>
            </a:r>
            <a:r>
              <a:rPr lang="en-US" sz="3600" dirty="0"/>
              <a:t>For our earthly fathers disciplined us for a few years, doing the best they knew how. </a:t>
            </a:r>
            <a:r>
              <a:rPr lang="en-US" sz="3600" dirty="0">
                <a:solidFill>
                  <a:schemeClr val="accent2">
                    <a:lumMod val="75000"/>
                  </a:schemeClr>
                </a:solidFill>
              </a:rPr>
              <a:t>But God’s discipline is always good for us</a:t>
            </a:r>
            <a:r>
              <a:rPr lang="en-US" sz="3600" dirty="0"/>
              <a:t>, so that we might share in his </a:t>
            </a:r>
            <a:r>
              <a:rPr lang="en-US" sz="3600" i="1" dirty="0"/>
              <a:t>holiness</a:t>
            </a:r>
            <a:r>
              <a:rPr lang="en-US" sz="3600" i="1" dirty="0" smtClean="0"/>
              <a:t>. (in living the way we were designed to live)</a:t>
            </a:r>
            <a:endParaRPr lang="en-US" sz="3600" i="1" dirty="0"/>
          </a:p>
        </p:txBody>
      </p:sp>
    </p:spTree>
    <p:extLst>
      <p:ext uri="{BB962C8B-B14F-4D97-AF65-F5344CB8AC3E}">
        <p14:creationId xmlns:p14="http://schemas.microsoft.com/office/powerpoint/2010/main" val="3738244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lgn="ctr">
              <a:buNone/>
            </a:pPr>
            <a:r>
              <a:rPr lang="en-US" sz="3600" b="1" dirty="0" smtClean="0">
                <a:solidFill>
                  <a:schemeClr val="accent2">
                    <a:lumMod val="75000"/>
                  </a:schemeClr>
                </a:solidFill>
              </a:rPr>
              <a:t>THE AUTHOR</a:t>
            </a:r>
          </a:p>
          <a:p>
            <a:pPr marL="742950" indent="-742950">
              <a:buFont typeface="+mj-lt"/>
              <a:buAutoNum type="arabicPeriod"/>
            </a:pPr>
            <a:r>
              <a:rPr lang="en-US" sz="3600" dirty="0" smtClean="0"/>
              <a:t>“God’s discipline is committed to your child’s spiritual life which is eternal. </a:t>
            </a:r>
          </a:p>
          <a:p>
            <a:pPr marL="742950" indent="-742950">
              <a:buFont typeface="+mj-lt"/>
              <a:buAutoNum type="arabicPeriod"/>
            </a:pPr>
            <a:r>
              <a:rPr lang="en-US" sz="3600" dirty="0" smtClean="0"/>
              <a:t>God’s discipline is perfect and ongoing therefore </a:t>
            </a:r>
            <a:r>
              <a:rPr lang="en-US" sz="3600" b="1" dirty="0" smtClean="0"/>
              <a:t>ALWAYS</a:t>
            </a:r>
            <a:r>
              <a:rPr lang="en-US" sz="3600" dirty="0" smtClean="0"/>
              <a:t> for your child’s good which results is a happy fulfilled life here on earth as well as the next life.</a:t>
            </a:r>
            <a:endParaRPr lang="en-US" sz="3600" b="1" dirty="0" smtClean="0">
              <a:solidFill>
                <a:schemeClr val="accent2">
                  <a:lumMod val="75000"/>
                </a:schemeClr>
              </a:solidFill>
            </a:endParaRPr>
          </a:p>
        </p:txBody>
      </p:sp>
    </p:spTree>
    <p:extLst>
      <p:ext uri="{BB962C8B-B14F-4D97-AF65-F5344CB8AC3E}">
        <p14:creationId xmlns:p14="http://schemas.microsoft.com/office/powerpoint/2010/main" val="255280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a:bodyPr>
          <a:lstStyle/>
          <a:p>
            <a:pPr marL="0" indent="0" algn="ctr">
              <a:buNone/>
            </a:pPr>
            <a:r>
              <a:rPr lang="en-US" sz="3600" dirty="0" smtClean="0"/>
              <a:t> </a:t>
            </a:r>
            <a:r>
              <a:rPr lang="en-US" sz="3600" b="1" dirty="0" smtClean="0">
                <a:solidFill>
                  <a:schemeClr val="accent2">
                    <a:lumMod val="75000"/>
                  </a:schemeClr>
                </a:solidFill>
              </a:rPr>
              <a:t>THE MOTIVATION</a:t>
            </a:r>
            <a:r>
              <a:rPr lang="en-US" sz="3600" dirty="0" smtClean="0">
                <a:solidFill>
                  <a:schemeClr val="accent2">
                    <a:lumMod val="75000"/>
                  </a:schemeClr>
                </a:solidFill>
              </a:rPr>
              <a:t>: </a:t>
            </a:r>
            <a:r>
              <a:rPr lang="en-US" sz="3600" b="1" dirty="0" smtClean="0">
                <a:solidFill>
                  <a:schemeClr val="accent2">
                    <a:lumMod val="75000"/>
                  </a:schemeClr>
                </a:solidFill>
              </a:rPr>
              <a:t> </a:t>
            </a:r>
            <a:r>
              <a:rPr lang="en-US" sz="3600" dirty="0" smtClean="0">
                <a:solidFill>
                  <a:schemeClr val="accent2">
                    <a:lumMod val="75000"/>
                  </a:schemeClr>
                </a:solidFill>
              </a:rPr>
              <a:t> </a:t>
            </a:r>
          </a:p>
          <a:p>
            <a:pPr marL="0" indent="0">
              <a:buNone/>
            </a:pPr>
            <a:r>
              <a:rPr lang="en-US" sz="3600" baseline="30000" dirty="0" smtClean="0"/>
              <a:t>6</a:t>
            </a:r>
            <a:r>
              <a:rPr lang="en-US" sz="3600" dirty="0" smtClean="0"/>
              <a:t> For </a:t>
            </a:r>
            <a:r>
              <a:rPr lang="en-US" sz="3600" dirty="0"/>
              <a:t>the </a:t>
            </a:r>
            <a:r>
              <a:rPr lang="en-US" sz="3600" cap="small" dirty="0"/>
              <a:t>Lord</a:t>
            </a:r>
            <a:r>
              <a:rPr lang="en-US" sz="3600" dirty="0"/>
              <a:t> </a:t>
            </a:r>
            <a:r>
              <a:rPr lang="en-US" sz="3600" dirty="0">
                <a:solidFill>
                  <a:schemeClr val="tx1"/>
                </a:solidFill>
              </a:rPr>
              <a:t>disciplines those he </a:t>
            </a:r>
            <a:r>
              <a:rPr lang="en-US" sz="3600" b="1" i="1" u="sng" dirty="0">
                <a:solidFill>
                  <a:schemeClr val="accent2">
                    <a:lumMod val="60000"/>
                    <a:lumOff val="40000"/>
                  </a:schemeClr>
                </a:solidFill>
              </a:rPr>
              <a:t>loves</a:t>
            </a:r>
            <a:r>
              <a:rPr lang="en-US" sz="3600" b="1" i="1" u="sng" dirty="0" smtClean="0">
                <a:solidFill>
                  <a:schemeClr val="accent2">
                    <a:lumMod val="60000"/>
                    <a:lumOff val="40000"/>
                  </a:schemeClr>
                </a:solidFill>
              </a:rPr>
              <a:t>,</a:t>
            </a:r>
            <a:r>
              <a:rPr lang="en-US" sz="3600" b="1" i="1" dirty="0" smtClean="0">
                <a:solidFill>
                  <a:schemeClr val="tx2">
                    <a:lumMod val="40000"/>
                    <a:lumOff val="60000"/>
                  </a:schemeClr>
                </a:solidFill>
              </a:rPr>
              <a:t> </a:t>
            </a:r>
            <a:r>
              <a:rPr lang="en-US" sz="3600" dirty="0" smtClean="0"/>
              <a:t>and </a:t>
            </a:r>
            <a:r>
              <a:rPr lang="en-US" sz="3600" dirty="0"/>
              <a:t>he punishes each one he </a:t>
            </a:r>
            <a:r>
              <a:rPr lang="en-US" sz="3600" b="1" i="1" u="sng" dirty="0">
                <a:solidFill>
                  <a:schemeClr val="accent2">
                    <a:lumMod val="60000"/>
                    <a:lumOff val="40000"/>
                  </a:schemeClr>
                </a:solidFill>
              </a:rPr>
              <a:t>accepts as his </a:t>
            </a:r>
            <a:r>
              <a:rPr lang="en-US" sz="3600" b="1" i="1" u="sng" dirty="0" smtClean="0">
                <a:solidFill>
                  <a:schemeClr val="accent2">
                    <a:lumMod val="60000"/>
                    <a:lumOff val="40000"/>
                  </a:schemeClr>
                </a:solidFill>
              </a:rPr>
              <a:t>child</a:t>
            </a:r>
            <a:r>
              <a:rPr lang="en-US" sz="3600" dirty="0"/>
              <a:t>.”</a:t>
            </a:r>
            <a:r>
              <a:rPr lang="en-US" sz="3600" baseline="30000" dirty="0"/>
              <a:t> </a:t>
            </a:r>
            <a:endParaRPr lang="en-US" sz="3600" baseline="30000" dirty="0" smtClean="0"/>
          </a:p>
          <a:p>
            <a:pPr marL="0" indent="0">
              <a:buNone/>
            </a:pPr>
            <a:r>
              <a:rPr lang="en-US" sz="3600" dirty="0" smtClean="0"/>
              <a:t>A Godly discipliner will:</a:t>
            </a:r>
          </a:p>
          <a:p>
            <a:pPr lvl="1">
              <a:buSzPct val="75000"/>
              <a:buFont typeface="Wingdings" panose="05000000000000000000" pitchFamily="2" charset="2"/>
              <a:buChar char="v"/>
            </a:pPr>
            <a:r>
              <a:rPr lang="en-US" sz="3200" dirty="0" smtClean="0"/>
              <a:t>  </a:t>
            </a:r>
            <a:r>
              <a:rPr lang="en-US" sz="3600" dirty="0" smtClean="0"/>
              <a:t>Accept she has both loving and selfish motives and turn away from the selfish ones. </a:t>
            </a:r>
          </a:p>
          <a:p>
            <a:pPr lvl="1">
              <a:buSzPct val="75000"/>
              <a:buFont typeface="Wingdings" panose="05000000000000000000" pitchFamily="2" charset="2"/>
              <a:buChar char="v"/>
            </a:pPr>
            <a:r>
              <a:rPr lang="en-US" sz="3600" dirty="0"/>
              <a:t> </a:t>
            </a:r>
            <a:r>
              <a:rPr lang="en-US" sz="3600" dirty="0" smtClean="0"/>
              <a:t>Lean against his bent towards softness or strictness.</a:t>
            </a:r>
          </a:p>
          <a:p>
            <a:pPr marL="457200" lvl="1" indent="0">
              <a:buSzPct val="75000"/>
              <a:buNone/>
            </a:pPr>
            <a:endParaRPr lang="en-US" sz="3600" dirty="0" smtClean="0"/>
          </a:p>
          <a:p>
            <a:pPr marL="457200" lvl="1" indent="0">
              <a:buNone/>
            </a:pPr>
            <a:endParaRPr lang="en-US" sz="3600" dirty="0"/>
          </a:p>
        </p:txBody>
      </p:sp>
    </p:spTree>
    <p:extLst>
      <p:ext uri="{BB962C8B-B14F-4D97-AF65-F5344CB8AC3E}">
        <p14:creationId xmlns:p14="http://schemas.microsoft.com/office/powerpoint/2010/main" val="400162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t> DISCIPLING and GRACE</a:t>
            </a:r>
            <a:br>
              <a:rPr lang="en-US" sz="4800" b="1" dirty="0" smtClean="0"/>
            </a:br>
            <a:r>
              <a:rPr lang="en-US" sz="4000" dirty="0" smtClean="0"/>
              <a:t>Hebrews 12:5-11</a:t>
            </a:r>
            <a:endParaRPr lang="en-US" sz="4800" dirty="0"/>
          </a:p>
        </p:txBody>
      </p:sp>
      <p:sp>
        <p:nvSpPr>
          <p:cNvPr id="5" name="Content Placeholder 4"/>
          <p:cNvSpPr>
            <a:spLocks noGrp="1"/>
          </p:cNvSpPr>
          <p:nvPr>
            <p:ph idx="1"/>
          </p:nvPr>
        </p:nvSpPr>
        <p:spPr>
          <a:xfrm>
            <a:off x="838200" y="1828800"/>
            <a:ext cx="10515600" cy="4867422"/>
          </a:xfrm>
        </p:spPr>
        <p:txBody>
          <a:bodyPr>
            <a:normAutofit lnSpcReduction="10000"/>
          </a:bodyPr>
          <a:lstStyle/>
          <a:p>
            <a:pPr marL="0" indent="0" algn="ctr">
              <a:buNone/>
            </a:pPr>
            <a:r>
              <a:rPr lang="en-US" sz="3600" dirty="0" smtClean="0"/>
              <a:t> </a:t>
            </a:r>
            <a:r>
              <a:rPr lang="en-US" sz="3600" b="1" dirty="0" smtClean="0">
                <a:solidFill>
                  <a:schemeClr val="accent2">
                    <a:lumMod val="75000"/>
                  </a:schemeClr>
                </a:solidFill>
              </a:rPr>
              <a:t>THE PURPOSE </a:t>
            </a:r>
            <a:endParaRPr lang="en-US" sz="3600" dirty="0" smtClean="0">
              <a:solidFill>
                <a:schemeClr val="tx1"/>
              </a:solidFill>
            </a:endParaRPr>
          </a:p>
          <a:p>
            <a:pPr marL="0" indent="0">
              <a:buNone/>
            </a:pPr>
            <a:r>
              <a:rPr lang="en-US" sz="3400" b="1" baseline="30000" dirty="0"/>
              <a:t>11 </a:t>
            </a:r>
            <a:r>
              <a:rPr lang="en-US" sz="3400" dirty="0"/>
              <a:t>No discipline is enjoyable while it is happening—it’s painful! </a:t>
            </a:r>
            <a:r>
              <a:rPr lang="en-US" sz="3400" i="1" u="sng" dirty="0">
                <a:solidFill>
                  <a:schemeClr val="accent2">
                    <a:lumMod val="60000"/>
                    <a:lumOff val="40000"/>
                  </a:schemeClr>
                </a:solidFill>
              </a:rPr>
              <a:t>But afterward there will be a peaceful harvest of right living for those who are trained in this way.  </a:t>
            </a:r>
            <a:endParaRPr lang="en-US" sz="3400" i="1" u="sng" dirty="0" smtClean="0">
              <a:solidFill>
                <a:schemeClr val="accent2">
                  <a:lumMod val="60000"/>
                  <a:lumOff val="40000"/>
                </a:schemeClr>
              </a:solidFill>
            </a:endParaRPr>
          </a:p>
          <a:p>
            <a:pPr marL="742950" indent="-742950">
              <a:buFont typeface="+mj-lt"/>
              <a:buAutoNum type="arabicPeriod"/>
            </a:pPr>
            <a:r>
              <a:rPr lang="en-US" sz="3600" dirty="0" smtClean="0">
                <a:solidFill>
                  <a:schemeClr val="tx1"/>
                </a:solidFill>
              </a:rPr>
              <a:t>Future, long term change more than immediate and temporal.</a:t>
            </a:r>
          </a:p>
          <a:p>
            <a:pPr marL="742950" indent="-742950">
              <a:buFont typeface="+mj-lt"/>
              <a:buAutoNum type="arabicPeriod"/>
            </a:pPr>
            <a:r>
              <a:rPr lang="en-US" sz="3600" dirty="0" smtClean="0">
                <a:solidFill>
                  <a:schemeClr val="tx1"/>
                </a:solidFill>
              </a:rPr>
              <a:t>To become a God-dependent, grateful giver</a:t>
            </a:r>
          </a:p>
          <a:p>
            <a:pPr marL="742950" indent="-742950">
              <a:buFont typeface="+mj-lt"/>
              <a:buAutoNum type="arabicPeriod"/>
            </a:pPr>
            <a:r>
              <a:rPr lang="en-US" sz="3600" dirty="0" smtClean="0">
                <a:solidFill>
                  <a:schemeClr val="tx1"/>
                </a:solidFill>
              </a:rPr>
              <a:t>To fulfill the purposes God designed and gifted your child to accomplish. </a:t>
            </a:r>
          </a:p>
          <a:p>
            <a:pPr marL="0" indent="0">
              <a:buNone/>
            </a:pPr>
            <a:endParaRPr lang="en-US" sz="3600" b="1" i="1" u="sng" dirty="0">
              <a:solidFill>
                <a:schemeClr val="accent2">
                  <a:lumMod val="60000"/>
                  <a:lumOff val="40000"/>
                </a:schemeClr>
              </a:solidFill>
            </a:endParaRPr>
          </a:p>
        </p:txBody>
      </p:sp>
    </p:spTree>
    <p:extLst>
      <p:ext uri="{BB962C8B-B14F-4D97-AF65-F5344CB8AC3E}">
        <p14:creationId xmlns:p14="http://schemas.microsoft.com/office/powerpoint/2010/main" val="325473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0</TotalTime>
  <Words>1364</Words>
  <Application>Microsoft Office PowerPoint</Application>
  <PresentationFormat>Widescreen</PresentationFormat>
  <Paragraphs>191</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Wingdings</vt:lpstr>
      <vt:lpstr>Depth</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Hebrews 12:5-11</vt:lpstr>
      <vt:lpstr> DISCIPLING and GRACE 2 Truths of God’s Law</vt:lpstr>
      <vt:lpstr> DISCIPLING and GRACE 2 Truths of God’s Law</vt:lpstr>
      <vt:lpstr> DISCIPLING and GRACE 2 Different Kinds of Laws</vt:lpstr>
      <vt:lpstr> DISCIPLING and GRACE Human Law</vt:lpstr>
      <vt:lpstr> DISCIPLING and GRACE Human Law</vt:lpstr>
      <vt:lpstr> DISCIPLING and GRACE God’s Perfect Moral Law</vt:lpstr>
      <vt:lpstr> DISCIPLING and GRACE God’s Perfect Moral Law</vt:lpstr>
      <vt:lpstr> DISCIPLING and GRACE God’s Perfect Moral Law</vt:lpstr>
      <vt:lpstr> DISCIPLING and GRACE God’s Perfect Moral Law</vt:lpstr>
      <vt:lpstr> DISCIPLING and GRACE Make it Practical</vt:lpstr>
      <vt:lpstr> DISCIPLING and GRACE Make it Practical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2022-03-22T14:59:43Z</dcterms:created>
  <dcterms:modified xsi:type="dcterms:W3CDTF">2022-03-22T15:00:44Z</dcterms:modified>
</cp:coreProperties>
</file>