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2"/>
  </p:notesMasterIdLst>
  <p:sldIdLst>
    <p:sldId id="1325" r:id="rId3"/>
    <p:sldId id="1406" r:id="rId4"/>
    <p:sldId id="1432" r:id="rId5"/>
    <p:sldId id="1428" r:id="rId6"/>
    <p:sldId id="1449" r:id="rId7"/>
    <p:sldId id="1429" r:id="rId8"/>
    <p:sldId id="1430" r:id="rId9"/>
    <p:sldId id="1431" r:id="rId10"/>
    <p:sldId id="1433" r:id="rId11"/>
    <p:sldId id="1434" r:id="rId12"/>
    <p:sldId id="1445" r:id="rId13"/>
    <p:sldId id="1435" r:id="rId14"/>
    <p:sldId id="1408" r:id="rId15"/>
    <p:sldId id="1427" r:id="rId16"/>
    <p:sldId id="1437" r:id="rId17"/>
    <p:sldId id="1410" r:id="rId18"/>
    <p:sldId id="1411" r:id="rId19"/>
    <p:sldId id="1412" r:id="rId20"/>
    <p:sldId id="1448" r:id="rId21"/>
    <p:sldId id="1413" r:id="rId22"/>
    <p:sldId id="1438" r:id="rId23"/>
    <p:sldId id="1440" r:id="rId24"/>
    <p:sldId id="1439" r:id="rId25"/>
    <p:sldId id="1441" r:id="rId26"/>
    <p:sldId id="1442" r:id="rId27"/>
    <p:sldId id="1443" r:id="rId28"/>
    <p:sldId id="1388" r:id="rId29"/>
    <p:sldId id="1447" r:id="rId30"/>
    <p:sldId id="144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888"/>
    <a:srgbClr val="CBA8A3"/>
    <a:srgbClr val="913533"/>
    <a:srgbClr val="6F2927"/>
    <a:srgbClr val="621C3D"/>
    <a:srgbClr val="D17F7D"/>
    <a:srgbClr val="FFFFCC"/>
    <a:srgbClr val="A2965C"/>
    <a:srgbClr val="81A042"/>
    <a:srgbClr val="403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9" autoAdjust="0"/>
    <p:restoredTop sz="82048" autoAdjust="0"/>
  </p:normalViewPr>
  <p:slideViewPr>
    <p:cSldViewPr>
      <p:cViewPr varScale="1">
        <p:scale>
          <a:sx n="67" d="100"/>
          <a:sy n="67" d="100"/>
        </p:scale>
        <p:origin x="55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17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50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4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02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7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3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5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3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7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834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4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6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9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2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3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21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8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6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8762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441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6528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3350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8152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2792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6447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3370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270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1303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5921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3/23/2021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7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26A97F-6458-47D2-9F1F-699F0BB7EB2C}"/>
              </a:ext>
            </a:extLst>
          </p:cNvPr>
          <p:cNvSpPr txBox="1"/>
          <p:nvPr/>
        </p:nvSpPr>
        <p:spPr>
          <a:xfrm>
            <a:off x="175311" y="3886200"/>
            <a:ext cx="11839575" cy="2185214"/>
          </a:xfrm>
          <a:prstGeom prst="rect">
            <a:avLst/>
          </a:prstGeom>
          <a:solidFill>
            <a:schemeClr val="tx2">
              <a:lumMod val="10000"/>
              <a:alpha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spc="-150" dirty="0">
                <a:solidFill>
                  <a:schemeClr val="tx2">
                    <a:lumMod val="90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6:1-9</a:t>
            </a:r>
          </a:p>
          <a:p>
            <a:pPr algn="ctr"/>
            <a:r>
              <a:rPr lang="en-US" sz="4800" spc="-150" dirty="0">
                <a:latin typeface="Arial Black" panose="020B0A040201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GIVING OUT without GIVING UP</a:t>
            </a:r>
          </a:p>
        </p:txBody>
      </p:sp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 enough to get involved!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rgbClr val="B2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God calling me to say something?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B28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B2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I showing restraint?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 realize that I could be in their shoes?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096C39-ECA5-4AB0-BCEB-07D57289CE77}"/>
              </a:ext>
            </a:extLst>
          </p:cNvPr>
          <p:cNvSpPr/>
          <p:nvPr/>
        </p:nvSpPr>
        <p:spPr>
          <a:xfrm>
            <a:off x="3200400" y="2095251"/>
            <a:ext cx="5791200" cy="77172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all assumes close friendships and community!</a:t>
            </a:r>
            <a:endParaRPr kumimoji="0" lang="en-US" sz="66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6:2) Carry each other’s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burdens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in this way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fulfill the law of Christ.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A8B75A76-F16B-4EC1-A99E-C2E74B82F35C}"/>
              </a:ext>
            </a:extLst>
          </p:cNvPr>
          <p:cNvSpPr/>
          <p:nvPr/>
        </p:nvSpPr>
        <p:spPr>
          <a:xfrm>
            <a:off x="3628770" y="1550772"/>
            <a:ext cx="8458200" cy="4889067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stops us from loving others like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Pride!</a:t>
            </a:r>
            <a:endParaRPr kumimoji="0" lang="en-US" sz="166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55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6:3) If any of you think you are something when you are nothing, you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deceive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yourselves.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Each of you should test your own actions.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you can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pride in yourself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comparing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yourself.</a:t>
            </a:r>
          </a:p>
        </p:txBody>
      </p:sp>
    </p:spTree>
    <p:extLst>
      <p:ext uri="{BB962C8B-B14F-4D97-AF65-F5344CB8AC3E}">
        <p14:creationId xmlns:p14="http://schemas.microsoft.com/office/powerpoint/2010/main" val="2609796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7609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6:5) For each of you should carry your own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7049FCB7-0861-4B16-A7BA-C4BAC93CFB2A}"/>
              </a:ext>
            </a:extLst>
          </p:cNvPr>
          <p:cNvSpPr/>
          <p:nvPr/>
        </p:nvSpPr>
        <p:spPr>
          <a:xfrm>
            <a:off x="152400" y="1664133"/>
            <a:ext cx="5105400" cy="153626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(Gal. 6:2) Carry each other’s </a:t>
            </a:r>
            <a:r>
              <a:rPr 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burdens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F0864053-E2B5-4C53-A5F9-686956B6CC9E}"/>
              </a:ext>
            </a:extLst>
          </p:cNvPr>
          <p:cNvSpPr/>
          <p:nvPr/>
        </p:nvSpPr>
        <p:spPr>
          <a:xfrm>
            <a:off x="5334000" y="806993"/>
            <a:ext cx="6096000" cy="5033458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“Load” (</a:t>
            </a:r>
            <a:r>
              <a:rPr lang="en-US" sz="48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phortion</a:t>
            </a: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load for transport.”</a:t>
            </a:r>
          </a:p>
          <a:p>
            <a:pPr marL="914400" lvl="0">
              <a:defRPr/>
            </a:pPr>
            <a:r>
              <a:rPr lang="en-US" sz="20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endParaRPr lang="en-US" sz="4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“Shoulder pack.”</a:t>
            </a:r>
          </a:p>
          <a:p>
            <a:pPr marL="914400" lvl="0">
              <a:defRPr/>
            </a:pP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Cole, </a:t>
            </a:r>
            <a:r>
              <a:rPr lang="en-US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Galatians</a:t>
            </a: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(1989) p.227.</a:t>
            </a:r>
          </a:p>
          <a:p>
            <a:pPr lvl="0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“Burdens” (</a:t>
            </a:r>
            <a:r>
              <a:rPr lang="en-US" sz="48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baros</a:t>
            </a: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“Something that is particularly oppressive.”</a:t>
            </a:r>
          </a:p>
          <a:p>
            <a:pPr marL="914400" lvl="0">
              <a:defRPr/>
            </a:pPr>
            <a:r>
              <a:rPr lang="en-US" sz="2000" b="1" dirty="0" err="1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endParaRPr lang="en-US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44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7609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6:5) For each of you should carry your own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7049FCB7-0861-4B16-A7BA-C4BAC93CFB2A}"/>
              </a:ext>
            </a:extLst>
          </p:cNvPr>
          <p:cNvSpPr/>
          <p:nvPr/>
        </p:nvSpPr>
        <p:spPr>
          <a:xfrm>
            <a:off x="152400" y="1664133"/>
            <a:ext cx="5105400" cy="153626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(Gal. 6:2) Carry each other’s </a:t>
            </a:r>
            <a:r>
              <a:rPr 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burdens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F0864053-E2B5-4C53-A5F9-686956B6CC9E}"/>
              </a:ext>
            </a:extLst>
          </p:cNvPr>
          <p:cNvSpPr/>
          <p:nvPr/>
        </p:nvSpPr>
        <p:spPr>
          <a:xfrm>
            <a:off x="5334000" y="806993"/>
            <a:ext cx="6096000" cy="5033458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Application?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 your needs so you have something to share.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Share needs without being needy.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others the dignity to carry their own load!</a:t>
            </a:r>
            <a:endParaRPr lang="en-US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035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7686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6:6) Nevertheless, those who receive instruction in the word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share all good things with their instructor.</a:t>
            </a:r>
          </a:p>
        </p:txBody>
      </p:sp>
    </p:spTree>
    <p:extLst>
      <p:ext uri="{BB962C8B-B14F-4D97-AF65-F5344CB8AC3E}">
        <p14:creationId xmlns:p14="http://schemas.microsoft.com/office/powerpoint/2010/main" val="1404830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6:7) Do not be deceived: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cannot be mocked.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People reap what they sow.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099624C-07CD-4B95-9C57-FC50DE27E1FB}"/>
              </a:ext>
            </a:extLst>
          </p:cNvPr>
          <p:cNvSpPr/>
          <p:nvPr/>
        </p:nvSpPr>
        <p:spPr>
          <a:xfrm>
            <a:off x="3048000" y="2286000"/>
            <a:ext cx="4648200" cy="99060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Karmic Law??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13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6:8) Those who sow to please their sinful nature, from that nature will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reap destruction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those who sow to please the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Spirit will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reap eternal life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4FD59C9E-1C8D-46A6-9C36-A2D15F549FB6}"/>
              </a:ext>
            </a:extLst>
          </p:cNvPr>
          <p:cNvSpPr/>
          <p:nvPr/>
        </p:nvSpPr>
        <p:spPr>
          <a:xfrm>
            <a:off x="211926" y="2841236"/>
            <a:ext cx="11852388" cy="391451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7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??????</a:t>
            </a:r>
            <a:endParaRPr lang="en-US" sz="199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46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6:8) Those who sow to please their sinful nature, from that nature will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reap destruction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those who sow to please the Spirit,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Spirit will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reap eternal life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4FD59C9E-1C8D-46A6-9C36-A2D15F549FB6}"/>
              </a:ext>
            </a:extLst>
          </p:cNvPr>
          <p:cNvSpPr/>
          <p:nvPr/>
        </p:nvSpPr>
        <p:spPr>
          <a:xfrm>
            <a:off x="211926" y="2841236"/>
            <a:ext cx="11852388" cy="391451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or Eternal Life… </a:t>
            </a:r>
            <a:r>
              <a:rPr lang="en-US" sz="4800" b="1" i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whom?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Context is financial giving: “good things.”</a:t>
            </a:r>
          </a:p>
          <a:p>
            <a:pPr marL="914400" lvl="0"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verses 6 and 10.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Paul uses “reaping and sowing” for financial giving.</a:t>
            </a:r>
          </a:p>
          <a:p>
            <a:pPr marL="914400" lvl="0">
              <a:defRPr/>
            </a:pPr>
            <a:r>
              <a:rPr lang="pt-BR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9:11 and 2 Corinthians 9:6.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“Sowing and reaping” refers to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money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gaining rewards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selfish spending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disintegration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624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78D860-12B3-4E40-8F3F-A7FD05B38B92}"/>
              </a:ext>
            </a:extLst>
          </p:cNvPr>
          <p:cNvSpPr/>
          <p:nvPr/>
        </p:nvSpPr>
        <p:spPr>
          <a:xfrm>
            <a:off x="73941" y="814056"/>
            <a:ext cx="1742502" cy="65151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8D387F0B-7B48-4AE7-A57D-5ADA040F65C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“Caught”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prolambanō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OPTION #1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“Overcome” (NLT) or “overtaken.” 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“Forcibly laid hold of by sin before he was able to reflect” (</a:t>
            </a:r>
            <a:r>
              <a:rPr lang="en-US" sz="48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NIDNTT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3.750).</a:t>
            </a:r>
          </a:p>
        </p:txBody>
      </p:sp>
    </p:spTree>
    <p:extLst>
      <p:ext uri="{BB962C8B-B14F-4D97-AF65-F5344CB8AC3E}">
        <p14:creationId xmlns:p14="http://schemas.microsoft.com/office/powerpoint/2010/main" val="40093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6:9) Let us not become weary in doing good, for at the proper time we will reap a harvest if we do not give up. </a:t>
            </a:r>
          </a:p>
        </p:txBody>
      </p:sp>
    </p:spTree>
    <p:extLst>
      <p:ext uri="{BB962C8B-B14F-4D97-AF65-F5344CB8AC3E}">
        <p14:creationId xmlns:p14="http://schemas.microsoft.com/office/powerpoint/2010/main" val="1909301086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6:9) Let us not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become weary in doing good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 at the proper time we will reap a harvest if we do not give up.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185213B-1128-45AC-A586-F728EF4C8170}"/>
              </a:ext>
            </a:extLst>
          </p:cNvPr>
          <p:cNvSpPr/>
          <p:nvPr/>
        </p:nvSpPr>
        <p:spPr>
          <a:xfrm>
            <a:off x="211926" y="2252231"/>
            <a:ext cx="11852388" cy="3386569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we “become weary”?</a:t>
            </a:r>
            <a:endParaRPr lang="en-US" sz="4800" b="1" i="1" spc="-150" dirty="0"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much tension (e.g. guitar string).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Lack of visible results.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stages in life (e.g. school, work, marriage, kids, etc.)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 (e.g. suffering, strangeness, selfishness?).</a:t>
            </a:r>
          </a:p>
        </p:txBody>
      </p:sp>
    </p:spTree>
    <p:extLst>
      <p:ext uri="{BB962C8B-B14F-4D97-AF65-F5344CB8AC3E}">
        <p14:creationId xmlns:p14="http://schemas.microsoft.com/office/powerpoint/2010/main" val="17138639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6:9) Let us not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become weary in doing good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for at the proper time we will reap a harvest if we do not give up.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185213B-1128-45AC-A586-F728EF4C8170}"/>
              </a:ext>
            </a:extLst>
          </p:cNvPr>
          <p:cNvSpPr/>
          <p:nvPr/>
        </p:nvSpPr>
        <p:spPr>
          <a:xfrm>
            <a:off x="211926" y="2252231"/>
            <a:ext cx="11852388" cy="3386569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do if we’re “becoming weary”?</a:t>
            </a:r>
            <a:endParaRPr kumimoji="0" lang="en-US" sz="4800" b="1" i="1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Honestly admit inhibiting attitudes, excuses, and sinful patterns before God.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Resolve to keep pursuing what is true and “good.”</a:t>
            </a:r>
          </a:p>
          <a:p>
            <a:pPr marL="23495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for help and accept help (Gal. 6:2).</a:t>
            </a:r>
          </a:p>
        </p:txBody>
      </p:sp>
    </p:spTree>
    <p:extLst>
      <p:ext uri="{BB962C8B-B14F-4D97-AF65-F5344CB8AC3E}">
        <p14:creationId xmlns:p14="http://schemas.microsoft.com/office/powerpoint/2010/main" val="34087571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6:9) Let us not become weary in doing good,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at the proper time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will reap a harvest if we do not give up. </a:t>
            </a:r>
          </a:p>
        </p:txBody>
      </p:sp>
    </p:spTree>
    <p:extLst>
      <p:ext uri="{BB962C8B-B14F-4D97-AF65-F5344CB8AC3E}">
        <p14:creationId xmlns:p14="http://schemas.microsoft.com/office/powerpoint/2010/main" val="318761408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6:9) Let us not become weary in doing good, for at the proper time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will reap a harvest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if we do not give up.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0687155-73EB-4354-9C85-B00D1BBEDBD9}"/>
              </a:ext>
            </a:extLst>
          </p:cNvPr>
          <p:cNvSpPr/>
          <p:nvPr/>
        </p:nvSpPr>
        <p:spPr>
          <a:xfrm>
            <a:off x="1905000" y="2188841"/>
            <a:ext cx="9922674" cy="2624569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influence and impact on others</a:t>
            </a:r>
          </a:p>
          <a:p>
            <a:pPr marL="457200" lvl="0"/>
            <a:r>
              <a:rPr lang="en-US" sz="2800" b="1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10:2; Jn. 4:35-37; Mt. 7:17-18, Jn. 15:5, 8, 16)</a:t>
            </a:r>
          </a:p>
          <a:p>
            <a:pPr lvl="0"/>
            <a:r>
              <a:rPr lang="en-US" sz="4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Invisible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influence and impact on others</a:t>
            </a:r>
          </a:p>
          <a:p>
            <a:pPr marL="457200" lvl="0"/>
            <a:r>
              <a:rPr lang="en-US" sz="2800" b="1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25:21-23, 1 Cor. 3:14, 15:58, Heb. 6:10, 2 Cor. 4:16-18)</a:t>
            </a:r>
          </a:p>
        </p:txBody>
      </p:sp>
    </p:spTree>
    <p:extLst>
      <p:ext uri="{BB962C8B-B14F-4D97-AF65-F5344CB8AC3E}">
        <p14:creationId xmlns:p14="http://schemas.microsoft.com/office/powerpoint/2010/main" val="34148110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6:9) Let us not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become weary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doing good, for at the proper time we will reap a harvest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we do not give up. 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5AC0B15A-CE75-4664-A44D-74E4FA7FC233}"/>
              </a:ext>
            </a:extLst>
          </p:cNvPr>
          <p:cNvSpPr/>
          <p:nvPr/>
        </p:nvSpPr>
        <p:spPr>
          <a:xfrm>
            <a:off x="4876800" y="2209800"/>
            <a:ext cx="7162800" cy="2005371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“Become weary” (</a:t>
            </a:r>
            <a:r>
              <a:rPr lang="en-US" sz="48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egkakeō</a:t>
            </a: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lose motivation… lose enthusiasm, be discouraged.”</a:t>
            </a:r>
            <a:endParaRPr lang="en-US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2B0AFA26-D22A-4397-9EED-BF3E715812BF}"/>
              </a:ext>
            </a:extLst>
          </p:cNvPr>
          <p:cNvSpPr/>
          <p:nvPr/>
        </p:nvSpPr>
        <p:spPr>
          <a:xfrm>
            <a:off x="4876800" y="4419600"/>
            <a:ext cx="7162800" cy="212365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“Give up” (</a:t>
            </a:r>
            <a:r>
              <a:rPr lang="en-US" sz="4800" b="1" i="1" spc="-15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eklyomenoi</a:t>
            </a: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be exhausted in strength, become weary, give out.”</a:t>
            </a:r>
          </a:p>
        </p:txBody>
      </p:sp>
    </p:spTree>
    <p:extLst>
      <p:ext uri="{BB962C8B-B14F-4D97-AF65-F5344CB8AC3E}">
        <p14:creationId xmlns:p14="http://schemas.microsoft.com/office/powerpoint/2010/main" val="2006336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6:9) Let us not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become weary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doing good, for at the proper time we will reap a harvest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we do not give up. 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5AC0B15A-CE75-4664-A44D-74E4FA7FC233}"/>
              </a:ext>
            </a:extLst>
          </p:cNvPr>
          <p:cNvSpPr/>
          <p:nvPr/>
        </p:nvSpPr>
        <p:spPr>
          <a:xfrm>
            <a:off x="4876800" y="2209800"/>
            <a:ext cx="7162800" cy="2005371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“Become weary” (</a:t>
            </a:r>
            <a:r>
              <a:rPr lang="en-US" sz="48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egkakeō</a:t>
            </a: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8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Discouraged</a:t>
            </a:r>
            <a:endParaRPr lang="en-US" sz="4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2B0AFA26-D22A-4397-9EED-BF3E715812BF}"/>
              </a:ext>
            </a:extLst>
          </p:cNvPr>
          <p:cNvSpPr/>
          <p:nvPr/>
        </p:nvSpPr>
        <p:spPr>
          <a:xfrm>
            <a:off x="4876800" y="4419600"/>
            <a:ext cx="7162800" cy="212365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“Give up” (</a:t>
            </a:r>
            <a:r>
              <a:rPr lang="en-US" sz="4800" b="1" i="1" spc="-15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eklyomenoi</a:t>
            </a: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8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Defeated!</a:t>
            </a:r>
          </a:p>
        </p:txBody>
      </p:sp>
    </p:spTree>
    <p:extLst>
      <p:ext uri="{BB962C8B-B14F-4D97-AF65-F5344CB8AC3E}">
        <p14:creationId xmlns:p14="http://schemas.microsoft.com/office/powerpoint/2010/main" val="27732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8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05F2D-36C7-40F9-A14E-1E96272DCB46}"/>
              </a:ext>
            </a:extLst>
          </p:cNvPr>
          <p:cNvSpPr txBox="1"/>
          <p:nvPr/>
        </p:nvSpPr>
        <p:spPr>
          <a:xfrm>
            <a:off x="150342" y="137985"/>
            <a:ext cx="6781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Giving OUT without Giving UP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Restore others (v.1)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Humble attitude (vv.3-4)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Meet others’ needs (v.2)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Meet our own needs (v.5)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Eternal perspective (vv.6-9)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Patience and Endurance (v.9)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8D387F0B-7B48-4AE7-A57D-5ADA040F65C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“Caught”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prolambanō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OPTION #2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“Discovered” (NET).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can mean “to surprise” (</a:t>
            </a:r>
            <a:r>
              <a:rPr lang="en-US" sz="4800" b="1" i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TDNT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4.14).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will bring this to light (1 Tim. 5:24).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A79C6F-9D59-4DF6-8213-53EAB910A174}"/>
              </a:ext>
            </a:extLst>
          </p:cNvPr>
          <p:cNvSpPr/>
          <p:nvPr/>
        </p:nvSpPr>
        <p:spPr>
          <a:xfrm>
            <a:off x="73941" y="814056"/>
            <a:ext cx="1742502" cy="65151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246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don’t you mind your business?”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right and wrong exist?</a:t>
            </a:r>
          </a:p>
          <a:p>
            <a:pPr marL="457200" lvl="0">
              <a:defRPr/>
            </a:pP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22AB6B-A80B-4946-AAF0-C1F42D95789F}"/>
              </a:ext>
            </a:extLst>
          </p:cNvPr>
          <p:cNvSpPr/>
          <p:nvPr/>
        </p:nvSpPr>
        <p:spPr>
          <a:xfrm>
            <a:off x="2566086" y="814056"/>
            <a:ext cx="990600" cy="65151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487DC253-5A7F-4127-868A-71F4F4B6B06D}"/>
              </a:ext>
            </a:extLst>
          </p:cNvPr>
          <p:cNvSpPr/>
          <p:nvPr/>
        </p:nvSpPr>
        <p:spPr>
          <a:xfrm>
            <a:off x="1886863" y="81609"/>
            <a:ext cx="10181769" cy="54788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Moral Relativism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 loved one was physically abused,</a:t>
            </a:r>
          </a:p>
          <a:p>
            <a:pPr marL="45720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you want a moral relativist as a judge?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married a moral relativist,</a:t>
            </a:r>
          </a:p>
          <a:p>
            <a:pPr marL="45720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you take the marriage vows seriously?</a:t>
            </a:r>
          </a:p>
          <a:p>
            <a:pPr marL="45720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41ED0B13-7A28-4F46-866A-29757418452B}"/>
              </a:ext>
            </a:extLst>
          </p:cNvPr>
          <p:cNvSpPr/>
          <p:nvPr/>
        </p:nvSpPr>
        <p:spPr>
          <a:xfrm>
            <a:off x="243116" y="122750"/>
            <a:ext cx="9510484" cy="612565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5400" b="1" spc="-1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Wedding Vows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take you to be my </a:t>
            </a:r>
            <a:r>
              <a:rPr lang="en-US" sz="40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lawfully</a:t>
            </a: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wedded wife.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cherish you,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good times and in bad,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sickness and in health,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richer for poorer,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better for worse,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forsaking all others</a:t>
            </a: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0"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as long as we both shall live.</a:t>
            </a:r>
            <a:endParaRPr lang="en-US" sz="3600" b="1" spc="-15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03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don’t you mind your business?”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right and wrong exist?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22AB6B-A80B-4946-AAF0-C1F42D95789F}"/>
              </a:ext>
            </a:extLst>
          </p:cNvPr>
          <p:cNvSpPr/>
          <p:nvPr/>
        </p:nvSpPr>
        <p:spPr>
          <a:xfrm>
            <a:off x="2566086" y="814056"/>
            <a:ext cx="990600" cy="65151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487DC253-5A7F-4127-868A-71F4F4B6B06D}"/>
              </a:ext>
            </a:extLst>
          </p:cNvPr>
          <p:cNvSpPr/>
          <p:nvPr/>
        </p:nvSpPr>
        <p:spPr>
          <a:xfrm>
            <a:off x="1886863" y="81609"/>
            <a:ext cx="10181769" cy="547888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Moral Relativism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a loved one was physically abused,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would you want a moral relativist as a judge?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you married a moral relativist,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would you take the marriage vows seriously?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moral discussions worth having?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Inquisition or the Crusades?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think this view is…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60278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don’t you mind your business?”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rgbClr val="B2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right and wrong exist?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problem serious? (Eph. 4:2)</a:t>
            </a:r>
          </a:p>
          <a:p>
            <a:pPr marL="457200" lvl="0">
              <a:defRPr/>
            </a:pPr>
            <a:endParaRPr lang="en-US" sz="4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8F6787-7DA4-48D8-86EA-6000D6869126}"/>
              </a:ext>
            </a:extLst>
          </p:cNvPr>
          <p:cNvSpPr/>
          <p:nvPr/>
        </p:nvSpPr>
        <p:spPr>
          <a:xfrm>
            <a:off x="76200" y="814056"/>
            <a:ext cx="3429000" cy="65151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“Why don’t you mind your business?”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rgbClr val="B2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right and wrong exist?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rgbClr val="B2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problem serious? (Eph. 4:2)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alternative…?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4837A5D0-0A13-4BA3-ACA4-09B6CA333115}"/>
              </a:ext>
            </a:extLst>
          </p:cNvPr>
          <p:cNvSpPr/>
          <p:nvPr/>
        </p:nvSpPr>
        <p:spPr>
          <a:xfrm>
            <a:off x="2971800" y="152400"/>
            <a:ext cx="9067800" cy="471060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want kindness and respect,</a:t>
            </a:r>
          </a:p>
          <a:p>
            <a:pPr marL="234950">
              <a:defRPr/>
            </a:pP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deny moral values and virtues!</a:t>
            </a:r>
          </a:p>
          <a:p>
            <a:pPr>
              <a:defRPr/>
            </a:pPr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experience loneliness,</a:t>
            </a:r>
          </a:p>
          <a:p>
            <a:pPr marL="234950">
              <a:defRPr/>
            </a:pP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push away people who care!</a:t>
            </a:r>
          </a:p>
          <a:p>
            <a:pPr>
              <a:defRPr/>
            </a:pPr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desire intimacy,</a:t>
            </a:r>
          </a:p>
          <a:p>
            <a:pPr marL="234950">
              <a:defRPr/>
            </a:pPr>
            <a:r>
              <a:rPr 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run when people get close!</a:t>
            </a:r>
          </a:p>
        </p:txBody>
      </p:sp>
    </p:spTree>
    <p:extLst>
      <p:ext uri="{BB962C8B-B14F-4D97-AF65-F5344CB8AC3E}">
        <p14:creationId xmlns:p14="http://schemas.microsoft.com/office/powerpoint/2010/main" val="11468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 enough to get involved!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God calling me to say something?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C2702-C920-49FA-A95C-C55A91C31F80}"/>
              </a:ext>
            </a:extLst>
          </p:cNvPr>
          <p:cNvSpPr/>
          <p:nvPr/>
        </p:nvSpPr>
        <p:spPr>
          <a:xfrm>
            <a:off x="3468129" y="803758"/>
            <a:ext cx="4950942" cy="77172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53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8" y="65183"/>
            <a:ext cx="107341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(Gal. 6:1) Brothers and sisters, if someone is caught in a sin, you who are spiritual should restore that person gently. But watch yourselves, or you also may be tempted.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DC4F307-C652-49A4-846C-D061535B62AE}"/>
              </a:ext>
            </a:extLst>
          </p:cNvPr>
          <p:cNvSpPr/>
          <p:nvPr/>
        </p:nvSpPr>
        <p:spPr>
          <a:xfrm>
            <a:off x="457200" y="2942150"/>
            <a:ext cx="11201400" cy="3458650"/>
          </a:xfrm>
          <a:prstGeom prst="roundRect">
            <a:avLst/>
          </a:prstGeom>
          <a:gradFill flip="none" rotWithShape="1">
            <a:gsLst>
              <a:gs pos="0">
                <a:srgbClr val="621C3D">
                  <a:shade val="30000"/>
                  <a:satMod val="115000"/>
                </a:srgbClr>
              </a:gs>
              <a:gs pos="50000">
                <a:srgbClr val="621C3D">
                  <a:shade val="67500"/>
                  <a:satMod val="115000"/>
                </a:srgbClr>
              </a:gs>
              <a:gs pos="100000">
                <a:srgbClr val="621C3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Care enough to get involved!</a:t>
            </a:r>
          </a:p>
          <a:p>
            <a:pPr marL="457200" lvl="0">
              <a:defRPr/>
            </a:pPr>
            <a:r>
              <a:rPr lang="en-US" sz="4800" b="1" spc="-150" dirty="0">
                <a:solidFill>
                  <a:srgbClr val="B2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God calling me to say something?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B28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 I showing restraint?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F10833-B3C9-4E76-AAB6-B61F85F0C04F}"/>
              </a:ext>
            </a:extLst>
          </p:cNvPr>
          <p:cNvSpPr/>
          <p:nvPr/>
        </p:nvSpPr>
        <p:spPr>
          <a:xfrm>
            <a:off x="127688" y="1465566"/>
            <a:ext cx="5815911" cy="77172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1669</Words>
  <Application>Microsoft Office PowerPoint</Application>
  <PresentationFormat>Widescreen</PresentationFormat>
  <Paragraphs>174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Tahoma</vt:lpstr>
      <vt:lpstr>Times New Roman</vt:lpstr>
      <vt:lpstr>Verdana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2021-03-23T19:35:41Z</dcterms:created>
  <dcterms:modified xsi:type="dcterms:W3CDTF">2021-03-23T19:35:55Z</dcterms:modified>
</cp:coreProperties>
</file>