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7"/>
  </p:notesMasterIdLst>
  <p:sldIdLst>
    <p:sldId id="1273" r:id="rId2"/>
    <p:sldId id="7457" r:id="rId3"/>
    <p:sldId id="7458" r:id="rId4"/>
    <p:sldId id="7459" r:id="rId5"/>
    <p:sldId id="7460" r:id="rId6"/>
    <p:sldId id="7461" r:id="rId7"/>
    <p:sldId id="7462" r:id="rId8"/>
    <p:sldId id="7463" r:id="rId9"/>
    <p:sldId id="7464" r:id="rId10"/>
    <p:sldId id="7465" r:id="rId11"/>
    <p:sldId id="7466" r:id="rId12"/>
    <p:sldId id="7467" r:id="rId13"/>
    <p:sldId id="7468" r:id="rId14"/>
    <p:sldId id="7469" r:id="rId15"/>
    <p:sldId id="7475" r:id="rId16"/>
    <p:sldId id="7470" r:id="rId17"/>
    <p:sldId id="7322" r:id="rId18"/>
    <p:sldId id="7432" r:id="rId19"/>
    <p:sldId id="7433" r:id="rId20"/>
    <p:sldId id="7434" r:id="rId21"/>
    <p:sldId id="7438" r:id="rId22"/>
    <p:sldId id="7456" r:id="rId23"/>
    <p:sldId id="7440" r:id="rId24"/>
    <p:sldId id="7439" r:id="rId25"/>
    <p:sldId id="7441" r:id="rId26"/>
    <p:sldId id="7442" r:id="rId27"/>
    <p:sldId id="7443" r:id="rId28"/>
    <p:sldId id="7444" r:id="rId29"/>
    <p:sldId id="7445" r:id="rId30"/>
    <p:sldId id="7447" r:id="rId31"/>
    <p:sldId id="7450" r:id="rId32"/>
    <p:sldId id="7451" r:id="rId33"/>
    <p:sldId id="7446" r:id="rId34"/>
    <p:sldId id="7453" r:id="rId35"/>
    <p:sldId id="7452" r:id="rId36"/>
    <p:sldId id="7454" r:id="rId37"/>
    <p:sldId id="7473" r:id="rId38"/>
    <p:sldId id="7448" r:id="rId39"/>
    <p:sldId id="7471" r:id="rId40"/>
    <p:sldId id="7472" r:id="rId41"/>
    <p:sldId id="7455" r:id="rId42"/>
    <p:sldId id="7480" r:id="rId43"/>
    <p:sldId id="7398" r:id="rId44"/>
    <p:sldId id="7478" r:id="rId45"/>
    <p:sldId id="6665" r:id="rId46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6497B-E25C-4191-894B-DCFA0E7D0347}" v="7" dt="2018-09-28T14:28:15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90476" autoAdjust="0"/>
  </p:normalViewPr>
  <p:slideViewPr>
    <p:cSldViewPr>
      <p:cViewPr varScale="1">
        <p:scale>
          <a:sx n="86" d="100"/>
          <a:sy n="86" d="100"/>
        </p:scale>
        <p:origin x="92" y="100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39" d="100"/>
        <a:sy n="139" d="100"/>
      </p:scale>
      <p:origin x="0" y="-746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02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1675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04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317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37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73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44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749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608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6698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39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24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222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456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17680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840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058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395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0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8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199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88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4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973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4B121-C697-45FA-8785-47E93EACA3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3600" b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>
                <a:ea typeface="ＭＳ Ｐゴシック" pitchFamily="34" charset="-128"/>
              </a:rPr>
              <a:t>Philippians 1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>
                <a:ea typeface="ＭＳ Ｐゴシック" pitchFamily="34" charset="-128"/>
              </a:rPr>
              <a:t>God’s Good Work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Here’s just a tiny sampling of this misguided thinking:</a:t>
            </a:r>
          </a:p>
          <a:p>
            <a:r>
              <a:rPr lang="en-US" dirty="0"/>
              <a:t>- In a chapter titled “Joy versus Happiness” a different Christian author states, </a:t>
            </a:r>
            <a:br>
              <a:rPr lang="en-US" dirty="0"/>
            </a:br>
            <a:r>
              <a:rPr lang="en-US" dirty="0"/>
              <a:t>“Happiness is a feeling, while joy is a state of being.”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1678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Here’s just a tiny sampling of this misguided thinking:</a:t>
            </a:r>
          </a:p>
          <a:p>
            <a:r>
              <a:rPr lang="en-US" dirty="0"/>
              <a:t>- Another claims, “Joy is distinctly a Christian word and a Christian thing. It is the reverse of happiness.”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02571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Here’s just a tiny sampling of this misguided thinking:</a:t>
            </a:r>
          </a:p>
          <a:p>
            <a:r>
              <a:rPr lang="en-US" dirty="0"/>
              <a:t>- In an article called “Jesus Doesn’t Want You to Be Happy,”</a:t>
            </a:r>
          </a:p>
          <a:p>
            <a:r>
              <a:rPr lang="en-US" dirty="0"/>
              <a:t>the author states, “As you read through the gospels you’ll see plenty of promises of joy, but none of happiness.</a:t>
            </a:r>
          </a:p>
          <a:p>
            <a:r>
              <a:rPr lang="en-US" dirty="0"/>
              <a:t>And they are infinitely different things.”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10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Happiness is the reverse of joy? The two are infinitely different? </a:t>
            </a:r>
          </a:p>
          <a:p>
            <a:r>
              <a:rPr lang="en-US" dirty="0"/>
              <a:t>Is there nothing more to joy than “a state of being”?</a:t>
            </a:r>
          </a:p>
          <a:p>
            <a:r>
              <a:rPr lang="en-US" dirty="0"/>
              <a:t>Is emotion something we should reject, or is it a gift of God, part of being made in his likeness?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4339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2F2D03-8CCA-465E-B68D-73DC524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 vs. Happiness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B5C937-FAFD-4D2E-B003-DD75C598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I’ve even seen this in our own church!</a:t>
            </a:r>
          </a:p>
          <a:p>
            <a:r>
              <a:rPr lang="en-US" dirty="0"/>
              <a:t>Central Teaching from 2010: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“Happiness = a pleasant feeling that comes from good circumstances”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“Joy = a confidence in God that comes from Jesus Christ”</a:t>
            </a:r>
          </a:p>
          <a:p>
            <a:pPr marL="571500" indent="-571500">
              <a:buFontTx/>
              <a:buChar char="-"/>
            </a:pPr>
            <a:r>
              <a:rPr lang="en-US" dirty="0"/>
              <a:t>Who was this poor, misguided, ignorant fool?</a:t>
            </a:r>
          </a:p>
          <a:p>
            <a:pPr marL="571500" indent="-571500">
              <a:buFontTx/>
              <a:buChar char="-"/>
            </a:pPr>
            <a:r>
              <a:rPr lang="en-US" dirty="0"/>
              <a:t>IT WAS ME!!!!!</a:t>
            </a:r>
          </a:p>
        </p:txBody>
      </p:sp>
    </p:spTree>
    <p:extLst>
      <p:ext uri="{BB962C8B-B14F-4D97-AF65-F5344CB8AC3E}">
        <p14:creationId xmlns:p14="http://schemas.microsoft.com/office/powerpoint/2010/main" val="360254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2F2D03-8CCA-465E-B68D-73DC524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 vs. Happiness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B5C937-FAFD-4D2E-B003-DD75C598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message shouldn’t be </a:t>
            </a:r>
            <a:br>
              <a:rPr lang="en-US" dirty="0"/>
            </a:br>
            <a:r>
              <a:rPr lang="en-US" dirty="0"/>
              <a:t>“Don’t seek happiness,”</a:t>
            </a:r>
          </a:p>
          <a:p>
            <a:r>
              <a:rPr lang="en-US" dirty="0"/>
              <a:t>but</a:t>
            </a:r>
            <a:br>
              <a:rPr lang="en-US" dirty="0"/>
            </a:br>
            <a:r>
              <a:rPr lang="en-US" dirty="0"/>
              <a:t>“You’ll find in Jesus the happiness you’ve always longed for.” 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(Alcorn, Happiness)</a:t>
            </a:r>
            <a:endParaRPr lang="en-US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4419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2F2D03-8CCA-465E-B68D-73DC524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Paul so Happy About?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B5C937-FAFD-4D2E-B003-DD75C598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endParaRPr lang="en-US" sz="4800" dirty="0"/>
          </a:p>
          <a:p>
            <a:pPr marL="0" indent="0" algn="ctr"/>
            <a:r>
              <a:rPr lang="en-US" sz="4800" dirty="0"/>
              <a:t>God’s good work in the lives of his Philippian friends!</a:t>
            </a:r>
          </a:p>
        </p:txBody>
      </p:sp>
    </p:spTree>
    <p:extLst>
      <p:ext uri="{BB962C8B-B14F-4D97-AF65-F5344CB8AC3E}">
        <p14:creationId xmlns:p14="http://schemas.microsoft.com/office/powerpoint/2010/main" val="12785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I thank my God in all my remembrance of you,</a:t>
            </a:r>
          </a:p>
          <a:p>
            <a:r>
              <a:rPr lang="en-US" dirty="0"/>
              <a:t>4 always offering prayer with joy in my every prayer for you all,</a:t>
            </a:r>
          </a:p>
          <a:p>
            <a:r>
              <a:rPr lang="en-US" dirty="0"/>
              <a:t>5 in view of your participation in the gospel from the first day until now.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6F6D4B35-E21E-45FD-8CCF-71F58C2295B7}"/>
              </a:ext>
            </a:extLst>
          </p:cNvPr>
          <p:cNvCxnSpPr/>
          <p:nvPr/>
        </p:nvCxnSpPr>
        <p:spPr bwMode="auto">
          <a:xfrm>
            <a:off x="5613400" y="1076826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6C1984-F36D-4820-8263-12019DBC7A42}"/>
              </a:ext>
            </a:extLst>
          </p:cNvPr>
          <p:cNvSpPr txBox="1"/>
          <p:nvPr/>
        </p:nvSpPr>
        <p:spPr>
          <a:xfrm rot="21056489">
            <a:off x="5117100" y="11986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happiness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 For I am confident of this very thing,</a:t>
            </a:r>
          </a:p>
          <a:p>
            <a:r>
              <a:rPr lang="en-US" dirty="0"/>
              <a:t>that He who began a good work in you </a:t>
            </a:r>
            <a:br>
              <a:rPr lang="en-US" dirty="0"/>
            </a:br>
            <a:r>
              <a:rPr lang="en-US" dirty="0"/>
              <a:t>will perfect it until the day of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65142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For I am confident of this very thing,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</a:t>
            </a:r>
            <a:r>
              <a:rPr lang="en-US" dirty="0"/>
              <a:t>He who began a good work in you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perfect it until the day of Christ Jesus.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FA20D026-4272-4B51-831A-00FC01ED8C39}"/>
              </a:ext>
            </a:extLst>
          </p:cNvPr>
          <p:cNvSpPr/>
          <p:nvPr/>
        </p:nvSpPr>
        <p:spPr bwMode="auto">
          <a:xfrm>
            <a:off x="292100" y="1981200"/>
            <a:ext cx="9575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Religions = You do the work for god/the gods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Christianity 	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God has done the work for you</a:t>
            </a:r>
          </a:p>
        </p:txBody>
      </p:sp>
    </p:spTree>
    <p:extLst>
      <p:ext uri="{BB962C8B-B14F-4D97-AF65-F5344CB8AC3E}">
        <p14:creationId xmlns:p14="http://schemas.microsoft.com/office/powerpoint/2010/main" val="1167465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2F2D03-8CCA-465E-B68D-73DC524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B5C937-FAFD-4D2E-B003-DD75C598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Paul writes from prison to his good friends in Philippi, c. 61 AD</a:t>
            </a:r>
          </a:p>
          <a:p>
            <a:r>
              <a:rPr lang="en-US" dirty="0"/>
              <a:t>He’s in prison, he’s done nothing wrong, and yet he’s so </a:t>
            </a:r>
            <a:r>
              <a:rPr lang="en-US" u="sng" dirty="0"/>
              <a:t>happy</a:t>
            </a:r>
            <a:r>
              <a:rPr lang="en-US" dirty="0"/>
              <a:t>!</a:t>
            </a:r>
          </a:p>
          <a:p>
            <a:pPr marL="0" indent="0"/>
            <a:r>
              <a:rPr lang="en-US" dirty="0"/>
              <a:t>Some form of “joy” occurs 16x in 4 short chapters</a:t>
            </a:r>
          </a:p>
          <a:p>
            <a:pPr marL="571500" indent="-571500"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005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 For I am confident of this very thing,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</a:t>
            </a:r>
            <a:r>
              <a:rPr lang="en-US" dirty="0"/>
              <a:t>He who began a good work in you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perfect it until the day of Christ Jesus.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FA20D026-4272-4B51-831A-00FC01ED8C39}"/>
              </a:ext>
            </a:extLst>
          </p:cNvPr>
          <p:cNvSpPr/>
          <p:nvPr/>
        </p:nvSpPr>
        <p:spPr bwMode="auto">
          <a:xfrm>
            <a:off x="292100" y="1982974"/>
            <a:ext cx="95758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Religions = You do the work for god/the gods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Christianity 	</a:t>
            </a:r>
            <a:r>
              <a:rPr lang="en-US" sz="28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= God has done the work for you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3E0B2E8B-E2EC-48F4-87F1-46925B398FB5}"/>
              </a:ext>
            </a:extLst>
          </p:cNvPr>
          <p:cNvSpPr/>
          <p:nvPr/>
        </p:nvSpPr>
        <p:spPr bwMode="auto">
          <a:xfrm>
            <a:off x="292100" y="3202174"/>
            <a:ext cx="9575800" cy="1865126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 by grace you have been saved through faith;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that not of yourselves, it is the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gift of God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;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not as a result of works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so that no one may boast.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(Eph 2:8-9)</a:t>
            </a:r>
          </a:p>
        </p:txBody>
      </p:sp>
    </p:spTree>
    <p:extLst>
      <p:ext uri="{BB962C8B-B14F-4D97-AF65-F5344CB8AC3E}">
        <p14:creationId xmlns:p14="http://schemas.microsoft.com/office/powerpoint/2010/main" val="25833711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17651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777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17651"/>
          </a:xfrm>
        </p:spPr>
        <p:txBody>
          <a:bodyPr/>
          <a:lstStyle/>
          <a:p>
            <a:pPr marL="0" indent="0"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who </a:t>
            </a:r>
            <a:r>
              <a:rPr lang="en-US" dirty="0"/>
              <a:t>began a good work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perfect it until the day of Christ Jesus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Began at a certain point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91A62476-3656-4B54-B0E7-ABB00412F5FE}"/>
              </a:ext>
            </a:extLst>
          </p:cNvPr>
          <p:cNvCxnSpPr>
            <a:cxnSpLocks/>
          </p:cNvCxnSpPr>
          <p:nvPr/>
        </p:nvCxnSpPr>
        <p:spPr bwMode="auto">
          <a:xfrm>
            <a:off x="3419658" y="3314700"/>
            <a:ext cx="0" cy="1606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4D8CCC6D-833D-47A2-B758-DB964CE0CA61}"/>
              </a:ext>
            </a:extLst>
          </p:cNvPr>
          <p:cNvCxnSpPr>
            <a:cxnSpLocks/>
          </p:cNvCxnSpPr>
          <p:nvPr/>
        </p:nvCxnSpPr>
        <p:spPr bwMode="auto">
          <a:xfrm>
            <a:off x="6823456" y="3304794"/>
            <a:ext cx="0" cy="162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346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87500"/>
          </a:xfrm>
        </p:spPr>
        <p:txBody>
          <a:bodyPr/>
          <a:lstStyle/>
          <a:p>
            <a:pPr marL="0" indent="0"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who began a good work in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/>
              <a:t>will perfect it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the day of Christ Jesus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Began at a certain point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Is being perfected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="" xmlns:a16="http://schemas.microsoft.com/office/drawing/2014/main" id="{59BFEE33-DD9B-4A01-AFD7-2C390AD3ED36}"/>
              </a:ext>
            </a:extLst>
          </p:cNvPr>
          <p:cNvSpPr/>
          <p:nvPr/>
        </p:nvSpPr>
        <p:spPr bwMode="auto">
          <a:xfrm>
            <a:off x="3469976" y="1409700"/>
            <a:ext cx="6428496" cy="1588127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one sacrifice he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 made perfect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forever those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are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being made holy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(Heb 10:14)</a:t>
            </a:r>
            <a:endParaRPr lang="en-US" sz="3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61F010A-7103-404B-917C-ED7E410E3D7B}"/>
              </a:ext>
            </a:extLst>
          </p:cNvPr>
          <p:cNvCxnSpPr>
            <a:cxnSpLocks/>
          </p:cNvCxnSpPr>
          <p:nvPr/>
        </p:nvCxnSpPr>
        <p:spPr bwMode="auto">
          <a:xfrm>
            <a:off x="3419658" y="3314700"/>
            <a:ext cx="0" cy="1606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5DDE6F2-D02B-45A3-9A3F-A7E237AED403}"/>
              </a:ext>
            </a:extLst>
          </p:cNvPr>
          <p:cNvCxnSpPr>
            <a:cxnSpLocks/>
          </p:cNvCxnSpPr>
          <p:nvPr/>
        </p:nvCxnSpPr>
        <p:spPr bwMode="auto">
          <a:xfrm>
            <a:off x="6823456" y="3304794"/>
            <a:ext cx="0" cy="162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226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36701"/>
          </a:xfrm>
        </p:spPr>
        <p:txBody>
          <a:bodyPr/>
          <a:lstStyle/>
          <a:p>
            <a:pPr marL="0" indent="0" algn="ct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who began a good work in you </a:t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perfect it </a:t>
            </a:r>
            <a:r>
              <a:rPr lang="en-US" dirty="0"/>
              <a:t>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Began at a certain point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Is being perfected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Until the day of Christ Jesus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AB927313-3FF0-4C94-A9B3-8A24C15AE68C}"/>
              </a:ext>
            </a:extLst>
          </p:cNvPr>
          <p:cNvCxnSpPr>
            <a:cxnSpLocks/>
          </p:cNvCxnSpPr>
          <p:nvPr/>
        </p:nvCxnSpPr>
        <p:spPr bwMode="auto">
          <a:xfrm>
            <a:off x="3419658" y="3314700"/>
            <a:ext cx="0" cy="1606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C9B456A-6804-409B-9289-0108F858A911}"/>
              </a:ext>
            </a:extLst>
          </p:cNvPr>
          <p:cNvCxnSpPr>
            <a:cxnSpLocks/>
          </p:cNvCxnSpPr>
          <p:nvPr/>
        </p:nvCxnSpPr>
        <p:spPr bwMode="auto">
          <a:xfrm>
            <a:off x="6823456" y="3304794"/>
            <a:ext cx="0" cy="16256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4651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36701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A103BBD-EBFA-4D14-8281-0ADBE4141C4C}"/>
              </a:ext>
            </a:extLst>
          </p:cNvPr>
          <p:cNvCxnSpPr>
            <a:cxnSpLocks/>
          </p:cNvCxnSpPr>
          <p:nvPr/>
        </p:nvCxnSpPr>
        <p:spPr bwMode="auto">
          <a:xfrm>
            <a:off x="-5080" y="23241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Began at a certain point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EC4690-3BCB-494E-9DE4-7CCDB15F456E}"/>
              </a:ext>
            </a:extLst>
          </p:cNvPr>
          <p:cNvCxnSpPr/>
          <p:nvPr/>
        </p:nvCxnSpPr>
        <p:spPr bwMode="auto">
          <a:xfrm>
            <a:off x="3403600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E782E7-9CC9-49EE-9000-C6184B3C4727}"/>
              </a:ext>
            </a:extLst>
          </p:cNvPr>
          <p:cNvCxnSpPr/>
          <p:nvPr/>
        </p:nvCxnSpPr>
        <p:spPr bwMode="auto">
          <a:xfrm>
            <a:off x="6823456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Is being perfected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Until the day of Christ Jesus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1A98A6DD-8B73-4A7C-9BA5-96DE76D755BA}"/>
              </a:ext>
            </a:extLst>
          </p:cNvPr>
          <p:cNvSpPr txBox="1">
            <a:spLocks/>
          </p:cNvSpPr>
          <p:nvPr/>
        </p:nvSpPr>
        <p:spPr bwMode="auto">
          <a:xfrm>
            <a:off x="3364074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Sanct-ification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BC4E5B40-A632-4203-AC49-273AEBC52F85}"/>
              </a:ext>
            </a:extLst>
          </p:cNvPr>
          <p:cNvSpPr txBox="1">
            <a:spLocks/>
          </p:cNvSpPr>
          <p:nvPr/>
        </p:nvSpPr>
        <p:spPr bwMode="auto">
          <a:xfrm>
            <a:off x="19037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Just-</a:t>
            </a:r>
            <a:r>
              <a:rPr lang="en-US" kern="0" dirty="0" err="1"/>
              <a:t>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41F3D7EE-EEE0-4AFE-A301-9B7C4E5B6B27}"/>
              </a:ext>
            </a:extLst>
          </p:cNvPr>
          <p:cNvSpPr txBox="1">
            <a:spLocks/>
          </p:cNvSpPr>
          <p:nvPr/>
        </p:nvSpPr>
        <p:spPr bwMode="auto">
          <a:xfrm>
            <a:off x="6763709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Glor-ification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872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55751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A103BBD-EBFA-4D14-8281-0ADBE4141C4C}"/>
              </a:ext>
            </a:extLst>
          </p:cNvPr>
          <p:cNvCxnSpPr>
            <a:cxnSpLocks/>
          </p:cNvCxnSpPr>
          <p:nvPr/>
        </p:nvCxnSpPr>
        <p:spPr bwMode="auto">
          <a:xfrm>
            <a:off x="-5080" y="23241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Saved from sin’s </a:t>
            </a:r>
            <a:r>
              <a:rPr lang="en-US" u="sng" kern="0" dirty="0"/>
              <a:t>penalty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EC4690-3BCB-494E-9DE4-7CCDB15F456E}"/>
              </a:ext>
            </a:extLst>
          </p:cNvPr>
          <p:cNvCxnSpPr/>
          <p:nvPr/>
        </p:nvCxnSpPr>
        <p:spPr bwMode="auto">
          <a:xfrm>
            <a:off x="3403600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E782E7-9CC9-49EE-9000-C6184B3C4727}"/>
              </a:ext>
            </a:extLst>
          </p:cNvPr>
          <p:cNvCxnSpPr/>
          <p:nvPr/>
        </p:nvCxnSpPr>
        <p:spPr bwMode="auto">
          <a:xfrm>
            <a:off x="6823456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Saved from sin’s </a:t>
            </a:r>
            <a:r>
              <a:rPr lang="en-US" u="sng" kern="0" dirty="0"/>
              <a:t>power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Saved from sin’s </a:t>
            </a:r>
            <a:r>
              <a:rPr lang="en-US" u="sng" kern="0" dirty="0"/>
              <a:t>presence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1A98A6DD-8B73-4A7C-9BA5-96DE76D755BA}"/>
              </a:ext>
            </a:extLst>
          </p:cNvPr>
          <p:cNvSpPr txBox="1">
            <a:spLocks/>
          </p:cNvSpPr>
          <p:nvPr/>
        </p:nvSpPr>
        <p:spPr bwMode="auto">
          <a:xfrm>
            <a:off x="3364074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Sanct-ification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BC4E5B40-A632-4203-AC49-273AEBC52F85}"/>
              </a:ext>
            </a:extLst>
          </p:cNvPr>
          <p:cNvSpPr txBox="1">
            <a:spLocks/>
          </p:cNvSpPr>
          <p:nvPr/>
        </p:nvSpPr>
        <p:spPr bwMode="auto">
          <a:xfrm>
            <a:off x="19037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Just-</a:t>
            </a:r>
            <a:r>
              <a:rPr lang="en-US" kern="0" dirty="0" err="1"/>
              <a:t>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41F3D7EE-EEE0-4AFE-A301-9B7C4E5B6B27}"/>
              </a:ext>
            </a:extLst>
          </p:cNvPr>
          <p:cNvSpPr txBox="1">
            <a:spLocks/>
          </p:cNvSpPr>
          <p:nvPr/>
        </p:nvSpPr>
        <p:spPr bwMode="auto">
          <a:xfrm>
            <a:off x="6763709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Glor-ification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55751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A103BBD-EBFA-4D14-8281-0ADBE4141C4C}"/>
              </a:ext>
            </a:extLst>
          </p:cNvPr>
          <p:cNvCxnSpPr>
            <a:cxnSpLocks/>
          </p:cNvCxnSpPr>
          <p:nvPr/>
        </p:nvCxnSpPr>
        <p:spPr bwMode="auto">
          <a:xfrm>
            <a:off x="-5080" y="23241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Happens once, instantly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EC4690-3BCB-494E-9DE4-7CCDB15F456E}"/>
              </a:ext>
            </a:extLst>
          </p:cNvPr>
          <p:cNvCxnSpPr/>
          <p:nvPr/>
        </p:nvCxnSpPr>
        <p:spPr bwMode="auto">
          <a:xfrm>
            <a:off x="3403600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E782E7-9CC9-49EE-9000-C6184B3C4727}"/>
              </a:ext>
            </a:extLst>
          </p:cNvPr>
          <p:cNvCxnSpPr/>
          <p:nvPr/>
        </p:nvCxnSpPr>
        <p:spPr bwMode="auto">
          <a:xfrm>
            <a:off x="6823456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Ongoing in this life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Happens once, instantly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1A98A6DD-8B73-4A7C-9BA5-96DE76D755BA}"/>
              </a:ext>
            </a:extLst>
          </p:cNvPr>
          <p:cNvSpPr txBox="1">
            <a:spLocks/>
          </p:cNvSpPr>
          <p:nvPr/>
        </p:nvSpPr>
        <p:spPr bwMode="auto">
          <a:xfrm>
            <a:off x="3364074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Sanct-ification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BC4E5B40-A632-4203-AC49-273AEBC52F85}"/>
              </a:ext>
            </a:extLst>
          </p:cNvPr>
          <p:cNvSpPr txBox="1">
            <a:spLocks/>
          </p:cNvSpPr>
          <p:nvPr/>
        </p:nvSpPr>
        <p:spPr bwMode="auto">
          <a:xfrm>
            <a:off x="19037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Just-</a:t>
            </a:r>
            <a:r>
              <a:rPr lang="en-US" kern="0" dirty="0" err="1"/>
              <a:t>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41F3D7EE-EEE0-4AFE-A301-9B7C4E5B6B27}"/>
              </a:ext>
            </a:extLst>
          </p:cNvPr>
          <p:cNvSpPr txBox="1">
            <a:spLocks/>
          </p:cNvSpPr>
          <p:nvPr/>
        </p:nvSpPr>
        <p:spPr bwMode="auto">
          <a:xfrm>
            <a:off x="6763709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Glor-ification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55751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A103BBD-EBFA-4D14-8281-0ADBE4141C4C}"/>
              </a:ext>
            </a:extLst>
          </p:cNvPr>
          <p:cNvCxnSpPr>
            <a:cxnSpLocks/>
          </p:cNvCxnSpPr>
          <p:nvPr/>
        </p:nvCxnSpPr>
        <p:spPr bwMode="auto">
          <a:xfrm>
            <a:off x="-5080" y="23241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One act</a:t>
            </a:r>
            <a:br>
              <a:rPr lang="en-US" kern="0" dirty="0"/>
            </a:br>
            <a:r>
              <a:rPr lang="en-US" kern="0" dirty="0"/>
              <a:t>of faith (trust)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EC4690-3BCB-494E-9DE4-7CCDB15F456E}"/>
              </a:ext>
            </a:extLst>
          </p:cNvPr>
          <p:cNvCxnSpPr/>
          <p:nvPr/>
        </p:nvCxnSpPr>
        <p:spPr bwMode="auto">
          <a:xfrm>
            <a:off x="3403600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E782E7-9CC9-49EE-9000-C6184B3C4727}"/>
              </a:ext>
            </a:extLst>
          </p:cNvPr>
          <p:cNvCxnSpPr/>
          <p:nvPr/>
        </p:nvCxnSpPr>
        <p:spPr bwMode="auto">
          <a:xfrm>
            <a:off x="6823456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Many acts</a:t>
            </a:r>
            <a:br>
              <a:rPr lang="en-US" kern="0" dirty="0"/>
            </a:br>
            <a:r>
              <a:rPr lang="en-US" kern="0" dirty="0"/>
              <a:t>of faith (trust)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No act</a:t>
            </a:r>
            <a:br>
              <a:rPr lang="en-US" kern="0" dirty="0"/>
            </a:br>
            <a:r>
              <a:rPr lang="en-US" kern="0" dirty="0"/>
              <a:t>of faith (trust)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1A98A6DD-8B73-4A7C-9BA5-96DE76D755BA}"/>
              </a:ext>
            </a:extLst>
          </p:cNvPr>
          <p:cNvSpPr txBox="1">
            <a:spLocks/>
          </p:cNvSpPr>
          <p:nvPr/>
        </p:nvSpPr>
        <p:spPr bwMode="auto">
          <a:xfrm>
            <a:off x="3364074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Sanct-ification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BC4E5B40-A632-4203-AC49-273AEBC52F85}"/>
              </a:ext>
            </a:extLst>
          </p:cNvPr>
          <p:cNvSpPr txBox="1">
            <a:spLocks/>
          </p:cNvSpPr>
          <p:nvPr/>
        </p:nvSpPr>
        <p:spPr bwMode="auto">
          <a:xfrm>
            <a:off x="19037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Just-</a:t>
            </a:r>
            <a:r>
              <a:rPr lang="en-US" kern="0" dirty="0" err="1"/>
              <a:t>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41F3D7EE-EEE0-4AFE-A301-9B7C4E5B6B27}"/>
              </a:ext>
            </a:extLst>
          </p:cNvPr>
          <p:cNvSpPr txBox="1">
            <a:spLocks/>
          </p:cNvSpPr>
          <p:nvPr/>
        </p:nvSpPr>
        <p:spPr bwMode="auto">
          <a:xfrm>
            <a:off x="6763709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Glor-ification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2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555751"/>
          </a:xfrm>
        </p:spPr>
        <p:txBody>
          <a:bodyPr/>
          <a:lstStyle/>
          <a:p>
            <a:pPr marL="0" indent="0" algn="ctr"/>
            <a:r>
              <a:rPr lang="en-US" dirty="0"/>
              <a:t>He who began a </a:t>
            </a:r>
            <a:r>
              <a:rPr lang="en-US" u="sng" dirty="0"/>
              <a:t>good</a:t>
            </a:r>
            <a:r>
              <a:rPr lang="en-US" dirty="0"/>
              <a:t>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3351B247-4D09-4281-A7CD-51420D993AEE}"/>
              </a:ext>
            </a:extLst>
          </p:cNvPr>
          <p:cNvCxnSpPr>
            <a:cxnSpLocks/>
          </p:cNvCxnSpPr>
          <p:nvPr/>
        </p:nvCxnSpPr>
        <p:spPr bwMode="auto">
          <a:xfrm>
            <a:off x="0" y="492125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B48F89FC-FA0B-43AF-AE0A-110EBACBF402}"/>
              </a:ext>
            </a:extLst>
          </p:cNvPr>
          <p:cNvCxnSpPr>
            <a:cxnSpLocks/>
          </p:cNvCxnSpPr>
          <p:nvPr/>
        </p:nvCxnSpPr>
        <p:spPr bwMode="auto">
          <a:xfrm>
            <a:off x="-16256" y="33147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="" xmlns:a16="http://schemas.microsoft.com/office/drawing/2014/main" id="{1A103BBD-EBFA-4D14-8281-0ADBE4141C4C}"/>
              </a:ext>
            </a:extLst>
          </p:cNvPr>
          <p:cNvCxnSpPr>
            <a:cxnSpLocks/>
          </p:cNvCxnSpPr>
          <p:nvPr/>
        </p:nvCxnSpPr>
        <p:spPr bwMode="auto">
          <a:xfrm>
            <a:off x="-5080" y="2324100"/>
            <a:ext cx="1016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Content Placeholder 4">
            <a:extLst>
              <a:ext uri="{FF2B5EF4-FFF2-40B4-BE49-F238E27FC236}">
                <a16:creationId xmlns="" xmlns:a16="http://schemas.microsoft.com/office/drawing/2014/main" id="{89FA3B64-E8B7-48BA-BDEF-C2563AAB20FF}"/>
              </a:ext>
            </a:extLst>
          </p:cNvPr>
          <p:cNvSpPr txBox="1">
            <a:spLocks/>
          </p:cNvSpPr>
          <p:nvPr/>
        </p:nvSpPr>
        <p:spPr bwMode="auto">
          <a:xfrm>
            <a:off x="5079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Good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9EC4690-3BCB-494E-9DE4-7CCDB15F456E}"/>
              </a:ext>
            </a:extLst>
          </p:cNvPr>
          <p:cNvCxnSpPr/>
          <p:nvPr/>
        </p:nvCxnSpPr>
        <p:spPr bwMode="auto">
          <a:xfrm>
            <a:off x="3403600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E782E7-9CC9-49EE-9000-C6184B3C4727}"/>
              </a:ext>
            </a:extLst>
          </p:cNvPr>
          <p:cNvCxnSpPr/>
          <p:nvPr/>
        </p:nvCxnSpPr>
        <p:spPr bwMode="auto">
          <a:xfrm>
            <a:off x="6823456" y="2324100"/>
            <a:ext cx="0" cy="25971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Content Placeholder 4">
            <a:extLst>
              <a:ext uri="{FF2B5EF4-FFF2-40B4-BE49-F238E27FC236}">
                <a16:creationId xmlns="" xmlns:a16="http://schemas.microsoft.com/office/drawing/2014/main" id="{9D423B1B-6D21-474D-A6FD-727CDF66D0E7}"/>
              </a:ext>
            </a:extLst>
          </p:cNvPr>
          <p:cNvSpPr txBox="1">
            <a:spLocks/>
          </p:cNvSpPr>
          <p:nvPr/>
        </p:nvSpPr>
        <p:spPr bwMode="auto">
          <a:xfrm>
            <a:off x="3376452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Good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Content Placeholder 4">
            <a:extLst>
              <a:ext uri="{FF2B5EF4-FFF2-40B4-BE49-F238E27FC236}">
                <a16:creationId xmlns="" xmlns:a16="http://schemas.microsoft.com/office/drawing/2014/main" id="{105979CE-5526-47AE-9BA5-8E1429E74AF8}"/>
              </a:ext>
            </a:extLst>
          </p:cNvPr>
          <p:cNvSpPr txBox="1">
            <a:spLocks/>
          </p:cNvSpPr>
          <p:nvPr/>
        </p:nvSpPr>
        <p:spPr bwMode="auto">
          <a:xfrm>
            <a:off x="6754565" y="3295650"/>
            <a:ext cx="3421691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Good</a:t>
            </a:r>
            <a:endParaRPr lang="en-US" sz="2800" i="1" u="sng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1A98A6DD-8B73-4A7C-9BA5-96DE76D755BA}"/>
              </a:ext>
            </a:extLst>
          </p:cNvPr>
          <p:cNvSpPr txBox="1">
            <a:spLocks/>
          </p:cNvSpPr>
          <p:nvPr/>
        </p:nvSpPr>
        <p:spPr bwMode="auto">
          <a:xfrm>
            <a:off x="3364074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Sanct-ification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="" xmlns:a16="http://schemas.microsoft.com/office/drawing/2014/main" id="{BC4E5B40-A632-4203-AC49-273AEBC52F85}"/>
              </a:ext>
            </a:extLst>
          </p:cNvPr>
          <p:cNvSpPr txBox="1">
            <a:spLocks/>
          </p:cNvSpPr>
          <p:nvPr/>
        </p:nvSpPr>
        <p:spPr bwMode="auto">
          <a:xfrm>
            <a:off x="19037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/>
              <a:t>Just-</a:t>
            </a:r>
            <a:r>
              <a:rPr lang="en-US" kern="0" dirty="0" err="1"/>
              <a:t>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="" xmlns:a16="http://schemas.microsoft.com/office/drawing/2014/main" id="{41F3D7EE-EEE0-4AFE-A301-9B7C4E5B6B27}"/>
              </a:ext>
            </a:extLst>
          </p:cNvPr>
          <p:cNvSpPr txBox="1">
            <a:spLocks/>
          </p:cNvSpPr>
          <p:nvPr/>
        </p:nvSpPr>
        <p:spPr bwMode="auto">
          <a:xfrm>
            <a:off x="6763709" y="2304288"/>
            <a:ext cx="342169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 err="1"/>
              <a:t>Glor-ification</a:t>
            </a:r>
            <a:endParaRPr lang="en-US" sz="2800" i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342F2D03-8CCA-465E-B68D-73DC524CC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Joy vs. Happiness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CB5C937-FAFD-4D2E-B003-DD75C598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know what the difference is between joy and happiness?</a:t>
            </a:r>
          </a:p>
          <a:p>
            <a:r>
              <a:rPr lang="en-US" dirty="0"/>
              <a:t>THERE IS NO DIFFERENCE!</a:t>
            </a:r>
          </a:p>
          <a:p>
            <a:r>
              <a:rPr lang="en-US" dirty="0"/>
              <a:t>Rejoice = “to be in a state of happiness and well-being, rejoice, be glad” </a:t>
            </a:r>
            <a:r>
              <a:rPr lang="en-US" sz="2000" dirty="0"/>
              <a:t>(BDAG)</a:t>
            </a:r>
            <a:endParaRPr lang="en-US" dirty="0"/>
          </a:p>
          <a:p>
            <a:r>
              <a:rPr lang="en-US" dirty="0"/>
              <a:t>Joy = “the experience of gladness” </a:t>
            </a:r>
            <a:r>
              <a:rPr lang="en-US" sz="2000" dirty="0"/>
              <a:t>(BDAG)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600200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564E1B87-9454-4FF3-B194-5AF92EE99F5E}"/>
              </a:ext>
            </a:extLst>
          </p:cNvPr>
          <p:cNvSpPr/>
          <p:nvPr/>
        </p:nvSpPr>
        <p:spPr bwMode="auto">
          <a:xfrm>
            <a:off x="63500" y="2317877"/>
            <a:ext cx="9990667" cy="260336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This promise refutes several lies: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“I’ve ignored God for so long he’s probably given up on me”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“I’m too messed up, I can’t change”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“That other person will never change”</a:t>
            </a:r>
          </a:p>
        </p:txBody>
      </p:sp>
    </p:spTree>
    <p:extLst>
      <p:ext uri="{BB962C8B-B14F-4D97-AF65-F5344CB8AC3E}">
        <p14:creationId xmlns:p14="http://schemas.microsoft.com/office/powerpoint/2010/main" val="19329101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600200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564E1B87-9454-4FF3-B194-5AF92EE99F5E}"/>
              </a:ext>
            </a:extLst>
          </p:cNvPr>
          <p:cNvSpPr/>
          <p:nvPr/>
        </p:nvSpPr>
        <p:spPr bwMode="auto">
          <a:xfrm>
            <a:off x="63500" y="2317877"/>
            <a:ext cx="9990667" cy="260336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Things to keep in mind: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might not see the work he is doing at first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might work slower than you’d like him to work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Different people have different starting points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still requires our cooperation</a:t>
            </a:r>
          </a:p>
        </p:txBody>
      </p:sp>
    </p:spTree>
    <p:extLst>
      <p:ext uri="{BB962C8B-B14F-4D97-AF65-F5344CB8AC3E}">
        <p14:creationId xmlns:p14="http://schemas.microsoft.com/office/powerpoint/2010/main" val="15187251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71264CED-C685-47F1-8149-A3C78245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Good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87591288-ED19-4F42-8C9E-668D7E78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1600200"/>
          </a:xfrm>
        </p:spPr>
        <p:txBody>
          <a:bodyPr/>
          <a:lstStyle/>
          <a:p>
            <a:pPr marL="0" indent="0" algn="ctr"/>
            <a:r>
              <a:rPr lang="en-US" dirty="0"/>
              <a:t>He who began a good work in you </a:t>
            </a:r>
            <a:br>
              <a:rPr lang="en-US" dirty="0"/>
            </a:br>
            <a:r>
              <a:rPr lang="en-US" dirty="0"/>
              <a:t>will perfect it until the day of Christ Jesus</a:t>
            </a:r>
            <a:endParaRPr lang="en-US" sz="2800" i="1" dirty="0"/>
          </a:p>
        </p:txBody>
      </p:sp>
      <p:sp>
        <p:nvSpPr>
          <p:cNvPr id="17" name="Rounded Rectangle 6">
            <a:extLst>
              <a:ext uri="{FF2B5EF4-FFF2-40B4-BE49-F238E27FC236}">
                <a16:creationId xmlns="" xmlns:a16="http://schemas.microsoft.com/office/drawing/2014/main" id="{564E1B87-9454-4FF3-B194-5AF92EE99F5E}"/>
              </a:ext>
            </a:extLst>
          </p:cNvPr>
          <p:cNvSpPr/>
          <p:nvPr/>
        </p:nvSpPr>
        <p:spPr bwMode="auto">
          <a:xfrm>
            <a:off x="63500" y="2317877"/>
            <a:ext cx="9990667" cy="260336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no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So… what are some of the ways that God wants to grow us?</a:t>
            </a:r>
          </a:p>
        </p:txBody>
      </p:sp>
    </p:spTree>
    <p:extLst>
      <p:ext uri="{BB962C8B-B14F-4D97-AF65-F5344CB8AC3E}">
        <p14:creationId xmlns:p14="http://schemas.microsoft.com/office/powerpoint/2010/main" val="1497766571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 And this I pray,</a:t>
            </a:r>
          </a:p>
          <a:p>
            <a:r>
              <a:rPr lang="en-US" dirty="0"/>
              <a:t>that your love may abound still more and more</a:t>
            </a:r>
          </a:p>
        </p:txBody>
      </p:sp>
    </p:spTree>
    <p:extLst>
      <p:ext uri="{BB962C8B-B14F-4D97-AF65-F5344CB8AC3E}">
        <p14:creationId xmlns:p14="http://schemas.microsoft.com/office/powerpoint/2010/main" val="25898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And this I pray,</a:t>
            </a:r>
          </a:p>
          <a:p>
            <a:r>
              <a:rPr lang="en-US" dirty="0"/>
              <a:t>that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/>
              <a:t>your love may abound still more and more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D5426A62-B109-4EBC-BC14-5E8DF17B3684}"/>
              </a:ext>
            </a:extLst>
          </p:cNvPr>
          <p:cNvSpPr/>
          <p:nvPr/>
        </p:nvSpPr>
        <p:spPr bwMode="auto">
          <a:xfrm>
            <a:off x="376767" y="1408581"/>
            <a:ext cx="9406466" cy="408111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God is at work, your love will abound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might this look like?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Making new friends and growing closer in your existing relationships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Identifying your own self-protection strategies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Learning to take an interest in others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You’ll want to devote more time to friendships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You’ll begin praying for people as well</a:t>
            </a:r>
          </a:p>
        </p:txBody>
      </p:sp>
    </p:spTree>
    <p:extLst>
      <p:ext uri="{BB962C8B-B14F-4D97-AF65-F5344CB8AC3E}">
        <p14:creationId xmlns:p14="http://schemas.microsoft.com/office/powerpoint/2010/main" val="40371281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And this I pray,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your love may abound still more and more </a:t>
            </a:r>
          </a:p>
          <a:p>
            <a:r>
              <a:rPr lang="en-US" dirty="0"/>
              <a:t>in real knowledge and all discernment,</a:t>
            </a:r>
          </a:p>
        </p:txBody>
      </p:sp>
    </p:spTree>
    <p:extLst>
      <p:ext uri="{BB962C8B-B14F-4D97-AF65-F5344CB8AC3E}">
        <p14:creationId xmlns:p14="http://schemas.microsoft.com/office/powerpoint/2010/main" val="110299331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And this I pray,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your love may abound still more and more </a:t>
            </a:r>
          </a:p>
          <a:p>
            <a:r>
              <a:rPr lang="en-US" dirty="0"/>
              <a:t>in real knowledge and all discernment,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C565D4C2-66D4-4D6D-9106-6B2CD3C0139B}"/>
              </a:ext>
            </a:extLst>
          </p:cNvPr>
          <p:cNvSpPr/>
          <p:nvPr/>
        </p:nvSpPr>
        <p:spPr bwMode="auto">
          <a:xfrm>
            <a:off x="376767" y="1983379"/>
            <a:ext cx="94064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works to grow us in love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truth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22:37)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Christians embrace an ignorant “faith”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Suspicious of learning and knowledge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Vulnerable to smooth talkers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Unable to recognize falsehood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Unpersuasive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 a constant quest for the next experience</a:t>
            </a:r>
          </a:p>
        </p:txBody>
      </p:sp>
    </p:spTree>
    <p:extLst>
      <p:ext uri="{BB962C8B-B14F-4D97-AF65-F5344CB8AC3E}">
        <p14:creationId xmlns:p14="http://schemas.microsoft.com/office/powerpoint/2010/main" val="1001081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And this I pray,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 your love may abound still more and more </a:t>
            </a:r>
          </a:p>
          <a:p>
            <a:r>
              <a:rPr lang="en-US" dirty="0"/>
              <a:t>in real knowledge and all discernment,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C565D4C2-66D4-4D6D-9106-6B2CD3C0139B}"/>
              </a:ext>
            </a:extLst>
          </p:cNvPr>
          <p:cNvSpPr/>
          <p:nvPr/>
        </p:nvSpPr>
        <p:spPr bwMode="auto">
          <a:xfrm>
            <a:off x="376767" y="1983379"/>
            <a:ext cx="9406466" cy="358251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 works to grow us in love </a:t>
            </a:r>
            <a:r>
              <a:rPr lang="en-US" sz="360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truth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22:37)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Many Christians embrace an ignorant “faith”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there any steps God might be calling on you to take in this area?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develop a habit of reading his word?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begin reading some good Christian books?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take a class?</a:t>
            </a:r>
          </a:p>
        </p:txBody>
      </p:sp>
    </p:spTree>
    <p:extLst>
      <p:ext uri="{BB962C8B-B14F-4D97-AF65-F5344CB8AC3E}">
        <p14:creationId xmlns:p14="http://schemas.microsoft.com/office/powerpoint/2010/main" val="29721610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so that you may approve the things that are excellent,</a:t>
            </a:r>
          </a:p>
          <a:p>
            <a:r>
              <a:rPr lang="en-US" dirty="0"/>
              <a:t>in order to be sincere and blameless until the day of Christ;</a:t>
            </a:r>
          </a:p>
        </p:txBody>
      </p:sp>
    </p:spTree>
    <p:extLst>
      <p:ext uri="{BB962C8B-B14F-4D97-AF65-F5344CB8AC3E}">
        <p14:creationId xmlns:p14="http://schemas.microsoft.com/office/powerpoint/2010/main" val="705725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so that you may approve the things that are excellent,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be </a:t>
            </a:r>
            <a:r>
              <a:rPr lang="en-US" dirty="0"/>
              <a:t>sincere and blameless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the day of Christ;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355D90ED-CAC9-4BA3-BAB7-EC2FB6A9D5B3}"/>
              </a:ext>
            </a:extLst>
          </p:cNvPr>
          <p:cNvSpPr/>
          <p:nvPr/>
        </p:nvSpPr>
        <p:spPr bwMode="auto">
          <a:xfrm>
            <a:off x="107950" y="114300"/>
            <a:ext cx="998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Sincere = “without hidden motives or pretense”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Blameless = “not stumbling”, “clear” conscience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 24:16)</a:t>
            </a:r>
          </a:p>
        </p:txBody>
      </p:sp>
    </p:spTree>
    <p:extLst>
      <p:ext uri="{BB962C8B-B14F-4D97-AF65-F5344CB8AC3E}">
        <p14:creationId xmlns:p14="http://schemas.microsoft.com/office/powerpoint/2010/main" val="38462912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In the three years I’ve spent researching and writing this book, I’ve had dozens of nearly identical conversations.</a:t>
            </a:r>
          </a:p>
          <a:p>
            <a:r>
              <a:rPr lang="en-US" dirty="0"/>
              <a:t>Someone asks, “What are you writing about?”</a:t>
            </a:r>
          </a:p>
          <a:p>
            <a:r>
              <a:rPr lang="en-US" dirty="0"/>
              <a:t>I respond, “Happiness.”</a:t>
            </a:r>
          </a:p>
          <a:p>
            <a:r>
              <a:rPr lang="en-US" dirty="0"/>
              <a:t>Unbelievers are immediately interested.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0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 so that you may approve the things that are excellent,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be </a:t>
            </a:r>
            <a:r>
              <a:rPr lang="en-US" dirty="0"/>
              <a:t>sincere and blameless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until the day of Christ;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355D90ED-CAC9-4BA3-BAB7-EC2FB6A9D5B3}"/>
              </a:ext>
            </a:extLst>
          </p:cNvPr>
          <p:cNvSpPr/>
          <p:nvPr/>
        </p:nvSpPr>
        <p:spPr bwMode="auto">
          <a:xfrm>
            <a:off x="107950" y="114300"/>
            <a:ext cx="998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Sincere = “without hidden motives or pretense”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Blameless = “not stumbling”, “clear” conscience</a:t>
            </a:r>
            <a:r>
              <a:rPr lang="en-US" sz="3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(Ac 24:16)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F085F77-F3C3-4EA0-AE51-9C23131196D4}"/>
              </a:ext>
            </a:extLst>
          </p:cNvPr>
          <p:cNvSpPr/>
          <p:nvPr/>
        </p:nvSpPr>
        <p:spPr bwMode="auto">
          <a:xfrm>
            <a:off x="107950" y="1907179"/>
            <a:ext cx="9982200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Pharisees were “blameless” but not sincere</a:t>
            </a:r>
            <a:endParaRPr lang="en-US" sz="6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if all I had was sincerity, or “being real”, that could cause problems too</a:t>
            </a:r>
          </a:p>
          <a:p>
            <a:pPr marL="571500" indent="-571500">
              <a:lnSpc>
                <a:spcPct val="90000"/>
              </a:lnSpc>
              <a:buFontTx/>
              <a:buChar char="-"/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could lead to blasting people in my anger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selfishness under the disguise of just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“sharing how I feel”</a:t>
            </a:r>
          </a:p>
        </p:txBody>
      </p:sp>
    </p:spTree>
    <p:extLst>
      <p:ext uri="{BB962C8B-B14F-4D97-AF65-F5344CB8AC3E}">
        <p14:creationId xmlns:p14="http://schemas.microsoft.com/office/powerpoint/2010/main" val="42514043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having been filled with the </a:t>
            </a:r>
            <a:r>
              <a:rPr lang="en-US" u="sng" dirty="0"/>
              <a:t>fruit</a:t>
            </a:r>
            <a:r>
              <a:rPr lang="en-US" dirty="0"/>
              <a:t> of righteousness which comes through Jesus Christ, to the glory and praise of God.</a:t>
            </a:r>
          </a:p>
        </p:txBody>
      </p:sp>
    </p:spTree>
    <p:extLst>
      <p:ext uri="{BB962C8B-B14F-4D97-AF65-F5344CB8AC3E}">
        <p14:creationId xmlns:p14="http://schemas.microsoft.com/office/powerpoint/2010/main" val="1983903691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Philippians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having been filled with the </a:t>
            </a:r>
            <a:r>
              <a:rPr lang="en-US" u="sng" dirty="0"/>
              <a:t>fruit</a:t>
            </a:r>
            <a:r>
              <a:rPr lang="en-US" dirty="0"/>
              <a:t> of righteousness which comes through Jesus Christ, to the glory and praise of God.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BCD24020-CF7B-4981-B33E-F89E12AEF70B}"/>
              </a:ext>
            </a:extLst>
          </p:cNvPr>
          <p:cNvSpPr/>
          <p:nvPr/>
        </p:nvSpPr>
        <p:spPr bwMode="auto">
          <a:xfrm>
            <a:off x="107950" y="1907179"/>
            <a:ext cx="99822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Fruit-bearing is a common metaphor for spiritual growth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(Gal 5:22; John 15)</a:t>
            </a:r>
            <a:endParaRPr lang="en-US" sz="4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It comes through Jesus Christ, and God gets the credit for it</a:t>
            </a:r>
          </a:p>
        </p:txBody>
      </p:sp>
    </p:spTree>
    <p:extLst>
      <p:ext uri="{BB962C8B-B14F-4D97-AF65-F5344CB8AC3E}">
        <p14:creationId xmlns:p14="http://schemas.microsoft.com/office/powerpoint/2010/main" val="2178506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/>
            <a:r>
              <a:rPr lang="en-US" sz="4000" dirty="0"/>
              <a:t>God wants to do a good work in your life!</a:t>
            </a:r>
          </a:p>
          <a:p>
            <a:pPr marL="228600" indent="-228600"/>
            <a:r>
              <a:rPr lang="en-US" sz="4000" dirty="0"/>
              <a:t>Will you let Him begin that work?</a:t>
            </a:r>
          </a:p>
          <a:p>
            <a:pPr marL="228600" indent="-228600"/>
            <a:r>
              <a:rPr lang="en-US" sz="4000" dirty="0"/>
              <a:t>Will you participate with Him as he perfects it?</a:t>
            </a:r>
          </a:p>
          <a:p>
            <a:pPr marL="228600" indent="-228600"/>
            <a:r>
              <a:rPr lang="en-US" sz="4000" dirty="0"/>
              <a:t>Will you believe that God can make something good out of you?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Michelangelo's David: Admire World's Greatest Sculpture at Accademia  GalleryAccademia.org">
            <a:extLst>
              <a:ext uri="{FF2B5EF4-FFF2-40B4-BE49-F238E27FC236}">
                <a16:creationId xmlns="" xmlns:a16="http://schemas.microsoft.com/office/drawing/2014/main" id="{50DA4FD2-A9F6-40CD-B968-34FCD52718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6525" y="1271587"/>
            <a:ext cx="9906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xenos.org/teachings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Philippians 1:3-11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Believers typically give me an odd look,</a:t>
            </a:r>
          </a:p>
          <a:p>
            <a:r>
              <a:rPr lang="en-US" dirty="0"/>
              <a:t>as if to say, “Don’t you usually write on spiritual themes?”</a:t>
            </a:r>
          </a:p>
          <a:p>
            <a:r>
              <a:rPr lang="en-US" dirty="0"/>
              <a:t>They often say, “You said happiness—did you mean joy?” ...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228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My first pastor often cited Oswald </a:t>
            </a:r>
            <a:r>
              <a:rPr lang="en-US" dirty="0" err="1"/>
              <a:t>Chambers’s</a:t>
            </a:r>
            <a:r>
              <a:rPr lang="en-US" dirty="0"/>
              <a:t> My Utmost for His Highest, and I eagerly read that great book as a young Christian.</a:t>
            </a:r>
          </a:p>
          <a:p>
            <a:r>
              <a:rPr lang="en-US" dirty="0"/>
              <a:t>But at the time I didn’t know enough to disagree with his statement: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05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“Joy should not be confused with happiness.</a:t>
            </a:r>
          </a:p>
          <a:p>
            <a:r>
              <a:rPr lang="en-US" dirty="0"/>
              <a:t>In fact, it is an insult to Jesus Christ to use the word happiness in connection with Him.”</a:t>
            </a:r>
          </a:p>
          <a:p>
            <a:r>
              <a:rPr lang="en-US" dirty="0"/>
              <a:t>I certainly didn’t want to insult Jesus, so after reading this and many similar statements, I became wary of happiness…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333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Today, if you ask a group of Christians, “What does joy mean?” most will grope for words, with only one emphatic opinion:</a:t>
            </a:r>
          </a:p>
          <a:p>
            <a:r>
              <a:rPr lang="en-US" dirty="0"/>
              <a:t>that joy is different from happiness.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9608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D8F0F8-7B33-4399-BF03-521BD8F76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9" y="5251736"/>
            <a:ext cx="3255433" cy="482314"/>
          </a:xfrm>
        </p:spPr>
        <p:txBody>
          <a:bodyPr/>
          <a:lstStyle/>
          <a:p>
            <a:r>
              <a:rPr lang="en-US" sz="1200" i="1" dirty="0"/>
              <a:t>Happiness(Carol Stream, Illinois: Tyndale House, 2015), p. 35ff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D472CB4E-FD9E-46AB-B2F1-B23E9339A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335" y="79377"/>
            <a:ext cx="6382203" cy="5521324"/>
          </a:xfrm>
        </p:spPr>
        <p:txBody>
          <a:bodyPr/>
          <a:lstStyle/>
          <a:p>
            <a:r>
              <a:rPr lang="en-US" dirty="0"/>
              <a:t>Here’s just a tiny sampling of this misguided thinking:</a:t>
            </a:r>
          </a:p>
          <a:p>
            <a:r>
              <a:rPr lang="en-US" dirty="0"/>
              <a:t>- A book on Christian ministry has a chapter called “Happiness vs. Joy.”</a:t>
            </a:r>
          </a:p>
          <a:p>
            <a:r>
              <a:rPr lang="en-US" dirty="0"/>
              <a:t>	It says, “Joy and happiness are very different.”</a:t>
            </a:r>
          </a:p>
        </p:txBody>
      </p:sp>
      <p:pic>
        <p:nvPicPr>
          <p:cNvPr id="1028" name="Picture 4" descr="Happiness by Randy Alcorn">
            <a:extLst>
              <a:ext uri="{FF2B5EF4-FFF2-40B4-BE49-F238E27FC236}">
                <a16:creationId xmlns="" xmlns:a16="http://schemas.microsoft.com/office/drawing/2014/main" id="{81DFE741-777C-416D-A345-37A8B9043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38" y="79376"/>
            <a:ext cx="3460294" cy="521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962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1773</Words>
  <Application>Microsoft Office PowerPoint</Application>
  <PresentationFormat>Custom</PresentationFormat>
  <Paragraphs>254</Paragraphs>
  <Slides>45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ＭＳ Ｐゴシック</vt:lpstr>
      <vt:lpstr>ＭＳ Ｐゴシック</vt:lpstr>
      <vt:lpstr>Arial</vt:lpstr>
      <vt:lpstr>Calibri Light</vt:lpstr>
      <vt:lpstr>Papyrus</vt:lpstr>
      <vt:lpstr>Times New Roman</vt:lpstr>
      <vt:lpstr>Default Design</vt:lpstr>
      <vt:lpstr>Philippians 1</vt:lpstr>
      <vt:lpstr>Philippians</vt:lpstr>
      <vt:lpstr>Joy vs. Happiness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Happiness(Carol Stream, Illinois: Tyndale House, 2015), p. 35ff</vt:lpstr>
      <vt:lpstr>Joy vs. Happiness</vt:lpstr>
      <vt:lpstr>Joy vs. Happiness</vt:lpstr>
      <vt:lpstr>What is Paul so Happy About?</vt:lpstr>
      <vt:lpstr>Philippians 1</vt:lpstr>
      <vt:lpstr>Philippians 1</vt:lpstr>
      <vt:lpstr>Philippians 1</vt:lpstr>
      <vt:lpstr>Philippians 1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God’s Good Work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Philippians 1</vt:lpstr>
      <vt:lpstr>Conclusions</vt:lpstr>
      <vt:lpstr>PowerPoint Presentation</vt:lpstr>
      <vt:lpstr>Philippians 1:3-11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2021-03-28T22:22:45Z</dcterms:modified>
</cp:coreProperties>
</file>