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3">
  <p:sldMasterIdLst>
    <p:sldMasterId id="2147483648" r:id="rId1"/>
    <p:sldMasterId id="2147483660" r:id="rId2"/>
  </p:sldMasterIdLst>
  <p:notesMasterIdLst>
    <p:notesMasterId r:id="rId30"/>
  </p:notesMasterIdLst>
  <p:sldIdLst>
    <p:sldId id="1325" r:id="rId3"/>
    <p:sldId id="1522" r:id="rId4"/>
    <p:sldId id="1520" r:id="rId5"/>
    <p:sldId id="1502" r:id="rId6"/>
    <p:sldId id="1503" r:id="rId7"/>
    <p:sldId id="1505" r:id="rId8"/>
    <p:sldId id="1506" r:id="rId9"/>
    <p:sldId id="1507" r:id="rId10"/>
    <p:sldId id="1498" r:id="rId11"/>
    <p:sldId id="1527" r:id="rId12"/>
    <p:sldId id="1509" r:id="rId13"/>
    <p:sldId id="1526" r:id="rId14"/>
    <p:sldId id="1508" r:id="rId15"/>
    <p:sldId id="1513" r:id="rId16"/>
    <p:sldId id="1514" r:id="rId17"/>
    <p:sldId id="1524" r:id="rId18"/>
    <p:sldId id="1523" r:id="rId19"/>
    <p:sldId id="1515" r:id="rId20"/>
    <p:sldId id="1516" r:id="rId21"/>
    <p:sldId id="1500" r:id="rId22"/>
    <p:sldId id="1501" r:id="rId23"/>
    <p:sldId id="1517" r:id="rId24"/>
    <p:sldId id="1519" r:id="rId25"/>
    <p:sldId id="1518" r:id="rId26"/>
    <p:sldId id="1387" r:id="rId27"/>
    <p:sldId id="1528" r:id="rId28"/>
    <p:sldId id="144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7E47"/>
    <a:srgbClr val="ECBA88"/>
    <a:srgbClr val="97450D"/>
    <a:srgbClr val="523E1A"/>
    <a:srgbClr val="3A2C12"/>
    <a:srgbClr val="503C18"/>
    <a:srgbClr val="43301D"/>
    <a:srgbClr val="2A1810"/>
    <a:srgbClr val="3F2519"/>
    <a:srgbClr val="332A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377" autoAdjust="0"/>
    <p:restoredTop sz="83112" autoAdjust="0"/>
  </p:normalViewPr>
  <p:slideViewPr>
    <p:cSldViewPr>
      <p:cViewPr varScale="1">
        <p:scale>
          <a:sx n="68" d="100"/>
          <a:sy n="68" d="100"/>
        </p:scale>
        <p:origin x="144" y="5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4" d="100"/>
        <a:sy n="114" d="100"/>
      </p:scale>
      <p:origin x="0" y="-104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5C749-4993-4E44-A439-8E1EDE8A1D92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3B516-1BB5-4C80-B268-F5F2C570A7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48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44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377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505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46328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7760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813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8419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310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3623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983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238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4824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1034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4867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2931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181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4600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45319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88325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9706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850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00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240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015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167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1106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852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10/6/2021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877004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10/6/2021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471120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10/6/2021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088130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10/6/2021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788500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10/6/2021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205349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10/6/2021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535571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10/6/2021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616419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10/6/2021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288633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10/6/2021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374745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10/6/2021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6936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10/6/2021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382368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0BCBE-CB36-41ED-919D-FF973432CD85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10/6/2021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3214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F95928D-764C-4B75-9009-AF17085FF5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9" t="17323" r="14419" b="20046"/>
          <a:stretch/>
        </p:blipFill>
        <p:spPr>
          <a:xfrm>
            <a:off x="2019300" y="2594808"/>
            <a:ext cx="81534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49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98B540E-6AC6-47B9-B270-5A4A96642E40}"/>
              </a:ext>
            </a:extLst>
          </p:cNvPr>
          <p:cNvSpPr txBox="1"/>
          <p:nvPr/>
        </p:nvSpPr>
        <p:spPr>
          <a:xfrm>
            <a:off x="98330" y="101279"/>
            <a:ext cx="119412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Pet. 3:21) Corresponding to that,</a:t>
            </a:r>
          </a:p>
          <a:p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baptism now saves you.</a:t>
            </a:r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xmlns="" id="{E27FF7A6-95D5-47C4-B9C3-22D1191D2F7D}"/>
              </a:ext>
            </a:extLst>
          </p:cNvPr>
          <p:cNvSpPr/>
          <p:nvPr/>
        </p:nvSpPr>
        <p:spPr>
          <a:xfrm>
            <a:off x="104270" y="2819401"/>
            <a:ext cx="11875170" cy="3937320"/>
          </a:xfrm>
          <a:prstGeom prst="roundRect">
            <a:avLst/>
          </a:prstGeom>
          <a:gradFill flip="none" rotWithShape="1">
            <a:gsLst>
              <a:gs pos="0">
                <a:srgbClr val="783C3C">
                  <a:shade val="30000"/>
                  <a:satMod val="115000"/>
                </a:srgbClr>
              </a:gs>
              <a:gs pos="50000">
                <a:srgbClr val="783C3C">
                  <a:shade val="67500"/>
                  <a:satMod val="115000"/>
                </a:srgbClr>
              </a:gs>
              <a:gs pos="100000">
                <a:srgbClr val="783C3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en-US" sz="4800" b="1" spc="-150" dirty="0"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Water baptism or spiritual baptism?</a:t>
            </a:r>
          </a:p>
          <a:p>
            <a:pPr marL="457200" lvl="0">
              <a:defRPr/>
            </a:pPr>
            <a:r>
              <a:rPr lang="en-US" alt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“Baptism” (</a:t>
            </a:r>
            <a:r>
              <a:rPr lang="en-US" altLang="en-US" sz="4000" b="1" i="1" spc="-15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baptizō</a:t>
            </a:r>
            <a:r>
              <a:rPr lang="en-US" alt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means to “dip in or under… to dye… to immerse… to suffer shipwreck… to drown.”</a:t>
            </a:r>
          </a:p>
          <a:p>
            <a:pPr marL="974725" lvl="0">
              <a:defRPr/>
            </a:pPr>
            <a:r>
              <a:rPr lang="en-US" alt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Kittel, </a:t>
            </a:r>
            <a:r>
              <a:rPr lang="en-US" altLang="en-US" sz="24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Theological Dictionary of the New Testament</a:t>
            </a:r>
            <a:r>
              <a:rPr lang="en-US" alt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(Vol. 1, p. 530).</a:t>
            </a:r>
          </a:p>
          <a:p>
            <a:pPr marL="457200" lvl="0">
              <a:defRPr/>
            </a:pPr>
            <a:r>
              <a:rPr lang="en-US" alt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cannot simply assume he’s referring to water.</a:t>
            </a:r>
          </a:p>
          <a:p>
            <a:pPr marL="457200" lvl="0">
              <a:defRPr/>
            </a:pPr>
            <a:endParaRPr lang="en-US" altLang="en-US" sz="40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10">
            <a:extLst>
              <a:ext uri="{FF2B5EF4-FFF2-40B4-BE49-F238E27FC236}">
                <a16:creationId xmlns:a16="http://schemas.microsoft.com/office/drawing/2014/main" xmlns="" id="{85BBF26E-E61C-431E-ADC9-2B825AC93036}"/>
              </a:ext>
            </a:extLst>
          </p:cNvPr>
          <p:cNvSpPr/>
          <p:nvPr/>
        </p:nvSpPr>
        <p:spPr>
          <a:xfrm>
            <a:off x="5269831" y="545432"/>
            <a:ext cx="6821905" cy="480060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lumOff val="2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“Christ” (1 Cor. 12:13)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“Fire” (Mt. 3:11)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Suffering (Mk. 10:38-40)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Judgment (Lk. 12:50)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Moses (1 Cor. 10:2)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Dip finger in water (Lk. 16:24)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Dipping bread (Jn. 13:26)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Dip in blood (Rev. 19:13)</a:t>
            </a:r>
          </a:p>
        </p:txBody>
      </p:sp>
    </p:spTree>
    <p:extLst>
      <p:ext uri="{BB962C8B-B14F-4D97-AF65-F5344CB8AC3E}">
        <p14:creationId xmlns:p14="http://schemas.microsoft.com/office/powerpoint/2010/main" val="312612465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98B540E-6AC6-47B9-B270-5A4A96642E40}"/>
              </a:ext>
            </a:extLst>
          </p:cNvPr>
          <p:cNvSpPr txBox="1"/>
          <p:nvPr/>
        </p:nvSpPr>
        <p:spPr>
          <a:xfrm>
            <a:off x="98330" y="101279"/>
            <a:ext cx="119412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Pet. 3:21) Corresponding to that,</a:t>
            </a:r>
          </a:p>
          <a:p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baptism now saves you.</a:t>
            </a:r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xmlns="" id="{E27FF7A6-95D5-47C4-B9C3-22D1191D2F7D}"/>
              </a:ext>
            </a:extLst>
          </p:cNvPr>
          <p:cNvSpPr/>
          <p:nvPr/>
        </p:nvSpPr>
        <p:spPr>
          <a:xfrm>
            <a:off x="104270" y="2819401"/>
            <a:ext cx="11875170" cy="3937320"/>
          </a:xfrm>
          <a:prstGeom prst="roundRect">
            <a:avLst/>
          </a:prstGeom>
          <a:gradFill flip="none" rotWithShape="1">
            <a:gsLst>
              <a:gs pos="0">
                <a:srgbClr val="783C3C">
                  <a:shade val="30000"/>
                  <a:satMod val="115000"/>
                </a:srgbClr>
              </a:gs>
              <a:gs pos="50000">
                <a:srgbClr val="783C3C">
                  <a:shade val="67500"/>
                  <a:satMod val="115000"/>
                </a:srgbClr>
              </a:gs>
              <a:gs pos="100000">
                <a:srgbClr val="783C3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en-US" sz="4800" b="1" spc="-150" dirty="0"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Water baptism or spiritual baptism?</a:t>
            </a:r>
          </a:p>
          <a:p>
            <a:pPr marL="457200" lvl="0">
              <a:defRPr/>
            </a:pPr>
            <a:r>
              <a:rPr lang="en-US" alt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“Baptism” (</a:t>
            </a:r>
            <a:r>
              <a:rPr lang="en-US" altLang="en-US" sz="4000" b="1" i="1" spc="-15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baptizō</a:t>
            </a:r>
            <a:r>
              <a:rPr lang="en-US" alt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means to “dip in or under… to dye… to immerse… to suffer shipwreck… to drown.”</a:t>
            </a:r>
          </a:p>
          <a:p>
            <a:pPr marL="974725" lvl="0">
              <a:defRPr/>
            </a:pPr>
            <a:r>
              <a:rPr lang="en-US" alt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Kittel, </a:t>
            </a:r>
            <a:r>
              <a:rPr lang="en-US" altLang="en-US" sz="24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Theological Dictionary of the New Testament</a:t>
            </a:r>
            <a:r>
              <a:rPr lang="en-US" alt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(Vol. 1, p. 530).</a:t>
            </a:r>
          </a:p>
          <a:p>
            <a:pPr marL="457200" lvl="0">
              <a:defRPr/>
            </a:pPr>
            <a:r>
              <a:rPr lang="en-US" alt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cannot simply assume he’s referring to water.</a:t>
            </a:r>
          </a:p>
          <a:p>
            <a:pPr marL="457200" lvl="0">
              <a:defRPr/>
            </a:pPr>
            <a:r>
              <a:rPr lang="en-US" alt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 was baptized in the </a:t>
            </a:r>
            <a:r>
              <a:rPr lang="en-US" altLang="en-US" sz="40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water</a:t>
            </a:r>
            <a:r>
              <a:rPr lang="en-US" alt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in Noah’s day?</a:t>
            </a:r>
          </a:p>
        </p:txBody>
      </p:sp>
      <p:sp>
        <p:nvSpPr>
          <p:cNvPr id="5" name="Rounded Rectangle 10">
            <a:extLst>
              <a:ext uri="{FF2B5EF4-FFF2-40B4-BE49-F238E27FC236}">
                <a16:creationId xmlns:a16="http://schemas.microsoft.com/office/drawing/2014/main" xmlns="" id="{85BBF26E-E61C-431E-ADC9-2B825AC93036}"/>
              </a:ext>
            </a:extLst>
          </p:cNvPr>
          <p:cNvSpPr/>
          <p:nvPr/>
        </p:nvSpPr>
        <p:spPr>
          <a:xfrm>
            <a:off x="5269831" y="545432"/>
            <a:ext cx="6821905" cy="480060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lumOff val="2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 Pet. 2:5) God brought a </a:t>
            </a:r>
            <a:r>
              <a:rPr lang="en-US" sz="66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flood</a:t>
            </a:r>
          </a:p>
          <a:p>
            <a:pPr algn="ctr"/>
            <a:r>
              <a:rPr lang="en-US" sz="66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upon the world of the </a:t>
            </a:r>
            <a:r>
              <a:rPr lang="en-US" sz="66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ungodly</a:t>
            </a:r>
            <a:r>
              <a:rPr lang="en-US" sz="66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39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98B540E-6AC6-47B9-B270-5A4A96642E40}"/>
              </a:ext>
            </a:extLst>
          </p:cNvPr>
          <p:cNvSpPr txBox="1"/>
          <p:nvPr/>
        </p:nvSpPr>
        <p:spPr>
          <a:xfrm>
            <a:off x="98330" y="101279"/>
            <a:ext cx="119412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(1 Pet. 3:21) Corresponding to that,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baptism now saves you.</a:t>
            </a:r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xmlns="" id="{E27FF7A6-95D5-47C4-B9C3-22D1191D2F7D}"/>
              </a:ext>
            </a:extLst>
          </p:cNvPr>
          <p:cNvSpPr/>
          <p:nvPr/>
        </p:nvSpPr>
        <p:spPr>
          <a:xfrm>
            <a:off x="104270" y="2819401"/>
            <a:ext cx="11875170" cy="3937320"/>
          </a:xfrm>
          <a:prstGeom prst="roundRect">
            <a:avLst/>
          </a:prstGeom>
          <a:gradFill flip="none" rotWithShape="1">
            <a:gsLst>
              <a:gs pos="0">
                <a:srgbClr val="783C3C">
                  <a:shade val="30000"/>
                  <a:satMod val="115000"/>
                </a:srgbClr>
              </a:gs>
              <a:gs pos="50000">
                <a:srgbClr val="783C3C">
                  <a:shade val="67500"/>
                  <a:satMod val="115000"/>
                </a:srgbClr>
              </a:gs>
              <a:gs pos="100000">
                <a:srgbClr val="783C3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Water baptism or spiritual baptism?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“Baptism” (</a:t>
            </a:r>
            <a:r>
              <a:rPr kumimoji="0" lang="en-US" altLang="en-US" sz="4000" b="1" i="1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baptizō</a:t>
            </a:r>
            <a:r>
              <a:rPr kumimoji="0" lang="en-US" alt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means to “dip in or under… to dye… to immerse… to suffer shipwreck… to drown.”</a:t>
            </a:r>
          </a:p>
          <a:p>
            <a:pPr marL="9747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Kittel, 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Theological Dictionary of the New Testament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(Vol. 1, p. 530).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 cannot simply assume he’s referring to water.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Who was baptized in the </a:t>
            </a:r>
            <a:r>
              <a:rPr kumimoji="0" lang="en-US" altLang="en-US" sz="40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water</a:t>
            </a:r>
            <a:r>
              <a:rPr kumimoji="0" lang="en-US" alt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in Noah’s day?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DFEF3B22-E5A1-4E6D-A742-71AB3AA1DA0B}"/>
              </a:ext>
            </a:extLst>
          </p:cNvPr>
          <p:cNvSpPr/>
          <p:nvPr/>
        </p:nvSpPr>
        <p:spPr>
          <a:xfrm>
            <a:off x="4672264" y="3007896"/>
            <a:ext cx="4648200" cy="838200"/>
          </a:xfrm>
          <a:prstGeom prst="roundRect">
            <a:avLst/>
          </a:prstGeom>
          <a:noFill/>
          <a:ln w="76200">
            <a:solidFill>
              <a:srgbClr val="FFFF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10">
            <a:extLst>
              <a:ext uri="{FF2B5EF4-FFF2-40B4-BE49-F238E27FC236}">
                <a16:creationId xmlns:a16="http://schemas.microsoft.com/office/drawing/2014/main" xmlns="" id="{99DB6E98-7731-4B40-B9FC-477C636456BE}"/>
              </a:ext>
            </a:extLst>
          </p:cNvPr>
          <p:cNvSpPr/>
          <p:nvPr/>
        </p:nvSpPr>
        <p:spPr>
          <a:xfrm>
            <a:off x="5357567" y="-6019"/>
            <a:ext cx="6858000" cy="2919667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lumOff val="2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Cor. 12:13) We were all baptized by one Spirit into one body… and we were all given the one Spirit to drink.</a:t>
            </a:r>
          </a:p>
        </p:txBody>
      </p:sp>
    </p:spTree>
    <p:extLst>
      <p:ext uri="{BB962C8B-B14F-4D97-AF65-F5344CB8AC3E}">
        <p14:creationId xmlns:p14="http://schemas.microsoft.com/office/powerpoint/2010/main" val="403923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98B540E-6AC6-47B9-B270-5A4A96642E40}"/>
              </a:ext>
            </a:extLst>
          </p:cNvPr>
          <p:cNvSpPr txBox="1"/>
          <p:nvPr/>
        </p:nvSpPr>
        <p:spPr>
          <a:xfrm>
            <a:off x="98330" y="101279"/>
            <a:ext cx="1194127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Pet. 3:21) Corresponding to that,</a:t>
            </a:r>
          </a:p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baptism now saves you.</a:t>
            </a:r>
          </a:p>
          <a:p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Not the removal of dirt from the flesh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but an </a:t>
            </a:r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appeal to God for a good conscience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—through the resurrection of Jesus Christ.</a:t>
            </a:r>
          </a:p>
        </p:txBody>
      </p:sp>
      <p:sp>
        <p:nvSpPr>
          <p:cNvPr id="4" name="Rounded Rectangle 8">
            <a:extLst>
              <a:ext uri="{FF2B5EF4-FFF2-40B4-BE49-F238E27FC236}">
                <a16:creationId xmlns:a16="http://schemas.microsoft.com/office/drawing/2014/main" xmlns="" id="{9EA811D4-6318-43F3-A094-35DAA6EED822}"/>
              </a:ext>
            </a:extLst>
          </p:cNvPr>
          <p:cNvSpPr/>
          <p:nvPr/>
        </p:nvSpPr>
        <p:spPr>
          <a:xfrm>
            <a:off x="164430" y="2286000"/>
            <a:ext cx="11875170" cy="4394521"/>
          </a:xfrm>
          <a:prstGeom prst="roundRect">
            <a:avLst/>
          </a:prstGeom>
          <a:gradFill flip="none" rotWithShape="1">
            <a:gsLst>
              <a:gs pos="0">
                <a:srgbClr val="783C3C">
                  <a:shade val="30000"/>
                  <a:satMod val="115000"/>
                </a:srgbClr>
              </a:gs>
              <a:gs pos="50000">
                <a:srgbClr val="783C3C">
                  <a:shade val="67500"/>
                  <a:satMod val="115000"/>
                </a:srgbClr>
              </a:gs>
              <a:gs pos="100000">
                <a:srgbClr val="783C3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en-US" sz="4800" b="1" spc="-150" dirty="0"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 compare our situation with Noah?</a:t>
            </a:r>
          </a:p>
          <a:p>
            <a:pPr marL="571500" lvl="0" indent="-571500">
              <a:buFont typeface="Wingdings" panose="05000000000000000000" pitchFamily="2" charset="2"/>
              <a:buChar char="ü"/>
              <a:defRPr/>
            </a:pPr>
            <a:r>
              <a:rPr lang="en-US" alt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Noah must’ve looked strange to his culture.</a:t>
            </a:r>
          </a:p>
          <a:p>
            <a:pPr marL="571500" lvl="0" indent="-571500">
              <a:buFont typeface="Wingdings" panose="05000000000000000000" pitchFamily="2" charset="2"/>
              <a:buChar char="ü"/>
              <a:defRPr/>
            </a:pPr>
            <a:r>
              <a:rPr lang="en-US" alt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Noah patiently served for years.</a:t>
            </a:r>
          </a:p>
          <a:p>
            <a:pPr marL="571500" lvl="0" indent="-571500">
              <a:buFont typeface="Wingdings" panose="05000000000000000000" pitchFamily="2" charset="2"/>
              <a:buChar char="ü"/>
              <a:defRPr/>
            </a:pPr>
            <a:r>
              <a:rPr lang="en-US" alt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Noah didn’t have 100% certainty.</a:t>
            </a:r>
          </a:p>
          <a:p>
            <a:pPr marL="571500" lvl="0" indent="-571500">
              <a:buFont typeface="Wingdings" panose="05000000000000000000" pitchFamily="2" charset="2"/>
              <a:buChar char="ü"/>
              <a:defRPr/>
            </a:pPr>
            <a:r>
              <a:rPr lang="en-US" alt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Noah held the minority view (“eight persons”).</a:t>
            </a:r>
          </a:p>
          <a:p>
            <a:pPr marL="571500" lvl="0" indent="-571500">
              <a:buFont typeface="Wingdings" panose="05000000000000000000" pitchFamily="2" charset="2"/>
              <a:buChar char="ü"/>
              <a:defRPr/>
            </a:pPr>
            <a:r>
              <a:rPr lang="en-US" alt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people denied God’s judgment (2 Pet. 2:5).</a:t>
            </a:r>
          </a:p>
        </p:txBody>
      </p:sp>
    </p:spTree>
    <p:extLst>
      <p:ext uri="{BB962C8B-B14F-4D97-AF65-F5344CB8AC3E}">
        <p14:creationId xmlns:p14="http://schemas.microsoft.com/office/powerpoint/2010/main" val="153276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98B540E-6AC6-47B9-B270-5A4A96642E40}"/>
              </a:ext>
            </a:extLst>
          </p:cNvPr>
          <p:cNvSpPr txBox="1"/>
          <p:nvPr/>
        </p:nvSpPr>
        <p:spPr>
          <a:xfrm>
            <a:off x="98330" y="101279"/>
            <a:ext cx="1194127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Pet. 3:21) Corresponding to that,</a:t>
            </a:r>
          </a:p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baptism now saves you.</a:t>
            </a:r>
          </a:p>
          <a:p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Not the removal of dirt from the flesh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but an </a:t>
            </a:r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appeal to God for a good conscience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—through the resurrection of Jesus Christ.</a:t>
            </a:r>
          </a:p>
        </p:txBody>
      </p:sp>
      <p:sp>
        <p:nvSpPr>
          <p:cNvPr id="4" name="Rounded Rectangle 8">
            <a:extLst>
              <a:ext uri="{FF2B5EF4-FFF2-40B4-BE49-F238E27FC236}">
                <a16:creationId xmlns:a16="http://schemas.microsoft.com/office/drawing/2014/main" xmlns="" id="{B790DF0B-0780-4EC3-89E9-85798A36ADA2}"/>
              </a:ext>
            </a:extLst>
          </p:cNvPr>
          <p:cNvSpPr/>
          <p:nvPr/>
        </p:nvSpPr>
        <p:spPr>
          <a:xfrm>
            <a:off x="164430" y="2286000"/>
            <a:ext cx="11875170" cy="4394521"/>
          </a:xfrm>
          <a:prstGeom prst="roundRect">
            <a:avLst/>
          </a:prstGeom>
          <a:gradFill flip="none" rotWithShape="1">
            <a:gsLst>
              <a:gs pos="0">
                <a:srgbClr val="783C3C">
                  <a:shade val="30000"/>
                  <a:satMod val="115000"/>
                </a:srgbClr>
              </a:gs>
              <a:gs pos="50000">
                <a:srgbClr val="783C3C">
                  <a:shade val="67500"/>
                  <a:satMod val="115000"/>
                </a:srgbClr>
              </a:gs>
              <a:gs pos="100000">
                <a:srgbClr val="783C3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en-US" sz="96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 of this changed when the rain started to fall…</a:t>
            </a:r>
            <a:endParaRPr lang="en-US" altLang="en-US" sz="88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2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98B540E-6AC6-47B9-B270-5A4A96642E40}"/>
              </a:ext>
            </a:extLst>
          </p:cNvPr>
          <p:cNvSpPr txBox="1"/>
          <p:nvPr/>
        </p:nvSpPr>
        <p:spPr>
          <a:xfrm>
            <a:off x="98330" y="101279"/>
            <a:ext cx="1194127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Pet. 3:21) Corresponding to that,</a:t>
            </a:r>
          </a:p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baptism now saves you.</a:t>
            </a:r>
          </a:p>
          <a:p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Not the removal of dirt from the flesh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but an </a:t>
            </a:r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appeal to God for a good conscience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—through the resurrection of Jesus Christ.</a:t>
            </a:r>
          </a:p>
        </p:txBody>
      </p:sp>
      <p:sp>
        <p:nvSpPr>
          <p:cNvPr id="4" name="Rounded Rectangle 8">
            <a:extLst>
              <a:ext uri="{FF2B5EF4-FFF2-40B4-BE49-F238E27FC236}">
                <a16:creationId xmlns:a16="http://schemas.microsoft.com/office/drawing/2014/main" xmlns="" id="{B790DF0B-0780-4EC3-89E9-85798A36ADA2}"/>
              </a:ext>
            </a:extLst>
          </p:cNvPr>
          <p:cNvSpPr/>
          <p:nvPr/>
        </p:nvSpPr>
        <p:spPr>
          <a:xfrm>
            <a:off x="164430" y="2286000"/>
            <a:ext cx="11875170" cy="4394521"/>
          </a:xfrm>
          <a:prstGeom prst="roundRect">
            <a:avLst/>
          </a:prstGeom>
          <a:gradFill flip="none" rotWithShape="1">
            <a:gsLst>
              <a:gs pos="0">
                <a:srgbClr val="783C3C">
                  <a:shade val="30000"/>
                  <a:satMod val="115000"/>
                </a:srgbClr>
              </a:gs>
              <a:gs pos="50000">
                <a:srgbClr val="783C3C">
                  <a:shade val="67500"/>
                  <a:satMod val="115000"/>
                </a:srgbClr>
              </a:gs>
              <a:gs pos="100000">
                <a:srgbClr val="783C3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(Lk. 17:26) Jesus said, “When the Son of Man returns, it will be like it was in Noah’s day. </a:t>
            </a:r>
          </a:p>
          <a:p>
            <a:pPr lvl="0">
              <a:defRPr/>
            </a:pPr>
            <a:r>
              <a:rPr lang="en-US" altLang="en-US" sz="4400" b="1" spc="-15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27 </a:t>
            </a:r>
            <a:r>
              <a:rPr lang="en-US" alt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those days, the people enjoyed banquets and parties and weddings</a:t>
            </a:r>
          </a:p>
          <a:p>
            <a:pPr lvl="0">
              <a:defRPr/>
            </a:pPr>
            <a:r>
              <a:rPr lang="en-US" alt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right up to the time Noah entered his boat</a:t>
            </a:r>
          </a:p>
          <a:p>
            <a:pPr lvl="0">
              <a:defRPr/>
            </a:pPr>
            <a:r>
              <a:rPr lang="en-US" alt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 flood came and destroyed them all.”</a:t>
            </a:r>
          </a:p>
        </p:txBody>
      </p:sp>
    </p:spTree>
    <p:extLst>
      <p:ext uri="{BB962C8B-B14F-4D97-AF65-F5344CB8AC3E}">
        <p14:creationId xmlns:p14="http://schemas.microsoft.com/office/powerpoint/2010/main" val="373322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773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98B540E-6AC6-47B9-B270-5A4A96642E40}"/>
              </a:ext>
            </a:extLst>
          </p:cNvPr>
          <p:cNvSpPr txBox="1"/>
          <p:nvPr/>
        </p:nvSpPr>
        <p:spPr>
          <a:xfrm>
            <a:off x="98330" y="101279"/>
            <a:ext cx="1194127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Pet. 4:1-2) Therefore, since Christ has suffered in the flesh, arm yourselves also with the same purpose,</a:t>
            </a:r>
          </a:p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because he who has suffered in the flesh has ceased from sin, </a:t>
            </a:r>
            <a:r>
              <a:rPr lang="en-US" sz="4400" b="1" spc="-150" baseline="3000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as to live the rest of the time in the flesh no longer for the lusts of men, but for the will of God.</a:t>
            </a:r>
          </a:p>
        </p:txBody>
      </p:sp>
    </p:spTree>
    <p:extLst>
      <p:ext uri="{BB962C8B-B14F-4D97-AF65-F5344CB8AC3E}">
        <p14:creationId xmlns:p14="http://schemas.microsoft.com/office/powerpoint/2010/main" val="384171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98B540E-6AC6-47B9-B270-5A4A96642E40}"/>
              </a:ext>
            </a:extLst>
          </p:cNvPr>
          <p:cNvSpPr txBox="1"/>
          <p:nvPr/>
        </p:nvSpPr>
        <p:spPr>
          <a:xfrm>
            <a:off x="98330" y="101279"/>
            <a:ext cx="1194127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Pet. 4:1-2) Therefore, since Christ has suffered in the flesh, arm yourselves also with the same purpose, because </a:t>
            </a:r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who has suffered in the flesh has ceased from sin,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pc="-150" baseline="3000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as to live the rest of the time in the flesh no longer for the lusts of men, but for the will of God.</a:t>
            </a:r>
          </a:p>
        </p:txBody>
      </p:sp>
      <p:sp>
        <p:nvSpPr>
          <p:cNvPr id="5" name="Rounded Rectangle 8">
            <a:extLst>
              <a:ext uri="{FF2B5EF4-FFF2-40B4-BE49-F238E27FC236}">
                <a16:creationId xmlns:a16="http://schemas.microsoft.com/office/drawing/2014/main" xmlns="" id="{2FCDB334-17D1-406F-ADBA-79F5F64A3C09}"/>
              </a:ext>
            </a:extLst>
          </p:cNvPr>
          <p:cNvSpPr/>
          <p:nvPr/>
        </p:nvSpPr>
        <p:spPr>
          <a:xfrm>
            <a:off x="2783304" y="2209800"/>
            <a:ext cx="9180096" cy="4266185"/>
          </a:xfrm>
          <a:prstGeom prst="roundRect">
            <a:avLst/>
          </a:prstGeom>
          <a:gradFill flip="none" rotWithShape="1">
            <a:gsLst>
              <a:gs pos="0">
                <a:srgbClr val="783C3C">
                  <a:shade val="30000"/>
                  <a:satMod val="115000"/>
                </a:srgbClr>
              </a:gs>
              <a:gs pos="50000">
                <a:srgbClr val="783C3C">
                  <a:shade val="67500"/>
                  <a:satMod val="115000"/>
                </a:srgbClr>
              </a:gs>
              <a:gs pos="100000">
                <a:srgbClr val="783C3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en-US" sz="4800" b="1" spc="-150" dirty="0"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Can we reach sinless perfection?</a:t>
            </a:r>
          </a:p>
          <a:p>
            <a:pPr marL="457200" lvl="0">
              <a:defRPr/>
            </a:pPr>
            <a:r>
              <a:rPr lang="en-US" alt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 way!</a:t>
            </a:r>
          </a:p>
          <a:p>
            <a:pPr marL="914400" lvl="0">
              <a:defRPr/>
            </a:pPr>
            <a:r>
              <a:rPr lang="en-US" alt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 Jn. 1:8; Jas. 3:2; Gal. 5:17; Rom. 7:17)</a:t>
            </a:r>
          </a:p>
          <a:p>
            <a:pPr marL="457200" lvl="0">
              <a:defRPr/>
            </a:pPr>
            <a:r>
              <a:rPr lang="en-US" alt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Jesus died </a:t>
            </a:r>
            <a:r>
              <a:rPr lang="en-US" altLang="en-US" sz="40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alt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sin.</a:t>
            </a:r>
          </a:p>
          <a:p>
            <a:pPr marL="914400" lvl="0">
              <a:defRPr/>
            </a:pPr>
            <a:r>
              <a:rPr lang="en-US" altLang="en-US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Jesus “bore our sins in His body on the cross” (1 Pet. 2:24), and this was “once for all” (1 Pet. 3:18).</a:t>
            </a:r>
            <a:endParaRPr lang="en-US" altLang="en-US" sz="40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>
              <a:defRPr/>
            </a:pPr>
            <a:r>
              <a:rPr lang="en-US" alt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Christians die </a:t>
            </a:r>
            <a:r>
              <a:rPr lang="en-US" altLang="en-US" sz="40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alt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sin—being “in Christ.”</a:t>
            </a:r>
          </a:p>
          <a:p>
            <a:pPr marL="914400" lvl="0">
              <a:defRPr/>
            </a:pPr>
            <a:r>
              <a:rPr lang="en-US" alt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died to sin (1 Pet. 2:24; cf. Rom. 6:7, 11).</a:t>
            </a:r>
          </a:p>
        </p:txBody>
      </p:sp>
    </p:spTree>
    <p:extLst>
      <p:ext uri="{BB962C8B-B14F-4D97-AF65-F5344CB8AC3E}">
        <p14:creationId xmlns:p14="http://schemas.microsoft.com/office/powerpoint/2010/main" val="211881796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98B540E-6AC6-47B9-B270-5A4A96642E40}"/>
              </a:ext>
            </a:extLst>
          </p:cNvPr>
          <p:cNvSpPr txBox="1"/>
          <p:nvPr/>
        </p:nvSpPr>
        <p:spPr>
          <a:xfrm>
            <a:off x="98330" y="101279"/>
            <a:ext cx="1194127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Pet. 4:1-2) Therefore, since Christ has suffered in the flesh, </a:t>
            </a:r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arm yourselves also with the same purpose,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because he who has suffered in the flesh has ceased from sin, </a:t>
            </a:r>
            <a:r>
              <a:rPr lang="en-US" sz="4400" b="1" spc="-150" baseline="3000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as to live the rest of the time in the flesh no longer for the lusts of men, but for the will of God.</a:t>
            </a:r>
          </a:p>
        </p:txBody>
      </p:sp>
      <p:sp>
        <p:nvSpPr>
          <p:cNvPr id="4" name="Rounded Rectangle 8">
            <a:extLst>
              <a:ext uri="{FF2B5EF4-FFF2-40B4-BE49-F238E27FC236}">
                <a16:creationId xmlns:a16="http://schemas.microsoft.com/office/drawing/2014/main" xmlns="" id="{C66BDB5C-4ADF-4B63-A56C-2D8498FCA217}"/>
              </a:ext>
            </a:extLst>
          </p:cNvPr>
          <p:cNvSpPr/>
          <p:nvPr/>
        </p:nvSpPr>
        <p:spPr>
          <a:xfrm>
            <a:off x="5410200" y="1600200"/>
            <a:ext cx="6477000" cy="2667000"/>
          </a:xfrm>
          <a:prstGeom prst="roundRect">
            <a:avLst/>
          </a:prstGeom>
          <a:gradFill flip="none" rotWithShape="1">
            <a:gsLst>
              <a:gs pos="0">
                <a:srgbClr val="783C3C">
                  <a:shade val="30000"/>
                  <a:satMod val="115000"/>
                </a:srgbClr>
              </a:gs>
              <a:gs pos="50000">
                <a:srgbClr val="783C3C">
                  <a:shade val="67500"/>
                  <a:satMod val="115000"/>
                </a:srgbClr>
              </a:gs>
              <a:gs pos="100000">
                <a:srgbClr val="783C3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en-US" sz="5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Are you ready to face the social pressure?</a:t>
            </a:r>
          </a:p>
          <a:p>
            <a:pPr lvl="0" algn="ctr">
              <a:defRPr/>
            </a:pPr>
            <a:r>
              <a:rPr lang="en-US" alt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“Arm” (</a:t>
            </a:r>
            <a:r>
              <a:rPr lang="en-US" altLang="en-US" sz="2800" b="1" i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hoplisasthe</a:t>
            </a:r>
            <a:r>
              <a:rPr lang="en-US" alt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is a military word used for preparing for battle.</a:t>
            </a:r>
          </a:p>
        </p:txBody>
      </p:sp>
    </p:spTree>
    <p:extLst>
      <p:ext uri="{BB962C8B-B14F-4D97-AF65-F5344CB8AC3E}">
        <p14:creationId xmlns:p14="http://schemas.microsoft.com/office/powerpoint/2010/main" val="103576142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070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98B540E-6AC6-47B9-B270-5A4A96642E40}"/>
              </a:ext>
            </a:extLst>
          </p:cNvPr>
          <p:cNvSpPr txBox="1"/>
          <p:nvPr/>
        </p:nvSpPr>
        <p:spPr>
          <a:xfrm>
            <a:off x="98330" y="101279"/>
            <a:ext cx="1194127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Pet. 4:3) The time already past is sufficient for you to have carried out the desires of unbelieving people,</a:t>
            </a:r>
          </a:p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having pursued a course of </a:t>
            </a:r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sensuality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lusts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drunkenness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carousing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drinking parties</a:t>
            </a:r>
            <a:endParaRPr lang="en-US" sz="4400" b="1" spc="-150" dirty="0">
              <a:solidFill>
                <a:srgbClr val="9135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abominable </a:t>
            </a:r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idolatries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5709133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98B540E-6AC6-47B9-B270-5A4A96642E40}"/>
              </a:ext>
            </a:extLst>
          </p:cNvPr>
          <p:cNvSpPr txBox="1"/>
          <p:nvPr/>
        </p:nvSpPr>
        <p:spPr>
          <a:xfrm>
            <a:off x="98330" y="101279"/>
            <a:ext cx="105696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Pet. 4:4) In all this, they are </a:t>
            </a:r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surprised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that you do not run with them into the same excesses of dissipation, and they malign you.</a:t>
            </a:r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xmlns="" id="{623EA6CF-9EB5-4B46-AFCD-47C0260AB769}"/>
              </a:ext>
            </a:extLst>
          </p:cNvPr>
          <p:cNvSpPr/>
          <p:nvPr/>
        </p:nvSpPr>
        <p:spPr>
          <a:xfrm>
            <a:off x="5562600" y="2256162"/>
            <a:ext cx="6477000" cy="2696838"/>
          </a:xfrm>
          <a:prstGeom prst="roundRect">
            <a:avLst/>
          </a:prstGeom>
          <a:gradFill flip="none" rotWithShape="1">
            <a:gsLst>
              <a:gs pos="0">
                <a:srgbClr val="783C3C">
                  <a:shade val="30000"/>
                  <a:satMod val="115000"/>
                </a:srgbClr>
              </a:gs>
              <a:gs pos="50000">
                <a:srgbClr val="783C3C">
                  <a:shade val="67500"/>
                  <a:satMod val="115000"/>
                </a:srgbClr>
              </a:gs>
              <a:gs pos="100000">
                <a:srgbClr val="783C3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en-US" sz="5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“Think it strange” (</a:t>
            </a:r>
            <a:r>
              <a:rPr lang="en-US" altLang="en-US" sz="5400" b="1" i="1" spc="-15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xenizontai</a:t>
            </a:r>
            <a:r>
              <a:rPr lang="en-US" altLang="en-US" sz="5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algn="ctr">
              <a:defRPr/>
            </a:pPr>
            <a:r>
              <a:rPr lang="en-US" alt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Thomas Schreiner, </a:t>
            </a:r>
            <a:r>
              <a:rPr lang="en-US" altLang="en-US" sz="24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1, 2 Peter, Jude</a:t>
            </a:r>
            <a:r>
              <a:rPr lang="en-US" alt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(Nashville: Broadman &amp; Holman Publishers, 2003), 203.</a:t>
            </a:r>
          </a:p>
        </p:txBody>
      </p:sp>
    </p:spTree>
    <p:extLst>
      <p:ext uri="{BB962C8B-B14F-4D97-AF65-F5344CB8AC3E}">
        <p14:creationId xmlns:p14="http://schemas.microsoft.com/office/powerpoint/2010/main" val="298397834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98B540E-6AC6-47B9-B270-5A4A96642E40}"/>
              </a:ext>
            </a:extLst>
          </p:cNvPr>
          <p:cNvSpPr txBox="1"/>
          <p:nvPr/>
        </p:nvSpPr>
        <p:spPr>
          <a:xfrm>
            <a:off x="98330" y="101279"/>
            <a:ext cx="105696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Pet. 4:4) In all this, they are surprised that </a:t>
            </a:r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 do not run with them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into the same </a:t>
            </a:r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excesses of dissipation,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they malign you.</a:t>
            </a:r>
          </a:p>
        </p:txBody>
      </p:sp>
    </p:spTree>
    <p:extLst>
      <p:ext uri="{BB962C8B-B14F-4D97-AF65-F5344CB8AC3E}">
        <p14:creationId xmlns:p14="http://schemas.microsoft.com/office/powerpoint/2010/main" val="1681207240"/>
      </p:ext>
    </p:extLst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98B540E-6AC6-47B9-B270-5A4A96642E40}"/>
              </a:ext>
            </a:extLst>
          </p:cNvPr>
          <p:cNvSpPr txBox="1"/>
          <p:nvPr/>
        </p:nvSpPr>
        <p:spPr>
          <a:xfrm>
            <a:off x="98330" y="101279"/>
            <a:ext cx="105696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Pet. 4:4) In all this, they are surprised that you do not run with them into the same excesses of dissipation, and </a:t>
            </a:r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they malign you.</a:t>
            </a:r>
          </a:p>
        </p:txBody>
      </p:sp>
    </p:spTree>
    <p:extLst>
      <p:ext uri="{BB962C8B-B14F-4D97-AF65-F5344CB8AC3E}">
        <p14:creationId xmlns:p14="http://schemas.microsoft.com/office/powerpoint/2010/main" val="3714402950"/>
      </p:ext>
    </p:extLst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98B540E-6AC6-47B9-B270-5A4A96642E40}"/>
              </a:ext>
            </a:extLst>
          </p:cNvPr>
          <p:cNvSpPr txBox="1"/>
          <p:nvPr/>
        </p:nvSpPr>
        <p:spPr>
          <a:xfrm>
            <a:off x="98330" y="101279"/>
            <a:ext cx="105696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Pet. 4:5) But they will give account to Him who is ready to judge the living and the dead.</a:t>
            </a:r>
          </a:p>
        </p:txBody>
      </p:sp>
    </p:spTree>
    <p:extLst>
      <p:ext uri="{BB962C8B-B14F-4D97-AF65-F5344CB8AC3E}">
        <p14:creationId xmlns:p14="http://schemas.microsoft.com/office/powerpoint/2010/main" val="1298499369"/>
      </p:ext>
    </p:extLst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615619"/>
            <a:ext cx="120396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ü"/>
              <a:defRPr/>
            </a:pPr>
            <a:r>
              <a:rPr lang="en-US" sz="6000" b="1" kern="0" spc="-150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Some people live their whole lives living to please and appease others.</a:t>
            </a:r>
          </a:p>
          <a:p>
            <a:pPr marL="571500" lvl="0" indent="-571500">
              <a:buFont typeface="Wingdings" panose="05000000000000000000" pitchFamily="2" charset="2"/>
              <a:buChar char="ü"/>
              <a:defRPr/>
            </a:pPr>
            <a:r>
              <a:rPr lang="en-US" sz="6000" b="1" kern="0" spc="-150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 some issues, I don’t mind compromise or conformity.</a:t>
            </a:r>
          </a:p>
          <a:p>
            <a:pPr marL="571500" lvl="0" indent="-571500">
              <a:buFont typeface="Wingdings" panose="05000000000000000000" pitchFamily="2" charset="2"/>
              <a:buChar char="ü"/>
              <a:defRPr/>
            </a:pPr>
            <a:r>
              <a:rPr lang="en-US" sz="6000" b="1" kern="0" spc="-150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is definitely not one of them!!</a:t>
            </a:r>
          </a:p>
        </p:txBody>
      </p:sp>
    </p:spTree>
    <p:extLst>
      <p:ext uri="{BB962C8B-B14F-4D97-AF65-F5344CB8AC3E}">
        <p14:creationId xmlns:p14="http://schemas.microsoft.com/office/powerpoint/2010/main" val="50284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615619"/>
            <a:ext cx="120396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ü"/>
              <a:defRPr/>
            </a:pPr>
            <a:r>
              <a:rPr lang="en-US" sz="6000" b="1" kern="0" spc="-150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Some people live their whole lives living to please and appease others.</a:t>
            </a:r>
          </a:p>
          <a:p>
            <a:pPr marL="571500" lvl="0" indent="-571500">
              <a:buFont typeface="Wingdings" panose="05000000000000000000" pitchFamily="2" charset="2"/>
              <a:buChar char="ü"/>
              <a:defRPr/>
            </a:pPr>
            <a:r>
              <a:rPr lang="en-US" sz="6000" b="1" kern="0" spc="-150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 some issues, I don’t mind compromise or conformity.</a:t>
            </a:r>
          </a:p>
          <a:p>
            <a:pPr marL="571500" lvl="0" indent="-571500">
              <a:buFont typeface="Wingdings" panose="05000000000000000000" pitchFamily="2" charset="2"/>
              <a:buChar char="ü"/>
              <a:defRPr/>
            </a:pPr>
            <a:r>
              <a:rPr lang="en-US" sz="6000" b="1" kern="0" spc="-150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is definitely not one of them!!</a:t>
            </a:r>
          </a:p>
        </p:txBody>
      </p:sp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411725D9-D0F0-4DBD-ACB6-8C57D1A99CF6}"/>
              </a:ext>
            </a:extLst>
          </p:cNvPr>
          <p:cNvSpPr/>
          <p:nvPr/>
        </p:nvSpPr>
        <p:spPr>
          <a:xfrm>
            <a:off x="1680408" y="344904"/>
            <a:ext cx="10262937" cy="321317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Are you going to cave to social pressure,</a:t>
            </a:r>
          </a:p>
          <a:p>
            <a:pPr algn="ctr"/>
            <a:r>
              <a:rPr lang="en-US" sz="66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 make up your own mind?</a:t>
            </a:r>
          </a:p>
        </p:txBody>
      </p:sp>
    </p:spTree>
    <p:extLst>
      <p:ext uri="{BB962C8B-B14F-4D97-AF65-F5344CB8AC3E}">
        <p14:creationId xmlns:p14="http://schemas.microsoft.com/office/powerpoint/2010/main" val="340478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E205F2D-36C7-40F9-A14E-1E96272DCB46}"/>
              </a:ext>
            </a:extLst>
          </p:cNvPr>
          <p:cNvSpPr txBox="1"/>
          <p:nvPr/>
        </p:nvSpPr>
        <p:spPr>
          <a:xfrm>
            <a:off x="138310" y="1520183"/>
            <a:ext cx="655525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Facing Social Pressure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(1) Facing social pressure in </a:t>
            </a:r>
            <a:r>
              <a:rPr kumimoji="0" lang="en-US" sz="48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coming</a:t>
            </a: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to Christ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(2) Facing social pressure in </a:t>
            </a:r>
            <a:r>
              <a:rPr kumimoji="0" lang="en-US" sz="48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following</a:t>
            </a: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Christ</a:t>
            </a:r>
          </a:p>
        </p:txBody>
      </p:sp>
    </p:spTree>
    <p:extLst>
      <p:ext uri="{BB962C8B-B14F-4D97-AF65-F5344CB8AC3E}">
        <p14:creationId xmlns:p14="http://schemas.microsoft.com/office/powerpoint/2010/main" val="279670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98B540E-6AC6-47B9-B270-5A4A96642E40}"/>
              </a:ext>
            </a:extLst>
          </p:cNvPr>
          <p:cNvSpPr txBox="1"/>
          <p:nvPr/>
        </p:nvSpPr>
        <p:spPr>
          <a:xfrm>
            <a:off x="98330" y="101279"/>
            <a:ext cx="113316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Pet. 3:18) Christ also </a:t>
            </a:r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died for sins once for all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just for the unjust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that He might bring us to God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having been put to death in the flesh, but made alive in the spirit.</a:t>
            </a:r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xmlns="" id="{430E18C8-4B6C-47E6-9038-91CC2923C730}"/>
              </a:ext>
            </a:extLst>
          </p:cNvPr>
          <p:cNvSpPr/>
          <p:nvPr/>
        </p:nvSpPr>
        <p:spPr>
          <a:xfrm>
            <a:off x="1981200" y="3015364"/>
            <a:ext cx="9741570" cy="2166236"/>
          </a:xfrm>
          <a:prstGeom prst="roundRect">
            <a:avLst/>
          </a:prstGeom>
          <a:gradFill flip="none" rotWithShape="1">
            <a:gsLst>
              <a:gs pos="0">
                <a:srgbClr val="783C3C">
                  <a:shade val="30000"/>
                  <a:satMod val="115000"/>
                </a:srgbClr>
              </a:gs>
              <a:gs pos="50000">
                <a:srgbClr val="783C3C">
                  <a:shade val="67500"/>
                  <a:satMod val="115000"/>
                </a:srgbClr>
              </a:gs>
              <a:gs pos="100000">
                <a:srgbClr val="783C3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en-US" sz="6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Jesus took what we deserve,</a:t>
            </a:r>
          </a:p>
          <a:p>
            <a:pPr lvl="0" algn="ctr">
              <a:defRPr/>
            </a:pPr>
            <a:r>
              <a:rPr lang="en-US" altLang="en-US" sz="6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gave us what he deserves.</a:t>
            </a:r>
            <a:endParaRPr lang="en-US" alt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42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98B540E-6AC6-47B9-B270-5A4A96642E40}"/>
              </a:ext>
            </a:extLst>
          </p:cNvPr>
          <p:cNvSpPr txBox="1"/>
          <p:nvPr/>
        </p:nvSpPr>
        <p:spPr>
          <a:xfrm>
            <a:off x="98330" y="101279"/>
            <a:ext cx="1189715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Pet. 3:19-20) Jesus went and made proclamation to the spirits now in prison,</a:t>
            </a:r>
          </a:p>
          <a:p>
            <a:r>
              <a:rPr lang="en-US" sz="4400" b="1" spc="-150" baseline="3000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who once were disobedient, when the patience of God kept waiting in the days of Noah.</a:t>
            </a:r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xmlns="" id="{AE196628-F47A-4455-8E83-010F700D0074}"/>
              </a:ext>
            </a:extLst>
          </p:cNvPr>
          <p:cNvSpPr/>
          <p:nvPr/>
        </p:nvSpPr>
        <p:spPr>
          <a:xfrm>
            <a:off x="164430" y="3167764"/>
            <a:ext cx="11189370" cy="3556321"/>
          </a:xfrm>
          <a:prstGeom prst="roundRect">
            <a:avLst/>
          </a:prstGeom>
          <a:gradFill flip="none" rotWithShape="1">
            <a:gsLst>
              <a:gs pos="0">
                <a:srgbClr val="783C3C">
                  <a:shade val="30000"/>
                  <a:satMod val="115000"/>
                </a:srgbClr>
              </a:gs>
              <a:gs pos="50000">
                <a:srgbClr val="783C3C">
                  <a:shade val="67500"/>
                  <a:satMod val="115000"/>
                </a:srgbClr>
              </a:gs>
              <a:gs pos="100000">
                <a:srgbClr val="783C3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en-US" sz="4800" b="1" spc="-150" dirty="0"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“Second chance” after death?</a:t>
            </a:r>
          </a:p>
          <a:p>
            <a:pPr marL="457200" lvl="0">
              <a:defRPr/>
            </a:pPr>
            <a:r>
              <a:rPr lang="en-US" alt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“Spirits” (</a:t>
            </a:r>
            <a:r>
              <a:rPr lang="en-US" altLang="en-US" sz="4000" b="1" i="1" spc="-15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pneumasin</a:t>
            </a:r>
            <a:r>
              <a:rPr lang="en-US" alt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almost always refers to “malevolent supernatural beings.”</a:t>
            </a:r>
          </a:p>
          <a:p>
            <a:pPr marL="914400" lvl="0">
              <a:defRPr/>
            </a:pPr>
            <a:r>
              <a:rPr lang="en-US" altLang="en-US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Karen </a:t>
            </a:r>
            <a:r>
              <a:rPr lang="en-US" altLang="en-US" sz="2400" b="1" dirty="0" err="1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Jobes</a:t>
            </a:r>
            <a:r>
              <a:rPr lang="en-US" altLang="en-US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i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Peter</a:t>
            </a:r>
            <a:r>
              <a:rPr lang="en-US" altLang="en-US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(Baker Academic, 2005), 250.</a:t>
            </a:r>
          </a:p>
          <a:p>
            <a:pPr marL="457200" lvl="0">
              <a:defRPr/>
            </a:pPr>
            <a:r>
              <a:rPr lang="en-US" alt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“Proclaiming” </a:t>
            </a:r>
            <a:r>
              <a:rPr lang="en-US" altLang="en-US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600" b="1" i="1" spc="-15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kēryssō</a:t>
            </a:r>
            <a:r>
              <a:rPr lang="en-US" altLang="en-US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not “preaching” </a:t>
            </a:r>
            <a:r>
              <a:rPr lang="en-US" altLang="en-US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600" b="1" i="1" spc="-15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euangelizō</a:t>
            </a:r>
            <a:r>
              <a:rPr lang="en-US" altLang="en-US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40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0">
              <a:defRPr/>
            </a:pPr>
            <a:r>
              <a:rPr lang="en-US" altLang="en-US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Fallen angels don’t receive forgiveness (Heb. 1:14; 2:16).</a:t>
            </a:r>
          </a:p>
        </p:txBody>
      </p:sp>
    </p:spTree>
    <p:extLst>
      <p:ext uri="{BB962C8B-B14F-4D97-AF65-F5344CB8AC3E}">
        <p14:creationId xmlns:p14="http://schemas.microsoft.com/office/powerpoint/2010/main" val="374877770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98B540E-6AC6-47B9-B270-5A4A96642E40}"/>
              </a:ext>
            </a:extLst>
          </p:cNvPr>
          <p:cNvSpPr txBox="1"/>
          <p:nvPr/>
        </p:nvSpPr>
        <p:spPr>
          <a:xfrm>
            <a:off x="98330" y="101279"/>
            <a:ext cx="1189715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Pet. 3:19-20) Jesus went and made proclamation to the spirits now in prison,</a:t>
            </a:r>
          </a:p>
          <a:p>
            <a:r>
              <a:rPr lang="en-US" sz="4400" b="1" spc="-150" baseline="3000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who once were disobedient, when the patience of God kept waiting in the days of Noah.</a:t>
            </a:r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xmlns="" id="{AE196628-F47A-4455-8E83-010F700D0074}"/>
              </a:ext>
            </a:extLst>
          </p:cNvPr>
          <p:cNvSpPr/>
          <p:nvPr/>
        </p:nvSpPr>
        <p:spPr>
          <a:xfrm>
            <a:off x="164430" y="3167764"/>
            <a:ext cx="11189370" cy="3556321"/>
          </a:xfrm>
          <a:prstGeom prst="roundRect">
            <a:avLst/>
          </a:prstGeom>
          <a:gradFill flip="none" rotWithShape="1">
            <a:gsLst>
              <a:gs pos="0">
                <a:srgbClr val="783C3C">
                  <a:shade val="30000"/>
                  <a:satMod val="115000"/>
                </a:srgbClr>
              </a:gs>
              <a:gs pos="50000">
                <a:srgbClr val="783C3C">
                  <a:shade val="67500"/>
                  <a:satMod val="115000"/>
                </a:srgbClr>
              </a:gs>
              <a:gs pos="100000">
                <a:srgbClr val="783C3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en-US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 Pet. 2:4-5) God did not spare</a:t>
            </a:r>
          </a:p>
          <a:p>
            <a:pPr lvl="0">
              <a:defRPr/>
            </a:pPr>
            <a:r>
              <a:rPr lang="en-US" altLang="en-US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angels when they sinned,</a:t>
            </a:r>
          </a:p>
          <a:p>
            <a:pPr lvl="0">
              <a:defRPr/>
            </a:pPr>
            <a:r>
              <a:rPr lang="en-US" altLang="en-US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cast them into hell and committed them to pits of darkness… but preserved Noah.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8ECDEDAC-4AC7-4F0C-BBB8-24DB26F7573F}"/>
              </a:ext>
            </a:extLst>
          </p:cNvPr>
          <p:cNvSpPr/>
          <p:nvPr/>
        </p:nvSpPr>
        <p:spPr>
          <a:xfrm>
            <a:off x="295778" y="4283243"/>
            <a:ext cx="1845846" cy="719317"/>
          </a:xfrm>
          <a:prstGeom prst="roundRect">
            <a:avLst/>
          </a:prstGeom>
          <a:noFill/>
          <a:ln w="76200">
            <a:solidFill>
              <a:srgbClr val="9FE3F3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102E7544-93E0-4215-B809-8AC8AFAE34EB}"/>
              </a:ext>
            </a:extLst>
          </p:cNvPr>
          <p:cNvSpPr/>
          <p:nvPr/>
        </p:nvSpPr>
        <p:spPr>
          <a:xfrm>
            <a:off x="1419728" y="868000"/>
            <a:ext cx="1628272" cy="685800"/>
          </a:xfrm>
          <a:prstGeom prst="roundRect">
            <a:avLst/>
          </a:prstGeom>
          <a:noFill/>
          <a:ln w="76200">
            <a:solidFill>
              <a:srgbClr val="9FE3F3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26B113E5-19B9-484E-9934-83455B9D38FD}"/>
              </a:ext>
            </a:extLst>
          </p:cNvPr>
          <p:cNvCxnSpPr>
            <a:cxnSpLocks/>
            <a:stCxn id="16" idx="2"/>
            <a:endCxn id="15" idx="0"/>
          </p:cNvCxnSpPr>
          <p:nvPr/>
        </p:nvCxnSpPr>
        <p:spPr>
          <a:xfrm flipH="1">
            <a:off x="1218701" y="1553800"/>
            <a:ext cx="1015163" cy="2729443"/>
          </a:xfrm>
          <a:prstGeom prst="line">
            <a:avLst/>
          </a:prstGeom>
          <a:ln w="38100">
            <a:solidFill>
              <a:srgbClr val="9FE3F3"/>
            </a:solidFill>
            <a:prstDash val="dash"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6390F839-13FE-4DEF-9B8A-50A58C737A3C}"/>
              </a:ext>
            </a:extLst>
          </p:cNvPr>
          <p:cNvSpPr/>
          <p:nvPr/>
        </p:nvSpPr>
        <p:spPr>
          <a:xfrm>
            <a:off x="4519858" y="4235117"/>
            <a:ext cx="2009278" cy="746903"/>
          </a:xfrm>
          <a:prstGeom prst="roundRect">
            <a:avLst/>
          </a:prstGeom>
          <a:noFill/>
          <a:ln w="76200">
            <a:solidFill>
              <a:srgbClr val="EB7E47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0D59D941-2FE2-4E09-88CA-833353C44743}"/>
              </a:ext>
            </a:extLst>
          </p:cNvPr>
          <p:cNvSpPr/>
          <p:nvPr/>
        </p:nvSpPr>
        <p:spPr>
          <a:xfrm>
            <a:off x="3876170" y="1534486"/>
            <a:ext cx="2829429" cy="685800"/>
          </a:xfrm>
          <a:prstGeom prst="roundRect">
            <a:avLst/>
          </a:prstGeom>
          <a:noFill/>
          <a:ln w="76200">
            <a:solidFill>
              <a:srgbClr val="EB7E47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C58212D5-9A25-475D-91E7-89AD5A893414}"/>
              </a:ext>
            </a:extLst>
          </p:cNvPr>
          <p:cNvCxnSpPr>
            <a:cxnSpLocks/>
            <a:stCxn id="22" idx="2"/>
            <a:endCxn id="21" idx="0"/>
          </p:cNvCxnSpPr>
          <p:nvPr/>
        </p:nvCxnSpPr>
        <p:spPr>
          <a:xfrm>
            <a:off x="5290885" y="2220286"/>
            <a:ext cx="233612" cy="2014831"/>
          </a:xfrm>
          <a:prstGeom prst="line">
            <a:avLst/>
          </a:prstGeom>
          <a:ln w="38100">
            <a:solidFill>
              <a:srgbClr val="EB7E47"/>
            </a:solidFill>
            <a:prstDash val="dash"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4F7F4A07-AB6B-4EB9-B632-8A859AAB1203}"/>
              </a:ext>
            </a:extLst>
          </p:cNvPr>
          <p:cNvSpPr/>
          <p:nvPr/>
        </p:nvSpPr>
        <p:spPr>
          <a:xfrm>
            <a:off x="7036468" y="2200204"/>
            <a:ext cx="1566108" cy="701842"/>
          </a:xfrm>
          <a:prstGeom prst="roundRect">
            <a:avLst/>
          </a:prstGeom>
          <a:noFill/>
          <a:ln w="76200">
            <a:solidFill>
              <a:srgbClr val="FFFF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729AF47D-D982-48AB-A657-210C20110A96}"/>
              </a:ext>
            </a:extLst>
          </p:cNvPr>
          <p:cNvSpPr/>
          <p:nvPr/>
        </p:nvSpPr>
        <p:spPr>
          <a:xfrm>
            <a:off x="8915400" y="5676328"/>
            <a:ext cx="1672385" cy="800672"/>
          </a:xfrm>
          <a:prstGeom prst="roundRect">
            <a:avLst/>
          </a:prstGeom>
          <a:noFill/>
          <a:ln w="76200">
            <a:solidFill>
              <a:srgbClr val="FFFF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5E5DD344-4E8B-4C70-8B11-D6F0F67A1D3C}"/>
              </a:ext>
            </a:extLst>
          </p:cNvPr>
          <p:cNvCxnSpPr>
            <a:cxnSpLocks/>
            <a:stCxn id="33" idx="2"/>
            <a:endCxn id="34" idx="0"/>
          </p:cNvCxnSpPr>
          <p:nvPr/>
        </p:nvCxnSpPr>
        <p:spPr>
          <a:xfrm>
            <a:off x="7819522" y="2902046"/>
            <a:ext cx="1932071" cy="2774282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xmlns="" id="{F559F87A-C456-456C-98FE-B213478867A4}"/>
              </a:ext>
            </a:extLst>
          </p:cNvPr>
          <p:cNvSpPr/>
          <p:nvPr/>
        </p:nvSpPr>
        <p:spPr>
          <a:xfrm>
            <a:off x="4459705" y="874296"/>
            <a:ext cx="1828800" cy="685800"/>
          </a:xfrm>
          <a:prstGeom prst="roundRect">
            <a:avLst/>
          </a:prstGeom>
          <a:noFill/>
          <a:ln w="76200">
            <a:solidFill>
              <a:srgbClr val="EB7E47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xmlns="" id="{0DDA38B4-1D93-41C6-A332-D79B73C4A200}"/>
              </a:ext>
            </a:extLst>
          </p:cNvPr>
          <p:cNvSpPr/>
          <p:nvPr/>
        </p:nvSpPr>
        <p:spPr>
          <a:xfrm>
            <a:off x="4754476" y="4982020"/>
            <a:ext cx="1189124" cy="746903"/>
          </a:xfrm>
          <a:prstGeom prst="roundRect">
            <a:avLst/>
          </a:prstGeom>
          <a:noFill/>
          <a:ln w="76200">
            <a:solidFill>
              <a:srgbClr val="EB7E47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33908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1" grpId="0" animBg="1"/>
      <p:bldP spid="22" grpId="0" animBg="1"/>
      <p:bldP spid="33" grpId="0" animBg="1"/>
      <p:bldP spid="34" grpId="0" animBg="1"/>
      <p:bldP spid="44" grpId="0" animBg="1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98B540E-6AC6-47B9-B270-5A4A96642E40}"/>
              </a:ext>
            </a:extLst>
          </p:cNvPr>
          <p:cNvSpPr txBox="1"/>
          <p:nvPr/>
        </p:nvSpPr>
        <p:spPr>
          <a:xfrm>
            <a:off x="98330" y="101279"/>
            <a:ext cx="1189715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Pet. 3:19-20) Jesus went and made proclamation to the spirits now in prison,</a:t>
            </a:r>
          </a:p>
          <a:p>
            <a:r>
              <a:rPr lang="en-US" sz="4400" b="1" spc="-150" baseline="3000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who once were disobedient, when the patience of God kept waiting in the days of Noah.</a:t>
            </a:r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xmlns="" id="{AE196628-F47A-4455-8E83-010F700D0074}"/>
              </a:ext>
            </a:extLst>
          </p:cNvPr>
          <p:cNvSpPr/>
          <p:nvPr/>
        </p:nvSpPr>
        <p:spPr>
          <a:xfrm>
            <a:off x="164430" y="3167764"/>
            <a:ext cx="11189370" cy="3556321"/>
          </a:xfrm>
          <a:prstGeom prst="roundRect">
            <a:avLst/>
          </a:prstGeom>
          <a:gradFill flip="none" rotWithShape="1">
            <a:gsLst>
              <a:gs pos="0">
                <a:srgbClr val="783C3C">
                  <a:shade val="30000"/>
                  <a:satMod val="115000"/>
                </a:srgbClr>
              </a:gs>
              <a:gs pos="50000">
                <a:srgbClr val="783C3C">
                  <a:shade val="67500"/>
                  <a:satMod val="115000"/>
                </a:srgbClr>
              </a:gs>
              <a:gs pos="100000">
                <a:srgbClr val="783C3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en-US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 Pet. 3:22) Jesus is at the right hand of God, having gone into heaven,</a:t>
            </a:r>
          </a:p>
          <a:p>
            <a:pPr lvl="0">
              <a:defRPr/>
            </a:pPr>
            <a:r>
              <a:rPr lang="en-US" altLang="en-US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after </a:t>
            </a:r>
            <a:r>
              <a:rPr lang="en-US" altLang="en-US" sz="4800" b="1" u="sng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angels and authorities and powers had been subjected to Him.</a:t>
            </a:r>
          </a:p>
        </p:txBody>
      </p:sp>
    </p:spTree>
    <p:extLst>
      <p:ext uri="{BB962C8B-B14F-4D97-AF65-F5344CB8AC3E}">
        <p14:creationId xmlns:p14="http://schemas.microsoft.com/office/powerpoint/2010/main" val="261220302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98B540E-6AC6-47B9-B270-5A4A96642E40}"/>
              </a:ext>
            </a:extLst>
          </p:cNvPr>
          <p:cNvSpPr txBox="1"/>
          <p:nvPr/>
        </p:nvSpPr>
        <p:spPr>
          <a:xfrm>
            <a:off x="98330" y="101279"/>
            <a:ext cx="1189715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Pet. 3:19-20) Jesus went and made proclamation to the spirits now in prison,</a:t>
            </a:r>
          </a:p>
          <a:p>
            <a:r>
              <a:rPr lang="en-US" sz="4400" b="1" spc="-150" baseline="3000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who once were disobedient, when the patience of God kept waiting in the days of Noah.</a:t>
            </a:r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xmlns="" id="{AE196628-F47A-4455-8E83-010F700D0074}"/>
              </a:ext>
            </a:extLst>
          </p:cNvPr>
          <p:cNvSpPr/>
          <p:nvPr/>
        </p:nvSpPr>
        <p:spPr>
          <a:xfrm>
            <a:off x="164430" y="3167764"/>
            <a:ext cx="11189370" cy="3556321"/>
          </a:xfrm>
          <a:prstGeom prst="roundRect">
            <a:avLst/>
          </a:prstGeom>
          <a:gradFill flip="none" rotWithShape="1">
            <a:gsLst>
              <a:gs pos="0">
                <a:srgbClr val="783C3C">
                  <a:shade val="30000"/>
                  <a:satMod val="115000"/>
                </a:srgbClr>
              </a:gs>
              <a:gs pos="50000">
                <a:srgbClr val="783C3C">
                  <a:shade val="67500"/>
                  <a:satMod val="115000"/>
                </a:srgbClr>
              </a:gs>
              <a:gs pos="100000">
                <a:srgbClr val="783C3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 Pet. 4:6) The </a:t>
            </a:r>
            <a:r>
              <a:rPr lang="en-US" altLang="en-US" sz="4400" b="1" u="sng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gospel</a:t>
            </a:r>
            <a:r>
              <a:rPr lang="en-US" alt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has for this purpose been preached even to those </a:t>
            </a:r>
            <a:r>
              <a:rPr lang="en-US" altLang="en-US" sz="4400" b="1" u="sng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 are dead</a:t>
            </a:r>
            <a:r>
              <a:rPr lang="en-US" alt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0">
              <a:defRPr/>
            </a:pPr>
            <a:r>
              <a:rPr lang="en-US" alt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though they are </a:t>
            </a:r>
            <a:r>
              <a:rPr lang="en-US" altLang="en-US" sz="4400" b="1" u="sng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judged in the flesh</a:t>
            </a:r>
            <a:r>
              <a:rPr lang="en-US" alt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en-US" altLang="en-US" sz="4400" b="1" u="sng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men</a:t>
            </a:r>
            <a:r>
              <a:rPr lang="en-US" alt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0">
              <a:defRPr/>
            </a:pPr>
            <a:r>
              <a:rPr lang="en-US" alt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they may </a:t>
            </a:r>
            <a:r>
              <a:rPr lang="en-US" altLang="en-US" sz="4400" b="1" u="sng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live in the spirit</a:t>
            </a:r>
            <a:r>
              <a:rPr lang="en-US" alt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according to the will of God.</a:t>
            </a:r>
          </a:p>
        </p:txBody>
      </p:sp>
      <p:sp>
        <p:nvSpPr>
          <p:cNvPr id="4" name="Rounded Rectangle 8">
            <a:extLst>
              <a:ext uri="{FF2B5EF4-FFF2-40B4-BE49-F238E27FC236}">
                <a16:creationId xmlns:a16="http://schemas.microsoft.com/office/drawing/2014/main" xmlns="" id="{320DC626-4EBD-440A-AB08-1D7B82BA6218}"/>
              </a:ext>
            </a:extLst>
          </p:cNvPr>
          <p:cNvSpPr/>
          <p:nvPr/>
        </p:nvSpPr>
        <p:spPr>
          <a:xfrm>
            <a:off x="4419600" y="228600"/>
            <a:ext cx="7521670" cy="3117755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lumOff val="2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en-US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These are human beings who heard about Jesus when they were alive (in the past), but are </a:t>
            </a:r>
            <a:r>
              <a:rPr lang="en-US" altLang="en-US" sz="48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now</a:t>
            </a:r>
            <a:r>
              <a:rPr lang="en-US" altLang="en-US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dead.</a:t>
            </a:r>
            <a:endParaRPr lang="en-US" altLang="en-US" sz="4800" b="1" u="sng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21003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98B540E-6AC6-47B9-B270-5A4A96642E40}"/>
              </a:ext>
            </a:extLst>
          </p:cNvPr>
          <p:cNvSpPr txBox="1"/>
          <p:nvPr/>
        </p:nvSpPr>
        <p:spPr>
          <a:xfrm>
            <a:off x="98330" y="101279"/>
            <a:ext cx="119412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Pet. 3:20) The patience of God kept waiting in the days of Noah, during the construction of the ark,</a:t>
            </a:r>
          </a:p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which a few, that is, eight persons, were brought safely through the water.</a:t>
            </a:r>
          </a:p>
        </p:txBody>
      </p:sp>
    </p:spTree>
    <p:extLst>
      <p:ext uri="{BB962C8B-B14F-4D97-AF65-F5344CB8AC3E}">
        <p14:creationId xmlns:p14="http://schemas.microsoft.com/office/powerpoint/2010/main" val="66778610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98B540E-6AC6-47B9-B270-5A4A96642E40}"/>
              </a:ext>
            </a:extLst>
          </p:cNvPr>
          <p:cNvSpPr txBox="1"/>
          <p:nvPr/>
        </p:nvSpPr>
        <p:spPr>
          <a:xfrm>
            <a:off x="98330" y="101279"/>
            <a:ext cx="119412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Pet. 3:21) Corresponding to that,</a:t>
            </a:r>
          </a:p>
          <a:p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baptism now saves you.</a:t>
            </a:r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xmlns="" id="{E27FF7A6-95D5-47C4-B9C3-22D1191D2F7D}"/>
              </a:ext>
            </a:extLst>
          </p:cNvPr>
          <p:cNvSpPr/>
          <p:nvPr/>
        </p:nvSpPr>
        <p:spPr>
          <a:xfrm>
            <a:off x="104270" y="2819401"/>
            <a:ext cx="11875170" cy="3937320"/>
          </a:xfrm>
          <a:prstGeom prst="roundRect">
            <a:avLst/>
          </a:prstGeom>
          <a:gradFill flip="none" rotWithShape="1">
            <a:gsLst>
              <a:gs pos="0">
                <a:srgbClr val="783C3C">
                  <a:shade val="30000"/>
                  <a:satMod val="115000"/>
                </a:srgbClr>
              </a:gs>
              <a:gs pos="50000">
                <a:srgbClr val="783C3C">
                  <a:shade val="67500"/>
                  <a:satMod val="115000"/>
                </a:srgbClr>
              </a:gs>
              <a:gs pos="100000">
                <a:srgbClr val="783C3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en-US" sz="4800" b="1" spc="-150" dirty="0"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Water baptism or spiritual baptism?</a:t>
            </a:r>
          </a:p>
          <a:p>
            <a:pPr marL="457200" lvl="0">
              <a:defRPr/>
            </a:pPr>
            <a:r>
              <a:rPr lang="en-US" alt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“Baptism” (</a:t>
            </a:r>
            <a:r>
              <a:rPr lang="en-US" altLang="en-US" sz="4000" b="1" i="1" spc="-15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baptizō</a:t>
            </a:r>
            <a:r>
              <a:rPr lang="en-US" alt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means to “dip in or under… to dye… to immerse… to suffer shipwreck… to drown.”</a:t>
            </a:r>
          </a:p>
          <a:p>
            <a:pPr marL="974725" lvl="0">
              <a:defRPr/>
            </a:pPr>
            <a:r>
              <a:rPr lang="en-US" alt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Kittel, </a:t>
            </a:r>
            <a:r>
              <a:rPr lang="en-US" altLang="en-US" sz="24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Theological Dictionary of the New Testament</a:t>
            </a:r>
            <a:r>
              <a:rPr lang="en-US" alt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(Vol. 1, p. 530).</a:t>
            </a:r>
          </a:p>
          <a:p>
            <a:pPr marL="457200" lvl="0">
              <a:defRPr/>
            </a:pPr>
            <a:r>
              <a:rPr lang="en-US" alt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cannot simply assume he’s referring to water.</a:t>
            </a:r>
          </a:p>
          <a:p>
            <a:pPr marL="457200" lvl="0">
              <a:defRPr/>
            </a:pPr>
            <a:endParaRPr lang="en-US" altLang="en-US" sz="40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00964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0</TotalTime>
  <Words>1722</Words>
  <Application>Microsoft Office PowerPoint</Application>
  <PresentationFormat>Widescreen</PresentationFormat>
  <Paragraphs>150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Times New Roman</vt:lpstr>
      <vt:lpstr>Wingdings</vt:lpstr>
      <vt:lpstr>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2021-10-06T20:28:12Z</dcterms:created>
  <dcterms:modified xsi:type="dcterms:W3CDTF">2021-10-06T20:28:25Z</dcterms:modified>
</cp:coreProperties>
</file>