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6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895" autoAdjust="0"/>
    <p:restoredTop sz="94660"/>
  </p:normalViewPr>
  <p:slideViewPr>
    <p:cSldViewPr snapToGrid="0">
      <p:cViewPr>
        <p:scale>
          <a:sx n="37" d="100"/>
          <a:sy n="37" d="100"/>
        </p:scale>
        <p:origin x="4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94798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992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6880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40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557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0317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988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34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679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8715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006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18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4594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197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874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9920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144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64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234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7183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2445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1253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69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037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701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535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040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2465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1376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409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661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 rot="5400000">
            <a:off x="3909219" y="-1547018"/>
            <a:ext cx="43735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609600" y="1752601"/>
            <a:ext cx="53848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6197600" y="1752601"/>
            <a:ext cx="53848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C0C0C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C0C0C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C0C0C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C0C0C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C0C0C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C0C0C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C0C0C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C0C0C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C0C0C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" name="Google Shape;15;p1"/>
          <p:cNvGrpSpPr/>
          <p:nvPr/>
        </p:nvGrpSpPr>
        <p:grpSpPr>
          <a:xfrm>
            <a:off x="0" y="1447800"/>
            <a:ext cx="12192000" cy="228600"/>
            <a:chOff x="0" y="864"/>
            <a:chExt cx="5760" cy="192"/>
          </a:xfrm>
        </p:grpSpPr>
        <p:sp>
          <p:nvSpPr>
            <p:cNvPr id="16" name="Google Shape;16;p1"/>
            <p:cNvSpPr/>
            <p:nvPr/>
          </p:nvSpPr>
          <p:spPr>
            <a:xfrm>
              <a:off x="0" y="864"/>
              <a:ext cx="5760" cy="192"/>
            </a:xfrm>
            <a:prstGeom prst="rect">
              <a:avLst/>
            </a:prstGeom>
            <a:solidFill>
              <a:srgbClr val="0066FF"/>
            </a:solidFill>
            <a:ln w="38100" cap="flat" cmpd="sng">
              <a:solidFill>
                <a:srgbClr val="EAEAE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0" y="864"/>
              <a:ext cx="480" cy="192"/>
            </a:xfrm>
            <a:prstGeom prst="rect">
              <a:avLst/>
            </a:prstGeom>
            <a:solidFill>
              <a:srgbClr val="FF9900"/>
            </a:solidFill>
            <a:ln w="38100" cap="flat" cmpd="sng">
              <a:solidFill>
                <a:srgbClr val="EAEAE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5280" y="864"/>
              <a:ext cx="480" cy="192"/>
            </a:xfrm>
            <a:prstGeom prst="rect">
              <a:avLst/>
            </a:prstGeom>
            <a:solidFill>
              <a:srgbClr val="FF9900"/>
            </a:solidFill>
            <a:ln w="38100" cap="flat" cmpd="sng">
              <a:solidFill>
                <a:srgbClr val="EAEAE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0" y="6858000"/>
            <a:ext cx="12192000" cy="76200"/>
            <a:chOff x="0" y="4176"/>
            <a:chExt cx="5760" cy="144"/>
          </a:xfrm>
        </p:grpSpPr>
        <p:sp>
          <p:nvSpPr>
            <p:cNvPr id="20" name="Google Shape;20;p1"/>
            <p:cNvSpPr/>
            <p:nvPr/>
          </p:nvSpPr>
          <p:spPr>
            <a:xfrm>
              <a:off x="0" y="4176"/>
              <a:ext cx="5328" cy="144"/>
            </a:xfrm>
            <a:prstGeom prst="rect">
              <a:avLst/>
            </a:prstGeom>
            <a:solidFill>
              <a:srgbClr val="0066FF"/>
            </a:solidFill>
            <a:ln w="19050" cap="flat" cmpd="sng">
              <a:solidFill>
                <a:srgbClr val="EAEAE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0" y="4176"/>
              <a:ext cx="440" cy="144"/>
            </a:xfrm>
            <a:prstGeom prst="rect">
              <a:avLst/>
            </a:prstGeom>
            <a:solidFill>
              <a:srgbClr val="FF9900"/>
            </a:solidFill>
            <a:ln w="19050" cap="flat" cmpd="sng">
              <a:solidFill>
                <a:srgbClr val="EAEAE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5320" y="4176"/>
              <a:ext cx="440" cy="144"/>
            </a:xfrm>
            <a:prstGeom prst="rect">
              <a:avLst/>
            </a:prstGeom>
            <a:solidFill>
              <a:srgbClr val="FF9900"/>
            </a:solidFill>
            <a:ln w="19050" cap="flat" cmpd="sng">
              <a:solidFill>
                <a:srgbClr val="EAEAE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2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FORGES OBSERVABLE UNITY</a:t>
            </a:r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174" name="Google Shape;174;p22"/>
          <p:cNvSpPr txBox="1"/>
          <p:nvPr/>
        </p:nvSpPr>
        <p:spPr>
          <a:xfrm>
            <a:off x="180622" y="5120252"/>
            <a:ext cx="11710934" cy="156962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Beyond all these things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put on love, which is the perfect bond of unity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3200" b="0" i="0" u="none" strike="noStrike" cap="none" baseline="30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Let the peace of Christ rule in your hearts, to which indeed </a:t>
            </a:r>
            <a:r>
              <a:rPr lang="en-US" sz="3200" b="0" i="0" u="none" strike="noStrike" cap="none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ou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were called in one body; and be thankful.</a:t>
            </a:r>
            <a:endParaRPr dirty="0"/>
          </a:p>
        </p:txBody>
      </p:sp>
      <p:sp>
        <p:nvSpPr>
          <p:cNvPr id="175" name="Google Shape;175;p22"/>
          <p:cNvSpPr txBox="1"/>
          <p:nvPr/>
        </p:nvSpPr>
        <p:spPr>
          <a:xfrm>
            <a:off x="182190" y="2303839"/>
            <a:ext cx="11784032" cy="255450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John 17:21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“(I pray) that they may all be one; even as You, Father, are in Me and I in You, that they also may be in Us, so that the world may believe that You sent Me . . . 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23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. . . that they may be perfected in unity, so that the world may know that You sent Me, and loved them, even as You have loved Me. 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FORGES OBSERVABLE UNITY</a:t>
            </a:r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183" name="Google Shape;183;p23"/>
          <p:cNvSpPr txBox="1"/>
          <p:nvPr/>
        </p:nvSpPr>
        <p:spPr>
          <a:xfrm>
            <a:off x="255288" y="2943761"/>
            <a:ext cx="11200591" cy="20620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Beyond all these things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put on love, which is the perfect bond of unity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Let the peace of Christ rule in your hearts, to which indeed you were called in one body; and be thankful.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FORGES OBSERVABLE UNITY</a:t>
            </a:r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183" name="Google Shape;183;p23"/>
          <p:cNvSpPr txBox="1"/>
          <p:nvPr/>
        </p:nvSpPr>
        <p:spPr>
          <a:xfrm>
            <a:off x="180622" y="5021976"/>
            <a:ext cx="11785600" cy="156962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Beyond all these things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put on love, which is the perfect bond of unity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Let the peace of Christ rule in your hearts, to which indeed you were called in one body; and be thankful.</a:t>
            </a:r>
            <a:endParaRPr dirty="0"/>
          </a:p>
        </p:txBody>
      </p:sp>
      <p:sp>
        <p:nvSpPr>
          <p:cNvPr id="184" name="Google Shape;184;p23"/>
          <p:cNvSpPr txBox="1"/>
          <p:nvPr/>
        </p:nvSpPr>
        <p:spPr>
          <a:xfrm>
            <a:off x="255288" y="126780"/>
            <a:ext cx="11936712" cy="553214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“The church that convinces people that there is a God is a church that manifests what only a God can do, that is, to unite human beings in love . . . There is nothing that convinces people that God exists or that awakens their craving for Him like the discovery of Christian brothers and sisters who love one another . . . The sight of loving unity among Christians arrests non-Christian(s).  It crashes through his intellect, stirs up his conscience and creates a tumult of longing in his heart because he was created to enjoy the very thing that you are demonstrating.”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John White,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Fight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InterVarsity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Press, 1979), pp. 149,150.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0831083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FORGES OBSERVABLE UNITY</a:t>
            </a:r>
            <a:endParaRPr/>
          </a:p>
          <a:p>
            <a:pPr marL="342900" lvl="0" indent="-342900" algn="ctr" rtl="0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None/>
            </a:pPr>
            <a:r>
              <a:rPr lang="en-US" sz="4400" b="0" i="1"/>
              <a:t>No wonder </a:t>
            </a:r>
            <a:r>
              <a:rPr lang="en-US" sz="4400" b="0" i="1" u="sng"/>
              <a:t>every</a:t>
            </a:r>
            <a:r>
              <a:rPr lang="en-US" sz="4400" b="0" i="1"/>
              <a:t> New Testament letter emphasizes loving unity </a:t>
            </a:r>
            <a:br>
              <a:rPr lang="en-US" sz="4400" b="0" i="1"/>
            </a:br>
            <a:r>
              <a:rPr lang="en-US" sz="4400" b="0" i="1"/>
              <a:t>between Christians!!</a:t>
            </a:r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180622" y="4151095"/>
            <a:ext cx="11401778" cy="255450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Beyond all these things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put on love, which is the perfect bond of unity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3200" b="0" i="0" u="none" strike="noStrike" cap="none" baseline="300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en-US" sz="3200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r>
            <a:r>
              <a:rPr lang="en-US" sz="3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Let the peace of Christ rule in your hearts, to which indeed you were called in one body; and be </a:t>
            </a:r>
            <a:r>
              <a:rPr lang="en-US" sz="32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thankful.</a:t>
            </a:r>
            <a:r>
              <a:rPr lang="en-US" sz="3200" b="0" i="0" u="none" strike="noStrike" cap="none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ce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of Christ rule in your hearts, to which indeed you were called in one body; and be thankful.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FORGES OBSERVABLE UNITY</a:t>
            </a:r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180622" y="4267200"/>
            <a:ext cx="11785600" cy="156962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Beyond all these things put on love, which is the perfect bond of unity. 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Let the peace of Christ rule in your hearts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to which indeed you were called in one body; and be thankful.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6" name="Google Shape;206;p26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FORGES OBSERVABLE UNITY</a:t>
            </a:r>
            <a:endParaRPr/>
          </a:p>
          <a:p>
            <a:pPr marL="342900" lvl="0" indent="-342900" algn="ctr" rtl="0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None/>
            </a:pPr>
            <a:r>
              <a:rPr lang="en-US" sz="4400" b="0" i="1" u="sng"/>
              <a:t>NOT</a:t>
            </a:r>
            <a:r>
              <a:rPr lang="en-US" sz="4400" b="0" i="1"/>
              <a:t>: Don’t make important decisions </a:t>
            </a:r>
            <a:br>
              <a:rPr lang="en-US" sz="4400" b="0" i="1"/>
            </a:br>
            <a:r>
              <a:rPr lang="en-US" sz="4400" b="0" i="1"/>
              <a:t>unless you feel God’s peace</a:t>
            </a:r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208" name="Google Shape;208;p26"/>
          <p:cNvSpPr txBox="1"/>
          <p:nvPr/>
        </p:nvSpPr>
        <p:spPr>
          <a:xfrm>
            <a:off x="-1" y="4288180"/>
            <a:ext cx="11783683" cy="156962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Beyond all these things put on love, which is the perfect bond of unity. 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Let the peace of Christ rule in your hearts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to which indeed you were called in one body; and be thankful.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4" name="Google Shape;214;p27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FORGES OBSERVABLE UNITY</a:t>
            </a:r>
            <a:endParaRPr/>
          </a:p>
          <a:p>
            <a:pPr marL="342900" lvl="0" indent="-342900" algn="ctr" rtl="0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None/>
            </a:pPr>
            <a:r>
              <a:rPr lang="en-US" sz="4400" b="0" i="1" u="sng"/>
              <a:t>BUT</a:t>
            </a:r>
            <a:r>
              <a:rPr lang="en-US" sz="4400" b="0" i="1"/>
              <a:t>: Prioritize unity when </a:t>
            </a:r>
            <a:br>
              <a:rPr lang="en-US" sz="4400" b="0" i="1"/>
            </a:br>
            <a:r>
              <a:rPr lang="en-US" sz="4400" b="0" i="1"/>
              <a:t>deciding how to relate </a:t>
            </a:r>
            <a:br>
              <a:rPr lang="en-US" sz="4400" b="0" i="1"/>
            </a:br>
            <a:r>
              <a:rPr lang="en-US" sz="4400" b="0" i="1"/>
              <a:t>to other Christians</a:t>
            </a:r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216" name="Google Shape;216;p27"/>
          <p:cNvSpPr txBox="1"/>
          <p:nvPr/>
        </p:nvSpPr>
        <p:spPr>
          <a:xfrm>
            <a:off x="180622" y="4267200"/>
            <a:ext cx="11785600" cy="156962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Beyond all these things put on love, which is the perfect bond of unity. 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Let the peace of Christ rule in your hearts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to which indeed you were called in one body; and be thankful.</a:t>
            </a:r>
            <a:endParaRPr dirty="0"/>
          </a:p>
        </p:txBody>
      </p:sp>
      <p:sp>
        <p:nvSpPr>
          <p:cNvPr id="217" name="Google Shape;217;p27"/>
          <p:cNvSpPr/>
          <p:nvPr/>
        </p:nvSpPr>
        <p:spPr>
          <a:xfrm>
            <a:off x="1620966" y="4833257"/>
            <a:ext cx="1236534" cy="561731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6235711" y="5219325"/>
            <a:ext cx="1977560" cy="617495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HUMBLY SERVES THOSE WHO ARE MESSY &amp; SINFUL</a:t>
            </a:r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226" name="Google Shape;226;p28"/>
          <p:cNvSpPr txBox="1"/>
          <p:nvPr/>
        </p:nvSpPr>
        <p:spPr>
          <a:xfrm>
            <a:off x="180622" y="3195111"/>
            <a:ext cx="11785600" cy="255450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So, as those who have been chosen of God, holy and beloved, put on a heart of compassion, kindness,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humility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gentleness and patience; 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13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bearing with one another, and forgiving each other, whoever has a complaint against anyone; just as the Lord forgave you, so also should you.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HUMBLY SERVES THOSE WHO ARE MESSY &amp; SINFUL</a:t>
            </a:r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234" name="Google Shape;234;p29"/>
          <p:cNvSpPr txBox="1"/>
          <p:nvPr/>
        </p:nvSpPr>
        <p:spPr>
          <a:xfrm>
            <a:off x="180622" y="3195111"/>
            <a:ext cx="11785600" cy="255450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So, as those who have been chosen of God, holy and beloved, put on a heart of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compassion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kindness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humility,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gentleness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patience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; 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13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bearing with one another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and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forgiving each other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whoever has a complaint against anyone; just as the Lord forgave you, so also should you.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HUMBLY SERVES THOSE WHO ARE MESSY &amp; SINFUL</a:t>
            </a:r>
            <a:endParaRPr/>
          </a:p>
          <a:p>
            <a:pPr marL="342900" lvl="0" indent="-342900" algn="ctr" rtl="0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None/>
            </a:pPr>
            <a:r>
              <a:rPr lang="en-US" sz="4400" b="0" i="1"/>
              <a:t>Are you involved enough with </a:t>
            </a:r>
            <a:br>
              <a:rPr lang="en-US" sz="4400" b="0" i="1"/>
            </a:br>
            <a:r>
              <a:rPr lang="en-US" sz="4400" b="0" i="1"/>
              <a:t>some other Christians that you need to exercise these aspects of love?</a:t>
            </a:r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242" name="Google Shape;242;p30"/>
          <p:cNvSpPr txBox="1"/>
          <p:nvPr/>
        </p:nvSpPr>
        <p:spPr>
          <a:xfrm>
            <a:off x="180622" y="4307208"/>
            <a:ext cx="11785600" cy="255450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So, as those who have been chosen of God, holy and beloved, put on a heart of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compassion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kindness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humility,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gentleness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patience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; 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13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bearing with one another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and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forgiving each other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whoever has a complaint against anyone; just as the Lord forgave you, so also should you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180622" y="274638"/>
            <a:ext cx="117856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C0C0C0"/>
              </a:buClr>
              <a:buSzPts val="4800"/>
              <a:buFont typeface="Trebuchet MS"/>
              <a:buNone/>
            </a:pPr>
            <a:endParaRPr sz="4800" b="0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5" name="Google Shape;105;p14" descr="Colossae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6576062" y="3847011"/>
            <a:ext cx="2057400" cy="9906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8" name="Google Shape;248;p31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HUMBLY SERVES THOSE WHO ARE MESSY &amp; SINFUL</a:t>
            </a:r>
            <a:endParaRPr/>
          </a:p>
          <a:p>
            <a:pPr marL="342900" lvl="0" indent="-342900" algn="ctr" rtl="0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None/>
            </a:pPr>
            <a:r>
              <a:rPr lang="en-US" sz="4400" b="0" i="1" u="sng"/>
              <a:t>Only</a:t>
            </a:r>
            <a:r>
              <a:rPr lang="en-US" sz="4400" b="0" i="1"/>
              <a:t> the security of being loved by God </a:t>
            </a:r>
            <a:br>
              <a:rPr lang="en-US" sz="4400" b="0" i="1"/>
            </a:br>
            <a:r>
              <a:rPr lang="en-US" sz="4400" b="0" i="1"/>
              <a:t>gives us the dignity &amp; motivation </a:t>
            </a:r>
            <a:br>
              <a:rPr lang="en-US" sz="4400" b="0" i="1"/>
            </a:br>
            <a:r>
              <a:rPr lang="en-US" sz="4400" b="0" i="1"/>
              <a:t>to serve other Christians in this way</a:t>
            </a:r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8" name="Google Shape;248;p31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LOVE THAT HUMBLY SERVES THOSE WHO ARE MESSY &amp; SINFUL</a:t>
            </a:r>
            <a:endParaRPr dirty="0"/>
          </a:p>
          <a:p>
            <a:pPr marL="342900" lvl="0" indent="-342900" algn="ctr" rtl="0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None/>
            </a:pPr>
            <a:r>
              <a:rPr lang="en-US" sz="4400" b="0" i="1" u="sng" dirty="0"/>
              <a:t>Only</a:t>
            </a:r>
            <a:r>
              <a:rPr lang="en-US" sz="4400" b="0" i="1" dirty="0"/>
              <a:t> the security of being loved by God </a:t>
            </a:r>
            <a:br>
              <a:rPr lang="en-US" sz="4400" b="0" i="1" dirty="0"/>
            </a:br>
            <a:r>
              <a:rPr lang="en-US" sz="4400" b="0" i="1" dirty="0"/>
              <a:t>gives us the dignity &amp; motivation </a:t>
            </a:r>
            <a:br>
              <a:rPr lang="en-US" sz="4400" b="0" i="1" dirty="0"/>
            </a:br>
            <a:r>
              <a:rPr lang="en-US" sz="4400" b="0" i="1" dirty="0"/>
              <a:t>to serve other Christians in this way</a:t>
            </a:r>
            <a:endParaRPr dirty="0"/>
          </a:p>
        </p:txBody>
      </p:sp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250" name="Google Shape;250;p31"/>
          <p:cNvSpPr txBox="1"/>
          <p:nvPr/>
        </p:nvSpPr>
        <p:spPr>
          <a:xfrm>
            <a:off x="0" y="2989927"/>
            <a:ext cx="12192000" cy="30469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Jesus,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knowing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that the Father had given all things into His hands, and that He had come forth from God and was going back to God, 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got up from supper, and laid aside His garments; and taking a towel, He girded Himself. 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Then He poured water into the basin, &amp; began to wash the disciples’ feet &amp; to wipe them with the towel with which He was girded.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56360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HUMBLY SERVES THOSE WHO ARE MESSY &amp; SINFUL</a:t>
            </a:r>
            <a:endParaRPr/>
          </a:p>
          <a:p>
            <a:pPr marL="342900" lvl="0" indent="-342900" algn="ctr" rtl="0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None/>
            </a:pPr>
            <a:r>
              <a:rPr lang="en-US" sz="4400" b="0" i="1" u="sng"/>
              <a:t>Only</a:t>
            </a:r>
            <a:r>
              <a:rPr lang="en-US" sz="4400" b="0" i="1"/>
              <a:t> the security of being loved by God </a:t>
            </a:r>
            <a:br>
              <a:rPr lang="en-US" sz="4400" b="0" i="1"/>
            </a:br>
            <a:r>
              <a:rPr lang="en-US" sz="4400" b="0" i="1"/>
              <a:t>gives us the dignity &amp; motivation </a:t>
            </a:r>
            <a:br>
              <a:rPr lang="en-US" sz="4400" b="0" i="1"/>
            </a:br>
            <a:r>
              <a:rPr lang="en-US" sz="4400" b="0" i="1"/>
              <a:t>to serve other Christians in this way</a:t>
            </a:r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258" name="Google Shape;258;p32"/>
          <p:cNvSpPr txBox="1"/>
          <p:nvPr/>
        </p:nvSpPr>
        <p:spPr>
          <a:xfrm>
            <a:off x="-1" y="4280096"/>
            <a:ext cx="11789229" cy="257790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So,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 those who have been chosen of God, holy and beloved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put on a heart of compassion, kindness, humility, gentleness and patience; 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13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bearing with one another, and forgiving each other, whoever has a complaint against anyone;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just as the Lord forgave you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so also should you.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p33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IS FUELED &amp; INFORMED BY GOD’S WORD</a:t>
            </a:r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266" name="Google Shape;266;p33"/>
          <p:cNvSpPr txBox="1"/>
          <p:nvPr/>
        </p:nvSpPr>
        <p:spPr>
          <a:xfrm>
            <a:off x="217954" y="4409326"/>
            <a:ext cx="11974045" cy="20620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16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Let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word of Christ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richly dwell within you, with all wisdom teaching and admonishing one another, with psalms and hymns and spiritual songs, singing with thankfulness in your hearts to God. 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2" name="Google Shape;272;p34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IS FUELED &amp; INFORMED BY GOD’S WORD</a:t>
            </a:r>
            <a:endParaRPr/>
          </a:p>
          <a:p>
            <a:pPr marL="342900" lvl="0" indent="-342900" algn="ctr" rtl="0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None/>
            </a:pPr>
            <a:r>
              <a:rPr lang="en-US" sz="4400" b="0" i="1"/>
              <a:t>Saturated with it so that it </a:t>
            </a:r>
            <a:br>
              <a:rPr lang="en-US" sz="4400" b="0" i="1"/>
            </a:br>
            <a:r>
              <a:rPr lang="en-US" sz="4400" b="0" i="1"/>
              <a:t>influences other Christians through us </a:t>
            </a:r>
            <a:br>
              <a:rPr lang="en-US" sz="4400" b="0" i="1"/>
            </a:br>
            <a:r>
              <a:rPr lang="en-US" sz="4400" b="0" i="1"/>
              <a:t>for their good</a:t>
            </a:r>
            <a:endParaRPr/>
          </a:p>
        </p:txBody>
      </p:sp>
      <p:sp>
        <p:nvSpPr>
          <p:cNvPr id="273" name="Google Shape;273;p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274" name="Google Shape;274;p34"/>
          <p:cNvSpPr txBox="1"/>
          <p:nvPr/>
        </p:nvSpPr>
        <p:spPr>
          <a:xfrm>
            <a:off x="481066" y="4425654"/>
            <a:ext cx="11710934" cy="22775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16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Let the word of Christ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richly dwell within you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with all wisdom teaching and admonishing one another, with psalms and hymns and spiritual songs, singing with thankfulness in your hearts to God. </a:t>
            </a:r>
            <a:endParaRPr lang="en-US" sz="3200" dirty="0">
              <a:solidFill>
                <a:schemeClr val="dk1"/>
              </a:solidFill>
              <a:latin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p35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IS FUELED &amp; INFORMED BY GOD’S WORD</a:t>
            </a:r>
            <a:endParaRPr/>
          </a:p>
          <a:p>
            <a:pPr marL="1028700" lvl="1" indent="-57150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000"/>
              <a:t>Using it to appropriately instruct, remind, encourage, counsel, correct, etc.</a:t>
            </a:r>
            <a:endParaRPr sz="4000"/>
          </a:p>
        </p:txBody>
      </p:sp>
      <p:sp>
        <p:nvSpPr>
          <p:cNvPr id="281" name="Google Shape;281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282" name="Google Shape;282;p35"/>
          <p:cNvSpPr txBox="1"/>
          <p:nvPr/>
        </p:nvSpPr>
        <p:spPr>
          <a:xfrm>
            <a:off x="481066" y="4316797"/>
            <a:ext cx="11710934" cy="255450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16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Let the word of Christ richly dwell within you,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with all wisdom teaching and admonishing one another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with psalms and hymns and spiritual songs, singing with thankfulness in your hearts to God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8" name="Google Shape;288;p36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IS FUELED &amp; INFORMED BY GOD’S WORD</a:t>
            </a:r>
            <a:endParaRPr/>
          </a:p>
          <a:p>
            <a:pPr marL="1028700" lvl="1" indent="-57150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000"/>
              <a:t>Using it to appropriately instruct, remind, encourage, counsel, correct, etc.</a:t>
            </a:r>
            <a:endParaRPr/>
          </a:p>
          <a:p>
            <a:pPr marL="57150" lvl="0" indent="0" algn="ctr" rtl="0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None/>
            </a:pPr>
            <a:r>
              <a:rPr lang="en-US" sz="4400" b="0" i="1"/>
              <a:t>“These people really know &amp; love the Bible, &amp; see it as relevant to all of life”</a:t>
            </a:r>
            <a:endParaRPr/>
          </a:p>
        </p:txBody>
      </p:sp>
      <p:sp>
        <p:nvSpPr>
          <p:cNvPr id="289" name="Google Shape;289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290" name="Google Shape;290;p36"/>
          <p:cNvSpPr txBox="1"/>
          <p:nvPr/>
        </p:nvSpPr>
        <p:spPr>
          <a:xfrm>
            <a:off x="255288" y="4801211"/>
            <a:ext cx="11710934" cy="20620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16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Let the word of Christ richly dwell within you,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with all wisdom teaching and admonishing one another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with psalms and hymns and spiritual songs, singing with thankfulness in your hearts to God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 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6" name="Google Shape;296;p37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IS FUELED &amp; INFORMED BY GOD’S WORD</a:t>
            </a:r>
            <a:endParaRPr/>
          </a:p>
          <a:p>
            <a:pPr marL="1028700" lvl="1" indent="-57150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000"/>
              <a:t>Using it to praise &amp; thank God together as well as in private</a:t>
            </a:r>
            <a:endParaRPr/>
          </a:p>
        </p:txBody>
      </p:sp>
      <p:sp>
        <p:nvSpPr>
          <p:cNvPr id="297" name="Google Shape;297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298" name="Google Shape;298;p37"/>
          <p:cNvSpPr txBox="1"/>
          <p:nvPr/>
        </p:nvSpPr>
        <p:spPr>
          <a:xfrm>
            <a:off x="240533" y="4643537"/>
            <a:ext cx="11710934" cy="20620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16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Let the word of Christ richly dwell within you, with all wisdom teaching and admonishing one another,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with psalms and hymns and spiritual songs, singing with thankfulness in your hearts to God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 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Google Shape;304;p38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IS FUELED &amp; INFORMED BY GOD’S WORD</a:t>
            </a:r>
            <a:endParaRPr/>
          </a:p>
          <a:p>
            <a:pPr marL="1028700" lvl="1" indent="-57150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000"/>
              <a:t>Using it to praise &amp; thank God together as well as in private</a:t>
            </a:r>
            <a:endParaRPr/>
          </a:p>
          <a:p>
            <a:pPr marL="57150" lvl="0" indent="0" algn="ctr" rtl="0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None/>
            </a:pPr>
            <a:r>
              <a:rPr lang="en-US" sz="4400" b="0" i="1"/>
              <a:t>“These people believe God is real &amp; good, </a:t>
            </a:r>
            <a:br>
              <a:rPr lang="en-US" sz="4400" b="0" i="1"/>
            </a:br>
            <a:r>
              <a:rPr lang="en-US" sz="4400" b="0" i="1"/>
              <a:t>&amp; that He sustains them through all of life”</a:t>
            </a:r>
            <a:endParaRPr/>
          </a:p>
        </p:txBody>
      </p:sp>
      <p:sp>
        <p:nvSpPr>
          <p:cNvPr id="305" name="Google Shape;305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306" name="Google Shape;306;p38"/>
          <p:cNvSpPr txBox="1"/>
          <p:nvPr/>
        </p:nvSpPr>
        <p:spPr>
          <a:xfrm>
            <a:off x="240533" y="4795937"/>
            <a:ext cx="11710934" cy="20620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16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Let the word of Christ richly dwell within you, with all wisdom teaching and admonishing one another,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with psalms and hymns and spiritual songs, singing with thankfulness in your hearts to God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 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9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2" name="Google Shape;312;p39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FORGES OBSERVABLE UNITY</a:t>
            </a: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/>
              <a:t>LOVE THAT HUMBLY SERVES THOSE WHO ARE MESSY &amp; SINFUL</a:t>
            </a: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/>
              <a:t>LOVE THAT IS FUELED &amp; INFORMED BY GOD’S WORD</a:t>
            </a:r>
            <a:endParaRPr/>
          </a:p>
        </p:txBody>
      </p:sp>
      <p:sp>
        <p:nvSpPr>
          <p:cNvPr id="313" name="Google Shape;313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1"/>
              <a:t>Spiritual maturity/development is </a:t>
            </a:r>
            <a:r>
              <a:rPr lang="en-US" sz="4400" b="0" i="1" u="sng"/>
              <a:t>not</a:t>
            </a:r>
            <a:r>
              <a:rPr lang="en-US" sz="4400" b="0" i="1"/>
              <a:t> facilitated by ritual observance, </a:t>
            </a:r>
            <a:br>
              <a:rPr lang="en-US" sz="4400" b="0" i="1"/>
            </a:br>
            <a:r>
              <a:rPr lang="en-US" sz="4400" b="0" i="1"/>
              <a:t>dramatic spiritual experiences, </a:t>
            </a:r>
            <a:br>
              <a:rPr lang="en-US" sz="4400" b="0" i="1"/>
            </a:br>
            <a:r>
              <a:rPr lang="en-US" sz="4400" b="0" i="1"/>
              <a:t>or legalistic prohibitions</a:t>
            </a: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9" name="Google Shape;319;p40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800"/>
          </a:p>
          <a:p>
            <a:pPr marL="342900" lvl="0" indent="-34290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/>
              <a:t>NEXT WEEK:</a:t>
            </a:r>
            <a:endParaRPr/>
          </a:p>
          <a:p>
            <a:pPr marL="342900" lvl="0" indent="-342900" algn="ctr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6000"/>
              <a:t>Another One of </a:t>
            </a:r>
            <a:br>
              <a:rPr lang="en-US" sz="6000"/>
            </a:br>
            <a:r>
              <a:rPr lang="en-US" sz="6000"/>
              <a:t>God’s’ Invitations</a:t>
            </a:r>
            <a:endParaRPr/>
          </a:p>
        </p:txBody>
      </p:sp>
      <p:sp>
        <p:nvSpPr>
          <p:cNvPr id="320" name="Google Shape;320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1"/>
              <a:t>Spiritual maturity/development </a:t>
            </a:r>
            <a:r>
              <a:rPr lang="en-US" sz="4400" b="0" i="1" u="sng"/>
              <a:t>is</a:t>
            </a:r>
            <a:r>
              <a:rPr lang="en-US" sz="4400" b="0" i="1"/>
              <a:t> facilitated by receiving &amp; focusing on </a:t>
            </a:r>
            <a:br>
              <a:rPr lang="en-US" sz="4400" b="0" i="1"/>
            </a:br>
            <a:r>
              <a:rPr lang="en-US" sz="4400" b="0" i="1"/>
              <a:t>God’s love through Jesus, </a:t>
            </a:r>
            <a:br>
              <a:rPr lang="en-US" sz="4400" b="0" i="1"/>
            </a:br>
            <a:r>
              <a:rPr lang="en-US" sz="4400" b="0" i="1"/>
              <a:t>&amp; by giving God’s love to others</a:t>
            </a:r>
            <a:br>
              <a:rPr lang="en-US" sz="4400" b="0" i="1"/>
            </a:br>
            <a:endParaRPr sz="4400" b="0" i="1"/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1"/>
              <a:t>Spiritual maturity/development </a:t>
            </a:r>
            <a:r>
              <a:rPr lang="en-US" sz="4400" b="0" i="1" u="sng"/>
              <a:t>is</a:t>
            </a:r>
            <a:r>
              <a:rPr lang="en-US" sz="4400" b="0" i="1"/>
              <a:t> facilitated by receiving &amp; focusing on </a:t>
            </a:r>
            <a:br>
              <a:rPr lang="en-US" sz="4400" b="0" i="1"/>
            </a:br>
            <a:r>
              <a:rPr lang="en-US" sz="4400" b="0" i="1"/>
              <a:t>God’s love through Jesus, </a:t>
            </a:r>
            <a:br>
              <a:rPr lang="en-US" sz="4400" b="0" i="1"/>
            </a:br>
            <a:r>
              <a:rPr lang="en-US" sz="4400" b="0" i="1"/>
              <a:t>&amp; by giving God’s love to others</a:t>
            </a:r>
            <a:br>
              <a:rPr lang="en-US" sz="4400" b="0" i="1"/>
            </a:br>
            <a:r>
              <a:rPr lang="en-US" sz="4400" b="0" i="1"/>
              <a:t>(“SPIRITUAL RESPIRATION”)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</p:txBody>
      </p:sp>
      <p:sp>
        <p:nvSpPr>
          <p:cNvPr id="128" name="Google Shape;128;p17"/>
          <p:cNvSpPr txBox="1"/>
          <p:nvPr/>
        </p:nvSpPr>
        <p:spPr>
          <a:xfrm>
            <a:off x="1419498" y="4406227"/>
            <a:ext cx="15240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GOD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4848498" y="4406227"/>
            <a:ext cx="15240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ME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8201298" y="4406227"/>
            <a:ext cx="2362200" cy="92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GOD &amp; OTHERS</a:t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2714898" y="4711027"/>
            <a:ext cx="2057400" cy="152400"/>
          </a:xfrm>
          <a:prstGeom prst="rightArrow">
            <a:avLst>
              <a:gd name="adj1" fmla="val 50000"/>
              <a:gd name="adj2" fmla="val 337500"/>
            </a:avLst>
          </a:prstGeom>
          <a:solidFill>
            <a:schemeClr val="accent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6220098" y="4711027"/>
            <a:ext cx="1752600" cy="152400"/>
          </a:xfrm>
          <a:prstGeom prst="rightArrow">
            <a:avLst>
              <a:gd name="adj1" fmla="val 50000"/>
              <a:gd name="adj2" fmla="val 287500"/>
            </a:avLst>
          </a:prstGeom>
          <a:solidFill>
            <a:schemeClr val="accent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2562498" y="5015827"/>
            <a:ext cx="2209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rebuchet MS"/>
              <a:buNone/>
            </a:pPr>
            <a:r>
              <a:rPr lang="en-US" sz="24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RECEIVE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GOD’S LOVE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6067698" y="5015827"/>
            <a:ext cx="2209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rebuchet MS"/>
              <a:buNone/>
            </a:pPr>
            <a:r>
              <a:rPr lang="en-US" sz="24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GIVE</a:t>
            </a:r>
            <a:br>
              <a:rPr lang="en-US" sz="24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GOD’S LOVE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1"/>
              <a:t>Spiritual maturity/development </a:t>
            </a:r>
            <a:r>
              <a:rPr lang="en-US" sz="4400" b="0" i="1" u="sng"/>
              <a:t>is</a:t>
            </a:r>
            <a:r>
              <a:rPr lang="en-US" sz="4400" b="0" i="1"/>
              <a:t> facilitated by receiving &amp; focusing on </a:t>
            </a:r>
            <a:br>
              <a:rPr lang="en-US" sz="4400" b="0" i="1"/>
            </a:br>
            <a:r>
              <a:rPr lang="en-US" sz="4400" b="0" i="1"/>
              <a:t>God’s love through Jesus, </a:t>
            </a:r>
            <a:br>
              <a:rPr lang="en-US" sz="4400" b="0" i="1"/>
            </a:br>
            <a:r>
              <a:rPr lang="en-US" sz="4400" b="0" i="1"/>
              <a:t>&amp; by giving God’s love to others</a:t>
            </a:r>
            <a:br>
              <a:rPr lang="en-US" sz="4400" b="0" i="1"/>
            </a:br>
            <a:r>
              <a:rPr lang="en-US" sz="4400" b="0" i="1"/>
              <a:t>(“SPIRITUAL RESPIRATION”)</a:t>
            </a:r>
            <a:endParaRPr/>
          </a:p>
          <a:p>
            <a:pPr marL="3200400" lvl="6" indent="-45720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Char char="⮚"/>
            </a:pPr>
            <a:r>
              <a:rPr lang="en-US" sz="4000" b="0"/>
              <a:t>TOWARD GOD (3:15b,16b,17b)</a:t>
            </a:r>
            <a:endParaRPr sz="4000"/>
          </a:p>
          <a:p>
            <a:pPr marL="3200400" lvl="6" indent="-45720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Char char="⮚"/>
            </a:pPr>
            <a:r>
              <a:rPr lang="en-US" sz="4000" b="0"/>
              <a:t>TOWARD OTHER CHRISTIANS </a:t>
            </a:r>
            <a:br>
              <a:rPr lang="en-US" sz="4000" b="0"/>
            </a:br>
            <a:r>
              <a:rPr lang="en-US" sz="4000" b="0"/>
              <a:t>(3:12-16)</a:t>
            </a:r>
            <a:endParaRPr/>
          </a:p>
          <a:p>
            <a:pPr marL="3200400" lvl="6" indent="-45720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Char char="⮚"/>
            </a:pPr>
            <a:r>
              <a:rPr lang="en-US" sz="4000"/>
              <a:t>TOWARD NON-CHRISTIANS (3:17-4:6)</a:t>
            </a:r>
            <a:endParaRPr sz="4000" b="0"/>
          </a:p>
        </p:txBody>
      </p:sp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1"/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67733" y="819525"/>
            <a:ext cx="12011378" cy="550916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3:12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So, as those who have been chosen of God, holy and beloved, put on a heart of compassion, kindness, humility, gentleness and patience; 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13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bearing with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one another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and forgiving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each other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whoever has a complaint against anyone; just as the Lord forgave you, so also should you. 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Beyond all these things put on love, which is the perfect bond of unity.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Let the peace of Christ rule in your hearts, to which indeed you were called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one body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; and be thankful. 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16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Let the word of Christ richly dwell within you, with all wisdom teaching and admonishing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one another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with psalms and hymns and spiritual songs, singing with thankfulness in your hearts to God. </a:t>
            </a:r>
            <a:endParaRPr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FORGES OBSERVABLE UNITY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275967" y="4025660"/>
            <a:ext cx="11594909" cy="156962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Beyond all these things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put on love, which is the perfect bond of unity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3200" b="0" i="0" u="none" strike="noStrike" cap="none" baseline="30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et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peace of Christ rule in your hearts, to which indeed you were called in one body; and be thankful.</a:t>
            </a:r>
            <a:endParaRPr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/>
        </p:nvSpPr>
        <p:spPr>
          <a:xfrm>
            <a:off x="1524000" y="274638"/>
            <a:ext cx="91440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endParaRPr sz="4000" b="1" i="0" u="none" strike="noStrike" cap="none">
              <a:solidFill>
                <a:srgbClr val="C0C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180622" y="1828800"/>
            <a:ext cx="11785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LOVE THAT FORGES OBSERVABLE UNITY</a:t>
            </a:r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Colossians 3:12-16</a:t>
            </a:r>
            <a:br>
              <a:rPr lang="en-US" sz="4400"/>
            </a:br>
            <a:r>
              <a:rPr lang="en-US" sz="4400"/>
              <a:t>Spiritual Development through </a:t>
            </a:r>
            <a:br>
              <a:rPr lang="en-US" sz="4400"/>
            </a:br>
            <a:r>
              <a:rPr lang="en-US" sz="4400"/>
              <a:t>Loving Other Christians</a:t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180622" y="4504719"/>
            <a:ext cx="11235426" cy="156962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Beyond all these things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put on love, which is the perfect bond of unity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3200" b="0" i="0" u="none" strike="noStrike" cap="none" baseline="30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peace of Christ rule in your hearts, to which indeed you were called in one body; and be thankful.</a:t>
            </a:r>
            <a:endParaRPr dirty="0"/>
          </a:p>
        </p:txBody>
      </p:sp>
      <p:sp>
        <p:nvSpPr>
          <p:cNvPr id="166" name="Google Shape;166;p21"/>
          <p:cNvSpPr txBox="1"/>
          <p:nvPr/>
        </p:nvSpPr>
        <p:spPr>
          <a:xfrm>
            <a:off x="182190" y="2303838"/>
            <a:ext cx="11709366" cy="20620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John 13:34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“A new commandment I give to you, that you love one another, even as I have loved you, that you also love one another. 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35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By this all people will know that you are My disciples, if you have love for one another.” 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1613</Words>
  <Application>Microsoft Office PowerPoint</Application>
  <PresentationFormat>Widescreen</PresentationFormat>
  <Paragraphs>102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Noto Sans Symbols</vt:lpstr>
      <vt:lpstr>Trebuchet MS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Colossians 3:12-16 Spiritual Development through  Loving Other Christians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2022-03-29T14:07:36Z</dcterms:modified>
</cp:coreProperties>
</file>