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0"/>
  </p:notesMasterIdLst>
  <p:sldIdLst>
    <p:sldId id="6226" r:id="rId2"/>
    <p:sldId id="6784" r:id="rId3"/>
    <p:sldId id="6910" r:id="rId4"/>
    <p:sldId id="6913" r:id="rId5"/>
    <p:sldId id="6911" r:id="rId6"/>
    <p:sldId id="6912" r:id="rId7"/>
    <p:sldId id="6914" r:id="rId8"/>
    <p:sldId id="6915" r:id="rId9"/>
    <p:sldId id="6916" r:id="rId10"/>
    <p:sldId id="6918" r:id="rId11"/>
    <p:sldId id="6917" r:id="rId12"/>
    <p:sldId id="6919" r:id="rId13"/>
    <p:sldId id="6920" r:id="rId14"/>
    <p:sldId id="6921" r:id="rId15"/>
    <p:sldId id="6922" r:id="rId16"/>
    <p:sldId id="6923" r:id="rId17"/>
    <p:sldId id="6924" r:id="rId18"/>
    <p:sldId id="6926" r:id="rId19"/>
    <p:sldId id="6927" r:id="rId20"/>
    <p:sldId id="6928" r:id="rId21"/>
    <p:sldId id="6929" r:id="rId22"/>
    <p:sldId id="6209" r:id="rId23"/>
    <p:sldId id="6930" r:id="rId24"/>
    <p:sldId id="6907" r:id="rId25"/>
    <p:sldId id="6931" r:id="rId26"/>
    <p:sldId id="6932" r:id="rId27"/>
    <p:sldId id="6933" r:id="rId28"/>
    <p:sldId id="6934" r:id="rId29"/>
    <p:sldId id="6938" r:id="rId30"/>
    <p:sldId id="6937" r:id="rId31"/>
    <p:sldId id="6939" r:id="rId32"/>
    <p:sldId id="6870" r:id="rId33"/>
    <p:sldId id="6940" r:id="rId34"/>
    <p:sldId id="6941" r:id="rId35"/>
    <p:sldId id="6942" r:id="rId36"/>
    <p:sldId id="6943" r:id="rId37"/>
    <p:sldId id="6925" r:id="rId38"/>
    <p:sldId id="6871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A7320D"/>
    <a:srgbClr val="680000"/>
    <a:srgbClr val="6C2008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63918C-089F-49DE-A7EE-17CFC418729C}" v="1707" dt="2025-05-08T19:58:47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752" autoAdjust="0"/>
    <p:restoredTop sz="92494" autoAdjust="0"/>
  </p:normalViewPr>
  <p:slideViewPr>
    <p:cSldViewPr snapToGrid="0">
      <p:cViewPr varScale="1">
        <p:scale>
          <a:sx n="56" d="100"/>
          <a:sy n="56" d="100"/>
        </p:scale>
        <p:origin x="80" y="5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0213-B28A-4CB2-812D-990230FA6FF3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0140-4816-450C-AE2B-F5C59B1DC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0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D2E38-80A3-02A4-EB9D-FCF0EE846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681E6AD-D1A6-23FE-9C1F-B08E6DAC8E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BD7F469-0091-BE2F-AF85-31DC6E08B6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6487AC0-B319-B981-8294-2D8D527EE4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40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2F3659-9D25-52C0-D666-397454291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F7FB257-60F2-6090-14CA-A185A38BBF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6741B0C-F757-BFD3-D887-E4F5249F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BB79632-676E-DB37-54D2-0027D73CD7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557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4EC51-97C6-E196-F435-19A081593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869627F-8063-5AFA-35FE-A64355DE30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8C5769B-6D1B-5505-6D1C-8308750CF1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36CD0A4-8838-382C-6398-385A2F2A7D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945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8C8C1-E785-1D4B-204F-FC4478105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E174ECE-36F6-5EB1-4A1C-EAAA64EEDD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CDDED46-E210-E023-475D-3A54E91EEF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D522EC9-FF3F-69C9-1944-2F903097E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16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8616D-2F40-FAA3-036D-D429ECEDA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8EBDDB4-A8D9-03D5-AEFE-737E69DD00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79CE765-141C-F61D-B569-F8E47E67165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D68F2B3-4F13-F22B-EC6F-F2AAF1325C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73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E47EF-10B6-5682-289C-1C3DD1D07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BA4A670-5ED5-92A0-9D5F-3AA5355D76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0F42C64-E64C-BCC3-D6D5-A2A0270EFF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DA008DD-D3A9-1345-3A95-8057DE1C7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646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4E357-FF94-0922-0244-BF54B6D85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EA75E3D-4F6D-25F9-A101-7A8074951A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5F02FB2-23C1-6919-6D41-1707ED6BB1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47CFD16-1A3B-3606-0C9E-AC62718850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04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2002F-D0AA-F320-49EF-B4C3B629D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2734DD4-C0DC-FC5B-F701-7007616FC3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CB0DF6C-B31F-839D-21A3-62F638468D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92FEBCC-2F2F-0009-D4DD-A3F5B7B582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4687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CABBF-9E5D-FAF3-ADCD-3E4470234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FFC4A80-58EB-2033-2FFD-97FF63E417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5DA49F1-8E1F-54E3-A290-B7BD022AD5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BBB1303-6A6A-9864-29A9-39565179CB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8428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C2065-CFD8-29EF-3D7B-166E30863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0C63E00-D927-469E-B096-FB97FDCB88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616D423-84A5-C4FD-59F0-7B6CCD666A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9D3312E-0DE2-732E-1180-A52A523669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22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3585F-3AF5-38AD-2E69-F0C0AD62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1A457D-2515-C743-8E7B-ACF86333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13CA9E-7FB5-273F-CCC2-9CA82C6D2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023A09-E0AB-3D81-1F36-7B5899EA0D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26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60D33-E49A-6B27-7366-152A132E8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E374A94-5247-228B-AE57-7CED8B7979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C901872-F11C-93A4-1CBC-A3D4347F1C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3A28E3A-6A28-1B6B-3809-F6309F7B39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4873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FDCE4-5978-E881-A653-E11378D66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0531F28-1861-5000-1BF3-6E70E1EA5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271DC61-246C-3655-12D9-F63BC95A4B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76EC648-C162-1C79-3F62-A26DA2CA9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562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E6C35-7DBD-17EA-BDF2-CD5060C19A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B7344C0-E6AD-E16E-E00A-3BAC0DD4FB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32770D8-0D70-3DFB-73AD-60B2E26D28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ED6F5BD-CE49-2778-BF09-1081036F32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8613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6EEBD-74D9-E196-2BE4-98C350ADD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E295D0CD-6D56-AE96-1C1E-FE5ABFB727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A04F4D45-5FDA-5A2E-96C2-9F2379B686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BE462AC7-482E-6140-0A8A-4DC914AEA4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6767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98FBB-E905-F823-B18B-434220099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6913AA7-5DC5-EB75-D6E9-94A9BD81BB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54CB904-33A0-B8DC-84DF-0B64DB867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5A3C860-7F0C-6446-337B-3A21DEF3B6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5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96511-9176-D238-2DB4-62A8B3207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76AE24A-24FE-4DD2-FFCC-8D1B37B0DF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2549A9B-7C58-C063-617B-1968404436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6557F0A-BE1A-4EF5-C776-9F6DC0179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508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97215-8668-170B-707C-791EEB284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794C778-AD00-EE75-6189-9DF69E9A22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48E9577-954E-2E7C-E606-C139D189A0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7EA25F4-7652-4A3A-A1C5-CEDB78466D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83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5803C-8FD7-0D49-10A6-A02858D84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A949BBC-CD8D-E97F-050E-1EDCBE67F4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9A104EB-3D46-6C37-8995-DDBDE3B0C6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6803080-1A42-19F1-CC4E-7C415624F6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117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B4DE6-E87E-8854-EA02-5ECE650C3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0E457D7-E896-4EC6-9FC1-F2E0FF3FF5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FD220B3-CB54-EF9B-5128-6C8A37AB9A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B3A78C2-9F3E-C0A6-E5DA-CB9DD35C89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4946E-8064-9148-3B60-8D060383B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7667161-4752-7F32-10F2-B687A93C1F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67859AD-7328-BB5E-B3C9-ED5ED8DBD7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BF12009-D48C-6938-6E9A-9830AD133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065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3FCF9-FF42-F841-1F26-9E299BAA0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FCD0B85-8C89-D6DD-7334-1072814826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A52368E-A731-3C9C-C723-AA81103726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A3EA207-1D78-805E-3EAF-2F205A8EDE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79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15ABA-E079-FD52-E1E9-0A487FDE9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7144344-FD04-6A8E-AD27-D41A290AD5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C73A937-9713-6842-A100-275F444F09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6D2F58D-2751-2892-244B-830AEE7259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76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256C-FC3C-4D68-A0FE-27C1396AD01D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81A1-4845-4BB8-9D43-F6882A9DA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3881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0AB7-94FF-4A12-87B6-12BF6B060502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5A1C-5711-4518-9FD1-0737E4395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55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892F-64E3-4E4D-A779-4AC117A7042A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5791-5D71-41CA-ADEF-30150793F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8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7800" b="1">
                <a:latin typeface="Perpetua" panose="02020502060401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800">
                <a:latin typeface="Perpetua" panose="02020502060401020303" pitchFamily="18" charset="0"/>
              </a:defRPr>
            </a:lvl1pPr>
            <a:lvl2pPr>
              <a:defRPr sz="3800">
                <a:latin typeface="Perpetua" panose="02020502060401020303" pitchFamily="18" charset="0"/>
              </a:defRPr>
            </a:lvl2pPr>
            <a:lvl3pPr>
              <a:defRPr sz="3500">
                <a:latin typeface="Perpetua" panose="02020502060401020303" pitchFamily="18" charset="0"/>
              </a:defRPr>
            </a:lvl3pPr>
            <a:lvl4pPr>
              <a:defRPr>
                <a:latin typeface="Perpetua" panose="02020502060401020303" pitchFamily="18" charset="0"/>
              </a:defRPr>
            </a:lvl4pPr>
            <a:lvl5pPr>
              <a:defRPr>
                <a:latin typeface="Perpetua" panose="02020502060401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1051-A16A-427C-8899-C35613957D83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D3AF-902B-469E-A6D9-B77733F4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656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A3BB-9766-4096-8FE5-15E95B6C98DB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F273-6B82-4A41-B97F-88FABCE2BC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9895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21A2-18DF-4662-B9EF-CDBC5477518B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FB5-0516-4E4D-B2B5-A7F094E37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37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D34-BA4E-4F32-A7BA-3F0CFF91848E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413-04E4-435A-9179-602D01E89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141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B3BF-C193-4091-8F7F-50CA82A7AE6A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6C55-15AA-40E2-96B8-644A4561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46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AF3-96BB-4DF7-BEED-8CA7EB7663EB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0B05-6BB4-4AE0-BE15-7EF11E40A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25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64FA-08FF-4583-881C-E434C3AA3999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1C39-2802-4575-9D6E-ECDBD10DC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2435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A91D-8149-4669-B53C-738122626FB4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8DB6-7A1E-4948-9F4F-7C73CA98C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23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4EC063-737A-4011-A470-CDA529CC06EA}" type="datetimeFigureOut">
              <a:rPr lang="en-US"/>
              <a:pPr>
                <a:defRPr/>
              </a:pPr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5029F-3199-43D2-869F-5577BEC1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6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COLOSSIANS 3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880140-7AEB-80C9-15F1-E354BAACE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Doing Arises Out of Being</a:t>
            </a:r>
          </a:p>
        </p:txBody>
      </p:sp>
    </p:spTree>
    <p:extLst>
      <p:ext uri="{BB962C8B-B14F-4D97-AF65-F5344CB8AC3E}">
        <p14:creationId xmlns:p14="http://schemas.microsoft.com/office/powerpoint/2010/main" val="40764479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8A267-1A69-4A06-41E9-12EF16AE2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365B1D-FDBF-4E13-386D-6630906F35AB}"/>
              </a:ext>
            </a:extLst>
          </p:cNvPr>
          <p:cNvSpPr txBox="1"/>
          <p:nvPr/>
        </p:nvSpPr>
        <p:spPr>
          <a:xfrm>
            <a:off x="487767" y="2767275"/>
            <a:ext cx="3378381" cy="132343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FEELINGS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200E2-EE15-08C9-25CF-9A01C3B359CC}"/>
              </a:ext>
            </a:extLst>
          </p:cNvPr>
          <p:cNvSpPr txBox="1"/>
          <p:nvPr/>
        </p:nvSpPr>
        <p:spPr>
          <a:xfrm>
            <a:off x="4406809" y="2767279"/>
            <a:ext cx="3378381" cy="132343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FAITH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F05F9B-1C2A-B4F3-F50F-35BD7E11091D}"/>
              </a:ext>
            </a:extLst>
          </p:cNvPr>
          <p:cNvSpPr txBox="1"/>
          <p:nvPr/>
        </p:nvSpPr>
        <p:spPr>
          <a:xfrm>
            <a:off x="8325851" y="2767275"/>
            <a:ext cx="3378381" cy="132343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FACTS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FD616ABF-0485-D130-DC85-E57C60CEE8E2}"/>
              </a:ext>
            </a:extLst>
          </p:cNvPr>
          <p:cNvSpPr/>
          <p:nvPr/>
        </p:nvSpPr>
        <p:spPr>
          <a:xfrm rot="10800000">
            <a:off x="4024184" y="3188365"/>
            <a:ext cx="224589" cy="481263"/>
          </a:xfrm>
          <a:prstGeom prst="chevr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hevron 8">
            <a:extLst>
              <a:ext uri="{FF2B5EF4-FFF2-40B4-BE49-F238E27FC236}">
                <a16:creationId xmlns:a16="http://schemas.microsoft.com/office/drawing/2014/main" id="{849CC2B4-2291-96CB-9943-333600B4ED73}"/>
              </a:ext>
            </a:extLst>
          </p:cNvPr>
          <p:cNvSpPr/>
          <p:nvPr/>
        </p:nvSpPr>
        <p:spPr>
          <a:xfrm rot="10800000">
            <a:off x="7943226" y="3188364"/>
            <a:ext cx="224589" cy="481263"/>
          </a:xfrm>
          <a:prstGeom prst="chevr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5961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CD2A467-FD2C-DFF1-0BA5-05FE65A1C23B}"/>
              </a:ext>
            </a:extLst>
          </p:cNvPr>
          <p:cNvSpPr txBox="1"/>
          <p:nvPr/>
        </p:nvSpPr>
        <p:spPr>
          <a:xfrm>
            <a:off x="8325851" y="2767280"/>
            <a:ext cx="3378381" cy="132343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FEELINGS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16D567-F1B1-0FA9-88E3-CBB9E82C8AC0}"/>
              </a:ext>
            </a:extLst>
          </p:cNvPr>
          <p:cNvSpPr txBox="1"/>
          <p:nvPr/>
        </p:nvSpPr>
        <p:spPr>
          <a:xfrm>
            <a:off x="4406809" y="2767279"/>
            <a:ext cx="3378381" cy="132343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FAITH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726839-0989-F556-05EB-FB50618FC561}"/>
              </a:ext>
            </a:extLst>
          </p:cNvPr>
          <p:cNvSpPr txBox="1"/>
          <p:nvPr/>
        </p:nvSpPr>
        <p:spPr>
          <a:xfrm>
            <a:off x="487767" y="2767278"/>
            <a:ext cx="3378381" cy="132343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FACTS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B5EA3483-796F-C78E-9843-C609CDD7A9F0}"/>
              </a:ext>
            </a:extLst>
          </p:cNvPr>
          <p:cNvSpPr/>
          <p:nvPr/>
        </p:nvSpPr>
        <p:spPr>
          <a:xfrm rot="10800000">
            <a:off x="4024184" y="3188365"/>
            <a:ext cx="224589" cy="481263"/>
          </a:xfrm>
          <a:prstGeom prst="chevr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2086E7B1-0451-E0B5-8289-EF481C918EAF}"/>
              </a:ext>
            </a:extLst>
          </p:cNvPr>
          <p:cNvSpPr/>
          <p:nvPr/>
        </p:nvSpPr>
        <p:spPr>
          <a:xfrm rot="10800000">
            <a:off x="7943226" y="3188364"/>
            <a:ext cx="224589" cy="481263"/>
          </a:xfrm>
          <a:prstGeom prst="chevro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57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EF5C8-07E6-6534-5BA7-10B04B34C1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3C8652E-2D0E-F27E-96B2-272364F19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A81DE2-31B5-83EC-6C86-0E0997C5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1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Therefore if you have been raised up with Christ, </a:t>
            </a:r>
            <a:r>
              <a:rPr lang="en-US" dirty="0"/>
              <a:t>keep seeking the things above, where Christ is, seated at the right hand of God.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Set your mind on the things above, not on the things that are on earth.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293D4B-B1E6-2408-4056-4E92BD5A6320}"/>
              </a:ext>
            </a:extLst>
          </p:cNvPr>
          <p:cNvSpPr txBox="1"/>
          <p:nvPr/>
        </p:nvSpPr>
        <p:spPr>
          <a:xfrm>
            <a:off x="2913668" y="4488811"/>
            <a:ext cx="636466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You have a role in your spiritual growth</a:t>
            </a:r>
          </a:p>
        </p:txBody>
      </p:sp>
    </p:spTree>
    <p:extLst>
      <p:ext uri="{BB962C8B-B14F-4D97-AF65-F5344CB8AC3E}">
        <p14:creationId xmlns:p14="http://schemas.microsoft.com/office/powerpoint/2010/main" val="251338935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762E2-5414-81CC-480D-BBE106BB3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2E436E6-EB04-B877-C3E7-D7CB8978A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9B94E4A-59A4-CE1A-A78E-1E552BEF5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For you have died and your life is hidden with Christ in God. </a:t>
            </a:r>
          </a:p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When Christ, who is our life, is revealed, then you also will be revealed with Him in glory.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34402F-B1DC-72E5-8F63-BE3B5E364278}"/>
              </a:ext>
            </a:extLst>
          </p:cNvPr>
          <p:cNvSpPr txBox="1"/>
          <p:nvPr/>
        </p:nvSpPr>
        <p:spPr>
          <a:xfrm>
            <a:off x="1780673" y="3863182"/>
            <a:ext cx="7876673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We don’t act to gain love from God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We act </a:t>
            </a:r>
            <a:r>
              <a:rPr lang="en-US" sz="3800" i="1" dirty="0">
                <a:latin typeface="Aptos" panose="020B0004020202020204" pitchFamily="34" charset="0"/>
              </a:rPr>
              <a:t>because</a:t>
            </a:r>
            <a:r>
              <a:rPr lang="en-US" sz="3800" dirty="0">
                <a:latin typeface="Aptos" panose="020B0004020202020204" pitchFamily="34" charset="0"/>
              </a:rPr>
              <a:t> we’re loved by God</a:t>
            </a:r>
          </a:p>
        </p:txBody>
      </p:sp>
    </p:spTree>
    <p:extLst>
      <p:ext uri="{BB962C8B-B14F-4D97-AF65-F5344CB8AC3E}">
        <p14:creationId xmlns:p14="http://schemas.microsoft.com/office/powerpoint/2010/main" val="31084767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96FE3-A364-EEC5-9317-7C7B7D563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DC5C16C-9DD9-955D-229B-4805738D2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CA8FFA-009D-C9AF-F6BA-BE01DD497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For you have died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and your life is hidden with Christ in God.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4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When Christ, who is our life, is revealed, then you also will be revealed with Him in glory. </a:t>
            </a:r>
          </a:p>
        </p:txBody>
      </p:sp>
    </p:spTree>
    <p:extLst>
      <p:ext uri="{BB962C8B-B14F-4D97-AF65-F5344CB8AC3E}">
        <p14:creationId xmlns:p14="http://schemas.microsoft.com/office/powerpoint/2010/main" val="3714837990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F461D-4785-31E4-AA45-CAAE568E2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09C50BD-998E-FAA4-7507-4FC0E7269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0EECC7-5AEE-6072-245A-6DECAC62D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For you have died and </a:t>
            </a:r>
            <a:r>
              <a:rPr lang="en-US" dirty="0"/>
              <a:t>your life is hidden with Christ in God.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4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When Christ, who is our life, is revealed, then you also will be revealed with Him in glory. </a:t>
            </a:r>
          </a:p>
        </p:txBody>
      </p:sp>
    </p:spTree>
    <p:extLst>
      <p:ext uri="{BB962C8B-B14F-4D97-AF65-F5344CB8AC3E}">
        <p14:creationId xmlns:p14="http://schemas.microsoft.com/office/powerpoint/2010/main" val="3403699783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72B44-75A5-62C7-D2F0-5E90474D6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819FFD7-B81D-B112-74C8-0983C1EE0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90B5161-446E-1248-0244-B0058E1F5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3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For you have died and your life is hidden with Christ in God. </a:t>
            </a:r>
          </a:p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When Christ, who is our life, is revealed, then you also will be revealed with Him in glory. </a:t>
            </a:r>
          </a:p>
        </p:txBody>
      </p:sp>
    </p:spTree>
    <p:extLst>
      <p:ext uri="{BB962C8B-B14F-4D97-AF65-F5344CB8AC3E}">
        <p14:creationId xmlns:p14="http://schemas.microsoft.com/office/powerpoint/2010/main" val="2093319905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2C89F-C965-F01C-536D-13CA6BA32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F4381D9-A5FD-6CF9-CE22-AF49D6E33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4DA3C0-CB50-AFB9-1FC1-64D4AFA09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3</a:t>
            </a:r>
            <a:r>
              <a:rPr lang="en-US" dirty="0"/>
              <a:t>For you have died and your life is hidden with Christ in God. </a:t>
            </a:r>
          </a:p>
          <a:p>
            <a:pPr marL="0" indent="0">
              <a:buNone/>
            </a:pPr>
            <a:r>
              <a:rPr lang="en-US" baseline="30000" dirty="0"/>
              <a:t>4</a:t>
            </a:r>
            <a:r>
              <a:rPr lang="en-US" dirty="0"/>
              <a:t>When Christ, who is our life, is revealed, then you also will be revealed with Him in glory.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400641-057F-A236-6DC7-EEBE99922519}"/>
              </a:ext>
            </a:extLst>
          </p:cNvPr>
          <p:cNvSpPr txBox="1"/>
          <p:nvPr/>
        </p:nvSpPr>
        <p:spPr>
          <a:xfrm>
            <a:off x="1788697" y="884616"/>
            <a:ext cx="1379620" cy="677108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Past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B48032-E23B-624A-BF0F-04C3F52D55B7}"/>
              </a:ext>
            </a:extLst>
          </p:cNvPr>
          <p:cNvSpPr txBox="1"/>
          <p:nvPr/>
        </p:nvSpPr>
        <p:spPr>
          <a:xfrm>
            <a:off x="7106653" y="884616"/>
            <a:ext cx="2165684" cy="677108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Present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6AB6C4-CC07-585B-F580-1F07DA30476D}"/>
              </a:ext>
            </a:extLst>
          </p:cNvPr>
          <p:cNvSpPr txBox="1"/>
          <p:nvPr/>
        </p:nvSpPr>
        <p:spPr>
          <a:xfrm>
            <a:off x="6288506" y="3090446"/>
            <a:ext cx="2165684" cy="677108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18856093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71CEA8-8D57-E3C6-4D1D-10E4E6A5A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B171DDB-3E77-72F5-20F9-7386C835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402F3D-4E78-5044-F923-5885FF812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Therefore consider the members of your earthly body as dead to immorality, impurity, passion, evil desire, and greed, which amounts to idolatry. </a:t>
            </a:r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For it is because of these things that the wrath of God will come upon the sons of disobedience, </a:t>
            </a:r>
          </a:p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and in them you also once walked, when you were living in them.</a:t>
            </a:r>
          </a:p>
        </p:txBody>
      </p:sp>
    </p:spTree>
    <p:extLst>
      <p:ext uri="{BB962C8B-B14F-4D97-AF65-F5344CB8AC3E}">
        <p14:creationId xmlns:p14="http://schemas.microsoft.com/office/powerpoint/2010/main" val="330973016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0CDA0-9C4C-CA76-ACCD-02D19E4E4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A610CDE-AF6E-762C-BB33-DBB7305B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0FC9D38-9B5C-2E10-F423-2F7AA8B75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5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Therefore consider the members of your earthly body as dead to immorality, impurity, passion, evil desire, and greed, which amounts to idolatry. </a:t>
            </a:r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For it is because of these things that the wrath of God will come upon </a:t>
            </a:r>
            <a:r>
              <a:rPr lang="en-US" u="sng" dirty="0"/>
              <a:t>the sons of disobedience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7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and in them you also once walked, when you were living in them.</a:t>
            </a:r>
          </a:p>
        </p:txBody>
      </p:sp>
    </p:spTree>
    <p:extLst>
      <p:ext uri="{BB962C8B-B14F-4D97-AF65-F5344CB8AC3E}">
        <p14:creationId xmlns:p14="http://schemas.microsoft.com/office/powerpoint/2010/main" val="266221655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EB053-0785-5255-8B2A-1BACBE20A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14A268-C16F-4B8D-D02D-DFA7BE6A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4CD475-0B0A-AD21-5CE0-B53D10B6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en-US" dirty="0"/>
              <a:t>Therefore if you have been raised up with Christ, keep seeking the things above, where Christ is, seated at the right hand of God. </a:t>
            </a:r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Set your mind on the things above, not on the things that are on earth.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C1315F-8EF0-5AB8-096F-DF2B110D3DBD}"/>
              </a:ext>
            </a:extLst>
          </p:cNvPr>
          <p:cNvSpPr txBox="1"/>
          <p:nvPr/>
        </p:nvSpPr>
        <p:spPr>
          <a:xfrm>
            <a:off x="2913668" y="4222194"/>
            <a:ext cx="636466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Growing spiritually doesn’t start with your </a:t>
            </a:r>
            <a:r>
              <a:rPr lang="en-US" sz="3800" i="1" dirty="0">
                <a:latin typeface="Aptos" panose="020B0004020202020204" pitchFamily="34" charset="0"/>
              </a:rPr>
              <a:t>actions</a:t>
            </a:r>
            <a:endParaRPr lang="en-US" sz="3800" dirty="0">
              <a:latin typeface="Aptos" panose="020B0004020202020204" pitchFamily="34" charset="0"/>
            </a:endParaRP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Growing spiritually starts with your </a:t>
            </a:r>
            <a:r>
              <a:rPr lang="en-US" sz="3800" i="1" dirty="0">
                <a:latin typeface="Aptos" panose="020B0004020202020204" pitchFamily="34" charset="0"/>
              </a:rPr>
              <a:t>mind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05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1AA0A-8149-11F0-FBF8-2D5F6EBF4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9E0857A-2C1A-E302-60ED-4184D898F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98E7D44-5739-D958-FD15-EC946643F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5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Therefore consider the members of your earthly body as dead to immorality, impurity, passion, evil desire, and greed, which amounts to idolatry. </a:t>
            </a:r>
          </a:p>
          <a:p>
            <a:pPr marL="0" indent="0">
              <a:buNone/>
            </a:pPr>
            <a:r>
              <a:rPr lang="en-US" baseline="30000" dirty="0"/>
              <a:t>6</a:t>
            </a:r>
            <a:r>
              <a:rPr lang="en-US" dirty="0"/>
              <a:t>For it is because of these things that the wrath of God will come upon the sons of disobedience, </a:t>
            </a:r>
          </a:p>
          <a:p>
            <a:pPr marL="0" indent="0">
              <a:buNone/>
            </a:pPr>
            <a:r>
              <a:rPr lang="en-US" baseline="30000" dirty="0"/>
              <a:t>7</a:t>
            </a:r>
            <a:r>
              <a:rPr lang="en-US" dirty="0"/>
              <a:t>and in them you also once walked, when you were living in them.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20E412-1AA7-B811-BE17-FED6EAC68478}"/>
              </a:ext>
            </a:extLst>
          </p:cNvPr>
          <p:cNvSpPr txBox="1"/>
          <p:nvPr/>
        </p:nvSpPr>
        <p:spPr>
          <a:xfrm>
            <a:off x="2157663" y="1417638"/>
            <a:ext cx="7876673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You can still sin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But it’s incongruent with who you are now</a:t>
            </a:r>
          </a:p>
        </p:txBody>
      </p:sp>
    </p:spTree>
    <p:extLst>
      <p:ext uri="{BB962C8B-B14F-4D97-AF65-F5344CB8AC3E}">
        <p14:creationId xmlns:p14="http://schemas.microsoft.com/office/powerpoint/2010/main" val="19973984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26535-3BAE-2A8A-DF82-B7C173F07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C3A7572-9A26-32AC-5FED-55717606C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ED7596-F785-0000-2DB4-DB0314FEC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Therefore consider the members of your earthly body as dead to immorality, impurity, passion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68D98B-E273-60EF-9185-EBC61897B0B1}"/>
              </a:ext>
            </a:extLst>
          </p:cNvPr>
          <p:cNvSpPr txBox="1"/>
          <p:nvPr/>
        </p:nvSpPr>
        <p:spPr>
          <a:xfrm>
            <a:off x="9464842" y="6101783"/>
            <a:ext cx="2604510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SEXUALITY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9D573ED-178E-1053-1511-A86B568FD05E}"/>
              </a:ext>
            </a:extLst>
          </p:cNvPr>
          <p:cNvGrpSpPr/>
          <p:nvPr/>
        </p:nvGrpSpPr>
        <p:grpSpPr>
          <a:xfrm>
            <a:off x="8438949" y="5557140"/>
            <a:ext cx="844898" cy="777666"/>
            <a:chOff x="5338274" y="5472138"/>
            <a:chExt cx="844898" cy="77766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2746394-1DDE-4A16-278A-09D8501F5DCE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182378E-81DC-0F4A-2835-245BBB0756CB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80C77AB-8762-E6E4-9556-8F84EDE0F257}"/>
              </a:ext>
            </a:extLst>
          </p:cNvPr>
          <p:cNvSpPr txBox="1"/>
          <p:nvPr/>
        </p:nvSpPr>
        <p:spPr>
          <a:xfrm>
            <a:off x="2157663" y="3177282"/>
            <a:ext cx="7876673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Immorality – </a:t>
            </a:r>
            <a:r>
              <a:rPr lang="en-US" sz="3800" i="1" dirty="0" err="1">
                <a:latin typeface="Aptos" panose="020B0004020202020204" pitchFamily="34" charset="0"/>
              </a:rPr>
              <a:t>porneia</a:t>
            </a:r>
            <a:endParaRPr lang="en-US" sz="3800" dirty="0">
              <a:latin typeface="Aptos" panose="020B00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Impurity – moral corruption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Passion – strong desire / lust</a:t>
            </a:r>
          </a:p>
        </p:txBody>
      </p:sp>
    </p:spTree>
    <p:extLst>
      <p:ext uri="{BB962C8B-B14F-4D97-AF65-F5344CB8AC3E}">
        <p14:creationId xmlns:p14="http://schemas.microsoft.com/office/powerpoint/2010/main" val="12842230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78E64B-53D4-0D7D-606C-69E2326ADEF2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2D5D17-FA67-C04D-76A4-570D52D6EB81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39AE48-01D7-3856-A50D-A89AC3F94B6B}"/>
              </a:ext>
            </a:extLst>
          </p:cNvPr>
          <p:cNvSpPr txBox="1"/>
          <p:nvPr/>
        </p:nvSpPr>
        <p:spPr>
          <a:xfrm>
            <a:off x="163285" y="97971"/>
            <a:ext cx="5769429" cy="132343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WITHOUT JESUS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D5981-0C8F-DFB6-69F9-0700E3D187A5}"/>
              </a:ext>
            </a:extLst>
          </p:cNvPr>
          <p:cNvSpPr txBox="1"/>
          <p:nvPr/>
        </p:nvSpPr>
        <p:spPr>
          <a:xfrm>
            <a:off x="6259285" y="97971"/>
            <a:ext cx="5769429" cy="132343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002060"/>
                </a:solidFill>
                <a:latin typeface="Haettenschweiler" panose="020B0706040902060204" pitchFamily="34" charset="0"/>
              </a:rPr>
              <a:t>WITH JESUS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A77BDF-9887-6A0F-9CA6-099760F436AA}"/>
              </a:ext>
            </a:extLst>
          </p:cNvPr>
          <p:cNvSpPr txBox="1"/>
          <p:nvPr/>
        </p:nvSpPr>
        <p:spPr>
          <a:xfrm>
            <a:off x="0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PURELY PHYSICAL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2423A8-2426-3AD3-ED62-6EA555095551}"/>
              </a:ext>
            </a:extLst>
          </p:cNvPr>
          <p:cNvSpPr txBox="1"/>
          <p:nvPr/>
        </p:nvSpPr>
        <p:spPr>
          <a:xfrm>
            <a:off x="-1" y="27537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SELFISH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B4F213-098C-6B76-1C8E-B30644C2077A}"/>
              </a:ext>
            </a:extLst>
          </p:cNvPr>
          <p:cNvSpPr txBox="1"/>
          <p:nvPr/>
        </p:nvSpPr>
        <p:spPr>
          <a:xfrm>
            <a:off x="-2" y="4045059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UNSATISFYING</a:t>
            </a:r>
            <a:endParaRPr lang="en-US" sz="4500" dirty="0">
              <a:latin typeface="Haettenschweiler" panose="020B070604090206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DFDABE-C4F0-5E4F-9C8A-47E81F9A6ACA}"/>
              </a:ext>
            </a:extLst>
          </p:cNvPr>
          <p:cNvSpPr txBox="1"/>
          <p:nvPr/>
        </p:nvSpPr>
        <p:spPr>
          <a:xfrm>
            <a:off x="6259282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ALSO SPIRITUAL</a:t>
            </a:r>
            <a:endParaRPr lang="en-US" sz="3000" dirty="0">
              <a:solidFill>
                <a:srgbClr val="00206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922BB9-0C9E-4373-0D7B-21236392596B}"/>
              </a:ext>
            </a:extLst>
          </p:cNvPr>
          <p:cNvSpPr txBox="1"/>
          <p:nvPr/>
        </p:nvSpPr>
        <p:spPr>
          <a:xfrm>
            <a:off x="6259282" y="2783175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OTHER-CENTERED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7E0C1A-3FDF-3876-4A88-BB775FA7ACC3}"/>
              </a:ext>
            </a:extLst>
          </p:cNvPr>
          <p:cNvSpPr txBox="1"/>
          <p:nvPr/>
        </p:nvSpPr>
        <p:spPr>
          <a:xfrm>
            <a:off x="6259282" y="4045059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AWESOME</a:t>
            </a:r>
            <a:endParaRPr lang="en-US" sz="4500" dirty="0">
              <a:solidFill>
                <a:srgbClr val="00206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5D0716-65D7-DAA1-8403-4B82449F89DF}"/>
              </a:ext>
            </a:extLst>
          </p:cNvPr>
          <p:cNvSpPr txBox="1"/>
          <p:nvPr/>
        </p:nvSpPr>
        <p:spPr>
          <a:xfrm>
            <a:off x="9464842" y="6101783"/>
            <a:ext cx="2604510" cy="630942"/>
          </a:xfrm>
          <a:prstGeom prst="rect">
            <a:avLst/>
          </a:prstGeom>
          <a:solidFill>
            <a:schemeClr val="tx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solidFill>
                  <a:srgbClr val="002060"/>
                </a:solidFill>
                <a:latin typeface="Avenir Next LT Pro" panose="020B0504020202020204" pitchFamily="34" charset="0"/>
              </a:rPr>
              <a:t>SEXUALITY</a:t>
            </a:r>
          </a:p>
        </p:txBody>
      </p:sp>
    </p:spTree>
    <p:extLst>
      <p:ext uri="{BB962C8B-B14F-4D97-AF65-F5344CB8AC3E}">
        <p14:creationId xmlns:p14="http://schemas.microsoft.com/office/powerpoint/2010/main" val="4053320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6D81D-21CC-17B3-B245-109EEF177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368E75E-36B6-669B-109C-661C61B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7FEB71B-CD65-BC32-9418-20624D246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5</a:t>
            </a:r>
            <a:r>
              <a:rPr lang="en-US" dirty="0"/>
              <a:t>Therefore consider the members of your earthly body as dead to…evil desire, and greed, which amounts to idolatry.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76FDA-4B0D-8597-038F-8D03221994DD}"/>
              </a:ext>
            </a:extLst>
          </p:cNvPr>
          <p:cNvSpPr txBox="1"/>
          <p:nvPr/>
        </p:nvSpPr>
        <p:spPr>
          <a:xfrm>
            <a:off x="7570381" y="6101783"/>
            <a:ext cx="449897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MATERIAL WEALTH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4AEF0EC-90EB-6872-D82E-9868FCEDFF33}"/>
              </a:ext>
            </a:extLst>
          </p:cNvPr>
          <p:cNvGrpSpPr/>
          <p:nvPr/>
        </p:nvGrpSpPr>
        <p:grpSpPr>
          <a:xfrm>
            <a:off x="6588891" y="5557140"/>
            <a:ext cx="844898" cy="777666"/>
            <a:chOff x="5338274" y="5472138"/>
            <a:chExt cx="844898" cy="77766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4477FA2-30A9-6E36-911A-C92327426529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11F76ED-4A90-4E2A-FDC4-6B8BAC44A780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3FB52B8-1B43-F797-289A-167FC0984E90}"/>
              </a:ext>
            </a:extLst>
          </p:cNvPr>
          <p:cNvSpPr txBox="1"/>
          <p:nvPr/>
        </p:nvSpPr>
        <p:spPr>
          <a:xfrm>
            <a:off x="2157663" y="3177282"/>
            <a:ext cx="821971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Evil desire – </a:t>
            </a:r>
            <a:r>
              <a:rPr lang="en-US" sz="3800" i="1" dirty="0" err="1">
                <a:latin typeface="Aptos" panose="020B0004020202020204" pitchFamily="34" charset="0"/>
              </a:rPr>
              <a:t>epithumia</a:t>
            </a:r>
            <a:r>
              <a:rPr lang="en-US" sz="3800" dirty="0">
                <a:latin typeface="Aptos" panose="020B0004020202020204" pitchFamily="34" charset="0"/>
              </a:rPr>
              <a:t> – over-desire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Greed – </a:t>
            </a:r>
            <a:r>
              <a:rPr lang="en-US" sz="3800" i="1" dirty="0">
                <a:latin typeface="Aptos" panose="020B0004020202020204" pitchFamily="34" charset="0"/>
              </a:rPr>
              <a:t>pleonexia</a:t>
            </a:r>
            <a:r>
              <a:rPr lang="en-US" sz="3800" dirty="0">
                <a:latin typeface="Aptos" panose="020B0004020202020204" pitchFamily="34" charset="0"/>
              </a:rPr>
              <a:t> – ‘to have more’</a:t>
            </a:r>
          </a:p>
        </p:txBody>
      </p:sp>
    </p:spTree>
    <p:extLst>
      <p:ext uri="{BB962C8B-B14F-4D97-AF65-F5344CB8AC3E}">
        <p14:creationId xmlns:p14="http://schemas.microsoft.com/office/powerpoint/2010/main" val="7438027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9EE63-6178-C483-BEAD-B8E274BA1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424CDAF1-697B-4A05-D910-5E6CE9DF21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9DB8BC-29D1-CEC3-A5C9-00B3AF841C6D}"/>
              </a:ext>
            </a:extLst>
          </p:cNvPr>
          <p:cNvSpPr txBox="1"/>
          <p:nvPr/>
        </p:nvSpPr>
        <p:spPr>
          <a:xfrm>
            <a:off x="1317170" y="268056"/>
            <a:ext cx="7001882" cy="393954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God created us to love people and use things,</a:t>
            </a:r>
          </a:p>
          <a:p>
            <a:endParaRPr lang="en-US" sz="5000" dirty="0">
              <a:latin typeface="Perpetua" panose="02020502060401020303" pitchFamily="18" charset="0"/>
              <a:cs typeface="Times New Roman" panose="02020603050405020304" pitchFamily="18" charset="0"/>
            </a:endParaRPr>
          </a:p>
          <a:p>
            <a:r>
              <a:rPr lang="en-US" sz="5000" dirty="0">
                <a:latin typeface="Perpetua" panose="02020502060401020303" pitchFamily="18" charset="0"/>
                <a:cs typeface="Times New Roman" panose="02020603050405020304" pitchFamily="18" charset="0"/>
              </a:rPr>
              <a:t>but materialists love things and use people.</a:t>
            </a:r>
            <a:endParaRPr lang="en-US" sz="5000" dirty="0">
              <a:latin typeface="Perpetua" panose="02020502060401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EF1855-04CD-1CD6-D27F-A2608CC7FA7B}"/>
              </a:ext>
            </a:extLst>
          </p:cNvPr>
          <p:cNvSpPr txBox="1"/>
          <p:nvPr/>
        </p:nvSpPr>
        <p:spPr>
          <a:xfrm>
            <a:off x="9428228" y="2918640"/>
            <a:ext cx="2763772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Randy Alcorn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Money, Possessions and Eternity</a:t>
            </a:r>
          </a:p>
        </p:txBody>
      </p:sp>
    </p:spTree>
    <p:extLst>
      <p:ext uri="{BB962C8B-B14F-4D97-AF65-F5344CB8AC3E}">
        <p14:creationId xmlns:p14="http://schemas.microsoft.com/office/powerpoint/2010/main" val="11581356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ED83D-1337-8F9C-45DE-EA334E91F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E57F4B0-4386-03D5-8615-09C1239919FE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1764D4-D711-CA93-3C10-6B165F182025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1E5F3A-A6FE-40C5-6784-127DDE619FD1}"/>
              </a:ext>
            </a:extLst>
          </p:cNvPr>
          <p:cNvSpPr txBox="1"/>
          <p:nvPr/>
        </p:nvSpPr>
        <p:spPr>
          <a:xfrm>
            <a:off x="163285" y="97971"/>
            <a:ext cx="5769429" cy="132343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WITHOUT JESUS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631F81-9BC6-5A36-2B3C-F6EF93588680}"/>
              </a:ext>
            </a:extLst>
          </p:cNvPr>
          <p:cNvSpPr txBox="1"/>
          <p:nvPr/>
        </p:nvSpPr>
        <p:spPr>
          <a:xfrm>
            <a:off x="6259285" y="97971"/>
            <a:ext cx="5769429" cy="132343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002060"/>
                </a:solidFill>
                <a:latin typeface="Haettenschweiler" panose="020B0706040902060204" pitchFamily="34" charset="0"/>
              </a:rPr>
              <a:t>WITH JESUS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5E7A7F-9DB1-087C-C77B-BD172F1F3DC3}"/>
              </a:ext>
            </a:extLst>
          </p:cNvPr>
          <p:cNvSpPr txBox="1"/>
          <p:nvPr/>
        </p:nvSpPr>
        <p:spPr>
          <a:xfrm>
            <a:off x="0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SELFISH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184942-7C7B-38C1-14A1-5280E4F38316}"/>
              </a:ext>
            </a:extLst>
          </p:cNvPr>
          <p:cNvSpPr txBox="1"/>
          <p:nvPr/>
        </p:nvSpPr>
        <p:spPr>
          <a:xfrm>
            <a:off x="-1" y="27537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UNSATISFYING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DD0FB7-44C7-3A3E-3712-CC89562A5F68}"/>
              </a:ext>
            </a:extLst>
          </p:cNvPr>
          <p:cNvSpPr txBox="1"/>
          <p:nvPr/>
        </p:nvSpPr>
        <p:spPr>
          <a:xfrm>
            <a:off x="-2" y="4045059"/>
            <a:ext cx="6095999" cy="193899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CAN RUIN YOUR SPIRITUAL LIFE </a:t>
            </a:r>
            <a:r>
              <a:rPr lang="en-US" sz="4400" dirty="0">
                <a:latin typeface="Haettenschweiler" panose="020B0706040902060204" pitchFamily="34" charset="0"/>
              </a:rPr>
              <a:t>(1 Tim. 6:9-10)</a:t>
            </a:r>
            <a:endParaRPr lang="en-US" sz="4500" dirty="0">
              <a:latin typeface="Haettenschweiler" panose="020B070604090206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B45DF5-C096-CF85-5F1D-A7B379FF01BA}"/>
              </a:ext>
            </a:extLst>
          </p:cNvPr>
          <p:cNvSpPr txBox="1"/>
          <p:nvPr/>
        </p:nvSpPr>
        <p:spPr>
          <a:xfrm>
            <a:off x="6259282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SELFLESS</a:t>
            </a:r>
            <a:endParaRPr lang="en-US" sz="3000" dirty="0">
              <a:solidFill>
                <a:srgbClr val="00206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D54038-F576-F138-DA16-707A331B5F02}"/>
              </a:ext>
            </a:extLst>
          </p:cNvPr>
          <p:cNvSpPr txBox="1"/>
          <p:nvPr/>
        </p:nvSpPr>
        <p:spPr>
          <a:xfrm>
            <a:off x="6259282" y="2783175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REWARDING </a:t>
            </a:r>
            <a:r>
              <a:rPr lang="en-US" sz="4400" dirty="0">
                <a:solidFill>
                  <a:srgbClr val="002060"/>
                </a:solidFill>
                <a:latin typeface="Haettenschweiler" panose="020B0706040902060204" pitchFamily="34" charset="0"/>
              </a:rPr>
              <a:t>(1 Tim. 6:18-19)</a:t>
            </a:r>
            <a:endParaRPr lang="en-US" sz="6000" dirty="0">
              <a:solidFill>
                <a:srgbClr val="00206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3F9AE0-26EC-AD0D-FCCC-812722AAC1E4}"/>
              </a:ext>
            </a:extLst>
          </p:cNvPr>
          <p:cNvSpPr txBox="1"/>
          <p:nvPr/>
        </p:nvSpPr>
        <p:spPr>
          <a:xfrm>
            <a:off x="6259282" y="4045059"/>
            <a:ext cx="6095999" cy="193899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CAN ADVANCE YOUR SPIRITUAL LIFE</a:t>
            </a:r>
            <a:endParaRPr lang="en-US" sz="4500" dirty="0">
              <a:solidFill>
                <a:srgbClr val="00206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011F35-C466-E8D6-7084-F993A4E69262}"/>
              </a:ext>
            </a:extLst>
          </p:cNvPr>
          <p:cNvSpPr txBox="1"/>
          <p:nvPr/>
        </p:nvSpPr>
        <p:spPr>
          <a:xfrm>
            <a:off x="7591647" y="6101783"/>
            <a:ext cx="4477705" cy="630942"/>
          </a:xfrm>
          <a:prstGeom prst="rect">
            <a:avLst/>
          </a:prstGeom>
          <a:solidFill>
            <a:schemeClr val="tx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solidFill>
                  <a:srgbClr val="002060"/>
                </a:solidFill>
                <a:latin typeface="Avenir Next LT Pro" panose="020B0504020202020204" pitchFamily="34" charset="0"/>
              </a:rPr>
              <a:t>MATERIAL WEALTH</a:t>
            </a:r>
          </a:p>
        </p:txBody>
      </p:sp>
    </p:spTree>
    <p:extLst>
      <p:ext uri="{BB962C8B-B14F-4D97-AF65-F5344CB8AC3E}">
        <p14:creationId xmlns:p14="http://schemas.microsoft.com/office/powerpoint/2010/main" val="4255285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F2C10-9E1C-1D8E-9556-85BB58632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D729E97-F73F-C71D-A903-B67C2692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1B5B6C-B91E-FF6F-FDD4-54D3D7DA4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8</a:t>
            </a:r>
            <a:r>
              <a:rPr lang="en-US" dirty="0"/>
              <a:t>But now you also, put them all aside: anger, wrath, malice, slander, and abusive speech from your mouth. </a:t>
            </a:r>
          </a:p>
          <a:p>
            <a:pPr marL="0" indent="0">
              <a:buNone/>
            </a:pPr>
            <a:r>
              <a:rPr lang="en-US" baseline="30000" dirty="0"/>
              <a:t>9</a:t>
            </a:r>
            <a:r>
              <a:rPr lang="en-US" dirty="0"/>
              <a:t>Do not lie to one another, since you laid aside the old self with its evil practices,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DB7068-E59B-F642-0D83-0935C640CD65}"/>
              </a:ext>
            </a:extLst>
          </p:cNvPr>
          <p:cNvSpPr txBox="1"/>
          <p:nvPr/>
        </p:nvSpPr>
        <p:spPr>
          <a:xfrm>
            <a:off x="10143460" y="6101783"/>
            <a:ext cx="1925892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SPEECH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219826-3F26-447A-19EC-864D12FDF140}"/>
              </a:ext>
            </a:extLst>
          </p:cNvPr>
          <p:cNvGrpSpPr/>
          <p:nvPr/>
        </p:nvGrpSpPr>
        <p:grpSpPr>
          <a:xfrm>
            <a:off x="9161970" y="5557140"/>
            <a:ext cx="844898" cy="777666"/>
            <a:chOff x="5338274" y="5472138"/>
            <a:chExt cx="844898" cy="77766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C7E560F-C135-2C47-02D8-B413263F3567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D139558-7132-2934-A0A5-0A0A7138688C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9914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7415A-B60F-CE2A-F190-3730089FA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60B602-E2D9-0372-7BE0-2736E8FE2E06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C561FF-C994-049C-6E72-48424C39B024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9B8C72-8993-7FD1-1A6E-9103F8885F27}"/>
              </a:ext>
            </a:extLst>
          </p:cNvPr>
          <p:cNvSpPr txBox="1"/>
          <p:nvPr/>
        </p:nvSpPr>
        <p:spPr>
          <a:xfrm>
            <a:off x="163285" y="97971"/>
            <a:ext cx="5769429" cy="132343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Haettenschweiler" panose="020B0706040902060204" pitchFamily="34" charset="0"/>
              </a:rPr>
              <a:t>WITHOUT JESUS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3E4B8-D82D-97C9-1DC3-4B4B67EF287C}"/>
              </a:ext>
            </a:extLst>
          </p:cNvPr>
          <p:cNvSpPr txBox="1"/>
          <p:nvPr/>
        </p:nvSpPr>
        <p:spPr>
          <a:xfrm>
            <a:off x="6259285" y="97971"/>
            <a:ext cx="5769429" cy="1323439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002060"/>
                </a:solidFill>
                <a:latin typeface="Haettenschweiler" panose="020B0706040902060204" pitchFamily="34" charset="0"/>
              </a:rPr>
              <a:t>WITH JESUS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B057DB-BC4F-4027-EE36-37A268B61398}"/>
              </a:ext>
            </a:extLst>
          </p:cNvPr>
          <p:cNvSpPr txBox="1"/>
          <p:nvPr/>
        </p:nvSpPr>
        <p:spPr>
          <a:xfrm>
            <a:off x="0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SELFISH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D5CB41-B54E-574D-5D03-22B990F2454B}"/>
              </a:ext>
            </a:extLst>
          </p:cNvPr>
          <p:cNvSpPr txBox="1"/>
          <p:nvPr/>
        </p:nvSpPr>
        <p:spPr>
          <a:xfrm>
            <a:off x="-1" y="27537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ASSUME THE WORST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E49A8D-2F3B-41A8-68C3-3AD30D0AA21F}"/>
              </a:ext>
            </a:extLst>
          </p:cNvPr>
          <p:cNvSpPr txBox="1"/>
          <p:nvPr/>
        </p:nvSpPr>
        <p:spPr>
          <a:xfrm>
            <a:off x="-2" y="4045059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Haettenschweiler" panose="020B0706040902060204" pitchFamily="34" charset="0"/>
              </a:rPr>
              <a:t>SELF-PROTECTIVE</a:t>
            </a:r>
            <a:endParaRPr lang="en-US" sz="4500" dirty="0">
              <a:latin typeface="Haettenschweiler" panose="020B070604090206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7AF41A-69DF-208A-4698-2FCD2D0FD391}"/>
              </a:ext>
            </a:extLst>
          </p:cNvPr>
          <p:cNvSpPr txBox="1"/>
          <p:nvPr/>
        </p:nvSpPr>
        <p:spPr>
          <a:xfrm>
            <a:off x="6259282" y="1667631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SERVING</a:t>
            </a:r>
            <a:endParaRPr lang="en-US" sz="3000" dirty="0">
              <a:solidFill>
                <a:srgbClr val="00206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E4CF7C-2310-B295-D17F-041D9A45C49B}"/>
              </a:ext>
            </a:extLst>
          </p:cNvPr>
          <p:cNvSpPr txBox="1"/>
          <p:nvPr/>
        </p:nvSpPr>
        <p:spPr>
          <a:xfrm>
            <a:off x="6259282" y="2783175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JUDGE CHARITABLY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471B64-5413-90EF-B397-3961CDF5D779}"/>
              </a:ext>
            </a:extLst>
          </p:cNvPr>
          <p:cNvSpPr txBox="1"/>
          <p:nvPr/>
        </p:nvSpPr>
        <p:spPr>
          <a:xfrm>
            <a:off x="6259282" y="4045059"/>
            <a:ext cx="6095999" cy="101566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Haettenschweiler" panose="020B0706040902060204" pitchFamily="34" charset="0"/>
              </a:rPr>
              <a:t>VULNERABLE</a:t>
            </a:r>
            <a:endParaRPr lang="en-US" sz="4500" dirty="0">
              <a:solidFill>
                <a:srgbClr val="002060"/>
              </a:solidFill>
              <a:latin typeface="Haettenschweiler" panose="020B070604090206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8EA45D-1302-DCC9-95A7-DBD887E44FD4}"/>
              </a:ext>
            </a:extLst>
          </p:cNvPr>
          <p:cNvSpPr txBox="1"/>
          <p:nvPr/>
        </p:nvSpPr>
        <p:spPr>
          <a:xfrm>
            <a:off x="10079665" y="6101783"/>
            <a:ext cx="1989687" cy="630942"/>
          </a:xfrm>
          <a:prstGeom prst="rect">
            <a:avLst/>
          </a:prstGeom>
          <a:solidFill>
            <a:schemeClr val="tx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solidFill>
                  <a:srgbClr val="002060"/>
                </a:solidFill>
                <a:latin typeface="Avenir Next LT Pro" panose="020B0504020202020204" pitchFamily="34" charset="0"/>
              </a:rPr>
              <a:t>SPEECH</a:t>
            </a:r>
          </a:p>
        </p:txBody>
      </p:sp>
    </p:spTree>
    <p:extLst>
      <p:ext uri="{BB962C8B-B14F-4D97-AF65-F5344CB8AC3E}">
        <p14:creationId xmlns:p14="http://schemas.microsoft.com/office/powerpoint/2010/main" val="4219475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B3816-3550-005A-EB54-0D27392C8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E280B1C-3AD1-A441-8BE9-41AFA204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98032BE-425D-2BDB-830D-99FA60604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and have put on the new self who is being renewed to a true knowledge according to the image of the One who created him – </a:t>
            </a:r>
          </a:p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a renewal in which there is no distinction between Greek and Jew, circumcised and uncircumcised, barbarian, Scythian, slave and freeman, but Christ is all, and in all.</a:t>
            </a:r>
          </a:p>
        </p:txBody>
      </p:sp>
    </p:spTree>
    <p:extLst>
      <p:ext uri="{BB962C8B-B14F-4D97-AF65-F5344CB8AC3E}">
        <p14:creationId xmlns:p14="http://schemas.microsoft.com/office/powerpoint/2010/main" val="11349297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1773C5-57E8-3536-6BC4-B49F47422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34E86F1-0653-FAB8-7F87-0A8DF397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4DB2D0-E19C-090A-2D6C-A472C932A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and have put on the new self who is being renewed to a true knowledge according to the image of the One who created him –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11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 renewal in which there is no distinction between Greek and Jew, circumcised and uncircumcised, barbarian, Scythian, slave and freeman, but Christ is all, and in all.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4D29AD-D126-4F4F-75AA-910FCB86BF94}"/>
              </a:ext>
            </a:extLst>
          </p:cNvPr>
          <p:cNvSpPr txBox="1"/>
          <p:nvPr/>
        </p:nvSpPr>
        <p:spPr>
          <a:xfrm>
            <a:off x="6549656" y="731836"/>
            <a:ext cx="4866913" cy="677108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Literally ‘renovated’</a:t>
            </a:r>
          </a:p>
        </p:txBody>
      </p:sp>
    </p:spTree>
    <p:extLst>
      <p:ext uri="{BB962C8B-B14F-4D97-AF65-F5344CB8AC3E}">
        <p14:creationId xmlns:p14="http://schemas.microsoft.com/office/powerpoint/2010/main" val="414699795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DD408-2E34-D409-3F11-680EBEC5E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30F182E-CA8D-F243-AA3D-C4650ED6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4BF9069-151F-9BB9-D5A8-34D418D0F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en-US" dirty="0"/>
              <a:t>Therefore if you have been raised up with Christ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, keep seeking the things above, where Christ is, seated at the right hand of God.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Set your mind on the things above, not on the things that are on earth.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DB68CF-1EE8-9EA4-1241-C680A79AF614}"/>
              </a:ext>
            </a:extLst>
          </p:cNvPr>
          <p:cNvSpPr txBox="1"/>
          <p:nvPr/>
        </p:nvSpPr>
        <p:spPr>
          <a:xfrm>
            <a:off x="2913668" y="4151927"/>
            <a:ext cx="6364664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Position: unchanging identity in Christ</a:t>
            </a:r>
          </a:p>
          <a:p>
            <a:pPr algn="ctr"/>
            <a:r>
              <a:rPr lang="en-US" sz="3800" dirty="0">
                <a:latin typeface="Aptos" panose="020B0004020202020204" pitchFamily="34" charset="0"/>
              </a:rPr>
              <a:t>Condition: daily experience  in life</a:t>
            </a:r>
          </a:p>
        </p:txBody>
      </p:sp>
    </p:spTree>
    <p:extLst>
      <p:ext uri="{BB962C8B-B14F-4D97-AF65-F5344CB8AC3E}">
        <p14:creationId xmlns:p14="http://schemas.microsoft.com/office/powerpoint/2010/main" val="22656430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12208-663D-C078-FE53-A080EE260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648D900-21DA-A81C-E740-36D071B7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E5207A1-595E-56D2-9585-3C241CC34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10</a:t>
            </a:r>
            <a:r>
              <a:rPr lang="en-US" dirty="0"/>
              <a:t>and have put on the new self who is being renewed to a true knowledge according to the image of the One who created him – 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11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 renewal in which there is no distinction between Greek and Jew, circumcised and uncircumcised, barbarian, Scythian, slave and freeman, but Christ is all, and in all.</a:t>
            </a:r>
          </a:p>
        </p:txBody>
      </p:sp>
    </p:spTree>
    <p:extLst>
      <p:ext uri="{BB962C8B-B14F-4D97-AF65-F5344CB8AC3E}">
        <p14:creationId xmlns:p14="http://schemas.microsoft.com/office/powerpoint/2010/main" val="30662938"/>
      </p:ext>
    </p:extLst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ADFF5-8900-3DDC-266C-A196B6A48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F54EFFC-55D5-91AB-6526-50852EAB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3C56F0-48ED-92AC-C43C-AAAF95B83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10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and have put on the new self who is being renewed to a true knowledge according to the image of the One who created him – </a:t>
            </a:r>
          </a:p>
          <a:p>
            <a:pPr marL="0" indent="0">
              <a:buNone/>
            </a:pPr>
            <a:r>
              <a:rPr lang="en-US" baseline="30000" dirty="0"/>
              <a:t>11</a:t>
            </a:r>
            <a:r>
              <a:rPr lang="en-US" dirty="0"/>
              <a:t>a renewal in which there is no distinction between Greek and Jew, circumcised and uncircumcised, barbarian, Scythian, slave and freeman, but Christ is all, and in all.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4AD6BE-9EE5-C912-AC1E-FDC0632C5E8F}"/>
              </a:ext>
            </a:extLst>
          </p:cNvPr>
          <p:cNvSpPr txBox="1"/>
          <p:nvPr/>
        </p:nvSpPr>
        <p:spPr>
          <a:xfrm>
            <a:off x="6507126" y="338317"/>
            <a:ext cx="4866913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Renewal is available to all</a:t>
            </a:r>
          </a:p>
        </p:txBody>
      </p:sp>
    </p:spTree>
    <p:extLst>
      <p:ext uri="{BB962C8B-B14F-4D97-AF65-F5344CB8AC3E}">
        <p14:creationId xmlns:p14="http://schemas.microsoft.com/office/powerpoint/2010/main" val="99958919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A6BA1-1E0B-8CD1-DAFE-E32043E5F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7447B96-5325-F4D5-C0B2-05863B95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Application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C465DB7-D76A-FCAC-BF86-0B528328B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Work hard to focus on the things above</a:t>
            </a:r>
          </a:p>
        </p:txBody>
      </p:sp>
    </p:spTree>
    <p:extLst>
      <p:ext uri="{BB962C8B-B14F-4D97-AF65-F5344CB8AC3E}">
        <p14:creationId xmlns:p14="http://schemas.microsoft.com/office/powerpoint/2010/main" val="35304357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F5DE1-474F-2077-6248-6AAE129B7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4AD1C3D1-46B1-F655-DF8E-44681A7AE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5F4FF8-0829-F3AB-EF6F-A135EBC88E51}"/>
              </a:ext>
            </a:extLst>
          </p:cNvPr>
          <p:cNvSpPr txBox="1"/>
          <p:nvPr/>
        </p:nvSpPr>
        <p:spPr>
          <a:xfrm>
            <a:off x="1317170" y="268056"/>
            <a:ext cx="7001882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‘A man who has been in another world does not come back unchanged.’ </a:t>
            </a:r>
          </a:p>
          <a:p>
            <a:endParaRPr lang="en-US" sz="3800" dirty="0">
              <a:latin typeface="Perpetua" panose="020205020604010203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38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 man who gives sustained thought to another world – the Heaven where Christ is and the resurrected Earth where we will live forever with him – also does not remain unchanged. </a:t>
            </a:r>
            <a:endParaRPr lang="en-US" sz="3800" dirty="0">
              <a:latin typeface="Perpetua" panose="02020502060401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6F3F71-2B12-1E3D-4337-EF1F6AEA4B31}"/>
              </a:ext>
            </a:extLst>
          </p:cNvPr>
          <p:cNvSpPr txBox="1"/>
          <p:nvPr/>
        </p:nvSpPr>
        <p:spPr>
          <a:xfrm>
            <a:off x="9428228" y="2918640"/>
            <a:ext cx="2763772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Randy Alcorn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Heaven</a:t>
            </a:r>
            <a:r>
              <a:rPr lang="en-US" sz="2800" dirty="0">
                <a:latin typeface="Perpetua" panose="02020502060401020303" pitchFamily="18" charset="0"/>
              </a:rPr>
              <a:t>, 471-472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0392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9DA10D-411F-B87B-809F-8D1278BD0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A1FC5EB6-CD55-C104-8E30-8B33E8149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90275D-94D3-55EC-BCC9-84DB0B579B3A}"/>
              </a:ext>
            </a:extLst>
          </p:cNvPr>
          <p:cNvSpPr txBox="1"/>
          <p:nvPr/>
        </p:nvSpPr>
        <p:spPr>
          <a:xfrm>
            <a:off x="1317170" y="268056"/>
            <a:ext cx="7001882" cy="30162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 becomes a new person. </a:t>
            </a:r>
          </a:p>
          <a:p>
            <a:endParaRPr lang="en-US" sz="3800" dirty="0">
              <a:latin typeface="Perpetua" panose="020205020604010203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38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He’ll no longer fill his stomach with stale leftovers and scraps fallen to a dirty kitchen floor.</a:t>
            </a:r>
            <a:endParaRPr lang="en-US" sz="3800" dirty="0">
              <a:latin typeface="Perpetua" panose="02020502060401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B0A4D-96E2-8454-FDF9-19D8FE1540F3}"/>
              </a:ext>
            </a:extLst>
          </p:cNvPr>
          <p:cNvSpPr txBox="1"/>
          <p:nvPr/>
        </p:nvSpPr>
        <p:spPr>
          <a:xfrm>
            <a:off x="9428228" y="2918640"/>
            <a:ext cx="2763772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Randy Alcorn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Heaven</a:t>
            </a:r>
            <a:r>
              <a:rPr lang="en-US" sz="2800" dirty="0">
                <a:latin typeface="Perpetua" panose="02020502060401020303" pitchFamily="18" charset="0"/>
              </a:rPr>
              <a:t>, 471-472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9617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47233-11F9-CDDC-9CF6-A2824B444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DAB3B120-CCA5-02DE-AA29-993F0CA94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93DCBC-50C5-7F9E-707F-3090F1317FA7}"/>
              </a:ext>
            </a:extLst>
          </p:cNvPr>
          <p:cNvSpPr txBox="1"/>
          <p:nvPr/>
        </p:nvSpPr>
        <p:spPr>
          <a:xfrm>
            <a:off x="1317170" y="268056"/>
            <a:ext cx="7001882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 smells the banquet being prepared for him. </a:t>
            </a:r>
          </a:p>
          <a:p>
            <a:endParaRPr lang="en-US" sz="3800" dirty="0">
              <a:latin typeface="Perpetua" panose="020205020604010203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38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 won’t spoil his appetite. </a:t>
            </a:r>
          </a:p>
          <a:p>
            <a:endParaRPr lang="en-US" sz="3800" dirty="0">
              <a:latin typeface="Perpetua" panose="020205020604010203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3800" dirty="0">
                <a:effectLst/>
                <a:latin typeface="Perpetua" panose="02020502060401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 knows what his mouth is watering for.</a:t>
            </a:r>
            <a:endParaRPr lang="en-US" sz="3800" dirty="0">
              <a:latin typeface="Perpetua" panose="02020502060401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911C96-0F8B-E117-44A8-04CC0564EC49}"/>
              </a:ext>
            </a:extLst>
          </p:cNvPr>
          <p:cNvSpPr txBox="1"/>
          <p:nvPr/>
        </p:nvSpPr>
        <p:spPr>
          <a:xfrm>
            <a:off x="9428228" y="2918640"/>
            <a:ext cx="2763772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Randy Alcorn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Heaven</a:t>
            </a:r>
            <a:r>
              <a:rPr lang="en-US" sz="2800" dirty="0">
                <a:latin typeface="Perpetua" panose="02020502060401020303" pitchFamily="18" charset="0"/>
              </a:rPr>
              <a:t>, 471-472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0467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6DA61-6034-40B4-F518-C1CD6AD8E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AF7A2D5-CBC0-F275-26E2-A09BF78F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Application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D4B2D65-CBD1-131B-38CC-4944C90C5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Work hard to focus on the things above</a:t>
            </a:r>
          </a:p>
          <a:p>
            <a:pPr marL="40005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	-Doing arises out of being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You’ll feel tension – embrace it</a:t>
            </a:r>
          </a:p>
          <a:p>
            <a:pPr marL="742950" indent="-7429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Renewal begins with relationship</a:t>
            </a:r>
          </a:p>
        </p:txBody>
      </p:sp>
    </p:spTree>
    <p:extLst>
      <p:ext uri="{BB962C8B-B14F-4D97-AF65-F5344CB8AC3E}">
        <p14:creationId xmlns:p14="http://schemas.microsoft.com/office/powerpoint/2010/main" val="214575671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A5BB2-C8EE-5FF5-9C9A-509EC44EC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6556EEE-65BA-F8A9-6A82-F5422F0B5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COLOSSIANS 3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4C329C-2313-E670-844F-15F1691E2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Doing Arises Out of Being</a:t>
            </a:r>
          </a:p>
        </p:txBody>
      </p:sp>
    </p:spTree>
    <p:extLst>
      <p:ext uri="{BB962C8B-B14F-4D97-AF65-F5344CB8AC3E}">
        <p14:creationId xmlns:p14="http://schemas.microsoft.com/office/powerpoint/2010/main" val="360347257"/>
      </p:ext>
    </p:extLst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65F8E-E9C2-6DED-6766-4F66F745B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D521858-A92A-D1B8-7A09-2E459F89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9600" dirty="0"/>
              <a:t>Discussion</a:t>
            </a:r>
            <a:endParaRPr lang="en-US" altLang="en-US" sz="96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860083-ACF8-AAFD-D53B-430729422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4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800" dirty="0">
                <a:ea typeface="Aptos" panose="020B0004020202020204" pitchFamily="34" charset="0"/>
                <a:cs typeface="Times New Roman" panose="02020603050405020304" pitchFamily="18" charset="0"/>
              </a:rPr>
              <a:t>What has helped you to regularly set your mind on the things above?</a:t>
            </a:r>
          </a:p>
        </p:txBody>
      </p:sp>
    </p:spTree>
    <p:extLst>
      <p:ext uri="{BB962C8B-B14F-4D97-AF65-F5344CB8AC3E}">
        <p14:creationId xmlns:p14="http://schemas.microsoft.com/office/powerpoint/2010/main" val="52502511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A4A3A5-8C03-B851-71E9-4A2FD66C5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ED5F325-131D-C875-283E-477314E0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3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4969DF-423B-3332-E8B0-F6FBE04CD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baseline="30000" dirty="0"/>
              <a:t>1</a:t>
            </a:r>
            <a:r>
              <a:rPr lang="en-US" dirty="0"/>
              <a:t>Therefore if you have been raised up with Christ, keep seeking the things above, where Christ is, seated at the right hand of God. </a:t>
            </a:r>
          </a:p>
          <a:p>
            <a:pPr marL="0" indent="0">
              <a:buNone/>
            </a:pPr>
            <a:r>
              <a:rPr lang="en-US" baseline="30000" dirty="0"/>
              <a:t>2</a:t>
            </a:r>
            <a:r>
              <a:rPr lang="en-US" dirty="0"/>
              <a:t>Set your mind on the things above, not on the things that are on earth.</a:t>
            </a:r>
          </a:p>
        </p:txBody>
      </p:sp>
    </p:spTree>
    <p:extLst>
      <p:ext uri="{BB962C8B-B14F-4D97-AF65-F5344CB8AC3E}">
        <p14:creationId xmlns:p14="http://schemas.microsoft.com/office/powerpoint/2010/main" val="19709924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FC665F-B51F-D590-57D1-8201DE151A26}"/>
              </a:ext>
            </a:extLst>
          </p:cNvPr>
          <p:cNvCxnSpPr/>
          <p:nvPr/>
        </p:nvCxnSpPr>
        <p:spPr>
          <a:xfrm flipH="1">
            <a:off x="0" y="0"/>
            <a:ext cx="1219200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ECF24F0-B8D8-D656-1554-0EB7AD59CD93}"/>
              </a:ext>
            </a:extLst>
          </p:cNvPr>
          <p:cNvSpPr txBox="1"/>
          <p:nvPr/>
        </p:nvSpPr>
        <p:spPr>
          <a:xfrm>
            <a:off x="533400" y="1193800"/>
            <a:ext cx="6235700" cy="120032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Haettenschweiler" panose="020B0706040902060204" pitchFamily="34" charset="0"/>
              </a:rPr>
              <a:t>CONDITION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0F25E-F155-4AF3-8D37-1A1AA913A2D7}"/>
              </a:ext>
            </a:extLst>
          </p:cNvPr>
          <p:cNvSpPr txBox="1"/>
          <p:nvPr/>
        </p:nvSpPr>
        <p:spPr>
          <a:xfrm>
            <a:off x="5575300" y="4463872"/>
            <a:ext cx="6235700" cy="120032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Haettenschweiler" panose="020B0706040902060204" pitchFamily="34" charset="0"/>
              </a:rPr>
              <a:t>POSITION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6002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983D2-12DA-9D72-ACC0-3BB90BDA9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6E5EEE-90AC-B15E-594C-4A9D6DDFC76C}"/>
              </a:ext>
            </a:extLst>
          </p:cNvPr>
          <p:cNvCxnSpPr/>
          <p:nvPr/>
        </p:nvCxnSpPr>
        <p:spPr>
          <a:xfrm flipH="1">
            <a:off x="0" y="0"/>
            <a:ext cx="1219200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AAB9723-DB1F-D0BC-0A04-E304892E24A9}"/>
              </a:ext>
            </a:extLst>
          </p:cNvPr>
          <p:cNvSpPr txBox="1"/>
          <p:nvPr/>
        </p:nvSpPr>
        <p:spPr>
          <a:xfrm>
            <a:off x="2978150" y="2828834"/>
            <a:ext cx="6235700" cy="120032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Haettenschweiler" panose="020B0706040902060204" pitchFamily="34" charset="0"/>
              </a:rPr>
              <a:t>CONDITION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8BB858-8D6A-8B09-55A4-4316DFA5B58F}"/>
              </a:ext>
            </a:extLst>
          </p:cNvPr>
          <p:cNvSpPr txBox="1"/>
          <p:nvPr/>
        </p:nvSpPr>
        <p:spPr>
          <a:xfrm>
            <a:off x="2978150" y="2828835"/>
            <a:ext cx="6235700" cy="120032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Haettenschweiler" panose="020B0706040902060204" pitchFamily="34" charset="0"/>
              </a:rPr>
              <a:t>POSITION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9835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A09D9-012A-28E4-E4F3-1A153F38D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328E98-EA14-CCE9-8D32-1A1A0E13E0A6}"/>
              </a:ext>
            </a:extLst>
          </p:cNvPr>
          <p:cNvCxnSpPr/>
          <p:nvPr/>
        </p:nvCxnSpPr>
        <p:spPr>
          <a:xfrm flipH="1">
            <a:off x="0" y="0"/>
            <a:ext cx="1219200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BCB2986-D11F-8116-D0CC-80259165FD72}"/>
              </a:ext>
            </a:extLst>
          </p:cNvPr>
          <p:cNvSpPr txBox="1"/>
          <p:nvPr/>
        </p:nvSpPr>
        <p:spPr>
          <a:xfrm>
            <a:off x="533400" y="1193800"/>
            <a:ext cx="6235700" cy="2215991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atin typeface="Haettenschweiler" panose="020B0706040902060204" pitchFamily="34" charset="0"/>
              </a:rPr>
              <a:t>CONDITION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242C66-3094-2D9D-C7E3-BBE5E89CA56A}"/>
              </a:ext>
            </a:extLst>
          </p:cNvPr>
          <p:cNvSpPr txBox="1"/>
          <p:nvPr/>
        </p:nvSpPr>
        <p:spPr>
          <a:xfrm>
            <a:off x="5575300" y="4463872"/>
            <a:ext cx="6235700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aettenschweiler" panose="020B0706040902060204" pitchFamily="34" charset="0"/>
              </a:rPr>
              <a:t>POSITION</a:t>
            </a:r>
            <a:endParaRPr lang="en-US" sz="3800" dirty="0">
              <a:latin typeface="Haettenschweiler" panose="020B0706040902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6348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02167-AD4C-13FA-4460-F48BC33D9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7779DB3-BCE4-5F05-727E-F85C90BD34C7}"/>
              </a:ext>
            </a:extLst>
          </p:cNvPr>
          <p:cNvCxnSpPr/>
          <p:nvPr/>
        </p:nvCxnSpPr>
        <p:spPr>
          <a:xfrm flipH="1">
            <a:off x="0" y="0"/>
            <a:ext cx="1219200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1907564-2AF6-7D5E-BE13-80A6F0F98A78}"/>
              </a:ext>
            </a:extLst>
          </p:cNvPr>
          <p:cNvSpPr txBox="1"/>
          <p:nvPr/>
        </p:nvSpPr>
        <p:spPr>
          <a:xfrm>
            <a:off x="533400" y="1193800"/>
            <a:ext cx="6235700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aettenschweiler" panose="020B0706040902060204" pitchFamily="34" charset="0"/>
              </a:rPr>
              <a:t>CONDITION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1F5680-29C6-3DFE-004A-804EA19B6C28}"/>
              </a:ext>
            </a:extLst>
          </p:cNvPr>
          <p:cNvSpPr txBox="1"/>
          <p:nvPr/>
        </p:nvSpPr>
        <p:spPr>
          <a:xfrm>
            <a:off x="5575300" y="3324883"/>
            <a:ext cx="6235700" cy="2215991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atin typeface="Haettenschweiler" panose="020B0706040902060204" pitchFamily="34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9534589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D5086-1414-9ED4-3977-51C264F5C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C5DAA6-F153-46C6-E676-B002B0063D6A}"/>
              </a:ext>
            </a:extLst>
          </p:cNvPr>
          <p:cNvCxnSpPr/>
          <p:nvPr/>
        </p:nvCxnSpPr>
        <p:spPr>
          <a:xfrm flipH="1">
            <a:off x="0" y="0"/>
            <a:ext cx="1219200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AA16623-53F9-6C15-42E8-29D7805FC4D4}"/>
              </a:ext>
            </a:extLst>
          </p:cNvPr>
          <p:cNvSpPr txBox="1"/>
          <p:nvPr/>
        </p:nvSpPr>
        <p:spPr>
          <a:xfrm>
            <a:off x="5765800" y="4432878"/>
            <a:ext cx="6235700" cy="584775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aettenschweiler" panose="020B0706040902060204" pitchFamily="34" charset="0"/>
              </a:rPr>
              <a:t>CONDITION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C4B19A-0B0F-F1A4-7D48-F73669D992D3}"/>
              </a:ext>
            </a:extLst>
          </p:cNvPr>
          <p:cNvSpPr txBox="1"/>
          <p:nvPr/>
        </p:nvSpPr>
        <p:spPr>
          <a:xfrm>
            <a:off x="5575300" y="3324883"/>
            <a:ext cx="6235700" cy="2215991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atin typeface="Haettenschweiler" panose="020B0706040902060204" pitchFamily="34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2075715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  <a:ln w="254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wrap="square" rtlCol="0">
        <a:spAutoFit/>
      </a:bodyPr>
      <a:lstStyle>
        <a:defPPr algn="l">
          <a:defRPr sz="3800" dirty="0">
            <a:latin typeface="Perpetua" panose="02020502060401020303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1328</Words>
  <Application>Microsoft Office PowerPoint</Application>
  <PresentationFormat>Widescreen</PresentationFormat>
  <Paragraphs>190</Paragraphs>
  <Slides>38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AngsanaUPC</vt:lpstr>
      <vt:lpstr>Aptos</vt:lpstr>
      <vt:lpstr>Arial</vt:lpstr>
      <vt:lpstr>Avenir Next LT Pro</vt:lpstr>
      <vt:lpstr>Calibri</vt:lpstr>
      <vt:lpstr>Haettenschweiler</vt:lpstr>
      <vt:lpstr>Perpetua</vt:lpstr>
      <vt:lpstr>Times New Roman</vt:lpstr>
      <vt:lpstr>1_Office Theme</vt:lpstr>
      <vt:lpstr>COLOSSIANS 3</vt:lpstr>
      <vt:lpstr>Colossians 3</vt:lpstr>
      <vt:lpstr>Colossians 3</vt:lpstr>
      <vt:lpstr>Colossians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PowerPoint Presentation</vt:lpstr>
      <vt:lpstr>Colossians 3</vt:lpstr>
      <vt:lpstr>PowerPoint Presentation</vt:lpstr>
      <vt:lpstr>PowerPoint Presentation</vt:lpstr>
      <vt:lpstr>Colossians 3</vt:lpstr>
      <vt:lpstr>PowerPoint Presentation</vt:lpstr>
      <vt:lpstr>Colossians 3</vt:lpstr>
      <vt:lpstr>Colossians 3</vt:lpstr>
      <vt:lpstr>Colossians 3</vt:lpstr>
      <vt:lpstr>Colossians 3</vt:lpstr>
      <vt:lpstr>Application</vt:lpstr>
      <vt:lpstr>PowerPoint Presentation</vt:lpstr>
      <vt:lpstr>PowerPoint Presentation</vt:lpstr>
      <vt:lpstr>PowerPoint Presentation</vt:lpstr>
      <vt:lpstr>Application</vt:lpstr>
      <vt:lpstr>COLOSSIANS 3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2025-05-13T12:33:42Z</dcterms:created>
  <dcterms:modified xsi:type="dcterms:W3CDTF">2025-05-13T12:33:49Z</dcterms:modified>
</cp:coreProperties>
</file>