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8"/>
  </p:notesMasterIdLst>
  <p:handoutMasterIdLst>
    <p:handoutMasterId r:id="rId99"/>
  </p:handoutMasterIdLst>
  <p:sldIdLst>
    <p:sldId id="1572" r:id="rId2"/>
    <p:sldId id="2530" r:id="rId3"/>
    <p:sldId id="2689" r:id="rId4"/>
    <p:sldId id="2601" r:id="rId5"/>
    <p:sldId id="2603" r:id="rId6"/>
    <p:sldId id="2604" r:id="rId7"/>
    <p:sldId id="2606" r:id="rId8"/>
    <p:sldId id="2605" r:id="rId9"/>
    <p:sldId id="2607" r:id="rId10"/>
    <p:sldId id="2609" r:id="rId11"/>
    <p:sldId id="2608" r:id="rId12"/>
    <p:sldId id="2611" r:id="rId13"/>
    <p:sldId id="2612" r:id="rId14"/>
    <p:sldId id="2613" r:id="rId15"/>
    <p:sldId id="2614" r:id="rId16"/>
    <p:sldId id="2620" r:id="rId17"/>
    <p:sldId id="2615" r:id="rId18"/>
    <p:sldId id="2617" r:id="rId19"/>
    <p:sldId id="2619" r:id="rId20"/>
    <p:sldId id="2618" r:id="rId21"/>
    <p:sldId id="2621" r:id="rId22"/>
    <p:sldId id="2622" r:id="rId23"/>
    <p:sldId id="2623" r:id="rId24"/>
    <p:sldId id="2624" r:id="rId25"/>
    <p:sldId id="2625" r:id="rId26"/>
    <p:sldId id="2626" r:id="rId27"/>
    <p:sldId id="2627" r:id="rId28"/>
    <p:sldId id="2628" r:id="rId29"/>
    <p:sldId id="2690" r:id="rId30"/>
    <p:sldId id="2629" r:id="rId31"/>
    <p:sldId id="2630" r:id="rId32"/>
    <p:sldId id="2631" r:id="rId33"/>
    <p:sldId id="2692" r:id="rId34"/>
    <p:sldId id="2693" r:id="rId35"/>
    <p:sldId id="2691" r:id="rId36"/>
    <p:sldId id="2633" r:id="rId37"/>
    <p:sldId id="2635" r:id="rId38"/>
    <p:sldId id="2694" r:id="rId39"/>
    <p:sldId id="2634" r:id="rId40"/>
    <p:sldId id="2638" r:id="rId41"/>
    <p:sldId id="2639" r:id="rId42"/>
    <p:sldId id="2640" r:id="rId43"/>
    <p:sldId id="2641" r:id="rId44"/>
    <p:sldId id="2642" r:id="rId45"/>
    <p:sldId id="2643" r:id="rId46"/>
    <p:sldId id="2644" r:id="rId47"/>
    <p:sldId id="2696" r:id="rId48"/>
    <p:sldId id="2695" r:id="rId49"/>
    <p:sldId id="2697" r:id="rId50"/>
    <p:sldId id="2700" r:id="rId51"/>
    <p:sldId id="2699" r:id="rId52"/>
    <p:sldId id="2698" r:id="rId53"/>
    <p:sldId id="2646" r:id="rId54"/>
    <p:sldId id="2651" r:id="rId55"/>
    <p:sldId id="2702" r:id="rId56"/>
    <p:sldId id="2701" r:id="rId57"/>
    <p:sldId id="2652" r:id="rId58"/>
    <p:sldId id="2703" r:id="rId59"/>
    <p:sldId id="2705" r:id="rId60"/>
    <p:sldId id="2704" r:id="rId61"/>
    <p:sldId id="2654" r:id="rId62"/>
    <p:sldId id="2655" r:id="rId63"/>
    <p:sldId id="2657" r:id="rId64"/>
    <p:sldId id="2658" r:id="rId65"/>
    <p:sldId id="2707" r:id="rId66"/>
    <p:sldId id="2706" r:id="rId67"/>
    <p:sldId id="2660" r:id="rId68"/>
    <p:sldId id="2659" r:id="rId69"/>
    <p:sldId id="2682" r:id="rId70"/>
    <p:sldId id="2661" r:id="rId71"/>
    <p:sldId id="2662" r:id="rId72"/>
    <p:sldId id="2663" r:id="rId73"/>
    <p:sldId id="2664" r:id="rId74"/>
    <p:sldId id="2665" r:id="rId75"/>
    <p:sldId id="2666" r:id="rId76"/>
    <p:sldId id="2667" r:id="rId77"/>
    <p:sldId id="2668" r:id="rId78"/>
    <p:sldId id="2669" r:id="rId79"/>
    <p:sldId id="2670" r:id="rId80"/>
    <p:sldId id="2671" r:id="rId81"/>
    <p:sldId id="2672" r:id="rId82"/>
    <p:sldId id="2674" r:id="rId83"/>
    <p:sldId id="2675" r:id="rId84"/>
    <p:sldId id="2709" r:id="rId85"/>
    <p:sldId id="2708" r:id="rId86"/>
    <p:sldId id="2673" r:id="rId87"/>
    <p:sldId id="2688" r:id="rId88"/>
    <p:sldId id="2685" r:id="rId89"/>
    <p:sldId id="2711" r:id="rId90"/>
    <p:sldId id="2710" r:id="rId91"/>
    <p:sldId id="2687" r:id="rId92"/>
    <p:sldId id="2683" r:id="rId93"/>
    <p:sldId id="2712" r:id="rId94"/>
    <p:sldId id="2684" r:id="rId95"/>
    <p:sldId id="2677" r:id="rId96"/>
    <p:sldId id="2524" r:id="rId97"/>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23B"/>
    <a:srgbClr val="7C4B21"/>
    <a:srgbClr val="3C2710"/>
    <a:srgbClr val="67431B"/>
    <a:srgbClr val="34411B"/>
    <a:srgbClr val="0058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43" autoAdjust="0"/>
    <p:restoredTop sz="95423" autoAdjust="0"/>
  </p:normalViewPr>
  <p:slideViewPr>
    <p:cSldViewPr>
      <p:cViewPr varScale="1">
        <p:scale>
          <a:sx n="63" d="100"/>
          <a:sy n="63" d="100"/>
        </p:scale>
        <p:origin x="1422" y="96"/>
      </p:cViewPr>
      <p:guideLst>
        <p:guide orient="horz" pos="2160"/>
        <p:guide pos="2880"/>
      </p:guideLst>
    </p:cSldViewPr>
  </p:slideViewPr>
  <p:outlineViewPr>
    <p:cViewPr>
      <p:scale>
        <a:sx n="33" d="100"/>
        <a:sy n="33" d="100"/>
      </p:scale>
      <p:origin x="0" y="2154"/>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89" d="100"/>
          <a:sy n="89" d="100"/>
        </p:scale>
        <p:origin x="3798" y="108"/>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r>
              <a:rPr lang="en-US" dirty="0"/>
              <a:t>Ben Foust</a:t>
            </a:r>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10BB51A9-F30F-4443-8920-E48DA35118AB}" type="datetimeFigureOut">
              <a:rPr lang="en-US" smtClean="0"/>
              <a:pPr/>
              <a:t>08/29/18</a:t>
            </a:fld>
            <a:endParaRPr lang="en-US" dirty="0"/>
          </a:p>
          <a:p>
            <a:r>
              <a:rPr lang="en-US" dirty="0"/>
              <a:t>Sunday AM – Café </a:t>
            </a:r>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CB76E2AC-58CB-4AA7-A907-96BB768BAF24}" type="slidenum">
              <a:rPr lang="en-US" smtClean="0"/>
              <a:pPr/>
              <a:t>‹#›</a:t>
            </a:fld>
            <a:endParaRPr lang="en-US"/>
          </a:p>
        </p:txBody>
      </p:sp>
    </p:spTree>
    <p:extLst>
      <p:ext uri="{BB962C8B-B14F-4D97-AF65-F5344CB8AC3E}">
        <p14:creationId xmlns:p14="http://schemas.microsoft.com/office/powerpoint/2010/main" val="3258446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A3DCF098-C625-45DD-8CB5-5E7BB529C93D}" type="datetimeFigureOut">
              <a:rPr lang="en-US" smtClean="0"/>
              <a:pPr/>
              <a:t>08/29/18</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2F3E04EB-DE03-482D-8573-6FF6F3F249A2}" type="slidenum">
              <a:rPr lang="en-US" smtClean="0"/>
              <a:pPr/>
              <a:t>‹#›</a:t>
            </a:fld>
            <a:endParaRPr lang="en-US"/>
          </a:p>
        </p:txBody>
      </p:sp>
    </p:spTree>
    <p:extLst>
      <p:ext uri="{BB962C8B-B14F-4D97-AF65-F5344CB8AC3E}">
        <p14:creationId xmlns:p14="http://schemas.microsoft.com/office/powerpoint/2010/main" val="1377022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E26A3E5-9C27-4AF7-B645-157D8B1DD0C5}" type="datetimeFigureOut">
              <a:rPr lang="en-US" smtClean="0"/>
              <a:pPr/>
              <a:t>08/29/18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26A3E5-9C27-4AF7-B645-157D8B1DD0C5}" type="datetimeFigureOut">
              <a:rPr lang="en-US" smtClean="0"/>
              <a:pPr/>
              <a:t>08/29/18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26A3E5-9C27-4AF7-B645-157D8B1DD0C5}" type="datetimeFigureOut">
              <a:rPr lang="en-US" smtClean="0"/>
              <a:pPr/>
              <a:t>08/29/18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26A3E5-9C27-4AF7-B645-157D8B1DD0C5}" type="datetimeFigureOut">
              <a:rPr lang="en-US" smtClean="0"/>
              <a:pPr/>
              <a:t>08/29/18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26A3E5-9C27-4AF7-B645-157D8B1DD0C5}" type="datetimeFigureOut">
              <a:rPr lang="en-US" smtClean="0"/>
              <a:pPr/>
              <a:t>08/29/18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26A3E5-9C27-4AF7-B645-157D8B1DD0C5}" type="datetimeFigureOut">
              <a:rPr lang="en-US" smtClean="0"/>
              <a:pPr/>
              <a:t>08/29/18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26A3E5-9C27-4AF7-B645-157D8B1DD0C5}" type="datetimeFigureOut">
              <a:rPr lang="en-US" smtClean="0"/>
              <a:pPr/>
              <a:t>08/29/18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26A3E5-9C27-4AF7-B645-157D8B1DD0C5}" type="datetimeFigureOut">
              <a:rPr lang="en-US" smtClean="0"/>
              <a:pPr/>
              <a:t>08/29/18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26A3E5-9C27-4AF7-B645-157D8B1DD0C5}" type="datetimeFigureOut">
              <a:rPr lang="en-US" smtClean="0"/>
              <a:pPr/>
              <a:t>08/29/18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26A3E5-9C27-4AF7-B645-157D8B1DD0C5}" type="datetimeFigureOut">
              <a:rPr lang="en-US" smtClean="0"/>
              <a:pPr/>
              <a:t>08/29/18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26A3E5-9C27-4AF7-B645-157D8B1DD0C5}" type="datetimeFigureOut">
              <a:rPr lang="en-US" smtClean="0"/>
              <a:pPr/>
              <a:t>08/29/18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26A3E5-9C27-4AF7-B645-157D8B1DD0C5}" type="datetimeFigureOut">
              <a:rPr lang="en-US" smtClean="0"/>
              <a:pPr/>
              <a:t>08/29/18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6EB85F-F6E2-4F84-B5B3-5A0F5B9F028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3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4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4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4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5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6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6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6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0"/>
            <a:ext cx="9525000" cy="5858867"/>
          </a:xfrm>
        </p:spPr>
      </p:pic>
      <p:sp>
        <p:nvSpPr>
          <p:cNvPr id="10" name="TextBox 9"/>
          <p:cNvSpPr txBox="1"/>
          <p:nvPr/>
        </p:nvSpPr>
        <p:spPr>
          <a:xfrm>
            <a:off x="1143000" y="4715867"/>
            <a:ext cx="7848600" cy="923330"/>
          </a:xfrm>
          <a:prstGeom prst="rect">
            <a:avLst/>
          </a:prstGeom>
          <a:solidFill>
            <a:schemeClr val="bg1">
              <a:lumMod val="75000"/>
              <a:alpha val="66000"/>
            </a:schemeClr>
          </a:solidFill>
          <a:ln>
            <a:solidFill>
              <a:schemeClr val="tx1"/>
            </a:solidFill>
          </a:ln>
        </p:spPr>
        <p:txBody>
          <a:bodyPr wrap="square">
            <a:spAutoFit/>
          </a:bodyPr>
          <a:lstStyle/>
          <a:p>
            <a:pPr algn="ctr"/>
            <a:r>
              <a:rPr lang="en-US" sz="5400" b="1" i="1" dirty="0"/>
              <a:t>Acts 10    Peter &amp; Cornelius</a:t>
            </a:r>
            <a:endParaRPr lang="en-US" sz="4400" b="1" i="1" dirty="0"/>
          </a:p>
        </p:txBody>
      </p:sp>
      <p:sp>
        <p:nvSpPr>
          <p:cNvPr id="8" name="TextBox 7"/>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xmlns="" id="{3E3BFD61-0EDA-4470-BD1C-3E2868B54FA4}"/>
              </a:ext>
            </a:extLst>
          </p:cNvPr>
          <p:cNvSpPr txBox="1">
            <a:spLocks/>
          </p:cNvSpPr>
          <p:nvPr/>
        </p:nvSpPr>
        <p:spPr bwMode="auto">
          <a:xfrm>
            <a:off x="0" y="5858867"/>
            <a:ext cx="9144000" cy="999132"/>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500" b="1" dirty="0">
                <a:solidFill>
                  <a:schemeClr val="bg1"/>
                </a:solidFill>
                <a:latin typeface="+mj-lt"/>
                <a:ea typeface="+mj-ea"/>
                <a:cs typeface="+mj-cs"/>
              </a:rPr>
              <a:t>God’s 3-stage plan for “the gospel”</a:t>
            </a:r>
            <a:endParaRPr kumimoji="0" lang="en-US" sz="3500" b="1" i="0" u="none" strike="noStrike" kern="1200" cap="none" spc="0" normalizeH="0" baseline="0" noProof="0" dirty="0">
              <a:ln>
                <a:noFill/>
              </a:ln>
              <a:solidFill>
                <a:schemeClr val="bg1"/>
              </a:solidFill>
              <a:effectLst/>
              <a:uLnTx/>
              <a:uFillTx/>
              <a:latin typeface="+mj-lt"/>
              <a:ea typeface="+mj-ea"/>
              <a:cs typeface="+mj-cs"/>
            </a:endParaRPr>
          </a:p>
        </p:txBody>
      </p:sp>
      <p:pic>
        <p:nvPicPr>
          <p:cNvPr id="6" name="Picture 5">
            <a:extLst>
              <a:ext uri="{FF2B5EF4-FFF2-40B4-BE49-F238E27FC236}">
                <a16:creationId xmlns:a16="http://schemas.microsoft.com/office/drawing/2014/main" xmlns="" id="{D77EE230-C7D5-4D47-B2D8-75E21312418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260" t="11298" r="26896" b="92"/>
          <a:stretch/>
        </p:blipFill>
        <p:spPr>
          <a:xfrm rot="5400000">
            <a:off x="1143001" y="-1143000"/>
            <a:ext cx="6858000" cy="9143998"/>
          </a:xfrm>
          <a:prstGeom prst="rect">
            <a:avLst/>
          </a:prstGeom>
        </p:spPr>
      </p:pic>
      <p:sp>
        <p:nvSpPr>
          <p:cNvPr id="30" name="TextBox 29">
            <a:extLst>
              <a:ext uri="{FF2B5EF4-FFF2-40B4-BE49-F238E27FC236}">
                <a16:creationId xmlns:a16="http://schemas.microsoft.com/office/drawing/2014/main" xmlns="" id="{B79CD5C1-2076-4650-BA58-795E409FA0A9}"/>
              </a:ext>
            </a:extLst>
          </p:cNvPr>
          <p:cNvSpPr txBox="1"/>
          <p:nvPr/>
        </p:nvSpPr>
        <p:spPr>
          <a:xfrm>
            <a:off x="11722" y="4876800"/>
            <a:ext cx="9132278" cy="199855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9:36 </a:t>
            </a:r>
            <a:r>
              <a:rPr lang="en-US" sz="3000" dirty="0"/>
              <a:t>Now in </a:t>
            </a:r>
            <a:r>
              <a:rPr lang="en-US" sz="3000" b="1" u="sng" dirty="0">
                <a:solidFill>
                  <a:srgbClr val="002060"/>
                </a:solidFill>
              </a:rPr>
              <a:t>Joppa</a:t>
            </a:r>
            <a:r>
              <a:rPr lang="en-US" sz="3000" dirty="0"/>
              <a:t> there was a disciple named Tabitha (which translated in Greek is called Dorcas); this woman was abounding with deeds of kindness and charity which she continually did. </a:t>
            </a:r>
          </a:p>
        </p:txBody>
      </p:sp>
      <p:sp>
        <p:nvSpPr>
          <p:cNvPr id="28" name="Oval 27">
            <a:extLst>
              <a:ext uri="{FF2B5EF4-FFF2-40B4-BE49-F238E27FC236}">
                <a16:creationId xmlns:a16="http://schemas.microsoft.com/office/drawing/2014/main" xmlns="" id="{C18411E6-337F-4C24-B73B-6B1422FA0350}"/>
              </a:ext>
            </a:extLst>
          </p:cNvPr>
          <p:cNvSpPr/>
          <p:nvPr/>
        </p:nvSpPr>
        <p:spPr>
          <a:xfrm>
            <a:off x="3322414" y="3767455"/>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xmlns="" id="{9C8380B0-A9F7-450A-9F83-005AFB52C2EE}"/>
              </a:ext>
            </a:extLst>
          </p:cNvPr>
          <p:cNvSpPr/>
          <p:nvPr/>
        </p:nvSpPr>
        <p:spPr>
          <a:xfrm>
            <a:off x="1676400" y="323849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E4365FA1-BB30-4152-8F4D-A1C6E19D71D1}"/>
              </a:ext>
            </a:extLst>
          </p:cNvPr>
          <p:cNvSpPr/>
          <p:nvPr/>
        </p:nvSpPr>
        <p:spPr>
          <a:xfrm>
            <a:off x="990600" y="295274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ine Callout 1 13">
            <a:extLst>
              <a:ext uri="{FF2B5EF4-FFF2-40B4-BE49-F238E27FC236}">
                <a16:creationId xmlns:a16="http://schemas.microsoft.com/office/drawing/2014/main" xmlns="" id="{A0545D7D-E733-4C23-BE2B-E71E4B417538}"/>
              </a:ext>
            </a:extLst>
          </p:cNvPr>
          <p:cNvSpPr/>
          <p:nvPr/>
        </p:nvSpPr>
        <p:spPr>
          <a:xfrm>
            <a:off x="5943600" y="3733800"/>
            <a:ext cx="1905000" cy="533400"/>
          </a:xfrm>
          <a:prstGeom prst="borderCallout1">
            <a:avLst>
              <a:gd name="adj1" fmla="val 36202"/>
              <a:gd name="adj2" fmla="val -118730"/>
              <a:gd name="adj3" fmla="val 55871"/>
              <a:gd name="adj4" fmla="val 276"/>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Jerusalem</a:t>
            </a:r>
          </a:p>
        </p:txBody>
      </p:sp>
      <p:sp>
        <p:nvSpPr>
          <p:cNvPr id="13" name="TextBox 12">
            <a:extLst>
              <a:ext uri="{FF2B5EF4-FFF2-40B4-BE49-F238E27FC236}">
                <a16:creationId xmlns:a16="http://schemas.microsoft.com/office/drawing/2014/main" xmlns="" id="{7247DF84-8005-4A96-953F-B2F4586E3D78}"/>
              </a:ext>
            </a:extLst>
          </p:cNvPr>
          <p:cNvSpPr txBox="1"/>
          <p:nvPr/>
        </p:nvSpPr>
        <p:spPr>
          <a:xfrm>
            <a:off x="11722" y="4876800"/>
            <a:ext cx="9132278" cy="199855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9:36 </a:t>
            </a:r>
            <a:r>
              <a:rPr lang="en-US" sz="3000" dirty="0"/>
              <a:t>Now in Joppa there was </a:t>
            </a:r>
            <a:r>
              <a:rPr lang="en-US" sz="3000" b="1" u="sng" dirty="0">
                <a:solidFill>
                  <a:srgbClr val="002060"/>
                </a:solidFill>
              </a:rPr>
              <a:t>a disciple named Tabitha </a:t>
            </a:r>
            <a:r>
              <a:rPr lang="en-US" sz="3000" dirty="0"/>
              <a:t>(which translated in Greek is called Dorcas); this woman was abounding with deeds of kindness and charity which she continually did. </a:t>
            </a:r>
          </a:p>
        </p:txBody>
      </p:sp>
      <p:sp>
        <p:nvSpPr>
          <p:cNvPr id="15" name="TextBox 14">
            <a:extLst>
              <a:ext uri="{FF2B5EF4-FFF2-40B4-BE49-F238E27FC236}">
                <a16:creationId xmlns:a16="http://schemas.microsoft.com/office/drawing/2014/main" xmlns="" id="{1F360BCA-72B8-41D3-B56F-8944D2363409}"/>
              </a:ext>
            </a:extLst>
          </p:cNvPr>
          <p:cNvSpPr txBox="1"/>
          <p:nvPr/>
        </p:nvSpPr>
        <p:spPr>
          <a:xfrm>
            <a:off x="11722" y="4876800"/>
            <a:ext cx="9132278" cy="199855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9:36 </a:t>
            </a:r>
            <a:r>
              <a:rPr lang="en-US" sz="3000" dirty="0"/>
              <a:t>Now in Joppa there was a disciple named Tabitha (which translated in Greek is called Dorcas); this woman was </a:t>
            </a:r>
            <a:r>
              <a:rPr lang="en-US" sz="3000" b="1" u="sng" dirty="0">
                <a:solidFill>
                  <a:srgbClr val="002060"/>
                </a:solidFill>
              </a:rPr>
              <a:t>abounding with deeds of kindness </a:t>
            </a:r>
            <a:r>
              <a:rPr lang="en-US" sz="3000" dirty="0"/>
              <a:t>and charity which she continually did. </a:t>
            </a:r>
          </a:p>
        </p:txBody>
      </p:sp>
      <p:sp>
        <p:nvSpPr>
          <p:cNvPr id="17" name="Line Callout 1 13">
            <a:extLst>
              <a:ext uri="{FF2B5EF4-FFF2-40B4-BE49-F238E27FC236}">
                <a16:creationId xmlns:a16="http://schemas.microsoft.com/office/drawing/2014/main" xmlns="" id="{3505C0E9-58C6-49B9-9570-5E336907B322}"/>
              </a:ext>
            </a:extLst>
          </p:cNvPr>
          <p:cNvSpPr/>
          <p:nvPr/>
        </p:nvSpPr>
        <p:spPr>
          <a:xfrm>
            <a:off x="1842182" y="3952875"/>
            <a:ext cx="1371600" cy="457200"/>
          </a:xfrm>
          <a:prstGeom prst="borderCallout1">
            <a:avLst>
              <a:gd name="adj1" fmla="val -72213"/>
              <a:gd name="adj2" fmla="val 4429"/>
              <a:gd name="adj3" fmla="val 30870"/>
              <a:gd name="adj4" fmla="val 16943"/>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rPr>
              <a:t>Lydda</a:t>
            </a:r>
            <a:endParaRPr lang="en-US" sz="3200" b="1" dirty="0">
              <a:solidFill>
                <a:schemeClr val="tx1"/>
              </a:solidFill>
            </a:endParaRPr>
          </a:p>
        </p:txBody>
      </p:sp>
      <p:sp>
        <p:nvSpPr>
          <p:cNvPr id="18" name="Line Callout 1 13">
            <a:extLst>
              <a:ext uri="{FF2B5EF4-FFF2-40B4-BE49-F238E27FC236}">
                <a16:creationId xmlns:a16="http://schemas.microsoft.com/office/drawing/2014/main" xmlns="" id="{DB0718BF-4916-4A4E-861A-93A0FC2A0086}"/>
              </a:ext>
            </a:extLst>
          </p:cNvPr>
          <p:cNvSpPr/>
          <p:nvPr/>
        </p:nvSpPr>
        <p:spPr>
          <a:xfrm>
            <a:off x="247650" y="3952875"/>
            <a:ext cx="1409700" cy="457200"/>
          </a:xfrm>
          <a:prstGeom prst="borderCallout1">
            <a:avLst>
              <a:gd name="adj1" fmla="val -134714"/>
              <a:gd name="adj2" fmla="val 65414"/>
              <a:gd name="adj3" fmla="val 1704"/>
              <a:gd name="adj4" fmla="val 52060"/>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Joppa</a:t>
            </a:r>
          </a:p>
        </p:txBody>
      </p:sp>
      <p:pic>
        <p:nvPicPr>
          <p:cNvPr id="12" name="Picture 11">
            <a:extLst>
              <a:ext uri="{FF2B5EF4-FFF2-40B4-BE49-F238E27FC236}">
                <a16:creationId xmlns:a16="http://schemas.microsoft.com/office/drawing/2014/main" xmlns="" id="{1ADBF36A-5FDD-45CF-B40D-7A1D46AB48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9806" y="-2533"/>
            <a:ext cx="3794194" cy="4879333"/>
          </a:xfrm>
          <a:prstGeom prst="rect">
            <a:avLst/>
          </a:prstGeom>
        </p:spPr>
      </p:pic>
    </p:spTree>
    <p:extLst>
      <p:ext uri="{BB962C8B-B14F-4D97-AF65-F5344CB8AC3E}">
        <p14:creationId xmlns:p14="http://schemas.microsoft.com/office/powerpoint/2010/main" val="3598571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22" presetClass="entr" presetSubtype="1"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animEffect transition="in" filter="wipe(up)">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5"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xmlns="" id="{3E3BFD61-0EDA-4470-BD1C-3E2868B54FA4}"/>
              </a:ext>
            </a:extLst>
          </p:cNvPr>
          <p:cNvSpPr txBox="1">
            <a:spLocks/>
          </p:cNvSpPr>
          <p:nvPr/>
        </p:nvSpPr>
        <p:spPr bwMode="auto">
          <a:xfrm>
            <a:off x="0" y="5858867"/>
            <a:ext cx="9144000" cy="999132"/>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500" b="1" dirty="0">
                <a:solidFill>
                  <a:schemeClr val="bg1"/>
                </a:solidFill>
                <a:latin typeface="+mj-lt"/>
                <a:ea typeface="+mj-ea"/>
                <a:cs typeface="+mj-cs"/>
              </a:rPr>
              <a:t>God’s 3-stage plan for “the gospel”</a:t>
            </a:r>
            <a:endParaRPr kumimoji="0" lang="en-US" sz="3500" b="1" i="0" u="none" strike="noStrike" kern="1200" cap="none" spc="0" normalizeH="0" baseline="0" noProof="0" dirty="0">
              <a:ln>
                <a:noFill/>
              </a:ln>
              <a:solidFill>
                <a:schemeClr val="bg1"/>
              </a:solidFill>
              <a:effectLst/>
              <a:uLnTx/>
              <a:uFillTx/>
              <a:latin typeface="+mj-lt"/>
              <a:ea typeface="+mj-ea"/>
              <a:cs typeface="+mj-cs"/>
            </a:endParaRPr>
          </a:p>
        </p:txBody>
      </p:sp>
      <p:pic>
        <p:nvPicPr>
          <p:cNvPr id="6" name="Picture 5">
            <a:extLst>
              <a:ext uri="{FF2B5EF4-FFF2-40B4-BE49-F238E27FC236}">
                <a16:creationId xmlns:a16="http://schemas.microsoft.com/office/drawing/2014/main" xmlns="" id="{D77EE230-C7D5-4D47-B2D8-75E21312418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260" t="11298" r="26896" b="92"/>
          <a:stretch/>
        </p:blipFill>
        <p:spPr>
          <a:xfrm rot="5400000">
            <a:off x="1143001" y="-1143000"/>
            <a:ext cx="6858000" cy="9143998"/>
          </a:xfrm>
          <a:prstGeom prst="rect">
            <a:avLst/>
          </a:prstGeom>
        </p:spPr>
      </p:pic>
      <p:sp>
        <p:nvSpPr>
          <p:cNvPr id="11" name="Line Callout 1 13">
            <a:extLst>
              <a:ext uri="{FF2B5EF4-FFF2-40B4-BE49-F238E27FC236}">
                <a16:creationId xmlns:a16="http://schemas.microsoft.com/office/drawing/2014/main" xmlns="" id="{A0545D7D-E733-4C23-BE2B-E71E4B417538}"/>
              </a:ext>
            </a:extLst>
          </p:cNvPr>
          <p:cNvSpPr/>
          <p:nvPr/>
        </p:nvSpPr>
        <p:spPr>
          <a:xfrm>
            <a:off x="5943600" y="3733800"/>
            <a:ext cx="1905000" cy="533400"/>
          </a:xfrm>
          <a:prstGeom prst="borderCallout1">
            <a:avLst>
              <a:gd name="adj1" fmla="val 36202"/>
              <a:gd name="adj2" fmla="val -118730"/>
              <a:gd name="adj3" fmla="val 55871"/>
              <a:gd name="adj4" fmla="val 276"/>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Jerusalem</a:t>
            </a:r>
          </a:p>
        </p:txBody>
      </p:sp>
      <p:sp>
        <p:nvSpPr>
          <p:cNvPr id="30" name="TextBox 29">
            <a:extLst>
              <a:ext uri="{FF2B5EF4-FFF2-40B4-BE49-F238E27FC236}">
                <a16:creationId xmlns:a16="http://schemas.microsoft.com/office/drawing/2014/main" xmlns="" id="{B79CD5C1-2076-4650-BA58-795E409FA0A9}"/>
              </a:ext>
            </a:extLst>
          </p:cNvPr>
          <p:cNvSpPr txBox="1"/>
          <p:nvPr/>
        </p:nvSpPr>
        <p:spPr>
          <a:xfrm>
            <a:off x="0" y="5410200"/>
            <a:ext cx="9132278" cy="146515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9:37 </a:t>
            </a:r>
            <a:r>
              <a:rPr lang="en-US" sz="3000" dirty="0"/>
              <a:t>And it happened at that time that she fell sick and died; and when they had washed her body, they laid it in an upper room. </a:t>
            </a:r>
          </a:p>
        </p:txBody>
      </p:sp>
      <p:sp>
        <p:nvSpPr>
          <p:cNvPr id="28" name="Oval 27">
            <a:extLst>
              <a:ext uri="{FF2B5EF4-FFF2-40B4-BE49-F238E27FC236}">
                <a16:creationId xmlns:a16="http://schemas.microsoft.com/office/drawing/2014/main" xmlns="" id="{C18411E6-337F-4C24-B73B-6B1422FA0350}"/>
              </a:ext>
            </a:extLst>
          </p:cNvPr>
          <p:cNvSpPr/>
          <p:nvPr/>
        </p:nvSpPr>
        <p:spPr>
          <a:xfrm>
            <a:off x="3322414" y="3767455"/>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xmlns="" id="{9C8380B0-A9F7-450A-9F83-005AFB52C2EE}"/>
              </a:ext>
            </a:extLst>
          </p:cNvPr>
          <p:cNvSpPr/>
          <p:nvPr/>
        </p:nvSpPr>
        <p:spPr>
          <a:xfrm>
            <a:off x="1676400" y="323849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F9181F60-86A5-4C5A-8F93-6F961FB0AB6C}"/>
              </a:ext>
            </a:extLst>
          </p:cNvPr>
          <p:cNvSpPr/>
          <p:nvPr/>
        </p:nvSpPr>
        <p:spPr>
          <a:xfrm>
            <a:off x="990600" y="295274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ine Callout 1 13">
            <a:extLst>
              <a:ext uri="{FF2B5EF4-FFF2-40B4-BE49-F238E27FC236}">
                <a16:creationId xmlns:a16="http://schemas.microsoft.com/office/drawing/2014/main" xmlns="" id="{D6FD0F30-A677-48D4-A426-F9E99831CFA1}"/>
              </a:ext>
            </a:extLst>
          </p:cNvPr>
          <p:cNvSpPr/>
          <p:nvPr/>
        </p:nvSpPr>
        <p:spPr>
          <a:xfrm>
            <a:off x="1842182" y="3952875"/>
            <a:ext cx="1371600" cy="457200"/>
          </a:xfrm>
          <a:prstGeom prst="borderCallout1">
            <a:avLst>
              <a:gd name="adj1" fmla="val -72213"/>
              <a:gd name="adj2" fmla="val 4429"/>
              <a:gd name="adj3" fmla="val 30870"/>
              <a:gd name="adj4" fmla="val 16943"/>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rPr>
              <a:t>Lydda</a:t>
            </a:r>
            <a:endParaRPr lang="en-US" sz="3200" b="1" dirty="0">
              <a:solidFill>
                <a:schemeClr val="tx1"/>
              </a:solidFill>
            </a:endParaRPr>
          </a:p>
        </p:txBody>
      </p:sp>
      <p:sp>
        <p:nvSpPr>
          <p:cNvPr id="15" name="Line Callout 1 13">
            <a:extLst>
              <a:ext uri="{FF2B5EF4-FFF2-40B4-BE49-F238E27FC236}">
                <a16:creationId xmlns:a16="http://schemas.microsoft.com/office/drawing/2014/main" xmlns="" id="{8576FA91-6DE3-4483-8A84-3CE27C3939C5}"/>
              </a:ext>
            </a:extLst>
          </p:cNvPr>
          <p:cNvSpPr/>
          <p:nvPr/>
        </p:nvSpPr>
        <p:spPr>
          <a:xfrm>
            <a:off x="247650" y="3952875"/>
            <a:ext cx="1409700" cy="457200"/>
          </a:xfrm>
          <a:prstGeom prst="borderCallout1">
            <a:avLst>
              <a:gd name="adj1" fmla="val -134714"/>
              <a:gd name="adj2" fmla="val 65414"/>
              <a:gd name="adj3" fmla="val 1704"/>
              <a:gd name="adj4" fmla="val 52060"/>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Joppa</a:t>
            </a:r>
          </a:p>
        </p:txBody>
      </p:sp>
    </p:spTree>
    <p:extLst>
      <p:ext uri="{BB962C8B-B14F-4D97-AF65-F5344CB8AC3E}">
        <p14:creationId xmlns:p14="http://schemas.microsoft.com/office/powerpoint/2010/main" val="349170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xmlns="" id="{3E3BFD61-0EDA-4470-BD1C-3E2868B54FA4}"/>
              </a:ext>
            </a:extLst>
          </p:cNvPr>
          <p:cNvSpPr txBox="1">
            <a:spLocks/>
          </p:cNvSpPr>
          <p:nvPr/>
        </p:nvSpPr>
        <p:spPr bwMode="auto">
          <a:xfrm>
            <a:off x="0" y="5858867"/>
            <a:ext cx="9144000" cy="999132"/>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500" b="1" dirty="0">
                <a:solidFill>
                  <a:schemeClr val="bg1"/>
                </a:solidFill>
                <a:latin typeface="+mj-lt"/>
                <a:ea typeface="+mj-ea"/>
                <a:cs typeface="+mj-cs"/>
              </a:rPr>
              <a:t>God’s 3-stage plan for “the gospel”</a:t>
            </a:r>
            <a:endParaRPr kumimoji="0" lang="en-US" sz="3500" b="1" i="0" u="none" strike="noStrike" kern="1200" cap="none" spc="0" normalizeH="0" baseline="0" noProof="0" dirty="0">
              <a:ln>
                <a:noFill/>
              </a:ln>
              <a:solidFill>
                <a:schemeClr val="bg1"/>
              </a:solidFill>
              <a:effectLst/>
              <a:uLnTx/>
              <a:uFillTx/>
              <a:latin typeface="+mj-lt"/>
              <a:ea typeface="+mj-ea"/>
              <a:cs typeface="+mj-cs"/>
            </a:endParaRPr>
          </a:p>
        </p:txBody>
      </p:sp>
      <p:pic>
        <p:nvPicPr>
          <p:cNvPr id="6" name="Picture 5">
            <a:extLst>
              <a:ext uri="{FF2B5EF4-FFF2-40B4-BE49-F238E27FC236}">
                <a16:creationId xmlns:a16="http://schemas.microsoft.com/office/drawing/2014/main" xmlns="" id="{D77EE230-C7D5-4D47-B2D8-75E21312418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260" t="11298" r="26896" b="92"/>
          <a:stretch/>
        </p:blipFill>
        <p:spPr>
          <a:xfrm rot="5400000">
            <a:off x="1143001" y="-1143000"/>
            <a:ext cx="6858000" cy="9143998"/>
          </a:xfrm>
          <a:prstGeom prst="rect">
            <a:avLst/>
          </a:prstGeom>
        </p:spPr>
      </p:pic>
      <p:sp>
        <p:nvSpPr>
          <p:cNvPr id="11" name="Line Callout 1 13">
            <a:extLst>
              <a:ext uri="{FF2B5EF4-FFF2-40B4-BE49-F238E27FC236}">
                <a16:creationId xmlns:a16="http://schemas.microsoft.com/office/drawing/2014/main" xmlns="" id="{A0545D7D-E733-4C23-BE2B-E71E4B417538}"/>
              </a:ext>
            </a:extLst>
          </p:cNvPr>
          <p:cNvSpPr/>
          <p:nvPr/>
        </p:nvSpPr>
        <p:spPr>
          <a:xfrm>
            <a:off x="5943600" y="3733800"/>
            <a:ext cx="1905000" cy="533400"/>
          </a:xfrm>
          <a:prstGeom prst="borderCallout1">
            <a:avLst>
              <a:gd name="adj1" fmla="val 36202"/>
              <a:gd name="adj2" fmla="val -118730"/>
              <a:gd name="adj3" fmla="val 55871"/>
              <a:gd name="adj4" fmla="val 276"/>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Jerusalem</a:t>
            </a:r>
          </a:p>
        </p:txBody>
      </p:sp>
      <p:sp>
        <p:nvSpPr>
          <p:cNvPr id="30" name="TextBox 29">
            <a:extLst>
              <a:ext uri="{FF2B5EF4-FFF2-40B4-BE49-F238E27FC236}">
                <a16:creationId xmlns:a16="http://schemas.microsoft.com/office/drawing/2014/main" xmlns="" id="{B79CD5C1-2076-4650-BA58-795E409FA0A9}"/>
              </a:ext>
            </a:extLst>
          </p:cNvPr>
          <p:cNvSpPr txBox="1"/>
          <p:nvPr/>
        </p:nvSpPr>
        <p:spPr>
          <a:xfrm>
            <a:off x="0" y="5410200"/>
            <a:ext cx="9132278" cy="146515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9:38 </a:t>
            </a:r>
            <a:r>
              <a:rPr lang="en-US" sz="3000" dirty="0"/>
              <a:t>Since </a:t>
            </a:r>
            <a:r>
              <a:rPr lang="en-US" sz="3000" dirty="0" err="1"/>
              <a:t>Lydda</a:t>
            </a:r>
            <a:r>
              <a:rPr lang="en-US" sz="3000" dirty="0"/>
              <a:t> was near Joppa, the disciples, having heard that Peter was there, sent two men to him, imploring him, “Do not delay in coming to us.” </a:t>
            </a:r>
          </a:p>
          <a:p>
            <a:endParaRPr lang="en-US" sz="3000" dirty="0"/>
          </a:p>
        </p:txBody>
      </p:sp>
      <p:sp>
        <p:nvSpPr>
          <p:cNvPr id="28" name="Oval 27">
            <a:extLst>
              <a:ext uri="{FF2B5EF4-FFF2-40B4-BE49-F238E27FC236}">
                <a16:creationId xmlns:a16="http://schemas.microsoft.com/office/drawing/2014/main" xmlns="" id="{C18411E6-337F-4C24-B73B-6B1422FA0350}"/>
              </a:ext>
            </a:extLst>
          </p:cNvPr>
          <p:cNvSpPr/>
          <p:nvPr/>
        </p:nvSpPr>
        <p:spPr>
          <a:xfrm>
            <a:off x="3322414" y="3767455"/>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xmlns="" id="{9C8380B0-A9F7-450A-9F83-005AFB52C2EE}"/>
              </a:ext>
            </a:extLst>
          </p:cNvPr>
          <p:cNvSpPr/>
          <p:nvPr/>
        </p:nvSpPr>
        <p:spPr>
          <a:xfrm>
            <a:off x="1676400" y="323849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F9181F60-86A5-4C5A-8F93-6F961FB0AB6C}"/>
              </a:ext>
            </a:extLst>
          </p:cNvPr>
          <p:cNvSpPr/>
          <p:nvPr/>
        </p:nvSpPr>
        <p:spPr>
          <a:xfrm>
            <a:off x="990600" y="295274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ine Callout 1 13">
            <a:extLst>
              <a:ext uri="{FF2B5EF4-FFF2-40B4-BE49-F238E27FC236}">
                <a16:creationId xmlns:a16="http://schemas.microsoft.com/office/drawing/2014/main" xmlns="" id="{17766862-10D7-41FE-B3CB-0E93B8E9939A}"/>
              </a:ext>
            </a:extLst>
          </p:cNvPr>
          <p:cNvSpPr/>
          <p:nvPr/>
        </p:nvSpPr>
        <p:spPr>
          <a:xfrm>
            <a:off x="1842182" y="3952875"/>
            <a:ext cx="1371600" cy="457200"/>
          </a:xfrm>
          <a:prstGeom prst="borderCallout1">
            <a:avLst>
              <a:gd name="adj1" fmla="val -72213"/>
              <a:gd name="adj2" fmla="val 4429"/>
              <a:gd name="adj3" fmla="val 30870"/>
              <a:gd name="adj4" fmla="val 16943"/>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rPr>
              <a:t>Lydda</a:t>
            </a:r>
            <a:endParaRPr lang="en-US" sz="3200" b="1" dirty="0">
              <a:solidFill>
                <a:schemeClr val="tx1"/>
              </a:solidFill>
            </a:endParaRPr>
          </a:p>
        </p:txBody>
      </p:sp>
      <p:sp>
        <p:nvSpPr>
          <p:cNvPr id="15" name="Line Callout 1 13">
            <a:extLst>
              <a:ext uri="{FF2B5EF4-FFF2-40B4-BE49-F238E27FC236}">
                <a16:creationId xmlns:a16="http://schemas.microsoft.com/office/drawing/2014/main" xmlns="" id="{9FA31A48-F28A-42F0-9E07-D65790CDFD12}"/>
              </a:ext>
            </a:extLst>
          </p:cNvPr>
          <p:cNvSpPr/>
          <p:nvPr/>
        </p:nvSpPr>
        <p:spPr>
          <a:xfrm>
            <a:off x="247650" y="3952875"/>
            <a:ext cx="1409700" cy="457200"/>
          </a:xfrm>
          <a:prstGeom prst="borderCallout1">
            <a:avLst>
              <a:gd name="adj1" fmla="val -134714"/>
              <a:gd name="adj2" fmla="val 65414"/>
              <a:gd name="adj3" fmla="val 1704"/>
              <a:gd name="adj4" fmla="val 52060"/>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Joppa</a:t>
            </a:r>
          </a:p>
        </p:txBody>
      </p:sp>
    </p:spTree>
    <p:extLst>
      <p:ext uri="{BB962C8B-B14F-4D97-AF65-F5344CB8AC3E}">
        <p14:creationId xmlns:p14="http://schemas.microsoft.com/office/powerpoint/2010/main" val="1915937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xmlns="" id="{3E3BFD61-0EDA-4470-BD1C-3E2868B54FA4}"/>
              </a:ext>
            </a:extLst>
          </p:cNvPr>
          <p:cNvSpPr txBox="1">
            <a:spLocks/>
          </p:cNvSpPr>
          <p:nvPr/>
        </p:nvSpPr>
        <p:spPr bwMode="auto">
          <a:xfrm>
            <a:off x="0" y="5858867"/>
            <a:ext cx="9144000" cy="999132"/>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500" b="1" dirty="0">
                <a:solidFill>
                  <a:schemeClr val="bg1"/>
                </a:solidFill>
                <a:latin typeface="+mj-lt"/>
                <a:ea typeface="+mj-ea"/>
                <a:cs typeface="+mj-cs"/>
              </a:rPr>
              <a:t>God’s 3-stage plan for “the gospel”</a:t>
            </a:r>
            <a:endParaRPr kumimoji="0" lang="en-US" sz="3500" b="1" i="0" u="none" strike="noStrike" kern="1200" cap="none" spc="0" normalizeH="0" baseline="0" noProof="0" dirty="0">
              <a:ln>
                <a:noFill/>
              </a:ln>
              <a:solidFill>
                <a:schemeClr val="bg1"/>
              </a:solidFill>
              <a:effectLst/>
              <a:uLnTx/>
              <a:uFillTx/>
              <a:latin typeface="+mj-lt"/>
              <a:ea typeface="+mj-ea"/>
              <a:cs typeface="+mj-cs"/>
            </a:endParaRPr>
          </a:p>
        </p:txBody>
      </p:sp>
      <p:pic>
        <p:nvPicPr>
          <p:cNvPr id="6" name="Picture 5">
            <a:extLst>
              <a:ext uri="{FF2B5EF4-FFF2-40B4-BE49-F238E27FC236}">
                <a16:creationId xmlns:a16="http://schemas.microsoft.com/office/drawing/2014/main" xmlns="" id="{D77EE230-C7D5-4D47-B2D8-75E21312418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260" t="11298" r="26896" b="92"/>
          <a:stretch/>
        </p:blipFill>
        <p:spPr>
          <a:xfrm rot="5400000">
            <a:off x="1143001" y="-1143000"/>
            <a:ext cx="6858000" cy="9143998"/>
          </a:xfrm>
          <a:prstGeom prst="rect">
            <a:avLst/>
          </a:prstGeom>
        </p:spPr>
      </p:pic>
      <p:sp>
        <p:nvSpPr>
          <p:cNvPr id="11" name="Line Callout 1 13">
            <a:extLst>
              <a:ext uri="{FF2B5EF4-FFF2-40B4-BE49-F238E27FC236}">
                <a16:creationId xmlns:a16="http://schemas.microsoft.com/office/drawing/2014/main" xmlns="" id="{A0545D7D-E733-4C23-BE2B-E71E4B417538}"/>
              </a:ext>
            </a:extLst>
          </p:cNvPr>
          <p:cNvSpPr/>
          <p:nvPr/>
        </p:nvSpPr>
        <p:spPr>
          <a:xfrm>
            <a:off x="5943600" y="3733800"/>
            <a:ext cx="1905000" cy="533400"/>
          </a:xfrm>
          <a:prstGeom prst="borderCallout1">
            <a:avLst>
              <a:gd name="adj1" fmla="val 36202"/>
              <a:gd name="adj2" fmla="val -118730"/>
              <a:gd name="adj3" fmla="val 55871"/>
              <a:gd name="adj4" fmla="val 276"/>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Jerusalem</a:t>
            </a:r>
          </a:p>
        </p:txBody>
      </p:sp>
      <p:sp>
        <p:nvSpPr>
          <p:cNvPr id="30" name="TextBox 29">
            <a:extLst>
              <a:ext uri="{FF2B5EF4-FFF2-40B4-BE49-F238E27FC236}">
                <a16:creationId xmlns:a16="http://schemas.microsoft.com/office/drawing/2014/main" xmlns="" id="{B79CD5C1-2076-4650-BA58-795E409FA0A9}"/>
              </a:ext>
            </a:extLst>
          </p:cNvPr>
          <p:cNvSpPr txBox="1"/>
          <p:nvPr/>
        </p:nvSpPr>
        <p:spPr>
          <a:xfrm>
            <a:off x="0" y="4495800"/>
            <a:ext cx="9132278" cy="237955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9:39 </a:t>
            </a:r>
            <a:r>
              <a:rPr lang="en-US" sz="3000" dirty="0"/>
              <a:t>So Peter arose and went with them. When he arrived, they brought him into the upper room; and all the  widows stood beside him, weeping and showing all the  tunics and garments that Dorcas used to make while she was with them. </a:t>
            </a:r>
          </a:p>
          <a:p>
            <a:endParaRPr lang="en-US" sz="3000" dirty="0"/>
          </a:p>
        </p:txBody>
      </p:sp>
      <p:sp>
        <p:nvSpPr>
          <p:cNvPr id="28" name="Oval 27">
            <a:extLst>
              <a:ext uri="{FF2B5EF4-FFF2-40B4-BE49-F238E27FC236}">
                <a16:creationId xmlns:a16="http://schemas.microsoft.com/office/drawing/2014/main" xmlns="" id="{C18411E6-337F-4C24-B73B-6B1422FA0350}"/>
              </a:ext>
            </a:extLst>
          </p:cNvPr>
          <p:cNvSpPr/>
          <p:nvPr/>
        </p:nvSpPr>
        <p:spPr>
          <a:xfrm>
            <a:off x="3322414" y="3767455"/>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xmlns="" id="{9C8380B0-A9F7-450A-9F83-005AFB52C2EE}"/>
              </a:ext>
            </a:extLst>
          </p:cNvPr>
          <p:cNvSpPr/>
          <p:nvPr/>
        </p:nvSpPr>
        <p:spPr>
          <a:xfrm>
            <a:off x="1676400" y="323849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F9181F60-86A5-4C5A-8F93-6F961FB0AB6C}"/>
              </a:ext>
            </a:extLst>
          </p:cNvPr>
          <p:cNvSpPr/>
          <p:nvPr/>
        </p:nvSpPr>
        <p:spPr>
          <a:xfrm>
            <a:off x="990600" y="295274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ine Callout 1 13">
            <a:extLst>
              <a:ext uri="{FF2B5EF4-FFF2-40B4-BE49-F238E27FC236}">
                <a16:creationId xmlns:a16="http://schemas.microsoft.com/office/drawing/2014/main" xmlns="" id="{1D650553-22F5-40C2-93A3-F71C38BF6D4D}"/>
              </a:ext>
            </a:extLst>
          </p:cNvPr>
          <p:cNvSpPr/>
          <p:nvPr/>
        </p:nvSpPr>
        <p:spPr>
          <a:xfrm>
            <a:off x="1842182" y="3952875"/>
            <a:ext cx="1371600" cy="457200"/>
          </a:xfrm>
          <a:prstGeom prst="borderCallout1">
            <a:avLst>
              <a:gd name="adj1" fmla="val -72213"/>
              <a:gd name="adj2" fmla="val 4429"/>
              <a:gd name="adj3" fmla="val 30870"/>
              <a:gd name="adj4" fmla="val 16943"/>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rPr>
              <a:t>Lydda</a:t>
            </a:r>
            <a:endParaRPr lang="en-US" sz="3200" b="1" dirty="0">
              <a:solidFill>
                <a:schemeClr val="tx1"/>
              </a:solidFill>
            </a:endParaRPr>
          </a:p>
        </p:txBody>
      </p:sp>
      <p:sp>
        <p:nvSpPr>
          <p:cNvPr id="15" name="Line Callout 1 13">
            <a:extLst>
              <a:ext uri="{FF2B5EF4-FFF2-40B4-BE49-F238E27FC236}">
                <a16:creationId xmlns:a16="http://schemas.microsoft.com/office/drawing/2014/main" xmlns="" id="{A760F449-271C-443D-8194-8AEDFDB39B98}"/>
              </a:ext>
            </a:extLst>
          </p:cNvPr>
          <p:cNvSpPr/>
          <p:nvPr/>
        </p:nvSpPr>
        <p:spPr>
          <a:xfrm>
            <a:off x="247650" y="3952875"/>
            <a:ext cx="1409700" cy="457200"/>
          </a:xfrm>
          <a:prstGeom prst="borderCallout1">
            <a:avLst>
              <a:gd name="adj1" fmla="val -134714"/>
              <a:gd name="adj2" fmla="val 65414"/>
              <a:gd name="adj3" fmla="val 1704"/>
              <a:gd name="adj4" fmla="val 52060"/>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Joppa</a:t>
            </a:r>
          </a:p>
        </p:txBody>
      </p:sp>
    </p:spTree>
    <p:extLst>
      <p:ext uri="{BB962C8B-B14F-4D97-AF65-F5344CB8AC3E}">
        <p14:creationId xmlns:p14="http://schemas.microsoft.com/office/powerpoint/2010/main" val="2501707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xmlns="" id="{3E3BFD61-0EDA-4470-BD1C-3E2868B54FA4}"/>
              </a:ext>
            </a:extLst>
          </p:cNvPr>
          <p:cNvSpPr txBox="1">
            <a:spLocks/>
          </p:cNvSpPr>
          <p:nvPr/>
        </p:nvSpPr>
        <p:spPr bwMode="auto">
          <a:xfrm>
            <a:off x="0" y="5858867"/>
            <a:ext cx="9144000" cy="999132"/>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500" b="1" dirty="0">
                <a:solidFill>
                  <a:schemeClr val="bg1"/>
                </a:solidFill>
                <a:latin typeface="+mj-lt"/>
                <a:ea typeface="+mj-ea"/>
                <a:cs typeface="+mj-cs"/>
              </a:rPr>
              <a:t>God’s 3-stage plan for “the gospel”</a:t>
            </a:r>
            <a:endParaRPr kumimoji="0" lang="en-US" sz="3500" b="1" i="0" u="none" strike="noStrike" kern="1200" cap="none" spc="0" normalizeH="0" baseline="0" noProof="0" dirty="0">
              <a:ln>
                <a:noFill/>
              </a:ln>
              <a:solidFill>
                <a:schemeClr val="bg1"/>
              </a:solidFill>
              <a:effectLst/>
              <a:uLnTx/>
              <a:uFillTx/>
              <a:latin typeface="+mj-lt"/>
              <a:ea typeface="+mj-ea"/>
              <a:cs typeface="+mj-cs"/>
            </a:endParaRPr>
          </a:p>
        </p:txBody>
      </p:sp>
      <p:pic>
        <p:nvPicPr>
          <p:cNvPr id="6" name="Picture 5">
            <a:extLst>
              <a:ext uri="{FF2B5EF4-FFF2-40B4-BE49-F238E27FC236}">
                <a16:creationId xmlns:a16="http://schemas.microsoft.com/office/drawing/2014/main" xmlns="" id="{D77EE230-C7D5-4D47-B2D8-75E21312418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260" t="11298" r="26896" b="92"/>
          <a:stretch/>
        </p:blipFill>
        <p:spPr>
          <a:xfrm rot="5400000">
            <a:off x="1143001" y="-1143000"/>
            <a:ext cx="6858000" cy="9143998"/>
          </a:xfrm>
          <a:prstGeom prst="rect">
            <a:avLst/>
          </a:prstGeom>
        </p:spPr>
      </p:pic>
      <p:sp>
        <p:nvSpPr>
          <p:cNvPr id="11" name="Line Callout 1 13">
            <a:extLst>
              <a:ext uri="{FF2B5EF4-FFF2-40B4-BE49-F238E27FC236}">
                <a16:creationId xmlns:a16="http://schemas.microsoft.com/office/drawing/2014/main" xmlns="" id="{A0545D7D-E733-4C23-BE2B-E71E4B417538}"/>
              </a:ext>
            </a:extLst>
          </p:cNvPr>
          <p:cNvSpPr/>
          <p:nvPr/>
        </p:nvSpPr>
        <p:spPr>
          <a:xfrm>
            <a:off x="5943600" y="3733800"/>
            <a:ext cx="1905000" cy="533400"/>
          </a:xfrm>
          <a:prstGeom prst="borderCallout1">
            <a:avLst>
              <a:gd name="adj1" fmla="val 36202"/>
              <a:gd name="adj2" fmla="val -118730"/>
              <a:gd name="adj3" fmla="val 55871"/>
              <a:gd name="adj4" fmla="val 276"/>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Jerusalem</a:t>
            </a:r>
          </a:p>
        </p:txBody>
      </p:sp>
      <p:sp>
        <p:nvSpPr>
          <p:cNvPr id="30" name="TextBox 29">
            <a:extLst>
              <a:ext uri="{FF2B5EF4-FFF2-40B4-BE49-F238E27FC236}">
                <a16:creationId xmlns:a16="http://schemas.microsoft.com/office/drawing/2014/main" xmlns="" id="{B79CD5C1-2076-4650-BA58-795E409FA0A9}"/>
              </a:ext>
            </a:extLst>
          </p:cNvPr>
          <p:cNvSpPr txBox="1"/>
          <p:nvPr/>
        </p:nvSpPr>
        <p:spPr>
          <a:xfrm>
            <a:off x="0" y="4495800"/>
            <a:ext cx="9132278" cy="237955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9:40 </a:t>
            </a:r>
            <a:r>
              <a:rPr lang="en-US" sz="3000" dirty="0"/>
              <a:t>But Peter sent them all out and knelt down and prayed, and turning to the body, he said, “Tabitha, arise.” And she opened her eyes, and when she saw Peter, she sat up. </a:t>
            </a:r>
            <a:r>
              <a:rPr lang="en-US" sz="3000" b="1" baseline="30000" dirty="0"/>
              <a:t>41 </a:t>
            </a:r>
            <a:r>
              <a:rPr lang="en-US" sz="3000" dirty="0"/>
              <a:t>And he gave her his hand and raised her up; and calling the saints and widows, he presented her alive.</a:t>
            </a:r>
          </a:p>
        </p:txBody>
      </p:sp>
      <p:sp>
        <p:nvSpPr>
          <p:cNvPr id="28" name="Oval 27">
            <a:extLst>
              <a:ext uri="{FF2B5EF4-FFF2-40B4-BE49-F238E27FC236}">
                <a16:creationId xmlns:a16="http://schemas.microsoft.com/office/drawing/2014/main" xmlns="" id="{C18411E6-337F-4C24-B73B-6B1422FA0350}"/>
              </a:ext>
            </a:extLst>
          </p:cNvPr>
          <p:cNvSpPr/>
          <p:nvPr/>
        </p:nvSpPr>
        <p:spPr>
          <a:xfrm>
            <a:off x="3322414" y="3767455"/>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xmlns="" id="{9C8380B0-A9F7-450A-9F83-005AFB52C2EE}"/>
              </a:ext>
            </a:extLst>
          </p:cNvPr>
          <p:cNvSpPr/>
          <p:nvPr/>
        </p:nvSpPr>
        <p:spPr>
          <a:xfrm>
            <a:off x="1676400" y="323849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F9181F60-86A5-4C5A-8F93-6F961FB0AB6C}"/>
              </a:ext>
            </a:extLst>
          </p:cNvPr>
          <p:cNvSpPr/>
          <p:nvPr/>
        </p:nvSpPr>
        <p:spPr>
          <a:xfrm>
            <a:off x="990600" y="295274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ine Callout 1 13">
            <a:extLst>
              <a:ext uri="{FF2B5EF4-FFF2-40B4-BE49-F238E27FC236}">
                <a16:creationId xmlns:a16="http://schemas.microsoft.com/office/drawing/2014/main" xmlns="" id="{BA535E5D-3663-4661-843F-99CC031F2A8D}"/>
              </a:ext>
            </a:extLst>
          </p:cNvPr>
          <p:cNvSpPr/>
          <p:nvPr/>
        </p:nvSpPr>
        <p:spPr>
          <a:xfrm>
            <a:off x="1842182" y="3952875"/>
            <a:ext cx="1371600" cy="457200"/>
          </a:xfrm>
          <a:prstGeom prst="borderCallout1">
            <a:avLst>
              <a:gd name="adj1" fmla="val -72213"/>
              <a:gd name="adj2" fmla="val 4429"/>
              <a:gd name="adj3" fmla="val 30870"/>
              <a:gd name="adj4" fmla="val 16943"/>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rPr>
              <a:t>Lydda</a:t>
            </a:r>
            <a:endParaRPr lang="en-US" sz="3200" b="1" dirty="0">
              <a:solidFill>
                <a:schemeClr val="tx1"/>
              </a:solidFill>
            </a:endParaRPr>
          </a:p>
        </p:txBody>
      </p:sp>
      <p:sp>
        <p:nvSpPr>
          <p:cNvPr id="15" name="Line Callout 1 13">
            <a:extLst>
              <a:ext uri="{FF2B5EF4-FFF2-40B4-BE49-F238E27FC236}">
                <a16:creationId xmlns:a16="http://schemas.microsoft.com/office/drawing/2014/main" xmlns="" id="{D6E69B0E-39B7-44A3-94EC-90CBC03B16D5}"/>
              </a:ext>
            </a:extLst>
          </p:cNvPr>
          <p:cNvSpPr/>
          <p:nvPr/>
        </p:nvSpPr>
        <p:spPr>
          <a:xfrm>
            <a:off x="247650" y="3952875"/>
            <a:ext cx="1409700" cy="457200"/>
          </a:xfrm>
          <a:prstGeom prst="borderCallout1">
            <a:avLst>
              <a:gd name="adj1" fmla="val -134714"/>
              <a:gd name="adj2" fmla="val 65414"/>
              <a:gd name="adj3" fmla="val 1704"/>
              <a:gd name="adj4" fmla="val 52060"/>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Joppa</a:t>
            </a:r>
          </a:p>
        </p:txBody>
      </p:sp>
    </p:spTree>
    <p:extLst>
      <p:ext uri="{BB962C8B-B14F-4D97-AF65-F5344CB8AC3E}">
        <p14:creationId xmlns:p14="http://schemas.microsoft.com/office/powerpoint/2010/main" val="1900061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xmlns="" id="{3E3BFD61-0EDA-4470-BD1C-3E2868B54FA4}"/>
              </a:ext>
            </a:extLst>
          </p:cNvPr>
          <p:cNvSpPr txBox="1">
            <a:spLocks/>
          </p:cNvSpPr>
          <p:nvPr/>
        </p:nvSpPr>
        <p:spPr bwMode="auto">
          <a:xfrm>
            <a:off x="0" y="5858867"/>
            <a:ext cx="9144000" cy="999132"/>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500" b="1" dirty="0">
                <a:solidFill>
                  <a:schemeClr val="bg1"/>
                </a:solidFill>
                <a:latin typeface="+mj-lt"/>
                <a:ea typeface="+mj-ea"/>
                <a:cs typeface="+mj-cs"/>
              </a:rPr>
              <a:t>God’s 3-stage plan for “the gospel”</a:t>
            </a:r>
            <a:endParaRPr kumimoji="0" lang="en-US" sz="3500" b="1" i="0" u="none" strike="noStrike" kern="1200" cap="none" spc="0" normalizeH="0" baseline="0" noProof="0" dirty="0">
              <a:ln>
                <a:noFill/>
              </a:ln>
              <a:solidFill>
                <a:schemeClr val="bg1"/>
              </a:solidFill>
              <a:effectLst/>
              <a:uLnTx/>
              <a:uFillTx/>
              <a:latin typeface="+mj-lt"/>
              <a:ea typeface="+mj-ea"/>
              <a:cs typeface="+mj-cs"/>
            </a:endParaRPr>
          </a:p>
        </p:txBody>
      </p:sp>
      <p:pic>
        <p:nvPicPr>
          <p:cNvPr id="6" name="Picture 5">
            <a:extLst>
              <a:ext uri="{FF2B5EF4-FFF2-40B4-BE49-F238E27FC236}">
                <a16:creationId xmlns:a16="http://schemas.microsoft.com/office/drawing/2014/main" xmlns="" id="{D77EE230-C7D5-4D47-B2D8-75E21312418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260" t="11298" r="26896" b="92"/>
          <a:stretch/>
        </p:blipFill>
        <p:spPr>
          <a:xfrm rot="5400000">
            <a:off x="1143001" y="-1143000"/>
            <a:ext cx="6858000" cy="9143998"/>
          </a:xfrm>
          <a:prstGeom prst="rect">
            <a:avLst/>
          </a:prstGeom>
        </p:spPr>
      </p:pic>
      <p:sp>
        <p:nvSpPr>
          <p:cNvPr id="11" name="Line Callout 1 13">
            <a:extLst>
              <a:ext uri="{FF2B5EF4-FFF2-40B4-BE49-F238E27FC236}">
                <a16:creationId xmlns:a16="http://schemas.microsoft.com/office/drawing/2014/main" xmlns="" id="{A0545D7D-E733-4C23-BE2B-E71E4B417538}"/>
              </a:ext>
            </a:extLst>
          </p:cNvPr>
          <p:cNvSpPr/>
          <p:nvPr/>
        </p:nvSpPr>
        <p:spPr>
          <a:xfrm>
            <a:off x="5943600" y="3733800"/>
            <a:ext cx="1905000" cy="533400"/>
          </a:xfrm>
          <a:prstGeom prst="borderCallout1">
            <a:avLst>
              <a:gd name="adj1" fmla="val 36202"/>
              <a:gd name="adj2" fmla="val -118730"/>
              <a:gd name="adj3" fmla="val 55871"/>
              <a:gd name="adj4" fmla="val 276"/>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Jerusalem</a:t>
            </a:r>
          </a:p>
        </p:txBody>
      </p:sp>
      <p:sp>
        <p:nvSpPr>
          <p:cNvPr id="30" name="TextBox 29">
            <a:extLst>
              <a:ext uri="{FF2B5EF4-FFF2-40B4-BE49-F238E27FC236}">
                <a16:creationId xmlns:a16="http://schemas.microsoft.com/office/drawing/2014/main" xmlns="" id="{B79CD5C1-2076-4650-BA58-795E409FA0A9}"/>
              </a:ext>
            </a:extLst>
          </p:cNvPr>
          <p:cNvSpPr txBox="1"/>
          <p:nvPr/>
        </p:nvSpPr>
        <p:spPr>
          <a:xfrm>
            <a:off x="0" y="5410200"/>
            <a:ext cx="9132278" cy="146515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9:42 </a:t>
            </a:r>
            <a:r>
              <a:rPr lang="en-US" sz="3000" b="1" u="sng" dirty="0">
                <a:solidFill>
                  <a:srgbClr val="002060"/>
                </a:solidFill>
              </a:rPr>
              <a:t>It became known all over Joppa, and many believed in the Lord</a:t>
            </a:r>
            <a:r>
              <a:rPr lang="en-US" sz="3000" dirty="0"/>
              <a:t>.</a:t>
            </a:r>
            <a:r>
              <a:rPr lang="en-US" sz="3000" b="1" baseline="30000" dirty="0"/>
              <a:t>43 </a:t>
            </a:r>
            <a:r>
              <a:rPr lang="en-US" sz="3000" dirty="0"/>
              <a:t>And Peter stayed many days in Joppa with a tanner named Simon.</a:t>
            </a:r>
          </a:p>
          <a:p>
            <a:endParaRPr lang="en-US" sz="3000" dirty="0"/>
          </a:p>
        </p:txBody>
      </p:sp>
      <p:sp>
        <p:nvSpPr>
          <p:cNvPr id="28" name="Oval 27">
            <a:extLst>
              <a:ext uri="{FF2B5EF4-FFF2-40B4-BE49-F238E27FC236}">
                <a16:creationId xmlns:a16="http://schemas.microsoft.com/office/drawing/2014/main" xmlns="" id="{C18411E6-337F-4C24-B73B-6B1422FA0350}"/>
              </a:ext>
            </a:extLst>
          </p:cNvPr>
          <p:cNvSpPr/>
          <p:nvPr/>
        </p:nvSpPr>
        <p:spPr>
          <a:xfrm>
            <a:off x="3322414" y="3767455"/>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xmlns="" id="{9C8380B0-A9F7-450A-9F83-005AFB52C2EE}"/>
              </a:ext>
            </a:extLst>
          </p:cNvPr>
          <p:cNvSpPr/>
          <p:nvPr/>
        </p:nvSpPr>
        <p:spPr>
          <a:xfrm>
            <a:off x="1676400" y="323849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F9181F60-86A5-4C5A-8F93-6F961FB0AB6C}"/>
              </a:ext>
            </a:extLst>
          </p:cNvPr>
          <p:cNvSpPr/>
          <p:nvPr/>
        </p:nvSpPr>
        <p:spPr>
          <a:xfrm>
            <a:off x="990600" y="295274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xmlns="" id="{3BF11B3C-5D32-4EC9-BED3-CF73EC632255}"/>
              </a:ext>
            </a:extLst>
          </p:cNvPr>
          <p:cNvSpPr txBox="1"/>
          <p:nvPr/>
        </p:nvSpPr>
        <p:spPr>
          <a:xfrm>
            <a:off x="11722" y="5410200"/>
            <a:ext cx="9132278" cy="146515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9:42 </a:t>
            </a:r>
            <a:r>
              <a:rPr lang="en-US" sz="3000" dirty="0"/>
              <a:t>It became known all over Joppa, </a:t>
            </a:r>
            <a:r>
              <a:rPr lang="en-US" sz="3000" b="1" u="sng" dirty="0">
                <a:solidFill>
                  <a:srgbClr val="002060"/>
                </a:solidFill>
              </a:rPr>
              <a:t>and many believed   in the Lord</a:t>
            </a:r>
            <a:r>
              <a:rPr lang="en-US" sz="3000" dirty="0"/>
              <a:t>.</a:t>
            </a:r>
            <a:r>
              <a:rPr lang="en-US" sz="3000" b="1" baseline="30000" dirty="0"/>
              <a:t>43 </a:t>
            </a:r>
            <a:r>
              <a:rPr lang="en-US" sz="3000" dirty="0"/>
              <a:t>And Peter stayed many days in Joppa with   a tanner named Simon.</a:t>
            </a:r>
          </a:p>
          <a:p>
            <a:endParaRPr lang="en-US" sz="3000" dirty="0"/>
          </a:p>
        </p:txBody>
      </p:sp>
      <p:sp>
        <p:nvSpPr>
          <p:cNvPr id="12" name="TextBox 11">
            <a:extLst>
              <a:ext uri="{FF2B5EF4-FFF2-40B4-BE49-F238E27FC236}">
                <a16:creationId xmlns:a16="http://schemas.microsoft.com/office/drawing/2014/main" xmlns="" id="{28BEBA76-C66B-4B49-B9DF-B5B143E9E27E}"/>
              </a:ext>
            </a:extLst>
          </p:cNvPr>
          <p:cNvSpPr txBox="1"/>
          <p:nvPr/>
        </p:nvSpPr>
        <p:spPr>
          <a:xfrm>
            <a:off x="11722" y="5410200"/>
            <a:ext cx="9132278" cy="146515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9:42 </a:t>
            </a:r>
            <a:r>
              <a:rPr lang="en-US" sz="3000" dirty="0"/>
              <a:t>It became known all over Joppa, and many believed   in the Lord.</a:t>
            </a:r>
            <a:r>
              <a:rPr lang="en-US" sz="3000" b="1" baseline="30000" dirty="0"/>
              <a:t>43 </a:t>
            </a:r>
            <a:r>
              <a:rPr lang="en-US" sz="3000" b="1" u="sng" dirty="0">
                <a:solidFill>
                  <a:srgbClr val="002060"/>
                </a:solidFill>
              </a:rPr>
              <a:t>And Peter stayed many days in Joppa</a:t>
            </a:r>
            <a:r>
              <a:rPr lang="en-US" sz="3000" b="1" dirty="0">
                <a:solidFill>
                  <a:srgbClr val="002060"/>
                </a:solidFill>
              </a:rPr>
              <a:t> </a:t>
            </a:r>
            <a:r>
              <a:rPr lang="en-US" sz="3000" dirty="0"/>
              <a:t>with</a:t>
            </a:r>
            <a:r>
              <a:rPr lang="en-US" sz="3000" b="1" u="sng" dirty="0">
                <a:solidFill>
                  <a:srgbClr val="002060"/>
                </a:solidFill>
              </a:rPr>
              <a:t> </a:t>
            </a:r>
            <a:r>
              <a:rPr lang="en-US" sz="3000" dirty="0"/>
              <a:t>a tanner named Simon.</a:t>
            </a:r>
          </a:p>
          <a:p>
            <a:endParaRPr lang="en-US" sz="3000" dirty="0"/>
          </a:p>
        </p:txBody>
      </p:sp>
      <p:sp>
        <p:nvSpPr>
          <p:cNvPr id="14" name="Line Callout 1 13">
            <a:extLst>
              <a:ext uri="{FF2B5EF4-FFF2-40B4-BE49-F238E27FC236}">
                <a16:creationId xmlns:a16="http://schemas.microsoft.com/office/drawing/2014/main" xmlns="" id="{C5FC2FA2-005D-4DAC-A899-2592A023BAC1}"/>
              </a:ext>
            </a:extLst>
          </p:cNvPr>
          <p:cNvSpPr/>
          <p:nvPr/>
        </p:nvSpPr>
        <p:spPr>
          <a:xfrm>
            <a:off x="1842182" y="3952875"/>
            <a:ext cx="1371600" cy="457200"/>
          </a:xfrm>
          <a:prstGeom prst="borderCallout1">
            <a:avLst>
              <a:gd name="adj1" fmla="val -72213"/>
              <a:gd name="adj2" fmla="val 4429"/>
              <a:gd name="adj3" fmla="val 30870"/>
              <a:gd name="adj4" fmla="val 16943"/>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rPr>
              <a:t>Lydda</a:t>
            </a:r>
            <a:endParaRPr lang="en-US" sz="3200" b="1" dirty="0">
              <a:solidFill>
                <a:schemeClr val="tx1"/>
              </a:solidFill>
            </a:endParaRPr>
          </a:p>
        </p:txBody>
      </p:sp>
      <p:sp>
        <p:nvSpPr>
          <p:cNvPr id="18" name="Line Callout 1 13">
            <a:extLst>
              <a:ext uri="{FF2B5EF4-FFF2-40B4-BE49-F238E27FC236}">
                <a16:creationId xmlns:a16="http://schemas.microsoft.com/office/drawing/2014/main" xmlns="" id="{94AFCD3E-CE3E-4F3D-8F23-7149B9E05B5E}"/>
              </a:ext>
            </a:extLst>
          </p:cNvPr>
          <p:cNvSpPr/>
          <p:nvPr/>
        </p:nvSpPr>
        <p:spPr>
          <a:xfrm>
            <a:off x="247650" y="3952875"/>
            <a:ext cx="1409700" cy="457200"/>
          </a:xfrm>
          <a:prstGeom prst="borderCallout1">
            <a:avLst>
              <a:gd name="adj1" fmla="val -134714"/>
              <a:gd name="adj2" fmla="val 65414"/>
              <a:gd name="adj3" fmla="val 1704"/>
              <a:gd name="adj4" fmla="val 52060"/>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Joppa</a:t>
            </a:r>
          </a:p>
        </p:txBody>
      </p:sp>
    </p:spTree>
    <p:extLst>
      <p:ext uri="{BB962C8B-B14F-4D97-AF65-F5344CB8AC3E}">
        <p14:creationId xmlns:p14="http://schemas.microsoft.com/office/powerpoint/2010/main" val="416269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xmlns="" id="{3E3BFD61-0EDA-4470-BD1C-3E2868B54FA4}"/>
              </a:ext>
            </a:extLst>
          </p:cNvPr>
          <p:cNvSpPr txBox="1">
            <a:spLocks/>
          </p:cNvSpPr>
          <p:nvPr/>
        </p:nvSpPr>
        <p:spPr bwMode="auto">
          <a:xfrm>
            <a:off x="0" y="5858867"/>
            <a:ext cx="9144000" cy="999132"/>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500" b="1" dirty="0">
                <a:solidFill>
                  <a:schemeClr val="bg1"/>
                </a:solidFill>
                <a:latin typeface="+mj-lt"/>
                <a:ea typeface="+mj-ea"/>
                <a:cs typeface="+mj-cs"/>
              </a:rPr>
              <a:t>God’s 3-stage plan for “the gospel”</a:t>
            </a:r>
            <a:endParaRPr kumimoji="0" lang="en-US" sz="3500" b="1" i="0" u="none" strike="noStrike" kern="1200" cap="none" spc="0" normalizeH="0" baseline="0" noProof="0" dirty="0">
              <a:ln>
                <a:noFill/>
              </a:ln>
              <a:solidFill>
                <a:schemeClr val="bg1"/>
              </a:solidFill>
              <a:effectLst/>
              <a:uLnTx/>
              <a:uFillTx/>
              <a:latin typeface="+mj-lt"/>
              <a:ea typeface="+mj-ea"/>
              <a:cs typeface="+mj-cs"/>
            </a:endParaRPr>
          </a:p>
        </p:txBody>
      </p:sp>
      <p:pic>
        <p:nvPicPr>
          <p:cNvPr id="6" name="Picture 5">
            <a:extLst>
              <a:ext uri="{FF2B5EF4-FFF2-40B4-BE49-F238E27FC236}">
                <a16:creationId xmlns:a16="http://schemas.microsoft.com/office/drawing/2014/main" xmlns="" id="{D77EE230-C7D5-4D47-B2D8-75E21312418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260" t="11298" r="26896" b="92"/>
          <a:stretch/>
        </p:blipFill>
        <p:spPr>
          <a:xfrm rot="5400000">
            <a:off x="1143001" y="-1143000"/>
            <a:ext cx="6858000" cy="9143998"/>
          </a:xfrm>
          <a:prstGeom prst="rect">
            <a:avLst/>
          </a:prstGeom>
        </p:spPr>
      </p:pic>
      <p:sp>
        <p:nvSpPr>
          <p:cNvPr id="11" name="Line Callout 1 13">
            <a:extLst>
              <a:ext uri="{FF2B5EF4-FFF2-40B4-BE49-F238E27FC236}">
                <a16:creationId xmlns:a16="http://schemas.microsoft.com/office/drawing/2014/main" xmlns="" id="{A0545D7D-E733-4C23-BE2B-E71E4B417538}"/>
              </a:ext>
            </a:extLst>
          </p:cNvPr>
          <p:cNvSpPr/>
          <p:nvPr/>
        </p:nvSpPr>
        <p:spPr>
          <a:xfrm>
            <a:off x="5943600" y="3733800"/>
            <a:ext cx="1905000" cy="533400"/>
          </a:xfrm>
          <a:prstGeom prst="borderCallout1">
            <a:avLst>
              <a:gd name="adj1" fmla="val 36202"/>
              <a:gd name="adj2" fmla="val -118730"/>
              <a:gd name="adj3" fmla="val 55871"/>
              <a:gd name="adj4" fmla="val 276"/>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Jerusalem</a:t>
            </a:r>
          </a:p>
        </p:txBody>
      </p:sp>
      <p:sp>
        <p:nvSpPr>
          <p:cNvPr id="30" name="TextBox 29">
            <a:extLst>
              <a:ext uri="{FF2B5EF4-FFF2-40B4-BE49-F238E27FC236}">
                <a16:creationId xmlns:a16="http://schemas.microsoft.com/office/drawing/2014/main" xmlns="" id="{B79CD5C1-2076-4650-BA58-795E409FA0A9}"/>
              </a:ext>
            </a:extLst>
          </p:cNvPr>
          <p:cNvSpPr txBox="1"/>
          <p:nvPr/>
        </p:nvSpPr>
        <p:spPr>
          <a:xfrm>
            <a:off x="0" y="5410200"/>
            <a:ext cx="9132278" cy="146515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9:42 </a:t>
            </a:r>
            <a:r>
              <a:rPr lang="en-US" sz="3000" b="1" u="sng" dirty="0">
                <a:solidFill>
                  <a:srgbClr val="002060"/>
                </a:solidFill>
              </a:rPr>
              <a:t>It became known all over Joppa, and many believed in the Lord</a:t>
            </a:r>
            <a:r>
              <a:rPr lang="en-US" sz="3000" dirty="0"/>
              <a:t>.</a:t>
            </a:r>
            <a:r>
              <a:rPr lang="en-US" sz="3000" b="1" baseline="30000" dirty="0"/>
              <a:t>43 </a:t>
            </a:r>
            <a:r>
              <a:rPr lang="en-US" sz="3000" dirty="0"/>
              <a:t>And Peter stayed many days in Joppa with a tanner named Simon.</a:t>
            </a:r>
          </a:p>
          <a:p>
            <a:endParaRPr lang="en-US" sz="3000" dirty="0"/>
          </a:p>
        </p:txBody>
      </p:sp>
      <p:sp>
        <p:nvSpPr>
          <p:cNvPr id="28" name="Oval 27">
            <a:extLst>
              <a:ext uri="{FF2B5EF4-FFF2-40B4-BE49-F238E27FC236}">
                <a16:creationId xmlns:a16="http://schemas.microsoft.com/office/drawing/2014/main" xmlns="" id="{C18411E6-337F-4C24-B73B-6B1422FA0350}"/>
              </a:ext>
            </a:extLst>
          </p:cNvPr>
          <p:cNvSpPr/>
          <p:nvPr/>
        </p:nvSpPr>
        <p:spPr>
          <a:xfrm>
            <a:off x="3322414" y="3767455"/>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xmlns="" id="{9C8380B0-A9F7-450A-9F83-005AFB52C2EE}"/>
              </a:ext>
            </a:extLst>
          </p:cNvPr>
          <p:cNvSpPr/>
          <p:nvPr/>
        </p:nvSpPr>
        <p:spPr>
          <a:xfrm>
            <a:off x="1676400" y="323849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F9181F60-86A5-4C5A-8F93-6F961FB0AB6C}"/>
              </a:ext>
            </a:extLst>
          </p:cNvPr>
          <p:cNvSpPr/>
          <p:nvPr/>
        </p:nvSpPr>
        <p:spPr>
          <a:xfrm>
            <a:off x="990600" y="295274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xmlns="" id="{3BF11B3C-5D32-4EC9-BED3-CF73EC632255}"/>
              </a:ext>
            </a:extLst>
          </p:cNvPr>
          <p:cNvSpPr txBox="1"/>
          <p:nvPr/>
        </p:nvSpPr>
        <p:spPr>
          <a:xfrm>
            <a:off x="11722" y="4495800"/>
            <a:ext cx="9132278" cy="2394156"/>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10:1 </a:t>
            </a:r>
            <a:r>
              <a:rPr lang="en-US" sz="3000" dirty="0"/>
              <a:t>Now there was a man at Caesarea named </a:t>
            </a:r>
            <a:r>
              <a:rPr lang="en-US" sz="3000" b="1" u="sng" dirty="0">
                <a:solidFill>
                  <a:srgbClr val="002060"/>
                </a:solidFill>
              </a:rPr>
              <a:t>Cornelius</a:t>
            </a:r>
            <a:r>
              <a:rPr lang="en-US" sz="3000" dirty="0"/>
              <a:t>, a centurion of what was called the Italian cohort, </a:t>
            </a:r>
            <a:r>
              <a:rPr lang="en-US" sz="3000" b="1" baseline="30000" dirty="0"/>
              <a:t>2 </a:t>
            </a:r>
            <a:r>
              <a:rPr lang="en-US" sz="3000" dirty="0"/>
              <a:t>a devout man and one who feared God with all his household, and gave many alms to the Jewish people and prayed to God continually. </a:t>
            </a:r>
          </a:p>
          <a:p>
            <a:endParaRPr lang="en-US" sz="3000" dirty="0"/>
          </a:p>
        </p:txBody>
      </p:sp>
      <p:sp>
        <p:nvSpPr>
          <p:cNvPr id="12" name="Oval 11">
            <a:extLst>
              <a:ext uri="{FF2B5EF4-FFF2-40B4-BE49-F238E27FC236}">
                <a16:creationId xmlns:a16="http://schemas.microsoft.com/office/drawing/2014/main" xmlns="" id="{C90CC754-0DA1-4ECF-94DA-840FAD210B0C}"/>
              </a:ext>
            </a:extLst>
          </p:cNvPr>
          <p:cNvSpPr/>
          <p:nvPr/>
        </p:nvSpPr>
        <p:spPr>
          <a:xfrm>
            <a:off x="1706177" y="123824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ine Callout 1 13">
            <a:extLst>
              <a:ext uri="{FF2B5EF4-FFF2-40B4-BE49-F238E27FC236}">
                <a16:creationId xmlns:a16="http://schemas.microsoft.com/office/drawing/2014/main" xmlns="" id="{F2483708-6728-4C47-B6A8-1638DE399B14}"/>
              </a:ext>
            </a:extLst>
          </p:cNvPr>
          <p:cNvSpPr/>
          <p:nvPr/>
        </p:nvSpPr>
        <p:spPr>
          <a:xfrm>
            <a:off x="247650" y="332721"/>
            <a:ext cx="1809750" cy="457200"/>
          </a:xfrm>
          <a:prstGeom prst="borderCallout1">
            <a:avLst>
              <a:gd name="adj1" fmla="val 222568"/>
              <a:gd name="adj2" fmla="val 81111"/>
              <a:gd name="adj3" fmla="val 94908"/>
              <a:gd name="adj4" fmla="val 47645"/>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Caesarea</a:t>
            </a:r>
          </a:p>
        </p:txBody>
      </p:sp>
      <p:sp>
        <p:nvSpPr>
          <p:cNvPr id="19" name="TextBox 18">
            <a:extLst>
              <a:ext uri="{FF2B5EF4-FFF2-40B4-BE49-F238E27FC236}">
                <a16:creationId xmlns:a16="http://schemas.microsoft.com/office/drawing/2014/main" xmlns="" id="{016FE5C4-8869-457E-9CD9-0756090D0A11}"/>
              </a:ext>
            </a:extLst>
          </p:cNvPr>
          <p:cNvSpPr txBox="1"/>
          <p:nvPr/>
        </p:nvSpPr>
        <p:spPr>
          <a:xfrm>
            <a:off x="11722" y="4495800"/>
            <a:ext cx="9132278" cy="2394156"/>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10:1 </a:t>
            </a:r>
            <a:r>
              <a:rPr lang="en-US" sz="3000" dirty="0"/>
              <a:t>Now there was a man at </a:t>
            </a:r>
            <a:r>
              <a:rPr lang="en-US" sz="3000" b="1" u="sng" dirty="0">
                <a:solidFill>
                  <a:srgbClr val="002060"/>
                </a:solidFill>
              </a:rPr>
              <a:t>Caesarea</a:t>
            </a:r>
            <a:r>
              <a:rPr lang="en-US" sz="3000" dirty="0"/>
              <a:t> named Cornelius, a centurion of what was called the Italian cohort, </a:t>
            </a:r>
            <a:r>
              <a:rPr lang="en-US" sz="3000" b="1" baseline="30000" dirty="0"/>
              <a:t>2 </a:t>
            </a:r>
            <a:r>
              <a:rPr lang="en-US" sz="3000" dirty="0"/>
              <a:t>a devout man and one who feared God with all his household, and gave many alms to the Jewish people and prayed to God continually. </a:t>
            </a:r>
          </a:p>
          <a:p>
            <a:endParaRPr lang="en-US" sz="3000" dirty="0"/>
          </a:p>
        </p:txBody>
      </p:sp>
      <p:sp>
        <p:nvSpPr>
          <p:cNvPr id="20" name="Line Callout 1 13">
            <a:extLst>
              <a:ext uri="{FF2B5EF4-FFF2-40B4-BE49-F238E27FC236}">
                <a16:creationId xmlns:a16="http://schemas.microsoft.com/office/drawing/2014/main" xmlns="" id="{C611E9A2-CB0C-43AE-B751-AD40FB2ACB54}"/>
              </a:ext>
            </a:extLst>
          </p:cNvPr>
          <p:cNvSpPr/>
          <p:nvPr/>
        </p:nvSpPr>
        <p:spPr>
          <a:xfrm>
            <a:off x="1842182" y="3952875"/>
            <a:ext cx="1371600" cy="457200"/>
          </a:xfrm>
          <a:prstGeom prst="borderCallout1">
            <a:avLst>
              <a:gd name="adj1" fmla="val -72213"/>
              <a:gd name="adj2" fmla="val 4429"/>
              <a:gd name="adj3" fmla="val 30870"/>
              <a:gd name="adj4" fmla="val 16943"/>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rPr>
              <a:t>Lydda</a:t>
            </a:r>
            <a:endParaRPr lang="en-US" sz="3200" b="1" dirty="0">
              <a:solidFill>
                <a:schemeClr val="tx1"/>
              </a:solidFill>
            </a:endParaRPr>
          </a:p>
        </p:txBody>
      </p:sp>
      <p:sp>
        <p:nvSpPr>
          <p:cNvPr id="21" name="Line Callout 1 13">
            <a:extLst>
              <a:ext uri="{FF2B5EF4-FFF2-40B4-BE49-F238E27FC236}">
                <a16:creationId xmlns:a16="http://schemas.microsoft.com/office/drawing/2014/main" xmlns="" id="{7378759A-76D7-47F9-8B2D-A8D956A14924}"/>
              </a:ext>
            </a:extLst>
          </p:cNvPr>
          <p:cNvSpPr/>
          <p:nvPr/>
        </p:nvSpPr>
        <p:spPr>
          <a:xfrm>
            <a:off x="247650" y="3952875"/>
            <a:ext cx="1409700" cy="457200"/>
          </a:xfrm>
          <a:prstGeom prst="borderCallout1">
            <a:avLst>
              <a:gd name="adj1" fmla="val -134714"/>
              <a:gd name="adj2" fmla="val 65414"/>
              <a:gd name="adj3" fmla="val 1704"/>
              <a:gd name="adj4" fmla="val 52060"/>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Joppa</a:t>
            </a:r>
          </a:p>
        </p:txBody>
      </p:sp>
    </p:spTree>
    <p:extLst>
      <p:ext uri="{BB962C8B-B14F-4D97-AF65-F5344CB8AC3E}">
        <p14:creationId xmlns:p14="http://schemas.microsoft.com/office/powerpoint/2010/main" val="260341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22" presetClass="entr" presetSubtype="4"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animEffect transition="in" filter="wipe(down)">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xmlns="" id="{3E3BFD61-0EDA-4470-BD1C-3E2868B54FA4}"/>
              </a:ext>
            </a:extLst>
          </p:cNvPr>
          <p:cNvSpPr txBox="1">
            <a:spLocks/>
          </p:cNvSpPr>
          <p:nvPr/>
        </p:nvSpPr>
        <p:spPr bwMode="auto">
          <a:xfrm>
            <a:off x="0" y="5858867"/>
            <a:ext cx="9144000" cy="999132"/>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500" b="1" dirty="0">
                <a:solidFill>
                  <a:schemeClr val="bg1"/>
                </a:solidFill>
                <a:latin typeface="+mj-lt"/>
                <a:ea typeface="+mj-ea"/>
                <a:cs typeface="+mj-cs"/>
              </a:rPr>
              <a:t>God’s 3-stage plan for “the gospel”</a:t>
            </a:r>
            <a:endParaRPr kumimoji="0" lang="en-US" sz="3500" b="1" i="0" u="none" strike="noStrike" kern="1200" cap="none" spc="0" normalizeH="0" baseline="0" noProof="0" dirty="0">
              <a:ln>
                <a:noFill/>
              </a:ln>
              <a:solidFill>
                <a:schemeClr val="bg1"/>
              </a:solidFill>
              <a:effectLst/>
              <a:uLnTx/>
              <a:uFillTx/>
              <a:latin typeface="+mj-lt"/>
              <a:ea typeface="+mj-ea"/>
              <a:cs typeface="+mj-cs"/>
            </a:endParaRPr>
          </a:p>
        </p:txBody>
      </p:sp>
      <p:pic>
        <p:nvPicPr>
          <p:cNvPr id="6" name="Picture 5">
            <a:extLst>
              <a:ext uri="{FF2B5EF4-FFF2-40B4-BE49-F238E27FC236}">
                <a16:creationId xmlns:a16="http://schemas.microsoft.com/office/drawing/2014/main" xmlns="" id="{D77EE230-C7D5-4D47-B2D8-75E21312418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260" t="11298" r="26896" b="92"/>
          <a:stretch/>
        </p:blipFill>
        <p:spPr>
          <a:xfrm rot="5400000">
            <a:off x="1143001" y="-1143000"/>
            <a:ext cx="6858000" cy="9143998"/>
          </a:xfrm>
          <a:prstGeom prst="rect">
            <a:avLst/>
          </a:prstGeom>
        </p:spPr>
      </p:pic>
      <p:sp>
        <p:nvSpPr>
          <p:cNvPr id="11" name="Line Callout 1 13">
            <a:extLst>
              <a:ext uri="{FF2B5EF4-FFF2-40B4-BE49-F238E27FC236}">
                <a16:creationId xmlns:a16="http://schemas.microsoft.com/office/drawing/2014/main" xmlns="" id="{A0545D7D-E733-4C23-BE2B-E71E4B417538}"/>
              </a:ext>
            </a:extLst>
          </p:cNvPr>
          <p:cNvSpPr/>
          <p:nvPr/>
        </p:nvSpPr>
        <p:spPr>
          <a:xfrm>
            <a:off x="5943600" y="3733800"/>
            <a:ext cx="1905000" cy="533400"/>
          </a:xfrm>
          <a:prstGeom prst="borderCallout1">
            <a:avLst>
              <a:gd name="adj1" fmla="val 36202"/>
              <a:gd name="adj2" fmla="val -118730"/>
              <a:gd name="adj3" fmla="val 55871"/>
              <a:gd name="adj4" fmla="val 276"/>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Jerusalem</a:t>
            </a:r>
          </a:p>
        </p:txBody>
      </p:sp>
      <p:sp>
        <p:nvSpPr>
          <p:cNvPr id="30" name="TextBox 29">
            <a:extLst>
              <a:ext uri="{FF2B5EF4-FFF2-40B4-BE49-F238E27FC236}">
                <a16:creationId xmlns:a16="http://schemas.microsoft.com/office/drawing/2014/main" xmlns="" id="{B79CD5C1-2076-4650-BA58-795E409FA0A9}"/>
              </a:ext>
            </a:extLst>
          </p:cNvPr>
          <p:cNvSpPr txBox="1"/>
          <p:nvPr/>
        </p:nvSpPr>
        <p:spPr>
          <a:xfrm>
            <a:off x="0" y="5410200"/>
            <a:ext cx="9132278" cy="146515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9:42 </a:t>
            </a:r>
            <a:r>
              <a:rPr lang="en-US" sz="3000" b="1" u="sng" dirty="0">
                <a:solidFill>
                  <a:srgbClr val="002060"/>
                </a:solidFill>
              </a:rPr>
              <a:t>It became known all over Joppa, and many believed in the Lord</a:t>
            </a:r>
            <a:r>
              <a:rPr lang="en-US" sz="3000" dirty="0"/>
              <a:t>.</a:t>
            </a:r>
            <a:r>
              <a:rPr lang="en-US" sz="3000" b="1" baseline="30000" dirty="0"/>
              <a:t>43 </a:t>
            </a:r>
            <a:r>
              <a:rPr lang="en-US" sz="3000" dirty="0"/>
              <a:t>And Peter stayed many days in Joppa with a tanner named Simon.</a:t>
            </a:r>
          </a:p>
          <a:p>
            <a:endParaRPr lang="en-US" sz="3000" dirty="0"/>
          </a:p>
        </p:txBody>
      </p:sp>
      <p:sp>
        <p:nvSpPr>
          <p:cNvPr id="28" name="Oval 27">
            <a:extLst>
              <a:ext uri="{FF2B5EF4-FFF2-40B4-BE49-F238E27FC236}">
                <a16:creationId xmlns:a16="http://schemas.microsoft.com/office/drawing/2014/main" xmlns="" id="{C18411E6-337F-4C24-B73B-6B1422FA0350}"/>
              </a:ext>
            </a:extLst>
          </p:cNvPr>
          <p:cNvSpPr/>
          <p:nvPr/>
        </p:nvSpPr>
        <p:spPr>
          <a:xfrm>
            <a:off x="3322414" y="3767455"/>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xmlns="" id="{9C8380B0-A9F7-450A-9F83-005AFB52C2EE}"/>
              </a:ext>
            </a:extLst>
          </p:cNvPr>
          <p:cNvSpPr/>
          <p:nvPr/>
        </p:nvSpPr>
        <p:spPr>
          <a:xfrm>
            <a:off x="1676400" y="323849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F9181F60-86A5-4C5A-8F93-6F961FB0AB6C}"/>
              </a:ext>
            </a:extLst>
          </p:cNvPr>
          <p:cNvSpPr/>
          <p:nvPr/>
        </p:nvSpPr>
        <p:spPr>
          <a:xfrm>
            <a:off x="990600" y="295274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xmlns="" id="{3BF11B3C-5D32-4EC9-BED3-CF73EC632255}"/>
              </a:ext>
            </a:extLst>
          </p:cNvPr>
          <p:cNvSpPr txBox="1"/>
          <p:nvPr/>
        </p:nvSpPr>
        <p:spPr>
          <a:xfrm>
            <a:off x="11722" y="4495800"/>
            <a:ext cx="9132278" cy="2394156"/>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10:1 </a:t>
            </a:r>
            <a:r>
              <a:rPr lang="en-US" sz="3000" dirty="0"/>
              <a:t>Now there was a man at Caesarea named </a:t>
            </a:r>
            <a:r>
              <a:rPr lang="en-US" sz="3000" b="1" u="sng" dirty="0">
                <a:solidFill>
                  <a:srgbClr val="002060"/>
                </a:solidFill>
              </a:rPr>
              <a:t>Cornelius</a:t>
            </a:r>
            <a:r>
              <a:rPr lang="en-US" sz="3000" dirty="0"/>
              <a:t>, a centurion of what was called the Italian cohort, </a:t>
            </a:r>
            <a:r>
              <a:rPr lang="en-US" sz="3000" b="1" baseline="30000" dirty="0"/>
              <a:t>2 </a:t>
            </a:r>
            <a:r>
              <a:rPr lang="en-US" sz="3000" dirty="0"/>
              <a:t>a devout man and one who feared God with all his household, and gave many alms to the Jewish people and prayed to God continually. </a:t>
            </a:r>
          </a:p>
          <a:p>
            <a:endParaRPr lang="en-US" sz="3000" dirty="0"/>
          </a:p>
        </p:txBody>
      </p:sp>
      <p:sp>
        <p:nvSpPr>
          <p:cNvPr id="12" name="Oval 11">
            <a:extLst>
              <a:ext uri="{FF2B5EF4-FFF2-40B4-BE49-F238E27FC236}">
                <a16:creationId xmlns:a16="http://schemas.microsoft.com/office/drawing/2014/main" xmlns="" id="{C90CC754-0DA1-4ECF-94DA-840FAD210B0C}"/>
              </a:ext>
            </a:extLst>
          </p:cNvPr>
          <p:cNvSpPr/>
          <p:nvPr/>
        </p:nvSpPr>
        <p:spPr>
          <a:xfrm>
            <a:off x="1706177" y="123824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ine Callout 1 13">
            <a:extLst>
              <a:ext uri="{FF2B5EF4-FFF2-40B4-BE49-F238E27FC236}">
                <a16:creationId xmlns:a16="http://schemas.microsoft.com/office/drawing/2014/main" xmlns="" id="{F2483708-6728-4C47-B6A8-1638DE399B14}"/>
              </a:ext>
            </a:extLst>
          </p:cNvPr>
          <p:cNvSpPr/>
          <p:nvPr/>
        </p:nvSpPr>
        <p:spPr>
          <a:xfrm>
            <a:off x="247650" y="332721"/>
            <a:ext cx="1809750" cy="457200"/>
          </a:xfrm>
          <a:prstGeom prst="borderCallout1">
            <a:avLst>
              <a:gd name="adj1" fmla="val 222568"/>
              <a:gd name="adj2" fmla="val 81111"/>
              <a:gd name="adj3" fmla="val 94908"/>
              <a:gd name="adj4" fmla="val 47645"/>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Caesarea</a:t>
            </a:r>
          </a:p>
        </p:txBody>
      </p:sp>
      <p:sp>
        <p:nvSpPr>
          <p:cNvPr id="14" name="Line Callout 1 13">
            <a:extLst>
              <a:ext uri="{FF2B5EF4-FFF2-40B4-BE49-F238E27FC236}">
                <a16:creationId xmlns:a16="http://schemas.microsoft.com/office/drawing/2014/main" xmlns="" id="{3CA63142-DC5C-490B-B3D3-5C3F57178F90}"/>
              </a:ext>
            </a:extLst>
          </p:cNvPr>
          <p:cNvSpPr/>
          <p:nvPr/>
        </p:nvSpPr>
        <p:spPr>
          <a:xfrm>
            <a:off x="1842182" y="3952875"/>
            <a:ext cx="1371600" cy="457200"/>
          </a:xfrm>
          <a:prstGeom prst="borderCallout1">
            <a:avLst>
              <a:gd name="adj1" fmla="val -72213"/>
              <a:gd name="adj2" fmla="val 4429"/>
              <a:gd name="adj3" fmla="val 30870"/>
              <a:gd name="adj4" fmla="val 16943"/>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rPr>
              <a:t>Lydda</a:t>
            </a:r>
            <a:endParaRPr lang="en-US" sz="3200" b="1" dirty="0">
              <a:solidFill>
                <a:schemeClr val="tx1"/>
              </a:solidFill>
            </a:endParaRPr>
          </a:p>
        </p:txBody>
      </p:sp>
      <p:sp>
        <p:nvSpPr>
          <p:cNvPr id="19" name="Line Callout 1 13">
            <a:extLst>
              <a:ext uri="{FF2B5EF4-FFF2-40B4-BE49-F238E27FC236}">
                <a16:creationId xmlns:a16="http://schemas.microsoft.com/office/drawing/2014/main" xmlns="" id="{D2ABDCDF-976A-47F9-B719-0D046973689A}"/>
              </a:ext>
            </a:extLst>
          </p:cNvPr>
          <p:cNvSpPr/>
          <p:nvPr/>
        </p:nvSpPr>
        <p:spPr>
          <a:xfrm>
            <a:off x="247650" y="3952875"/>
            <a:ext cx="1409700" cy="457200"/>
          </a:xfrm>
          <a:prstGeom prst="borderCallout1">
            <a:avLst>
              <a:gd name="adj1" fmla="val -134714"/>
              <a:gd name="adj2" fmla="val 65414"/>
              <a:gd name="adj3" fmla="val 1704"/>
              <a:gd name="adj4" fmla="val 52060"/>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Joppa</a:t>
            </a:r>
          </a:p>
        </p:txBody>
      </p:sp>
    </p:spTree>
    <p:extLst>
      <p:ext uri="{BB962C8B-B14F-4D97-AF65-F5344CB8AC3E}">
        <p14:creationId xmlns:p14="http://schemas.microsoft.com/office/powerpoint/2010/main" val="1467460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xmlns="" id="{3E3BFD61-0EDA-4470-BD1C-3E2868B54FA4}"/>
              </a:ext>
            </a:extLst>
          </p:cNvPr>
          <p:cNvSpPr txBox="1">
            <a:spLocks/>
          </p:cNvSpPr>
          <p:nvPr/>
        </p:nvSpPr>
        <p:spPr bwMode="auto">
          <a:xfrm>
            <a:off x="0" y="5858867"/>
            <a:ext cx="9144000" cy="999132"/>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500" b="1" dirty="0">
                <a:solidFill>
                  <a:schemeClr val="bg1"/>
                </a:solidFill>
                <a:latin typeface="+mj-lt"/>
                <a:ea typeface="+mj-ea"/>
                <a:cs typeface="+mj-cs"/>
              </a:rPr>
              <a:t>God’s 3-stage plan for “the gospel”</a:t>
            </a:r>
            <a:endParaRPr kumimoji="0" lang="en-US" sz="3500" b="1" i="0" u="none" strike="noStrike" kern="1200" cap="none" spc="0" normalizeH="0" baseline="0" noProof="0" dirty="0">
              <a:ln>
                <a:noFill/>
              </a:ln>
              <a:solidFill>
                <a:schemeClr val="bg1"/>
              </a:solidFill>
              <a:effectLst/>
              <a:uLnTx/>
              <a:uFillTx/>
              <a:latin typeface="+mj-lt"/>
              <a:ea typeface="+mj-ea"/>
              <a:cs typeface="+mj-cs"/>
            </a:endParaRPr>
          </a:p>
        </p:txBody>
      </p:sp>
      <p:pic>
        <p:nvPicPr>
          <p:cNvPr id="6" name="Picture 5">
            <a:extLst>
              <a:ext uri="{FF2B5EF4-FFF2-40B4-BE49-F238E27FC236}">
                <a16:creationId xmlns:a16="http://schemas.microsoft.com/office/drawing/2014/main" xmlns="" id="{D77EE230-C7D5-4D47-B2D8-75E21312418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260" t="11298" r="26896" b="92"/>
          <a:stretch/>
        </p:blipFill>
        <p:spPr>
          <a:xfrm rot="5400000">
            <a:off x="1143001" y="-1143000"/>
            <a:ext cx="6858000" cy="9143998"/>
          </a:xfrm>
          <a:prstGeom prst="rect">
            <a:avLst/>
          </a:prstGeom>
        </p:spPr>
      </p:pic>
      <p:sp>
        <p:nvSpPr>
          <p:cNvPr id="11" name="Line Callout 1 13">
            <a:extLst>
              <a:ext uri="{FF2B5EF4-FFF2-40B4-BE49-F238E27FC236}">
                <a16:creationId xmlns:a16="http://schemas.microsoft.com/office/drawing/2014/main" xmlns="" id="{A0545D7D-E733-4C23-BE2B-E71E4B417538}"/>
              </a:ext>
            </a:extLst>
          </p:cNvPr>
          <p:cNvSpPr/>
          <p:nvPr/>
        </p:nvSpPr>
        <p:spPr>
          <a:xfrm>
            <a:off x="5943600" y="3733800"/>
            <a:ext cx="1905000" cy="533400"/>
          </a:xfrm>
          <a:prstGeom prst="borderCallout1">
            <a:avLst>
              <a:gd name="adj1" fmla="val 36202"/>
              <a:gd name="adj2" fmla="val -118730"/>
              <a:gd name="adj3" fmla="val 55871"/>
              <a:gd name="adj4" fmla="val 276"/>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Jerusalem</a:t>
            </a:r>
          </a:p>
        </p:txBody>
      </p:sp>
      <p:sp>
        <p:nvSpPr>
          <p:cNvPr id="30" name="TextBox 29">
            <a:extLst>
              <a:ext uri="{FF2B5EF4-FFF2-40B4-BE49-F238E27FC236}">
                <a16:creationId xmlns:a16="http://schemas.microsoft.com/office/drawing/2014/main" xmlns="" id="{B79CD5C1-2076-4650-BA58-795E409FA0A9}"/>
              </a:ext>
            </a:extLst>
          </p:cNvPr>
          <p:cNvSpPr txBox="1"/>
          <p:nvPr/>
        </p:nvSpPr>
        <p:spPr>
          <a:xfrm>
            <a:off x="0" y="5410200"/>
            <a:ext cx="9132278" cy="146515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9:42 </a:t>
            </a:r>
            <a:r>
              <a:rPr lang="en-US" sz="3000" b="1" u="sng" dirty="0">
                <a:solidFill>
                  <a:srgbClr val="002060"/>
                </a:solidFill>
              </a:rPr>
              <a:t>It became known all over Joppa, and many believed in the Lord</a:t>
            </a:r>
            <a:r>
              <a:rPr lang="en-US" sz="3000" dirty="0"/>
              <a:t>.</a:t>
            </a:r>
            <a:r>
              <a:rPr lang="en-US" sz="3000" b="1" baseline="30000" dirty="0"/>
              <a:t>43 </a:t>
            </a:r>
            <a:r>
              <a:rPr lang="en-US" sz="3000" dirty="0"/>
              <a:t>And Peter stayed many days in Joppa with a tanner named Simon.</a:t>
            </a:r>
          </a:p>
          <a:p>
            <a:endParaRPr lang="en-US" sz="3000" dirty="0"/>
          </a:p>
        </p:txBody>
      </p:sp>
      <p:sp>
        <p:nvSpPr>
          <p:cNvPr id="28" name="Oval 27">
            <a:extLst>
              <a:ext uri="{FF2B5EF4-FFF2-40B4-BE49-F238E27FC236}">
                <a16:creationId xmlns:a16="http://schemas.microsoft.com/office/drawing/2014/main" xmlns="" id="{C18411E6-337F-4C24-B73B-6B1422FA0350}"/>
              </a:ext>
            </a:extLst>
          </p:cNvPr>
          <p:cNvSpPr/>
          <p:nvPr/>
        </p:nvSpPr>
        <p:spPr>
          <a:xfrm>
            <a:off x="3322414" y="3767455"/>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xmlns="" id="{9C8380B0-A9F7-450A-9F83-005AFB52C2EE}"/>
              </a:ext>
            </a:extLst>
          </p:cNvPr>
          <p:cNvSpPr/>
          <p:nvPr/>
        </p:nvSpPr>
        <p:spPr>
          <a:xfrm>
            <a:off x="1676400" y="323849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F9181F60-86A5-4C5A-8F93-6F961FB0AB6C}"/>
              </a:ext>
            </a:extLst>
          </p:cNvPr>
          <p:cNvSpPr/>
          <p:nvPr/>
        </p:nvSpPr>
        <p:spPr>
          <a:xfrm>
            <a:off x="990600" y="295274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ine Callout 1 13">
            <a:extLst>
              <a:ext uri="{FF2B5EF4-FFF2-40B4-BE49-F238E27FC236}">
                <a16:creationId xmlns:a16="http://schemas.microsoft.com/office/drawing/2014/main" xmlns="" id="{411574FE-CD44-4CA7-9F88-CC417D3988D0}"/>
              </a:ext>
            </a:extLst>
          </p:cNvPr>
          <p:cNvSpPr/>
          <p:nvPr/>
        </p:nvSpPr>
        <p:spPr>
          <a:xfrm>
            <a:off x="1842182" y="3952875"/>
            <a:ext cx="1371600" cy="457200"/>
          </a:xfrm>
          <a:prstGeom prst="borderCallout1">
            <a:avLst>
              <a:gd name="adj1" fmla="val -72213"/>
              <a:gd name="adj2" fmla="val 4429"/>
              <a:gd name="adj3" fmla="val 30870"/>
              <a:gd name="adj4" fmla="val 16943"/>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rPr>
              <a:t>Lydda</a:t>
            </a:r>
            <a:endParaRPr lang="en-US" sz="3200" b="1" dirty="0">
              <a:solidFill>
                <a:schemeClr val="tx1"/>
              </a:solidFill>
            </a:endParaRPr>
          </a:p>
        </p:txBody>
      </p:sp>
      <p:sp>
        <p:nvSpPr>
          <p:cNvPr id="17" name="Line Callout 1 13">
            <a:extLst>
              <a:ext uri="{FF2B5EF4-FFF2-40B4-BE49-F238E27FC236}">
                <a16:creationId xmlns:a16="http://schemas.microsoft.com/office/drawing/2014/main" xmlns="" id="{FF224C48-9E4E-42EE-A51B-F135F0619364}"/>
              </a:ext>
            </a:extLst>
          </p:cNvPr>
          <p:cNvSpPr/>
          <p:nvPr/>
        </p:nvSpPr>
        <p:spPr>
          <a:xfrm>
            <a:off x="247650" y="3952875"/>
            <a:ext cx="1409700" cy="457200"/>
          </a:xfrm>
          <a:prstGeom prst="borderCallout1">
            <a:avLst>
              <a:gd name="adj1" fmla="val -134714"/>
              <a:gd name="adj2" fmla="val 65414"/>
              <a:gd name="adj3" fmla="val 1704"/>
              <a:gd name="adj4" fmla="val 52060"/>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Joppa</a:t>
            </a:r>
          </a:p>
        </p:txBody>
      </p:sp>
      <p:sp>
        <p:nvSpPr>
          <p:cNvPr id="12" name="Oval 11">
            <a:extLst>
              <a:ext uri="{FF2B5EF4-FFF2-40B4-BE49-F238E27FC236}">
                <a16:creationId xmlns:a16="http://schemas.microsoft.com/office/drawing/2014/main" xmlns="" id="{C90CC754-0DA1-4ECF-94DA-840FAD210B0C}"/>
              </a:ext>
            </a:extLst>
          </p:cNvPr>
          <p:cNvSpPr/>
          <p:nvPr/>
        </p:nvSpPr>
        <p:spPr>
          <a:xfrm>
            <a:off x="1706177" y="123824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ine Callout 1 13">
            <a:extLst>
              <a:ext uri="{FF2B5EF4-FFF2-40B4-BE49-F238E27FC236}">
                <a16:creationId xmlns:a16="http://schemas.microsoft.com/office/drawing/2014/main" xmlns="" id="{F2483708-6728-4C47-B6A8-1638DE399B14}"/>
              </a:ext>
            </a:extLst>
          </p:cNvPr>
          <p:cNvSpPr/>
          <p:nvPr/>
        </p:nvSpPr>
        <p:spPr>
          <a:xfrm>
            <a:off x="247650" y="332721"/>
            <a:ext cx="1809750" cy="457200"/>
          </a:xfrm>
          <a:prstGeom prst="borderCallout1">
            <a:avLst>
              <a:gd name="adj1" fmla="val 222568"/>
              <a:gd name="adj2" fmla="val 81111"/>
              <a:gd name="adj3" fmla="val 94908"/>
              <a:gd name="adj4" fmla="val 47645"/>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Caesarea</a:t>
            </a:r>
          </a:p>
        </p:txBody>
      </p:sp>
      <p:pic>
        <p:nvPicPr>
          <p:cNvPr id="14" name="Picture 13" descr="A person wearing a costume&#10;&#10;Description generated with very high confidence">
            <a:extLst>
              <a:ext uri="{FF2B5EF4-FFF2-40B4-BE49-F238E27FC236}">
                <a16:creationId xmlns:a16="http://schemas.microsoft.com/office/drawing/2014/main" xmlns="" id="{758F4052-1D57-4C6D-820F-D9B6A567A29B}"/>
              </a:ext>
            </a:extLst>
          </p:cNvPr>
          <p:cNvPicPr>
            <a:picLocks noChangeAspect="1"/>
          </p:cNvPicPr>
          <p:nvPr/>
        </p:nvPicPr>
        <p:blipFill rotWithShape="1">
          <a:blip r:embed="rId3">
            <a:extLst>
              <a:ext uri="{28A0092B-C50C-407E-A947-70E740481C1C}">
                <a14:useLocalDpi xmlns:a14="http://schemas.microsoft.com/office/drawing/2010/main" val="0"/>
              </a:ext>
            </a:extLst>
          </a:blip>
          <a:srcRect l="26795" t="9008" r="15705" b="10993"/>
          <a:stretch/>
        </p:blipFill>
        <p:spPr>
          <a:xfrm>
            <a:off x="4188781" y="0"/>
            <a:ext cx="4955219" cy="4596145"/>
          </a:xfrm>
          <a:prstGeom prst="rect">
            <a:avLst/>
          </a:prstGeom>
        </p:spPr>
      </p:pic>
      <p:sp>
        <p:nvSpPr>
          <p:cNvPr id="13" name="TextBox 12">
            <a:extLst>
              <a:ext uri="{FF2B5EF4-FFF2-40B4-BE49-F238E27FC236}">
                <a16:creationId xmlns:a16="http://schemas.microsoft.com/office/drawing/2014/main" xmlns="" id="{3BF11B3C-5D32-4EC9-BED3-CF73EC632255}"/>
              </a:ext>
            </a:extLst>
          </p:cNvPr>
          <p:cNvSpPr txBox="1"/>
          <p:nvPr/>
        </p:nvSpPr>
        <p:spPr>
          <a:xfrm>
            <a:off x="11722" y="4495800"/>
            <a:ext cx="9132278" cy="2394156"/>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10:1 </a:t>
            </a:r>
            <a:r>
              <a:rPr lang="en-US" sz="3000" dirty="0"/>
              <a:t>Now there was a man at Caesarea named Cornelius, </a:t>
            </a:r>
            <a:r>
              <a:rPr lang="en-US" sz="2900" b="1" u="sng" dirty="0">
                <a:solidFill>
                  <a:srgbClr val="002060"/>
                </a:solidFill>
              </a:rPr>
              <a:t>a centurion of what was called the Italian cohort</a:t>
            </a:r>
            <a:r>
              <a:rPr lang="en-US" sz="3000" dirty="0"/>
              <a:t>, </a:t>
            </a:r>
            <a:r>
              <a:rPr lang="en-US" sz="3000" b="1" baseline="30000" dirty="0"/>
              <a:t>2 </a:t>
            </a:r>
            <a:r>
              <a:rPr lang="en-US" sz="3000" dirty="0"/>
              <a:t>a devout man and one who feared God with all his household, and gave many alms to the Jewish people and prayed to God continually. </a:t>
            </a:r>
          </a:p>
          <a:p>
            <a:endParaRPr lang="en-US" sz="3000" dirty="0"/>
          </a:p>
        </p:txBody>
      </p:sp>
    </p:spTree>
    <p:extLst>
      <p:ext uri="{BB962C8B-B14F-4D97-AF65-F5344CB8AC3E}">
        <p14:creationId xmlns:p14="http://schemas.microsoft.com/office/powerpoint/2010/main" val="3366576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xmlns="" id="{3E3BFD61-0EDA-4470-BD1C-3E2868B54FA4}"/>
              </a:ext>
            </a:extLst>
          </p:cNvPr>
          <p:cNvSpPr txBox="1">
            <a:spLocks/>
          </p:cNvSpPr>
          <p:nvPr/>
        </p:nvSpPr>
        <p:spPr bwMode="auto">
          <a:xfrm>
            <a:off x="0" y="5858867"/>
            <a:ext cx="9144000" cy="999132"/>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500" b="1" dirty="0">
                <a:solidFill>
                  <a:schemeClr val="bg1"/>
                </a:solidFill>
                <a:latin typeface="+mj-lt"/>
                <a:ea typeface="+mj-ea"/>
                <a:cs typeface="+mj-cs"/>
              </a:rPr>
              <a:t>God’s 3-stage plan for “the gospel”</a:t>
            </a:r>
            <a:endParaRPr kumimoji="0" lang="en-US" sz="3500" b="1" i="0" u="none" strike="noStrike" kern="1200" cap="none" spc="0" normalizeH="0" baseline="0" noProof="0" dirty="0">
              <a:ln>
                <a:noFill/>
              </a:ln>
              <a:solidFill>
                <a:schemeClr val="bg1"/>
              </a:solidFill>
              <a:effectLst/>
              <a:uLnTx/>
              <a:uFillTx/>
              <a:latin typeface="+mj-lt"/>
              <a:ea typeface="+mj-ea"/>
              <a:cs typeface="+mj-cs"/>
            </a:endParaRPr>
          </a:p>
        </p:txBody>
      </p:sp>
      <p:pic>
        <p:nvPicPr>
          <p:cNvPr id="6" name="Picture 5">
            <a:extLst>
              <a:ext uri="{FF2B5EF4-FFF2-40B4-BE49-F238E27FC236}">
                <a16:creationId xmlns:a16="http://schemas.microsoft.com/office/drawing/2014/main" xmlns="" id="{D77EE230-C7D5-4D47-B2D8-75E21312418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260" t="11298" r="26896" b="92"/>
          <a:stretch/>
        </p:blipFill>
        <p:spPr>
          <a:xfrm rot="5400000">
            <a:off x="1143001" y="-1143000"/>
            <a:ext cx="6858000" cy="9143998"/>
          </a:xfrm>
          <a:prstGeom prst="rect">
            <a:avLst/>
          </a:prstGeom>
        </p:spPr>
      </p:pic>
      <p:sp>
        <p:nvSpPr>
          <p:cNvPr id="11" name="Line Callout 1 13">
            <a:extLst>
              <a:ext uri="{FF2B5EF4-FFF2-40B4-BE49-F238E27FC236}">
                <a16:creationId xmlns:a16="http://schemas.microsoft.com/office/drawing/2014/main" xmlns="" id="{A0545D7D-E733-4C23-BE2B-E71E4B417538}"/>
              </a:ext>
            </a:extLst>
          </p:cNvPr>
          <p:cNvSpPr/>
          <p:nvPr/>
        </p:nvSpPr>
        <p:spPr>
          <a:xfrm>
            <a:off x="5943600" y="3733800"/>
            <a:ext cx="1905000" cy="533400"/>
          </a:xfrm>
          <a:prstGeom prst="borderCallout1">
            <a:avLst>
              <a:gd name="adj1" fmla="val 36202"/>
              <a:gd name="adj2" fmla="val -118730"/>
              <a:gd name="adj3" fmla="val 55871"/>
              <a:gd name="adj4" fmla="val 276"/>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Jerusalem</a:t>
            </a:r>
          </a:p>
        </p:txBody>
      </p:sp>
      <p:sp>
        <p:nvSpPr>
          <p:cNvPr id="30" name="TextBox 29">
            <a:extLst>
              <a:ext uri="{FF2B5EF4-FFF2-40B4-BE49-F238E27FC236}">
                <a16:creationId xmlns:a16="http://schemas.microsoft.com/office/drawing/2014/main" xmlns="" id="{B79CD5C1-2076-4650-BA58-795E409FA0A9}"/>
              </a:ext>
            </a:extLst>
          </p:cNvPr>
          <p:cNvSpPr txBox="1"/>
          <p:nvPr/>
        </p:nvSpPr>
        <p:spPr>
          <a:xfrm>
            <a:off x="0" y="5410200"/>
            <a:ext cx="9132278" cy="146515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9:42 </a:t>
            </a:r>
            <a:r>
              <a:rPr lang="en-US" sz="3000" b="1" u="sng" dirty="0">
                <a:solidFill>
                  <a:srgbClr val="002060"/>
                </a:solidFill>
              </a:rPr>
              <a:t>It became known all over Joppa, and many believed in the Lord</a:t>
            </a:r>
            <a:r>
              <a:rPr lang="en-US" sz="3000" dirty="0"/>
              <a:t>.</a:t>
            </a:r>
            <a:r>
              <a:rPr lang="en-US" sz="3000" b="1" baseline="30000" dirty="0"/>
              <a:t>43 </a:t>
            </a:r>
            <a:r>
              <a:rPr lang="en-US" sz="3000" dirty="0"/>
              <a:t>And Peter stayed many days in Joppa with a tanner named Simon.</a:t>
            </a:r>
          </a:p>
          <a:p>
            <a:endParaRPr lang="en-US" sz="3000" dirty="0"/>
          </a:p>
        </p:txBody>
      </p:sp>
      <p:sp>
        <p:nvSpPr>
          <p:cNvPr id="28" name="Oval 27">
            <a:extLst>
              <a:ext uri="{FF2B5EF4-FFF2-40B4-BE49-F238E27FC236}">
                <a16:creationId xmlns:a16="http://schemas.microsoft.com/office/drawing/2014/main" xmlns="" id="{C18411E6-337F-4C24-B73B-6B1422FA0350}"/>
              </a:ext>
            </a:extLst>
          </p:cNvPr>
          <p:cNvSpPr/>
          <p:nvPr/>
        </p:nvSpPr>
        <p:spPr>
          <a:xfrm>
            <a:off x="3322414" y="3767455"/>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xmlns="" id="{9C8380B0-A9F7-450A-9F83-005AFB52C2EE}"/>
              </a:ext>
            </a:extLst>
          </p:cNvPr>
          <p:cNvSpPr/>
          <p:nvPr/>
        </p:nvSpPr>
        <p:spPr>
          <a:xfrm>
            <a:off x="1676400" y="323849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F9181F60-86A5-4C5A-8F93-6F961FB0AB6C}"/>
              </a:ext>
            </a:extLst>
          </p:cNvPr>
          <p:cNvSpPr/>
          <p:nvPr/>
        </p:nvSpPr>
        <p:spPr>
          <a:xfrm>
            <a:off x="990600" y="295274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ine Callout 1 13">
            <a:extLst>
              <a:ext uri="{FF2B5EF4-FFF2-40B4-BE49-F238E27FC236}">
                <a16:creationId xmlns:a16="http://schemas.microsoft.com/office/drawing/2014/main" xmlns="" id="{FF224C48-9E4E-42EE-A51B-F135F0619364}"/>
              </a:ext>
            </a:extLst>
          </p:cNvPr>
          <p:cNvSpPr/>
          <p:nvPr/>
        </p:nvSpPr>
        <p:spPr>
          <a:xfrm>
            <a:off x="247650" y="3952875"/>
            <a:ext cx="1409700" cy="457200"/>
          </a:xfrm>
          <a:prstGeom prst="borderCallout1">
            <a:avLst>
              <a:gd name="adj1" fmla="val -134714"/>
              <a:gd name="adj2" fmla="val 65414"/>
              <a:gd name="adj3" fmla="val 1704"/>
              <a:gd name="adj4" fmla="val 52060"/>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Joppa</a:t>
            </a:r>
          </a:p>
        </p:txBody>
      </p:sp>
      <p:sp>
        <p:nvSpPr>
          <p:cNvPr id="12" name="Oval 11">
            <a:extLst>
              <a:ext uri="{FF2B5EF4-FFF2-40B4-BE49-F238E27FC236}">
                <a16:creationId xmlns:a16="http://schemas.microsoft.com/office/drawing/2014/main" xmlns="" id="{C90CC754-0DA1-4ECF-94DA-840FAD210B0C}"/>
              </a:ext>
            </a:extLst>
          </p:cNvPr>
          <p:cNvSpPr/>
          <p:nvPr/>
        </p:nvSpPr>
        <p:spPr>
          <a:xfrm>
            <a:off x="1706177" y="123824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ine Callout 1 13">
            <a:extLst>
              <a:ext uri="{FF2B5EF4-FFF2-40B4-BE49-F238E27FC236}">
                <a16:creationId xmlns:a16="http://schemas.microsoft.com/office/drawing/2014/main" xmlns="" id="{F2483708-6728-4C47-B6A8-1638DE399B14}"/>
              </a:ext>
            </a:extLst>
          </p:cNvPr>
          <p:cNvSpPr/>
          <p:nvPr/>
        </p:nvSpPr>
        <p:spPr>
          <a:xfrm>
            <a:off x="247650" y="332721"/>
            <a:ext cx="1809750" cy="457200"/>
          </a:xfrm>
          <a:prstGeom prst="borderCallout1">
            <a:avLst>
              <a:gd name="adj1" fmla="val 222568"/>
              <a:gd name="adj2" fmla="val 81111"/>
              <a:gd name="adj3" fmla="val 94908"/>
              <a:gd name="adj4" fmla="val 47645"/>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Caesarea</a:t>
            </a:r>
          </a:p>
        </p:txBody>
      </p:sp>
      <p:sp>
        <p:nvSpPr>
          <p:cNvPr id="13" name="TextBox 12">
            <a:extLst>
              <a:ext uri="{FF2B5EF4-FFF2-40B4-BE49-F238E27FC236}">
                <a16:creationId xmlns:a16="http://schemas.microsoft.com/office/drawing/2014/main" xmlns="" id="{3BF11B3C-5D32-4EC9-BED3-CF73EC632255}"/>
              </a:ext>
            </a:extLst>
          </p:cNvPr>
          <p:cNvSpPr txBox="1"/>
          <p:nvPr/>
        </p:nvSpPr>
        <p:spPr>
          <a:xfrm>
            <a:off x="11722" y="4495800"/>
            <a:ext cx="9132278" cy="2394156"/>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10:1 </a:t>
            </a:r>
            <a:r>
              <a:rPr lang="en-US" sz="3000" dirty="0"/>
              <a:t>Now there was a man at </a:t>
            </a:r>
            <a:r>
              <a:rPr lang="en-US" sz="3000" b="1" u="sng" dirty="0">
                <a:solidFill>
                  <a:srgbClr val="002060"/>
                </a:solidFill>
              </a:rPr>
              <a:t>Caesarea</a:t>
            </a:r>
            <a:r>
              <a:rPr lang="en-US" sz="3000" dirty="0"/>
              <a:t> named Cornelius, a centurion of what was called the Italian cohort, </a:t>
            </a:r>
            <a:r>
              <a:rPr lang="en-US" sz="3000" b="1" baseline="30000" dirty="0"/>
              <a:t>2 </a:t>
            </a:r>
            <a:r>
              <a:rPr lang="en-US" sz="3000" dirty="0"/>
              <a:t>a devout man and one who feared God with all his household, and gave many alms to the Jewish people and prayed to God continually. </a:t>
            </a:r>
          </a:p>
          <a:p>
            <a:endParaRPr lang="en-US" sz="3000" dirty="0"/>
          </a:p>
        </p:txBody>
      </p:sp>
      <p:sp>
        <p:nvSpPr>
          <p:cNvPr id="20" name="Line Callout 1 13">
            <a:extLst>
              <a:ext uri="{FF2B5EF4-FFF2-40B4-BE49-F238E27FC236}">
                <a16:creationId xmlns:a16="http://schemas.microsoft.com/office/drawing/2014/main" xmlns="" id="{4D362E2E-5DDD-46F6-9399-38F681B20616}"/>
              </a:ext>
            </a:extLst>
          </p:cNvPr>
          <p:cNvSpPr/>
          <p:nvPr/>
        </p:nvSpPr>
        <p:spPr>
          <a:xfrm>
            <a:off x="1842182" y="3952875"/>
            <a:ext cx="1371600" cy="457200"/>
          </a:xfrm>
          <a:prstGeom prst="borderCallout1">
            <a:avLst>
              <a:gd name="adj1" fmla="val -72213"/>
              <a:gd name="adj2" fmla="val 4429"/>
              <a:gd name="adj3" fmla="val 30870"/>
              <a:gd name="adj4" fmla="val 16943"/>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rPr>
              <a:t>Lydda</a:t>
            </a:r>
            <a:endParaRPr lang="en-US" sz="3200" b="1" dirty="0">
              <a:solidFill>
                <a:schemeClr val="tx1"/>
              </a:solidFill>
            </a:endParaRPr>
          </a:p>
        </p:txBody>
      </p:sp>
      <p:pic>
        <p:nvPicPr>
          <p:cNvPr id="5" name="Picture 4">
            <a:extLst>
              <a:ext uri="{FF2B5EF4-FFF2-40B4-BE49-F238E27FC236}">
                <a16:creationId xmlns:a16="http://schemas.microsoft.com/office/drawing/2014/main" xmlns="" id="{EECCA70D-7E81-40E2-A8CB-1FC4387AF421}"/>
              </a:ext>
            </a:extLst>
          </p:cNvPr>
          <p:cNvPicPr>
            <a:picLocks noChangeAspect="1"/>
          </p:cNvPicPr>
          <p:nvPr/>
        </p:nvPicPr>
        <p:blipFill rotWithShape="1">
          <a:blip r:embed="rId3">
            <a:extLst>
              <a:ext uri="{28A0092B-C50C-407E-A947-70E740481C1C}">
                <a14:useLocalDpi xmlns:a14="http://schemas.microsoft.com/office/drawing/2010/main" val="0"/>
              </a:ext>
            </a:extLst>
          </a:blip>
          <a:srcRect r="3344"/>
          <a:stretch/>
        </p:blipFill>
        <p:spPr>
          <a:xfrm>
            <a:off x="0" y="0"/>
            <a:ext cx="9144000" cy="4495800"/>
          </a:xfrm>
          <a:prstGeom prst="rect">
            <a:avLst/>
          </a:prstGeom>
        </p:spPr>
      </p:pic>
      <p:sp>
        <p:nvSpPr>
          <p:cNvPr id="19" name="Rounded Rectangular Callout 17">
            <a:extLst>
              <a:ext uri="{FF2B5EF4-FFF2-40B4-BE49-F238E27FC236}">
                <a16:creationId xmlns:a16="http://schemas.microsoft.com/office/drawing/2014/main" xmlns="" id="{68FEA7F1-4C91-40C6-9157-65F24168362E}"/>
              </a:ext>
            </a:extLst>
          </p:cNvPr>
          <p:cNvSpPr/>
          <p:nvPr/>
        </p:nvSpPr>
        <p:spPr>
          <a:xfrm>
            <a:off x="152400" y="3682606"/>
            <a:ext cx="5791200" cy="584594"/>
          </a:xfrm>
          <a:prstGeom prst="wedgeRoundRectCallout">
            <a:avLst>
              <a:gd name="adj1" fmla="val -21927"/>
              <a:gd name="adj2" fmla="val 49596"/>
              <a:gd name="adj3" fmla="val 16667"/>
            </a:avLst>
          </a:prstGeom>
          <a:solidFill>
            <a:schemeClr val="tx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Spearhead of Roman occupation</a:t>
            </a:r>
          </a:p>
        </p:txBody>
      </p:sp>
    </p:spTree>
    <p:extLst>
      <p:ext uri="{BB962C8B-B14F-4D97-AF65-F5344CB8AC3E}">
        <p14:creationId xmlns:p14="http://schemas.microsoft.com/office/powerpoint/2010/main" val="325494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209A6656-14F6-4B1D-8699-B7DFB652F5A4}"/>
              </a:ext>
            </a:extLst>
          </p:cNvPr>
          <p:cNvSpPr txBox="1">
            <a:spLocks/>
          </p:cNvSpPr>
          <p:nvPr/>
        </p:nvSpPr>
        <p:spPr bwMode="auto">
          <a:xfrm>
            <a:off x="0" y="5858867"/>
            <a:ext cx="9144000" cy="999132"/>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500" b="1" dirty="0">
                <a:solidFill>
                  <a:schemeClr val="bg1"/>
                </a:solidFill>
                <a:latin typeface="+mj-lt"/>
                <a:ea typeface="+mj-ea"/>
                <a:cs typeface="+mj-cs"/>
              </a:rPr>
              <a:t>God’s 3-stage plan for “the gospel”</a:t>
            </a:r>
            <a:endParaRPr kumimoji="0" lang="en-US" sz="3500" b="1" i="0" u="none" strike="noStrike" kern="1200" cap="none" spc="0" normalizeH="0" baseline="0" noProof="0" dirty="0">
              <a:ln>
                <a:noFill/>
              </a:ln>
              <a:solidFill>
                <a:schemeClr val="bg1"/>
              </a:solidFill>
              <a:effectLst/>
              <a:uLnTx/>
              <a:uFillTx/>
              <a:latin typeface="+mj-lt"/>
              <a:ea typeface="+mj-ea"/>
              <a:cs typeface="+mj-cs"/>
            </a:endParaRPr>
          </a:p>
        </p:txBody>
      </p:sp>
      <p:pic>
        <p:nvPicPr>
          <p:cNvPr id="5" name="Content Placeholder 3">
            <a:extLst>
              <a:ext uri="{FF2B5EF4-FFF2-40B4-BE49-F238E27FC236}">
                <a16:creationId xmlns:a16="http://schemas.microsoft.com/office/drawing/2014/main" xmlns="" id="{A2A6F8F4-8605-4EDA-A479-09F30B0BD48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0"/>
            <a:ext cx="9525000" cy="5858867"/>
          </a:xfrm>
        </p:spPr>
      </p:pic>
      <p:sp>
        <p:nvSpPr>
          <p:cNvPr id="8" name="TextBox 7">
            <a:extLst>
              <a:ext uri="{FF2B5EF4-FFF2-40B4-BE49-F238E27FC236}">
                <a16:creationId xmlns:a16="http://schemas.microsoft.com/office/drawing/2014/main" xmlns="" id="{C4600FC9-30AE-470A-A252-76E2C897B798}"/>
              </a:ext>
            </a:extLst>
          </p:cNvPr>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spTree>
    <p:extLst>
      <p:ext uri="{BB962C8B-B14F-4D97-AF65-F5344CB8AC3E}">
        <p14:creationId xmlns:p14="http://schemas.microsoft.com/office/powerpoint/2010/main" val="392928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xmlns="" id="{3E3BFD61-0EDA-4470-BD1C-3E2868B54FA4}"/>
              </a:ext>
            </a:extLst>
          </p:cNvPr>
          <p:cNvSpPr txBox="1">
            <a:spLocks/>
          </p:cNvSpPr>
          <p:nvPr/>
        </p:nvSpPr>
        <p:spPr bwMode="auto">
          <a:xfrm>
            <a:off x="0" y="5858867"/>
            <a:ext cx="9144000" cy="999132"/>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500" b="1" dirty="0">
                <a:solidFill>
                  <a:schemeClr val="bg1"/>
                </a:solidFill>
                <a:latin typeface="+mj-lt"/>
                <a:ea typeface="+mj-ea"/>
                <a:cs typeface="+mj-cs"/>
              </a:rPr>
              <a:t>God’s 3-stage plan for “the gospel”</a:t>
            </a:r>
            <a:endParaRPr kumimoji="0" lang="en-US" sz="3500" b="1" i="0" u="none" strike="noStrike" kern="1200" cap="none" spc="0" normalizeH="0" baseline="0" noProof="0" dirty="0">
              <a:ln>
                <a:noFill/>
              </a:ln>
              <a:solidFill>
                <a:schemeClr val="bg1"/>
              </a:solidFill>
              <a:effectLst/>
              <a:uLnTx/>
              <a:uFillTx/>
              <a:latin typeface="+mj-lt"/>
              <a:ea typeface="+mj-ea"/>
              <a:cs typeface="+mj-cs"/>
            </a:endParaRPr>
          </a:p>
        </p:txBody>
      </p:sp>
      <p:pic>
        <p:nvPicPr>
          <p:cNvPr id="6" name="Picture 5">
            <a:extLst>
              <a:ext uri="{FF2B5EF4-FFF2-40B4-BE49-F238E27FC236}">
                <a16:creationId xmlns:a16="http://schemas.microsoft.com/office/drawing/2014/main" xmlns="" id="{D77EE230-C7D5-4D47-B2D8-75E21312418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260" t="11298" r="26896" b="92"/>
          <a:stretch/>
        </p:blipFill>
        <p:spPr>
          <a:xfrm rot="5400000">
            <a:off x="1143001" y="-1143000"/>
            <a:ext cx="6858000" cy="9143998"/>
          </a:xfrm>
          <a:prstGeom prst="rect">
            <a:avLst/>
          </a:prstGeom>
        </p:spPr>
      </p:pic>
      <p:sp>
        <p:nvSpPr>
          <p:cNvPr id="11" name="Line Callout 1 13">
            <a:extLst>
              <a:ext uri="{FF2B5EF4-FFF2-40B4-BE49-F238E27FC236}">
                <a16:creationId xmlns:a16="http://schemas.microsoft.com/office/drawing/2014/main" xmlns="" id="{A0545D7D-E733-4C23-BE2B-E71E4B417538}"/>
              </a:ext>
            </a:extLst>
          </p:cNvPr>
          <p:cNvSpPr/>
          <p:nvPr/>
        </p:nvSpPr>
        <p:spPr>
          <a:xfrm>
            <a:off x="5943600" y="3733800"/>
            <a:ext cx="1905000" cy="533400"/>
          </a:xfrm>
          <a:prstGeom prst="borderCallout1">
            <a:avLst>
              <a:gd name="adj1" fmla="val 36202"/>
              <a:gd name="adj2" fmla="val -118730"/>
              <a:gd name="adj3" fmla="val 55871"/>
              <a:gd name="adj4" fmla="val 276"/>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Jerusalem</a:t>
            </a:r>
          </a:p>
        </p:txBody>
      </p:sp>
      <p:sp>
        <p:nvSpPr>
          <p:cNvPr id="30" name="TextBox 29">
            <a:extLst>
              <a:ext uri="{FF2B5EF4-FFF2-40B4-BE49-F238E27FC236}">
                <a16:creationId xmlns:a16="http://schemas.microsoft.com/office/drawing/2014/main" xmlns="" id="{B79CD5C1-2076-4650-BA58-795E409FA0A9}"/>
              </a:ext>
            </a:extLst>
          </p:cNvPr>
          <p:cNvSpPr txBox="1"/>
          <p:nvPr/>
        </p:nvSpPr>
        <p:spPr>
          <a:xfrm>
            <a:off x="0" y="5410200"/>
            <a:ext cx="9132278" cy="146515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9:42 </a:t>
            </a:r>
            <a:r>
              <a:rPr lang="en-US" sz="3000" b="1" u="sng" dirty="0">
                <a:solidFill>
                  <a:srgbClr val="002060"/>
                </a:solidFill>
              </a:rPr>
              <a:t>It became known all over Joppa, and many believed in the Lord</a:t>
            </a:r>
            <a:r>
              <a:rPr lang="en-US" sz="3000" dirty="0"/>
              <a:t>.</a:t>
            </a:r>
            <a:r>
              <a:rPr lang="en-US" sz="3000" b="1" baseline="30000" dirty="0"/>
              <a:t>43 </a:t>
            </a:r>
            <a:r>
              <a:rPr lang="en-US" sz="3000" dirty="0"/>
              <a:t>And Peter stayed many days in Joppa with a tanner named Simon.</a:t>
            </a:r>
          </a:p>
          <a:p>
            <a:endParaRPr lang="en-US" sz="3000" dirty="0"/>
          </a:p>
        </p:txBody>
      </p:sp>
      <p:sp>
        <p:nvSpPr>
          <p:cNvPr id="28" name="Oval 27">
            <a:extLst>
              <a:ext uri="{FF2B5EF4-FFF2-40B4-BE49-F238E27FC236}">
                <a16:creationId xmlns:a16="http://schemas.microsoft.com/office/drawing/2014/main" xmlns="" id="{C18411E6-337F-4C24-B73B-6B1422FA0350}"/>
              </a:ext>
            </a:extLst>
          </p:cNvPr>
          <p:cNvSpPr/>
          <p:nvPr/>
        </p:nvSpPr>
        <p:spPr>
          <a:xfrm>
            <a:off x="3322414" y="3767455"/>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xmlns="" id="{9C8380B0-A9F7-450A-9F83-005AFB52C2EE}"/>
              </a:ext>
            </a:extLst>
          </p:cNvPr>
          <p:cNvSpPr/>
          <p:nvPr/>
        </p:nvSpPr>
        <p:spPr>
          <a:xfrm>
            <a:off x="1676400" y="323849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F9181F60-86A5-4C5A-8F93-6F961FB0AB6C}"/>
              </a:ext>
            </a:extLst>
          </p:cNvPr>
          <p:cNvSpPr/>
          <p:nvPr/>
        </p:nvSpPr>
        <p:spPr>
          <a:xfrm>
            <a:off x="990600" y="295274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ine Callout 1 13">
            <a:extLst>
              <a:ext uri="{FF2B5EF4-FFF2-40B4-BE49-F238E27FC236}">
                <a16:creationId xmlns:a16="http://schemas.microsoft.com/office/drawing/2014/main" xmlns="" id="{411574FE-CD44-4CA7-9F88-CC417D3988D0}"/>
              </a:ext>
            </a:extLst>
          </p:cNvPr>
          <p:cNvSpPr/>
          <p:nvPr/>
        </p:nvSpPr>
        <p:spPr>
          <a:xfrm>
            <a:off x="1866900" y="3962400"/>
            <a:ext cx="1371600" cy="457200"/>
          </a:xfrm>
          <a:prstGeom prst="borderCallout1">
            <a:avLst>
              <a:gd name="adj1" fmla="val -72213"/>
              <a:gd name="adj2" fmla="val 4429"/>
              <a:gd name="adj3" fmla="val 30870"/>
              <a:gd name="adj4" fmla="val 16943"/>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rPr>
              <a:t>Lydda</a:t>
            </a:r>
            <a:endParaRPr lang="en-US" sz="3200" b="1" dirty="0">
              <a:solidFill>
                <a:schemeClr val="tx1"/>
              </a:solidFill>
            </a:endParaRPr>
          </a:p>
        </p:txBody>
      </p:sp>
      <p:sp>
        <p:nvSpPr>
          <p:cNvPr id="17" name="Line Callout 1 13">
            <a:extLst>
              <a:ext uri="{FF2B5EF4-FFF2-40B4-BE49-F238E27FC236}">
                <a16:creationId xmlns:a16="http://schemas.microsoft.com/office/drawing/2014/main" xmlns="" id="{FF224C48-9E4E-42EE-A51B-F135F0619364}"/>
              </a:ext>
            </a:extLst>
          </p:cNvPr>
          <p:cNvSpPr/>
          <p:nvPr/>
        </p:nvSpPr>
        <p:spPr>
          <a:xfrm>
            <a:off x="247650" y="3952875"/>
            <a:ext cx="1409700" cy="457200"/>
          </a:xfrm>
          <a:prstGeom prst="borderCallout1">
            <a:avLst>
              <a:gd name="adj1" fmla="val -134714"/>
              <a:gd name="adj2" fmla="val 65414"/>
              <a:gd name="adj3" fmla="val 1704"/>
              <a:gd name="adj4" fmla="val 52060"/>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Joppa</a:t>
            </a:r>
          </a:p>
        </p:txBody>
      </p:sp>
      <p:sp>
        <p:nvSpPr>
          <p:cNvPr id="12" name="Oval 11">
            <a:extLst>
              <a:ext uri="{FF2B5EF4-FFF2-40B4-BE49-F238E27FC236}">
                <a16:creationId xmlns:a16="http://schemas.microsoft.com/office/drawing/2014/main" xmlns="" id="{C90CC754-0DA1-4ECF-94DA-840FAD210B0C}"/>
              </a:ext>
            </a:extLst>
          </p:cNvPr>
          <p:cNvSpPr/>
          <p:nvPr/>
        </p:nvSpPr>
        <p:spPr>
          <a:xfrm>
            <a:off x="1706177" y="123824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ine Callout 1 13">
            <a:extLst>
              <a:ext uri="{FF2B5EF4-FFF2-40B4-BE49-F238E27FC236}">
                <a16:creationId xmlns:a16="http://schemas.microsoft.com/office/drawing/2014/main" xmlns="" id="{F2483708-6728-4C47-B6A8-1638DE399B14}"/>
              </a:ext>
            </a:extLst>
          </p:cNvPr>
          <p:cNvSpPr/>
          <p:nvPr/>
        </p:nvSpPr>
        <p:spPr>
          <a:xfrm>
            <a:off x="247650" y="332721"/>
            <a:ext cx="1809750" cy="457200"/>
          </a:xfrm>
          <a:prstGeom prst="borderCallout1">
            <a:avLst>
              <a:gd name="adj1" fmla="val 222568"/>
              <a:gd name="adj2" fmla="val 81111"/>
              <a:gd name="adj3" fmla="val 94908"/>
              <a:gd name="adj4" fmla="val 47645"/>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Caesarea</a:t>
            </a:r>
          </a:p>
        </p:txBody>
      </p:sp>
      <p:pic>
        <p:nvPicPr>
          <p:cNvPr id="5" name="Picture 4">
            <a:extLst>
              <a:ext uri="{FF2B5EF4-FFF2-40B4-BE49-F238E27FC236}">
                <a16:creationId xmlns:a16="http://schemas.microsoft.com/office/drawing/2014/main" xmlns="" id="{EECCA70D-7E81-40E2-A8CB-1FC4387AF421}"/>
              </a:ext>
            </a:extLst>
          </p:cNvPr>
          <p:cNvPicPr>
            <a:picLocks noChangeAspect="1"/>
          </p:cNvPicPr>
          <p:nvPr/>
        </p:nvPicPr>
        <p:blipFill rotWithShape="1">
          <a:blip r:embed="rId3">
            <a:extLst>
              <a:ext uri="{28A0092B-C50C-407E-A947-70E740481C1C}">
                <a14:useLocalDpi xmlns:a14="http://schemas.microsoft.com/office/drawing/2010/main" val="0"/>
              </a:ext>
            </a:extLst>
          </a:blip>
          <a:srcRect r="3344"/>
          <a:stretch/>
        </p:blipFill>
        <p:spPr>
          <a:xfrm>
            <a:off x="0" y="0"/>
            <a:ext cx="9144000" cy="4495800"/>
          </a:xfrm>
          <a:prstGeom prst="rect">
            <a:avLst/>
          </a:prstGeom>
        </p:spPr>
      </p:pic>
      <p:sp>
        <p:nvSpPr>
          <p:cNvPr id="19" name="Rounded Rectangular Callout 17">
            <a:extLst>
              <a:ext uri="{FF2B5EF4-FFF2-40B4-BE49-F238E27FC236}">
                <a16:creationId xmlns:a16="http://schemas.microsoft.com/office/drawing/2014/main" xmlns="" id="{68FEA7F1-4C91-40C6-9157-65F24168362E}"/>
              </a:ext>
            </a:extLst>
          </p:cNvPr>
          <p:cNvSpPr/>
          <p:nvPr/>
        </p:nvSpPr>
        <p:spPr>
          <a:xfrm>
            <a:off x="152400" y="3682606"/>
            <a:ext cx="4970583" cy="584594"/>
          </a:xfrm>
          <a:prstGeom prst="wedgeRoundRectCallout">
            <a:avLst>
              <a:gd name="adj1" fmla="val -21927"/>
              <a:gd name="adj2" fmla="val 49596"/>
              <a:gd name="adj3" fmla="val 16667"/>
            </a:avLst>
          </a:prstGeom>
          <a:solidFill>
            <a:schemeClr val="tx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Prominent deep water port</a:t>
            </a:r>
          </a:p>
        </p:txBody>
      </p:sp>
      <p:sp>
        <p:nvSpPr>
          <p:cNvPr id="21" name="TextBox 20">
            <a:extLst>
              <a:ext uri="{FF2B5EF4-FFF2-40B4-BE49-F238E27FC236}">
                <a16:creationId xmlns:a16="http://schemas.microsoft.com/office/drawing/2014/main" xmlns="" id="{5A6A3283-54F3-4EF2-AD89-A8F311233266}"/>
              </a:ext>
            </a:extLst>
          </p:cNvPr>
          <p:cNvSpPr txBox="1"/>
          <p:nvPr/>
        </p:nvSpPr>
        <p:spPr>
          <a:xfrm>
            <a:off x="11722" y="4495800"/>
            <a:ext cx="9132278" cy="2394156"/>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10:1 </a:t>
            </a:r>
            <a:r>
              <a:rPr lang="en-US" sz="3000" dirty="0"/>
              <a:t>Now there was a man at </a:t>
            </a:r>
            <a:r>
              <a:rPr lang="en-US" sz="3000" b="1" u="sng" dirty="0">
                <a:solidFill>
                  <a:srgbClr val="002060"/>
                </a:solidFill>
              </a:rPr>
              <a:t>Caesarea</a:t>
            </a:r>
            <a:r>
              <a:rPr lang="en-US" sz="3000" dirty="0"/>
              <a:t> named Cornelius, a centurion of what was called the Italian cohort, </a:t>
            </a:r>
            <a:r>
              <a:rPr lang="en-US" sz="3000" b="1" baseline="30000" dirty="0"/>
              <a:t>2 </a:t>
            </a:r>
            <a:r>
              <a:rPr lang="en-US" sz="3000" dirty="0"/>
              <a:t>a devout man and one who feared God with all his household, and gave many alms to the Jewish people and prayed to God continually. </a:t>
            </a:r>
          </a:p>
          <a:p>
            <a:endParaRPr lang="en-US" sz="3000" dirty="0"/>
          </a:p>
        </p:txBody>
      </p:sp>
    </p:spTree>
    <p:extLst>
      <p:ext uri="{BB962C8B-B14F-4D97-AF65-F5344CB8AC3E}">
        <p14:creationId xmlns:p14="http://schemas.microsoft.com/office/powerpoint/2010/main" val="1965274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xmlns="" id="{3E3BFD61-0EDA-4470-BD1C-3E2868B54FA4}"/>
              </a:ext>
            </a:extLst>
          </p:cNvPr>
          <p:cNvSpPr txBox="1">
            <a:spLocks/>
          </p:cNvSpPr>
          <p:nvPr/>
        </p:nvSpPr>
        <p:spPr bwMode="auto">
          <a:xfrm>
            <a:off x="0" y="5858867"/>
            <a:ext cx="9144000" cy="999132"/>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500" b="1" dirty="0">
                <a:solidFill>
                  <a:schemeClr val="bg1"/>
                </a:solidFill>
                <a:latin typeface="+mj-lt"/>
                <a:ea typeface="+mj-ea"/>
                <a:cs typeface="+mj-cs"/>
              </a:rPr>
              <a:t>God’s 3-stage plan for “the gospel”</a:t>
            </a:r>
            <a:endParaRPr kumimoji="0" lang="en-US" sz="3500" b="1" i="0" u="none" strike="noStrike" kern="1200" cap="none" spc="0" normalizeH="0" baseline="0" noProof="0" dirty="0">
              <a:ln>
                <a:noFill/>
              </a:ln>
              <a:solidFill>
                <a:schemeClr val="bg1"/>
              </a:solidFill>
              <a:effectLst/>
              <a:uLnTx/>
              <a:uFillTx/>
              <a:latin typeface="+mj-lt"/>
              <a:ea typeface="+mj-ea"/>
              <a:cs typeface="+mj-cs"/>
            </a:endParaRPr>
          </a:p>
        </p:txBody>
      </p:sp>
      <p:pic>
        <p:nvPicPr>
          <p:cNvPr id="6" name="Picture 5">
            <a:extLst>
              <a:ext uri="{FF2B5EF4-FFF2-40B4-BE49-F238E27FC236}">
                <a16:creationId xmlns:a16="http://schemas.microsoft.com/office/drawing/2014/main" xmlns="" id="{D77EE230-C7D5-4D47-B2D8-75E21312418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260" t="11298" r="26896" b="92"/>
          <a:stretch/>
        </p:blipFill>
        <p:spPr>
          <a:xfrm rot="5400000">
            <a:off x="1143001" y="-1143000"/>
            <a:ext cx="6858000" cy="9143998"/>
          </a:xfrm>
          <a:prstGeom prst="rect">
            <a:avLst/>
          </a:prstGeom>
        </p:spPr>
      </p:pic>
      <p:sp>
        <p:nvSpPr>
          <p:cNvPr id="11" name="Line Callout 1 13">
            <a:extLst>
              <a:ext uri="{FF2B5EF4-FFF2-40B4-BE49-F238E27FC236}">
                <a16:creationId xmlns:a16="http://schemas.microsoft.com/office/drawing/2014/main" xmlns="" id="{A0545D7D-E733-4C23-BE2B-E71E4B417538}"/>
              </a:ext>
            </a:extLst>
          </p:cNvPr>
          <p:cNvSpPr/>
          <p:nvPr/>
        </p:nvSpPr>
        <p:spPr>
          <a:xfrm>
            <a:off x="5943600" y="3733800"/>
            <a:ext cx="1905000" cy="533400"/>
          </a:xfrm>
          <a:prstGeom prst="borderCallout1">
            <a:avLst>
              <a:gd name="adj1" fmla="val 36202"/>
              <a:gd name="adj2" fmla="val -118730"/>
              <a:gd name="adj3" fmla="val 55871"/>
              <a:gd name="adj4" fmla="val 276"/>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Jerusalem</a:t>
            </a:r>
          </a:p>
        </p:txBody>
      </p:sp>
      <p:sp>
        <p:nvSpPr>
          <p:cNvPr id="30" name="TextBox 29">
            <a:extLst>
              <a:ext uri="{FF2B5EF4-FFF2-40B4-BE49-F238E27FC236}">
                <a16:creationId xmlns:a16="http://schemas.microsoft.com/office/drawing/2014/main" xmlns="" id="{B79CD5C1-2076-4650-BA58-795E409FA0A9}"/>
              </a:ext>
            </a:extLst>
          </p:cNvPr>
          <p:cNvSpPr txBox="1"/>
          <p:nvPr/>
        </p:nvSpPr>
        <p:spPr>
          <a:xfrm>
            <a:off x="0" y="5410200"/>
            <a:ext cx="9132278" cy="146515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9:42 </a:t>
            </a:r>
            <a:r>
              <a:rPr lang="en-US" sz="3000" b="1" u="sng" dirty="0">
                <a:solidFill>
                  <a:srgbClr val="002060"/>
                </a:solidFill>
              </a:rPr>
              <a:t>It became known all over Joppa, and many believed in the Lord</a:t>
            </a:r>
            <a:r>
              <a:rPr lang="en-US" sz="3000" dirty="0"/>
              <a:t>.</a:t>
            </a:r>
            <a:r>
              <a:rPr lang="en-US" sz="3000" b="1" baseline="30000" dirty="0"/>
              <a:t>43 </a:t>
            </a:r>
            <a:r>
              <a:rPr lang="en-US" sz="3000" dirty="0"/>
              <a:t>And Peter stayed many days in Joppa with a tanner named Simon.</a:t>
            </a:r>
          </a:p>
          <a:p>
            <a:endParaRPr lang="en-US" sz="3000" dirty="0"/>
          </a:p>
        </p:txBody>
      </p:sp>
      <p:sp>
        <p:nvSpPr>
          <p:cNvPr id="28" name="Oval 27">
            <a:extLst>
              <a:ext uri="{FF2B5EF4-FFF2-40B4-BE49-F238E27FC236}">
                <a16:creationId xmlns:a16="http://schemas.microsoft.com/office/drawing/2014/main" xmlns="" id="{C18411E6-337F-4C24-B73B-6B1422FA0350}"/>
              </a:ext>
            </a:extLst>
          </p:cNvPr>
          <p:cNvSpPr/>
          <p:nvPr/>
        </p:nvSpPr>
        <p:spPr>
          <a:xfrm>
            <a:off x="3322414" y="3767455"/>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xmlns="" id="{9C8380B0-A9F7-450A-9F83-005AFB52C2EE}"/>
              </a:ext>
            </a:extLst>
          </p:cNvPr>
          <p:cNvSpPr/>
          <p:nvPr/>
        </p:nvSpPr>
        <p:spPr>
          <a:xfrm>
            <a:off x="1676400" y="323849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F9181F60-86A5-4C5A-8F93-6F961FB0AB6C}"/>
              </a:ext>
            </a:extLst>
          </p:cNvPr>
          <p:cNvSpPr/>
          <p:nvPr/>
        </p:nvSpPr>
        <p:spPr>
          <a:xfrm>
            <a:off x="990600" y="295274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ine Callout 1 13">
            <a:extLst>
              <a:ext uri="{FF2B5EF4-FFF2-40B4-BE49-F238E27FC236}">
                <a16:creationId xmlns:a16="http://schemas.microsoft.com/office/drawing/2014/main" xmlns="" id="{411574FE-CD44-4CA7-9F88-CC417D3988D0}"/>
              </a:ext>
            </a:extLst>
          </p:cNvPr>
          <p:cNvSpPr/>
          <p:nvPr/>
        </p:nvSpPr>
        <p:spPr>
          <a:xfrm>
            <a:off x="1866900" y="3962400"/>
            <a:ext cx="1371600" cy="457200"/>
          </a:xfrm>
          <a:prstGeom prst="borderCallout1">
            <a:avLst>
              <a:gd name="adj1" fmla="val -72213"/>
              <a:gd name="adj2" fmla="val 4429"/>
              <a:gd name="adj3" fmla="val 30870"/>
              <a:gd name="adj4" fmla="val 16943"/>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rPr>
              <a:t>Lydda</a:t>
            </a:r>
            <a:endParaRPr lang="en-US" sz="3200" b="1" dirty="0">
              <a:solidFill>
                <a:schemeClr val="tx1"/>
              </a:solidFill>
            </a:endParaRPr>
          </a:p>
        </p:txBody>
      </p:sp>
      <p:sp>
        <p:nvSpPr>
          <p:cNvPr id="17" name="Line Callout 1 13">
            <a:extLst>
              <a:ext uri="{FF2B5EF4-FFF2-40B4-BE49-F238E27FC236}">
                <a16:creationId xmlns:a16="http://schemas.microsoft.com/office/drawing/2014/main" xmlns="" id="{FF224C48-9E4E-42EE-A51B-F135F0619364}"/>
              </a:ext>
            </a:extLst>
          </p:cNvPr>
          <p:cNvSpPr/>
          <p:nvPr/>
        </p:nvSpPr>
        <p:spPr>
          <a:xfrm>
            <a:off x="247650" y="3952875"/>
            <a:ext cx="1409700" cy="457200"/>
          </a:xfrm>
          <a:prstGeom prst="borderCallout1">
            <a:avLst>
              <a:gd name="adj1" fmla="val -134714"/>
              <a:gd name="adj2" fmla="val 65414"/>
              <a:gd name="adj3" fmla="val 1704"/>
              <a:gd name="adj4" fmla="val 52060"/>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Joppa</a:t>
            </a:r>
          </a:p>
        </p:txBody>
      </p:sp>
      <p:sp>
        <p:nvSpPr>
          <p:cNvPr id="12" name="Oval 11">
            <a:extLst>
              <a:ext uri="{FF2B5EF4-FFF2-40B4-BE49-F238E27FC236}">
                <a16:creationId xmlns:a16="http://schemas.microsoft.com/office/drawing/2014/main" xmlns="" id="{C90CC754-0DA1-4ECF-94DA-840FAD210B0C}"/>
              </a:ext>
            </a:extLst>
          </p:cNvPr>
          <p:cNvSpPr/>
          <p:nvPr/>
        </p:nvSpPr>
        <p:spPr>
          <a:xfrm>
            <a:off x="1706177" y="123824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ine Callout 1 13">
            <a:extLst>
              <a:ext uri="{FF2B5EF4-FFF2-40B4-BE49-F238E27FC236}">
                <a16:creationId xmlns:a16="http://schemas.microsoft.com/office/drawing/2014/main" xmlns="" id="{F2483708-6728-4C47-B6A8-1638DE399B14}"/>
              </a:ext>
            </a:extLst>
          </p:cNvPr>
          <p:cNvSpPr/>
          <p:nvPr/>
        </p:nvSpPr>
        <p:spPr>
          <a:xfrm>
            <a:off x="247650" y="332721"/>
            <a:ext cx="1809750" cy="457200"/>
          </a:xfrm>
          <a:prstGeom prst="borderCallout1">
            <a:avLst>
              <a:gd name="adj1" fmla="val 222568"/>
              <a:gd name="adj2" fmla="val 81111"/>
              <a:gd name="adj3" fmla="val 94908"/>
              <a:gd name="adj4" fmla="val 47645"/>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Caesarea</a:t>
            </a:r>
          </a:p>
        </p:txBody>
      </p:sp>
      <p:sp>
        <p:nvSpPr>
          <p:cNvPr id="13" name="TextBox 12">
            <a:extLst>
              <a:ext uri="{FF2B5EF4-FFF2-40B4-BE49-F238E27FC236}">
                <a16:creationId xmlns:a16="http://schemas.microsoft.com/office/drawing/2014/main" xmlns="" id="{3BF11B3C-5D32-4EC9-BED3-CF73EC632255}"/>
              </a:ext>
            </a:extLst>
          </p:cNvPr>
          <p:cNvSpPr txBox="1"/>
          <p:nvPr/>
        </p:nvSpPr>
        <p:spPr>
          <a:xfrm>
            <a:off x="11722" y="4495800"/>
            <a:ext cx="9132278" cy="2394156"/>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10:1 </a:t>
            </a:r>
            <a:r>
              <a:rPr lang="en-US" sz="3000" dirty="0"/>
              <a:t>Now there was a man at </a:t>
            </a:r>
            <a:r>
              <a:rPr lang="en-US" sz="3000" b="1" u="sng" dirty="0">
                <a:solidFill>
                  <a:srgbClr val="002060"/>
                </a:solidFill>
              </a:rPr>
              <a:t>Caesarea</a:t>
            </a:r>
            <a:r>
              <a:rPr lang="en-US" sz="3000" dirty="0"/>
              <a:t> named Cornelius, a centurion of what was called the Italian cohort, </a:t>
            </a:r>
            <a:r>
              <a:rPr lang="en-US" sz="3000" b="1" baseline="30000" dirty="0"/>
              <a:t>2 </a:t>
            </a:r>
            <a:r>
              <a:rPr lang="en-US" sz="3000" dirty="0"/>
              <a:t>a devout man and one who feared God with all his household, and gave many alms to the Jewish people and prayed to God continually. </a:t>
            </a:r>
          </a:p>
          <a:p>
            <a:endParaRPr lang="en-US" sz="3000" dirty="0"/>
          </a:p>
        </p:txBody>
      </p:sp>
      <p:pic>
        <p:nvPicPr>
          <p:cNvPr id="5" name="Picture 4">
            <a:extLst>
              <a:ext uri="{FF2B5EF4-FFF2-40B4-BE49-F238E27FC236}">
                <a16:creationId xmlns:a16="http://schemas.microsoft.com/office/drawing/2014/main" xmlns="" id="{EECCA70D-7E81-40E2-A8CB-1FC4387AF421}"/>
              </a:ext>
            </a:extLst>
          </p:cNvPr>
          <p:cNvPicPr>
            <a:picLocks noChangeAspect="1"/>
          </p:cNvPicPr>
          <p:nvPr/>
        </p:nvPicPr>
        <p:blipFill rotWithShape="1">
          <a:blip r:embed="rId3">
            <a:extLst>
              <a:ext uri="{28A0092B-C50C-407E-A947-70E740481C1C}">
                <a14:useLocalDpi xmlns:a14="http://schemas.microsoft.com/office/drawing/2010/main" val="0"/>
              </a:ext>
            </a:extLst>
          </a:blip>
          <a:srcRect r="3344"/>
          <a:stretch/>
        </p:blipFill>
        <p:spPr>
          <a:xfrm>
            <a:off x="0" y="0"/>
            <a:ext cx="9144000" cy="4495800"/>
          </a:xfrm>
          <a:prstGeom prst="rect">
            <a:avLst/>
          </a:prstGeom>
        </p:spPr>
      </p:pic>
      <p:sp>
        <p:nvSpPr>
          <p:cNvPr id="19" name="Rounded Rectangular Callout 17">
            <a:extLst>
              <a:ext uri="{FF2B5EF4-FFF2-40B4-BE49-F238E27FC236}">
                <a16:creationId xmlns:a16="http://schemas.microsoft.com/office/drawing/2014/main" xmlns="" id="{68FEA7F1-4C91-40C6-9157-65F24168362E}"/>
              </a:ext>
            </a:extLst>
          </p:cNvPr>
          <p:cNvSpPr/>
          <p:nvPr/>
        </p:nvSpPr>
        <p:spPr>
          <a:xfrm>
            <a:off x="152400" y="3682606"/>
            <a:ext cx="5791200" cy="584594"/>
          </a:xfrm>
          <a:prstGeom prst="wedgeRoundRectCallout">
            <a:avLst>
              <a:gd name="adj1" fmla="val -21927"/>
              <a:gd name="adj2" fmla="val 49596"/>
              <a:gd name="adj3" fmla="val 16667"/>
            </a:avLst>
          </a:prstGeom>
          <a:solidFill>
            <a:schemeClr val="tx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Mixed population: Jew &amp; Gentile</a:t>
            </a:r>
          </a:p>
        </p:txBody>
      </p:sp>
    </p:spTree>
    <p:extLst>
      <p:ext uri="{BB962C8B-B14F-4D97-AF65-F5344CB8AC3E}">
        <p14:creationId xmlns:p14="http://schemas.microsoft.com/office/powerpoint/2010/main" val="65072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xmlns="" id="{3E3BFD61-0EDA-4470-BD1C-3E2868B54FA4}"/>
              </a:ext>
            </a:extLst>
          </p:cNvPr>
          <p:cNvSpPr txBox="1">
            <a:spLocks/>
          </p:cNvSpPr>
          <p:nvPr/>
        </p:nvSpPr>
        <p:spPr bwMode="auto">
          <a:xfrm>
            <a:off x="0" y="5858867"/>
            <a:ext cx="9144000" cy="999132"/>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500" b="1" dirty="0">
                <a:solidFill>
                  <a:schemeClr val="bg1"/>
                </a:solidFill>
                <a:latin typeface="+mj-lt"/>
                <a:ea typeface="+mj-ea"/>
                <a:cs typeface="+mj-cs"/>
              </a:rPr>
              <a:t>God’s 3-stage plan for “the gospel”</a:t>
            </a:r>
            <a:endParaRPr kumimoji="0" lang="en-US" sz="3500" b="1" i="0" u="none" strike="noStrike" kern="1200" cap="none" spc="0" normalizeH="0" baseline="0" noProof="0" dirty="0">
              <a:ln>
                <a:noFill/>
              </a:ln>
              <a:solidFill>
                <a:schemeClr val="bg1"/>
              </a:solidFill>
              <a:effectLst/>
              <a:uLnTx/>
              <a:uFillTx/>
              <a:latin typeface="+mj-lt"/>
              <a:ea typeface="+mj-ea"/>
              <a:cs typeface="+mj-cs"/>
            </a:endParaRPr>
          </a:p>
        </p:txBody>
      </p:sp>
      <p:pic>
        <p:nvPicPr>
          <p:cNvPr id="6" name="Picture 5">
            <a:extLst>
              <a:ext uri="{FF2B5EF4-FFF2-40B4-BE49-F238E27FC236}">
                <a16:creationId xmlns:a16="http://schemas.microsoft.com/office/drawing/2014/main" xmlns="" id="{D77EE230-C7D5-4D47-B2D8-75E21312418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260" t="11298" r="26896" b="92"/>
          <a:stretch/>
        </p:blipFill>
        <p:spPr>
          <a:xfrm rot="5400000">
            <a:off x="1143001" y="-1143000"/>
            <a:ext cx="6858000" cy="9143998"/>
          </a:xfrm>
          <a:prstGeom prst="rect">
            <a:avLst/>
          </a:prstGeom>
        </p:spPr>
      </p:pic>
      <p:sp>
        <p:nvSpPr>
          <p:cNvPr id="11" name="Line Callout 1 13">
            <a:extLst>
              <a:ext uri="{FF2B5EF4-FFF2-40B4-BE49-F238E27FC236}">
                <a16:creationId xmlns:a16="http://schemas.microsoft.com/office/drawing/2014/main" xmlns="" id="{A0545D7D-E733-4C23-BE2B-E71E4B417538}"/>
              </a:ext>
            </a:extLst>
          </p:cNvPr>
          <p:cNvSpPr/>
          <p:nvPr/>
        </p:nvSpPr>
        <p:spPr>
          <a:xfrm>
            <a:off x="5943600" y="3733800"/>
            <a:ext cx="1905000" cy="533400"/>
          </a:xfrm>
          <a:prstGeom prst="borderCallout1">
            <a:avLst>
              <a:gd name="adj1" fmla="val 36202"/>
              <a:gd name="adj2" fmla="val -118730"/>
              <a:gd name="adj3" fmla="val 55871"/>
              <a:gd name="adj4" fmla="val 276"/>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Jerusalem</a:t>
            </a:r>
          </a:p>
        </p:txBody>
      </p:sp>
      <p:sp>
        <p:nvSpPr>
          <p:cNvPr id="30" name="TextBox 29">
            <a:extLst>
              <a:ext uri="{FF2B5EF4-FFF2-40B4-BE49-F238E27FC236}">
                <a16:creationId xmlns:a16="http://schemas.microsoft.com/office/drawing/2014/main" xmlns="" id="{B79CD5C1-2076-4650-BA58-795E409FA0A9}"/>
              </a:ext>
            </a:extLst>
          </p:cNvPr>
          <p:cNvSpPr txBox="1"/>
          <p:nvPr/>
        </p:nvSpPr>
        <p:spPr>
          <a:xfrm>
            <a:off x="0" y="5410200"/>
            <a:ext cx="9132278" cy="146515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9:42 </a:t>
            </a:r>
            <a:r>
              <a:rPr lang="en-US" sz="3000" b="1" u="sng" dirty="0">
                <a:solidFill>
                  <a:srgbClr val="002060"/>
                </a:solidFill>
              </a:rPr>
              <a:t>It became known all over Joppa, and many believed in the Lord</a:t>
            </a:r>
            <a:r>
              <a:rPr lang="en-US" sz="3000" dirty="0"/>
              <a:t>.</a:t>
            </a:r>
            <a:r>
              <a:rPr lang="en-US" sz="3000" b="1" baseline="30000" dirty="0"/>
              <a:t>43 </a:t>
            </a:r>
            <a:r>
              <a:rPr lang="en-US" sz="3000" dirty="0"/>
              <a:t>And Peter stayed many days in Joppa with a tanner named Simon.</a:t>
            </a:r>
          </a:p>
          <a:p>
            <a:endParaRPr lang="en-US" sz="3000" dirty="0"/>
          </a:p>
        </p:txBody>
      </p:sp>
      <p:sp>
        <p:nvSpPr>
          <p:cNvPr id="28" name="Oval 27">
            <a:extLst>
              <a:ext uri="{FF2B5EF4-FFF2-40B4-BE49-F238E27FC236}">
                <a16:creationId xmlns:a16="http://schemas.microsoft.com/office/drawing/2014/main" xmlns="" id="{C18411E6-337F-4C24-B73B-6B1422FA0350}"/>
              </a:ext>
            </a:extLst>
          </p:cNvPr>
          <p:cNvSpPr/>
          <p:nvPr/>
        </p:nvSpPr>
        <p:spPr>
          <a:xfrm>
            <a:off x="3322414" y="3767455"/>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xmlns="" id="{9C8380B0-A9F7-450A-9F83-005AFB52C2EE}"/>
              </a:ext>
            </a:extLst>
          </p:cNvPr>
          <p:cNvSpPr/>
          <p:nvPr/>
        </p:nvSpPr>
        <p:spPr>
          <a:xfrm>
            <a:off x="1676400" y="323849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F9181F60-86A5-4C5A-8F93-6F961FB0AB6C}"/>
              </a:ext>
            </a:extLst>
          </p:cNvPr>
          <p:cNvSpPr/>
          <p:nvPr/>
        </p:nvSpPr>
        <p:spPr>
          <a:xfrm>
            <a:off x="990600" y="295274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ine Callout 1 13">
            <a:extLst>
              <a:ext uri="{FF2B5EF4-FFF2-40B4-BE49-F238E27FC236}">
                <a16:creationId xmlns:a16="http://schemas.microsoft.com/office/drawing/2014/main" xmlns="" id="{411574FE-CD44-4CA7-9F88-CC417D3988D0}"/>
              </a:ext>
            </a:extLst>
          </p:cNvPr>
          <p:cNvSpPr/>
          <p:nvPr/>
        </p:nvSpPr>
        <p:spPr>
          <a:xfrm>
            <a:off x="1866900" y="3962400"/>
            <a:ext cx="1371600" cy="457200"/>
          </a:xfrm>
          <a:prstGeom prst="borderCallout1">
            <a:avLst>
              <a:gd name="adj1" fmla="val -72213"/>
              <a:gd name="adj2" fmla="val 4429"/>
              <a:gd name="adj3" fmla="val 30870"/>
              <a:gd name="adj4" fmla="val 16943"/>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rPr>
              <a:t>Lydda</a:t>
            </a:r>
            <a:endParaRPr lang="en-US" sz="3200" b="1" dirty="0">
              <a:solidFill>
                <a:schemeClr val="tx1"/>
              </a:solidFill>
            </a:endParaRPr>
          </a:p>
        </p:txBody>
      </p:sp>
      <p:sp>
        <p:nvSpPr>
          <p:cNvPr id="17" name="Line Callout 1 13">
            <a:extLst>
              <a:ext uri="{FF2B5EF4-FFF2-40B4-BE49-F238E27FC236}">
                <a16:creationId xmlns:a16="http://schemas.microsoft.com/office/drawing/2014/main" xmlns="" id="{FF224C48-9E4E-42EE-A51B-F135F0619364}"/>
              </a:ext>
            </a:extLst>
          </p:cNvPr>
          <p:cNvSpPr/>
          <p:nvPr/>
        </p:nvSpPr>
        <p:spPr>
          <a:xfrm>
            <a:off x="247650" y="3952875"/>
            <a:ext cx="1409700" cy="457200"/>
          </a:xfrm>
          <a:prstGeom prst="borderCallout1">
            <a:avLst>
              <a:gd name="adj1" fmla="val -134714"/>
              <a:gd name="adj2" fmla="val 65414"/>
              <a:gd name="adj3" fmla="val 1704"/>
              <a:gd name="adj4" fmla="val 52060"/>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Joppa</a:t>
            </a:r>
          </a:p>
        </p:txBody>
      </p:sp>
      <p:sp>
        <p:nvSpPr>
          <p:cNvPr id="12" name="Oval 11">
            <a:extLst>
              <a:ext uri="{FF2B5EF4-FFF2-40B4-BE49-F238E27FC236}">
                <a16:creationId xmlns:a16="http://schemas.microsoft.com/office/drawing/2014/main" xmlns="" id="{C90CC754-0DA1-4ECF-94DA-840FAD210B0C}"/>
              </a:ext>
            </a:extLst>
          </p:cNvPr>
          <p:cNvSpPr/>
          <p:nvPr/>
        </p:nvSpPr>
        <p:spPr>
          <a:xfrm>
            <a:off x="1706177" y="123824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ine Callout 1 13">
            <a:extLst>
              <a:ext uri="{FF2B5EF4-FFF2-40B4-BE49-F238E27FC236}">
                <a16:creationId xmlns:a16="http://schemas.microsoft.com/office/drawing/2014/main" xmlns="" id="{F2483708-6728-4C47-B6A8-1638DE399B14}"/>
              </a:ext>
            </a:extLst>
          </p:cNvPr>
          <p:cNvSpPr/>
          <p:nvPr/>
        </p:nvSpPr>
        <p:spPr>
          <a:xfrm>
            <a:off x="247650" y="332721"/>
            <a:ext cx="1809750" cy="457200"/>
          </a:xfrm>
          <a:prstGeom prst="borderCallout1">
            <a:avLst>
              <a:gd name="adj1" fmla="val 222568"/>
              <a:gd name="adj2" fmla="val 81111"/>
              <a:gd name="adj3" fmla="val 94908"/>
              <a:gd name="adj4" fmla="val 47645"/>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Caesarea</a:t>
            </a:r>
          </a:p>
        </p:txBody>
      </p:sp>
      <p:sp>
        <p:nvSpPr>
          <p:cNvPr id="13" name="TextBox 12">
            <a:extLst>
              <a:ext uri="{FF2B5EF4-FFF2-40B4-BE49-F238E27FC236}">
                <a16:creationId xmlns:a16="http://schemas.microsoft.com/office/drawing/2014/main" xmlns="" id="{3BF11B3C-5D32-4EC9-BED3-CF73EC632255}"/>
              </a:ext>
            </a:extLst>
          </p:cNvPr>
          <p:cNvSpPr txBox="1"/>
          <p:nvPr/>
        </p:nvSpPr>
        <p:spPr>
          <a:xfrm>
            <a:off x="11722" y="4495800"/>
            <a:ext cx="9132278" cy="2394156"/>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10:1 </a:t>
            </a:r>
            <a:r>
              <a:rPr lang="en-US" sz="3000" dirty="0"/>
              <a:t>Now there was a man at </a:t>
            </a:r>
            <a:r>
              <a:rPr lang="en-US" sz="3000" b="1" u="sng" dirty="0">
                <a:solidFill>
                  <a:srgbClr val="002060"/>
                </a:solidFill>
              </a:rPr>
              <a:t>Caesarea</a:t>
            </a:r>
            <a:r>
              <a:rPr lang="en-US" sz="3000" dirty="0"/>
              <a:t> named Cornelius, a centurion of what was called the Italian cohort, </a:t>
            </a:r>
            <a:r>
              <a:rPr lang="en-US" sz="3000" b="1" baseline="30000" dirty="0"/>
              <a:t>2 </a:t>
            </a:r>
            <a:r>
              <a:rPr lang="en-US" sz="3000" dirty="0"/>
              <a:t>a devout man and one who feared God with all his household, and gave many alms to the Jewish people and prayed to God continually. </a:t>
            </a:r>
          </a:p>
          <a:p>
            <a:endParaRPr lang="en-US" sz="3000" dirty="0"/>
          </a:p>
        </p:txBody>
      </p:sp>
      <p:pic>
        <p:nvPicPr>
          <p:cNvPr id="5" name="Picture 4">
            <a:extLst>
              <a:ext uri="{FF2B5EF4-FFF2-40B4-BE49-F238E27FC236}">
                <a16:creationId xmlns:a16="http://schemas.microsoft.com/office/drawing/2014/main" xmlns="" id="{EECCA70D-7E81-40E2-A8CB-1FC4387AF421}"/>
              </a:ext>
            </a:extLst>
          </p:cNvPr>
          <p:cNvPicPr>
            <a:picLocks noChangeAspect="1"/>
          </p:cNvPicPr>
          <p:nvPr/>
        </p:nvPicPr>
        <p:blipFill rotWithShape="1">
          <a:blip r:embed="rId3">
            <a:extLst>
              <a:ext uri="{28A0092B-C50C-407E-A947-70E740481C1C}">
                <a14:useLocalDpi xmlns:a14="http://schemas.microsoft.com/office/drawing/2010/main" val="0"/>
              </a:ext>
            </a:extLst>
          </a:blip>
          <a:srcRect r="3344"/>
          <a:stretch/>
        </p:blipFill>
        <p:spPr>
          <a:xfrm>
            <a:off x="0" y="0"/>
            <a:ext cx="9144000" cy="4495800"/>
          </a:xfrm>
          <a:prstGeom prst="rect">
            <a:avLst/>
          </a:prstGeom>
        </p:spPr>
      </p:pic>
      <p:sp>
        <p:nvSpPr>
          <p:cNvPr id="19" name="Rounded Rectangular Callout 17">
            <a:extLst>
              <a:ext uri="{FF2B5EF4-FFF2-40B4-BE49-F238E27FC236}">
                <a16:creationId xmlns:a16="http://schemas.microsoft.com/office/drawing/2014/main" xmlns="" id="{68FEA7F1-4C91-40C6-9157-65F24168362E}"/>
              </a:ext>
            </a:extLst>
          </p:cNvPr>
          <p:cNvSpPr/>
          <p:nvPr/>
        </p:nvSpPr>
        <p:spPr>
          <a:xfrm>
            <a:off x="152400" y="3682606"/>
            <a:ext cx="6629400" cy="584594"/>
          </a:xfrm>
          <a:prstGeom prst="wedgeRoundRectCallout">
            <a:avLst>
              <a:gd name="adj1" fmla="val -21927"/>
              <a:gd name="adj2" fmla="val 49596"/>
              <a:gd name="adj3" fmla="val 16667"/>
            </a:avLst>
          </a:prstGeom>
          <a:solidFill>
            <a:schemeClr val="tx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Hotbed of racial/ethnic/cultural strife</a:t>
            </a:r>
          </a:p>
        </p:txBody>
      </p:sp>
    </p:spTree>
    <p:extLst>
      <p:ext uri="{BB962C8B-B14F-4D97-AF65-F5344CB8AC3E}">
        <p14:creationId xmlns:p14="http://schemas.microsoft.com/office/powerpoint/2010/main" val="222113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xmlns="" id="{3E3BFD61-0EDA-4470-BD1C-3E2868B54FA4}"/>
              </a:ext>
            </a:extLst>
          </p:cNvPr>
          <p:cNvSpPr txBox="1">
            <a:spLocks/>
          </p:cNvSpPr>
          <p:nvPr/>
        </p:nvSpPr>
        <p:spPr bwMode="auto">
          <a:xfrm>
            <a:off x="0" y="5858867"/>
            <a:ext cx="9144000" cy="999132"/>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500" b="1" dirty="0">
                <a:solidFill>
                  <a:schemeClr val="bg1"/>
                </a:solidFill>
                <a:latin typeface="+mj-lt"/>
                <a:ea typeface="+mj-ea"/>
                <a:cs typeface="+mj-cs"/>
              </a:rPr>
              <a:t>God’s 3-stage plan for “the gospel”</a:t>
            </a:r>
            <a:endParaRPr kumimoji="0" lang="en-US" sz="3500" b="1" i="0" u="none" strike="noStrike" kern="1200" cap="none" spc="0" normalizeH="0" baseline="0" noProof="0" dirty="0">
              <a:ln>
                <a:noFill/>
              </a:ln>
              <a:solidFill>
                <a:schemeClr val="bg1"/>
              </a:solidFill>
              <a:effectLst/>
              <a:uLnTx/>
              <a:uFillTx/>
              <a:latin typeface="+mj-lt"/>
              <a:ea typeface="+mj-ea"/>
              <a:cs typeface="+mj-cs"/>
            </a:endParaRPr>
          </a:p>
        </p:txBody>
      </p:sp>
      <p:pic>
        <p:nvPicPr>
          <p:cNvPr id="6" name="Picture 5">
            <a:extLst>
              <a:ext uri="{FF2B5EF4-FFF2-40B4-BE49-F238E27FC236}">
                <a16:creationId xmlns:a16="http://schemas.microsoft.com/office/drawing/2014/main" xmlns="" id="{D77EE230-C7D5-4D47-B2D8-75E21312418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260" t="11298" r="26896" b="92"/>
          <a:stretch/>
        </p:blipFill>
        <p:spPr>
          <a:xfrm rot="5400000">
            <a:off x="1143001" y="-1143000"/>
            <a:ext cx="6858000" cy="9143998"/>
          </a:xfrm>
          <a:prstGeom prst="rect">
            <a:avLst/>
          </a:prstGeom>
        </p:spPr>
      </p:pic>
      <p:sp>
        <p:nvSpPr>
          <p:cNvPr id="11" name="Line Callout 1 13">
            <a:extLst>
              <a:ext uri="{FF2B5EF4-FFF2-40B4-BE49-F238E27FC236}">
                <a16:creationId xmlns:a16="http://schemas.microsoft.com/office/drawing/2014/main" xmlns="" id="{A0545D7D-E733-4C23-BE2B-E71E4B417538}"/>
              </a:ext>
            </a:extLst>
          </p:cNvPr>
          <p:cNvSpPr/>
          <p:nvPr/>
        </p:nvSpPr>
        <p:spPr>
          <a:xfrm>
            <a:off x="5943600" y="3733800"/>
            <a:ext cx="1905000" cy="533400"/>
          </a:xfrm>
          <a:prstGeom prst="borderCallout1">
            <a:avLst>
              <a:gd name="adj1" fmla="val 36202"/>
              <a:gd name="adj2" fmla="val -118730"/>
              <a:gd name="adj3" fmla="val 55871"/>
              <a:gd name="adj4" fmla="val 276"/>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Jerusalem</a:t>
            </a:r>
          </a:p>
        </p:txBody>
      </p:sp>
      <p:sp>
        <p:nvSpPr>
          <p:cNvPr id="30" name="TextBox 29">
            <a:extLst>
              <a:ext uri="{FF2B5EF4-FFF2-40B4-BE49-F238E27FC236}">
                <a16:creationId xmlns:a16="http://schemas.microsoft.com/office/drawing/2014/main" xmlns="" id="{B79CD5C1-2076-4650-BA58-795E409FA0A9}"/>
              </a:ext>
            </a:extLst>
          </p:cNvPr>
          <p:cNvSpPr txBox="1"/>
          <p:nvPr/>
        </p:nvSpPr>
        <p:spPr>
          <a:xfrm>
            <a:off x="0" y="5410200"/>
            <a:ext cx="9132278" cy="146515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9:42 </a:t>
            </a:r>
            <a:r>
              <a:rPr lang="en-US" sz="3000" b="1" u="sng" dirty="0">
                <a:solidFill>
                  <a:srgbClr val="002060"/>
                </a:solidFill>
              </a:rPr>
              <a:t>It became known all over Joppa, and many believed in the Lord</a:t>
            </a:r>
            <a:r>
              <a:rPr lang="en-US" sz="3000" dirty="0"/>
              <a:t>.</a:t>
            </a:r>
            <a:r>
              <a:rPr lang="en-US" sz="3000" b="1" baseline="30000" dirty="0"/>
              <a:t>43 </a:t>
            </a:r>
            <a:r>
              <a:rPr lang="en-US" sz="3000" dirty="0"/>
              <a:t>And Peter stayed many days in Joppa with a tanner named Simon.</a:t>
            </a:r>
          </a:p>
          <a:p>
            <a:endParaRPr lang="en-US" sz="3000" dirty="0"/>
          </a:p>
        </p:txBody>
      </p:sp>
      <p:sp>
        <p:nvSpPr>
          <p:cNvPr id="28" name="Oval 27">
            <a:extLst>
              <a:ext uri="{FF2B5EF4-FFF2-40B4-BE49-F238E27FC236}">
                <a16:creationId xmlns:a16="http://schemas.microsoft.com/office/drawing/2014/main" xmlns="" id="{C18411E6-337F-4C24-B73B-6B1422FA0350}"/>
              </a:ext>
            </a:extLst>
          </p:cNvPr>
          <p:cNvSpPr/>
          <p:nvPr/>
        </p:nvSpPr>
        <p:spPr>
          <a:xfrm>
            <a:off x="3322414" y="3767455"/>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xmlns="" id="{9C8380B0-A9F7-450A-9F83-005AFB52C2EE}"/>
              </a:ext>
            </a:extLst>
          </p:cNvPr>
          <p:cNvSpPr/>
          <p:nvPr/>
        </p:nvSpPr>
        <p:spPr>
          <a:xfrm>
            <a:off x="1676400" y="323849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F9181F60-86A5-4C5A-8F93-6F961FB0AB6C}"/>
              </a:ext>
            </a:extLst>
          </p:cNvPr>
          <p:cNvSpPr/>
          <p:nvPr/>
        </p:nvSpPr>
        <p:spPr>
          <a:xfrm>
            <a:off x="990600" y="295274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ine Callout 1 13">
            <a:extLst>
              <a:ext uri="{FF2B5EF4-FFF2-40B4-BE49-F238E27FC236}">
                <a16:creationId xmlns:a16="http://schemas.microsoft.com/office/drawing/2014/main" xmlns="" id="{411574FE-CD44-4CA7-9F88-CC417D3988D0}"/>
              </a:ext>
            </a:extLst>
          </p:cNvPr>
          <p:cNvSpPr/>
          <p:nvPr/>
        </p:nvSpPr>
        <p:spPr>
          <a:xfrm>
            <a:off x="1866900" y="3962400"/>
            <a:ext cx="1371600" cy="457200"/>
          </a:xfrm>
          <a:prstGeom prst="borderCallout1">
            <a:avLst>
              <a:gd name="adj1" fmla="val -72213"/>
              <a:gd name="adj2" fmla="val 4429"/>
              <a:gd name="adj3" fmla="val 30870"/>
              <a:gd name="adj4" fmla="val 16943"/>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rPr>
              <a:t>Lydda</a:t>
            </a:r>
            <a:endParaRPr lang="en-US" sz="3200" b="1" dirty="0">
              <a:solidFill>
                <a:schemeClr val="tx1"/>
              </a:solidFill>
            </a:endParaRPr>
          </a:p>
        </p:txBody>
      </p:sp>
      <p:sp>
        <p:nvSpPr>
          <p:cNvPr id="17" name="Line Callout 1 13">
            <a:extLst>
              <a:ext uri="{FF2B5EF4-FFF2-40B4-BE49-F238E27FC236}">
                <a16:creationId xmlns:a16="http://schemas.microsoft.com/office/drawing/2014/main" xmlns="" id="{FF224C48-9E4E-42EE-A51B-F135F0619364}"/>
              </a:ext>
            </a:extLst>
          </p:cNvPr>
          <p:cNvSpPr/>
          <p:nvPr/>
        </p:nvSpPr>
        <p:spPr>
          <a:xfrm>
            <a:off x="247650" y="3952875"/>
            <a:ext cx="1409700" cy="457200"/>
          </a:xfrm>
          <a:prstGeom prst="borderCallout1">
            <a:avLst>
              <a:gd name="adj1" fmla="val -134714"/>
              <a:gd name="adj2" fmla="val 65414"/>
              <a:gd name="adj3" fmla="val 1704"/>
              <a:gd name="adj4" fmla="val 52060"/>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Joppa</a:t>
            </a:r>
          </a:p>
        </p:txBody>
      </p:sp>
      <p:sp>
        <p:nvSpPr>
          <p:cNvPr id="12" name="Oval 11">
            <a:extLst>
              <a:ext uri="{FF2B5EF4-FFF2-40B4-BE49-F238E27FC236}">
                <a16:creationId xmlns:a16="http://schemas.microsoft.com/office/drawing/2014/main" xmlns="" id="{C90CC754-0DA1-4ECF-94DA-840FAD210B0C}"/>
              </a:ext>
            </a:extLst>
          </p:cNvPr>
          <p:cNvSpPr/>
          <p:nvPr/>
        </p:nvSpPr>
        <p:spPr>
          <a:xfrm>
            <a:off x="1706177" y="123824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ine Callout 1 13">
            <a:extLst>
              <a:ext uri="{FF2B5EF4-FFF2-40B4-BE49-F238E27FC236}">
                <a16:creationId xmlns:a16="http://schemas.microsoft.com/office/drawing/2014/main" xmlns="" id="{F2483708-6728-4C47-B6A8-1638DE399B14}"/>
              </a:ext>
            </a:extLst>
          </p:cNvPr>
          <p:cNvSpPr/>
          <p:nvPr/>
        </p:nvSpPr>
        <p:spPr>
          <a:xfrm>
            <a:off x="247650" y="332721"/>
            <a:ext cx="1809750" cy="457200"/>
          </a:xfrm>
          <a:prstGeom prst="borderCallout1">
            <a:avLst>
              <a:gd name="adj1" fmla="val 222568"/>
              <a:gd name="adj2" fmla="val 81111"/>
              <a:gd name="adj3" fmla="val 94908"/>
              <a:gd name="adj4" fmla="val 47645"/>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Caesarea</a:t>
            </a:r>
          </a:p>
        </p:txBody>
      </p:sp>
      <p:sp>
        <p:nvSpPr>
          <p:cNvPr id="13" name="TextBox 12">
            <a:extLst>
              <a:ext uri="{FF2B5EF4-FFF2-40B4-BE49-F238E27FC236}">
                <a16:creationId xmlns:a16="http://schemas.microsoft.com/office/drawing/2014/main" xmlns="" id="{3BF11B3C-5D32-4EC9-BED3-CF73EC632255}"/>
              </a:ext>
            </a:extLst>
          </p:cNvPr>
          <p:cNvSpPr txBox="1"/>
          <p:nvPr/>
        </p:nvSpPr>
        <p:spPr>
          <a:xfrm>
            <a:off x="11722" y="4495800"/>
            <a:ext cx="9132278" cy="2394156"/>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10:1 </a:t>
            </a:r>
            <a:r>
              <a:rPr lang="en-US" sz="3000" dirty="0"/>
              <a:t>Now there was a man at </a:t>
            </a:r>
            <a:r>
              <a:rPr lang="en-US" sz="3000" b="1" u="sng" dirty="0">
                <a:solidFill>
                  <a:srgbClr val="002060"/>
                </a:solidFill>
              </a:rPr>
              <a:t>Caesarea</a:t>
            </a:r>
            <a:r>
              <a:rPr lang="en-US" sz="3000" dirty="0"/>
              <a:t> named Cornelius, a centurion of what was called the Italian cohort, </a:t>
            </a:r>
            <a:r>
              <a:rPr lang="en-US" sz="3000" b="1" baseline="30000" dirty="0"/>
              <a:t>2 </a:t>
            </a:r>
            <a:r>
              <a:rPr lang="en-US" sz="3000" dirty="0"/>
              <a:t>a devout man and one who feared God with all his household, and gave many alms to the Jewish people and prayed to God continually. </a:t>
            </a:r>
          </a:p>
          <a:p>
            <a:endParaRPr lang="en-US" sz="3000" dirty="0"/>
          </a:p>
        </p:txBody>
      </p:sp>
      <p:pic>
        <p:nvPicPr>
          <p:cNvPr id="5" name="Picture 4">
            <a:extLst>
              <a:ext uri="{FF2B5EF4-FFF2-40B4-BE49-F238E27FC236}">
                <a16:creationId xmlns:a16="http://schemas.microsoft.com/office/drawing/2014/main" xmlns="" id="{EECCA70D-7E81-40E2-A8CB-1FC4387AF421}"/>
              </a:ext>
            </a:extLst>
          </p:cNvPr>
          <p:cNvPicPr>
            <a:picLocks noChangeAspect="1"/>
          </p:cNvPicPr>
          <p:nvPr/>
        </p:nvPicPr>
        <p:blipFill rotWithShape="1">
          <a:blip r:embed="rId3">
            <a:extLst>
              <a:ext uri="{28A0092B-C50C-407E-A947-70E740481C1C}">
                <a14:useLocalDpi xmlns:a14="http://schemas.microsoft.com/office/drawing/2010/main" val="0"/>
              </a:ext>
            </a:extLst>
          </a:blip>
          <a:srcRect r="3344"/>
          <a:stretch/>
        </p:blipFill>
        <p:spPr>
          <a:xfrm>
            <a:off x="0" y="0"/>
            <a:ext cx="9144000" cy="4495800"/>
          </a:xfrm>
          <a:prstGeom prst="rect">
            <a:avLst/>
          </a:prstGeom>
        </p:spPr>
      </p:pic>
      <p:sp>
        <p:nvSpPr>
          <p:cNvPr id="19" name="Rounded Rectangular Callout 17">
            <a:extLst>
              <a:ext uri="{FF2B5EF4-FFF2-40B4-BE49-F238E27FC236}">
                <a16:creationId xmlns:a16="http://schemas.microsoft.com/office/drawing/2014/main" xmlns="" id="{68FEA7F1-4C91-40C6-9157-65F24168362E}"/>
              </a:ext>
            </a:extLst>
          </p:cNvPr>
          <p:cNvSpPr/>
          <p:nvPr/>
        </p:nvSpPr>
        <p:spPr>
          <a:xfrm>
            <a:off x="152400" y="3682606"/>
            <a:ext cx="6629400" cy="584594"/>
          </a:xfrm>
          <a:prstGeom prst="wedgeRoundRectCallout">
            <a:avLst>
              <a:gd name="adj1" fmla="val -21927"/>
              <a:gd name="adj2" fmla="val 49596"/>
              <a:gd name="adj3" fmla="val 16667"/>
            </a:avLst>
          </a:prstGeom>
          <a:solidFill>
            <a:schemeClr val="tx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Hotbed of racial/ethnic/cultural strife</a:t>
            </a:r>
          </a:p>
        </p:txBody>
      </p:sp>
      <p:sp>
        <p:nvSpPr>
          <p:cNvPr id="2" name="Rectangle 1">
            <a:extLst>
              <a:ext uri="{FF2B5EF4-FFF2-40B4-BE49-F238E27FC236}">
                <a16:creationId xmlns:a16="http://schemas.microsoft.com/office/drawing/2014/main" xmlns="" id="{A70338E6-9220-43B3-BACD-81EF36EF62E8}"/>
              </a:ext>
            </a:extLst>
          </p:cNvPr>
          <p:cNvSpPr/>
          <p:nvPr/>
        </p:nvSpPr>
        <p:spPr>
          <a:xfrm>
            <a:off x="76200" y="2057400"/>
            <a:ext cx="8991600" cy="1524000"/>
          </a:xfrm>
          <a:prstGeom prst="rect">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600" b="1" u="sng" dirty="0"/>
              <a:t>Jews Vs Gentiles</a:t>
            </a:r>
            <a:br>
              <a:rPr lang="en-US" sz="3600" b="1" u="sng" dirty="0"/>
            </a:br>
            <a:endParaRPr lang="en-US" sz="2400" b="1" u="sng" dirty="0"/>
          </a:p>
          <a:p>
            <a:pPr marL="457200" indent="-457200">
              <a:buFont typeface="Arial" panose="020B0604020202020204" pitchFamily="34" charset="0"/>
              <a:buChar char="•"/>
            </a:pPr>
            <a:endParaRPr lang="en-US" sz="2800" dirty="0"/>
          </a:p>
        </p:txBody>
      </p:sp>
      <p:sp>
        <p:nvSpPr>
          <p:cNvPr id="20" name="Rectangle 19">
            <a:extLst>
              <a:ext uri="{FF2B5EF4-FFF2-40B4-BE49-F238E27FC236}">
                <a16:creationId xmlns:a16="http://schemas.microsoft.com/office/drawing/2014/main" xmlns="" id="{9F1A1CCC-E7E3-4F92-9022-F1F6E95491B6}"/>
              </a:ext>
            </a:extLst>
          </p:cNvPr>
          <p:cNvSpPr/>
          <p:nvPr/>
        </p:nvSpPr>
        <p:spPr>
          <a:xfrm>
            <a:off x="76200" y="2057400"/>
            <a:ext cx="8991600" cy="1524000"/>
          </a:xfrm>
          <a:prstGeom prst="rect">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600" b="1" u="sng" dirty="0"/>
              <a:t>Jews Vs Gentiles</a:t>
            </a:r>
            <a:br>
              <a:rPr lang="en-US" sz="3600" b="1" u="sng" dirty="0"/>
            </a:br>
            <a:endParaRPr lang="en-US" sz="2400" b="1" u="sng" dirty="0"/>
          </a:p>
          <a:p>
            <a:pPr algn="ctr"/>
            <a:r>
              <a:rPr lang="en-US" sz="3400" b="1" dirty="0"/>
              <a:t>Distinction </a:t>
            </a:r>
            <a:r>
              <a:rPr lang="en-US" sz="3400" b="1" dirty="0">
                <a:solidFill>
                  <a:schemeClr val="accent6">
                    <a:lumMod val="50000"/>
                  </a:schemeClr>
                </a:solidFill>
                <a:sym typeface="Wingdings" panose="05000000000000000000" pitchFamily="2" charset="2"/>
              </a:rPr>
              <a:t> Superiority  Separation  Hate</a:t>
            </a:r>
          </a:p>
          <a:p>
            <a:endParaRPr lang="en-US" sz="3200" dirty="0">
              <a:sym typeface="Wingdings" panose="05000000000000000000" pitchFamily="2" charset="2"/>
            </a:endParaRPr>
          </a:p>
          <a:p>
            <a:pPr marL="457200" indent="-457200">
              <a:buFont typeface="Arial" panose="020B0604020202020204" pitchFamily="34" charset="0"/>
              <a:buChar char="•"/>
            </a:pPr>
            <a:endParaRPr lang="en-US" sz="2800" dirty="0"/>
          </a:p>
        </p:txBody>
      </p:sp>
      <p:sp>
        <p:nvSpPr>
          <p:cNvPr id="21" name="Rectangle 20">
            <a:extLst>
              <a:ext uri="{FF2B5EF4-FFF2-40B4-BE49-F238E27FC236}">
                <a16:creationId xmlns:a16="http://schemas.microsoft.com/office/drawing/2014/main" xmlns="" id="{1BD03C59-66A1-4DAE-B82F-5A02A084B2CD}"/>
              </a:ext>
            </a:extLst>
          </p:cNvPr>
          <p:cNvSpPr/>
          <p:nvPr/>
        </p:nvSpPr>
        <p:spPr>
          <a:xfrm>
            <a:off x="76200" y="2057400"/>
            <a:ext cx="8991600" cy="1524000"/>
          </a:xfrm>
          <a:prstGeom prst="rect">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600" b="1" u="sng" dirty="0"/>
              <a:t>Jews Vs Gentiles</a:t>
            </a:r>
            <a:br>
              <a:rPr lang="en-US" sz="3600" b="1" u="sng" dirty="0"/>
            </a:br>
            <a:endParaRPr lang="en-US" sz="2400" b="1" u="sng" dirty="0"/>
          </a:p>
          <a:p>
            <a:pPr algn="ctr"/>
            <a:r>
              <a:rPr lang="en-US" sz="3400" b="1" dirty="0"/>
              <a:t>Distinction </a:t>
            </a:r>
            <a:r>
              <a:rPr lang="en-US" sz="3400" b="1" dirty="0">
                <a:sym typeface="Wingdings" panose="05000000000000000000" pitchFamily="2" charset="2"/>
              </a:rPr>
              <a:t> Superiority </a:t>
            </a:r>
            <a:r>
              <a:rPr lang="en-US" sz="3400" b="1" dirty="0">
                <a:solidFill>
                  <a:schemeClr val="accent6">
                    <a:lumMod val="50000"/>
                  </a:schemeClr>
                </a:solidFill>
                <a:sym typeface="Wingdings" panose="05000000000000000000" pitchFamily="2" charset="2"/>
              </a:rPr>
              <a:t> Separation  Hate</a:t>
            </a:r>
          </a:p>
          <a:p>
            <a:endParaRPr lang="en-US" sz="3200" dirty="0">
              <a:sym typeface="Wingdings" panose="05000000000000000000" pitchFamily="2" charset="2"/>
            </a:endParaRPr>
          </a:p>
          <a:p>
            <a:pPr marL="457200" indent="-457200">
              <a:buFont typeface="Arial" panose="020B0604020202020204" pitchFamily="34" charset="0"/>
              <a:buChar char="•"/>
            </a:pPr>
            <a:endParaRPr lang="en-US" sz="2800" dirty="0"/>
          </a:p>
        </p:txBody>
      </p:sp>
      <p:sp>
        <p:nvSpPr>
          <p:cNvPr id="22" name="Rectangle 21">
            <a:extLst>
              <a:ext uri="{FF2B5EF4-FFF2-40B4-BE49-F238E27FC236}">
                <a16:creationId xmlns:a16="http://schemas.microsoft.com/office/drawing/2014/main" xmlns="" id="{2D70C1CA-0091-4754-A725-413CA030C818}"/>
              </a:ext>
            </a:extLst>
          </p:cNvPr>
          <p:cNvSpPr/>
          <p:nvPr/>
        </p:nvSpPr>
        <p:spPr>
          <a:xfrm>
            <a:off x="76200" y="2057400"/>
            <a:ext cx="8991600" cy="1524000"/>
          </a:xfrm>
          <a:prstGeom prst="rect">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600" b="1" u="sng" dirty="0"/>
              <a:t>Jews Vs Gentiles</a:t>
            </a:r>
            <a:br>
              <a:rPr lang="en-US" sz="3600" b="1" u="sng" dirty="0"/>
            </a:br>
            <a:endParaRPr lang="en-US" sz="2400" b="1" u="sng" dirty="0"/>
          </a:p>
          <a:p>
            <a:pPr algn="ctr"/>
            <a:r>
              <a:rPr lang="en-US" sz="3400" b="1" dirty="0"/>
              <a:t>Distinction </a:t>
            </a:r>
            <a:r>
              <a:rPr lang="en-US" sz="3400" b="1" dirty="0">
                <a:sym typeface="Wingdings" panose="05000000000000000000" pitchFamily="2" charset="2"/>
              </a:rPr>
              <a:t> Superiority  Separation </a:t>
            </a:r>
            <a:r>
              <a:rPr lang="en-US" sz="3400" b="1" dirty="0">
                <a:solidFill>
                  <a:schemeClr val="accent6">
                    <a:lumMod val="50000"/>
                  </a:schemeClr>
                </a:solidFill>
                <a:sym typeface="Wingdings" panose="05000000000000000000" pitchFamily="2" charset="2"/>
              </a:rPr>
              <a:t> Hate</a:t>
            </a:r>
          </a:p>
          <a:p>
            <a:endParaRPr lang="en-US" sz="3200" dirty="0">
              <a:sym typeface="Wingdings" panose="05000000000000000000" pitchFamily="2" charset="2"/>
            </a:endParaRPr>
          </a:p>
          <a:p>
            <a:pPr marL="457200" indent="-457200">
              <a:buFont typeface="Arial" panose="020B0604020202020204" pitchFamily="34" charset="0"/>
              <a:buChar char="•"/>
            </a:pPr>
            <a:endParaRPr lang="en-US" sz="2800" dirty="0"/>
          </a:p>
        </p:txBody>
      </p:sp>
      <p:sp>
        <p:nvSpPr>
          <p:cNvPr id="23" name="Rectangle 22">
            <a:extLst>
              <a:ext uri="{FF2B5EF4-FFF2-40B4-BE49-F238E27FC236}">
                <a16:creationId xmlns:a16="http://schemas.microsoft.com/office/drawing/2014/main" xmlns="" id="{67391ACA-74EE-49DC-99AE-72CE1168292B}"/>
              </a:ext>
            </a:extLst>
          </p:cNvPr>
          <p:cNvSpPr/>
          <p:nvPr/>
        </p:nvSpPr>
        <p:spPr>
          <a:xfrm>
            <a:off x="76200" y="2057400"/>
            <a:ext cx="8991600" cy="1524000"/>
          </a:xfrm>
          <a:prstGeom prst="rect">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600" b="1" u="sng" dirty="0"/>
              <a:t>Jews Vs Gentiles</a:t>
            </a:r>
            <a:br>
              <a:rPr lang="en-US" sz="3600" b="1" u="sng" dirty="0"/>
            </a:br>
            <a:endParaRPr lang="en-US" sz="2400" b="1" u="sng" dirty="0"/>
          </a:p>
          <a:p>
            <a:pPr algn="ctr"/>
            <a:r>
              <a:rPr lang="en-US" sz="3400" b="1" dirty="0"/>
              <a:t>Distinction </a:t>
            </a:r>
            <a:r>
              <a:rPr lang="en-US" sz="3400" b="1" dirty="0">
                <a:sym typeface="Wingdings" panose="05000000000000000000" pitchFamily="2" charset="2"/>
              </a:rPr>
              <a:t> Superiority  Separation  Hate</a:t>
            </a:r>
            <a:endParaRPr lang="en-US" sz="2800" dirty="0"/>
          </a:p>
        </p:txBody>
      </p:sp>
    </p:spTree>
    <p:extLst>
      <p:ext uri="{BB962C8B-B14F-4D97-AF65-F5344CB8AC3E}">
        <p14:creationId xmlns:p14="http://schemas.microsoft.com/office/powerpoint/2010/main" val="104730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xmlns="" id="{3E3BFD61-0EDA-4470-BD1C-3E2868B54FA4}"/>
              </a:ext>
            </a:extLst>
          </p:cNvPr>
          <p:cNvSpPr txBox="1">
            <a:spLocks/>
          </p:cNvSpPr>
          <p:nvPr/>
        </p:nvSpPr>
        <p:spPr bwMode="auto">
          <a:xfrm>
            <a:off x="0" y="5858867"/>
            <a:ext cx="9144000" cy="999132"/>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500" b="1" dirty="0">
                <a:solidFill>
                  <a:schemeClr val="bg1"/>
                </a:solidFill>
                <a:latin typeface="+mj-lt"/>
                <a:ea typeface="+mj-ea"/>
                <a:cs typeface="+mj-cs"/>
              </a:rPr>
              <a:t>God’s 3-stage plan for “the gospel”</a:t>
            </a:r>
            <a:endParaRPr kumimoji="0" lang="en-US" sz="3500" b="1" i="0" u="none" strike="noStrike" kern="1200" cap="none" spc="0" normalizeH="0" baseline="0" noProof="0" dirty="0">
              <a:ln>
                <a:noFill/>
              </a:ln>
              <a:solidFill>
                <a:schemeClr val="bg1"/>
              </a:solidFill>
              <a:effectLst/>
              <a:uLnTx/>
              <a:uFillTx/>
              <a:latin typeface="+mj-lt"/>
              <a:ea typeface="+mj-ea"/>
              <a:cs typeface="+mj-cs"/>
            </a:endParaRPr>
          </a:p>
        </p:txBody>
      </p:sp>
      <p:pic>
        <p:nvPicPr>
          <p:cNvPr id="6" name="Picture 5">
            <a:extLst>
              <a:ext uri="{FF2B5EF4-FFF2-40B4-BE49-F238E27FC236}">
                <a16:creationId xmlns:a16="http://schemas.microsoft.com/office/drawing/2014/main" xmlns="" id="{D77EE230-C7D5-4D47-B2D8-75E21312418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260" t="11298" r="26896" b="92"/>
          <a:stretch/>
        </p:blipFill>
        <p:spPr>
          <a:xfrm rot="5400000">
            <a:off x="1143001" y="-1143000"/>
            <a:ext cx="6858000" cy="9143998"/>
          </a:xfrm>
          <a:prstGeom prst="rect">
            <a:avLst/>
          </a:prstGeom>
        </p:spPr>
      </p:pic>
      <p:sp>
        <p:nvSpPr>
          <p:cNvPr id="11" name="Line Callout 1 13">
            <a:extLst>
              <a:ext uri="{FF2B5EF4-FFF2-40B4-BE49-F238E27FC236}">
                <a16:creationId xmlns:a16="http://schemas.microsoft.com/office/drawing/2014/main" xmlns="" id="{A0545D7D-E733-4C23-BE2B-E71E4B417538}"/>
              </a:ext>
            </a:extLst>
          </p:cNvPr>
          <p:cNvSpPr/>
          <p:nvPr/>
        </p:nvSpPr>
        <p:spPr>
          <a:xfrm>
            <a:off x="5943600" y="3733800"/>
            <a:ext cx="1905000" cy="533400"/>
          </a:xfrm>
          <a:prstGeom prst="borderCallout1">
            <a:avLst>
              <a:gd name="adj1" fmla="val 36202"/>
              <a:gd name="adj2" fmla="val -118730"/>
              <a:gd name="adj3" fmla="val 55871"/>
              <a:gd name="adj4" fmla="val 276"/>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Jerusalem</a:t>
            </a:r>
          </a:p>
        </p:txBody>
      </p:sp>
      <p:sp>
        <p:nvSpPr>
          <p:cNvPr id="30" name="TextBox 29">
            <a:extLst>
              <a:ext uri="{FF2B5EF4-FFF2-40B4-BE49-F238E27FC236}">
                <a16:creationId xmlns:a16="http://schemas.microsoft.com/office/drawing/2014/main" xmlns="" id="{B79CD5C1-2076-4650-BA58-795E409FA0A9}"/>
              </a:ext>
            </a:extLst>
          </p:cNvPr>
          <p:cNvSpPr txBox="1"/>
          <p:nvPr/>
        </p:nvSpPr>
        <p:spPr>
          <a:xfrm>
            <a:off x="0" y="5410200"/>
            <a:ext cx="9132278" cy="146515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9:42 </a:t>
            </a:r>
            <a:r>
              <a:rPr lang="en-US" sz="3000" b="1" u="sng" dirty="0">
                <a:solidFill>
                  <a:srgbClr val="002060"/>
                </a:solidFill>
              </a:rPr>
              <a:t>It became known all over Joppa, and many believed in the Lord</a:t>
            </a:r>
            <a:r>
              <a:rPr lang="en-US" sz="3000" dirty="0"/>
              <a:t>.</a:t>
            </a:r>
            <a:r>
              <a:rPr lang="en-US" sz="3000" b="1" baseline="30000" dirty="0"/>
              <a:t>43 </a:t>
            </a:r>
            <a:r>
              <a:rPr lang="en-US" sz="3000" dirty="0"/>
              <a:t>And Peter stayed many days in Joppa with a tanner named Simon.</a:t>
            </a:r>
          </a:p>
          <a:p>
            <a:endParaRPr lang="en-US" sz="3000" dirty="0"/>
          </a:p>
        </p:txBody>
      </p:sp>
      <p:sp>
        <p:nvSpPr>
          <p:cNvPr id="28" name="Oval 27">
            <a:extLst>
              <a:ext uri="{FF2B5EF4-FFF2-40B4-BE49-F238E27FC236}">
                <a16:creationId xmlns:a16="http://schemas.microsoft.com/office/drawing/2014/main" xmlns="" id="{C18411E6-337F-4C24-B73B-6B1422FA0350}"/>
              </a:ext>
            </a:extLst>
          </p:cNvPr>
          <p:cNvSpPr/>
          <p:nvPr/>
        </p:nvSpPr>
        <p:spPr>
          <a:xfrm>
            <a:off x="3322414" y="3767455"/>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xmlns="" id="{9C8380B0-A9F7-450A-9F83-005AFB52C2EE}"/>
              </a:ext>
            </a:extLst>
          </p:cNvPr>
          <p:cNvSpPr/>
          <p:nvPr/>
        </p:nvSpPr>
        <p:spPr>
          <a:xfrm>
            <a:off x="1676400" y="323849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F9181F60-86A5-4C5A-8F93-6F961FB0AB6C}"/>
              </a:ext>
            </a:extLst>
          </p:cNvPr>
          <p:cNvSpPr/>
          <p:nvPr/>
        </p:nvSpPr>
        <p:spPr>
          <a:xfrm>
            <a:off x="990600" y="295274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ine Callout 1 13">
            <a:extLst>
              <a:ext uri="{FF2B5EF4-FFF2-40B4-BE49-F238E27FC236}">
                <a16:creationId xmlns:a16="http://schemas.microsoft.com/office/drawing/2014/main" xmlns="" id="{411574FE-CD44-4CA7-9F88-CC417D3988D0}"/>
              </a:ext>
            </a:extLst>
          </p:cNvPr>
          <p:cNvSpPr/>
          <p:nvPr/>
        </p:nvSpPr>
        <p:spPr>
          <a:xfrm>
            <a:off x="1866900" y="3962400"/>
            <a:ext cx="1371600" cy="457200"/>
          </a:xfrm>
          <a:prstGeom prst="borderCallout1">
            <a:avLst>
              <a:gd name="adj1" fmla="val -72213"/>
              <a:gd name="adj2" fmla="val 4429"/>
              <a:gd name="adj3" fmla="val 30870"/>
              <a:gd name="adj4" fmla="val 16943"/>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rPr>
              <a:t>Lydda</a:t>
            </a:r>
            <a:endParaRPr lang="en-US" sz="3200" b="1" dirty="0">
              <a:solidFill>
                <a:schemeClr val="tx1"/>
              </a:solidFill>
            </a:endParaRPr>
          </a:p>
        </p:txBody>
      </p:sp>
      <p:sp>
        <p:nvSpPr>
          <p:cNvPr id="17" name="Line Callout 1 13">
            <a:extLst>
              <a:ext uri="{FF2B5EF4-FFF2-40B4-BE49-F238E27FC236}">
                <a16:creationId xmlns:a16="http://schemas.microsoft.com/office/drawing/2014/main" xmlns="" id="{FF224C48-9E4E-42EE-A51B-F135F0619364}"/>
              </a:ext>
            </a:extLst>
          </p:cNvPr>
          <p:cNvSpPr/>
          <p:nvPr/>
        </p:nvSpPr>
        <p:spPr>
          <a:xfrm>
            <a:off x="247650" y="3952875"/>
            <a:ext cx="1409700" cy="457200"/>
          </a:xfrm>
          <a:prstGeom prst="borderCallout1">
            <a:avLst>
              <a:gd name="adj1" fmla="val -134714"/>
              <a:gd name="adj2" fmla="val 65414"/>
              <a:gd name="adj3" fmla="val 1704"/>
              <a:gd name="adj4" fmla="val 52060"/>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Joppa</a:t>
            </a:r>
          </a:p>
        </p:txBody>
      </p:sp>
      <p:sp>
        <p:nvSpPr>
          <p:cNvPr id="12" name="Oval 11">
            <a:extLst>
              <a:ext uri="{FF2B5EF4-FFF2-40B4-BE49-F238E27FC236}">
                <a16:creationId xmlns:a16="http://schemas.microsoft.com/office/drawing/2014/main" xmlns="" id="{C90CC754-0DA1-4ECF-94DA-840FAD210B0C}"/>
              </a:ext>
            </a:extLst>
          </p:cNvPr>
          <p:cNvSpPr/>
          <p:nvPr/>
        </p:nvSpPr>
        <p:spPr>
          <a:xfrm>
            <a:off x="1706177" y="123824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ine Callout 1 13">
            <a:extLst>
              <a:ext uri="{FF2B5EF4-FFF2-40B4-BE49-F238E27FC236}">
                <a16:creationId xmlns:a16="http://schemas.microsoft.com/office/drawing/2014/main" xmlns="" id="{F2483708-6728-4C47-B6A8-1638DE399B14}"/>
              </a:ext>
            </a:extLst>
          </p:cNvPr>
          <p:cNvSpPr/>
          <p:nvPr/>
        </p:nvSpPr>
        <p:spPr>
          <a:xfrm>
            <a:off x="247650" y="332721"/>
            <a:ext cx="1809750" cy="457200"/>
          </a:xfrm>
          <a:prstGeom prst="borderCallout1">
            <a:avLst>
              <a:gd name="adj1" fmla="val 222568"/>
              <a:gd name="adj2" fmla="val 81111"/>
              <a:gd name="adj3" fmla="val 94908"/>
              <a:gd name="adj4" fmla="val 47645"/>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Caesarea</a:t>
            </a:r>
          </a:p>
        </p:txBody>
      </p:sp>
      <p:pic>
        <p:nvPicPr>
          <p:cNvPr id="5" name="Picture 4">
            <a:extLst>
              <a:ext uri="{FF2B5EF4-FFF2-40B4-BE49-F238E27FC236}">
                <a16:creationId xmlns:a16="http://schemas.microsoft.com/office/drawing/2014/main" xmlns="" id="{EECCA70D-7E81-40E2-A8CB-1FC4387AF421}"/>
              </a:ext>
            </a:extLst>
          </p:cNvPr>
          <p:cNvPicPr>
            <a:picLocks noChangeAspect="1"/>
          </p:cNvPicPr>
          <p:nvPr/>
        </p:nvPicPr>
        <p:blipFill rotWithShape="1">
          <a:blip r:embed="rId3">
            <a:extLst>
              <a:ext uri="{28A0092B-C50C-407E-A947-70E740481C1C}">
                <a14:useLocalDpi xmlns:a14="http://schemas.microsoft.com/office/drawing/2010/main" val="0"/>
              </a:ext>
            </a:extLst>
          </a:blip>
          <a:srcRect r="3344"/>
          <a:stretch/>
        </p:blipFill>
        <p:spPr>
          <a:xfrm>
            <a:off x="0" y="0"/>
            <a:ext cx="9144000" cy="4495800"/>
          </a:xfrm>
          <a:prstGeom prst="rect">
            <a:avLst/>
          </a:prstGeom>
        </p:spPr>
      </p:pic>
      <p:pic>
        <p:nvPicPr>
          <p:cNvPr id="24" name="Picture 23" descr="A person wearing a costume&#10;&#10;Description generated with very high confidence">
            <a:extLst>
              <a:ext uri="{FF2B5EF4-FFF2-40B4-BE49-F238E27FC236}">
                <a16:creationId xmlns:a16="http://schemas.microsoft.com/office/drawing/2014/main" xmlns="" id="{D0F39D4F-C7E7-4A6E-A149-C97B335E0680}"/>
              </a:ext>
            </a:extLst>
          </p:cNvPr>
          <p:cNvPicPr>
            <a:picLocks noChangeAspect="1"/>
          </p:cNvPicPr>
          <p:nvPr/>
        </p:nvPicPr>
        <p:blipFill rotWithShape="1">
          <a:blip r:embed="rId4">
            <a:extLst>
              <a:ext uri="{28A0092B-C50C-407E-A947-70E740481C1C}">
                <a14:useLocalDpi xmlns:a14="http://schemas.microsoft.com/office/drawing/2010/main" val="0"/>
              </a:ext>
            </a:extLst>
          </a:blip>
          <a:srcRect l="30421" t="9008" r="15706" b="10993"/>
          <a:stretch/>
        </p:blipFill>
        <p:spPr>
          <a:xfrm>
            <a:off x="6560912" y="-10192"/>
            <a:ext cx="4642707" cy="4596145"/>
          </a:xfrm>
          <a:prstGeom prst="rect">
            <a:avLst/>
          </a:prstGeom>
        </p:spPr>
      </p:pic>
      <p:sp>
        <p:nvSpPr>
          <p:cNvPr id="13" name="TextBox 12">
            <a:extLst>
              <a:ext uri="{FF2B5EF4-FFF2-40B4-BE49-F238E27FC236}">
                <a16:creationId xmlns:a16="http://schemas.microsoft.com/office/drawing/2014/main" xmlns="" id="{3BF11B3C-5D32-4EC9-BED3-CF73EC632255}"/>
              </a:ext>
            </a:extLst>
          </p:cNvPr>
          <p:cNvSpPr txBox="1"/>
          <p:nvPr/>
        </p:nvSpPr>
        <p:spPr>
          <a:xfrm>
            <a:off x="11722" y="4495800"/>
            <a:ext cx="9132278" cy="2394156"/>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10:1 </a:t>
            </a:r>
            <a:r>
              <a:rPr lang="en-US" sz="3000" dirty="0"/>
              <a:t>Now there was a man at Caesarea named Cornelius, a centurion of what was called the Italian cohort, </a:t>
            </a:r>
            <a:r>
              <a:rPr lang="en-US" sz="3000" b="1" baseline="30000" dirty="0"/>
              <a:t>2 </a:t>
            </a:r>
            <a:r>
              <a:rPr lang="en-US" sz="3000" b="1" u="sng" dirty="0">
                <a:solidFill>
                  <a:srgbClr val="002060"/>
                </a:solidFill>
              </a:rPr>
              <a:t>a devout man and one who feared God with all his household</a:t>
            </a:r>
            <a:r>
              <a:rPr lang="en-US" sz="3000" dirty="0"/>
              <a:t>, and gave many alms to the Jewish people and prayed to God continually. </a:t>
            </a:r>
          </a:p>
          <a:p>
            <a:endParaRPr lang="en-US" sz="3000" dirty="0"/>
          </a:p>
        </p:txBody>
      </p:sp>
      <p:sp>
        <p:nvSpPr>
          <p:cNvPr id="25" name="TextBox 24">
            <a:extLst>
              <a:ext uri="{FF2B5EF4-FFF2-40B4-BE49-F238E27FC236}">
                <a16:creationId xmlns:a16="http://schemas.microsoft.com/office/drawing/2014/main" xmlns="" id="{7412C989-8D4F-401B-A93B-84EFB421246F}"/>
              </a:ext>
            </a:extLst>
          </p:cNvPr>
          <p:cNvSpPr txBox="1"/>
          <p:nvPr/>
        </p:nvSpPr>
        <p:spPr>
          <a:xfrm>
            <a:off x="11722" y="4495800"/>
            <a:ext cx="9132278" cy="2394156"/>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10:1 </a:t>
            </a:r>
            <a:r>
              <a:rPr lang="en-US" sz="3000" dirty="0"/>
              <a:t>Now there was a man at Caesarea named Cornelius, a centurion of what was called the Italian cohort, </a:t>
            </a:r>
            <a:r>
              <a:rPr lang="en-US" sz="3000" b="1" baseline="30000" dirty="0"/>
              <a:t>2 </a:t>
            </a:r>
            <a:r>
              <a:rPr lang="en-US" sz="3000" dirty="0"/>
              <a:t>a devout man and one who feared God with all his household, and </a:t>
            </a:r>
            <a:r>
              <a:rPr lang="en-US" sz="3000" b="1" u="sng" dirty="0">
                <a:solidFill>
                  <a:srgbClr val="002060"/>
                </a:solidFill>
              </a:rPr>
              <a:t>gave many alms to the Jewish people and prayed to God continually</a:t>
            </a:r>
            <a:r>
              <a:rPr lang="en-US" sz="3000" dirty="0"/>
              <a:t>. </a:t>
            </a:r>
          </a:p>
          <a:p>
            <a:endParaRPr lang="en-US" sz="3000" dirty="0"/>
          </a:p>
        </p:txBody>
      </p:sp>
    </p:spTree>
    <p:extLst>
      <p:ext uri="{BB962C8B-B14F-4D97-AF65-F5344CB8AC3E}">
        <p14:creationId xmlns:p14="http://schemas.microsoft.com/office/powerpoint/2010/main" val="723925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EECCA70D-7E81-40E2-A8CB-1FC4387AF421}"/>
              </a:ext>
            </a:extLst>
          </p:cNvPr>
          <p:cNvPicPr>
            <a:picLocks noChangeAspect="1"/>
          </p:cNvPicPr>
          <p:nvPr/>
        </p:nvPicPr>
        <p:blipFill rotWithShape="1">
          <a:blip r:embed="rId2">
            <a:extLst>
              <a:ext uri="{28A0092B-C50C-407E-A947-70E740481C1C}">
                <a14:useLocalDpi xmlns:a14="http://schemas.microsoft.com/office/drawing/2010/main" val="0"/>
              </a:ext>
            </a:extLst>
          </a:blip>
          <a:srcRect r="3344"/>
          <a:stretch/>
        </p:blipFill>
        <p:spPr>
          <a:xfrm>
            <a:off x="0" y="0"/>
            <a:ext cx="9144000" cy="4495800"/>
          </a:xfrm>
          <a:prstGeom prst="rect">
            <a:avLst/>
          </a:prstGeom>
        </p:spPr>
      </p:pic>
      <p:pic>
        <p:nvPicPr>
          <p:cNvPr id="24" name="Picture 23" descr="A person wearing a costume&#10;&#10;Description generated with very high confidence">
            <a:extLst>
              <a:ext uri="{FF2B5EF4-FFF2-40B4-BE49-F238E27FC236}">
                <a16:creationId xmlns:a16="http://schemas.microsoft.com/office/drawing/2014/main" xmlns="" id="{D0F39D4F-C7E7-4A6E-A149-C97B335E0680}"/>
              </a:ext>
            </a:extLst>
          </p:cNvPr>
          <p:cNvPicPr>
            <a:picLocks noChangeAspect="1"/>
          </p:cNvPicPr>
          <p:nvPr/>
        </p:nvPicPr>
        <p:blipFill rotWithShape="1">
          <a:blip r:embed="rId3">
            <a:extLst>
              <a:ext uri="{28A0092B-C50C-407E-A947-70E740481C1C}">
                <a14:useLocalDpi xmlns:a14="http://schemas.microsoft.com/office/drawing/2010/main" val="0"/>
              </a:ext>
            </a:extLst>
          </a:blip>
          <a:srcRect l="30421" t="9008" r="15706" b="10993"/>
          <a:stretch/>
        </p:blipFill>
        <p:spPr>
          <a:xfrm>
            <a:off x="6560912" y="-10192"/>
            <a:ext cx="4642707" cy="4596145"/>
          </a:xfrm>
          <a:prstGeom prst="rect">
            <a:avLst/>
          </a:prstGeom>
        </p:spPr>
      </p:pic>
      <p:sp>
        <p:nvSpPr>
          <p:cNvPr id="34" name="Title 1">
            <a:extLst>
              <a:ext uri="{FF2B5EF4-FFF2-40B4-BE49-F238E27FC236}">
                <a16:creationId xmlns:a16="http://schemas.microsoft.com/office/drawing/2014/main" xmlns="" id="{3E3BFD61-0EDA-4470-BD1C-3E2868B54FA4}"/>
              </a:ext>
            </a:extLst>
          </p:cNvPr>
          <p:cNvSpPr txBox="1">
            <a:spLocks/>
          </p:cNvSpPr>
          <p:nvPr/>
        </p:nvSpPr>
        <p:spPr bwMode="auto">
          <a:xfrm>
            <a:off x="0" y="5858867"/>
            <a:ext cx="9144000" cy="999132"/>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500" b="1" dirty="0">
                <a:solidFill>
                  <a:schemeClr val="bg1"/>
                </a:solidFill>
                <a:latin typeface="+mj-lt"/>
                <a:ea typeface="+mj-ea"/>
                <a:cs typeface="+mj-cs"/>
              </a:rPr>
              <a:t>God’s 3-stage plan for “the gospel”</a:t>
            </a:r>
            <a:endParaRPr kumimoji="0" lang="en-US" sz="3500" b="1" i="0" u="none" strike="noStrike" kern="1200" cap="none" spc="0" normalizeH="0" baseline="0" noProof="0" dirty="0">
              <a:ln>
                <a:noFill/>
              </a:ln>
              <a:solidFill>
                <a:schemeClr val="bg1"/>
              </a:solidFill>
              <a:effectLst/>
              <a:uLnTx/>
              <a:uFillTx/>
              <a:latin typeface="+mj-lt"/>
              <a:ea typeface="+mj-ea"/>
              <a:cs typeface="+mj-cs"/>
            </a:endParaRPr>
          </a:p>
        </p:txBody>
      </p:sp>
      <p:sp>
        <p:nvSpPr>
          <p:cNvPr id="30" name="TextBox 29">
            <a:extLst>
              <a:ext uri="{FF2B5EF4-FFF2-40B4-BE49-F238E27FC236}">
                <a16:creationId xmlns:a16="http://schemas.microsoft.com/office/drawing/2014/main" xmlns="" id="{B79CD5C1-2076-4650-BA58-795E409FA0A9}"/>
              </a:ext>
            </a:extLst>
          </p:cNvPr>
          <p:cNvSpPr txBox="1"/>
          <p:nvPr/>
        </p:nvSpPr>
        <p:spPr>
          <a:xfrm>
            <a:off x="0" y="4474006"/>
            <a:ext cx="9132278" cy="2383994"/>
          </a:xfrm>
          <a:prstGeom prst="rect">
            <a:avLst/>
          </a:prstGeom>
          <a:solidFill>
            <a:schemeClr val="accent6">
              <a:lumMod val="40000"/>
              <a:lumOff val="60000"/>
            </a:schemeClr>
          </a:solidFill>
          <a:ln>
            <a:solidFill>
              <a:schemeClr val="bg2"/>
            </a:solidFill>
          </a:ln>
        </p:spPr>
        <p:txBody>
          <a:bodyPr wrap="square">
            <a:noAutofit/>
          </a:bodyPr>
          <a:lstStyle/>
          <a:p>
            <a:r>
              <a:rPr lang="en-US" sz="1600" b="1" baseline="30000" dirty="0"/>
              <a:t/>
            </a:r>
            <a:br>
              <a:rPr lang="en-US" sz="1600" b="1" baseline="30000" dirty="0"/>
            </a:br>
            <a:r>
              <a:rPr lang="en-US" sz="3200" b="1" baseline="30000" dirty="0"/>
              <a:t>10:3 </a:t>
            </a:r>
            <a:r>
              <a:rPr lang="en-US" sz="3200" dirty="0"/>
              <a:t>About the ninth hour of the day he clearly saw in a vision an angel of God who had just come in and said to him, “Cornelius!” </a:t>
            </a:r>
            <a:r>
              <a:rPr lang="en-US" sz="3200" b="1" baseline="30000" dirty="0"/>
              <a:t>4 </a:t>
            </a:r>
            <a:r>
              <a:rPr lang="en-US" sz="3200" dirty="0"/>
              <a:t>And fixing his gaze on him and being much alarmed, he said, “What is it, Lord?” </a:t>
            </a:r>
          </a:p>
          <a:p>
            <a:endParaRPr lang="en-US" sz="3200" dirty="0"/>
          </a:p>
          <a:p>
            <a:endParaRPr lang="en-US" sz="3000" dirty="0"/>
          </a:p>
        </p:txBody>
      </p:sp>
      <p:sp>
        <p:nvSpPr>
          <p:cNvPr id="20" name="TextBox 19">
            <a:extLst>
              <a:ext uri="{FF2B5EF4-FFF2-40B4-BE49-F238E27FC236}">
                <a16:creationId xmlns:a16="http://schemas.microsoft.com/office/drawing/2014/main" xmlns="" id="{2B8D6316-EA37-41F5-86D1-6512F53B750F}"/>
              </a:ext>
            </a:extLst>
          </p:cNvPr>
          <p:cNvSpPr txBox="1"/>
          <p:nvPr/>
        </p:nvSpPr>
        <p:spPr>
          <a:xfrm>
            <a:off x="11722" y="4474006"/>
            <a:ext cx="9132278" cy="2383994"/>
          </a:xfrm>
          <a:prstGeom prst="rect">
            <a:avLst/>
          </a:prstGeom>
          <a:solidFill>
            <a:schemeClr val="accent6">
              <a:lumMod val="40000"/>
              <a:lumOff val="60000"/>
            </a:schemeClr>
          </a:solidFill>
          <a:ln>
            <a:solidFill>
              <a:schemeClr val="bg2"/>
            </a:solidFill>
          </a:ln>
        </p:spPr>
        <p:txBody>
          <a:bodyPr wrap="square">
            <a:noAutofit/>
          </a:bodyPr>
          <a:lstStyle/>
          <a:p>
            <a:r>
              <a:rPr lang="en-US" sz="1600" b="1" baseline="30000" dirty="0"/>
              <a:t/>
            </a:r>
            <a:br>
              <a:rPr lang="en-US" sz="1600" b="1" baseline="30000" dirty="0"/>
            </a:br>
            <a:r>
              <a:rPr lang="en-US" sz="3200" b="1" baseline="30000" dirty="0"/>
              <a:t>10:3 </a:t>
            </a:r>
            <a:r>
              <a:rPr lang="en-US" sz="3200" dirty="0"/>
              <a:t>About the </a:t>
            </a:r>
            <a:r>
              <a:rPr lang="en-US" sz="3200" b="1" u="sng" dirty="0">
                <a:solidFill>
                  <a:srgbClr val="002060"/>
                </a:solidFill>
              </a:rPr>
              <a:t>ninth hour of the day</a:t>
            </a:r>
            <a:r>
              <a:rPr lang="en-US" sz="3200" dirty="0"/>
              <a:t> he clearly saw in a vision an angel of God who had just come in and said to him, “Cornelius!” </a:t>
            </a:r>
            <a:r>
              <a:rPr lang="en-US" sz="3200" b="1" baseline="30000" dirty="0"/>
              <a:t>4 </a:t>
            </a:r>
            <a:r>
              <a:rPr lang="en-US" sz="3200" dirty="0"/>
              <a:t>And fixing his gaze on him and being much alarmed, he said, “What is it, Lord?” </a:t>
            </a:r>
          </a:p>
          <a:p>
            <a:endParaRPr lang="en-US" sz="3200" dirty="0"/>
          </a:p>
          <a:p>
            <a:endParaRPr lang="en-US" sz="3000" dirty="0"/>
          </a:p>
        </p:txBody>
      </p:sp>
      <p:sp>
        <p:nvSpPr>
          <p:cNvPr id="19" name="TextBox 18">
            <a:extLst>
              <a:ext uri="{FF2B5EF4-FFF2-40B4-BE49-F238E27FC236}">
                <a16:creationId xmlns:a16="http://schemas.microsoft.com/office/drawing/2014/main" xmlns="" id="{62AAE05D-46AB-4E1E-9C4A-B19F62338BDF}"/>
              </a:ext>
            </a:extLst>
          </p:cNvPr>
          <p:cNvSpPr txBox="1"/>
          <p:nvPr/>
        </p:nvSpPr>
        <p:spPr>
          <a:xfrm>
            <a:off x="0" y="4474006"/>
            <a:ext cx="9132278" cy="2383994"/>
          </a:xfrm>
          <a:prstGeom prst="rect">
            <a:avLst/>
          </a:prstGeom>
          <a:solidFill>
            <a:schemeClr val="accent6">
              <a:lumMod val="40000"/>
              <a:lumOff val="60000"/>
            </a:schemeClr>
          </a:solidFill>
          <a:ln>
            <a:solidFill>
              <a:schemeClr val="bg2"/>
            </a:solidFill>
          </a:ln>
        </p:spPr>
        <p:txBody>
          <a:bodyPr wrap="square">
            <a:noAutofit/>
          </a:bodyPr>
          <a:lstStyle/>
          <a:p>
            <a:r>
              <a:rPr lang="en-US" sz="1600" b="1" baseline="30000" dirty="0"/>
              <a:t/>
            </a:r>
            <a:br>
              <a:rPr lang="en-US" sz="1600" b="1" baseline="30000" dirty="0"/>
            </a:br>
            <a:r>
              <a:rPr lang="en-US" sz="3200" b="1" baseline="30000" dirty="0"/>
              <a:t>10:3 </a:t>
            </a:r>
            <a:r>
              <a:rPr lang="en-US" sz="3200" dirty="0"/>
              <a:t>About the ninth hour of the day he clearly saw in  a vision an angel of God who had just come in and said to him, “Cornelius!” </a:t>
            </a:r>
            <a:r>
              <a:rPr lang="en-US" sz="3200" b="1" baseline="30000" dirty="0"/>
              <a:t>4 </a:t>
            </a:r>
            <a:r>
              <a:rPr lang="en-US" sz="3200" dirty="0"/>
              <a:t>And fixing his gaze on him and </a:t>
            </a:r>
            <a:r>
              <a:rPr lang="en-US" sz="3200" b="1" u="sng" dirty="0">
                <a:solidFill>
                  <a:srgbClr val="002060"/>
                </a:solidFill>
              </a:rPr>
              <a:t>being much alarmed</a:t>
            </a:r>
            <a:r>
              <a:rPr lang="en-US" sz="3200" dirty="0"/>
              <a:t>, he said, “What is it, Lord?” </a:t>
            </a:r>
          </a:p>
          <a:p>
            <a:endParaRPr lang="en-US" sz="3200" dirty="0"/>
          </a:p>
          <a:p>
            <a:endParaRPr lang="en-US" sz="3000" dirty="0"/>
          </a:p>
        </p:txBody>
      </p:sp>
    </p:spTree>
    <p:extLst>
      <p:ext uri="{BB962C8B-B14F-4D97-AF65-F5344CB8AC3E}">
        <p14:creationId xmlns:p14="http://schemas.microsoft.com/office/powerpoint/2010/main" val="87490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EECCA70D-7E81-40E2-A8CB-1FC4387AF421}"/>
              </a:ext>
            </a:extLst>
          </p:cNvPr>
          <p:cNvPicPr>
            <a:picLocks noChangeAspect="1"/>
          </p:cNvPicPr>
          <p:nvPr/>
        </p:nvPicPr>
        <p:blipFill rotWithShape="1">
          <a:blip r:embed="rId2">
            <a:extLst>
              <a:ext uri="{28A0092B-C50C-407E-A947-70E740481C1C}">
                <a14:useLocalDpi xmlns:a14="http://schemas.microsoft.com/office/drawing/2010/main" val="0"/>
              </a:ext>
            </a:extLst>
          </a:blip>
          <a:srcRect r="3344"/>
          <a:stretch/>
        </p:blipFill>
        <p:spPr>
          <a:xfrm>
            <a:off x="0" y="0"/>
            <a:ext cx="9144000" cy="4495800"/>
          </a:xfrm>
          <a:prstGeom prst="rect">
            <a:avLst/>
          </a:prstGeom>
        </p:spPr>
      </p:pic>
      <p:pic>
        <p:nvPicPr>
          <p:cNvPr id="24" name="Picture 23" descr="A person wearing a costume&#10;&#10;Description generated with very high confidence">
            <a:extLst>
              <a:ext uri="{FF2B5EF4-FFF2-40B4-BE49-F238E27FC236}">
                <a16:creationId xmlns:a16="http://schemas.microsoft.com/office/drawing/2014/main" xmlns="" id="{D0F39D4F-C7E7-4A6E-A149-C97B335E0680}"/>
              </a:ext>
            </a:extLst>
          </p:cNvPr>
          <p:cNvPicPr>
            <a:picLocks noChangeAspect="1"/>
          </p:cNvPicPr>
          <p:nvPr/>
        </p:nvPicPr>
        <p:blipFill rotWithShape="1">
          <a:blip r:embed="rId3">
            <a:extLst>
              <a:ext uri="{28A0092B-C50C-407E-A947-70E740481C1C}">
                <a14:useLocalDpi xmlns:a14="http://schemas.microsoft.com/office/drawing/2010/main" val="0"/>
              </a:ext>
            </a:extLst>
          </a:blip>
          <a:srcRect l="30421" t="9008" r="15706" b="10993"/>
          <a:stretch/>
        </p:blipFill>
        <p:spPr>
          <a:xfrm>
            <a:off x="6560912" y="-10192"/>
            <a:ext cx="4642707" cy="4596145"/>
          </a:xfrm>
          <a:prstGeom prst="rect">
            <a:avLst/>
          </a:prstGeom>
        </p:spPr>
      </p:pic>
      <p:sp>
        <p:nvSpPr>
          <p:cNvPr id="34" name="Title 1">
            <a:extLst>
              <a:ext uri="{FF2B5EF4-FFF2-40B4-BE49-F238E27FC236}">
                <a16:creationId xmlns:a16="http://schemas.microsoft.com/office/drawing/2014/main" xmlns="" id="{3E3BFD61-0EDA-4470-BD1C-3E2868B54FA4}"/>
              </a:ext>
            </a:extLst>
          </p:cNvPr>
          <p:cNvSpPr txBox="1">
            <a:spLocks/>
          </p:cNvSpPr>
          <p:nvPr/>
        </p:nvSpPr>
        <p:spPr bwMode="auto">
          <a:xfrm>
            <a:off x="0" y="5858867"/>
            <a:ext cx="9144000" cy="999132"/>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500" b="1" dirty="0">
                <a:solidFill>
                  <a:schemeClr val="bg1"/>
                </a:solidFill>
                <a:latin typeface="+mj-lt"/>
                <a:ea typeface="+mj-ea"/>
                <a:cs typeface="+mj-cs"/>
              </a:rPr>
              <a:t>God’s 3-stage plan for “the gospel”</a:t>
            </a:r>
            <a:endParaRPr kumimoji="0" lang="en-US" sz="3500" b="1" i="0" u="none" strike="noStrike" kern="1200" cap="none" spc="0" normalizeH="0" baseline="0" noProof="0" dirty="0">
              <a:ln>
                <a:noFill/>
              </a:ln>
              <a:solidFill>
                <a:schemeClr val="bg1"/>
              </a:solidFill>
              <a:effectLst/>
              <a:uLnTx/>
              <a:uFillTx/>
              <a:latin typeface="+mj-lt"/>
              <a:ea typeface="+mj-ea"/>
              <a:cs typeface="+mj-cs"/>
            </a:endParaRPr>
          </a:p>
        </p:txBody>
      </p:sp>
      <p:sp>
        <p:nvSpPr>
          <p:cNvPr id="30" name="TextBox 29">
            <a:extLst>
              <a:ext uri="{FF2B5EF4-FFF2-40B4-BE49-F238E27FC236}">
                <a16:creationId xmlns:a16="http://schemas.microsoft.com/office/drawing/2014/main" xmlns="" id="{B79CD5C1-2076-4650-BA58-795E409FA0A9}"/>
              </a:ext>
            </a:extLst>
          </p:cNvPr>
          <p:cNvSpPr txBox="1"/>
          <p:nvPr/>
        </p:nvSpPr>
        <p:spPr>
          <a:xfrm>
            <a:off x="11722" y="4474006"/>
            <a:ext cx="9132278" cy="2383994"/>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10:4 </a:t>
            </a:r>
            <a:r>
              <a:rPr lang="en-US" sz="3000" dirty="0"/>
              <a:t>And he said to him, “</a:t>
            </a:r>
            <a:r>
              <a:rPr lang="en-US" sz="3000" b="1" u="sng" dirty="0">
                <a:solidFill>
                  <a:srgbClr val="002060"/>
                </a:solidFill>
              </a:rPr>
              <a:t>Your prayers and alms have ascended as a memorial before God</a:t>
            </a:r>
            <a:r>
              <a:rPr lang="en-US" sz="3000" dirty="0"/>
              <a:t>. </a:t>
            </a:r>
            <a:r>
              <a:rPr lang="en-US" sz="3000" b="1" baseline="30000" dirty="0"/>
              <a:t>5 </a:t>
            </a:r>
            <a:r>
              <a:rPr lang="en-US" sz="3000" dirty="0"/>
              <a:t>Now dispatch some men to Joppa and send for a man named Simon, who is also called Peter; </a:t>
            </a:r>
            <a:r>
              <a:rPr lang="en-US" sz="3000" b="1" baseline="30000" dirty="0"/>
              <a:t>6 </a:t>
            </a:r>
            <a:r>
              <a:rPr lang="en-US" sz="3000" dirty="0"/>
              <a:t>he is staying with a tanner  named Simon, whose house is by the sea.” </a:t>
            </a:r>
          </a:p>
          <a:p>
            <a:endParaRPr lang="en-US" sz="3200" dirty="0"/>
          </a:p>
          <a:p>
            <a:endParaRPr lang="en-US" sz="3200" dirty="0"/>
          </a:p>
          <a:p>
            <a:endParaRPr lang="en-US" sz="3000" dirty="0"/>
          </a:p>
        </p:txBody>
      </p:sp>
      <p:sp>
        <p:nvSpPr>
          <p:cNvPr id="8" name="TextBox 7">
            <a:extLst>
              <a:ext uri="{FF2B5EF4-FFF2-40B4-BE49-F238E27FC236}">
                <a16:creationId xmlns:a16="http://schemas.microsoft.com/office/drawing/2014/main" xmlns="" id="{CCB8F591-8D52-4B73-A370-081F268CB188}"/>
              </a:ext>
            </a:extLst>
          </p:cNvPr>
          <p:cNvSpPr txBox="1"/>
          <p:nvPr/>
        </p:nvSpPr>
        <p:spPr>
          <a:xfrm>
            <a:off x="11722" y="4474006"/>
            <a:ext cx="9132278" cy="2383994"/>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10:4 </a:t>
            </a:r>
            <a:r>
              <a:rPr lang="en-US" sz="3000" dirty="0"/>
              <a:t>And he said to him, “Your prayers and alms have ascended as a memorial before God. </a:t>
            </a:r>
            <a:r>
              <a:rPr lang="en-US" sz="3000" b="1" baseline="30000" dirty="0"/>
              <a:t>5 </a:t>
            </a:r>
            <a:r>
              <a:rPr lang="en-US" sz="3000" dirty="0"/>
              <a:t>Now dispatch some men to Joppa and send for a </a:t>
            </a:r>
            <a:r>
              <a:rPr lang="en-US" sz="3000" b="1" u="sng" dirty="0">
                <a:solidFill>
                  <a:srgbClr val="002060"/>
                </a:solidFill>
              </a:rPr>
              <a:t>man named Simon, who is also called Peter</a:t>
            </a:r>
            <a:r>
              <a:rPr lang="en-US" sz="3000" dirty="0"/>
              <a:t>; </a:t>
            </a:r>
            <a:r>
              <a:rPr lang="en-US" sz="3000" b="1" baseline="30000" dirty="0"/>
              <a:t>6 </a:t>
            </a:r>
            <a:r>
              <a:rPr lang="en-US" sz="3000" dirty="0"/>
              <a:t>he is staying with a tanner  named Simon, whose house is by the sea.” </a:t>
            </a:r>
          </a:p>
          <a:p>
            <a:endParaRPr lang="en-US" sz="3200" dirty="0"/>
          </a:p>
          <a:p>
            <a:endParaRPr lang="en-US" sz="3200" dirty="0"/>
          </a:p>
          <a:p>
            <a:endParaRPr lang="en-US" sz="3000" dirty="0"/>
          </a:p>
        </p:txBody>
      </p:sp>
    </p:spTree>
    <p:extLst>
      <p:ext uri="{BB962C8B-B14F-4D97-AF65-F5344CB8AC3E}">
        <p14:creationId xmlns:p14="http://schemas.microsoft.com/office/powerpoint/2010/main" val="376169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EECCA70D-7E81-40E2-A8CB-1FC4387AF421}"/>
              </a:ext>
            </a:extLst>
          </p:cNvPr>
          <p:cNvPicPr>
            <a:picLocks noChangeAspect="1"/>
          </p:cNvPicPr>
          <p:nvPr/>
        </p:nvPicPr>
        <p:blipFill rotWithShape="1">
          <a:blip r:embed="rId2">
            <a:extLst>
              <a:ext uri="{28A0092B-C50C-407E-A947-70E740481C1C}">
                <a14:useLocalDpi xmlns:a14="http://schemas.microsoft.com/office/drawing/2010/main" val="0"/>
              </a:ext>
            </a:extLst>
          </a:blip>
          <a:srcRect r="3344"/>
          <a:stretch/>
        </p:blipFill>
        <p:spPr>
          <a:xfrm>
            <a:off x="0" y="0"/>
            <a:ext cx="9144000" cy="4495800"/>
          </a:xfrm>
          <a:prstGeom prst="rect">
            <a:avLst/>
          </a:prstGeom>
        </p:spPr>
      </p:pic>
      <p:pic>
        <p:nvPicPr>
          <p:cNvPr id="24" name="Picture 23" descr="A person wearing a costume&#10;&#10;Description generated with very high confidence">
            <a:extLst>
              <a:ext uri="{FF2B5EF4-FFF2-40B4-BE49-F238E27FC236}">
                <a16:creationId xmlns:a16="http://schemas.microsoft.com/office/drawing/2014/main" xmlns="" id="{D0F39D4F-C7E7-4A6E-A149-C97B335E0680}"/>
              </a:ext>
            </a:extLst>
          </p:cNvPr>
          <p:cNvPicPr>
            <a:picLocks noChangeAspect="1"/>
          </p:cNvPicPr>
          <p:nvPr/>
        </p:nvPicPr>
        <p:blipFill rotWithShape="1">
          <a:blip r:embed="rId3">
            <a:extLst>
              <a:ext uri="{28A0092B-C50C-407E-A947-70E740481C1C}">
                <a14:useLocalDpi xmlns:a14="http://schemas.microsoft.com/office/drawing/2010/main" val="0"/>
              </a:ext>
            </a:extLst>
          </a:blip>
          <a:srcRect l="30421" t="9008" r="15706" b="10993"/>
          <a:stretch/>
        </p:blipFill>
        <p:spPr>
          <a:xfrm>
            <a:off x="6560912" y="-10192"/>
            <a:ext cx="4642707" cy="4596145"/>
          </a:xfrm>
          <a:prstGeom prst="rect">
            <a:avLst/>
          </a:prstGeom>
        </p:spPr>
      </p:pic>
      <p:sp>
        <p:nvSpPr>
          <p:cNvPr id="34" name="Title 1">
            <a:extLst>
              <a:ext uri="{FF2B5EF4-FFF2-40B4-BE49-F238E27FC236}">
                <a16:creationId xmlns:a16="http://schemas.microsoft.com/office/drawing/2014/main" xmlns="" id="{3E3BFD61-0EDA-4470-BD1C-3E2868B54FA4}"/>
              </a:ext>
            </a:extLst>
          </p:cNvPr>
          <p:cNvSpPr txBox="1">
            <a:spLocks/>
          </p:cNvSpPr>
          <p:nvPr/>
        </p:nvSpPr>
        <p:spPr bwMode="auto">
          <a:xfrm>
            <a:off x="0" y="5858867"/>
            <a:ext cx="9144000" cy="999132"/>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500" b="1" dirty="0">
                <a:solidFill>
                  <a:schemeClr val="bg1"/>
                </a:solidFill>
                <a:latin typeface="+mj-lt"/>
                <a:ea typeface="+mj-ea"/>
                <a:cs typeface="+mj-cs"/>
              </a:rPr>
              <a:t>God’s 3-stage plan for “the gospel”</a:t>
            </a:r>
            <a:endParaRPr kumimoji="0" lang="en-US" sz="3500" b="1" i="0" u="none" strike="noStrike" kern="1200" cap="none" spc="0" normalizeH="0" baseline="0" noProof="0" dirty="0">
              <a:ln>
                <a:noFill/>
              </a:ln>
              <a:solidFill>
                <a:schemeClr val="bg1"/>
              </a:solidFill>
              <a:effectLst/>
              <a:uLnTx/>
              <a:uFillTx/>
              <a:latin typeface="+mj-lt"/>
              <a:ea typeface="+mj-ea"/>
              <a:cs typeface="+mj-cs"/>
            </a:endParaRPr>
          </a:p>
        </p:txBody>
      </p:sp>
      <p:sp>
        <p:nvSpPr>
          <p:cNvPr id="30" name="TextBox 29">
            <a:extLst>
              <a:ext uri="{FF2B5EF4-FFF2-40B4-BE49-F238E27FC236}">
                <a16:creationId xmlns:a16="http://schemas.microsoft.com/office/drawing/2014/main" xmlns="" id="{B79CD5C1-2076-4650-BA58-795E409FA0A9}"/>
              </a:ext>
            </a:extLst>
          </p:cNvPr>
          <p:cNvSpPr txBox="1"/>
          <p:nvPr/>
        </p:nvSpPr>
        <p:spPr>
          <a:xfrm>
            <a:off x="0" y="4491356"/>
            <a:ext cx="9132278" cy="2383994"/>
          </a:xfrm>
          <a:prstGeom prst="rect">
            <a:avLst/>
          </a:prstGeom>
          <a:solidFill>
            <a:schemeClr val="accent6">
              <a:lumMod val="40000"/>
              <a:lumOff val="60000"/>
            </a:schemeClr>
          </a:solidFill>
          <a:ln>
            <a:solidFill>
              <a:schemeClr val="bg2"/>
            </a:solidFill>
          </a:ln>
        </p:spPr>
        <p:txBody>
          <a:bodyPr wrap="square">
            <a:noAutofit/>
          </a:bodyPr>
          <a:lstStyle/>
          <a:p>
            <a:endParaRPr lang="en-US" sz="2000" b="1" baseline="30000" dirty="0"/>
          </a:p>
          <a:p>
            <a:r>
              <a:rPr lang="en-US" sz="3000" b="1" baseline="30000" dirty="0"/>
              <a:t>10:7 </a:t>
            </a:r>
            <a:r>
              <a:rPr lang="en-US" sz="3000" dirty="0"/>
              <a:t>When the angel who was speaking to him had left, he summoned two of his servants and a devout soldier of those who were his personal attendants,  </a:t>
            </a:r>
            <a:r>
              <a:rPr lang="en-US" sz="3000" b="1" baseline="30000" dirty="0"/>
              <a:t>8 </a:t>
            </a:r>
            <a:r>
              <a:rPr lang="en-US" sz="3000" dirty="0"/>
              <a:t>and after he had explained everything to them, </a:t>
            </a:r>
            <a:r>
              <a:rPr lang="en-US" sz="2900" b="1" u="sng" dirty="0">
                <a:solidFill>
                  <a:srgbClr val="002060"/>
                </a:solidFill>
              </a:rPr>
              <a:t>he sent them to Joppa</a:t>
            </a:r>
            <a:r>
              <a:rPr lang="en-US" sz="3000" dirty="0"/>
              <a:t>.</a:t>
            </a:r>
          </a:p>
          <a:p>
            <a:endParaRPr lang="en-US" sz="3200" dirty="0"/>
          </a:p>
          <a:p>
            <a:endParaRPr lang="en-US" sz="3000" dirty="0"/>
          </a:p>
        </p:txBody>
      </p:sp>
    </p:spTree>
    <p:extLst>
      <p:ext uri="{BB962C8B-B14F-4D97-AF65-F5344CB8AC3E}">
        <p14:creationId xmlns:p14="http://schemas.microsoft.com/office/powerpoint/2010/main" val="17144603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EECCA70D-7E81-40E2-A8CB-1FC4387AF421}"/>
              </a:ext>
            </a:extLst>
          </p:cNvPr>
          <p:cNvPicPr>
            <a:picLocks noChangeAspect="1"/>
          </p:cNvPicPr>
          <p:nvPr/>
        </p:nvPicPr>
        <p:blipFill rotWithShape="1">
          <a:blip r:embed="rId2">
            <a:extLst>
              <a:ext uri="{28A0092B-C50C-407E-A947-70E740481C1C}">
                <a14:useLocalDpi xmlns:a14="http://schemas.microsoft.com/office/drawing/2010/main" val="0"/>
              </a:ext>
            </a:extLst>
          </a:blip>
          <a:srcRect r="3344"/>
          <a:stretch/>
        </p:blipFill>
        <p:spPr>
          <a:xfrm>
            <a:off x="0" y="0"/>
            <a:ext cx="9144000" cy="4495800"/>
          </a:xfrm>
          <a:prstGeom prst="rect">
            <a:avLst/>
          </a:prstGeom>
        </p:spPr>
      </p:pic>
      <p:pic>
        <p:nvPicPr>
          <p:cNvPr id="24" name="Picture 23" descr="A person wearing a costume&#10;&#10;Description generated with very high confidence">
            <a:extLst>
              <a:ext uri="{FF2B5EF4-FFF2-40B4-BE49-F238E27FC236}">
                <a16:creationId xmlns:a16="http://schemas.microsoft.com/office/drawing/2014/main" xmlns="" id="{D0F39D4F-C7E7-4A6E-A149-C97B335E0680}"/>
              </a:ext>
            </a:extLst>
          </p:cNvPr>
          <p:cNvPicPr>
            <a:picLocks noChangeAspect="1"/>
          </p:cNvPicPr>
          <p:nvPr/>
        </p:nvPicPr>
        <p:blipFill rotWithShape="1">
          <a:blip r:embed="rId3">
            <a:extLst>
              <a:ext uri="{28A0092B-C50C-407E-A947-70E740481C1C}">
                <a14:useLocalDpi xmlns:a14="http://schemas.microsoft.com/office/drawing/2010/main" val="0"/>
              </a:ext>
            </a:extLst>
          </a:blip>
          <a:srcRect l="30421" t="9008" r="15706" b="10993"/>
          <a:stretch/>
        </p:blipFill>
        <p:spPr>
          <a:xfrm>
            <a:off x="6560912" y="-10192"/>
            <a:ext cx="4642707" cy="4596145"/>
          </a:xfrm>
          <a:prstGeom prst="rect">
            <a:avLst/>
          </a:prstGeom>
        </p:spPr>
      </p:pic>
      <p:sp>
        <p:nvSpPr>
          <p:cNvPr id="34" name="Title 1">
            <a:extLst>
              <a:ext uri="{FF2B5EF4-FFF2-40B4-BE49-F238E27FC236}">
                <a16:creationId xmlns:a16="http://schemas.microsoft.com/office/drawing/2014/main" xmlns="" id="{3E3BFD61-0EDA-4470-BD1C-3E2868B54FA4}"/>
              </a:ext>
            </a:extLst>
          </p:cNvPr>
          <p:cNvSpPr txBox="1">
            <a:spLocks/>
          </p:cNvSpPr>
          <p:nvPr/>
        </p:nvSpPr>
        <p:spPr bwMode="auto">
          <a:xfrm>
            <a:off x="0" y="5858867"/>
            <a:ext cx="9144000" cy="999132"/>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500" b="1" dirty="0">
                <a:solidFill>
                  <a:schemeClr val="bg1"/>
                </a:solidFill>
                <a:latin typeface="+mj-lt"/>
                <a:ea typeface="+mj-ea"/>
                <a:cs typeface="+mj-cs"/>
              </a:rPr>
              <a:t>God’s 3-stage plan for “the gospel”</a:t>
            </a:r>
            <a:endParaRPr kumimoji="0" lang="en-US" sz="3500" b="1" i="0" u="none" strike="noStrike" kern="1200" cap="none" spc="0" normalizeH="0" baseline="0" noProof="0" dirty="0">
              <a:ln>
                <a:noFill/>
              </a:ln>
              <a:solidFill>
                <a:schemeClr val="bg1"/>
              </a:solidFill>
              <a:effectLst/>
              <a:uLnTx/>
              <a:uFillTx/>
              <a:latin typeface="+mj-lt"/>
              <a:ea typeface="+mj-ea"/>
              <a:cs typeface="+mj-cs"/>
            </a:endParaRPr>
          </a:p>
        </p:txBody>
      </p:sp>
      <p:pic>
        <p:nvPicPr>
          <p:cNvPr id="7" name="Picture 6">
            <a:extLst>
              <a:ext uri="{FF2B5EF4-FFF2-40B4-BE49-F238E27FC236}">
                <a16:creationId xmlns:a16="http://schemas.microsoft.com/office/drawing/2014/main" xmlns="" id="{42E2EF0F-2D6F-4886-B61F-3D55235CFA8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260" t="11298" r="26896" b="92"/>
          <a:stretch/>
        </p:blipFill>
        <p:spPr>
          <a:xfrm rot="5400000">
            <a:off x="1143001" y="-1143000"/>
            <a:ext cx="6858000" cy="9143998"/>
          </a:xfrm>
          <a:prstGeom prst="rect">
            <a:avLst/>
          </a:prstGeom>
        </p:spPr>
      </p:pic>
      <p:sp>
        <p:nvSpPr>
          <p:cNvPr id="9" name="Oval 8">
            <a:extLst>
              <a:ext uri="{FF2B5EF4-FFF2-40B4-BE49-F238E27FC236}">
                <a16:creationId xmlns:a16="http://schemas.microsoft.com/office/drawing/2014/main" xmlns="" id="{3AD0121E-4B3D-4832-A6B2-0D22CE2E6DF5}"/>
              </a:ext>
            </a:extLst>
          </p:cNvPr>
          <p:cNvSpPr/>
          <p:nvPr/>
        </p:nvSpPr>
        <p:spPr>
          <a:xfrm>
            <a:off x="990600" y="295274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ine Callout 1 13">
            <a:extLst>
              <a:ext uri="{FF2B5EF4-FFF2-40B4-BE49-F238E27FC236}">
                <a16:creationId xmlns:a16="http://schemas.microsoft.com/office/drawing/2014/main" xmlns="" id="{C198BE33-7819-468F-9D70-4BFFEF677612}"/>
              </a:ext>
            </a:extLst>
          </p:cNvPr>
          <p:cNvSpPr/>
          <p:nvPr/>
        </p:nvSpPr>
        <p:spPr>
          <a:xfrm>
            <a:off x="247650" y="3952875"/>
            <a:ext cx="1409700" cy="457200"/>
          </a:xfrm>
          <a:prstGeom prst="borderCallout1">
            <a:avLst>
              <a:gd name="adj1" fmla="val -134714"/>
              <a:gd name="adj2" fmla="val 65414"/>
              <a:gd name="adj3" fmla="val 1704"/>
              <a:gd name="adj4" fmla="val 52060"/>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Joppa</a:t>
            </a:r>
          </a:p>
        </p:txBody>
      </p:sp>
      <p:sp>
        <p:nvSpPr>
          <p:cNvPr id="11" name="Oval 10">
            <a:extLst>
              <a:ext uri="{FF2B5EF4-FFF2-40B4-BE49-F238E27FC236}">
                <a16:creationId xmlns:a16="http://schemas.microsoft.com/office/drawing/2014/main" xmlns="" id="{2B27539F-10B5-46FB-850E-BFF42369522F}"/>
              </a:ext>
            </a:extLst>
          </p:cNvPr>
          <p:cNvSpPr/>
          <p:nvPr/>
        </p:nvSpPr>
        <p:spPr>
          <a:xfrm>
            <a:off x="1706177" y="123824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ine Callout 1 13">
            <a:extLst>
              <a:ext uri="{FF2B5EF4-FFF2-40B4-BE49-F238E27FC236}">
                <a16:creationId xmlns:a16="http://schemas.microsoft.com/office/drawing/2014/main" xmlns="" id="{035084C3-CAD4-4AF0-8983-651F41E01830}"/>
              </a:ext>
            </a:extLst>
          </p:cNvPr>
          <p:cNvSpPr/>
          <p:nvPr/>
        </p:nvSpPr>
        <p:spPr>
          <a:xfrm>
            <a:off x="247650" y="332721"/>
            <a:ext cx="1809750" cy="457200"/>
          </a:xfrm>
          <a:prstGeom prst="borderCallout1">
            <a:avLst>
              <a:gd name="adj1" fmla="val 222568"/>
              <a:gd name="adj2" fmla="val 81111"/>
              <a:gd name="adj3" fmla="val 94908"/>
              <a:gd name="adj4" fmla="val 47645"/>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Caesarea</a:t>
            </a:r>
          </a:p>
        </p:txBody>
      </p:sp>
      <p:sp>
        <p:nvSpPr>
          <p:cNvPr id="30" name="TextBox 29">
            <a:extLst>
              <a:ext uri="{FF2B5EF4-FFF2-40B4-BE49-F238E27FC236}">
                <a16:creationId xmlns:a16="http://schemas.microsoft.com/office/drawing/2014/main" xmlns="" id="{B79CD5C1-2076-4650-BA58-795E409FA0A9}"/>
              </a:ext>
            </a:extLst>
          </p:cNvPr>
          <p:cNvSpPr txBox="1"/>
          <p:nvPr/>
        </p:nvSpPr>
        <p:spPr>
          <a:xfrm>
            <a:off x="0" y="4491356"/>
            <a:ext cx="9132278" cy="2383994"/>
          </a:xfrm>
          <a:prstGeom prst="rect">
            <a:avLst/>
          </a:prstGeom>
          <a:solidFill>
            <a:schemeClr val="accent6">
              <a:lumMod val="40000"/>
              <a:lumOff val="60000"/>
            </a:schemeClr>
          </a:solidFill>
          <a:ln>
            <a:solidFill>
              <a:schemeClr val="bg2"/>
            </a:solidFill>
          </a:ln>
        </p:spPr>
        <p:txBody>
          <a:bodyPr wrap="square">
            <a:noAutofit/>
          </a:bodyPr>
          <a:lstStyle/>
          <a:p>
            <a:endParaRPr lang="en-US" sz="2000" b="1" baseline="30000" dirty="0"/>
          </a:p>
          <a:p>
            <a:r>
              <a:rPr lang="en-US" sz="3000" b="1" baseline="30000" dirty="0"/>
              <a:t>10:7 </a:t>
            </a:r>
            <a:r>
              <a:rPr lang="en-US" sz="3000" dirty="0"/>
              <a:t>When the angel who was speaking to him had left, he summoned two of his servants and a devout soldier of those who were his personal attendants,  </a:t>
            </a:r>
            <a:r>
              <a:rPr lang="en-US" sz="3000" b="1" baseline="30000" dirty="0"/>
              <a:t>8 </a:t>
            </a:r>
            <a:r>
              <a:rPr lang="en-US" sz="3000" dirty="0"/>
              <a:t>and after he had explained everything to them, </a:t>
            </a:r>
            <a:r>
              <a:rPr lang="en-US" sz="2900" b="1" u="sng" dirty="0">
                <a:solidFill>
                  <a:srgbClr val="002060"/>
                </a:solidFill>
              </a:rPr>
              <a:t>he sent them to Joppa</a:t>
            </a:r>
            <a:r>
              <a:rPr lang="en-US" sz="3000" dirty="0"/>
              <a:t>.</a:t>
            </a:r>
          </a:p>
          <a:p>
            <a:endParaRPr lang="en-US" sz="3200" dirty="0"/>
          </a:p>
          <a:p>
            <a:endParaRPr lang="en-US" sz="3000" dirty="0"/>
          </a:p>
        </p:txBody>
      </p:sp>
      <p:cxnSp>
        <p:nvCxnSpPr>
          <p:cNvPr id="3" name="Straight Connector 2">
            <a:extLst>
              <a:ext uri="{FF2B5EF4-FFF2-40B4-BE49-F238E27FC236}">
                <a16:creationId xmlns:a16="http://schemas.microsoft.com/office/drawing/2014/main" xmlns="" id="{4BB3D6D8-AC0B-438F-A90E-FB6B45676631}"/>
              </a:ext>
            </a:extLst>
          </p:cNvPr>
          <p:cNvCxnSpPr>
            <a:cxnSpLocks/>
          </p:cNvCxnSpPr>
          <p:nvPr/>
        </p:nvCxnSpPr>
        <p:spPr>
          <a:xfrm flipH="1">
            <a:off x="1390650" y="1695983"/>
            <a:ext cx="506027" cy="1350830"/>
          </a:xfrm>
          <a:prstGeom prst="line">
            <a:avLst/>
          </a:prstGeom>
          <a:ln w="66675">
            <a:solidFill>
              <a:srgbClr val="00823B"/>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215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up)">
                                      <p:cBhvr>
                                        <p:cTn id="2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EECCA70D-7E81-40E2-A8CB-1FC4387AF421}"/>
              </a:ext>
            </a:extLst>
          </p:cNvPr>
          <p:cNvPicPr>
            <a:picLocks noChangeAspect="1"/>
          </p:cNvPicPr>
          <p:nvPr/>
        </p:nvPicPr>
        <p:blipFill rotWithShape="1">
          <a:blip r:embed="rId2">
            <a:extLst>
              <a:ext uri="{28A0092B-C50C-407E-A947-70E740481C1C}">
                <a14:useLocalDpi xmlns:a14="http://schemas.microsoft.com/office/drawing/2010/main" val="0"/>
              </a:ext>
            </a:extLst>
          </a:blip>
          <a:srcRect r="3344"/>
          <a:stretch/>
        </p:blipFill>
        <p:spPr>
          <a:xfrm>
            <a:off x="0" y="0"/>
            <a:ext cx="9144000" cy="4495800"/>
          </a:xfrm>
          <a:prstGeom prst="rect">
            <a:avLst/>
          </a:prstGeom>
        </p:spPr>
      </p:pic>
      <p:pic>
        <p:nvPicPr>
          <p:cNvPr id="24" name="Picture 23" descr="A person wearing a costume&#10;&#10;Description generated with very high confidence">
            <a:extLst>
              <a:ext uri="{FF2B5EF4-FFF2-40B4-BE49-F238E27FC236}">
                <a16:creationId xmlns:a16="http://schemas.microsoft.com/office/drawing/2014/main" xmlns="" id="{D0F39D4F-C7E7-4A6E-A149-C97B335E0680}"/>
              </a:ext>
            </a:extLst>
          </p:cNvPr>
          <p:cNvPicPr>
            <a:picLocks noChangeAspect="1"/>
          </p:cNvPicPr>
          <p:nvPr/>
        </p:nvPicPr>
        <p:blipFill rotWithShape="1">
          <a:blip r:embed="rId3">
            <a:extLst>
              <a:ext uri="{28A0092B-C50C-407E-A947-70E740481C1C}">
                <a14:useLocalDpi xmlns:a14="http://schemas.microsoft.com/office/drawing/2010/main" val="0"/>
              </a:ext>
            </a:extLst>
          </a:blip>
          <a:srcRect l="30421" t="9008" r="15706" b="10993"/>
          <a:stretch/>
        </p:blipFill>
        <p:spPr>
          <a:xfrm>
            <a:off x="6560912" y="-10192"/>
            <a:ext cx="4642707" cy="4596145"/>
          </a:xfrm>
          <a:prstGeom prst="rect">
            <a:avLst/>
          </a:prstGeom>
        </p:spPr>
      </p:pic>
      <p:sp>
        <p:nvSpPr>
          <p:cNvPr id="34" name="Title 1">
            <a:extLst>
              <a:ext uri="{FF2B5EF4-FFF2-40B4-BE49-F238E27FC236}">
                <a16:creationId xmlns:a16="http://schemas.microsoft.com/office/drawing/2014/main" xmlns="" id="{3E3BFD61-0EDA-4470-BD1C-3E2868B54FA4}"/>
              </a:ext>
            </a:extLst>
          </p:cNvPr>
          <p:cNvSpPr txBox="1">
            <a:spLocks/>
          </p:cNvSpPr>
          <p:nvPr/>
        </p:nvSpPr>
        <p:spPr bwMode="auto">
          <a:xfrm>
            <a:off x="0" y="5858867"/>
            <a:ext cx="9144000" cy="999132"/>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500" b="1" dirty="0">
                <a:solidFill>
                  <a:schemeClr val="bg1"/>
                </a:solidFill>
                <a:latin typeface="+mj-lt"/>
                <a:ea typeface="+mj-ea"/>
                <a:cs typeface="+mj-cs"/>
              </a:rPr>
              <a:t>God’s 3-stage plan for “the gospel”</a:t>
            </a:r>
            <a:endParaRPr kumimoji="0" lang="en-US" sz="3500" b="1" i="0" u="none" strike="noStrike" kern="1200" cap="none" spc="0" normalizeH="0" baseline="0" noProof="0" dirty="0">
              <a:ln>
                <a:noFill/>
              </a:ln>
              <a:solidFill>
                <a:schemeClr val="bg1"/>
              </a:solidFill>
              <a:effectLst/>
              <a:uLnTx/>
              <a:uFillTx/>
              <a:latin typeface="+mj-lt"/>
              <a:ea typeface="+mj-ea"/>
              <a:cs typeface="+mj-cs"/>
            </a:endParaRPr>
          </a:p>
        </p:txBody>
      </p:sp>
      <p:pic>
        <p:nvPicPr>
          <p:cNvPr id="7" name="Picture 6">
            <a:extLst>
              <a:ext uri="{FF2B5EF4-FFF2-40B4-BE49-F238E27FC236}">
                <a16:creationId xmlns:a16="http://schemas.microsoft.com/office/drawing/2014/main" xmlns="" id="{42E2EF0F-2D6F-4886-B61F-3D55235CFA8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260" t="11298" r="26896" b="92"/>
          <a:stretch/>
        </p:blipFill>
        <p:spPr>
          <a:xfrm rot="5400000">
            <a:off x="1143001" y="-1143000"/>
            <a:ext cx="6858000" cy="9143998"/>
          </a:xfrm>
          <a:prstGeom prst="rect">
            <a:avLst/>
          </a:prstGeom>
        </p:spPr>
      </p:pic>
      <p:sp>
        <p:nvSpPr>
          <p:cNvPr id="9" name="Oval 8">
            <a:extLst>
              <a:ext uri="{FF2B5EF4-FFF2-40B4-BE49-F238E27FC236}">
                <a16:creationId xmlns:a16="http://schemas.microsoft.com/office/drawing/2014/main" xmlns="" id="{3AD0121E-4B3D-4832-A6B2-0D22CE2E6DF5}"/>
              </a:ext>
            </a:extLst>
          </p:cNvPr>
          <p:cNvSpPr/>
          <p:nvPr/>
        </p:nvSpPr>
        <p:spPr>
          <a:xfrm>
            <a:off x="990600" y="295274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ine Callout 1 13">
            <a:extLst>
              <a:ext uri="{FF2B5EF4-FFF2-40B4-BE49-F238E27FC236}">
                <a16:creationId xmlns:a16="http://schemas.microsoft.com/office/drawing/2014/main" xmlns="" id="{C198BE33-7819-468F-9D70-4BFFEF677612}"/>
              </a:ext>
            </a:extLst>
          </p:cNvPr>
          <p:cNvSpPr/>
          <p:nvPr/>
        </p:nvSpPr>
        <p:spPr>
          <a:xfrm>
            <a:off x="247650" y="3952875"/>
            <a:ext cx="1409700" cy="457200"/>
          </a:xfrm>
          <a:prstGeom prst="borderCallout1">
            <a:avLst>
              <a:gd name="adj1" fmla="val -134714"/>
              <a:gd name="adj2" fmla="val 65414"/>
              <a:gd name="adj3" fmla="val 1704"/>
              <a:gd name="adj4" fmla="val 52060"/>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Joppa</a:t>
            </a:r>
          </a:p>
        </p:txBody>
      </p:sp>
      <p:sp>
        <p:nvSpPr>
          <p:cNvPr id="11" name="Oval 10">
            <a:extLst>
              <a:ext uri="{FF2B5EF4-FFF2-40B4-BE49-F238E27FC236}">
                <a16:creationId xmlns:a16="http://schemas.microsoft.com/office/drawing/2014/main" xmlns="" id="{2B27539F-10B5-46FB-850E-BFF42369522F}"/>
              </a:ext>
            </a:extLst>
          </p:cNvPr>
          <p:cNvSpPr/>
          <p:nvPr/>
        </p:nvSpPr>
        <p:spPr>
          <a:xfrm>
            <a:off x="1706177" y="123824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ine Callout 1 13">
            <a:extLst>
              <a:ext uri="{FF2B5EF4-FFF2-40B4-BE49-F238E27FC236}">
                <a16:creationId xmlns:a16="http://schemas.microsoft.com/office/drawing/2014/main" xmlns="" id="{035084C3-CAD4-4AF0-8983-651F41E01830}"/>
              </a:ext>
            </a:extLst>
          </p:cNvPr>
          <p:cNvSpPr/>
          <p:nvPr/>
        </p:nvSpPr>
        <p:spPr>
          <a:xfrm>
            <a:off x="247650" y="332721"/>
            <a:ext cx="1809750" cy="457200"/>
          </a:xfrm>
          <a:prstGeom prst="borderCallout1">
            <a:avLst>
              <a:gd name="adj1" fmla="val 222568"/>
              <a:gd name="adj2" fmla="val 81111"/>
              <a:gd name="adj3" fmla="val 94908"/>
              <a:gd name="adj4" fmla="val 47645"/>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Caesarea</a:t>
            </a:r>
          </a:p>
        </p:txBody>
      </p:sp>
      <p:sp>
        <p:nvSpPr>
          <p:cNvPr id="30" name="TextBox 29">
            <a:extLst>
              <a:ext uri="{FF2B5EF4-FFF2-40B4-BE49-F238E27FC236}">
                <a16:creationId xmlns:a16="http://schemas.microsoft.com/office/drawing/2014/main" xmlns="" id="{B79CD5C1-2076-4650-BA58-795E409FA0A9}"/>
              </a:ext>
            </a:extLst>
          </p:cNvPr>
          <p:cNvSpPr txBox="1"/>
          <p:nvPr/>
        </p:nvSpPr>
        <p:spPr>
          <a:xfrm>
            <a:off x="0" y="4491356"/>
            <a:ext cx="9132278" cy="2383994"/>
          </a:xfrm>
          <a:prstGeom prst="rect">
            <a:avLst/>
          </a:prstGeom>
          <a:solidFill>
            <a:schemeClr val="accent6">
              <a:lumMod val="40000"/>
              <a:lumOff val="60000"/>
            </a:schemeClr>
          </a:solidFill>
          <a:ln>
            <a:solidFill>
              <a:schemeClr val="bg2"/>
            </a:solidFill>
          </a:ln>
        </p:spPr>
        <p:txBody>
          <a:bodyPr wrap="square">
            <a:noAutofit/>
          </a:bodyPr>
          <a:lstStyle/>
          <a:p>
            <a:endParaRPr lang="en-US" sz="2000" b="1" baseline="30000" dirty="0"/>
          </a:p>
          <a:p>
            <a:r>
              <a:rPr lang="en-US" sz="3000" b="1" baseline="30000" dirty="0"/>
              <a:t>10:7 </a:t>
            </a:r>
            <a:r>
              <a:rPr lang="en-US" sz="3000" dirty="0"/>
              <a:t>When the angel who was speaking to him had left, he summoned two of his servants and a devout soldier of those who were his personal attendants,  </a:t>
            </a:r>
            <a:r>
              <a:rPr lang="en-US" sz="3000" b="1" baseline="30000" dirty="0"/>
              <a:t>8 </a:t>
            </a:r>
            <a:r>
              <a:rPr lang="en-US" sz="3000" dirty="0"/>
              <a:t>and after he had explained everything to them, </a:t>
            </a:r>
            <a:r>
              <a:rPr lang="en-US" sz="2900" b="1" u="sng" dirty="0">
                <a:solidFill>
                  <a:srgbClr val="002060"/>
                </a:solidFill>
              </a:rPr>
              <a:t>he sent them to Joppa</a:t>
            </a:r>
            <a:r>
              <a:rPr lang="en-US" sz="3000" dirty="0"/>
              <a:t>.</a:t>
            </a:r>
          </a:p>
          <a:p>
            <a:endParaRPr lang="en-US" sz="3200" dirty="0"/>
          </a:p>
          <a:p>
            <a:endParaRPr lang="en-US" sz="3000" dirty="0"/>
          </a:p>
        </p:txBody>
      </p:sp>
      <p:cxnSp>
        <p:nvCxnSpPr>
          <p:cNvPr id="3" name="Straight Connector 2">
            <a:extLst>
              <a:ext uri="{FF2B5EF4-FFF2-40B4-BE49-F238E27FC236}">
                <a16:creationId xmlns:a16="http://schemas.microsoft.com/office/drawing/2014/main" xmlns="" id="{4BB3D6D8-AC0B-438F-A90E-FB6B45676631}"/>
              </a:ext>
            </a:extLst>
          </p:cNvPr>
          <p:cNvCxnSpPr>
            <a:cxnSpLocks/>
          </p:cNvCxnSpPr>
          <p:nvPr/>
        </p:nvCxnSpPr>
        <p:spPr>
          <a:xfrm flipH="1">
            <a:off x="1390650" y="1695983"/>
            <a:ext cx="506027" cy="1350830"/>
          </a:xfrm>
          <a:prstGeom prst="line">
            <a:avLst/>
          </a:prstGeom>
          <a:ln w="66675">
            <a:solidFill>
              <a:srgbClr val="00823B"/>
            </a:solidFill>
            <a:prstDash val="sysDash"/>
          </a:ln>
        </p:spPr>
        <p:style>
          <a:lnRef idx="1">
            <a:schemeClr val="accent1"/>
          </a:lnRef>
          <a:fillRef idx="0">
            <a:schemeClr val="accent1"/>
          </a:fillRef>
          <a:effectRef idx="0">
            <a:schemeClr val="accent1"/>
          </a:effectRef>
          <a:fontRef idx="minor">
            <a:schemeClr val="tx1"/>
          </a:fontRef>
        </p:style>
      </p:cxnSp>
      <p:pic>
        <p:nvPicPr>
          <p:cNvPr id="17" name="Picture 16" descr="A picture containing table, food&#10;&#10;Description generated with high confidence">
            <a:extLst>
              <a:ext uri="{FF2B5EF4-FFF2-40B4-BE49-F238E27FC236}">
                <a16:creationId xmlns:a16="http://schemas.microsoft.com/office/drawing/2014/main" xmlns="" id="{335AF684-04A8-49C9-9E89-CFBE308F6A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9400" y="-567119"/>
            <a:ext cx="6343650" cy="4757738"/>
          </a:xfrm>
          <a:prstGeom prst="rect">
            <a:avLst/>
          </a:prstGeom>
        </p:spPr>
      </p:pic>
      <p:sp>
        <p:nvSpPr>
          <p:cNvPr id="15" name="TextBox 14">
            <a:extLst>
              <a:ext uri="{FF2B5EF4-FFF2-40B4-BE49-F238E27FC236}">
                <a16:creationId xmlns:a16="http://schemas.microsoft.com/office/drawing/2014/main" xmlns="" id="{F3414002-482C-4266-9C1C-82C0D9E8A18B}"/>
              </a:ext>
            </a:extLst>
          </p:cNvPr>
          <p:cNvSpPr txBox="1"/>
          <p:nvPr/>
        </p:nvSpPr>
        <p:spPr>
          <a:xfrm>
            <a:off x="2819400" y="3736258"/>
            <a:ext cx="6312878" cy="1000777"/>
          </a:xfrm>
          <a:prstGeom prst="rect">
            <a:avLst/>
          </a:prstGeom>
          <a:solidFill>
            <a:schemeClr val="accent6">
              <a:lumMod val="60000"/>
              <a:lumOff val="40000"/>
            </a:schemeClr>
          </a:solidFill>
          <a:ln>
            <a:solidFill>
              <a:schemeClr val="bg2"/>
            </a:solidFill>
          </a:ln>
        </p:spPr>
        <p:txBody>
          <a:bodyPr wrap="square">
            <a:noAutofit/>
          </a:bodyPr>
          <a:lstStyle/>
          <a:p>
            <a:r>
              <a:rPr lang="en-US" sz="3000" b="1" baseline="30000" dirty="0"/>
              <a:t>10:6 </a:t>
            </a:r>
            <a:r>
              <a:rPr lang="en-US" sz="3000" dirty="0"/>
              <a:t>he is staying with a tanner named  Simon, whose house is by the sea.” </a:t>
            </a:r>
          </a:p>
          <a:p>
            <a:endParaRPr lang="en-US" sz="3200" dirty="0"/>
          </a:p>
          <a:p>
            <a:endParaRPr lang="en-US" sz="3200" dirty="0"/>
          </a:p>
          <a:p>
            <a:endParaRPr lang="en-US" sz="3000" dirty="0"/>
          </a:p>
        </p:txBody>
      </p:sp>
    </p:spTree>
    <p:extLst>
      <p:ext uri="{BB962C8B-B14F-4D97-AF65-F5344CB8AC3E}">
        <p14:creationId xmlns:p14="http://schemas.microsoft.com/office/powerpoint/2010/main" val="912572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up)">
                                      <p:cBhvr>
                                        <p:cTn id="24" dur="1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209A6656-14F6-4B1D-8699-B7DFB652F5A4}"/>
              </a:ext>
            </a:extLst>
          </p:cNvPr>
          <p:cNvSpPr txBox="1">
            <a:spLocks/>
          </p:cNvSpPr>
          <p:nvPr/>
        </p:nvSpPr>
        <p:spPr bwMode="auto">
          <a:xfrm>
            <a:off x="0" y="5858867"/>
            <a:ext cx="9144000" cy="999132"/>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500" b="1" dirty="0">
                <a:solidFill>
                  <a:schemeClr val="bg1"/>
                </a:solidFill>
                <a:latin typeface="+mj-lt"/>
                <a:ea typeface="+mj-ea"/>
                <a:cs typeface="+mj-cs"/>
              </a:rPr>
              <a:t>God’s 3-stage plan for “the gospel”</a:t>
            </a:r>
            <a:endParaRPr kumimoji="0" lang="en-US" sz="3500" b="1" i="0" u="none" strike="noStrike" kern="1200" cap="none" spc="0" normalizeH="0" baseline="0" noProof="0" dirty="0">
              <a:ln>
                <a:noFill/>
              </a:ln>
              <a:solidFill>
                <a:schemeClr val="bg1"/>
              </a:solidFill>
              <a:effectLst/>
              <a:uLnTx/>
              <a:uFillTx/>
              <a:latin typeface="+mj-lt"/>
              <a:ea typeface="+mj-ea"/>
              <a:cs typeface="+mj-cs"/>
            </a:endParaRPr>
          </a:p>
        </p:txBody>
      </p:sp>
      <p:pic>
        <p:nvPicPr>
          <p:cNvPr id="5" name="Content Placeholder 3">
            <a:extLst>
              <a:ext uri="{FF2B5EF4-FFF2-40B4-BE49-F238E27FC236}">
                <a16:creationId xmlns:a16="http://schemas.microsoft.com/office/drawing/2014/main" xmlns="" id="{A2A6F8F4-8605-4EDA-A479-09F30B0BD48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0"/>
            <a:ext cx="9525000" cy="5858867"/>
          </a:xfrm>
        </p:spPr>
      </p:pic>
      <p:sp>
        <p:nvSpPr>
          <p:cNvPr id="8" name="TextBox 7">
            <a:extLst>
              <a:ext uri="{FF2B5EF4-FFF2-40B4-BE49-F238E27FC236}">
                <a16:creationId xmlns:a16="http://schemas.microsoft.com/office/drawing/2014/main" xmlns="" id="{C4600FC9-30AE-470A-A252-76E2C897B798}"/>
              </a:ext>
            </a:extLst>
          </p:cNvPr>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sp>
        <p:nvSpPr>
          <p:cNvPr id="9" name="TextBox 8">
            <a:extLst>
              <a:ext uri="{FF2B5EF4-FFF2-40B4-BE49-F238E27FC236}">
                <a16:creationId xmlns:a16="http://schemas.microsoft.com/office/drawing/2014/main" xmlns="" id="{58CFD519-8446-4562-BBCB-CB49F60C4F3A}"/>
              </a:ext>
            </a:extLst>
          </p:cNvPr>
          <p:cNvSpPr txBox="1">
            <a:spLocks noChangeArrowheads="1"/>
          </p:cNvSpPr>
          <p:nvPr/>
        </p:nvSpPr>
        <p:spPr bwMode="auto">
          <a:xfrm>
            <a:off x="4876800" y="76200"/>
            <a:ext cx="4158548" cy="3046988"/>
          </a:xfrm>
          <a:prstGeom prst="rect">
            <a:avLst/>
          </a:prstGeom>
          <a:solidFill>
            <a:schemeClr val="accent5">
              <a:lumMod val="75000"/>
            </a:schemeClr>
          </a:solidFill>
          <a:ln w="9525">
            <a:solidFill>
              <a:schemeClr val="bg2"/>
            </a:solidFill>
            <a:miter lim="800000"/>
            <a:headEnd/>
            <a:tailEnd/>
          </a:ln>
        </p:spPr>
        <p:txBody>
          <a:bodyPr wrap="square">
            <a:spAutoFit/>
          </a:bodyPr>
          <a:lstStyle/>
          <a:p>
            <a:r>
              <a:rPr lang="en-US" sz="3200" b="1" baseline="30000" dirty="0">
                <a:solidFill>
                  <a:schemeClr val="bg1"/>
                </a:solidFill>
              </a:rPr>
              <a:t>Acts1:8</a:t>
            </a:r>
            <a:r>
              <a:rPr lang="en-US" sz="3200" baseline="30000" dirty="0">
                <a:solidFill>
                  <a:schemeClr val="bg1"/>
                </a:solidFill>
              </a:rPr>
              <a:t> </a:t>
            </a:r>
            <a:r>
              <a:rPr lang="en-US" sz="3200" b="1" u="sng" dirty="0">
                <a:solidFill>
                  <a:schemeClr val="bg1"/>
                </a:solidFill>
              </a:rPr>
              <a:t>you shall be My witnesses </a:t>
            </a:r>
            <a:r>
              <a:rPr lang="en-US" sz="3200" dirty="0">
                <a:solidFill>
                  <a:schemeClr val="bg1"/>
                </a:solidFill>
              </a:rPr>
              <a:t>both in Jerusalem, and in all Judea and Samaria, and even to the remotest part of the earth.”</a:t>
            </a:r>
          </a:p>
        </p:txBody>
      </p:sp>
    </p:spTree>
    <p:extLst>
      <p:ext uri="{BB962C8B-B14F-4D97-AF65-F5344CB8AC3E}">
        <p14:creationId xmlns:p14="http://schemas.microsoft.com/office/powerpoint/2010/main" val="1903985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EECCA70D-7E81-40E2-A8CB-1FC4387AF421}"/>
              </a:ext>
            </a:extLst>
          </p:cNvPr>
          <p:cNvPicPr>
            <a:picLocks noChangeAspect="1"/>
          </p:cNvPicPr>
          <p:nvPr/>
        </p:nvPicPr>
        <p:blipFill rotWithShape="1">
          <a:blip r:embed="rId2">
            <a:extLst>
              <a:ext uri="{28A0092B-C50C-407E-A947-70E740481C1C}">
                <a14:useLocalDpi xmlns:a14="http://schemas.microsoft.com/office/drawing/2010/main" val="0"/>
              </a:ext>
            </a:extLst>
          </a:blip>
          <a:srcRect r="3344"/>
          <a:stretch/>
        </p:blipFill>
        <p:spPr>
          <a:xfrm>
            <a:off x="0" y="0"/>
            <a:ext cx="9144000" cy="4495800"/>
          </a:xfrm>
          <a:prstGeom prst="rect">
            <a:avLst/>
          </a:prstGeom>
        </p:spPr>
      </p:pic>
      <p:sp>
        <p:nvSpPr>
          <p:cNvPr id="34" name="Title 1">
            <a:extLst>
              <a:ext uri="{FF2B5EF4-FFF2-40B4-BE49-F238E27FC236}">
                <a16:creationId xmlns:a16="http://schemas.microsoft.com/office/drawing/2014/main" xmlns="" id="{3E3BFD61-0EDA-4470-BD1C-3E2868B54FA4}"/>
              </a:ext>
            </a:extLst>
          </p:cNvPr>
          <p:cNvSpPr txBox="1">
            <a:spLocks/>
          </p:cNvSpPr>
          <p:nvPr/>
        </p:nvSpPr>
        <p:spPr bwMode="auto">
          <a:xfrm>
            <a:off x="0" y="5858867"/>
            <a:ext cx="9144000" cy="999132"/>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500" b="1" dirty="0">
                <a:solidFill>
                  <a:schemeClr val="bg1"/>
                </a:solidFill>
                <a:latin typeface="+mj-lt"/>
                <a:ea typeface="+mj-ea"/>
                <a:cs typeface="+mj-cs"/>
              </a:rPr>
              <a:t>God’s 3-stage plan for “the gospel”</a:t>
            </a:r>
            <a:endParaRPr kumimoji="0" lang="en-US" sz="3500" b="1" i="0" u="none" strike="noStrike" kern="1200" cap="none" spc="0" normalizeH="0" baseline="0" noProof="0" dirty="0">
              <a:ln>
                <a:noFill/>
              </a:ln>
              <a:solidFill>
                <a:schemeClr val="bg1"/>
              </a:solidFill>
              <a:effectLst/>
              <a:uLnTx/>
              <a:uFillTx/>
              <a:latin typeface="+mj-lt"/>
              <a:ea typeface="+mj-ea"/>
              <a:cs typeface="+mj-cs"/>
            </a:endParaRPr>
          </a:p>
        </p:txBody>
      </p:sp>
      <p:pic>
        <p:nvPicPr>
          <p:cNvPr id="7" name="Picture 6">
            <a:extLst>
              <a:ext uri="{FF2B5EF4-FFF2-40B4-BE49-F238E27FC236}">
                <a16:creationId xmlns:a16="http://schemas.microsoft.com/office/drawing/2014/main" xmlns="" id="{42E2EF0F-2D6F-4886-B61F-3D55235CFA8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260" t="11298" r="26896" b="92"/>
          <a:stretch/>
        </p:blipFill>
        <p:spPr>
          <a:xfrm rot="5400000">
            <a:off x="1143001" y="-1143000"/>
            <a:ext cx="6858000" cy="9143998"/>
          </a:xfrm>
          <a:prstGeom prst="rect">
            <a:avLst/>
          </a:prstGeom>
        </p:spPr>
      </p:pic>
      <p:sp>
        <p:nvSpPr>
          <p:cNvPr id="9" name="Oval 8">
            <a:extLst>
              <a:ext uri="{FF2B5EF4-FFF2-40B4-BE49-F238E27FC236}">
                <a16:creationId xmlns:a16="http://schemas.microsoft.com/office/drawing/2014/main" xmlns="" id="{3AD0121E-4B3D-4832-A6B2-0D22CE2E6DF5}"/>
              </a:ext>
            </a:extLst>
          </p:cNvPr>
          <p:cNvSpPr/>
          <p:nvPr/>
        </p:nvSpPr>
        <p:spPr>
          <a:xfrm>
            <a:off x="990600" y="295274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ine Callout 1 13">
            <a:extLst>
              <a:ext uri="{FF2B5EF4-FFF2-40B4-BE49-F238E27FC236}">
                <a16:creationId xmlns:a16="http://schemas.microsoft.com/office/drawing/2014/main" xmlns="" id="{C198BE33-7819-468F-9D70-4BFFEF677612}"/>
              </a:ext>
            </a:extLst>
          </p:cNvPr>
          <p:cNvSpPr/>
          <p:nvPr/>
        </p:nvSpPr>
        <p:spPr>
          <a:xfrm>
            <a:off x="247650" y="3952875"/>
            <a:ext cx="1409700" cy="457200"/>
          </a:xfrm>
          <a:prstGeom prst="borderCallout1">
            <a:avLst>
              <a:gd name="adj1" fmla="val -134714"/>
              <a:gd name="adj2" fmla="val 65414"/>
              <a:gd name="adj3" fmla="val 1704"/>
              <a:gd name="adj4" fmla="val 52060"/>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Joppa</a:t>
            </a:r>
          </a:p>
        </p:txBody>
      </p:sp>
      <p:sp>
        <p:nvSpPr>
          <p:cNvPr id="11" name="Oval 10">
            <a:extLst>
              <a:ext uri="{FF2B5EF4-FFF2-40B4-BE49-F238E27FC236}">
                <a16:creationId xmlns:a16="http://schemas.microsoft.com/office/drawing/2014/main" xmlns="" id="{2B27539F-10B5-46FB-850E-BFF42369522F}"/>
              </a:ext>
            </a:extLst>
          </p:cNvPr>
          <p:cNvSpPr/>
          <p:nvPr/>
        </p:nvSpPr>
        <p:spPr>
          <a:xfrm>
            <a:off x="1706177" y="123824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ine Callout 1 13">
            <a:extLst>
              <a:ext uri="{FF2B5EF4-FFF2-40B4-BE49-F238E27FC236}">
                <a16:creationId xmlns:a16="http://schemas.microsoft.com/office/drawing/2014/main" xmlns="" id="{035084C3-CAD4-4AF0-8983-651F41E01830}"/>
              </a:ext>
            </a:extLst>
          </p:cNvPr>
          <p:cNvSpPr/>
          <p:nvPr/>
        </p:nvSpPr>
        <p:spPr>
          <a:xfrm>
            <a:off x="247650" y="332721"/>
            <a:ext cx="1809750" cy="457200"/>
          </a:xfrm>
          <a:prstGeom prst="borderCallout1">
            <a:avLst>
              <a:gd name="adj1" fmla="val 222568"/>
              <a:gd name="adj2" fmla="val 81111"/>
              <a:gd name="adj3" fmla="val 94908"/>
              <a:gd name="adj4" fmla="val 47645"/>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Caesarea</a:t>
            </a:r>
          </a:p>
        </p:txBody>
      </p:sp>
      <p:sp>
        <p:nvSpPr>
          <p:cNvPr id="30" name="TextBox 29">
            <a:extLst>
              <a:ext uri="{FF2B5EF4-FFF2-40B4-BE49-F238E27FC236}">
                <a16:creationId xmlns:a16="http://schemas.microsoft.com/office/drawing/2014/main" xmlns="" id="{B79CD5C1-2076-4650-BA58-795E409FA0A9}"/>
              </a:ext>
            </a:extLst>
          </p:cNvPr>
          <p:cNvSpPr txBox="1"/>
          <p:nvPr/>
        </p:nvSpPr>
        <p:spPr>
          <a:xfrm>
            <a:off x="11722" y="4474006"/>
            <a:ext cx="9132278" cy="2383994"/>
          </a:xfrm>
          <a:prstGeom prst="rect">
            <a:avLst/>
          </a:prstGeom>
          <a:solidFill>
            <a:schemeClr val="accent6">
              <a:lumMod val="40000"/>
              <a:lumOff val="60000"/>
            </a:schemeClr>
          </a:solidFill>
          <a:ln>
            <a:solidFill>
              <a:schemeClr val="bg2"/>
            </a:solidFill>
          </a:ln>
        </p:spPr>
        <p:txBody>
          <a:bodyPr wrap="square">
            <a:noAutofit/>
          </a:bodyPr>
          <a:lstStyle/>
          <a:p>
            <a:endParaRPr lang="en-US" sz="2000" b="1" baseline="30000" dirty="0"/>
          </a:p>
          <a:p>
            <a:r>
              <a:rPr lang="en-US" sz="3200" b="1" baseline="30000" dirty="0"/>
              <a:t>10:9 </a:t>
            </a:r>
            <a:r>
              <a:rPr lang="en-US" sz="3200" dirty="0"/>
              <a:t>On the next day, </a:t>
            </a:r>
            <a:r>
              <a:rPr lang="en-US" sz="3200" b="1" u="sng" dirty="0">
                <a:solidFill>
                  <a:srgbClr val="002060"/>
                </a:solidFill>
              </a:rPr>
              <a:t>as they were on their way and approaching the city</a:t>
            </a:r>
            <a:r>
              <a:rPr lang="en-US" sz="3200" dirty="0"/>
              <a:t>, Peter went up on the housetop about the sixth hour to pray. </a:t>
            </a:r>
          </a:p>
          <a:p>
            <a:endParaRPr lang="en-US" sz="3200" dirty="0"/>
          </a:p>
          <a:p>
            <a:endParaRPr lang="en-US" sz="3000" dirty="0"/>
          </a:p>
        </p:txBody>
      </p:sp>
      <p:cxnSp>
        <p:nvCxnSpPr>
          <p:cNvPr id="3" name="Straight Connector 2">
            <a:extLst>
              <a:ext uri="{FF2B5EF4-FFF2-40B4-BE49-F238E27FC236}">
                <a16:creationId xmlns:a16="http://schemas.microsoft.com/office/drawing/2014/main" xmlns="" id="{4BB3D6D8-AC0B-438F-A90E-FB6B45676631}"/>
              </a:ext>
            </a:extLst>
          </p:cNvPr>
          <p:cNvCxnSpPr>
            <a:cxnSpLocks/>
          </p:cNvCxnSpPr>
          <p:nvPr/>
        </p:nvCxnSpPr>
        <p:spPr>
          <a:xfrm flipH="1">
            <a:off x="1390650" y="1695983"/>
            <a:ext cx="506027" cy="1350830"/>
          </a:xfrm>
          <a:prstGeom prst="line">
            <a:avLst/>
          </a:prstGeom>
          <a:ln w="66675">
            <a:solidFill>
              <a:srgbClr val="00823B"/>
            </a:solidFill>
            <a:prstDash val="sysDash"/>
          </a:ln>
        </p:spPr>
        <p:style>
          <a:lnRef idx="1">
            <a:schemeClr val="accent1"/>
          </a:lnRef>
          <a:fillRef idx="0">
            <a:schemeClr val="accent1"/>
          </a:fillRef>
          <a:effectRef idx="0">
            <a:schemeClr val="accent1"/>
          </a:effectRef>
          <a:fontRef idx="minor">
            <a:schemeClr val="tx1"/>
          </a:fontRef>
        </p:style>
      </p:cxnSp>
      <p:pic>
        <p:nvPicPr>
          <p:cNvPr id="17" name="Picture 16" descr="A picture containing table, food&#10;&#10;Description generated with high confidence">
            <a:extLst>
              <a:ext uri="{FF2B5EF4-FFF2-40B4-BE49-F238E27FC236}">
                <a16:creationId xmlns:a16="http://schemas.microsoft.com/office/drawing/2014/main" xmlns="" id="{335AF684-04A8-49C9-9E89-CFBE308F6A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9400" y="-567119"/>
            <a:ext cx="6343650" cy="4757738"/>
          </a:xfrm>
          <a:prstGeom prst="rect">
            <a:avLst/>
          </a:prstGeom>
        </p:spPr>
      </p:pic>
      <p:sp>
        <p:nvSpPr>
          <p:cNvPr id="14" name="TextBox 13">
            <a:extLst>
              <a:ext uri="{FF2B5EF4-FFF2-40B4-BE49-F238E27FC236}">
                <a16:creationId xmlns:a16="http://schemas.microsoft.com/office/drawing/2014/main" xmlns="" id="{D9842A68-23C2-44C1-97D6-16BF3EFCD647}"/>
              </a:ext>
            </a:extLst>
          </p:cNvPr>
          <p:cNvSpPr txBox="1"/>
          <p:nvPr/>
        </p:nvSpPr>
        <p:spPr>
          <a:xfrm>
            <a:off x="11722" y="4474006"/>
            <a:ext cx="9132278" cy="2383994"/>
          </a:xfrm>
          <a:prstGeom prst="rect">
            <a:avLst/>
          </a:prstGeom>
          <a:solidFill>
            <a:schemeClr val="accent6">
              <a:lumMod val="40000"/>
              <a:lumOff val="60000"/>
            </a:schemeClr>
          </a:solidFill>
          <a:ln>
            <a:solidFill>
              <a:schemeClr val="bg2"/>
            </a:solidFill>
          </a:ln>
        </p:spPr>
        <p:txBody>
          <a:bodyPr wrap="square">
            <a:noAutofit/>
          </a:bodyPr>
          <a:lstStyle/>
          <a:p>
            <a:endParaRPr lang="en-US" sz="2000" b="1" baseline="30000" dirty="0"/>
          </a:p>
          <a:p>
            <a:r>
              <a:rPr lang="en-US" sz="3200" b="1" baseline="30000" dirty="0"/>
              <a:t>10:9 </a:t>
            </a:r>
            <a:r>
              <a:rPr lang="en-US" sz="3200" dirty="0"/>
              <a:t>On the next day, as they were on their way and approaching the city, </a:t>
            </a:r>
            <a:r>
              <a:rPr lang="en-US" sz="3200" b="1" u="sng" dirty="0">
                <a:solidFill>
                  <a:srgbClr val="002060"/>
                </a:solidFill>
              </a:rPr>
              <a:t>Peter went up on the housetop </a:t>
            </a:r>
            <a:r>
              <a:rPr lang="en-US" sz="3200" dirty="0"/>
              <a:t>about the sixth hour to pray. </a:t>
            </a:r>
          </a:p>
          <a:p>
            <a:endParaRPr lang="en-US" sz="3200" dirty="0"/>
          </a:p>
          <a:p>
            <a:endParaRPr lang="en-US" sz="3000" dirty="0"/>
          </a:p>
        </p:txBody>
      </p:sp>
      <p:sp>
        <p:nvSpPr>
          <p:cNvPr id="16" name="TextBox 15">
            <a:extLst>
              <a:ext uri="{FF2B5EF4-FFF2-40B4-BE49-F238E27FC236}">
                <a16:creationId xmlns:a16="http://schemas.microsoft.com/office/drawing/2014/main" xmlns="" id="{723CCE5F-0210-4DEB-A8D8-D31DE1B1DDCD}"/>
              </a:ext>
            </a:extLst>
          </p:cNvPr>
          <p:cNvSpPr txBox="1"/>
          <p:nvPr/>
        </p:nvSpPr>
        <p:spPr>
          <a:xfrm>
            <a:off x="11722" y="4474006"/>
            <a:ext cx="9132278" cy="2383994"/>
          </a:xfrm>
          <a:prstGeom prst="rect">
            <a:avLst/>
          </a:prstGeom>
          <a:solidFill>
            <a:schemeClr val="accent6">
              <a:lumMod val="40000"/>
              <a:lumOff val="60000"/>
            </a:schemeClr>
          </a:solidFill>
          <a:ln>
            <a:solidFill>
              <a:schemeClr val="bg2"/>
            </a:solidFill>
          </a:ln>
        </p:spPr>
        <p:txBody>
          <a:bodyPr wrap="square">
            <a:noAutofit/>
          </a:bodyPr>
          <a:lstStyle/>
          <a:p>
            <a:endParaRPr lang="en-US" sz="2000" b="1" baseline="30000" dirty="0"/>
          </a:p>
          <a:p>
            <a:r>
              <a:rPr lang="en-US" sz="3200" b="1" baseline="30000" dirty="0"/>
              <a:t>10:9 </a:t>
            </a:r>
            <a:r>
              <a:rPr lang="en-US" sz="3200" dirty="0"/>
              <a:t>On the next day, as they were on their way and approaching the city, Peter went up on the housetop </a:t>
            </a:r>
            <a:r>
              <a:rPr lang="en-US" sz="3200" b="1" u="sng" dirty="0">
                <a:solidFill>
                  <a:srgbClr val="002060"/>
                </a:solidFill>
              </a:rPr>
              <a:t>about the sixth hour </a:t>
            </a:r>
            <a:r>
              <a:rPr lang="en-US" sz="3200" dirty="0"/>
              <a:t>to pray. </a:t>
            </a:r>
          </a:p>
          <a:p>
            <a:endParaRPr lang="en-US" sz="3200" dirty="0"/>
          </a:p>
          <a:p>
            <a:endParaRPr lang="en-US" sz="3000" dirty="0"/>
          </a:p>
        </p:txBody>
      </p:sp>
      <p:sp>
        <p:nvSpPr>
          <p:cNvPr id="15" name="TextBox 14">
            <a:extLst>
              <a:ext uri="{FF2B5EF4-FFF2-40B4-BE49-F238E27FC236}">
                <a16:creationId xmlns:a16="http://schemas.microsoft.com/office/drawing/2014/main" xmlns="" id="{F3414002-482C-4266-9C1C-82C0D9E8A18B}"/>
              </a:ext>
            </a:extLst>
          </p:cNvPr>
          <p:cNvSpPr txBox="1"/>
          <p:nvPr/>
        </p:nvSpPr>
        <p:spPr>
          <a:xfrm>
            <a:off x="2819400" y="3736258"/>
            <a:ext cx="6312878" cy="1000777"/>
          </a:xfrm>
          <a:prstGeom prst="rect">
            <a:avLst/>
          </a:prstGeom>
          <a:solidFill>
            <a:schemeClr val="accent6">
              <a:lumMod val="60000"/>
              <a:lumOff val="40000"/>
            </a:schemeClr>
          </a:solidFill>
          <a:ln>
            <a:solidFill>
              <a:schemeClr val="bg2"/>
            </a:solidFill>
          </a:ln>
        </p:spPr>
        <p:txBody>
          <a:bodyPr wrap="square">
            <a:noAutofit/>
          </a:bodyPr>
          <a:lstStyle/>
          <a:p>
            <a:r>
              <a:rPr lang="en-US" sz="3000" b="1" baseline="30000" dirty="0"/>
              <a:t>10:6 </a:t>
            </a:r>
            <a:r>
              <a:rPr lang="en-US" sz="3000" dirty="0"/>
              <a:t>he is staying with a tanner named  Simon, whose house is by the sea.” </a:t>
            </a:r>
          </a:p>
        </p:txBody>
      </p:sp>
      <p:pic>
        <p:nvPicPr>
          <p:cNvPr id="4" name="Picture 3" descr="A painting of an old building&#10;&#10;Description generated with high confidence">
            <a:extLst>
              <a:ext uri="{FF2B5EF4-FFF2-40B4-BE49-F238E27FC236}">
                <a16:creationId xmlns:a16="http://schemas.microsoft.com/office/drawing/2014/main" xmlns="" id="{3EA6B25E-5319-4E8E-8987-5D840E595C3F}"/>
              </a:ext>
            </a:extLst>
          </p:cNvPr>
          <p:cNvPicPr>
            <a:picLocks noChangeAspect="1"/>
          </p:cNvPicPr>
          <p:nvPr/>
        </p:nvPicPr>
        <p:blipFill rotWithShape="1">
          <a:blip r:embed="rId5">
            <a:extLst>
              <a:ext uri="{28A0092B-C50C-407E-A947-70E740481C1C}">
                <a14:useLocalDpi xmlns:a14="http://schemas.microsoft.com/office/drawing/2010/main" val="0"/>
              </a:ext>
            </a:extLst>
          </a:blip>
          <a:srcRect l="827"/>
          <a:stretch/>
        </p:blipFill>
        <p:spPr>
          <a:xfrm>
            <a:off x="2762248" y="-24214"/>
            <a:ext cx="7547070" cy="4748614"/>
          </a:xfrm>
          <a:prstGeom prst="rect">
            <a:avLst/>
          </a:prstGeom>
        </p:spPr>
      </p:pic>
    </p:spTree>
    <p:extLst>
      <p:ext uri="{BB962C8B-B14F-4D97-AF65-F5344CB8AC3E}">
        <p14:creationId xmlns:p14="http://schemas.microsoft.com/office/powerpoint/2010/main" val="1972582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EECCA70D-7E81-40E2-A8CB-1FC4387AF421}"/>
              </a:ext>
            </a:extLst>
          </p:cNvPr>
          <p:cNvPicPr>
            <a:picLocks noChangeAspect="1"/>
          </p:cNvPicPr>
          <p:nvPr/>
        </p:nvPicPr>
        <p:blipFill rotWithShape="1">
          <a:blip r:embed="rId2">
            <a:extLst>
              <a:ext uri="{28A0092B-C50C-407E-A947-70E740481C1C}">
                <a14:useLocalDpi xmlns:a14="http://schemas.microsoft.com/office/drawing/2010/main" val="0"/>
              </a:ext>
            </a:extLst>
          </a:blip>
          <a:srcRect r="3344"/>
          <a:stretch/>
        </p:blipFill>
        <p:spPr>
          <a:xfrm>
            <a:off x="0" y="0"/>
            <a:ext cx="9144000" cy="4495800"/>
          </a:xfrm>
          <a:prstGeom prst="rect">
            <a:avLst/>
          </a:prstGeom>
        </p:spPr>
      </p:pic>
      <p:sp>
        <p:nvSpPr>
          <p:cNvPr id="34" name="Title 1">
            <a:extLst>
              <a:ext uri="{FF2B5EF4-FFF2-40B4-BE49-F238E27FC236}">
                <a16:creationId xmlns:a16="http://schemas.microsoft.com/office/drawing/2014/main" xmlns="" id="{3E3BFD61-0EDA-4470-BD1C-3E2868B54FA4}"/>
              </a:ext>
            </a:extLst>
          </p:cNvPr>
          <p:cNvSpPr txBox="1">
            <a:spLocks/>
          </p:cNvSpPr>
          <p:nvPr/>
        </p:nvSpPr>
        <p:spPr bwMode="auto">
          <a:xfrm>
            <a:off x="0" y="5858867"/>
            <a:ext cx="9144000" cy="999132"/>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500" b="1" dirty="0">
                <a:solidFill>
                  <a:schemeClr val="bg1"/>
                </a:solidFill>
                <a:latin typeface="+mj-lt"/>
                <a:ea typeface="+mj-ea"/>
                <a:cs typeface="+mj-cs"/>
              </a:rPr>
              <a:t>God’s 3-stage plan for “the gospel”</a:t>
            </a:r>
            <a:endParaRPr kumimoji="0" lang="en-US" sz="3500" b="1" i="0" u="none" strike="noStrike" kern="1200" cap="none" spc="0" normalizeH="0" baseline="0" noProof="0" dirty="0">
              <a:ln>
                <a:noFill/>
              </a:ln>
              <a:solidFill>
                <a:schemeClr val="bg1"/>
              </a:solidFill>
              <a:effectLst/>
              <a:uLnTx/>
              <a:uFillTx/>
              <a:latin typeface="+mj-lt"/>
              <a:ea typeface="+mj-ea"/>
              <a:cs typeface="+mj-cs"/>
            </a:endParaRPr>
          </a:p>
        </p:txBody>
      </p:sp>
      <p:pic>
        <p:nvPicPr>
          <p:cNvPr id="7" name="Picture 6">
            <a:extLst>
              <a:ext uri="{FF2B5EF4-FFF2-40B4-BE49-F238E27FC236}">
                <a16:creationId xmlns:a16="http://schemas.microsoft.com/office/drawing/2014/main" xmlns="" id="{42E2EF0F-2D6F-4886-B61F-3D55235CFA8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260" t="11298" r="26896" b="92"/>
          <a:stretch/>
        </p:blipFill>
        <p:spPr>
          <a:xfrm rot="5400000">
            <a:off x="1143001" y="-1143000"/>
            <a:ext cx="6858000" cy="9143998"/>
          </a:xfrm>
          <a:prstGeom prst="rect">
            <a:avLst/>
          </a:prstGeom>
        </p:spPr>
      </p:pic>
      <p:sp>
        <p:nvSpPr>
          <p:cNvPr id="9" name="Oval 8">
            <a:extLst>
              <a:ext uri="{FF2B5EF4-FFF2-40B4-BE49-F238E27FC236}">
                <a16:creationId xmlns:a16="http://schemas.microsoft.com/office/drawing/2014/main" xmlns="" id="{3AD0121E-4B3D-4832-A6B2-0D22CE2E6DF5}"/>
              </a:ext>
            </a:extLst>
          </p:cNvPr>
          <p:cNvSpPr/>
          <p:nvPr/>
        </p:nvSpPr>
        <p:spPr>
          <a:xfrm>
            <a:off x="990600" y="295274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ine Callout 1 13">
            <a:extLst>
              <a:ext uri="{FF2B5EF4-FFF2-40B4-BE49-F238E27FC236}">
                <a16:creationId xmlns:a16="http://schemas.microsoft.com/office/drawing/2014/main" xmlns="" id="{C198BE33-7819-468F-9D70-4BFFEF677612}"/>
              </a:ext>
            </a:extLst>
          </p:cNvPr>
          <p:cNvSpPr/>
          <p:nvPr/>
        </p:nvSpPr>
        <p:spPr>
          <a:xfrm>
            <a:off x="247650" y="3952875"/>
            <a:ext cx="1409700" cy="457200"/>
          </a:xfrm>
          <a:prstGeom prst="borderCallout1">
            <a:avLst>
              <a:gd name="adj1" fmla="val -134714"/>
              <a:gd name="adj2" fmla="val 65414"/>
              <a:gd name="adj3" fmla="val 1704"/>
              <a:gd name="adj4" fmla="val 52060"/>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Joppa</a:t>
            </a:r>
          </a:p>
        </p:txBody>
      </p:sp>
      <p:sp>
        <p:nvSpPr>
          <p:cNvPr id="11" name="Oval 10">
            <a:extLst>
              <a:ext uri="{FF2B5EF4-FFF2-40B4-BE49-F238E27FC236}">
                <a16:creationId xmlns:a16="http://schemas.microsoft.com/office/drawing/2014/main" xmlns="" id="{2B27539F-10B5-46FB-850E-BFF42369522F}"/>
              </a:ext>
            </a:extLst>
          </p:cNvPr>
          <p:cNvSpPr/>
          <p:nvPr/>
        </p:nvSpPr>
        <p:spPr>
          <a:xfrm>
            <a:off x="1706177" y="123824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ine Callout 1 13">
            <a:extLst>
              <a:ext uri="{FF2B5EF4-FFF2-40B4-BE49-F238E27FC236}">
                <a16:creationId xmlns:a16="http://schemas.microsoft.com/office/drawing/2014/main" xmlns="" id="{035084C3-CAD4-4AF0-8983-651F41E01830}"/>
              </a:ext>
            </a:extLst>
          </p:cNvPr>
          <p:cNvSpPr/>
          <p:nvPr/>
        </p:nvSpPr>
        <p:spPr>
          <a:xfrm>
            <a:off x="247650" y="332721"/>
            <a:ext cx="1809750" cy="457200"/>
          </a:xfrm>
          <a:prstGeom prst="borderCallout1">
            <a:avLst>
              <a:gd name="adj1" fmla="val 222568"/>
              <a:gd name="adj2" fmla="val 81111"/>
              <a:gd name="adj3" fmla="val 94908"/>
              <a:gd name="adj4" fmla="val 47645"/>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Caesarea</a:t>
            </a:r>
          </a:p>
        </p:txBody>
      </p:sp>
      <p:sp>
        <p:nvSpPr>
          <p:cNvPr id="30" name="TextBox 29">
            <a:extLst>
              <a:ext uri="{FF2B5EF4-FFF2-40B4-BE49-F238E27FC236}">
                <a16:creationId xmlns:a16="http://schemas.microsoft.com/office/drawing/2014/main" xmlns="" id="{B79CD5C1-2076-4650-BA58-795E409FA0A9}"/>
              </a:ext>
            </a:extLst>
          </p:cNvPr>
          <p:cNvSpPr txBox="1"/>
          <p:nvPr/>
        </p:nvSpPr>
        <p:spPr>
          <a:xfrm>
            <a:off x="0" y="4491356"/>
            <a:ext cx="9132278" cy="2383994"/>
          </a:xfrm>
          <a:prstGeom prst="rect">
            <a:avLst/>
          </a:prstGeom>
          <a:solidFill>
            <a:schemeClr val="accent6">
              <a:lumMod val="40000"/>
              <a:lumOff val="60000"/>
            </a:schemeClr>
          </a:solidFill>
          <a:ln>
            <a:solidFill>
              <a:schemeClr val="bg2"/>
            </a:solidFill>
          </a:ln>
        </p:spPr>
        <p:txBody>
          <a:bodyPr wrap="square">
            <a:noAutofit/>
          </a:bodyPr>
          <a:lstStyle/>
          <a:p>
            <a:endParaRPr lang="en-US" sz="2000" b="1" baseline="30000" dirty="0"/>
          </a:p>
          <a:p>
            <a:r>
              <a:rPr lang="en-US" sz="3200" b="1" baseline="30000" dirty="0"/>
              <a:t>10:9 </a:t>
            </a:r>
            <a:r>
              <a:rPr lang="en-US" sz="3200" dirty="0"/>
              <a:t>On the next day, </a:t>
            </a:r>
            <a:r>
              <a:rPr lang="en-US" sz="3200" b="1" u="sng" dirty="0">
                <a:solidFill>
                  <a:srgbClr val="002060"/>
                </a:solidFill>
              </a:rPr>
              <a:t>as they were on their way and approaching the city</a:t>
            </a:r>
            <a:r>
              <a:rPr lang="en-US" sz="3200" dirty="0"/>
              <a:t>, Peter went up on the housetop about the sixth hour to pray. </a:t>
            </a:r>
          </a:p>
          <a:p>
            <a:endParaRPr lang="en-US" sz="3200" dirty="0"/>
          </a:p>
          <a:p>
            <a:endParaRPr lang="en-US" sz="3000" dirty="0"/>
          </a:p>
        </p:txBody>
      </p:sp>
      <p:cxnSp>
        <p:nvCxnSpPr>
          <p:cNvPr id="3" name="Straight Connector 2">
            <a:extLst>
              <a:ext uri="{FF2B5EF4-FFF2-40B4-BE49-F238E27FC236}">
                <a16:creationId xmlns:a16="http://schemas.microsoft.com/office/drawing/2014/main" xmlns="" id="{4BB3D6D8-AC0B-438F-A90E-FB6B45676631}"/>
              </a:ext>
            </a:extLst>
          </p:cNvPr>
          <p:cNvCxnSpPr>
            <a:cxnSpLocks/>
          </p:cNvCxnSpPr>
          <p:nvPr/>
        </p:nvCxnSpPr>
        <p:spPr>
          <a:xfrm flipH="1">
            <a:off x="1390650" y="1695983"/>
            <a:ext cx="506027" cy="1350830"/>
          </a:xfrm>
          <a:prstGeom prst="line">
            <a:avLst/>
          </a:prstGeom>
          <a:ln w="66675">
            <a:solidFill>
              <a:srgbClr val="00823B"/>
            </a:solidFill>
            <a:prstDash val="sysDash"/>
          </a:ln>
        </p:spPr>
        <p:style>
          <a:lnRef idx="1">
            <a:schemeClr val="accent1"/>
          </a:lnRef>
          <a:fillRef idx="0">
            <a:schemeClr val="accent1"/>
          </a:fillRef>
          <a:effectRef idx="0">
            <a:schemeClr val="accent1"/>
          </a:effectRef>
          <a:fontRef idx="minor">
            <a:schemeClr val="tx1"/>
          </a:fontRef>
        </p:style>
      </p:cxnSp>
      <p:pic>
        <p:nvPicPr>
          <p:cNvPr id="17" name="Picture 16" descr="A picture containing table, food&#10;&#10;Description generated with high confidence">
            <a:extLst>
              <a:ext uri="{FF2B5EF4-FFF2-40B4-BE49-F238E27FC236}">
                <a16:creationId xmlns:a16="http://schemas.microsoft.com/office/drawing/2014/main" xmlns="" id="{335AF684-04A8-49C9-9E89-CFBE308F6A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9400" y="-567119"/>
            <a:ext cx="6343650" cy="4757738"/>
          </a:xfrm>
          <a:prstGeom prst="rect">
            <a:avLst/>
          </a:prstGeom>
        </p:spPr>
      </p:pic>
      <p:sp>
        <p:nvSpPr>
          <p:cNvPr id="14" name="TextBox 13">
            <a:extLst>
              <a:ext uri="{FF2B5EF4-FFF2-40B4-BE49-F238E27FC236}">
                <a16:creationId xmlns:a16="http://schemas.microsoft.com/office/drawing/2014/main" xmlns="" id="{D9842A68-23C2-44C1-97D6-16BF3EFCD647}"/>
              </a:ext>
            </a:extLst>
          </p:cNvPr>
          <p:cNvSpPr txBox="1"/>
          <p:nvPr/>
        </p:nvSpPr>
        <p:spPr>
          <a:xfrm>
            <a:off x="11722" y="4495800"/>
            <a:ext cx="9132278" cy="2383994"/>
          </a:xfrm>
          <a:prstGeom prst="rect">
            <a:avLst/>
          </a:prstGeom>
          <a:solidFill>
            <a:schemeClr val="accent6">
              <a:lumMod val="40000"/>
              <a:lumOff val="60000"/>
            </a:schemeClr>
          </a:solidFill>
          <a:ln>
            <a:solidFill>
              <a:schemeClr val="bg2"/>
            </a:solidFill>
          </a:ln>
        </p:spPr>
        <p:txBody>
          <a:bodyPr wrap="square">
            <a:noAutofit/>
          </a:bodyPr>
          <a:lstStyle/>
          <a:p>
            <a:endParaRPr lang="en-US" sz="2000" b="1" baseline="30000" dirty="0"/>
          </a:p>
          <a:p>
            <a:r>
              <a:rPr lang="en-US" sz="3200" b="1" baseline="30000" dirty="0"/>
              <a:t>10:9 </a:t>
            </a:r>
            <a:r>
              <a:rPr lang="en-US" sz="3200" dirty="0"/>
              <a:t>On the next day, as they were on their way and approaching the city, </a:t>
            </a:r>
            <a:r>
              <a:rPr lang="en-US" sz="3200" b="1" u="sng" dirty="0">
                <a:solidFill>
                  <a:srgbClr val="002060"/>
                </a:solidFill>
              </a:rPr>
              <a:t>Peter went up on the housetop </a:t>
            </a:r>
            <a:r>
              <a:rPr lang="en-US" sz="3200" dirty="0"/>
              <a:t>about the sixth hour to pray. </a:t>
            </a:r>
          </a:p>
          <a:p>
            <a:endParaRPr lang="en-US" sz="3200" dirty="0"/>
          </a:p>
          <a:p>
            <a:endParaRPr lang="en-US" sz="3000" dirty="0"/>
          </a:p>
        </p:txBody>
      </p:sp>
      <p:sp>
        <p:nvSpPr>
          <p:cNvPr id="16" name="TextBox 15">
            <a:extLst>
              <a:ext uri="{FF2B5EF4-FFF2-40B4-BE49-F238E27FC236}">
                <a16:creationId xmlns:a16="http://schemas.microsoft.com/office/drawing/2014/main" xmlns="" id="{723CCE5F-0210-4DEB-A8D8-D31DE1B1DDCD}"/>
              </a:ext>
            </a:extLst>
          </p:cNvPr>
          <p:cNvSpPr txBox="1"/>
          <p:nvPr/>
        </p:nvSpPr>
        <p:spPr>
          <a:xfrm>
            <a:off x="0" y="4474006"/>
            <a:ext cx="9132278" cy="2383994"/>
          </a:xfrm>
          <a:prstGeom prst="rect">
            <a:avLst/>
          </a:prstGeom>
          <a:solidFill>
            <a:schemeClr val="accent6">
              <a:lumMod val="40000"/>
              <a:lumOff val="60000"/>
            </a:schemeClr>
          </a:solidFill>
          <a:ln>
            <a:solidFill>
              <a:schemeClr val="bg2"/>
            </a:solidFill>
          </a:ln>
        </p:spPr>
        <p:txBody>
          <a:bodyPr wrap="square">
            <a:noAutofit/>
          </a:bodyPr>
          <a:lstStyle/>
          <a:p>
            <a:endParaRPr lang="en-US" sz="3200" b="1" baseline="30000" dirty="0"/>
          </a:p>
          <a:p>
            <a:r>
              <a:rPr lang="en-US" sz="3200" b="1" baseline="30000" dirty="0"/>
              <a:t>10:10 </a:t>
            </a:r>
            <a:r>
              <a:rPr lang="en-US" sz="3200" dirty="0"/>
              <a:t>But he became hungry and was desiring to eat; but while they were making preparations, he fell into a trance</a:t>
            </a:r>
          </a:p>
          <a:p>
            <a:endParaRPr lang="en-US" sz="3200" dirty="0"/>
          </a:p>
          <a:p>
            <a:endParaRPr lang="en-US" sz="3000" dirty="0"/>
          </a:p>
        </p:txBody>
      </p:sp>
      <p:sp>
        <p:nvSpPr>
          <p:cNvPr id="15" name="TextBox 14">
            <a:extLst>
              <a:ext uri="{FF2B5EF4-FFF2-40B4-BE49-F238E27FC236}">
                <a16:creationId xmlns:a16="http://schemas.microsoft.com/office/drawing/2014/main" xmlns="" id="{F3414002-482C-4266-9C1C-82C0D9E8A18B}"/>
              </a:ext>
            </a:extLst>
          </p:cNvPr>
          <p:cNvSpPr txBox="1"/>
          <p:nvPr/>
        </p:nvSpPr>
        <p:spPr>
          <a:xfrm>
            <a:off x="2819400" y="3736258"/>
            <a:ext cx="6312878" cy="1000777"/>
          </a:xfrm>
          <a:prstGeom prst="rect">
            <a:avLst/>
          </a:prstGeom>
          <a:solidFill>
            <a:schemeClr val="accent6">
              <a:lumMod val="60000"/>
              <a:lumOff val="40000"/>
            </a:schemeClr>
          </a:solidFill>
          <a:ln>
            <a:solidFill>
              <a:schemeClr val="bg2"/>
            </a:solidFill>
          </a:ln>
        </p:spPr>
        <p:txBody>
          <a:bodyPr wrap="square">
            <a:noAutofit/>
          </a:bodyPr>
          <a:lstStyle/>
          <a:p>
            <a:r>
              <a:rPr lang="en-US" sz="3000" b="1" baseline="30000" dirty="0"/>
              <a:t>10:6 </a:t>
            </a:r>
            <a:r>
              <a:rPr lang="en-US" sz="3000" dirty="0"/>
              <a:t>he is staying with a tanner named  Simon, whose house is by the sea.” </a:t>
            </a:r>
          </a:p>
        </p:txBody>
      </p:sp>
      <p:pic>
        <p:nvPicPr>
          <p:cNvPr id="4" name="Picture 3" descr="A painting of an old building&#10;&#10;Description generated with high confidence">
            <a:extLst>
              <a:ext uri="{FF2B5EF4-FFF2-40B4-BE49-F238E27FC236}">
                <a16:creationId xmlns:a16="http://schemas.microsoft.com/office/drawing/2014/main" xmlns="" id="{3EA6B25E-5319-4E8E-8987-5D840E595C3F}"/>
              </a:ext>
            </a:extLst>
          </p:cNvPr>
          <p:cNvPicPr>
            <a:picLocks noChangeAspect="1"/>
          </p:cNvPicPr>
          <p:nvPr/>
        </p:nvPicPr>
        <p:blipFill rotWithShape="1">
          <a:blip r:embed="rId5">
            <a:extLst>
              <a:ext uri="{28A0092B-C50C-407E-A947-70E740481C1C}">
                <a14:useLocalDpi xmlns:a14="http://schemas.microsoft.com/office/drawing/2010/main" val="0"/>
              </a:ext>
            </a:extLst>
          </a:blip>
          <a:srcRect l="827"/>
          <a:stretch/>
        </p:blipFill>
        <p:spPr>
          <a:xfrm>
            <a:off x="2762248" y="-24214"/>
            <a:ext cx="7547070" cy="4748614"/>
          </a:xfrm>
          <a:prstGeom prst="rect">
            <a:avLst/>
          </a:prstGeom>
        </p:spPr>
      </p:pic>
    </p:spTree>
    <p:extLst>
      <p:ext uri="{BB962C8B-B14F-4D97-AF65-F5344CB8AC3E}">
        <p14:creationId xmlns:p14="http://schemas.microsoft.com/office/powerpoint/2010/main" val="8138549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xmlns="" id="{3AD0121E-4B3D-4832-A6B2-0D22CE2E6DF5}"/>
              </a:ext>
            </a:extLst>
          </p:cNvPr>
          <p:cNvSpPr/>
          <p:nvPr/>
        </p:nvSpPr>
        <p:spPr>
          <a:xfrm>
            <a:off x="990600" y="295274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ine Callout 1 13">
            <a:extLst>
              <a:ext uri="{FF2B5EF4-FFF2-40B4-BE49-F238E27FC236}">
                <a16:creationId xmlns:a16="http://schemas.microsoft.com/office/drawing/2014/main" xmlns="" id="{C198BE33-7819-468F-9D70-4BFFEF677612}"/>
              </a:ext>
            </a:extLst>
          </p:cNvPr>
          <p:cNvSpPr/>
          <p:nvPr/>
        </p:nvSpPr>
        <p:spPr>
          <a:xfrm>
            <a:off x="247650" y="3952875"/>
            <a:ext cx="1409700" cy="457200"/>
          </a:xfrm>
          <a:prstGeom prst="borderCallout1">
            <a:avLst>
              <a:gd name="adj1" fmla="val -134714"/>
              <a:gd name="adj2" fmla="val 65414"/>
              <a:gd name="adj3" fmla="val 1704"/>
              <a:gd name="adj4" fmla="val 52060"/>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Joppa</a:t>
            </a:r>
          </a:p>
        </p:txBody>
      </p:sp>
      <p:sp>
        <p:nvSpPr>
          <p:cNvPr id="11" name="Oval 10">
            <a:extLst>
              <a:ext uri="{FF2B5EF4-FFF2-40B4-BE49-F238E27FC236}">
                <a16:creationId xmlns:a16="http://schemas.microsoft.com/office/drawing/2014/main" xmlns="" id="{2B27539F-10B5-46FB-850E-BFF42369522F}"/>
              </a:ext>
            </a:extLst>
          </p:cNvPr>
          <p:cNvSpPr/>
          <p:nvPr/>
        </p:nvSpPr>
        <p:spPr>
          <a:xfrm>
            <a:off x="1706177" y="123824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ine Callout 1 13">
            <a:extLst>
              <a:ext uri="{FF2B5EF4-FFF2-40B4-BE49-F238E27FC236}">
                <a16:creationId xmlns:a16="http://schemas.microsoft.com/office/drawing/2014/main" xmlns="" id="{035084C3-CAD4-4AF0-8983-651F41E01830}"/>
              </a:ext>
            </a:extLst>
          </p:cNvPr>
          <p:cNvSpPr/>
          <p:nvPr/>
        </p:nvSpPr>
        <p:spPr>
          <a:xfrm>
            <a:off x="247650" y="332721"/>
            <a:ext cx="1809750" cy="457200"/>
          </a:xfrm>
          <a:prstGeom prst="borderCallout1">
            <a:avLst>
              <a:gd name="adj1" fmla="val 222568"/>
              <a:gd name="adj2" fmla="val 81111"/>
              <a:gd name="adj3" fmla="val 94908"/>
              <a:gd name="adj4" fmla="val 47645"/>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Caesarea</a:t>
            </a:r>
          </a:p>
        </p:txBody>
      </p:sp>
      <p:cxnSp>
        <p:nvCxnSpPr>
          <p:cNvPr id="3" name="Straight Connector 2">
            <a:extLst>
              <a:ext uri="{FF2B5EF4-FFF2-40B4-BE49-F238E27FC236}">
                <a16:creationId xmlns:a16="http://schemas.microsoft.com/office/drawing/2014/main" xmlns="" id="{4BB3D6D8-AC0B-438F-A90E-FB6B45676631}"/>
              </a:ext>
            </a:extLst>
          </p:cNvPr>
          <p:cNvCxnSpPr>
            <a:cxnSpLocks/>
          </p:cNvCxnSpPr>
          <p:nvPr/>
        </p:nvCxnSpPr>
        <p:spPr>
          <a:xfrm flipH="1">
            <a:off x="1390650" y="1695983"/>
            <a:ext cx="506027" cy="1350830"/>
          </a:xfrm>
          <a:prstGeom prst="line">
            <a:avLst/>
          </a:prstGeom>
          <a:ln w="66675">
            <a:solidFill>
              <a:srgbClr val="00823B"/>
            </a:solidFill>
            <a:prstDash val="sysDash"/>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xmlns="" id="{75798C1F-6089-4854-A068-E3A9078C703C}"/>
              </a:ext>
            </a:extLst>
          </p:cNvPr>
          <p:cNvPicPr>
            <a:picLocks noChangeAspect="1"/>
          </p:cNvPicPr>
          <p:nvPr/>
        </p:nvPicPr>
        <p:blipFill rotWithShape="1">
          <a:blip r:embed="rId2">
            <a:extLst>
              <a:ext uri="{28A0092B-C50C-407E-A947-70E740481C1C}">
                <a14:useLocalDpi xmlns:a14="http://schemas.microsoft.com/office/drawing/2010/main" val="0"/>
              </a:ext>
            </a:extLst>
          </a:blip>
          <a:srcRect b="5019"/>
          <a:stretch/>
        </p:blipFill>
        <p:spPr>
          <a:xfrm>
            <a:off x="3810000" y="0"/>
            <a:ext cx="5334000" cy="6869545"/>
          </a:xfrm>
          <a:prstGeom prst="rect">
            <a:avLst/>
          </a:prstGeom>
        </p:spPr>
      </p:pic>
      <p:sp>
        <p:nvSpPr>
          <p:cNvPr id="16" name="TextBox 15">
            <a:extLst>
              <a:ext uri="{FF2B5EF4-FFF2-40B4-BE49-F238E27FC236}">
                <a16:creationId xmlns:a16="http://schemas.microsoft.com/office/drawing/2014/main" xmlns="" id="{723CCE5F-0210-4DEB-A8D8-D31DE1B1DDCD}"/>
              </a:ext>
            </a:extLst>
          </p:cNvPr>
          <p:cNvSpPr txBox="1"/>
          <p:nvPr/>
        </p:nvSpPr>
        <p:spPr>
          <a:xfrm>
            <a:off x="0" y="0"/>
            <a:ext cx="4114800" cy="6858000"/>
          </a:xfrm>
          <a:prstGeom prst="rect">
            <a:avLst/>
          </a:prstGeom>
          <a:solidFill>
            <a:schemeClr val="accent6">
              <a:lumMod val="40000"/>
              <a:lumOff val="60000"/>
            </a:schemeClr>
          </a:solidFill>
          <a:ln>
            <a:solidFill>
              <a:schemeClr val="bg2"/>
            </a:solidFill>
          </a:ln>
        </p:spPr>
        <p:txBody>
          <a:bodyPr wrap="square">
            <a:noAutofit/>
          </a:bodyPr>
          <a:lstStyle/>
          <a:p>
            <a:endParaRPr lang="en-US" sz="2000" b="1" baseline="30000" dirty="0"/>
          </a:p>
          <a:p>
            <a:r>
              <a:rPr lang="en-US" sz="3200" b="1" baseline="30000" dirty="0"/>
              <a:t>10:11 </a:t>
            </a:r>
            <a:r>
              <a:rPr lang="en-US" sz="3200" dirty="0"/>
              <a:t>and he saw the sky opened up, and an  object like a great sheet coming down, lowered by four corners to the ground, </a:t>
            </a:r>
            <a:r>
              <a:rPr lang="en-US" sz="3200" b="1" baseline="30000" dirty="0"/>
              <a:t>12 </a:t>
            </a:r>
            <a:r>
              <a:rPr lang="en-US" sz="3200" dirty="0"/>
              <a:t>and there were in it all kinds of four-footed animals and crawling creatures of the earth and birds of the air. </a:t>
            </a:r>
            <a:r>
              <a:rPr lang="en-US" sz="3200" b="1" baseline="30000" dirty="0"/>
              <a:t>13 </a:t>
            </a:r>
            <a:r>
              <a:rPr lang="en-US" sz="3200" dirty="0"/>
              <a:t>A voice came to him, “Get up, Peter, kill and eat!”</a:t>
            </a:r>
          </a:p>
          <a:p>
            <a:endParaRPr lang="en-US" sz="3200" dirty="0"/>
          </a:p>
          <a:p>
            <a:endParaRPr lang="en-US" sz="3000" dirty="0"/>
          </a:p>
        </p:txBody>
      </p:sp>
      <p:sp>
        <p:nvSpPr>
          <p:cNvPr id="20" name="TextBox 19">
            <a:extLst>
              <a:ext uri="{FF2B5EF4-FFF2-40B4-BE49-F238E27FC236}">
                <a16:creationId xmlns:a16="http://schemas.microsoft.com/office/drawing/2014/main" xmlns="" id="{F31ED82A-33D6-4399-A27A-D3FE040CCEB9}"/>
              </a:ext>
            </a:extLst>
          </p:cNvPr>
          <p:cNvSpPr txBox="1"/>
          <p:nvPr/>
        </p:nvSpPr>
        <p:spPr>
          <a:xfrm>
            <a:off x="0" y="0"/>
            <a:ext cx="4114800" cy="6858000"/>
          </a:xfrm>
          <a:prstGeom prst="rect">
            <a:avLst/>
          </a:prstGeom>
          <a:solidFill>
            <a:schemeClr val="accent6">
              <a:lumMod val="40000"/>
              <a:lumOff val="60000"/>
            </a:schemeClr>
          </a:solidFill>
          <a:ln>
            <a:solidFill>
              <a:schemeClr val="bg2"/>
            </a:solidFill>
          </a:ln>
        </p:spPr>
        <p:txBody>
          <a:bodyPr wrap="square">
            <a:noAutofit/>
          </a:bodyPr>
          <a:lstStyle/>
          <a:p>
            <a:endParaRPr lang="en-US" sz="2000" b="1" baseline="30000" dirty="0"/>
          </a:p>
          <a:p>
            <a:r>
              <a:rPr lang="en-US" sz="3200" b="1" baseline="30000" dirty="0"/>
              <a:t>10:11 </a:t>
            </a:r>
            <a:r>
              <a:rPr lang="en-US" sz="3200" dirty="0"/>
              <a:t>and he saw the sky opened up, and an  object like a great sheet coming down, lowered by four corners to the ground, </a:t>
            </a:r>
            <a:r>
              <a:rPr lang="en-US" sz="3200" b="1" baseline="30000" dirty="0"/>
              <a:t>12 </a:t>
            </a:r>
            <a:r>
              <a:rPr lang="en-US" sz="3200" dirty="0"/>
              <a:t>and there were in it all kinds of four-footed animals and crawling creatures of the earth and birds of the air. </a:t>
            </a:r>
            <a:r>
              <a:rPr lang="en-US" sz="3200" b="1" baseline="30000" dirty="0"/>
              <a:t>13 </a:t>
            </a:r>
            <a:r>
              <a:rPr lang="en-US" sz="3200" dirty="0"/>
              <a:t>A voice came to him, “</a:t>
            </a:r>
            <a:r>
              <a:rPr lang="en-US" sz="3200" b="1" u="sng" dirty="0">
                <a:solidFill>
                  <a:srgbClr val="002060"/>
                </a:solidFill>
              </a:rPr>
              <a:t>Get up, Peter, kill and eat!</a:t>
            </a:r>
            <a:r>
              <a:rPr lang="en-US" sz="3200" dirty="0"/>
              <a:t>”</a:t>
            </a:r>
          </a:p>
          <a:p>
            <a:endParaRPr lang="en-US" sz="3200" dirty="0"/>
          </a:p>
          <a:p>
            <a:endParaRPr lang="en-US" sz="3000" dirty="0"/>
          </a:p>
        </p:txBody>
      </p:sp>
    </p:spTree>
    <p:extLst>
      <p:ext uri="{BB962C8B-B14F-4D97-AF65-F5344CB8AC3E}">
        <p14:creationId xmlns:p14="http://schemas.microsoft.com/office/powerpoint/2010/main" val="3637332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xmlns="" id="{3AD0121E-4B3D-4832-A6B2-0D22CE2E6DF5}"/>
              </a:ext>
            </a:extLst>
          </p:cNvPr>
          <p:cNvSpPr/>
          <p:nvPr/>
        </p:nvSpPr>
        <p:spPr>
          <a:xfrm>
            <a:off x="990600" y="295274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ine Callout 1 13">
            <a:extLst>
              <a:ext uri="{FF2B5EF4-FFF2-40B4-BE49-F238E27FC236}">
                <a16:creationId xmlns:a16="http://schemas.microsoft.com/office/drawing/2014/main" xmlns="" id="{C198BE33-7819-468F-9D70-4BFFEF677612}"/>
              </a:ext>
            </a:extLst>
          </p:cNvPr>
          <p:cNvSpPr/>
          <p:nvPr/>
        </p:nvSpPr>
        <p:spPr>
          <a:xfrm>
            <a:off x="247650" y="3952875"/>
            <a:ext cx="1409700" cy="457200"/>
          </a:xfrm>
          <a:prstGeom prst="borderCallout1">
            <a:avLst>
              <a:gd name="adj1" fmla="val -134714"/>
              <a:gd name="adj2" fmla="val 65414"/>
              <a:gd name="adj3" fmla="val 1704"/>
              <a:gd name="adj4" fmla="val 52060"/>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Joppa</a:t>
            </a:r>
          </a:p>
        </p:txBody>
      </p:sp>
      <p:sp>
        <p:nvSpPr>
          <p:cNvPr id="11" name="Oval 10">
            <a:extLst>
              <a:ext uri="{FF2B5EF4-FFF2-40B4-BE49-F238E27FC236}">
                <a16:creationId xmlns:a16="http://schemas.microsoft.com/office/drawing/2014/main" xmlns="" id="{2B27539F-10B5-46FB-850E-BFF42369522F}"/>
              </a:ext>
            </a:extLst>
          </p:cNvPr>
          <p:cNvSpPr/>
          <p:nvPr/>
        </p:nvSpPr>
        <p:spPr>
          <a:xfrm>
            <a:off x="1706177" y="123824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ine Callout 1 13">
            <a:extLst>
              <a:ext uri="{FF2B5EF4-FFF2-40B4-BE49-F238E27FC236}">
                <a16:creationId xmlns:a16="http://schemas.microsoft.com/office/drawing/2014/main" xmlns="" id="{035084C3-CAD4-4AF0-8983-651F41E01830}"/>
              </a:ext>
            </a:extLst>
          </p:cNvPr>
          <p:cNvSpPr/>
          <p:nvPr/>
        </p:nvSpPr>
        <p:spPr>
          <a:xfrm>
            <a:off x="247650" y="332721"/>
            <a:ext cx="1809750" cy="457200"/>
          </a:xfrm>
          <a:prstGeom prst="borderCallout1">
            <a:avLst>
              <a:gd name="adj1" fmla="val 222568"/>
              <a:gd name="adj2" fmla="val 81111"/>
              <a:gd name="adj3" fmla="val 94908"/>
              <a:gd name="adj4" fmla="val 47645"/>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Caesarea</a:t>
            </a:r>
          </a:p>
        </p:txBody>
      </p:sp>
      <p:cxnSp>
        <p:nvCxnSpPr>
          <p:cNvPr id="3" name="Straight Connector 2">
            <a:extLst>
              <a:ext uri="{FF2B5EF4-FFF2-40B4-BE49-F238E27FC236}">
                <a16:creationId xmlns:a16="http://schemas.microsoft.com/office/drawing/2014/main" xmlns="" id="{4BB3D6D8-AC0B-438F-A90E-FB6B45676631}"/>
              </a:ext>
            </a:extLst>
          </p:cNvPr>
          <p:cNvCxnSpPr>
            <a:cxnSpLocks/>
          </p:cNvCxnSpPr>
          <p:nvPr/>
        </p:nvCxnSpPr>
        <p:spPr>
          <a:xfrm flipH="1">
            <a:off x="1390650" y="1695983"/>
            <a:ext cx="506027" cy="1350830"/>
          </a:xfrm>
          <a:prstGeom prst="line">
            <a:avLst/>
          </a:prstGeom>
          <a:ln w="66675">
            <a:solidFill>
              <a:srgbClr val="00823B"/>
            </a:solidFill>
            <a:prstDash val="sysDash"/>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xmlns="" id="{75798C1F-6089-4854-A068-E3A9078C703C}"/>
              </a:ext>
            </a:extLst>
          </p:cNvPr>
          <p:cNvPicPr>
            <a:picLocks noChangeAspect="1"/>
          </p:cNvPicPr>
          <p:nvPr/>
        </p:nvPicPr>
        <p:blipFill rotWithShape="1">
          <a:blip r:embed="rId2">
            <a:extLst>
              <a:ext uri="{28A0092B-C50C-407E-A947-70E740481C1C}">
                <a14:useLocalDpi xmlns:a14="http://schemas.microsoft.com/office/drawing/2010/main" val="0"/>
              </a:ext>
            </a:extLst>
          </a:blip>
          <a:srcRect b="5019"/>
          <a:stretch/>
        </p:blipFill>
        <p:spPr>
          <a:xfrm>
            <a:off x="3810000" y="0"/>
            <a:ext cx="5334000" cy="6869545"/>
          </a:xfrm>
          <a:prstGeom prst="rect">
            <a:avLst/>
          </a:prstGeom>
        </p:spPr>
      </p:pic>
      <p:sp>
        <p:nvSpPr>
          <p:cNvPr id="16" name="TextBox 15">
            <a:extLst>
              <a:ext uri="{FF2B5EF4-FFF2-40B4-BE49-F238E27FC236}">
                <a16:creationId xmlns:a16="http://schemas.microsoft.com/office/drawing/2014/main" xmlns="" id="{723CCE5F-0210-4DEB-A8D8-D31DE1B1DDCD}"/>
              </a:ext>
            </a:extLst>
          </p:cNvPr>
          <p:cNvSpPr txBox="1"/>
          <p:nvPr/>
        </p:nvSpPr>
        <p:spPr>
          <a:xfrm>
            <a:off x="0" y="0"/>
            <a:ext cx="4114800" cy="6858000"/>
          </a:xfrm>
          <a:prstGeom prst="rect">
            <a:avLst/>
          </a:prstGeom>
          <a:solidFill>
            <a:schemeClr val="accent6">
              <a:lumMod val="40000"/>
              <a:lumOff val="60000"/>
            </a:schemeClr>
          </a:solidFill>
          <a:ln>
            <a:solidFill>
              <a:schemeClr val="bg2"/>
            </a:solidFill>
          </a:ln>
        </p:spPr>
        <p:txBody>
          <a:bodyPr wrap="square">
            <a:noAutofit/>
          </a:bodyPr>
          <a:lstStyle/>
          <a:p>
            <a:endParaRPr lang="en-US" sz="2000" b="1" baseline="30000" dirty="0"/>
          </a:p>
          <a:p>
            <a:r>
              <a:rPr lang="en-US" sz="3200" b="1" baseline="30000" dirty="0"/>
              <a:t>10:11 </a:t>
            </a:r>
            <a:r>
              <a:rPr lang="en-US" sz="3200" dirty="0"/>
              <a:t>and he saw the sky opened up, and an  object like a great sheet coming down, lowered by four corners to the ground, </a:t>
            </a:r>
            <a:r>
              <a:rPr lang="en-US" sz="3200" b="1" baseline="30000" dirty="0"/>
              <a:t>12 </a:t>
            </a:r>
            <a:r>
              <a:rPr lang="en-US" sz="3200" dirty="0"/>
              <a:t>and there were in it all kinds of four-footed animals and crawling creatures of the earth and birds of the air. </a:t>
            </a:r>
            <a:r>
              <a:rPr lang="en-US" sz="3200" b="1" baseline="30000" dirty="0"/>
              <a:t>13 </a:t>
            </a:r>
            <a:r>
              <a:rPr lang="en-US" sz="3200" dirty="0"/>
              <a:t>A voice came to him, “Get up, Peter, kill and eat!”</a:t>
            </a:r>
          </a:p>
          <a:p>
            <a:endParaRPr lang="en-US" sz="3200" dirty="0"/>
          </a:p>
          <a:p>
            <a:endParaRPr lang="en-US" sz="3000" dirty="0"/>
          </a:p>
        </p:txBody>
      </p:sp>
      <p:sp>
        <p:nvSpPr>
          <p:cNvPr id="20" name="TextBox 19">
            <a:extLst>
              <a:ext uri="{FF2B5EF4-FFF2-40B4-BE49-F238E27FC236}">
                <a16:creationId xmlns:a16="http://schemas.microsoft.com/office/drawing/2014/main" xmlns="" id="{F31ED82A-33D6-4399-A27A-D3FE040CCEB9}"/>
              </a:ext>
            </a:extLst>
          </p:cNvPr>
          <p:cNvSpPr txBox="1"/>
          <p:nvPr/>
        </p:nvSpPr>
        <p:spPr>
          <a:xfrm>
            <a:off x="0" y="0"/>
            <a:ext cx="4114800" cy="6858000"/>
          </a:xfrm>
          <a:prstGeom prst="rect">
            <a:avLst/>
          </a:prstGeom>
          <a:solidFill>
            <a:schemeClr val="accent6">
              <a:lumMod val="40000"/>
              <a:lumOff val="60000"/>
            </a:schemeClr>
          </a:solidFill>
          <a:ln>
            <a:solidFill>
              <a:schemeClr val="bg2"/>
            </a:solidFill>
          </a:ln>
        </p:spPr>
        <p:txBody>
          <a:bodyPr wrap="square">
            <a:noAutofit/>
          </a:bodyPr>
          <a:lstStyle/>
          <a:p>
            <a:endParaRPr lang="en-US" sz="2000" b="1" baseline="30000" dirty="0"/>
          </a:p>
          <a:p>
            <a:r>
              <a:rPr lang="en-US" sz="3200" b="1" baseline="30000" dirty="0"/>
              <a:t>10:11 </a:t>
            </a:r>
            <a:r>
              <a:rPr lang="en-US" sz="3200" dirty="0"/>
              <a:t>and he saw the sky opened up, and an  object like a great sheet coming down, lowered by four corners to the ground, </a:t>
            </a:r>
            <a:r>
              <a:rPr lang="en-US" sz="3200" b="1" baseline="30000" dirty="0"/>
              <a:t>12 </a:t>
            </a:r>
            <a:r>
              <a:rPr lang="en-US" sz="3200" dirty="0"/>
              <a:t>and there were in it all kinds of four-footed animals and crawling creatures of the earth and birds of the air. </a:t>
            </a:r>
            <a:r>
              <a:rPr lang="en-US" sz="3200" b="1" baseline="30000" dirty="0"/>
              <a:t>13 </a:t>
            </a:r>
            <a:r>
              <a:rPr lang="en-US" sz="3200" dirty="0"/>
              <a:t>A voice came to him, “</a:t>
            </a:r>
            <a:r>
              <a:rPr lang="en-US" sz="3200" b="1" u="sng" dirty="0">
                <a:solidFill>
                  <a:srgbClr val="002060"/>
                </a:solidFill>
              </a:rPr>
              <a:t>Get up, Peter, kill and eat!</a:t>
            </a:r>
            <a:r>
              <a:rPr lang="en-US" sz="3200" dirty="0"/>
              <a:t>”</a:t>
            </a:r>
          </a:p>
          <a:p>
            <a:endParaRPr lang="en-US" sz="3200" dirty="0"/>
          </a:p>
          <a:p>
            <a:endParaRPr lang="en-US" sz="3000" dirty="0"/>
          </a:p>
        </p:txBody>
      </p:sp>
      <p:sp>
        <p:nvSpPr>
          <p:cNvPr id="18" name="Rounded Rectangular Callout 14">
            <a:extLst>
              <a:ext uri="{FF2B5EF4-FFF2-40B4-BE49-F238E27FC236}">
                <a16:creationId xmlns:a16="http://schemas.microsoft.com/office/drawing/2014/main" xmlns="" id="{E742A0CC-4C7B-4D33-BF58-A037EE61A592}"/>
              </a:ext>
            </a:extLst>
          </p:cNvPr>
          <p:cNvSpPr/>
          <p:nvPr/>
        </p:nvSpPr>
        <p:spPr>
          <a:xfrm>
            <a:off x="1643663" y="4408055"/>
            <a:ext cx="4724400" cy="1066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This would be strange for anyone…</a:t>
            </a:r>
          </a:p>
        </p:txBody>
      </p:sp>
    </p:spTree>
    <p:extLst>
      <p:ext uri="{BB962C8B-B14F-4D97-AF65-F5344CB8AC3E}">
        <p14:creationId xmlns:p14="http://schemas.microsoft.com/office/powerpoint/2010/main" val="250536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8" grpId="0" animBg="1"/>
      <p:bldP spid="18"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xmlns="" id="{3AD0121E-4B3D-4832-A6B2-0D22CE2E6DF5}"/>
              </a:ext>
            </a:extLst>
          </p:cNvPr>
          <p:cNvSpPr/>
          <p:nvPr/>
        </p:nvSpPr>
        <p:spPr>
          <a:xfrm>
            <a:off x="990600" y="295274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ine Callout 1 13">
            <a:extLst>
              <a:ext uri="{FF2B5EF4-FFF2-40B4-BE49-F238E27FC236}">
                <a16:creationId xmlns:a16="http://schemas.microsoft.com/office/drawing/2014/main" xmlns="" id="{C198BE33-7819-468F-9D70-4BFFEF677612}"/>
              </a:ext>
            </a:extLst>
          </p:cNvPr>
          <p:cNvSpPr/>
          <p:nvPr/>
        </p:nvSpPr>
        <p:spPr>
          <a:xfrm>
            <a:off x="247650" y="3952875"/>
            <a:ext cx="1409700" cy="457200"/>
          </a:xfrm>
          <a:prstGeom prst="borderCallout1">
            <a:avLst>
              <a:gd name="adj1" fmla="val -134714"/>
              <a:gd name="adj2" fmla="val 65414"/>
              <a:gd name="adj3" fmla="val 1704"/>
              <a:gd name="adj4" fmla="val 52060"/>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Joppa</a:t>
            </a:r>
          </a:p>
        </p:txBody>
      </p:sp>
      <p:sp>
        <p:nvSpPr>
          <p:cNvPr id="11" name="Oval 10">
            <a:extLst>
              <a:ext uri="{FF2B5EF4-FFF2-40B4-BE49-F238E27FC236}">
                <a16:creationId xmlns:a16="http://schemas.microsoft.com/office/drawing/2014/main" xmlns="" id="{2B27539F-10B5-46FB-850E-BFF42369522F}"/>
              </a:ext>
            </a:extLst>
          </p:cNvPr>
          <p:cNvSpPr/>
          <p:nvPr/>
        </p:nvSpPr>
        <p:spPr>
          <a:xfrm>
            <a:off x="1706177" y="123824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ine Callout 1 13">
            <a:extLst>
              <a:ext uri="{FF2B5EF4-FFF2-40B4-BE49-F238E27FC236}">
                <a16:creationId xmlns:a16="http://schemas.microsoft.com/office/drawing/2014/main" xmlns="" id="{035084C3-CAD4-4AF0-8983-651F41E01830}"/>
              </a:ext>
            </a:extLst>
          </p:cNvPr>
          <p:cNvSpPr/>
          <p:nvPr/>
        </p:nvSpPr>
        <p:spPr>
          <a:xfrm>
            <a:off x="247650" y="332721"/>
            <a:ext cx="1809750" cy="457200"/>
          </a:xfrm>
          <a:prstGeom prst="borderCallout1">
            <a:avLst>
              <a:gd name="adj1" fmla="val 222568"/>
              <a:gd name="adj2" fmla="val 81111"/>
              <a:gd name="adj3" fmla="val 94908"/>
              <a:gd name="adj4" fmla="val 47645"/>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Caesarea</a:t>
            </a:r>
          </a:p>
        </p:txBody>
      </p:sp>
      <p:cxnSp>
        <p:nvCxnSpPr>
          <p:cNvPr id="3" name="Straight Connector 2">
            <a:extLst>
              <a:ext uri="{FF2B5EF4-FFF2-40B4-BE49-F238E27FC236}">
                <a16:creationId xmlns:a16="http://schemas.microsoft.com/office/drawing/2014/main" xmlns="" id="{4BB3D6D8-AC0B-438F-A90E-FB6B45676631}"/>
              </a:ext>
            </a:extLst>
          </p:cNvPr>
          <p:cNvCxnSpPr>
            <a:cxnSpLocks/>
          </p:cNvCxnSpPr>
          <p:nvPr/>
        </p:nvCxnSpPr>
        <p:spPr>
          <a:xfrm flipH="1">
            <a:off x="1390650" y="1695983"/>
            <a:ext cx="506027" cy="1350830"/>
          </a:xfrm>
          <a:prstGeom prst="line">
            <a:avLst/>
          </a:prstGeom>
          <a:ln w="66675">
            <a:solidFill>
              <a:srgbClr val="00823B"/>
            </a:solidFill>
            <a:prstDash val="sysDash"/>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xmlns="" id="{75798C1F-6089-4854-A068-E3A9078C703C}"/>
              </a:ext>
            </a:extLst>
          </p:cNvPr>
          <p:cNvPicPr>
            <a:picLocks noChangeAspect="1"/>
          </p:cNvPicPr>
          <p:nvPr/>
        </p:nvPicPr>
        <p:blipFill rotWithShape="1">
          <a:blip r:embed="rId2">
            <a:extLst>
              <a:ext uri="{28A0092B-C50C-407E-A947-70E740481C1C}">
                <a14:useLocalDpi xmlns:a14="http://schemas.microsoft.com/office/drawing/2010/main" val="0"/>
              </a:ext>
            </a:extLst>
          </a:blip>
          <a:srcRect b="5019"/>
          <a:stretch/>
        </p:blipFill>
        <p:spPr>
          <a:xfrm>
            <a:off x="3810000" y="0"/>
            <a:ext cx="5334000" cy="6869545"/>
          </a:xfrm>
          <a:prstGeom prst="rect">
            <a:avLst/>
          </a:prstGeom>
        </p:spPr>
      </p:pic>
      <p:sp>
        <p:nvSpPr>
          <p:cNvPr id="16" name="TextBox 15">
            <a:extLst>
              <a:ext uri="{FF2B5EF4-FFF2-40B4-BE49-F238E27FC236}">
                <a16:creationId xmlns:a16="http://schemas.microsoft.com/office/drawing/2014/main" xmlns="" id="{723CCE5F-0210-4DEB-A8D8-D31DE1B1DDCD}"/>
              </a:ext>
            </a:extLst>
          </p:cNvPr>
          <p:cNvSpPr txBox="1"/>
          <p:nvPr/>
        </p:nvSpPr>
        <p:spPr>
          <a:xfrm>
            <a:off x="0" y="0"/>
            <a:ext cx="4114800" cy="6858000"/>
          </a:xfrm>
          <a:prstGeom prst="rect">
            <a:avLst/>
          </a:prstGeom>
          <a:solidFill>
            <a:schemeClr val="accent6">
              <a:lumMod val="40000"/>
              <a:lumOff val="60000"/>
            </a:schemeClr>
          </a:solidFill>
          <a:ln>
            <a:solidFill>
              <a:schemeClr val="bg2"/>
            </a:solidFill>
          </a:ln>
        </p:spPr>
        <p:txBody>
          <a:bodyPr wrap="square">
            <a:noAutofit/>
          </a:bodyPr>
          <a:lstStyle/>
          <a:p>
            <a:endParaRPr lang="en-US" sz="2000" b="1" baseline="30000" dirty="0"/>
          </a:p>
          <a:p>
            <a:r>
              <a:rPr lang="en-US" sz="3200" b="1" baseline="30000" dirty="0"/>
              <a:t>10:11 </a:t>
            </a:r>
            <a:r>
              <a:rPr lang="en-US" sz="3200" dirty="0"/>
              <a:t>and he saw the sky opened up, and an  object like a great sheet coming down, lowered by four corners to the ground, </a:t>
            </a:r>
            <a:r>
              <a:rPr lang="en-US" sz="3200" b="1" baseline="30000" dirty="0"/>
              <a:t>12 </a:t>
            </a:r>
            <a:r>
              <a:rPr lang="en-US" sz="3200" dirty="0"/>
              <a:t>and there were in it all kinds of four-footed animals and crawling creatures of the earth and birds of the air. </a:t>
            </a:r>
            <a:r>
              <a:rPr lang="en-US" sz="3200" b="1" baseline="30000" dirty="0"/>
              <a:t>13 </a:t>
            </a:r>
            <a:r>
              <a:rPr lang="en-US" sz="3200" dirty="0"/>
              <a:t>A voice came to him, “Get up, Peter, kill and eat!”</a:t>
            </a:r>
          </a:p>
          <a:p>
            <a:endParaRPr lang="en-US" sz="3200" dirty="0"/>
          </a:p>
          <a:p>
            <a:endParaRPr lang="en-US" sz="3000" dirty="0"/>
          </a:p>
        </p:txBody>
      </p:sp>
      <p:sp>
        <p:nvSpPr>
          <p:cNvPr id="20" name="TextBox 19">
            <a:extLst>
              <a:ext uri="{FF2B5EF4-FFF2-40B4-BE49-F238E27FC236}">
                <a16:creationId xmlns:a16="http://schemas.microsoft.com/office/drawing/2014/main" xmlns="" id="{F31ED82A-33D6-4399-A27A-D3FE040CCEB9}"/>
              </a:ext>
            </a:extLst>
          </p:cNvPr>
          <p:cNvSpPr txBox="1"/>
          <p:nvPr/>
        </p:nvSpPr>
        <p:spPr>
          <a:xfrm>
            <a:off x="0" y="0"/>
            <a:ext cx="4114800" cy="6858000"/>
          </a:xfrm>
          <a:prstGeom prst="rect">
            <a:avLst/>
          </a:prstGeom>
          <a:solidFill>
            <a:schemeClr val="accent6">
              <a:lumMod val="40000"/>
              <a:lumOff val="60000"/>
            </a:schemeClr>
          </a:solidFill>
          <a:ln>
            <a:solidFill>
              <a:schemeClr val="bg2"/>
            </a:solidFill>
          </a:ln>
        </p:spPr>
        <p:txBody>
          <a:bodyPr wrap="square">
            <a:noAutofit/>
          </a:bodyPr>
          <a:lstStyle/>
          <a:p>
            <a:endParaRPr lang="en-US" sz="2000" b="1" baseline="30000" dirty="0"/>
          </a:p>
          <a:p>
            <a:r>
              <a:rPr lang="en-US" sz="3200" b="1" baseline="30000" dirty="0"/>
              <a:t>10:11 </a:t>
            </a:r>
            <a:r>
              <a:rPr lang="en-US" sz="3200" dirty="0"/>
              <a:t>and he saw the sky opened up, and an  object like a great sheet coming down, lowered by four corners to the ground, </a:t>
            </a:r>
            <a:r>
              <a:rPr lang="en-US" sz="3200" b="1" baseline="30000" dirty="0"/>
              <a:t>12 </a:t>
            </a:r>
            <a:r>
              <a:rPr lang="en-US" sz="3200" dirty="0"/>
              <a:t>and there were in it all kinds of four-footed animals and crawling creatures of the earth and birds of the air. </a:t>
            </a:r>
            <a:r>
              <a:rPr lang="en-US" sz="3200" b="1" baseline="30000" dirty="0"/>
              <a:t>13 </a:t>
            </a:r>
            <a:r>
              <a:rPr lang="en-US" sz="3200" dirty="0"/>
              <a:t>A voice came to him, “</a:t>
            </a:r>
            <a:r>
              <a:rPr lang="en-US" sz="3200" b="1" u="sng" dirty="0">
                <a:solidFill>
                  <a:srgbClr val="002060"/>
                </a:solidFill>
              </a:rPr>
              <a:t>Get up, Peter, kill and eat!</a:t>
            </a:r>
            <a:r>
              <a:rPr lang="en-US" sz="3200" dirty="0"/>
              <a:t>”</a:t>
            </a:r>
          </a:p>
          <a:p>
            <a:endParaRPr lang="en-US" sz="3200" dirty="0"/>
          </a:p>
          <a:p>
            <a:endParaRPr lang="en-US" sz="3000" dirty="0"/>
          </a:p>
        </p:txBody>
      </p:sp>
      <p:sp>
        <p:nvSpPr>
          <p:cNvPr id="18" name="Rounded Rectangular Callout 14">
            <a:extLst>
              <a:ext uri="{FF2B5EF4-FFF2-40B4-BE49-F238E27FC236}">
                <a16:creationId xmlns:a16="http://schemas.microsoft.com/office/drawing/2014/main" xmlns="" id="{E742A0CC-4C7B-4D33-BF58-A037EE61A592}"/>
              </a:ext>
            </a:extLst>
          </p:cNvPr>
          <p:cNvSpPr/>
          <p:nvPr/>
        </p:nvSpPr>
        <p:spPr>
          <a:xfrm>
            <a:off x="1643663" y="4408055"/>
            <a:ext cx="4724400" cy="1066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This would be strange for anyone…</a:t>
            </a:r>
          </a:p>
        </p:txBody>
      </p:sp>
      <p:pic>
        <p:nvPicPr>
          <p:cNvPr id="15" name="Picture 14" descr="A person looking at the camera&#10;&#10;Description generated with high confidence">
            <a:extLst>
              <a:ext uri="{FF2B5EF4-FFF2-40B4-BE49-F238E27FC236}">
                <a16:creationId xmlns:a16="http://schemas.microsoft.com/office/drawing/2014/main" xmlns="" id="{D3EC2CF5-0F4B-4D55-8C41-33BF713676E0}"/>
              </a:ext>
            </a:extLst>
          </p:cNvPr>
          <p:cNvPicPr>
            <a:picLocks noChangeAspect="1"/>
          </p:cNvPicPr>
          <p:nvPr/>
        </p:nvPicPr>
        <p:blipFill rotWithShape="1">
          <a:blip r:embed="rId3">
            <a:extLst>
              <a:ext uri="{28A0092B-C50C-407E-A947-70E740481C1C}">
                <a14:useLocalDpi xmlns:a14="http://schemas.microsoft.com/office/drawing/2010/main" val="0"/>
              </a:ext>
            </a:extLst>
          </a:blip>
          <a:srcRect l="15752" r="6875"/>
          <a:stretch/>
        </p:blipFill>
        <p:spPr>
          <a:xfrm>
            <a:off x="1732255" y="76200"/>
            <a:ext cx="7247634" cy="3962400"/>
          </a:xfrm>
          <a:prstGeom prst="rect">
            <a:avLst/>
          </a:prstGeom>
        </p:spPr>
      </p:pic>
    </p:spTree>
    <p:extLst>
      <p:ext uri="{BB962C8B-B14F-4D97-AF65-F5344CB8AC3E}">
        <p14:creationId xmlns:p14="http://schemas.microsoft.com/office/powerpoint/2010/main" val="281603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1" nodeType="click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par>
                                <p:cTn id="24" presetID="1" presetClass="exit" presetSubtype="0" fill="hold" nodeType="withEffect">
                                  <p:stCondLst>
                                    <p:cond delay="0"/>
                                  </p:stCondLst>
                                  <p:childTnLst>
                                    <p:set>
                                      <p:cBhvr>
                                        <p:cTn id="25"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8" grpId="0" animBg="1"/>
      <p:bldP spid="18"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xmlns="" id="{3AD0121E-4B3D-4832-A6B2-0D22CE2E6DF5}"/>
              </a:ext>
            </a:extLst>
          </p:cNvPr>
          <p:cNvSpPr/>
          <p:nvPr/>
        </p:nvSpPr>
        <p:spPr>
          <a:xfrm>
            <a:off x="990600" y="295274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ine Callout 1 13">
            <a:extLst>
              <a:ext uri="{FF2B5EF4-FFF2-40B4-BE49-F238E27FC236}">
                <a16:creationId xmlns:a16="http://schemas.microsoft.com/office/drawing/2014/main" xmlns="" id="{C198BE33-7819-468F-9D70-4BFFEF677612}"/>
              </a:ext>
            </a:extLst>
          </p:cNvPr>
          <p:cNvSpPr/>
          <p:nvPr/>
        </p:nvSpPr>
        <p:spPr>
          <a:xfrm>
            <a:off x="247650" y="3952875"/>
            <a:ext cx="1409700" cy="457200"/>
          </a:xfrm>
          <a:prstGeom prst="borderCallout1">
            <a:avLst>
              <a:gd name="adj1" fmla="val -134714"/>
              <a:gd name="adj2" fmla="val 65414"/>
              <a:gd name="adj3" fmla="val 1704"/>
              <a:gd name="adj4" fmla="val 52060"/>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Joppa</a:t>
            </a:r>
          </a:p>
        </p:txBody>
      </p:sp>
      <p:sp>
        <p:nvSpPr>
          <p:cNvPr id="11" name="Oval 10">
            <a:extLst>
              <a:ext uri="{FF2B5EF4-FFF2-40B4-BE49-F238E27FC236}">
                <a16:creationId xmlns:a16="http://schemas.microsoft.com/office/drawing/2014/main" xmlns="" id="{2B27539F-10B5-46FB-850E-BFF42369522F}"/>
              </a:ext>
            </a:extLst>
          </p:cNvPr>
          <p:cNvSpPr/>
          <p:nvPr/>
        </p:nvSpPr>
        <p:spPr>
          <a:xfrm>
            <a:off x="1706177" y="123824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ine Callout 1 13">
            <a:extLst>
              <a:ext uri="{FF2B5EF4-FFF2-40B4-BE49-F238E27FC236}">
                <a16:creationId xmlns:a16="http://schemas.microsoft.com/office/drawing/2014/main" xmlns="" id="{035084C3-CAD4-4AF0-8983-651F41E01830}"/>
              </a:ext>
            </a:extLst>
          </p:cNvPr>
          <p:cNvSpPr/>
          <p:nvPr/>
        </p:nvSpPr>
        <p:spPr>
          <a:xfrm>
            <a:off x="247650" y="332721"/>
            <a:ext cx="1809750" cy="457200"/>
          </a:xfrm>
          <a:prstGeom prst="borderCallout1">
            <a:avLst>
              <a:gd name="adj1" fmla="val 222568"/>
              <a:gd name="adj2" fmla="val 81111"/>
              <a:gd name="adj3" fmla="val 94908"/>
              <a:gd name="adj4" fmla="val 47645"/>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Caesarea</a:t>
            </a:r>
          </a:p>
        </p:txBody>
      </p:sp>
      <p:cxnSp>
        <p:nvCxnSpPr>
          <p:cNvPr id="3" name="Straight Connector 2">
            <a:extLst>
              <a:ext uri="{FF2B5EF4-FFF2-40B4-BE49-F238E27FC236}">
                <a16:creationId xmlns:a16="http://schemas.microsoft.com/office/drawing/2014/main" xmlns="" id="{4BB3D6D8-AC0B-438F-A90E-FB6B45676631}"/>
              </a:ext>
            </a:extLst>
          </p:cNvPr>
          <p:cNvCxnSpPr>
            <a:cxnSpLocks/>
          </p:cNvCxnSpPr>
          <p:nvPr/>
        </p:nvCxnSpPr>
        <p:spPr>
          <a:xfrm flipH="1">
            <a:off x="1390650" y="1695983"/>
            <a:ext cx="506027" cy="1350830"/>
          </a:xfrm>
          <a:prstGeom prst="line">
            <a:avLst/>
          </a:prstGeom>
          <a:ln w="66675">
            <a:solidFill>
              <a:srgbClr val="00823B"/>
            </a:solidFill>
            <a:prstDash val="sysDash"/>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xmlns="" id="{75798C1F-6089-4854-A068-E3A9078C703C}"/>
              </a:ext>
            </a:extLst>
          </p:cNvPr>
          <p:cNvPicPr>
            <a:picLocks noChangeAspect="1"/>
          </p:cNvPicPr>
          <p:nvPr/>
        </p:nvPicPr>
        <p:blipFill rotWithShape="1">
          <a:blip r:embed="rId2">
            <a:extLst>
              <a:ext uri="{28A0092B-C50C-407E-A947-70E740481C1C}">
                <a14:useLocalDpi xmlns:a14="http://schemas.microsoft.com/office/drawing/2010/main" val="0"/>
              </a:ext>
            </a:extLst>
          </a:blip>
          <a:srcRect b="5019"/>
          <a:stretch/>
        </p:blipFill>
        <p:spPr>
          <a:xfrm>
            <a:off x="3810000" y="0"/>
            <a:ext cx="5334000" cy="6869545"/>
          </a:xfrm>
          <a:prstGeom prst="rect">
            <a:avLst/>
          </a:prstGeom>
        </p:spPr>
      </p:pic>
      <p:sp>
        <p:nvSpPr>
          <p:cNvPr id="16" name="TextBox 15">
            <a:extLst>
              <a:ext uri="{FF2B5EF4-FFF2-40B4-BE49-F238E27FC236}">
                <a16:creationId xmlns:a16="http://schemas.microsoft.com/office/drawing/2014/main" xmlns="" id="{723CCE5F-0210-4DEB-A8D8-D31DE1B1DDCD}"/>
              </a:ext>
            </a:extLst>
          </p:cNvPr>
          <p:cNvSpPr txBox="1"/>
          <p:nvPr/>
        </p:nvSpPr>
        <p:spPr>
          <a:xfrm>
            <a:off x="0" y="0"/>
            <a:ext cx="4114800" cy="6858000"/>
          </a:xfrm>
          <a:prstGeom prst="rect">
            <a:avLst/>
          </a:prstGeom>
          <a:solidFill>
            <a:schemeClr val="accent6">
              <a:lumMod val="40000"/>
              <a:lumOff val="60000"/>
            </a:schemeClr>
          </a:solidFill>
          <a:ln>
            <a:solidFill>
              <a:schemeClr val="bg2"/>
            </a:solidFill>
          </a:ln>
        </p:spPr>
        <p:txBody>
          <a:bodyPr wrap="square">
            <a:noAutofit/>
          </a:bodyPr>
          <a:lstStyle/>
          <a:p>
            <a:endParaRPr lang="en-US" sz="2000" b="1" baseline="30000" dirty="0"/>
          </a:p>
          <a:p>
            <a:r>
              <a:rPr lang="en-US" sz="3200" b="1" baseline="30000" dirty="0"/>
              <a:t>10:11 </a:t>
            </a:r>
            <a:r>
              <a:rPr lang="en-US" sz="3200" dirty="0"/>
              <a:t>and he saw the sky opened up, and an  object like a great sheet coming down, lowered by four corners to the ground, </a:t>
            </a:r>
            <a:r>
              <a:rPr lang="en-US" sz="3200" b="1" baseline="30000" dirty="0"/>
              <a:t>12 </a:t>
            </a:r>
            <a:r>
              <a:rPr lang="en-US" sz="3200" dirty="0"/>
              <a:t>and there were in it all kinds of four-footed animals and crawling creatures of the earth and birds of the air. </a:t>
            </a:r>
            <a:r>
              <a:rPr lang="en-US" sz="3200" b="1" baseline="30000" dirty="0"/>
              <a:t>13 </a:t>
            </a:r>
            <a:r>
              <a:rPr lang="en-US" sz="3200" dirty="0"/>
              <a:t>A voice came to him, “Get up, Peter, kill and eat!”</a:t>
            </a:r>
          </a:p>
          <a:p>
            <a:endParaRPr lang="en-US" sz="3200" dirty="0"/>
          </a:p>
          <a:p>
            <a:endParaRPr lang="en-US" sz="3000" dirty="0"/>
          </a:p>
        </p:txBody>
      </p:sp>
      <p:sp>
        <p:nvSpPr>
          <p:cNvPr id="20" name="TextBox 19">
            <a:extLst>
              <a:ext uri="{FF2B5EF4-FFF2-40B4-BE49-F238E27FC236}">
                <a16:creationId xmlns:a16="http://schemas.microsoft.com/office/drawing/2014/main" xmlns="" id="{F31ED82A-33D6-4399-A27A-D3FE040CCEB9}"/>
              </a:ext>
            </a:extLst>
          </p:cNvPr>
          <p:cNvSpPr txBox="1"/>
          <p:nvPr/>
        </p:nvSpPr>
        <p:spPr>
          <a:xfrm>
            <a:off x="0" y="0"/>
            <a:ext cx="4114800" cy="6858000"/>
          </a:xfrm>
          <a:prstGeom prst="rect">
            <a:avLst/>
          </a:prstGeom>
          <a:solidFill>
            <a:schemeClr val="accent6">
              <a:lumMod val="40000"/>
              <a:lumOff val="60000"/>
            </a:schemeClr>
          </a:solidFill>
          <a:ln>
            <a:solidFill>
              <a:schemeClr val="bg2"/>
            </a:solidFill>
          </a:ln>
        </p:spPr>
        <p:txBody>
          <a:bodyPr wrap="square">
            <a:noAutofit/>
          </a:bodyPr>
          <a:lstStyle/>
          <a:p>
            <a:endParaRPr lang="en-US" sz="2000" b="1" baseline="30000" dirty="0"/>
          </a:p>
          <a:p>
            <a:r>
              <a:rPr lang="en-US" sz="3200" b="1" baseline="30000" dirty="0"/>
              <a:t>10:11 </a:t>
            </a:r>
            <a:r>
              <a:rPr lang="en-US" sz="3200" dirty="0"/>
              <a:t>and he saw the sky opened up, and an  object like a great sheet coming down, lowered by four corners to the ground, </a:t>
            </a:r>
            <a:r>
              <a:rPr lang="en-US" sz="3200" b="1" baseline="30000" dirty="0"/>
              <a:t>12 </a:t>
            </a:r>
            <a:r>
              <a:rPr lang="en-US" sz="3200" dirty="0"/>
              <a:t>and there were in it all kinds of four-footed animals and crawling creatures of the earth and birds of the air. </a:t>
            </a:r>
            <a:r>
              <a:rPr lang="en-US" sz="3200" b="1" baseline="30000" dirty="0"/>
              <a:t>13 </a:t>
            </a:r>
            <a:r>
              <a:rPr lang="en-US" sz="3200" dirty="0"/>
              <a:t>A voice came to him, “</a:t>
            </a:r>
            <a:r>
              <a:rPr lang="en-US" sz="3200" b="1" u="sng" dirty="0">
                <a:solidFill>
                  <a:srgbClr val="002060"/>
                </a:solidFill>
              </a:rPr>
              <a:t>Get up, Peter, kill and eat!</a:t>
            </a:r>
            <a:r>
              <a:rPr lang="en-US" sz="3200" dirty="0"/>
              <a:t>”</a:t>
            </a:r>
          </a:p>
          <a:p>
            <a:endParaRPr lang="en-US" sz="3200" dirty="0"/>
          </a:p>
          <a:p>
            <a:endParaRPr lang="en-US" sz="3000" dirty="0"/>
          </a:p>
        </p:txBody>
      </p:sp>
      <p:sp>
        <p:nvSpPr>
          <p:cNvPr id="18" name="Rounded Rectangular Callout 14">
            <a:extLst>
              <a:ext uri="{FF2B5EF4-FFF2-40B4-BE49-F238E27FC236}">
                <a16:creationId xmlns:a16="http://schemas.microsoft.com/office/drawing/2014/main" xmlns="" id="{E742A0CC-4C7B-4D33-BF58-A037EE61A592}"/>
              </a:ext>
            </a:extLst>
          </p:cNvPr>
          <p:cNvSpPr/>
          <p:nvPr/>
        </p:nvSpPr>
        <p:spPr>
          <a:xfrm>
            <a:off x="1643663" y="4408055"/>
            <a:ext cx="4724400" cy="1066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This would be strange for anyone…</a:t>
            </a:r>
          </a:p>
        </p:txBody>
      </p:sp>
      <p:sp>
        <p:nvSpPr>
          <p:cNvPr id="19" name="Rounded Rectangular Callout 14">
            <a:extLst>
              <a:ext uri="{FF2B5EF4-FFF2-40B4-BE49-F238E27FC236}">
                <a16:creationId xmlns:a16="http://schemas.microsoft.com/office/drawing/2014/main" xmlns="" id="{39BE7D0C-283A-4F96-8989-3A5E2E0668DB}"/>
              </a:ext>
            </a:extLst>
          </p:cNvPr>
          <p:cNvSpPr/>
          <p:nvPr/>
        </p:nvSpPr>
        <p:spPr>
          <a:xfrm>
            <a:off x="3905250" y="5633027"/>
            <a:ext cx="4724400" cy="1066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But for Peter it would be unthinkable</a:t>
            </a:r>
          </a:p>
        </p:txBody>
      </p:sp>
      <p:pic>
        <p:nvPicPr>
          <p:cNvPr id="15" name="Picture 14" descr="A person looking at the camera&#10;&#10;Description generated with high confidence">
            <a:extLst>
              <a:ext uri="{FF2B5EF4-FFF2-40B4-BE49-F238E27FC236}">
                <a16:creationId xmlns:a16="http://schemas.microsoft.com/office/drawing/2014/main" xmlns="" id="{D3EC2CF5-0F4B-4D55-8C41-33BF713676E0}"/>
              </a:ext>
            </a:extLst>
          </p:cNvPr>
          <p:cNvPicPr>
            <a:picLocks noChangeAspect="1"/>
          </p:cNvPicPr>
          <p:nvPr/>
        </p:nvPicPr>
        <p:blipFill rotWithShape="1">
          <a:blip r:embed="rId3">
            <a:extLst>
              <a:ext uri="{28A0092B-C50C-407E-A947-70E740481C1C}">
                <a14:useLocalDpi xmlns:a14="http://schemas.microsoft.com/office/drawing/2010/main" val="0"/>
              </a:ext>
            </a:extLst>
          </a:blip>
          <a:srcRect l="15752" r="6875"/>
          <a:stretch/>
        </p:blipFill>
        <p:spPr>
          <a:xfrm>
            <a:off x="1732255" y="76200"/>
            <a:ext cx="7247634" cy="3962400"/>
          </a:xfrm>
          <a:prstGeom prst="rect">
            <a:avLst/>
          </a:prstGeom>
        </p:spPr>
      </p:pic>
    </p:spTree>
    <p:extLst>
      <p:ext uri="{BB962C8B-B14F-4D97-AF65-F5344CB8AC3E}">
        <p14:creationId xmlns:p14="http://schemas.microsoft.com/office/powerpoint/2010/main" val="364138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1" nodeType="click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par>
                                <p:cTn id="28" presetID="1" presetClass="exit" presetSubtype="0" fill="hold" nodeType="withEffect">
                                  <p:stCondLst>
                                    <p:cond delay="0"/>
                                  </p:stCondLst>
                                  <p:childTnLst>
                                    <p:set>
                                      <p:cBhvr>
                                        <p:cTn id="29"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8" grpId="0" animBg="1"/>
      <p:bldP spid="18" grpId="1"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xmlns="" id="{3AD0121E-4B3D-4832-A6B2-0D22CE2E6DF5}"/>
              </a:ext>
            </a:extLst>
          </p:cNvPr>
          <p:cNvSpPr/>
          <p:nvPr/>
        </p:nvSpPr>
        <p:spPr>
          <a:xfrm>
            <a:off x="990600" y="295274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ine Callout 1 13">
            <a:extLst>
              <a:ext uri="{FF2B5EF4-FFF2-40B4-BE49-F238E27FC236}">
                <a16:creationId xmlns:a16="http://schemas.microsoft.com/office/drawing/2014/main" xmlns="" id="{C198BE33-7819-468F-9D70-4BFFEF677612}"/>
              </a:ext>
            </a:extLst>
          </p:cNvPr>
          <p:cNvSpPr/>
          <p:nvPr/>
        </p:nvSpPr>
        <p:spPr>
          <a:xfrm>
            <a:off x="247650" y="3952875"/>
            <a:ext cx="1409700" cy="457200"/>
          </a:xfrm>
          <a:prstGeom prst="borderCallout1">
            <a:avLst>
              <a:gd name="adj1" fmla="val -134714"/>
              <a:gd name="adj2" fmla="val 65414"/>
              <a:gd name="adj3" fmla="val 1704"/>
              <a:gd name="adj4" fmla="val 52060"/>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Joppa</a:t>
            </a:r>
          </a:p>
        </p:txBody>
      </p:sp>
      <p:sp>
        <p:nvSpPr>
          <p:cNvPr id="11" name="Oval 10">
            <a:extLst>
              <a:ext uri="{FF2B5EF4-FFF2-40B4-BE49-F238E27FC236}">
                <a16:creationId xmlns:a16="http://schemas.microsoft.com/office/drawing/2014/main" xmlns="" id="{2B27539F-10B5-46FB-850E-BFF42369522F}"/>
              </a:ext>
            </a:extLst>
          </p:cNvPr>
          <p:cNvSpPr/>
          <p:nvPr/>
        </p:nvSpPr>
        <p:spPr>
          <a:xfrm>
            <a:off x="1706177" y="123824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ine Callout 1 13">
            <a:extLst>
              <a:ext uri="{FF2B5EF4-FFF2-40B4-BE49-F238E27FC236}">
                <a16:creationId xmlns:a16="http://schemas.microsoft.com/office/drawing/2014/main" xmlns="" id="{035084C3-CAD4-4AF0-8983-651F41E01830}"/>
              </a:ext>
            </a:extLst>
          </p:cNvPr>
          <p:cNvSpPr/>
          <p:nvPr/>
        </p:nvSpPr>
        <p:spPr>
          <a:xfrm>
            <a:off x="247650" y="332721"/>
            <a:ext cx="1809750" cy="457200"/>
          </a:xfrm>
          <a:prstGeom prst="borderCallout1">
            <a:avLst>
              <a:gd name="adj1" fmla="val 222568"/>
              <a:gd name="adj2" fmla="val 81111"/>
              <a:gd name="adj3" fmla="val 94908"/>
              <a:gd name="adj4" fmla="val 47645"/>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Caesarea</a:t>
            </a:r>
          </a:p>
        </p:txBody>
      </p:sp>
      <p:cxnSp>
        <p:nvCxnSpPr>
          <p:cNvPr id="3" name="Straight Connector 2">
            <a:extLst>
              <a:ext uri="{FF2B5EF4-FFF2-40B4-BE49-F238E27FC236}">
                <a16:creationId xmlns:a16="http://schemas.microsoft.com/office/drawing/2014/main" xmlns="" id="{4BB3D6D8-AC0B-438F-A90E-FB6B45676631}"/>
              </a:ext>
            </a:extLst>
          </p:cNvPr>
          <p:cNvCxnSpPr>
            <a:cxnSpLocks/>
          </p:cNvCxnSpPr>
          <p:nvPr/>
        </p:nvCxnSpPr>
        <p:spPr>
          <a:xfrm flipH="1">
            <a:off x="1390650" y="1695983"/>
            <a:ext cx="506027" cy="1350830"/>
          </a:xfrm>
          <a:prstGeom prst="line">
            <a:avLst/>
          </a:prstGeom>
          <a:ln w="66675">
            <a:solidFill>
              <a:srgbClr val="00823B"/>
            </a:solidFill>
            <a:prstDash val="sysDash"/>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xmlns="" id="{75798C1F-6089-4854-A068-E3A9078C703C}"/>
              </a:ext>
            </a:extLst>
          </p:cNvPr>
          <p:cNvPicPr>
            <a:picLocks noChangeAspect="1"/>
          </p:cNvPicPr>
          <p:nvPr/>
        </p:nvPicPr>
        <p:blipFill rotWithShape="1">
          <a:blip r:embed="rId2">
            <a:extLst>
              <a:ext uri="{28A0092B-C50C-407E-A947-70E740481C1C}">
                <a14:useLocalDpi xmlns:a14="http://schemas.microsoft.com/office/drawing/2010/main" val="0"/>
              </a:ext>
            </a:extLst>
          </a:blip>
          <a:srcRect b="5019"/>
          <a:stretch/>
        </p:blipFill>
        <p:spPr>
          <a:xfrm>
            <a:off x="3810000" y="0"/>
            <a:ext cx="5334000" cy="6869545"/>
          </a:xfrm>
          <a:prstGeom prst="rect">
            <a:avLst/>
          </a:prstGeom>
        </p:spPr>
      </p:pic>
      <p:sp>
        <p:nvSpPr>
          <p:cNvPr id="16" name="TextBox 15">
            <a:extLst>
              <a:ext uri="{FF2B5EF4-FFF2-40B4-BE49-F238E27FC236}">
                <a16:creationId xmlns:a16="http://schemas.microsoft.com/office/drawing/2014/main" xmlns="" id="{723CCE5F-0210-4DEB-A8D8-D31DE1B1DDCD}"/>
              </a:ext>
            </a:extLst>
          </p:cNvPr>
          <p:cNvSpPr txBox="1"/>
          <p:nvPr/>
        </p:nvSpPr>
        <p:spPr>
          <a:xfrm>
            <a:off x="0" y="0"/>
            <a:ext cx="4114800" cy="6858000"/>
          </a:xfrm>
          <a:prstGeom prst="rect">
            <a:avLst/>
          </a:prstGeom>
          <a:solidFill>
            <a:schemeClr val="accent6">
              <a:lumMod val="40000"/>
              <a:lumOff val="60000"/>
            </a:schemeClr>
          </a:solidFill>
          <a:ln>
            <a:solidFill>
              <a:schemeClr val="bg2"/>
            </a:solidFill>
          </a:ln>
        </p:spPr>
        <p:txBody>
          <a:bodyPr wrap="square">
            <a:noAutofit/>
          </a:bodyPr>
          <a:lstStyle/>
          <a:p>
            <a:endParaRPr lang="en-US" sz="2000" b="1" baseline="30000" dirty="0"/>
          </a:p>
          <a:p>
            <a:r>
              <a:rPr lang="en-US" sz="3200" b="1" baseline="30000" dirty="0"/>
              <a:t>10:11 </a:t>
            </a:r>
            <a:r>
              <a:rPr lang="en-US" sz="3200" dirty="0"/>
              <a:t>and he saw the sky opened up, and an  object like a great sheet coming down, lowered by four corners to the ground, </a:t>
            </a:r>
            <a:r>
              <a:rPr lang="en-US" sz="3200" b="1" baseline="30000" dirty="0"/>
              <a:t>12 </a:t>
            </a:r>
            <a:r>
              <a:rPr lang="en-US" sz="3200" dirty="0"/>
              <a:t>and there were in it all kinds of four-footed animals and crawling creatures of the earth and birds of the air. </a:t>
            </a:r>
            <a:r>
              <a:rPr lang="en-US" sz="3200" b="1" baseline="30000" dirty="0"/>
              <a:t>13 </a:t>
            </a:r>
            <a:r>
              <a:rPr lang="en-US" sz="3200" dirty="0"/>
              <a:t>A voice came to him, “Get up, Peter, kill and eat!”</a:t>
            </a:r>
          </a:p>
          <a:p>
            <a:endParaRPr lang="en-US" sz="3200" dirty="0"/>
          </a:p>
          <a:p>
            <a:endParaRPr lang="en-US" sz="3000" dirty="0"/>
          </a:p>
        </p:txBody>
      </p:sp>
      <p:sp>
        <p:nvSpPr>
          <p:cNvPr id="20" name="TextBox 19">
            <a:extLst>
              <a:ext uri="{FF2B5EF4-FFF2-40B4-BE49-F238E27FC236}">
                <a16:creationId xmlns:a16="http://schemas.microsoft.com/office/drawing/2014/main" xmlns="" id="{F31ED82A-33D6-4399-A27A-D3FE040CCEB9}"/>
              </a:ext>
            </a:extLst>
          </p:cNvPr>
          <p:cNvSpPr txBox="1"/>
          <p:nvPr/>
        </p:nvSpPr>
        <p:spPr>
          <a:xfrm>
            <a:off x="0" y="0"/>
            <a:ext cx="4114800" cy="6858000"/>
          </a:xfrm>
          <a:prstGeom prst="rect">
            <a:avLst/>
          </a:prstGeom>
          <a:solidFill>
            <a:schemeClr val="accent6">
              <a:lumMod val="40000"/>
              <a:lumOff val="60000"/>
            </a:schemeClr>
          </a:solidFill>
          <a:ln>
            <a:solidFill>
              <a:schemeClr val="bg2"/>
            </a:solidFill>
          </a:ln>
        </p:spPr>
        <p:txBody>
          <a:bodyPr wrap="square">
            <a:noAutofit/>
          </a:bodyPr>
          <a:lstStyle/>
          <a:p>
            <a:endParaRPr lang="en-US" sz="3600" b="1" baseline="30000" dirty="0"/>
          </a:p>
          <a:p>
            <a:endParaRPr lang="en-US" sz="3600" b="1" baseline="30000" dirty="0"/>
          </a:p>
          <a:p>
            <a:endParaRPr lang="en-US" sz="3600" b="1" baseline="30000" dirty="0"/>
          </a:p>
          <a:p>
            <a:endParaRPr lang="en-US" sz="3400" b="1" baseline="30000" dirty="0"/>
          </a:p>
          <a:p>
            <a:r>
              <a:rPr lang="en-US" sz="3400" b="1" baseline="30000" dirty="0"/>
              <a:t>10:14 </a:t>
            </a:r>
            <a:r>
              <a:rPr lang="en-US" sz="3400" dirty="0"/>
              <a:t>But Peter said, “</a:t>
            </a:r>
            <a:r>
              <a:rPr lang="en-US" sz="3400" b="1" u="sng" dirty="0">
                <a:solidFill>
                  <a:srgbClr val="002060"/>
                </a:solidFill>
              </a:rPr>
              <a:t>By no means, Lord</a:t>
            </a:r>
            <a:r>
              <a:rPr lang="en-US" sz="3400" dirty="0"/>
              <a:t>, for I have never eaten anything unholy and unclean.” </a:t>
            </a:r>
          </a:p>
          <a:p>
            <a:endParaRPr lang="en-US" sz="3200" dirty="0"/>
          </a:p>
          <a:p>
            <a:endParaRPr lang="en-US" sz="3000" dirty="0"/>
          </a:p>
        </p:txBody>
      </p:sp>
      <p:sp>
        <p:nvSpPr>
          <p:cNvPr id="14" name="TextBox 13">
            <a:extLst>
              <a:ext uri="{FF2B5EF4-FFF2-40B4-BE49-F238E27FC236}">
                <a16:creationId xmlns:a16="http://schemas.microsoft.com/office/drawing/2014/main" xmlns="" id="{0D1230B7-8F2D-42B6-967B-2B619D63E21E}"/>
              </a:ext>
            </a:extLst>
          </p:cNvPr>
          <p:cNvSpPr txBox="1"/>
          <p:nvPr/>
        </p:nvSpPr>
        <p:spPr>
          <a:xfrm>
            <a:off x="0" y="0"/>
            <a:ext cx="4114800" cy="6858000"/>
          </a:xfrm>
          <a:prstGeom prst="rect">
            <a:avLst/>
          </a:prstGeom>
          <a:solidFill>
            <a:schemeClr val="accent6">
              <a:lumMod val="40000"/>
              <a:lumOff val="60000"/>
            </a:schemeClr>
          </a:solidFill>
          <a:ln>
            <a:solidFill>
              <a:schemeClr val="bg2"/>
            </a:solidFill>
          </a:ln>
        </p:spPr>
        <p:txBody>
          <a:bodyPr wrap="square">
            <a:noAutofit/>
          </a:bodyPr>
          <a:lstStyle/>
          <a:p>
            <a:endParaRPr lang="en-US" sz="3600" b="1" baseline="30000" dirty="0"/>
          </a:p>
          <a:p>
            <a:endParaRPr lang="en-US" sz="3600" b="1" baseline="30000" dirty="0"/>
          </a:p>
          <a:p>
            <a:endParaRPr lang="en-US" sz="3600" b="1" baseline="30000" dirty="0"/>
          </a:p>
          <a:p>
            <a:endParaRPr lang="en-US" sz="3400" b="1" baseline="30000" dirty="0"/>
          </a:p>
          <a:p>
            <a:r>
              <a:rPr lang="en-US" sz="3400" b="1" baseline="30000" dirty="0"/>
              <a:t>10:14 </a:t>
            </a:r>
            <a:r>
              <a:rPr lang="en-US" sz="3400" dirty="0"/>
              <a:t>But Peter said, “By no means, Lord, for </a:t>
            </a:r>
            <a:r>
              <a:rPr lang="en-US" sz="3400" b="1" u="sng" dirty="0">
                <a:solidFill>
                  <a:srgbClr val="002060"/>
                </a:solidFill>
              </a:rPr>
              <a:t>I have never eaten anything unholy and unclean</a:t>
            </a:r>
            <a:r>
              <a:rPr lang="en-US" sz="3400" dirty="0"/>
              <a:t>.” </a:t>
            </a:r>
          </a:p>
          <a:p>
            <a:endParaRPr lang="en-US" sz="3200" dirty="0"/>
          </a:p>
          <a:p>
            <a:endParaRPr lang="en-US" sz="3000" dirty="0"/>
          </a:p>
        </p:txBody>
      </p:sp>
    </p:spTree>
    <p:extLst>
      <p:ext uri="{BB962C8B-B14F-4D97-AF65-F5344CB8AC3E}">
        <p14:creationId xmlns:p14="http://schemas.microsoft.com/office/powerpoint/2010/main" val="328157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xmlns="" id="{3AD0121E-4B3D-4832-A6B2-0D22CE2E6DF5}"/>
              </a:ext>
            </a:extLst>
          </p:cNvPr>
          <p:cNvSpPr/>
          <p:nvPr/>
        </p:nvSpPr>
        <p:spPr>
          <a:xfrm>
            <a:off x="990600" y="295274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ine Callout 1 13">
            <a:extLst>
              <a:ext uri="{FF2B5EF4-FFF2-40B4-BE49-F238E27FC236}">
                <a16:creationId xmlns:a16="http://schemas.microsoft.com/office/drawing/2014/main" xmlns="" id="{C198BE33-7819-468F-9D70-4BFFEF677612}"/>
              </a:ext>
            </a:extLst>
          </p:cNvPr>
          <p:cNvSpPr/>
          <p:nvPr/>
        </p:nvSpPr>
        <p:spPr>
          <a:xfrm>
            <a:off x="247650" y="3952875"/>
            <a:ext cx="1409700" cy="457200"/>
          </a:xfrm>
          <a:prstGeom prst="borderCallout1">
            <a:avLst>
              <a:gd name="adj1" fmla="val -134714"/>
              <a:gd name="adj2" fmla="val 65414"/>
              <a:gd name="adj3" fmla="val 1704"/>
              <a:gd name="adj4" fmla="val 52060"/>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Joppa</a:t>
            </a:r>
          </a:p>
        </p:txBody>
      </p:sp>
      <p:sp>
        <p:nvSpPr>
          <p:cNvPr id="11" name="Oval 10">
            <a:extLst>
              <a:ext uri="{FF2B5EF4-FFF2-40B4-BE49-F238E27FC236}">
                <a16:creationId xmlns:a16="http://schemas.microsoft.com/office/drawing/2014/main" xmlns="" id="{2B27539F-10B5-46FB-850E-BFF42369522F}"/>
              </a:ext>
            </a:extLst>
          </p:cNvPr>
          <p:cNvSpPr/>
          <p:nvPr/>
        </p:nvSpPr>
        <p:spPr>
          <a:xfrm>
            <a:off x="1706177" y="123824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ine Callout 1 13">
            <a:extLst>
              <a:ext uri="{FF2B5EF4-FFF2-40B4-BE49-F238E27FC236}">
                <a16:creationId xmlns:a16="http://schemas.microsoft.com/office/drawing/2014/main" xmlns="" id="{035084C3-CAD4-4AF0-8983-651F41E01830}"/>
              </a:ext>
            </a:extLst>
          </p:cNvPr>
          <p:cNvSpPr/>
          <p:nvPr/>
        </p:nvSpPr>
        <p:spPr>
          <a:xfrm>
            <a:off x="247650" y="332721"/>
            <a:ext cx="1809750" cy="457200"/>
          </a:xfrm>
          <a:prstGeom prst="borderCallout1">
            <a:avLst>
              <a:gd name="adj1" fmla="val 222568"/>
              <a:gd name="adj2" fmla="val 81111"/>
              <a:gd name="adj3" fmla="val 94908"/>
              <a:gd name="adj4" fmla="val 47645"/>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Caesarea</a:t>
            </a:r>
          </a:p>
        </p:txBody>
      </p:sp>
      <p:cxnSp>
        <p:nvCxnSpPr>
          <p:cNvPr id="3" name="Straight Connector 2">
            <a:extLst>
              <a:ext uri="{FF2B5EF4-FFF2-40B4-BE49-F238E27FC236}">
                <a16:creationId xmlns:a16="http://schemas.microsoft.com/office/drawing/2014/main" xmlns="" id="{4BB3D6D8-AC0B-438F-A90E-FB6B45676631}"/>
              </a:ext>
            </a:extLst>
          </p:cNvPr>
          <p:cNvCxnSpPr>
            <a:cxnSpLocks/>
          </p:cNvCxnSpPr>
          <p:nvPr/>
        </p:nvCxnSpPr>
        <p:spPr>
          <a:xfrm flipH="1">
            <a:off x="1390650" y="1695983"/>
            <a:ext cx="506027" cy="1350830"/>
          </a:xfrm>
          <a:prstGeom prst="line">
            <a:avLst/>
          </a:prstGeom>
          <a:ln w="66675">
            <a:solidFill>
              <a:srgbClr val="00823B"/>
            </a:solidFill>
            <a:prstDash val="sysDash"/>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xmlns="" id="{75798C1F-6089-4854-A068-E3A9078C703C}"/>
              </a:ext>
            </a:extLst>
          </p:cNvPr>
          <p:cNvPicPr>
            <a:picLocks noChangeAspect="1"/>
          </p:cNvPicPr>
          <p:nvPr/>
        </p:nvPicPr>
        <p:blipFill rotWithShape="1">
          <a:blip r:embed="rId2">
            <a:extLst>
              <a:ext uri="{28A0092B-C50C-407E-A947-70E740481C1C}">
                <a14:useLocalDpi xmlns:a14="http://schemas.microsoft.com/office/drawing/2010/main" val="0"/>
              </a:ext>
            </a:extLst>
          </a:blip>
          <a:srcRect b="5019"/>
          <a:stretch/>
        </p:blipFill>
        <p:spPr>
          <a:xfrm>
            <a:off x="3810000" y="0"/>
            <a:ext cx="5334000" cy="6869545"/>
          </a:xfrm>
          <a:prstGeom prst="rect">
            <a:avLst/>
          </a:prstGeom>
        </p:spPr>
      </p:pic>
      <p:sp>
        <p:nvSpPr>
          <p:cNvPr id="16" name="TextBox 15">
            <a:extLst>
              <a:ext uri="{FF2B5EF4-FFF2-40B4-BE49-F238E27FC236}">
                <a16:creationId xmlns:a16="http://schemas.microsoft.com/office/drawing/2014/main" xmlns="" id="{723CCE5F-0210-4DEB-A8D8-D31DE1B1DDCD}"/>
              </a:ext>
            </a:extLst>
          </p:cNvPr>
          <p:cNvSpPr txBox="1"/>
          <p:nvPr/>
        </p:nvSpPr>
        <p:spPr>
          <a:xfrm>
            <a:off x="0" y="0"/>
            <a:ext cx="4114800" cy="6858000"/>
          </a:xfrm>
          <a:prstGeom prst="rect">
            <a:avLst/>
          </a:prstGeom>
          <a:solidFill>
            <a:schemeClr val="accent6">
              <a:lumMod val="40000"/>
              <a:lumOff val="60000"/>
            </a:schemeClr>
          </a:solidFill>
          <a:ln>
            <a:solidFill>
              <a:schemeClr val="bg2"/>
            </a:solidFill>
          </a:ln>
        </p:spPr>
        <p:txBody>
          <a:bodyPr wrap="square">
            <a:noAutofit/>
          </a:bodyPr>
          <a:lstStyle/>
          <a:p>
            <a:endParaRPr lang="en-US" sz="2000" b="1" baseline="30000" dirty="0"/>
          </a:p>
          <a:p>
            <a:r>
              <a:rPr lang="en-US" sz="3200" b="1" baseline="30000" dirty="0"/>
              <a:t>10:11 </a:t>
            </a:r>
            <a:r>
              <a:rPr lang="en-US" sz="3200" dirty="0"/>
              <a:t>and he saw the sky opened up, and an  object like a great sheet coming down, lowered by four corners to the ground, </a:t>
            </a:r>
            <a:r>
              <a:rPr lang="en-US" sz="3200" b="1" baseline="30000" dirty="0"/>
              <a:t>12 </a:t>
            </a:r>
            <a:r>
              <a:rPr lang="en-US" sz="3200" dirty="0"/>
              <a:t>and there were in it all kinds of four-footed animals and crawling creatures of the earth and birds of the air. </a:t>
            </a:r>
            <a:r>
              <a:rPr lang="en-US" sz="3200" b="1" baseline="30000" dirty="0"/>
              <a:t>13 </a:t>
            </a:r>
            <a:r>
              <a:rPr lang="en-US" sz="3200" dirty="0"/>
              <a:t>A voice came to him, “Get up, Peter, kill and eat!”</a:t>
            </a:r>
          </a:p>
          <a:p>
            <a:endParaRPr lang="en-US" sz="3200" dirty="0"/>
          </a:p>
          <a:p>
            <a:endParaRPr lang="en-US" sz="3000" dirty="0"/>
          </a:p>
        </p:txBody>
      </p:sp>
      <p:sp>
        <p:nvSpPr>
          <p:cNvPr id="20" name="TextBox 19">
            <a:extLst>
              <a:ext uri="{FF2B5EF4-FFF2-40B4-BE49-F238E27FC236}">
                <a16:creationId xmlns:a16="http://schemas.microsoft.com/office/drawing/2014/main" xmlns="" id="{F31ED82A-33D6-4399-A27A-D3FE040CCEB9}"/>
              </a:ext>
            </a:extLst>
          </p:cNvPr>
          <p:cNvSpPr txBox="1"/>
          <p:nvPr/>
        </p:nvSpPr>
        <p:spPr>
          <a:xfrm>
            <a:off x="0" y="0"/>
            <a:ext cx="4114800" cy="6858000"/>
          </a:xfrm>
          <a:prstGeom prst="rect">
            <a:avLst/>
          </a:prstGeom>
          <a:solidFill>
            <a:schemeClr val="accent6">
              <a:lumMod val="40000"/>
              <a:lumOff val="60000"/>
            </a:schemeClr>
          </a:solidFill>
          <a:ln>
            <a:solidFill>
              <a:schemeClr val="bg2"/>
            </a:solidFill>
          </a:ln>
        </p:spPr>
        <p:txBody>
          <a:bodyPr wrap="square">
            <a:noAutofit/>
          </a:bodyPr>
          <a:lstStyle/>
          <a:p>
            <a:endParaRPr lang="en-US" sz="3600" b="1" baseline="30000" dirty="0"/>
          </a:p>
          <a:p>
            <a:endParaRPr lang="en-US" sz="3600" b="1" baseline="30000" dirty="0"/>
          </a:p>
          <a:p>
            <a:endParaRPr lang="en-US" sz="3600" b="1" baseline="30000" dirty="0"/>
          </a:p>
          <a:p>
            <a:endParaRPr lang="en-US" sz="3400" b="1" baseline="30000" dirty="0"/>
          </a:p>
          <a:p>
            <a:r>
              <a:rPr lang="en-US" sz="3400" b="1" baseline="30000" dirty="0"/>
              <a:t>10:14 </a:t>
            </a:r>
            <a:r>
              <a:rPr lang="en-US" sz="3400" dirty="0"/>
              <a:t>But Peter said, “</a:t>
            </a:r>
            <a:r>
              <a:rPr lang="en-US" sz="3400" b="1" u="sng" dirty="0">
                <a:solidFill>
                  <a:srgbClr val="002060"/>
                </a:solidFill>
              </a:rPr>
              <a:t>By no means, Lord</a:t>
            </a:r>
            <a:r>
              <a:rPr lang="en-US" sz="3400" dirty="0"/>
              <a:t>, for I have never eaten anything unholy and unclean.” </a:t>
            </a:r>
          </a:p>
          <a:p>
            <a:endParaRPr lang="en-US" sz="3200" dirty="0"/>
          </a:p>
          <a:p>
            <a:endParaRPr lang="en-US" sz="3000" dirty="0"/>
          </a:p>
        </p:txBody>
      </p:sp>
      <p:sp>
        <p:nvSpPr>
          <p:cNvPr id="13" name="TextBox 12">
            <a:extLst>
              <a:ext uri="{FF2B5EF4-FFF2-40B4-BE49-F238E27FC236}">
                <a16:creationId xmlns:a16="http://schemas.microsoft.com/office/drawing/2014/main" xmlns="" id="{9076746A-5E0F-40E8-9A54-31C9F429C9EF}"/>
              </a:ext>
            </a:extLst>
          </p:cNvPr>
          <p:cNvSpPr txBox="1"/>
          <p:nvPr/>
        </p:nvSpPr>
        <p:spPr>
          <a:xfrm>
            <a:off x="0" y="0"/>
            <a:ext cx="4114800" cy="6858000"/>
          </a:xfrm>
          <a:prstGeom prst="rect">
            <a:avLst/>
          </a:prstGeom>
          <a:solidFill>
            <a:schemeClr val="accent6">
              <a:lumMod val="40000"/>
              <a:lumOff val="60000"/>
            </a:schemeClr>
          </a:solidFill>
          <a:ln>
            <a:solidFill>
              <a:schemeClr val="bg2"/>
            </a:solidFill>
          </a:ln>
        </p:spPr>
        <p:txBody>
          <a:bodyPr wrap="square">
            <a:noAutofit/>
          </a:bodyPr>
          <a:lstStyle/>
          <a:p>
            <a:endParaRPr lang="en-US" sz="3400" b="1" baseline="30000" dirty="0"/>
          </a:p>
          <a:p>
            <a:r>
              <a:rPr lang="en-US" sz="3400" b="1" baseline="30000" dirty="0"/>
              <a:t>10:15 </a:t>
            </a:r>
            <a:r>
              <a:rPr lang="en-US" sz="3400" dirty="0"/>
              <a:t>Again a voice  came to him a second time, “</a:t>
            </a:r>
            <a:r>
              <a:rPr lang="en-US" sz="3400" b="1" u="sng" dirty="0">
                <a:solidFill>
                  <a:srgbClr val="002060"/>
                </a:solidFill>
              </a:rPr>
              <a:t>What God has cleansed, no longer consider unholy.</a:t>
            </a:r>
            <a:r>
              <a:rPr lang="en-US" sz="3400" dirty="0"/>
              <a:t>” </a:t>
            </a:r>
          </a:p>
          <a:p>
            <a:endParaRPr lang="en-US" sz="3400" dirty="0"/>
          </a:p>
          <a:p>
            <a:endParaRPr lang="en-US" sz="3200" dirty="0"/>
          </a:p>
          <a:p>
            <a:endParaRPr lang="en-US" sz="3000" dirty="0"/>
          </a:p>
        </p:txBody>
      </p:sp>
    </p:spTree>
    <p:extLst>
      <p:ext uri="{BB962C8B-B14F-4D97-AF65-F5344CB8AC3E}">
        <p14:creationId xmlns:p14="http://schemas.microsoft.com/office/powerpoint/2010/main" val="37549457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xmlns="" id="{3AD0121E-4B3D-4832-A6B2-0D22CE2E6DF5}"/>
              </a:ext>
            </a:extLst>
          </p:cNvPr>
          <p:cNvSpPr/>
          <p:nvPr/>
        </p:nvSpPr>
        <p:spPr>
          <a:xfrm>
            <a:off x="990600" y="295274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ine Callout 1 13">
            <a:extLst>
              <a:ext uri="{FF2B5EF4-FFF2-40B4-BE49-F238E27FC236}">
                <a16:creationId xmlns:a16="http://schemas.microsoft.com/office/drawing/2014/main" xmlns="" id="{C198BE33-7819-468F-9D70-4BFFEF677612}"/>
              </a:ext>
            </a:extLst>
          </p:cNvPr>
          <p:cNvSpPr/>
          <p:nvPr/>
        </p:nvSpPr>
        <p:spPr>
          <a:xfrm>
            <a:off x="247650" y="3952875"/>
            <a:ext cx="1409700" cy="457200"/>
          </a:xfrm>
          <a:prstGeom prst="borderCallout1">
            <a:avLst>
              <a:gd name="adj1" fmla="val -134714"/>
              <a:gd name="adj2" fmla="val 65414"/>
              <a:gd name="adj3" fmla="val 1704"/>
              <a:gd name="adj4" fmla="val 52060"/>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Joppa</a:t>
            </a:r>
          </a:p>
        </p:txBody>
      </p:sp>
      <p:sp>
        <p:nvSpPr>
          <p:cNvPr id="11" name="Oval 10">
            <a:extLst>
              <a:ext uri="{FF2B5EF4-FFF2-40B4-BE49-F238E27FC236}">
                <a16:creationId xmlns:a16="http://schemas.microsoft.com/office/drawing/2014/main" xmlns="" id="{2B27539F-10B5-46FB-850E-BFF42369522F}"/>
              </a:ext>
            </a:extLst>
          </p:cNvPr>
          <p:cNvSpPr/>
          <p:nvPr/>
        </p:nvSpPr>
        <p:spPr>
          <a:xfrm>
            <a:off x="1706177" y="123824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ine Callout 1 13">
            <a:extLst>
              <a:ext uri="{FF2B5EF4-FFF2-40B4-BE49-F238E27FC236}">
                <a16:creationId xmlns:a16="http://schemas.microsoft.com/office/drawing/2014/main" xmlns="" id="{035084C3-CAD4-4AF0-8983-651F41E01830}"/>
              </a:ext>
            </a:extLst>
          </p:cNvPr>
          <p:cNvSpPr/>
          <p:nvPr/>
        </p:nvSpPr>
        <p:spPr>
          <a:xfrm>
            <a:off x="247650" y="332721"/>
            <a:ext cx="1809750" cy="457200"/>
          </a:xfrm>
          <a:prstGeom prst="borderCallout1">
            <a:avLst>
              <a:gd name="adj1" fmla="val 222568"/>
              <a:gd name="adj2" fmla="val 81111"/>
              <a:gd name="adj3" fmla="val 94908"/>
              <a:gd name="adj4" fmla="val 47645"/>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Caesarea</a:t>
            </a:r>
          </a:p>
        </p:txBody>
      </p:sp>
      <p:cxnSp>
        <p:nvCxnSpPr>
          <p:cNvPr id="3" name="Straight Connector 2">
            <a:extLst>
              <a:ext uri="{FF2B5EF4-FFF2-40B4-BE49-F238E27FC236}">
                <a16:creationId xmlns:a16="http://schemas.microsoft.com/office/drawing/2014/main" xmlns="" id="{4BB3D6D8-AC0B-438F-A90E-FB6B45676631}"/>
              </a:ext>
            </a:extLst>
          </p:cNvPr>
          <p:cNvCxnSpPr>
            <a:cxnSpLocks/>
          </p:cNvCxnSpPr>
          <p:nvPr/>
        </p:nvCxnSpPr>
        <p:spPr>
          <a:xfrm flipH="1">
            <a:off x="1390650" y="1695983"/>
            <a:ext cx="506027" cy="1350830"/>
          </a:xfrm>
          <a:prstGeom prst="line">
            <a:avLst/>
          </a:prstGeom>
          <a:ln w="66675">
            <a:solidFill>
              <a:srgbClr val="00823B"/>
            </a:solidFill>
            <a:prstDash val="sysDash"/>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xmlns="" id="{75798C1F-6089-4854-A068-E3A9078C703C}"/>
              </a:ext>
            </a:extLst>
          </p:cNvPr>
          <p:cNvPicPr>
            <a:picLocks noChangeAspect="1"/>
          </p:cNvPicPr>
          <p:nvPr/>
        </p:nvPicPr>
        <p:blipFill rotWithShape="1">
          <a:blip r:embed="rId2">
            <a:extLst>
              <a:ext uri="{28A0092B-C50C-407E-A947-70E740481C1C}">
                <a14:useLocalDpi xmlns:a14="http://schemas.microsoft.com/office/drawing/2010/main" val="0"/>
              </a:ext>
            </a:extLst>
          </a:blip>
          <a:srcRect b="5019"/>
          <a:stretch/>
        </p:blipFill>
        <p:spPr>
          <a:xfrm>
            <a:off x="3810000" y="0"/>
            <a:ext cx="5334000" cy="6869545"/>
          </a:xfrm>
          <a:prstGeom prst="rect">
            <a:avLst/>
          </a:prstGeom>
        </p:spPr>
      </p:pic>
      <p:sp>
        <p:nvSpPr>
          <p:cNvPr id="16" name="TextBox 15">
            <a:extLst>
              <a:ext uri="{FF2B5EF4-FFF2-40B4-BE49-F238E27FC236}">
                <a16:creationId xmlns:a16="http://schemas.microsoft.com/office/drawing/2014/main" xmlns="" id="{723CCE5F-0210-4DEB-A8D8-D31DE1B1DDCD}"/>
              </a:ext>
            </a:extLst>
          </p:cNvPr>
          <p:cNvSpPr txBox="1"/>
          <p:nvPr/>
        </p:nvSpPr>
        <p:spPr>
          <a:xfrm>
            <a:off x="0" y="0"/>
            <a:ext cx="4114800" cy="6858000"/>
          </a:xfrm>
          <a:prstGeom prst="rect">
            <a:avLst/>
          </a:prstGeom>
          <a:solidFill>
            <a:schemeClr val="accent6">
              <a:lumMod val="40000"/>
              <a:lumOff val="60000"/>
            </a:schemeClr>
          </a:solidFill>
          <a:ln>
            <a:solidFill>
              <a:schemeClr val="bg2"/>
            </a:solidFill>
          </a:ln>
        </p:spPr>
        <p:txBody>
          <a:bodyPr wrap="square">
            <a:noAutofit/>
          </a:bodyPr>
          <a:lstStyle/>
          <a:p>
            <a:endParaRPr lang="en-US" sz="2000" b="1" baseline="30000" dirty="0"/>
          </a:p>
          <a:p>
            <a:r>
              <a:rPr lang="en-US" sz="3200" b="1" baseline="30000" dirty="0"/>
              <a:t>10:11 </a:t>
            </a:r>
            <a:r>
              <a:rPr lang="en-US" sz="3200" dirty="0"/>
              <a:t>and he saw the sky opened up, and an  object like a great sheet coming down, lowered by four corners to the ground, </a:t>
            </a:r>
            <a:r>
              <a:rPr lang="en-US" sz="3200" b="1" baseline="30000" dirty="0"/>
              <a:t>12 </a:t>
            </a:r>
            <a:r>
              <a:rPr lang="en-US" sz="3200" dirty="0"/>
              <a:t>and there were in it all kinds of four-footed animals and crawling creatures of the earth and birds of the air. </a:t>
            </a:r>
            <a:r>
              <a:rPr lang="en-US" sz="3200" b="1" baseline="30000" dirty="0"/>
              <a:t>13 </a:t>
            </a:r>
            <a:r>
              <a:rPr lang="en-US" sz="3200" dirty="0"/>
              <a:t>A voice came to him, “Get up, Peter, kill and eat!”</a:t>
            </a:r>
          </a:p>
          <a:p>
            <a:endParaRPr lang="en-US" sz="3200" dirty="0"/>
          </a:p>
          <a:p>
            <a:endParaRPr lang="en-US" sz="3000" dirty="0"/>
          </a:p>
        </p:txBody>
      </p:sp>
      <p:sp>
        <p:nvSpPr>
          <p:cNvPr id="20" name="TextBox 19">
            <a:extLst>
              <a:ext uri="{FF2B5EF4-FFF2-40B4-BE49-F238E27FC236}">
                <a16:creationId xmlns:a16="http://schemas.microsoft.com/office/drawing/2014/main" xmlns="" id="{F31ED82A-33D6-4399-A27A-D3FE040CCEB9}"/>
              </a:ext>
            </a:extLst>
          </p:cNvPr>
          <p:cNvSpPr txBox="1"/>
          <p:nvPr/>
        </p:nvSpPr>
        <p:spPr>
          <a:xfrm>
            <a:off x="0" y="0"/>
            <a:ext cx="4114800" cy="6858000"/>
          </a:xfrm>
          <a:prstGeom prst="rect">
            <a:avLst/>
          </a:prstGeom>
          <a:solidFill>
            <a:schemeClr val="accent6">
              <a:lumMod val="40000"/>
              <a:lumOff val="60000"/>
            </a:schemeClr>
          </a:solidFill>
          <a:ln>
            <a:solidFill>
              <a:schemeClr val="bg2"/>
            </a:solidFill>
          </a:ln>
        </p:spPr>
        <p:txBody>
          <a:bodyPr wrap="square">
            <a:noAutofit/>
          </a:bodyPr>
          <a:lstStyle/>
          <a:p>
            <a:endParaRPr lang="en-US" sz="3600" b="1" baseline="30000" dirty="0"/>
          </a:p>
          <a:p>
            <a:endParaRPr lang="en-US" sz="3600" b="1" baseline="30000" dirty="0"/>
          </a:p>
          <a:p>
            <a:endParaRPr lang="en-US" sz="3600" b="1" baseline="30000" dirty="0"/>
          </a:p>
          <a:p>
            <a:endParaRPr lang="en-US" sz="3400" b="1" baseline="30000" dirty="0"/>
          </a:p>
          <a:p>
            <a:r>
              <a:rPr lang="en-US" sz="3400" b="1" baseline="30000" dirty="0"/>
              <a:t>10:14 </a:t>
            </a:r>
            <a:r>
              <a:rPr lang="en-US" sz="3400" dirty="0"/>
              <a:t>But Peter said, “</a:t>
            </a:r>
            <a:r>
              <a:rPr lang="en-US" sz="3400" b="1" u="sng" dirty="0">
                <a:solidFill>
                  <a:srgbClr val="002060"/>
                </a:solidFill>
              </a:rPr>
              <a:t>By no means, Lord</a:t>
            </a:r>
            <a:r>
              <a:rPr lang="en-US" sz="3400" dirty="0"/>
              <a:t>, for I have never eaten anything unholy and unclean.” </a:t>
            </a:r>
          </a:p>
          <a:p>
            <a:endParaRPr lang="en-US" sz="3200" dirty="0"/>
          </a:p>
          <a:p>
            <a:endParaRPr lang="en-US" sz="3000" dirty="0"/>
          </a:p>
        </p:txBody>
      </p:sp>
      <p:sp>
        <p:nvSpPr>
          <p:cNvPr id="13" name="TextBox 12">
            <a:extLst>
              <a:ext uri="{FF2B5EF4-FFF2-40B4-BE49-F238E27FC236}">
                <a16:creationId xmlns:a16="http://schemas.microsoft.com/office/drawing/2014/main" xmlns="" id="{9076746A-5E0F-40E8-9A54-31C9F429C9EF}"/>
              </a:ext>
            </a:extLst>
          </p:cNvPr>
          <p:cNvSpPr txBox="1"/>
          <p:nvPr/>
        </p:nvSpPr>
        <p:spPr>
          <a:xfrm>
            <a:off x="0" y="0"/>
            <a:ext cx="4114800" cy="6858000"/>
          </a:xfrm>
          <a:prstGeom prst="rect">
            <a:avLst/>
          </a:prstGeom>
          <a:solidFill>
            <a:schemeClr val="accent6">
              <a:lumMod val="40000"/>
              <a:lumOff val="60000"/>
            </a:schemeClr>
          </a:solidFill>
          <a:ln>
            <a:solidFill>
              <a:schemeClr val="bg2"/>
            </a:solidFill>
          </a:ln>
        </p:spPr>
        <p:txBody>
          <a:bodyPr wrap="square">
            <a:noAutofit/>
          </a:bodyPr>
          <a:lstStyle/>
          <a:p>
            <a:endParaRPr lang="en-US" sz="3400" b="1" baseline="30000" dirty="0"/>
          </a:p>
          <a:p>
            <a:r>
              <a:rPr lang="en-US" sz="3400" b="1" baseline="30000" dirty="0"/>
              <a:t>10:15 </a:t>
            </a:r>
            <a:r>
              <a:rPr lang="en-US" sz="3400" dirty="0"/>
              <a:t>Again a voice  came to him a second time, “</a:t>
            </a:r>
            <a:r>
              <a:rPr lang="en-US" sz="3400" b="1" u="sng" dirty="0">
                <a:solidFill>
                  <a:srgbClr val="002060"/>
                </a:solidFill>
              </a:rPr>
              <a:t>What God has cleansed, no longer consider unholy.</a:t>
            </a:r>
            <a:r>
              <a:rPr lang="en-US" sz="3400" dirty="0"/>
              <a:t>” </a:t>
            </a:r>
          </a:p>
          <a:p>
            <a:endParaRPr lang="en-US" sz="3400" dirty="0"/>
          </a:p>
          <a:p>
            <a:endParaRPr lang="en-US" sz="3200" dirty="0"/>
          </a:p>
          <a:p>
            <a:endParaRPr lang="en-US" sz="3000" dirty="0"/>
          </a:p>
        </p:txBody>
      </p:sp>
      <p:sp>
        <p:nvSpPr>
          <p:cNvPr id="14" name="TextBox 13">
            <a:extLst>
              <a:ext uri="{FF2B5EF4-FFF2-40B4-BE49-F238E27FC236}">
                <a16:creationId xmlns:a16="http://schemas.microsoft.com/office/drawing/2014/main" xmlns="" id="{3A2EE684-0F2C-4DEF-9568-BBE11DD8F54C}"/>
              </a:ext>
            </a:extLst>
          </p:cNvPr>
          <p:cNvSpPr txBox="1"/>
          <p:nvPr/>
        </p:nvSpPr>
        <p:spPr>
          <a:xfrm>
            <a:off x="0" y="3451934"/>
            <a:ext cx="9144000" cy="2344882"/>
          </a:xfrm>
          <a:prstGeom prst="rect">
            <a:avLst/>
          </a:prstGeom>
          <a:solidFill>
            <a:schemeClr val="accent5">
              <a:lumMod val="75000"/>
            </a:schemeClr>
          </a:solidFill>
          <a:ln>
            <a:solidFill>
              <a:schemeClr val="bg2"/>
            </a:solidFill>
          </a:ln>
        </p:spPr>
        <p:txBody>
          <a:bodyPr wrap="square">
            <a:noAutofit/>
          </a:bodyPr>
          <a:lstStyle/>
          <a:p>
            <a:r>
              <a:rPr lang="en-US" sz="3000" b="1" baseline="30000" dirty="0">
                <a:solidFill>
                  <a:schemeClr val="bg1"/>
                </a:solidFill>
              </a:rPr>
              <a:t>Mark</a:t>
            </a:r>
            <a:r>
              <a:rPr lang="en-US" sz="3000" b="1" dirty="0">
                <a:solidFill>
                  <a:schemeClr val="bg1"/>
                </a:solidFill>
              </a:rPr>
              <a:t> </a:t>
            </a:r>
            <a:r>
              <a:rPr lang="en-US" sz="3000" b="1" baseline="30000" dirty="0">
                <a:solidFill>
                  <a:schemeClr val="bg1"/>
                </a:solidFill>
              </a:rPr>
              <a:t>7:18 </a:t>
            </a:r>
            <a:r>
              <a:rPr lang="en-US" sz="3000" dirty="0">
                <a:solidFill>
                  <a:schemeClr val="bg1"/>
                </a:solidFill>
              </a:rPr>
              <a:t>whatever goes into the man from outside cannot defile him, </a:t>
            </a:r>
            <a:r>
              <a:rPr lang="en-US" sz="3000" b="1" baseline="30000" dirty="0">
                <a:solidFill>
                  <a:schemeClr val="bg1"/>
                </a:solidFill>
              </a:rPr>
              <a:t>19 </a:t>
            </a:r>
            <a:r>
              <a:rPr lang="en-US" sz="3000" dirty="0">
                <a:solidFill>
                  <a:schemeClr val="bg1"/>
                </a:solidFill>
              </a:rPr>
              <a:t>because it does not go into his heart, but into his stomach, and is eliminated?” (</a:t>
            </a:r>
            <a:r>
              <a:rPr lang="en-US" sz="3000" b="1" u="sng" dirty="0">
                <a:solidFill>
                  <a:schemeClr val="bg1"/>
                </a:solidFill>
              </a:rPr>
              <a:t>Thus He declared all foods clean</a:t>
            </a:r>
            <a:r>
              <a:rPr lang="en-US" sz="3000" dirty="0">
                <a:solidFill>
                  <a:schemeClr val="bg1"/>
                </a:solidFill>
              </a:rPr>
              <a:t>.) </a:t>
            </a:r>
            <a:r>
              <a:rPr lang="en-US" sz="3000" b="1" baseline="30000" dirty="0">
                <a:solidFill>
                  <a:schemeClr val="bg1"/>
                </a:solidFill>
              </a:rPr>
              <a:t>20 </a:t>
            </a:r>
            <a:r>
              <a:rPr lang="en-US" sz="3000" dirty="0">
                <a:solidFill>
                  <a:schemeClr val="bg1"/>
                </a:solidFill>
              </a:rPr>
              <a:t>And He was saying, “That which proceeds out of the man, that is what defiles the man.  </a:t>
            </a:r>
          </a:p>
        </p:txBody>
      </p:sp>
    </p:spTree>
    <p:extLst>
      <p:ext uri="{BB962C8B-B14F-4D97-AF65-F5344CB8AC3E}">
        <p14:creationId xmlns:p14="http://schemas.microsoft.com/office/powerpoint/2010/main" val="25048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xmlns="" id="{3AD0121E-4B3D-4832-A6B2-0D22CE2E6DF5}"/>
              </a:ext>
            </a:extLst>
          </p:cNvPr>
          <p:cNvSpPr/>
          <p:nvPr/>
        </p:nvSpPr>
        <p:spPr>
          <a:xfrm>
            <a:off x="990600" y="295274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ine Callout 1 13">
            <a:extLst>
              <a:ext uri="{FF2B5EF4-FFF2-40B4-BE49-F238E27FC236}">
                <a16:creationId xmlns:a16="http://schemas.microsoft.com/office/drawing/2014/main" xmlns="" id="{C198BE33-7819-468F-9D70-4BFFEF677612}"/>
              </a:ext>
            </a:extLst>
          </p:cNvPr>
          <p:cNvSpPr/>
          <p:nvPr/>
        </p:nvSpPr>
        <p:spPr>
          <a:xfrm>
            <a:off x="247650" y="3952875"/>
            <a:ext cx="1409700" cy="457200"/>
          </a:xfrm>
          <a:prstGeom prst="borderCallout1">
            <a:avLst>
              <a:gd name="adj1" fmla="val -134714"/>
              <a:gd name="adj2" fmla="val 65414"/>
              <a:gd name="adj3" fmla="val 1704"/>
              <a:gd name="adj4" fmla="val 52060"/>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Joppa</a:t>
            </a:r>
          </a:p>
        </p:txBody>
      </p:sp>
      <p:sp>
        <p:nvSpPr>
          <p:cNvPr id="11" name="Oval 10">
            <a:extLst>
              <a:ext uri="{FF2B5EF4-FFF2-40B4-BE49-F238E27FC236}">
                <a16:creationId xmlns:a16="http://schemas.microsoft.com/office/drawing/2014/main" xmlns="" id="{2B27539F-10B5-46FB-850E-BFF42369522F}"/>
              </a:ext>
            </a:extLst>
          </p:cNvPr>
          <p:cNvSpPr/>
          <p:nvPr/>
        </p:nvSpPr>
        <p:spPr>
          <a:xfrm>
            <a:off x="1706177" y="123824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ine Callout 1 13">
            <a:extLst>
              <a:ext uri="{FF2B5EF4-FFF2-40B4-BE49-F238E27FC236}">
                <a16:creationId xmlns:a16="http://schemas.microsoft.com/office/drawing/2014/main" xmlns="" id="{035084C3-CAD4-4AF0-8983-651F41E01830}"/>
              </a:ext>
            </a:extLst>
          </p:cNvPr>
          <p:cNvSpPr/>
          <p:nvPr/>
        </p:nvSpPr>
        <p:spPr>
          <a:xfrm>
            <a:off x="247650" y="332721"/>
            <a:ext cx="1809750" cy="457200"/>
          </a:xfrm>
          <a:prstGeom prst="borderCallout1">
            <a:avLst>
              <a:gd name="adj1" fmla="val 222568"/>
              <a:gd name="adj2" fmla="val 81111"/>
              <a:gd name="adj3" fmla="val 94908"/>
              <a:gd name="adj4" fmla="val 47645"/>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Caesarea</a:t>
            </a:r>
          </a:p>
        </p:txBody>
      </p:sp>
      <p:cxnSp>
        <p:nvCxnSpPr>
          <p:cNvPr id="3" name="Straight Connector 2">
            <a:extLst>
              <a:ext uri="{FF2B5EF4-FFF2-40B4-BE49-F238E27FC236}">
                <a16:creationId xmlns:a16="http://schemas.microsoft.com/office/drawing/2014/main" xmlns="" id="{4BB3D6D8-AC0B-438F-A90E-FB6B45676631}"/>
              </a:ext>
            </a:extLst>
          </p:cNvPr>
          <p:cNvCxnSpPr>
            <a:cxnSpLocks/>
          </p:cNvCxnSpPr>
          <p:nvPr/>
        </p:nvCxnSpPr>
        <p:spPr>
          <a:xfrm flipH="1">
            <a:off x="1390650" y="1695983"/>
            <a:ext cx="506027" cy="1350830"/>
          </a:xfrm>
          <a:prstGeom prst="line">
            <a:avLst/>
          </a:prstGeom>
          <a:ln w="66675">
            <a:solidFill>
              <a:srgbClr val="00823B"/>
            </a:solidFill>
            <a:prstDash val="sysDash"/>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xmlns="" id="{75798C1F-6089-4854-A068-E3A9078C703C}"/>
              </a:ext>
            </a:extLst>
          </p:cNvPr>
          <p:cNvPicPr>
            <a:picLocks noChangeAspect="1"/>
          </p:cNvPicPr>
          <p:nvPr/>
        </p:nvPicPr>
        <p:blipFill rotWithShape="1">
          <a:blip r:embed="rId2">
            <a:extLst>
              <a:ext uri="{28A0092B-C50C-407E-A947-70E740481C1C}">
                <a14:useLocalDpi xmlns:a14="http://schemas.microsoft.com/office/drawing/2010/main" val="0"/>
              </a:ext>
            </a:extLst>
          </a:blip>
          <a:srcRect b="5019"/>
          <a:stretch/>
        </p:blipFill>
        <p:spPr>
          <a:xfrm>
            <a:off x="3810000" y="0"/>
            <a:ext cx="5334000" cy="6869545"/>
          </a:xfrm>
          <a:prstGeom prst="rect">
            <a:avLst/>
          </a:prstGeom>
        </p:spPr>
      </p:pic>
      <p:sp>
        <p:nvSpPr>
          <p:cNvPr id="15" name="TextBox 14">
            <a:extLst>
              <a:ext uri="{FF2B5EF4-FFF2-40B4-BE49-F238E27FC236}">
                <a16:creationId xmlns:a16="http://schemas.microsoft.com/office/drawing/2014/main" xmlns="" id="{9E1658F0-B5CF-451A-965C-CA4AE4556BD2}"/>
              </a:ext>
            </a:extLst>
          </p:cNvPr>
          <p:cNvSpPr txBox="1"/>
          <p:nvPr/>
        </p:nvSpPr>
        <p:spPr>
          <a:xfrm>
            <a:off x="0" y="0"/>
            <a:ext cx="4114800" cy="6858000"/>
          </a:xfrm>
          <a:prstGeom prst="rect">
            <a:avLst/>
          </a:prstGeom>
          <a:solidFill>
            <a:schemeClr val="accent6">
              <a:lumMod val="40000"/>
              <a:lumOff val="60000"/>
            </a:schemeClr>
          </a:solidFill>
          <a:ln>
            <a:solidFill>
              <a:schemeClr val="bg2"/>
            </a:solidFill>
          </a:ln>
        </p:spPr>
        <p:txBody>
          <a:bodyPr wrap="square">
            <a:noAutofit/>
          </a:bodyPr>
          <a:lstStyle/>
          <a:p>
            <a:endParaRPr lang="en-US" sz="3400" b="1" baseline="30000" dirty="0"/>
          </a:p>
          <a:p>
            <a:r>
              <a:rPr lang="en-US" sz="3400" b="1" baseline="30000" dirty="0"/>
              <a:t>10:15 </a:t>
            </a:r>
            <a:r>
              <a:rPr lang="en-US" sz="3400" dirty="0"/>
              <a:t>Again a voice  came to him a second time, “</a:t>
            </a:r>
            <a:r>
              <a:rPr lang="en-US" sz="3400" b="1" u="sng" dirty="0">
                <a:solidFill>
                  <a:srgbClr val="002060"/>
                </a:solidFill>
              </a:rPr>
              <a:t>What God has cleansed, no longer consider unholy.</a:t>
            </a:r>
            <a:r>
              <a:rPr lang="en-US" sz="3400" dirty="0"/>
              <a:t>” </a:t>
            </a:r>
          </a:p>
          <a:p>
            <a:endParaRPr lang="en-US" sz="3400" dirty="0"/>
          </a:p>
          <a:p>
            <a:endParaRPr lang="en-US" sz="3200" dirty="0"/>
          </a:p>
          <a:p>
            <a:endParaRPr lang="en-US" sz="3000" dirty="0"/>
          </a:p>
        </p:txBody>
      </p:sp>
      <p:sp>
        <p:nvSpPr>
          <p:cNvPr id="17" name="TextBox 16">
            <a:extLst>
              <a:ext uri="{FF2B5EF4-FFF2-40B4-BE49-F238E27FC236}">
                <a16:creationId xmlns:a16="http://schemas.microsoft.com/office/drawing/2014/main" xmlns="" id="{42BE2D97-8DE4-44F4-8DA7-56182398FDFD}"/>
              </a:ext>
            </a:extLst>
          </p:cNvPr>
          <p:cNvSpPr txBox="1"/>
          <p:nvPr/>
        </p:nvSpPr>
        <p:spPr>
          <a:xfrm>
            <a:off x="0" y="0"/>
            <a:ext cx="4114800" cy="6858000"/>
          </a:xfrm>
          <a:prstGeom prst="rect">
            <a:avLst/>
          </a:prstGeom>
          <a:solidFill>
            <a:schemeClr val="accent6">
              <a:lumMod val="40000"/>
              <a:lumOff val="60000"/>
            </a:schemeClr>
          </a:solidFill>
          <a:ln>
            <a:solidFill>
              <a:schemeClr val="bg2"/>
            </a:solidFill>
          </a:ln>
        </p:spPr>
        <p:txBody>
          <a:bodyPr wrap="square">
            <a:noAutofit/>
          </a:bodyPr>
          <a:lstStyle/>
          <a:p>
            <a:endParaRPr lang="en-US" sz="3400" b="1" baseline="30000" dirty="0"/>
          </a:p>
          <a:p>
            <a:r>
              <a:rPr lang="en-US" sz="3400" b="1" baseline="30000" dirty="0"/>
              <a:t>10:15 </a:t>
            </a:r>
            <a:r>
              <a:rPr lang="en-US" sz="3400" dirty="0"/>
              <a:t>Again a voice  came to him a second time, “</a:t>
            </a:r>
            <a:r>
              <a:rPr lang="en-US" sz="3400" b="1" u="sng" dirty="0">
                <a:solidFill>
                  <a:srgbClr val="002060"/>
                </a:solidFill>
              </a:rPr>
              <a:t>What God has cleansed, no longer consider unholy.</a:t>
            </a:r>
            <a:r>
              <a:rPr lang="en-US" sz="3400" dirty="0"/>
              <a:t>” </a:t>
            </a:r>
          </a:p>
          <a:p>
            <a:endParaRPr lang="en-US" sz="3400" dirty="0"/>
          </a:p>
          <a:p>
            <a:endParaRPr lang="en-US" sz="3400" dirty="0"/>
          </a:p>
          <a:p>
            <a:r>
              <a:rPr lang="en-US" sz="3400" b="1" baseline="30000" dirty="0"/>
              <a:t>16 </a:t>
            </a:r>
            <a:r>
              <a:rPr lang="en-US" sz="3400" dirty="0"/>
              <a:t>This happened </a:t>
            </a:r>
            <a:r>
              <a:rPr lang="en-US" sz="3400" b="1" u="sng" dirty="0">
                <a:solidFill>
                  <a:srgbClr val="002060"/>
                </a:solidFill>
              </a:rPr>
              <a:t>three times</a:t>
            </a:r>
            <a:r>
              <a:rPr lang="en-US" sz="3400" dirty="0"/>
              <a:t>, and immediately the object was taken up into the sky.</a:t>
            </a:r>
          </a:p>
          <a:p>
            <a:endParaRPr lang="en-US" sz="3000" dirty="0"/>
          </a:p>
        </p:txBody>
      </p:sp>
      <p:sp>
        <p:nvSpPr>
          <p:cNvPr id="18" name="TextBox 17">
            <a:extLst>
              <a:ext uri="{FF2B5EF4-FFF2-40B4-BE49-F238E27FC236}">
                <a16:creationId xmlns:a16="http://schemas.microsoft.com/office/drawing/2014/main" xmlns="" id="{5CF7F4A2-23AD-44F6-8FC0-2B7C625BE8B2}"/>
              </a:ext>
            </a:extLst>
          </p:cNvPr>
          <p:cNvSpPr txBox="1"/>
          <p:nvPr/>
        </p:nvSpPr>
        <p:spPr>
          <a:xfrm>
            <a:off x="0" y="0"/>
            <a:ext cx="4114800" cy="6858000"/>
          </a:xfrm>
          <a:prstGeom prst="rect">
            <a:avLst/>
          </a:prstGeom>
          <a:solidFill>
            <a:schemeClr val="accent6">
              <a:lumMod val="40000"/>
              <a:lumOff val="60000"/>
            </a:schemeClr>
          </a:solidFill>
          <a:ln>
            <a:solidFill>
              <a:schemeClr val="bg2"/>
            </a:solidFill>
          </a:ln>
        </p:spPr>
        <p:txBody>
          <a:bodyPr wrap="square">
            <a:noAutofit/>
          </a:bodyPr>
          <a:lstStyle/>
          <a:p>
            <a:endParaRPr lang="en-US" sz="3400" b="1" baseline="30000" dirty="0"/>
          </a:p>
          <a:p>
            <a:r>
              <a:rPr lang="en-US" sz="3400" b="1" baseline="30000" dirty="0"/>
              <a:t>10:15 </a:t>
            </a:r>
            <a:r>
              <a:rPr lang="en-US" sz="3400" dirty="0"/>
              <a:t>Again a voice  came to him a second time, “What God has cleansed, no longer consider unholy.” </a:t>
            </a:r>
          </a:p>
          <a:p>
            <a:endParaRPr lang="en-US" sz="3400" dirty="0"/>
          </a:p>
          <a:p>
            <a:endParaRPr lang="en-US" sz="3200" dirty="0"/>
          </a:p>
          <a:p>
            <a:r>
              <a:rPr lang="en-US" sz="3400" b="1" baseline="30000" dirty="0"/>
              <a:t>16 </a:t>
            </a:r>
            <a:r>
              <a:rPr lang="en-US" sz="3400" dirty="0"/>
              <a:t>This happened three times, and immediately t</a:t>
            </a:r>
            <a:r>
              <a:rPr lang="en-US" sz="3400" b="1" u="sng" dirty="0">
                <a:solidFill>
                  <a:srgbClr val="002060"/>
                </a:solidFill>
              </a:rPr>
              <a:t>he object was taken up into the sky</a:t>
            </a:r>
            <a:r>
              <a:rPr lang="en-US" sz="3400" dirty="0"/>
              <a:t>.</a:t>
            </a:r>
          </a:p>
          <a:p>
            <a:endParaRPr lang="en-US" sz="3000" dirty="0"/>
          </a:p>
        </p:txBody>
      </p:sp>
    </p:spTree>
    <p:extLst>
      <p:ext uri="{BB962C8B-B14F-4D97-AF65-F5344CB8AC3E}">
        <p14:creationId xmlns:p14="http://schemas.microsoft.com/office/powerpoint/2010/main" val="1262591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D77EE230-C7D5-4D47-B2D8-75E21312418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260" t="11298" r="26896" b="92"/>
          <a:stretch/>
        </p:blipFill>
        <p:spPr>
          <a:xfrm rot="5400000">
            <a:off x="1143001" y="-1143000"/>
            <a:ext cx="6858000" cy="9143998"/>
          </a:xfrm>
          <a:prstGeom prst="rect">
            <a:avLst/>
          </a:prstGeom>
        </p:spPr>
      </p:pic>
      <p:sp>
        <p:nvSpPr>
          <p:cNvPr id="34" name="Title 1">
            <a:extLst>
              <a:ext uri="{FF2B5EF4-FFF2-40B4-BE49-F238E27FC236}">
                <a16:creationId xmlns:a16="http://schemas.microsoft.com/office/drawing/2014/main" xmlns="" id="{3E3BFD61-0EDA-4470-BD1C-3E2868B54FA4}"/>
              </a:ext>
            </a:extLst>
          </p:cNvPr>
          <p:cNvSpPr txBox="1">
            <a:spLocks/>
          </p:cNvSpPr>
          <p:nvPr/>
        </p:nvSpPr>
        <p:spPr bwMode="auto">
          <a:xfrm>
            <a:off x="0" y="5858867"/>
            <a:ext cx="9144000" cy="999132"/>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500" b="1" dirty="0">
                <a:solidFill>
                  <a:schemeClr val="bg1"/>
                </a:solidFill>
                <a:latin typeface="+mj-lt"/>
                <a:ea typeface="+mj-ea"/>
                <a:cs typeface="+mj-cs"/>
              </a:rPr>
              <a:t>God’s 3-stage plan for “the gospel”</a:t>
            </a:r>
            <a:endParaRPr kumimoji="0" lang="en-US" sz="3500" b="1" i="0" u="none" strike="noStrike" kern="1200" cap="none" spc="0" normalizeH="0" baseline="0" noProof="0" dirty="0">
              <a:ln>
                <a:noFill/>
              </a:ln>
              <a:solidFill>
                <a:schemeClr val="bg1"/>
              </a:solidFill>
              <a:effectLst/>
              <a:uLnTx/>
              <a:uFillTx/>
              <a:latin typeface="+mj-lt"/>
              <a:ea typeface="+mj-ea"/>
              <a:cs typeface="+mj-cs"/>
            </a:endParaRPr>
          </a:p>
        </p:txBody>
      </p:sp>
      <p:sp>
        <p:nvSpPr>
          <p:cNvPr id="7" name="TextBox 6">
            <a:extLst>
              <a:ext uri="{FF2B5EF4-FFF2-40B4-BE49-F238E27FC236}">
                <a16:creationId xmlns:a16="http://schemas.microsoft.com/office/drawing/2014/main" xmlns="" id="{77587072-5C34-404A-AD1C-CE720BDD728A}"/>
              </a:ext>
            </a:extLst>
          </p:cNvPr>
          <p:cNvSpPr txBox="1">
            <a:spLocks noChangeArrowheads="1"/>
          </p:cNvSpPr>
          <p:nvPr/>
        </p:nvSpPr>
        <p:spPr bwMode="auto">
          <a:xfrm>
            <a:off x="4876800" y="76200"/>
            <a:ext cx="4158548" cy="3046988"/>
          </a:xfrm>
          <a:prstGeom prst="rect">
            <a:avLst/>
          </a:prstGeom>
          <a:solidFill>
            <a:schemeClr val="accent5">
              <a:lumMod val="75000"/>
            </a:schemeClr>
          </a:solidFill>
          <a:ln w="9525">
            <a:solidFill>
              <a:schemeClr val="bg2"/>
            </a:solidFill>
            <a:miter lim="800000"/>
            <a:headEnd/>
            <a:tailEnd/>
          </a:ln>
        </p:spPr>
        <p:txBody>
          <a:bodyPr wrap="square">
            <a:spAutoFit/>
          </a:bodyPr>
          <a:lstStyle/>
          <a:p>
            <a:r>
              <a:rPr lang="en-US" sz="3200" b="1" baseline="30000" dirty="0">
                <a:solidFill>
                  <a:schemeClr val="bg1"/>
                </a:solidFill>
              </a:rPr>
              <a:t>Acts1:8</a:t>
            </a:r>
            <a:r>
              <a:rPr lang="en-US" sz="3200" baseline="30000" dirty="0">
                <a:solidFill>
                  <a:schemeClr val="bg1"/>
                </a:solidFill>
              </a:rPr>
              <a:t> </a:t>
            </a:r>
            <a:r>
              <a:rPr lang="en-US" sz="3200" b="1" u="sng" dirty="0">
                <a:solidFill>
                  <a:schemeClr val="bg1"/>
                </a:solidFill>
              </a:rPr>
              <a:t>you shall be My witnesses</a:t>
            </a:r>
            <a:r>
              <a:rPr lang="en-US" sz="3200" b="1" dirty="0">
                <a:solidFill>
                  <a:schemeClr val="bg1"/>
                </a:solidFill>
              </a:rPr>
              <a:t> </a:t>
            </a:r>
            <a:r>
              <a:rPr lang="en-US" sz="3200" dirty="0">
                <a:solidFill>
                  <a:schemeClr val="bg1"/>
                </a:solidFill>
              </a:rPr>
              <a:t>both in Jerusalem, and in all Judea and Samaria, and even to the remotest part of the earth.”</a:t>
            </a:r>
          </a:p>
        </p:txBody>
      </p:sp>
      <p:sp>
        <p:nvSpPr>
          <p:cNvPr id="8" name="TextBox 7">
            <a:extLst>
              <a:ext uri="{FF2B5EF4-FFF2-40B4-BE49-F238E27FC236}">
                <a16:creationId xmlns:a16="http://schemas.microsoft.com/office/drawing/2014/main" xmlns="" id="{5349ABF3-90D6-4F38-9551-D23A5AE9579F}"/>
              </a:ext>
            </a:extLst>
          </p:cNvPr>
          <p:cNvSpPr txBox="1">
            <a:spLocks noChangeArrowheads="1"/>
          </p:cNvSpPr>
          <p:nvPr/>
        </p:nvSpPr>
        <p:spPr bwMode="auto">
          <a:xfrm>
            <a:off x="4876800" y="76200"/>
            <a:ext cx="4158548" cy="3046988"/>
          </a:xfrm>
          <a:prstGeom prst="rect">
            <a:avLst/>
          </a:prstGeom>
          <a:solidFill>
            <a:schemeClr val="accent5">
              <a:lumMod val="75000"/>
            </a:schemeClr>
          </a:solidFill>
          <a:ln w="9525">
            <a:solidFill>
              <a:schemeClr val="bg2"/>
            </a:solidFill>
            <a:miter lim="800000"/>
            <a:headEnd/>
            <a:tailEnd/>
          </a:ln>
        </p:spPr>
        <p:txBody>
          <a:bodyPr wrap="square">
            <a:spAutoFit/>
          </a:bodyPr>
          <a:lstStyle/>
          <a:p>
            <a:r>
              <a:rPr lang="en-US" sz="3200" b="1" baseline="30000" dirty="0">
                <a:solidFill>
                  <a:schemeClr val="bg1"/>
                </a:solidFill>
              </a:rPr>
              <a:t>Acts1:8</a:t>
            </a:r>
            <a:r>
              <a:rPr lang="en-US" sz="3200" baseline="30000" dirty="0">
                <a:solidFill>
                  <a:schemeClr val="bg1"/>
                </a:solidFill>
              </a:rPr>
              <a:t> </a:t>
            </a:r>
            <a:r>
              <a:rPr lang="en-US" sz="3200" dirty="0">
                <a:solidFill>
                  <a:schemeClr val="bg1"/>
                </a:solidFill>
              </a:rPr>
              <a:t>you shall be My witnesses both in </a:t>
            </a:r>
            <a:r>
              <a:rPr lang="en-US" sz="3200" b="1" u="sng" dirty="0">
                <a:solidFill>
                  <a:schemeClr val="bg1"/>
                </a:solidFill>
              </a:rPr>
              <a:t>Jerusalem</a:t>
            </a:r>
            <a:r>
              <a:rPr lang="en-US" sz="3200" dirty="0">
                <a:solidFill>
                  <a:schemeClr val="bg1"/>
                </a:solidFill>
              </a:rPr>
              <a:t>, and in all Judea and Samaria, and even to the remotest part of the earth.”</a:t>
            </a:r>
          </a:p>
        </p:txBody>
      </p:sp>
      <p:sp>
        <p:nvSpPr>
          <p:cNvPr id="9" name="TextBox 8">
            <a:extLst>
              <a:ext uri="{FF2B5EF4-FFF2-40B4-BE49-F238E27FC236}">
                <a16:creationId xmlns:a16="http://schemas.microsoft.com/office/drawing/2014/main" xmlns="" id="{A1ACC680-97FF-4E20-B656-E323617CDA67}"/>
              </a:ext>
            </a:extLst>
          </p:cNvPr>
          <p:cNvSpPr txBox="1">
            <a:spLocks noChangeArrowheads="1"/>
          </p:cNvSpPr>
          <p:nvPr/>
        </p:nvSpPr>
        <p:spPr bwMode="auto">
          <a:xfrm>
            <a:off x="4876800" y="76200"/>
            <a:ext cx="4158548" cy="3046988"/>
          </a:xfrm>
          <a:prstGeom prst="rect">
            <a:avLst/>
          </a:prstGeom>
          <a:solidFill>
            <a:schemeClr val="accent5">
              <a:lumMod val="75000"/>
            </a:schemeClr>
          </a:solidFill>
          <a:ln w="9525">
            <a:solidFill>
              <a:schemeClr val="bg2"/>
            </a:solidFill>
            <a:miter lim="800000"/>
            <a:headEnd/>
            <a:tailEnd/>
          </a:ln>
        </p:spPr>
        <p:txBody>
          <a:bodyPr wrap="square">
            <a:spAutoFit/>
          </a:bodyPr>
          <a:lstStyle/>
          <a:p>
            <a:r>
              <a:rPr lang="en-US" sz="3200" b="1" baseline="30000" dirty="0">
                <a:solidFill>
                  <a:schemeClr val="bg1"/>
                </a:solidFill>
              </a:rPr>
              <a:t>Acts1:8</a:t>
            </a:r>
            <a:r>
              <a:rPr lang="en-US" sz="3200" baseline="30000" dirty="0">
                <a:solidFill>
                  <a:schemeClr val="bg1"/>
                </a:solidFill>
              </a:rPr>
              <a:t> </a:t>
            </a:r>
            <a:r>
              <a:rPr lang="en-US" sz="3200" dirty="0">
                <a:solidFill>
                  <a:schemeClr val="bg1"/>
                </a:solidFill>
              </a:rPr>
              <a:t>you shall be My witnesses both in Jerusalem, and in all </a:t>
            </a:r>
            <a:r>
              <a:rPr lang="en-US" sz="3100" b="1" u="sng" dirty="0">
                <a:solidFill>
                  <a:schemeClr val="bg1"/>
                </a:solidFill>
              </a:rPr>
              <a:t>Judea and Samaria</a:t>
            </a:r>
            <a:r>
              <a:rPr lang="en-US" sz="3200" dirty="0">
                <a:solidFill>
                  <a:schemeClr val="bg1"/>
                </a:solidFill>
              </a:rPr>
              <a:t>, and even to the remotest part of the earth.”</a:t>
            </a:r>
          </a:p>
        </p:txBody>
      </p:sp>
      <p:sp>
        <p:nvSpPr>
          <p:cNvPr id="10" name="TextBox 9">
            <a:extLst>
              <a:ext uri="{FF2B5EF4-FFF2-40B4-BE49-F238E27FC236}">
                <a16:creationId xmlns:a16="http://schemas.microsoft.com/office/drawing/2014/main" xmlns="" id="{80D574F5-6763-49E0-82FA-A8D1751C071D}"/>
              </a:ext>
            </a:extLst>
          </p:cNvPr>
          <p:cNvSpPr txBox="1">
            <a:spLocks noChangeArrowheads="1"/>
          </p:cNvSpPr>
          <p:nvPr/>
        </p:nvSpPr>
        <p:spPr bwMode="auto">
          <a:xfrm>
            <a:off x="4876800" y="76200"/>
            <a:ext cx="4158548" cy="3046988"/>
          </a:xfrm>
          <a:prstGeom prst="rect">
            <a:avLst/>
          </a:prstGeom>
          <a:solidFill>
            <a:schemeClr val="accent5">
              <a:lumMod val="75000"/>
            </a:schemeClr>
          </a:solidFill>
          <a:ln w="9525">
            <a:solidFill>
              <a:schemeClr val="bg2"/>
            </a:solidFill>
            <a:miter lim="800000"/>
            <a:headEnd/>
            <a:tailEnd/>
          </a:ln>
        </p:spPr>
        <p:txBody>
          <a:bodyPr wrap="square">
            <a:spAutoFit/>
          </a:bodyPr>
          <a:lstStyle/>
          <a:p>
            <a:r>
              <a:rPr lang="en-US" sz="3200" b="1" baseline="30000" dirty="0">
                <a:solidFill>
                  <a:schemeClr val="bg1"/>
                </a:solidFill>
              </a:rPr>
              <a:t>Acts1:8</a:t>
            </a:r>
            <a:r>
              <a:rPr lang="en-US" sz="3200" baseline="30000" dirty="0">
                <a:solidFill>
                  <a:schemeClr val="bg1"/>
                </a:solidFill>
              </a:rPr>
              <a:t> </a:t>
            </a:r>
            <a:r>
              <a:rPr lang="en-US" sz="3200" dirty="0">
                <a:solidFill>
                  <a:schemeClr val="bg1"/>
                </a:solidFill>
              </a:rPr>
              <a:t>you shall be My witnesses both in Jerusalem, and in all Judea and Samaria, and even to the </a:t>
            </a:r>
            <a:r>
              <a:rPr lang="en-US" sz="3200" b="1" u="sng" dirty="0">
                <a:solidFill>
                  <a:schemeClr val="bg1"/>
                </a:solidFill>
              </a:rPr>
              <a:t>remotest part of the earth</a:t>
            </a:r>
            <a:r>
              <a:rPr lang="en-US" sz="3200" dirty="0">
                <a:solidFill>
                  <a:schemeClr val="bg1"/>
                </a:solidFill>
              </a:rPr>
              <a:t>.”</a:t>
            </a:r>
          </a:p>
        </p:txBody>
      </p:sp>
      <p:sp>
        <p:nvSpPr>
          <p:cNvPr id="11" name="Line Callout 1 13">
            <a:extLst>
              <a:ext uri="{FF2B5EF4-FFF2-40B4-BE49-F238E27FC236}">
                <a16:creationId xmlns:a16="http://schemas.microsoft.com/office/drawing/2014/main" xmlns="" id="{A0545D7D-E733-4C23-BE2B-E71E4B417538}"/>
              </a:ext>
            </a:extLst>
          </p:cNvPr>
          <p:cNvSpPr/>
          <p:nvPr/>
        </p:nvSpPr>
        <p:spPr>
          <a:xfrm>
            <a:off x="5943600" y="3733800"/>
            <a:ext cx="1905000" cy="533400"/>
          </a:xfrm>
          <a:prstGeom prst="borderCallout1">
            <a:avLst>
              <a:gd name="adj1" fmla="val 36202"/>
              <a:gd name="adj2" fmla="val -118730"/>
              <a:gd name="adj3" fmla="val 55871"/>
              <a:gd name="adj4" fmla="val 276"/>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Jerusalem</a:t>
            </a:r>
          </a:p>
        </p:txBody>
      </p:sp>
      <p:sp>
        <p:nvSpPr>
          <p:cNvPr id="12" name="Oval 11">
            <a:extLst>
              <a:ext uri="{FF2B5EF4-FFF2-40B4-BE49-F238E27FC236}">
                <a16:creationId xmlns:a16="http://schemas.microsoft.com/office/drawing/2014/main" xmlns="" id="{5BA10EDF-70F6-4242-8CD0-39EE989CF5C8}"/>
              </a:ext>
            </a:extLst>
          </p:cNvPr>
          <p:cNvSpPr/>
          <p:nvPr/>
        </p:nvSpPr>
        <p:spPr>
          <a:xfrm rot="1553808">
            <a:off x="1059149" y="2474391"/>
            <a:ext cx="3356590" cy="3712320"/>
          </a:xfrm>
          <a:prstGeom prst="ellipse">
            <a:avLst/>
          </a:prstGeom>
          <a:solidFill>
            <a:srgbClr val="00823B">
              <a:alpha val="46000"/>
            </a:srgb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xmlns="" id="{70A46CFF-3E68-4F72-8FCE-137EE6F54992}"/>
              </a:ext>
            </a:extLst>
          </p:cNvPr>
          <p:cNvSpPr/>
          <p:nvPr/>
        </p:nvSpPr>
        <p:spPr>
          <a:xfrm rot="1553808">
            <a:off x="2364822" y="196478"/>
            <a:ext cx="2875664" cy="2857316"/>
          </a:xfrm>
          <a:prstGeom prst="ellipse">
            <a:avLst/>
          </a:prstGeom>
          <a:solidFill>
            <a:srgbClr val="00823B">
              <a:alpha val="46000"/>
            </a:srgb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ine Callout 1 13">
            <a:extLst>
              <a:ext uri="{FF2B5EF4-FFF2-40B4-BE49-F238E27FC236}">
                <a16:creationId xmlns:a16="http://schemas.microsoft.com/office/drawing/2014/main" xmlns="" id="{D09A163B-DD35-4499-AE34-37B955692346}"/>
              </a:ext>
            </a:extLst>
          </p:cNvPr>
          <p:cNvSpPr/>
          <p:nvPr/>
        </p:nvSpPr>
        <p:spPr>
          <a:xfrm>
            <a:off x="5943600" y="4419600"/>
            <a:ext cx="1905000" cy="457200"/>
          </a:xfrm>
          <a:prstGeom prst="borderCallout1">
            <a:avLst>
              <a:gd name="adj1" fmla="val 102786"/>
              <a:gd name="adj2" fmla="val -114654"/>
              <a:gd name="adj3" fmla="val 55871"/>
              <a:gd name="adj4" fmla="val 276"/>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Judea</a:t>
            </a:r>
          </a:p>
        </p:txBody>
      </p:sp>
      <p:sp>
        <p:nvSpPr>
          <p:cNvPr id="15" name="Line Callout 1 13">
            <a:extLst>
              <a:ext uri="{FF2B5EF4-FFF2-40B4-BE49-F238E27FC236}">
                <a16:creationId xmlns:a16="http://schemas.microsoft.com/office/drawing/2014/main" xmlns="" id="{553AE815-2F0D-44D1-8C3D-23FF580AE976}"/>
              </a:ext>
            </a:extLst>
          </p:cNvPr>
          <p:cNvSpPr/>
          <p:nvPr/>
        </p:nvSpPr>
        <p:spPr>
          <a:xfrm>
            <a:off x="5943880" y="3124200"/>
            <a:ext cx="1905000" cy="457200"/>
          </a:xfrm>
          <a:prstGeom prst="borderCallout1">
            <a:avLst>
              <a:gd name="adj1" fmla="val -122927"/>
              <a:gd name="adj2" fmla="val -99294"/>
              <a:gd name="adj3" fmla="val 43871"/>
              <a:gd name="adj4" fmla="val 276"/>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Samaria</a:t>
            </a:r>
          </a:p>
        </p:txBody>
      </p:sp>
      <p:sp>
        <p:nvSpPr>
          <p:cNvPr id="16" name="Arrow: Right 15">
            <a:extLst>
              <a:ext uri="{FF2B5EF4-FFF2-40B4-BE49-F238E27FC236}">
                <a16:creationId xmlns:a16="http://schemas.microsoft.com/office/drawing/2014/main" xmlns="" id="{057E6D69-F073-4656-8481-5ADEDAA41A24}"/>
              </a:ext>
            </a:extLst>
          </p:cNvPr>
          <p:cNvSpPr/>
          <p:nvPr/>
        </p:nvSpPr>
        <p:spPr>
          <a:xfrm rot="19466817">
            <a:off x="4482239" y="369282"/>
            <a:ext cx="2151911" cy="349850"/>
          </a:xfrm>
          <a:prstGeom prst="rightArrow">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xmlns="" id="{8E2C49C5-4750-43C4-B834-9908CF1D158B}"/>
              </a:ext>
            </a:extLst>
          </p:cNvPr>
          <p:cNvSpPr/>
          <p:nvPr/>
        </p:nvSpPr>
        <p:spPr>
          <a:xfrm rot="15544219">
            <a:off x="3088331" y="137152"/>
            <a:ext cx="1590570" cy="278352"/>
          </a:xfrm>
          <a:prstGeom prst="rightArrow">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xmlns="" id="{B8A417BD-030A-4DCC-82C1-16E5224C89CB}"/>
              </a:ext>
            </a:extLst>
          </p:cNvPr>
          <p:cNvSpPr/>
          <p:nvPr/>
        </p:nvSpPr>
        <p:spPr>
          <a:xfrm rot="1732048">
            <a:off x="3782432" y="5352768"/>
            <a:ext cx="2985520" cy="376200"/>
          </a:xfrm>
          <a:prstGeom prst="rightArrow">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xmlns="" id="{2FD50800-CC91-468C-9560-F562C0801312}"/>
              </a:ext>
            </a:extLst>
          </p:cNvPr>
          <p:cNvSpPr/>
          <p:nvPr/>
        </p:nvSpPr>
        <p:spPr>
          <a:xfrm rot="3114872">
            <a:off x="3107577" y="5935791"/>
            <a:ext cx="2091263" cy="340643"/>
          </a:xfrm>
          <a:prstGeom prst="rightArrow">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xmlns="" id="{06A49400-48AA-4315-AAE2-BBCE19D2D195}"/>
              </a:ext>
            </a:extLst>
          </p:cNvPr>
          <p:cNvSpPr/>
          <p:nvPr/>
        </p:nvSpPr>
        <p:spPr>
          <a:xfrm rot="12356881">
            <a:off x="171389" y="2048564"/>
            <a:ext cx="2586932" cy="334502"/>
          </a:xfrm>
          <a:prstGeom prst="rightArrow">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xmlns="" id="{5CCFA4DF-3280-4BBC-BE7C-B181C741119B}"/>
              </a:ext>
            </a:extLst>
          </p:cNvPr>
          <p:cNvSpPr/>
          <p:nvPr/>
        </p:nvSpPr>
        <p:spPr>
          <a:xfrm rot="12538935">
            <a:off x="249144" y="1274499"/>
            <a:ext cx="3029441" cy="322856"/>
          </a:xfrm>
          <a:prstGeom prst="rightArrow">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Right 22">
            <a:extLst>
              <a:ext uri="{FF2B5EF4-FFF2-40B4-BE49-F238E27FC236}">
                <a16:creationId xmlns:a16="http://schemas.microsoft.com/office/drawing/2014/main" xmlns="" id="{60F693AB-4E7D-48EC-A3B1-BE1ED9C28FE4}"/>
              </a:ext>
            </a:extLst>
          </p:cNvPr>
          <p:cNvSpPr/>
          <p:nvPr/>
        </p:nvSpPr>
        <p:spPr>
          <a:xfrm rot="11043818">
            <a:off x="70830" y="3686753"/>
            <a:ext cx="2036809" cy="346336"/>
          </a:xfrm>
          <a:prstGeom prst="rightArrow">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Right 23">
            <a:extLst>
              <a:ext uri="{FF2B5EF4-FFF2-40B4-BE49-F238E27FC236}">
                <a16:creationId xmlns:a16="http://schemas.microsoft.com/office/drawing/2014/main" xmlns="" id="{2A4269AC-B522-4AA8-A9CB-D13FC8D45190}"/>
              </a:ext>
            </a:extLst>
          </p:cNvPr>
          <p:cNvSpPr/>
          <p:nvPr/>
        </p:nvSpPr>
        <p:spPr>
          <a:xfrm rot="13506836">
            <a:off x="1816382" y="487185"/>
            <a:ext cx="1924573" cy="337085"/>
          </a:xfrm>
          <a:prstGeom prst="rightArrow">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Right 24">
            <a:extLst>
              <a:ext uri="{FF2B5EF4-FFF2-40B4-BE49-F238E27FC236}">
                <a16:creationId xmlns:a16="http://schemas.microsoft.com/office/drawing/2014/main" xmlns="" id="{45935F72-9847-4A9B-9D80-50E4280F0169}"/>
              </a:ext>
            </a:extLst>
          </p:cNvPr>
          <p:cNvSpPr/>
          <p:nvPr/>
        </p:nvSpPr>
        <p:spPr>
          <a:xfrm rot="9551951">
            <a:off x="167288" y="4623567"/>
            <a:ext cx="1948634" cy="365704"/>
          </a:xfrm>
          <a:prstGeom prst="rightArrow">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Right 25">
            <a:extLst>
              <a:ext uri="{FF2B5EF4-FFF2-40B4-BE49-F238E27FC236}">
                <a16:creationId xmlns:a16="http://schemas.microsoft.com/office/drawing/2014/main" xmlns="" id="{7849B518-7E84-4CEC-AC56-32BEFB1C2CBC}"/>
              </a:ext>
            </a:extLst>
          </p:cNvPr>
          <p:cNvSpPr/>
          <p:nvPr/>
        </p:nvSpPr>
        <p:spPr>
          <a:xfrm rot="8387300">
            <a:off x="-7918" y="5544924"/>
            <a:ext cx="2404920" cy="329697"/>
          </a:xfrm>
          <a:prstGeom prst="rightArrow">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Right 26">
            <a:extLst>
              <a:ext uri="{FF2B5EF4-FFF2-40B4-BE49-F238E27FC236}">
                <a16:creationId xmlns:a16="http://schemas.microsoft.com/office/drawing/2014/main" xmlns="" id="{4E556938-5911-4C20-94ED-4A9ACB56CD35}"/>
              </a:ext>
            </a:extLst>
          </p:cNvPr>
          <p:cNvSpPr/>
          <p:nvPr/>
        </p:nvSpPr>
        <p:spPr>
          <a:xfrm rot="11568848">
            <a:off x="113755" y="2919459"/>
            <a:ext cx="2169598" cy="334445"/>
          </a:xfrm>
          <a:prstGeom prst="rightArrow">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xmlns="" id="{C18411E6-337F-4C24-B73B-6B1422FA0350}"/>
              </a:ext>
            </a:extLst>
          </p:cNvPr>
          <p:cNvSpPr/>
          <p:nvPr/>
        </p:nvSpPr>
        <p:spPr>
          <a:xfrm>
            <a:off x="3322414" y="3767455"/>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Right 28">
            <a:extLst>
              <a:ext uri="{FF2B5EF4-FFF2-40B4-BE49-F238E27FC236}">
                <a16:creationId xmlns:a16="http://schemas.microsoft.com/office/drawing/2014/main" xmlns="" id="{A6A77B68-F942-4383-A080-5EF17CBEDF5D}"/>
              </a:ext>
            </a:extLst>
          </p:cNvPr>
          <p:cNvSpPr/>
          <p:nvPr/>
        </p:nvSpPr>
        <p:spPr>
          <a:xfrm rot="6253444">
            <a:off x="1525246" y="6050359"/>
            <a:ext cx="2021703" cy="340397"/>
          </a:xfrm>
          <a:prstGeom prst="rightArrow">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762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left)">
                                      <p:cBhvr>
                                        <p:cTn id="41" dur="500"/>
                                        <p:tgtEl>
                                          <p:spTgt spid="16"/>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down)">
                                      <p:cBhvr>
                                        <p:cTn id="44" dur="500"/>
                                        <p:tgtEl>
                                          <p:spTgt spid="18"/>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left)">
                                      <p:cBhvr>
                                        <p:cTn id="50" dur="500"/>
                                        <p:tgtEl>
                                          <p:spTgt spid="20"/>
                                        </p:tgtEl>
                                      </p:cBhvr>
                                    </p:animEffect>
                                  </p:childTnLst>
                                </p:cTn>
                              </p:par>
                              <p:par>
                                <p:cTn id="51" presetID="22" presetClass="entr" presetSubtype="2"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right)">
                                      <p:cBhvr>
                                        <p:cTn id="53" dur="500"/>
                                        <p:tgtEl>
                                          <p:spTgt spid="21"/>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right)">
                                      <p:cBhvr>
                                        <p:cTn id="56" dur="500"/>
                                        <p:tgtEl>
                                          <p:spTgt spid="22"/>
                                        </p:tgtEl>
                                      </p:cBhvr>
                                    </p:animEffect>
                                  </p:childTnLst>
                                </p:cTn>
                              </p:par>
                              <p:par>
                                <p:cTn id="57" presetID="22" presetClass="entr" presetSubtype="2"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right)">
                                      <p:cBhvr>
                                        <p:cTn id="59" dur="500"/>
                                        <p:tgtEl>
                                          <p:spTgt spid="23"/>
                                        </p:tgtEl>
                                      </p:cBhvr>
                                    </p:animEffect>
                                  </p:childTnLst>
                                </p:cTn>
                              </p:par>
                              <p:par>
                                <p:cTn id="60" presetID="22" presetClass="entr" presetSubtype="2" fill="hold" grpId="0" nodeType="with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wipe(right)">
                                      <p:cBhvr>
                                        <p:cTn id="62" dur="500"/>
                                        <p:tgtEl>
                                          <p:spTgt spid="24"/>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wipe(right)">
                                      <p:cBhvr>
                                        <p:cTn id="65" dur="500"/>
                                        <p:tgtEl>
                                          <p:spTgt spid="25"/>
                                        </p:tgtEl>
                                      </p:cBhvr>
                                    </p:animEffect>
                                  </p:childTnLst>
                                </p:cTn>
                              </p:par>
                              <p:par>
                                <p:cTn id="66" presetID="22" presetClass="entr" presetSubtype="2" fill="hold" grpId="0" nodeType="with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wipe(right)">
                                      <p:cBhvr>
                                        <p:cTn id="68" dur="500"/>
                                        <p:tgtEl>
                                          <p:spTgt spid="26"/>
                                        </p:tgtEl>
                                      </p:cBhvr>
                                    </p:animEffect>
                                  </p:childTnLst>
                                </p:cTn>
                              </p:par>
                              <p:par>
                                <p:cTn id="69" presetID="22" presetClass="entr" presetSubtype="2"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wipe(right)">
                                      <p:cBhvr>
                                        <p:cTn id="71" dur="500"/>
                                        <p:tgtEl>
                                          <p:spTgt spid="27"/>
                                        </p:tgtEl>
                                      </p:cBhvr>
                                    </p:animEffect>
                                  </p:childTnLst>
                                </p:cTn>
                              </p:par>
                              <p:par>
                                <p:cTn id="72" presetID="22" presetClass="entr" presetSubtype="1" fill="hold" grpId="0" nodeType="with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wipe(up)">
                                      <p:cBhvr>
                                        <p:cTn id="7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42E2EF0F-2D6F-4886-B61F-3D55235CFA8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260" t="11298" r="26896" b="92"/>
          <a:stretch/>
        </p:blipFill>
        <p:spPr>
          <a:xfrm rot="5400000">
            <a:off x="1143001" y="-1143000"/>
            <a:ext cx="6858000" cy="9143998"/>
          </a:xfrm>
          <a:prstGeom prst="rect">
            <a:avLst/>
          </a:prstGeom>
        </p:spPr>
      </p:pic>
      <p:pic>
        <p:nvPicPr>
          <p:cNvPr id="4" name="Picture 3" descr="A painting of an old building&#10;&#10;Description generated with high confidence">
            <a:extLst>
              <a:ext uri="{FF2B5EF4-FFF2-40B4-BE49-F238E27FC236}">
                <a16:creationId xmlns:a16="http://schemas.microsoft.com/office/drawing/2014/main" xmlns="" id="{3EA6B25E-5319-4E8E-8987-5D840E595C3F}"/>
              </a:ext>
            </a:extLst>
          </p:cNvPr>
          <p:cNvPicPr>
            <a:picLocks noChangeAspect="1"/>
          </p:cNvPicPr>
          <p:nvPr/>
        </p:nvPicPr>
        <p:blipFill rotWithShape="1">
          <a:blip r:embed="rId3">
            <a:extLst>
              <a:ext uri="{28A0092B-C50C-407E-A947-70E740481C1C}">
                <a14:useLocalDpi xmlns:a14="http://schemas.microsoft.com/office/drawing/2010/main" val="0"/>
              </a:ext>
            </a:extLst>
          </a:blip>
          <a:srcRect l="827"/>
          <a:stretch/>
        </p:blipFill>
        <p:spPr>
          <a:xfrm>
            <a:off x="2762248" y="-24214"/>
            <a:ext cx="7547070" cy="4748614"/>
          </a:xfrm>
          <a:prstGeom prst="rect">
            <a:avLst/>
          </a:prstGeom>
        </p:spPr>
      </p:pic>
      <p:sp>
        <p:nvSpPr>
          <p:cNvPr id="34" name="Title 1">
            <a:extLst>
              <a:ext uri="{FF2B5EF4-FFF2-40B4-BE49-F238E27FC236}">
                <a16:creationId xmlns:a16="http://schemas.microsoft.com/office/drawing/2014/main" xmlns="" id="{3E3BFD61-0EDA-4470-BD1C-3E2868B54FA4}"/>
              </a:ext>
            </a:extLst>
          </p:cNvPr>
          <p:cNvSpPr txBox="1">
            <a:spLocks/>
          </p:cNvSpPr>
          <p:nvPr/>
        </p:nvSpPr>
        <p:spPr bwMode="auto">
          <a:xfrm>
            <a:off x="0" y="5858867"/>
            <a:ext cx="9144000" cy="999132"/>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500" b="1" dirty="0">
                <a:solidFill>
                  <a:schemeClr val="bg1"/>
                </a:solidFill>
                <a:latin typeface="+mj-lt"/>
                <a:ea typeface="+mj-ea"/>
                <a:cs typeface="+mj-cs"/>
              </a:rPr>
              <a:t>God’s 3-stage plan for “the gospel”</a:t>
            </a:r>
            <a:endParaRPr kumimoji="0" lang="en-US" sz="3500" b="1" i="0" u="none" strike="noStrike" kern="1200" cap="none" spc="0" normalizeH="0" baseline="0" noProof="0" dirty="0">
              <a:ln>
                <a:noFill/>
              </a:ln>
              <a:solidFill>
                <a:schemeClr val="bg1"/>
              </a:solidFill>
              <a:effectLst/>
              <a:uLnTx/>
              <a:uFillTx/>
              <a:latin typeface="+mj-lt"/>
              <a:ea typeface="+mj-ea"/>
              <a:cs typeface="+mj-cs"/>
            </a:endParaRPr>
          </a:p>
        </p:txBody>
      </p:sp>
      <p:sp>
        <p:nvSpPr>
          <p:cNvPr id="9" name="Oval 8">
            <a:extLst>
              <a:ext uri="{FF2B5EF4-FFF2-40B4-BE49-F238E27FC236}">
                <a16:creationId xmlns:a16="http://schemas.microsoft.com/office/drawing/2014/main" xmlns="" id="{3AD0121E-4B3D-4832-A6B2-0D22CE2E6DF5}"/>
              </a:ext>
            </a:extLst>
          </p:cNvPr>
          <p:cNvSpPr/>
          <p:nvPr/>
        </p:nvSpPr>
        <p:spPr>
          <a:xfrm>
            <a:off x="990600" y="295274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ine Callout 1 13">
            <a:extLst>
              <a:ext uri="{FF2B5EF4-FFF2-40B4-BE49-F238E27FC236}">
                <a16:creationId xmlns:a16="http://schemas.microsoft.com/office/drawing/2014/main" xmlns="" id="{C198BE33-7819-468F-9D70-4BFFEF677612}"/>
              </a:ext>
            </a:extLst>
          </p:cNvPr>
          <p:cNvSpPr/>
          <p:nvPr/>
        </p:nvSpPr>
        <p:spPr>
          <a:xfrm>
            <a:off x="235487" y="3675464"/>
            <a:ext cx="1409700" cy="457200"/>
          </a:xfrm>
          <a:prstGeom prst="borderCallout1">
            <a:avLst>
              <a:gd name="adj1" fmla="val -74714"/>
              <a:gd name="adj2" fmla="val 61522"/>
              <a:gd name="adj3" fmla="val 1704"/>
              <a:gd name="adj4" fmla="val 52060"/>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Joppa</a:t>
            </a:r>
          </a:p>
        </p:txBody>
      </p:sp>
      <p:sp>
        <p:nvSpPr>
          <p:cNvPr id="11" name="Oval 10">
            <a:extLst>
              <a:ext uri="{FF2B5EF4-FFF2-40B4-BE49-F238E27FC236}">
                <a16:creationId xmlns:a16="http://schemas.microsoft.com/office/drawing/2014/main" xmlns="" id="{2B27539F-10B5-46FB-850E-BFF42369522F}"/>
              </a:ext>
            </a:extLst>
          </p:cNvPr>
          <p:cNvSpPr/>
          <p:nvPr/>
        </p:nvSpPr>
        <p:spPr>
          <a:xfrm>
            <a:off x="1706177" y="123824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ine Callout 1 13">
            <a:extLst>
              <a:ext uri="{FF2B5EF4-FFF2-40B4-BE49-F238E27FC236}">
                <a16:creationId xmlns:a16="http://schemas.microsoft.com/office/drawing/2014/main" xmlns="" id="{035084C3-CAD4-4AF0-8983-651F41E01830}"/>
              </a:ext>
            </a:extLst>
          </p:cNvPr>
          <p:cNvSpPr/>
          <p:nvPr/>
        </p:nvSpPr>
        <p:spPr>
          <a:xfrm>
            <a:off x="247650" y="332721"/>
            <a:ext cx="1809750" cy="457200"/>
          </a:xfrm>
          <a:prstGeom prst="borderCallout1">
            <a:avLst>
              <a:gd name="adj1" fmla="val 222568"/>
              <a:gd name="adj2" fmla="val 81111"/>
              <a:gd name="adj3" fmla="val 94908"/>
              <a:gd name="adj4" fmla="val 47645"/>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Caesarea</a:t>
            </a:r>
          </a:p>
        </p:txBody>
      </p:sp>
      <p:sp>
        <p:nvSpPr>
          <p:cNvPr id="16" name="TextBox 15">
            <a:extLst>
              <a:ext uri="{FF2B5EF4-FFF2-40B4-BE49-F238E27FC236}">
                <a16:creationId xmlns:a16="http://schemas.microsoft.com/office/drawing/2014/main" xmlns="" id="{723CCE5F-0210-4DEB-A8D8-D31DE1B1DDCD}"/>
              </a:ext>
            </a:extLst>
          </p:cNvPr>
          <p:cNvSpPr txBox="1"/>
          <p:nvPr/>
        </p:nvSpPr>
        <p:spPr>
          <a:xfrm>
            <a:off x="0" y="4191000"/>
            <a:ext cx="9132278" cy="26670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10:17 </a:t>
            </a:r>
            <a:r>
              <a:rPr lang="en-US" sz="3400" dirty="0"/>
              <a:t>Now while Peter was </a:t>
            </a:r>
            <a:r>
              <a:rPr lang="en-US" sz="3400" b="1" u="sng" dirty="0">
                <a:solidFill>
                  <a:srgbClr val="002060"/>
                </a:solidFill>
              </a:rPr>
              <a:t>greatly perplexed in  mind</a:t>
            </a:r>
            <a:r>
              <a:rPr lang="en-US" sz="3400" dirty="0"/>
              <a:t> as to what the vision which he had seen might be, behold, the men who had been sent by Cornelius, having asked directions for Simon’s house, appeared at the gate; </a:t>
            </a:r>
          </a:p>
          <a:p>
            <a:endParaRPr lang="en-US" sz="3200" dirty="0"/>
          </a:p>
          <a:p>
            <a:endParaRPr lang="en-US" sz="3000" dirty="0"/>
          </a:p>
        </p:txBody>
      </p:sp>
      <p:sp>
        <p:nvSpPr>
          <p:cNvPr id="18" name="TextBox 17">
            <a:extLst>
              <a:ext uri="{FF2B5EF4-FFF2-40B4-BE49-F238E27FC236}">
                <a16:creationId xmlns:a16="http://schemas.microsoft.com/office/drawing/2014/main" xmlns="" id="{DD189388-1478-42BF-8BA2-5F40FD61F449}"/>
              </a:ext>
            </a:extLst>
          </p:cNvPr>
          <p:cNvSpPr txBox="1"/>
          <p:nvPr/>
        </p:nvSpPr>
        <p:spPr>
          <a:xfrm>
            <a:off x="0" y="4191000"/>
            <a:ext cx="9132278" cy="26670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10:17 </a:t>
            </a:r>
            <a:r>
              <a:rPr lang="en-US" sz="3400" dirty="0"/>
              <a:t>Now while Peter was greatly perplexed in  mind as to what the vision which he had seen might be, </a:t>
            </a:r>
            <a:r>
              <a:rPr lang="en-US" sz="3400" b="1" u="sng" dirty="0">
                <a:solidFill>
                  <a:srgbClr val="002060"/>
                </a:solidFill>
              </a:rPr>
              <a:t>behold</a:t>
            </a:r>
            <a:r>
              <a:rPr lang="en-US" sz="3400" dirty="0"/>
              <a:t>, the men who had been sent by Cornelius, having asked directions for Simon’s house, appeared at the gate; </a:t>
            </a:r>
          </a:p>
          <a:p>
            <a:endParaRPr lang="en-US" sz="3200" dirty="0"/>
          </a:p>
          <a:p>
            <a:endParaRPr lang="en-US" sz="3000" dirty="0"/>
          </a:p>
        </p:txBody>
      </p:sp>
    </p:spTree>
    <p:extLst>
      <p:ext uri="{BB962C8B-B14F-4D97-AF65-F5344CB8AC3E}">
        <p14:creationId xmlns:p14="http://schemas.microsoft.com/office/powerpoint/2010/main" val="1150056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42E2EF0F-2D6F-4886-B61F-3D55235CFA8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260" t="11298" r="26896" b="92"/>
          <a:stretch/>
        </p:blipFill>
        <p:spPr>
          <a:xfrm rot="5400000">
            <a:off x="1143001" y="-1143000"/>
            <a:ext cx="6858000" cy="9143998"/>
          </a:xfrm>
          <a:prstGeom prst="rect">
            <a:avLst/>
          </a:prstGeom>
        </p:spPr>
      </p:pic>
      <p:pic>
        <p:nvPicPr>
          <p:cNvPr id="4" name="Picture 3" descr="A painting of an old building&#10;&#10;Description generated with high confidence">
            <a:extLst>
              <a:ext uri="{FF2B5EF4-FFF2-40B4-BE49-F238E27FC236}">
                <a16:creationId xmlns:a16="http://schemas.microsoft.com/office/drawing/2014/main" xmlns="" id="{3EA6B25E-5319-4E8E-8987-5D840E595C3F}"/>
              </a:ext>
            </a:extLst>
          </p:cNvPr>
          <p:cNvPicPr>
            <a:picLocks noChangeAspect="1"/>
          </p:cNvPicPr>
          <p:nvPr/>
        </p:nvPicPr>
        <p:blipFill rotWithShape="1">
          <a:blip r:embed="rId3">
            <a:extLst>
              <a:ext uri="{28A0092B-C50C-407E-A947-70E740481C1C}">
                <a14:useLocalDpi xmlns:a14="http://schemas.microsoft.com/office/drawing/2010/main" val="0"/>
              </a:ext>
            </a:extLst>
          </a:blip>
          <a:srcRect l="827"/>
          <a:stretch/>
        </p:blipFill>
        <p:spPr>
          <a:xfrm>
            <a:off x="2762248" y="-24214"/>
            <a:ext cx="7547070" cy="4748614"/>
          </a:xfrm>
          <a:prstGeom prst="rect">
            <a:avLst/>
          </a:prstGeom>
        </p:spPr>
      </p:pic>
      <p:sp>
        <p:nvSpPr>
          <p:cNvPr id="34" name="Title 1">
            <a:extLst>
              <a:ext uri="{FF2B5EF4-FFF2-40B4-BE49-F238E27FC236}">
                <a16:creationId xmlns:a16="http://schemas.microsoft.com/office/drawing/2014/main" xmlns="" id="{3E3BFD61-0EDA-4470-BD1C-3E2868B54FA4}"/>
              </a:ext>
            </a:extLst>
          </p:cNvPr>
          <p:cNvSpPr txBox="1">
            <a:spLocks/>
          </p:cNvSpPr>
          <p:nvPr/>
        </p:nvSpPr>
        <p:spPr bwMode="auto">
          <a:xfrm>
            <a:off x="0" y="5858867"/>
            <a:ext cx="9144000" cy="999132"/>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500" b="1" dirty="0">
                <a:solidFill>
                  <a:schemeClr val="bg1"/>
                </a:solidFill>
                <a:latin typeface="+mj-lt"/>
                <a:ea typeface="+mj-ea"/>
                <a:cs typeface="+mj-cs"/>
              </a:rPr>
              <a:t>God’s 3-stage plan for “the gospel”</a:t>
            </a:r>
            <a:endParaRPr kumimoji="0" lang="en-US" sz="3500" b="1" i="0" u="none" strike="noStrike" kern="1200" cap="none" spc="0" normalizeH="0" baseline="0" noProof="0" dirty="0">
              <a:ln>
                <a:noFill/>
              </a:ln>
              <a:solidFill>
                <a:schemeClr val="bg1"/>
              </a:solidFill>
              <a:effectLst/>
              <a:uLnTx/>
              <a:uFillTx/>
              <a:latin typeface="+mj-lt"/>
              <a:ea typeface="+mj-ea"/>
              <a:cs typeface="+mj-cs"/>
            </a:endParaRPr>
          </a:p>
        </p:txBody>
      </p:sp>
      <p:sp>
        <p:nvSpPr>
          <p:cNvPr id="9" name="Oval 8">
            <a:extLst>
              <a:ext uri="{FF2B5EF4-FFF2-40B4-BE49-F238E27FC236}">
                <a16:creationId xmlns:a16="http://schemas.microsoft.com/office/drawing/2014/main" xmlns="" id="{3AD0121E-4B3D-4832-A6B2-0D22CE2E6DF5}"/>
              </a:ext>
            </a:extLst>
          </p:cNvPr>
          <p:cNvSpPr/>
          <p:nvPr/>
        </p:nvSpPr>
        <p:spPr>
          <a:xfrm>
            <a:off x="990600" y="295274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ine Callout 1 13">
            <a:extLst>
              <a:ext uri="{FF2B5EF4-FFF2-40B4-BE49-F238E27FC236}">
                <a16:creationId xmlns:a16="http://schemas.microsoft.com/office/drawing/2014/main" xmlns="" id="{C198BE33-7819-468F-9D70-4BFFEF677612}"/>
              </a:ext>
            </a:extLst>
          </p:cNvPr>
          <p:cNvSpPr/>
          <p:nvPr/>
        </p:nvSpPr>
        <p:spPr>
          <a:xfrm>
            <a:off x="235487" y="3675464"/>
            <a:ext cx="1409700" cy="457200"/>
          </a:xfrm>
          <a:prstGeom prst="borderCallout1">
            <a:avLst>
              <a:gd name="adj1" fmla="val -74714"/>
              <a:gd name="adj2" fmla="val 61522"/>
              <a:gd name="adj3" fmla="val 1704"/>
              <a:gd name="adj4" fmla="val 52060"/>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Joppa</a:t>
            </a:r>
          </a:p>
        </p:txBody>
      </p:sp>
      <p:sp>
        <p:nvSpPr>
          <p:cNvPr id="11" name="Oval 10">
            <a:extLst>
              <a:ext uri="{FF2B5EF4-FFF2-40B4-BE49-F238E27FC236}">
                <a16:creationId xmlns:a16="http://schemas.microsoft.com/office/drawing/2014/main" xmlns="" id="{2B27539F-10B5-46FB-850E-BFF42369522F}"/>
              </a:ext>
            </a:extLst>
          </p:cNvPr>
          <p:cNvSpPr/>
          <p:nvPr/>
        </p:nvSpPr>
        <p:spPr>
          <a:xfrm>
            <a:off x="1706177" y="123824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ine Callout 1 13">
            <a:extLst>
              <a:ext uri="{FF2B5EF4-FFF2-40B4-BE49-F238E27FC236}">
                <a16:creationId xmlns:a16="http://schemas.microsoft.com/office/drawing/2014/main" xmlns="" id="{035084C3-CAD4-4AF0-8983-651F41E01830}"/>
              </a:ext>
            </a:extLst>
          </p:cNvPr>
          <p:cNvSpPr/>
          <p:nvPr/>
        </p:nvSpPr>
        <p:spPr>
          <a:xfrm>
            <a:off x="247650" y="332721"/>
            <a:ext cx="1809750" cy="457200"/>
          </a:xfrm>
          <a:prstGeom prst="borderCallout1">
            <a:avLst>
              <a:gd name="adj1" fmla="val 222568"/>
              <a:gd name="adj2" fmla="val 81111"/>
              <a:gd name="adj3" fmla="val 94908"/>
              <a:gd name="adj4" fmla="val 47645"/>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Caesarea</a:t>
            </a:r>
          </a:p>
        </p:txBody>
      </p:sp>
      <p:sp>
        <p:nvSpPr>
          <p:cNvPr id="16" name="TextBox 15">
            <a:extLst>
              <a:ext uri="{FF2B5EF4-FFF2-40B4-BE49-F238E27FC236}">
                <a16:creationId xmlns:a16="http://schemas.microsoft.com/office/drawing/2014/main" xmlns="" id="{723CCE5F-0210-4DEB-A8D8-D31DE1B1DDCD}"/>
              </a:ext>
            </a:extLst>
          </p:cNvPr>
          <p:cNvSpPr txBox="1"/>
          <p:nvPr/>
        </p:nvSpPr>
        <p:spPr>
          <a:xfrm>
            <a:off x="0" y="4724400"/>
            <a:ext cx="9132278" cy="2133599"/>
          </a:xfrm>
          <a:prstGeom prst="rect">
            <a:avLst/>
          </a:prstGeom>
          <a:solidFill>
            <a:schemeClr val="accent6">
              <a:lumMod val="40000"/>
              <a:lumOff val="60000"/>
            </a:schemeClr>
          </a:solidFill>
          <a:ln>
            <a:solidFill>
              <a:schemeClr val="bg2"/>
            </a:solidFill>
          </a:ln>
        </p:spPr>
        <p:txBody>
          <a:bodyPr wrap="square">
            <a:noAutofit/>
          </a:bodyPr>
          <a:lstStyle/>
          <a:p>
            <a:endParaRPr lang="en-US" sz="3300" b="1" baseline="30000" dirty="0"/>
          </a:p>
          <a:p>
            <a:r>
              <a:rPr lang="en-US" sz="3300" b="1" baseline="30000" dirty="0"/>
              <a:t>10:18 </a:t>
            </a:r>
            <a:r>
              <a:rPr lang="en-US" sz="3300" dirty="0"/>
              <a:t>and calling out, they were asking whether Simon, who was also called Peter, was staying there. </a:t>
            </a:r>
          </a:p>
          <a:p>
            <a:endParaRPr lang="en-US" sz="3200" dirty="0"/>
          </a:p>
          <a:p>
            <a:endParaRPr lang="en-US" sz="3000" dirty="0"/>
          </a:p>
        </p:txBody>
      </p:sp>
    </p:spTree>
    <p:extLst>
      <p:ext uri="{BB962C8B-B14F-4D97-AF65-F5344CB8AC3E}">
        <p14:creationId xmlns:p14="http://schemas.microsoft.com/office/powerpoint/2010/main" val="36247860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42E2EF0F-2D6F-4886-B61F-3D55235CFA8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260" t="11298" r="26896" b="92"/>
          <a:stretch/>
        </p:blipFill>
        <p:spPr>
          <a:xfrm rot="5400000">
            <a:off x="1143001" y="-1143000"/>
            <a:ext cx="6858000" cy="9143998"/>
          </a:xfrm>
          <a:prstGeom prst="rect">
            <a:avLst/>
          </a:prstGeom>
        </p:spPr>
      </p:pic>
      <p:pic>
        <p:nvPicPr>
          <p:cNvPr id="4" name="Picture 3" descr="A painting of an old building&#10;&#10;Description generated with high confidence">
            <a:extLst>
              <a:ext uri="{FF2B5EF4-FFF2-40B4-BE49-F238E27FC236}">
                <a16:creationId xmlns:a16="http://schemas.microsoft.com/office/drawing/2014/main" xmlns="" id="{3EA6B25E-5319-4E8E-8987-5D840E595C3F}"/>
              </a:ext>
            </a:extLst>
          </p:cNvPr>
          <p:cNvPicPr>
            <a:picLocks noChangeAspect="1"/>
          </p:cNvPicPr>
          <p:nvPr/>
        </p:nvPicPr>
        <p:blipFill rotWithShape="1">
          <a:blip r:embed="rId3">
            <a:extLst>
              <a:ext uri="{28A0092B-C50C-407E-A947-70E740481C1C}">
                <a14:useLocalDpi xmlns:a14="http://schemas.microsoft.com/office/drawing/2010/main" val="0"/>
              </a:ext>
            </a:extLst>
          </a:blip>
          <a:srcRect l="827"/>
          <a:stretch/>
        </p:blipFill>
        <p:spPr>
          <a:xfrm>
            <a:off x="2762248" y="-24214"/>
            <a:ext cx="7547070" cy="4748614"/>
          </a:xfrm>
          <a:prstGeom prst="rect">
            <a:avLst/>
          </a:prstGeom>
        </p:spPr>
      </p:pic>
      <p:sp>
        <p:nvSpPr>
          <p:cNvPr id="14" name="TextBox 13">
            <a:extLst>
              <a:ext uri="{FF2B5EF4-FFF2-40B4-BE49-F238E27FC236}">
                <a16:creationId xmlns:a16="http://schemas.microsoft.com/office/drawing/2014/main" xmlns="" id="{88AB61C4-DCD0-4C60-8BEA-27F4F8DD3776}"/>
              </a:ext>
            </a:extLst>
          </p:cNvPr>
          <p:cNvSpPr txBox="1"/>
          <p:nvPr/>
        </p:nvSpPr>
        <p:spPr>
          <a:xfrm>
            <a:off x="0" y="4724400"/>
            <a:ext cx="9132278" cy="2133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10:19 </a:t>
            </a:r>
            <a:r>
              <a:rPr lang="en-US" sz="3200" dirty="0"/>
              <a:t>While Peter was reflecting on the vision, the Spirit said to him, “Behold, three men are looking for you.   </a:t>
            </a:r>
            <a:r>
              <a:rPr lang="en-US" sz="3200" b="1" baseline="30000" dirty="0"/>
              <a:t>20 </a:t>
            </a:r>
            <a:r>
              <a:rPr lang="en-US" sz="3200" dirty="0"/>
              <a:t>But get up, go downstairs and accompany them  without misgivings, for I have sent them Myself.” </a:t>
            </a:r>
          </a:p>
          <a:p>
            <a:endParaRPr lang="en-US" sz="3200" dirty="0"/>
          </a:p>
          <a:p>
            <a:endParaRPr lang="en-US" sz="3000" dirty="0"/>
          </a:p>
        </p:txBody>
      </p:sp>
      <p:sp>
        <p:nvSpPr>
          <p:cNvPr id="9" name="Oval 8">
            <a:extLst>
              <a:ext uri="{FF2B5EF4-FFF2-40B4-BE49-F238E27FC236}">
                <a16:creationId xmlns:a16="http://schemas.microsoft.com/office/drawing/2014/main" xmlns="" id="{3AD0121E-4B3D-4832-A6B2-0D22CE2E6DF5}"/>
              </a:ext>
            </a:extLst>
          </p:cNvPr>
          <p:cNvSpPr/>
          <p:nvPr/>
        </p:nvSpPr>
        <p:spPr>
          <a:xfrm>
            <a:off x="990600" y="295274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ine Callout 1 13">
            <a:extLst>
              <a:ext uri="{FF2B5EF4-FFF2-40B4-BE49-F238E27FC236}">
                <a16:creationId xmlns:a16="http://schemas.microsoft.com/office/drawing/2014/main" xmlns="" id="{C198BE33-7819-468F-9D70-4BFFEF677612}"/>
              </a:ext>
            </a:extLst>
          </p:cNvPr>
          <p:cNvSpPr/>
          <p:nvPr/>
        </p:nvSpPr>
        <p:spPr>
          <a:xfrm>
            <a:off x="235487" y="3675464"/>
            <a:ext cx="1409700" cy="457200"/>
          </a:xfrm>
          <a:prstGeom prst="borderCallout1">
            <a:avLst>
              <a:gd name="adj1" fmla="val -74714"/>
              <a:gd name="adj2" fmla="val 61522"/>
              <a:gd name="adj3" fmla="val 1704"/>
              <a:gd name="adj4" fmla="val 52060"/>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Joppa</a:t>
            </a:r>
          </a:p>
        </p:txBody>
      </p:sp>
      <p:sp>
        <p:nvSpPr>
          <p:cNvPr id="11" name="Oval 10">
            <a:extLst>
              <a:ext uri="{FF2B5EF4-FFF2-40B4-BE49-F238E27FC236}">
                <a16:creationId xmlns:a16="http://schemas.microsoft.com/office/drawing/2014/main" xmlns="" id="{2B27539F-10B5-46FB-850E-BFF42369522F}"/>
              </a:ext>
            </a:extLst>
          </p:cNvPr>
          <p:cNvSpPr/>
          <p:nvPr/>
        </p:nvSpPr>
        <p:spPr>
          <a:xfrm>
            <a:off x="1706177" y="123824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ine Callout 1 13">
            <a:extLst>
              <a:ext uri="{FF2B5EF4-FFF2-40B4-BE49-F238E27FC236}">
                <a16:creationId xmlns:a16="http://schemas.microsoft.com/office/drawing/2014/main" xmlns="" id="{035084C3-CAD4-4AF0-8983-651F41E01830}"/>
              </a:ext>
            </a:extLst>
          </p:cNvPr>
          <p:cNvSpPr/>
          <p:nvPr/>
        </p:nvSpPr>
        <p:spPr>
          <a:xfrm>
            <a:off x="247650" y="332721"/>
            <a:ext cx="1809750" cy="457200"/>
          </a:xfrm>
          <a:prstGeom prst="borderCallout1">
            <a:avLst>
              <a:gd name="adj1" fmla="val 222568"/>
              <a:gd name="adj2" fmla="val 81111"/>
              <a:gd name="adj3" fmla="val 94908"/>
              <a:gd name="adj4" fmla="val 47645"/>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Caesarea</a:t>
            </a:r>
          </a:p>
        </p:txBody>
      </p:sp>
      <p:sp>
        <p:nvSpPr>
          <p:cNvPr id="16" name="TextBox 15">
            <a:extLst>
              <a:ext uri="{FF2B5EF4-FFF2-40B4-BE49-F238E27FC236}">
                <a16:creationId xmlns:a16="http://schemas.microsoft.com/office/drawing/2014/main" xmlns="" id="{723CCE5F-0210-4DEB-A8D8-D31DE1B1DDCD}"/>
              </a:ext>
            </a:extLst>
          </p:cNvPr>
          <p:cNvSpPr txBox="1"/>
          <p:nvPr/>
        </p:nvSpPr>
        <p:spPr>
          <a:xfrm>
            <a:off x="0" y="4724400"/>
            <a:ext cx="9132278" cy="2133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10:19 </a:t>
            </a:r>
            <a:r>
              <a:rPr lang="en-US" sz="3200" dirty="0"/>
              <a:t>While Peter was reflecting on the vision, the Spirit said to him, “Behold, three men are looking for you.   </a:t>
            </a:r>
            <a:r>
              <a:rPr lang="en-US" sz="3200" b="1" baseline="30000" dirty="0"/>
              <a:t>20 </a:t>
            </a:r>
            <a:r>
              <a:rPr lang="en-US" sz="3200" b="1" u="sng" dirty="0">
                <a:solidFill>
                  <a:srgbClr val="002060"/>
                </a:solidFill>
              </a:rPr>
              <a:t>But get up</a:t>
            </a:r>
            <a:r>
              <a:rPr lang="en-US" sz="3200" dirty="0"/>
              <a:t>, go downstairs and accompany them  without misgivings, for I have sent them Myself.” </a:t>
            </a:r>
          </a:p>
          <a:p>
            <a:endParaRPr lang="en-US" sz="3200" dirty="0"/>
          </a:p>
          <a:p>
            <a:endParaRPr lang="en-US" sz="3000" dirty="0"/>
          </a:p>
        </p:txBody>
      </p:sp>
      <p:sp>
        <p:nvSpPr>
          <p:cNvPr id="13" name="TextBox 12">
            <a:extLst>
              <a:ext uri="{FF2B5EF4-FFF2-40B4-BE49-F238E27FC236}">
                <a16:creationId xmlns:a16="http://schemas.microsoft.com/office/drawing/2014/main" xmlns="" id="{4461574D-B406-4F16-9FF5-9D0EEA4B5C36}"/>
              </a:ext>
            </a:extLst>
          </p:cNvPr>
          <p:cNvSpPr txBox="1"/>
          <p:nvPr/>
        </p:nvSpPr>
        <p:spPr>
          <a:xfrm>
            <a:off x="0" y="4724400"/>
            <a:ext cx="9132278" cy="2133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10:19 </a:t>
            </a:r>
            <a:r>
              <a:rPr lang="en-US" sz="3200" dirty="0"/>
              <a:t>While Peter was reflecting on the vision, the Spirit said to him, “Behold, three men are looking for you.   </a:t>
            </a:r>
            <a:r>
              <a:rPr lang="en-US" sz="3200" b="1" baseline="30000" dirty="0"/>
              <a:t>20 </a:t>
            </a:r>
            <a:r>
              <a:rPr lang="en-US" sz="3200" dirty="0"/>
              <a:t>But get up, go downstairs and accompany them  </a:t>
            </a:r>
            <a:r>
              <a:rPr lang="en-US" sz="3200" b="1" u="sng" dirty="0">
                <a:solidFill>
                  <a:srgbClr val="002060"/>
                </a:solidFill>
              </a:rPr>
              <a:t>without misgivings</a:t>
            </a:r>
            <a:r>
              <a:rPr lang="en-US" sz="3200" dirty="0"/>
              <a:t>, for I have sent them Myself.” </a:t>
            </a:r>
          </a:p>
          <a:p>
            <a:endParaRPr lang="en-US" sz="3200" dirty="0"/>
          </a:p>
          <a:p>
            <a:endParaRPr lang="en-US" sz="3000" dirty="0"/>
          </a:p>
        </p:txBody>
      </p:sp>
    </p:spTree>
    <p:extLst>
      <p:ext uri="{BB962C8B-B14F-4D97-AF65-F5344CB8AC3E}">
        <p14:creationId xmlns:p14="http://schemas.microsoft.com/office/powerpoint/2010/main" val="413955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42E2EF0F-2D6F-4886-B61F-3D55235CFA8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260" t="11298" r="26896" b="92"/>
          <a:stretch/>
        </p:blipFill>
        <p:spPr>
          <a:xfrm rot="5400000">
            <a:off x="1143001" y="-1143000"/>
            <a:ext cx="6858000" cy="9143998"/>
          </a:xfrm>
          <a:prstGeom prst="rect">
            <a:avLst/>
          </a:prstGeom>
        </p:spPr>
      </p:pic>
      <p:pic>
        <p:nvPicPr>
          <p:cNvPr id="4" name="Picture 3" descr="A painting of an old building&#10;&#10;Description generated with high confidence">
            <a:extLst>
              <a:ext uri="{FF2B5EF4-FFF2-40B4-BE49-F238E27FC236}">
                <a16:creationId xmlns:a16="http://schemas.microsoft.com/office/drawing/2014/main" xmlns="" id="{3EA6B25E-5319-4E8E-8987-5D840E595C3F}"/>
              </a:ext>
            </a:extLst>
          </p:cNvPr>
          <p:cNvPicPr>
            <a:picLocks noChangeAspect="1"/>
          </p:cNvPicPr>
          <p:nvPr/>
        </p:nvPicPr>
        <p:blipFill rotWithShape="1">
          <a:blip r:embed="rId3">
            <a:extLst>
              <a:ext uri="{28A0092B-C50C-407E-A947-70E740481C1C}">
                <a14:useLocalDpi xmlns:a14="http://schemas.microsoft.com/office/drawing/2010/main" val="0"/>
              </a:ext>
            </a:extLst>
          </a:blip>
          <a:srcRect l="827"/>
          <a:stretch/>
        </p:blipFill>
        <p:spPr>
          <a:xfrm>
            <a:off x="2762248" y="-24214"/>
            <a:ext cx="7547070" cy="4748614"/>
          </a:xfrm>
          <a:prstGeom prst="rect">
            <a:avLst/>
          </a:prstGeom>
        </p:spPr>
      </p:pic>
      <p:sp>
        <p:nvSpPr>
          <p:cNvPr id="34" name="Title 1">
            <a:extLst>
              <a:ext uri="{FF2B5EF4-FFF2-40B4-BE49-F238E27FC236}">
                <a16:creationId xmlns:a16="http://schemas.microsoft.com/office/drawing/2014/main" xmlns="" id="{3E3BFD61-0EDA-4470-BD1C-3E2868B54FA4}"/>
              </a:ext>
            </a:extLst>
          </p:cNvPr>
          <p:cNvSpPr txBox="1">
            <a:spLocks/>
          </p:cNvSpPr>
          <p:nvPr/>
        </p:nvSpPr>
        <p:spPr bwMode="auto">
          <a:xfrm>
            <a:off x="0" y="5858867"/>
            <a:ext cx="9144000" cy="999132"/>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500" b="1" dirty="0">
                <a:solidFill>
                  <a:schemeClr val="bg1"/>
                </a:solidFill>
                <a:latin typeface="+mj-lt"/>
                <a:ea typeface="+mj-ea"/>
                <a:cs typeface="+mj-cs"/>
              </a:rPr>
              <a:t>God’s 3-stage plan for “the gospel”</a:t>
            </a:r>
            <a:endParaRPr kumimoji="0" lang="en-US" sz="3500" b="1" i="0" u="none" strike="noStrike" kern="1200" cap="none" spc="0" normalizeH="0" baseline="0" noProof="0" dirty="0">
              <a:ln>
                <a:noFill/>
              </a:ln>
              <a:solidFill>
                <a:schemeClr val="bg1"/>
              </a:solidFill>
              <a:effectLst/>
              <a:uLnTx/>
              <a:uFillTx/>
              <a:latin typeface="+mj-lt"/>
              <a:ea typeface="+mj-ea"/>
              <a:cs typeface="+mj-cs"/>
            </a:endParaRPr>
          </a:p>
        </p:txBody>
      </p:sp>
      <p:sp>
        <p:nvSpPr>
          <p:cNvPr id="9" name="Oval 8">
            <a:extLst>
              <a:ext uri="{FF2B5EF4-FFF2-40B4-BE49-F238E27FC236}">
                <a16:creationId xmlns:a16="http://schemas.microsoft.com/office/drawing/2014/main" xmlns="" id="{3AD0121E-4B3D-4832-A6B2-0D22CE2E6DF5}"/>
              </a:ext>
            </a:extLst>
          </p:cNvPr>
          <p:cNvSpPr/>
          <p:nvPr/>
        </p:nvSpPr>
        <p:spPr>
          <a:xfrm>
            <a:off x="990600" y="295274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ine Callout 1 13">
            <a:extLst>
              <a:ext uri="{FF2B5EF4-FFF2-40B4-BE49-F238E27FC236}">
                <a16:creationId xmlns:a16="http://schemas.microsoft.com/office/drawing/2014/main" xmlns="" id="{C198BE33-7819-468F-9D70-4BFFEF677612}"/>
              </a:ext>
            </a:extLst>
          </p:cNvPr>
          <p:cNvSpPr/>
          <p:nvPr/>
        </p:nvSpPr>
        <p:spPr>
          <a:xfrm>
            <a:off x="235487" y="3675464"/>
            <a:ext cx="1409700" cy="457200"/>
          </a:xfrm>
          <a:prstGeom prst="borderCallout1">
            <a:avLst>
              <a:gd name="adj1" fmla="val -74714"/>
              <a:gd name="adj2" fmla="val 61522"/>
              <a:gd name="adj3" fmla="val 1704"/>
              <a:gd name="adj4" fmla="val 52060"/>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Joppa</a:t>
            </a:r>
          </a:p>
        </p:txBody>
      </p:sp>
      <p:sp>
        <p:nvSpPr>
          <p:cNvPr id="11" name="Oval 10">
            <a:extLst>
              <a:ext uri="{FF2B5EF4-FFF2-40B4-BE49-F238E27FC236}">
                <a16:creationId xmlns:a16="http://schemas.microsoft.com/office/drawing/2014/main" xmlns="" id="{2B27539F-10B5-46FB-850E-BFF42369522F}"/>
              </a:ext>
            </a:extLst>
          </p:cNvPr>
          <p:cNvSpPr/>
          <p:nvPr/>
        </p:nvSpPr>
        <p:spPr>
          <a:xfrm>
            <a:off x="1706177" y="123824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ine Callout 1 13">
            <a:extLst>
              <a:ext uri="{FF2B5EF4-FFF2-40B4-BE49-F238E27FC236}">
                <a16:creationId xmlns:a16="http://schemas.microsoft.com/office/drawing/2014/main" xmlns="" id="{035084C3-CAD4-4AF0-8983-651F41E01830}"/>
              </a:ext>
            </a:extLst>
          </p:cNvPr>
          <p:cNvSpPr/>
          <p:nvPr/>
        </p:nvSpPr>
        <p:spPr>
          <a:xfrm>
            <a:off x="247650" y="332721"/>
            <a:ext cx="1809750" cy="457200"/>
          </a:xfrm>
          <a:prstGeom prst="borderCallout1">
            <a:avLst>
              <a:gd name="adj1" fmla="val 222568"/>
              <a:gd name="adj2" fmla="val 81111"/>
              <a:gd name="adj3" fmla="val 94908"/>
              <a:gd name="adj4" fmla="val 47645"/>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Caesarea</a:t>
            </a:r>
          </a:p>
        </p:txBody>
      </p:sp>
      <p:sp>
        <p:nvSpPr>
          <p:cNvPr id="16" name="TextBox 15">
            <a:extLst>
              <a:ext uri="{FF2B5EF4-FFF2-40B4-BE49-F238E27FC236}">
                <a16:creationId xmlns:a16="http://schemas.microsoft.com/office/drawing/2014/main" xmlns="" id="{723CCE5F-0210-4DEB-A8D8-D31DE1B1DDCD}"/>
              </a:ext>
            </a:extLst>
          </p:cNvPr>
          <p:cNvSpPr txBox="1"/>
          <p:nvPr/>
        </p:nvSpPr>
        <p:spPr>
          <a:xfrm>
            <a:off x="0" y="4724400"/>
            <a:ext cx="9132278" cy="2133600"/>
          </a:xfrm>
          <a:prstGeom prst="rect">
            <a:avLst/>
          </a:prstGeom>
          <a:solidFill>
            <a:schemeClr val="accent6">
              <a:lumMod val="40000"/>
              <a:lumOff val="60000"/>
            </a:schemeClr>
          </a:solidFill>
          <a:ln>
            <a:solidFill>
              <a:schemeClr val="bg2"/>
            </a:solidFill>
          </a:ln>
        </p:spPr>
        <p:txBody>
          <a:bodyPr wrap="square">
            <a:noAutofit/>
          </a:bodyPr>
          <a:lstStyle/>
          <a:p>
            <a:endParaRPr lang="en-US" sz="2400" b="1" baseline="30000" dirty="0"/>
          </a:p>
          <a:p>
            <a:r>
              <a:rPr lang="en-US" sz="3400" b="1" baseline="30000" dirty="0"/>
              <a:t>10:21 </a:t>
            </a:r>
            <a:r>
              <a:rPr lang="en-US" sz="3400" dirty="0"/>
              <a:t>Peter went down to the men and said, “Behold, I am the one you are looking for; what is the reason for which you have come?” </a:t>
            </a:r>
          </a:p>
          <a:p>
            <a:r>
              <a:rPr lang="en-US" sz="3200" dirty="0"/>
              <a:t> </a:t>
            </a:r>
          </a:p>
          <a:p>
            <a:endParaRPr lang="en-US" sz="3200" dirty="0"/>
          </a:p>
          <a:p>
            <a:endParaRPr lang="en-US" sz="3000" dirty="0"/>
          </a:p>
        </p:txBody>
      </p:sp>
    </p:spTree>
    <p:extLst>
      <p:ext uri="{BB962C8B-B14F-4D97-AF65-F5344CB8AC3E}">
        <p14:creationId xmlns:p14="http://schemas.microsoft.com/office/powerpoint/2010/main" val="23163442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42E2EF0F-2D6F-4886-B61F-3D55235CFA8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260" t="11298" r="26896" b="92"/>
          <a:stretch/>
        </p:blipFill>
        <p:spPr>
          <a:xfrm rot="5400000">
            <a:off x="1143001" y="-1143000"/>
            <a:ext cx="6858000" cy="9143998"/>
          </a:xfrm>
          <a:prstGeom prst="rect">
            <a:avLst/>
          </a:prstGeom>
        </p:spPr>
      </p:pic>
      <p:pic>
        <p:nvPicPr>
          <p:cNvPr id="4" name="Picture 3" descr="A painting of an old building&#10;&#10;Description generated with high confidence">
            <a:extLst>
              <a:ext uri="{FF2B5EF4-FFF2-40B4-BE49-F238E27FC236}">
                <a16:creationId xmlns:a16="http://schemas.microsoft.com/office/drawing/2014/main" xmlns="" id="{3EA6B25E-5319-4E8E-8987-5D840E595C3F}"/>
              </a:ext>
            </a:extLst>
          </p:cNvPr>
          <p:cNvPicPr>
            <a:picLocks noChangeAspect="1"/>
          </p:cNvPicPr>
          <p:nvPr/>
        </p:nvPicPr>
        <p:blipFill rotWithShape="1">
          <a:blip r:embed="rId3">
            <a:extLst>
              <a:ext uri="{28A0092B-C50C-407E-A947-70E740481C1C}">
                <a14:useLocalDpi xmlns:a14="http://schemas.microsoft.com/office/drawing/2010/main" val="0"/>
              </a:ext>
            </a:extLst>
          </a:blip>
          <a:srcRect l="827"/>
          <a:stretch/>
        </p:blipFill>
        <p:spPr>
          <a:xfrm>
            <a:off x="2762248" y="-24214"/>
            <a:ext cx="7547070" cy="4748614"/>
          </a:xfrm>
          <a:prstGeom prst="rect">
            <a:avLst/>
          </a:prstGeom>
        </p:spPr>
      </p:pic>
      <p:sp>
        <p:nvSpPr>
          <p:cNvPr id="34" name="Title 1">
            <a:extLst>
              <a:ext uri="{FF2B5EF4-FFF2-40B4-BE49-F238E27FC236}">
                <a16:creationId xmlns:a16="http://schemas.microsoft.com/office/drawing/2014/main" xmlns="" id="{3E3BFD61-0EDA-4470-BD1C-3E2868B54FA4}"/>
              </a:ext>
            </a:extLst>
          </p:cNvPr>
          <p:cNvSpPr txBox="1">
            <a:spLocks/>
          </p:cNvSpPr>
          <p:nvPr/>
        </p:nvSpPr>
        <p:spPr bwMode="auto">
          <a:xfrm>
            <a:off x="0" y="5858867"/>
            <a:ext cx="9144000" cy="999132"/>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500" b="1" dirty="0">
                <a:solidFill>
                  <a:schemeClr val="bg1"/>
                </a:solidFill>
                <a:latin typeface="+mj-lt"/>
                <a:ea typeface="+mj-ea"/>
                <a:cs typeface="+mj-cs"/>
              </a:rPr>
              <a:t>God’s 3-stage plan for “the gospel”</a:t>
            </a:r>
            <a:endParaRPr kumimoji="0" lang="en-US" sz="3500" b="1" i="0" u="none" strike="noStrike" kern="1200" cap="none" spc="0" normalizeH="0" baseline="0" noProof="0" dirty="0">
              <a:ln>
                <a:noFill/>
              </a:ln>
              <a:solidFill>
                <a:schemeClr val="bg1"/>
              </a:solidFill>
              <a:effectLst/>
              <a:uLnTx/>
              <a:uFillTx/>
              <a:latin typeface="+mj-lt"/>
              <a:ea typeface="+mj-ea"/>
              <a:cs typeface="+mj-cs"/>
            </a:endParaRPr>
          </a:p>
        </p:txBody>
      </p:sp>
      <p:sp>
        <p:nvSpPr>
          <p:cNvPr id="9" name="Oval 8">
            <a:extLst>
              <a:ext uri="{FF2B5EF4-FFF2-40B4-BE49-F238E27FC236}">
                <a16:creationId xmlns:a16="http://schemas.microsoft.com/office/drawing/2014/main" xmlns="" id="{3AD0121E-4B3D-4832-A6B2-0D22CE2E6DF5}"/>
              </a:ext>
            </a:extLst>
          </p:cNvPr>
          <p:cNvSpPr/>
          <p:nvPr/>
        </p:nvSpPr>
        <p:spPr>
          <a:xfrm>
            <a:off x="990600" y="295274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ine Callout 1 13">
            <a:extLst>
              <a:ext uri="{FF2B5EF4-FFF2-40B4-BE49-F238E27FC236}">
                <a16:creationId xmlns:a16="http://schemas.microsoft.com/office/drawing/2014/main" xmlns="" id="{C198BE33-7819-468F-9D70-4BFFEF677612}"/>
              </a:ext>
            </a:extLst>
          </p:cNvPr>
          <p:cNvSpPr/>
          <p:nvPr/>
        </p:nvSpPr>
        <p:spPr>
          <a:xfrm>
            <a:off x="235487" y="3675464"/>
            <a:ext cx="1409700" cy="457200"/>
          </a:xfrm>
          <a:prstGeom prst="borderCallout1">
            <a:avLst>
              <a:gd name="adj1" fmla="val -74714"/>
              <a:gd name="adj2" fmla="val 61522"/>
              <a:gd name="adj3" fmla="val 1704"/>
              <a:gd name="adj4" fmla="val 52060"/>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Joppa</a:t>
            </a:r>
          </a:p>
        </p:txBody>
      </p:sp>
      <p:sp>
        <p:nvSpPr>
          <p:cNvPr id="11" name="Oval 10">
            <a:extLst>
              <a:ext uri="{FF2B5EF4-FFF2-40B4-BE49-F238E27FC236}">
                <a16:creationId xmlns:a16="http://schemas.microsoft.com/office/drawing/2014/main" xmlns="" id="{2B27539F-10B5-46FB-850E-BFF42369522F}"/>
              </a:ext>
            </a:extLst>
          </p:cNvPr>
          <p:cNvSpPr/>
          <p:nvPr/>
        </p:nvSpPr>
        <p:spPr>
          <a:xfrm>
            <a:off x="1706177" y="123824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ine Callout 1 13">
            <a:extLst>
              <a:ext uri="{FF2B5EF4-FFF2-40B4-BE49-F238E27FC236}">
                <a16:creationId xmlns:a16="http://schemas.microsoft.com/office/drawing/2014/main" xmlns="" id="{035084C3-CAD4-4AF0-8983-651F41E01830}"/>
              </a:ext>
            </a:extLst>
          </p:cNvPr>
          <p:cNvSpPr/>
          <p:nvPr/>
        </p:nvSpPr>
        <p:spPr>
          <a:xfrm>
            <a:off x="247650" y="332721"/>
            <a:ext cx="1809750" cy="457200"/>
          </a:xfrm>
          <a:prstGeom prst="borderCallout1">
            <a:avLst>
              <a:gd name="adj1" fmla="val 222568"/>
              <a:gd name="adj2" fmla="val 81111"/>
              <a:gd name="adj3" fmla="val 94908"/>
              <a:gd name="adj4" fmla="val 47645"/>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Caesarea</a:t>
            </a:r>
          </a:p>
        </p:txBody>
      </p:sp>
      <p:sp>
        <p:nvSpPr>
          <p:cNvPr id="16" name="TextBox 15">
            <a:extLst>
              <a:ext uri="{FF2B5EF4-FFF2-40B4-BE49-F238E27FC236}">
                <a16:creationId xmlns:a16="http://schemas.microsoft.com/office/drawing/2014/main" xmlns="" id="{723CCE5F-0210-4DEB-A8D8-D31DE1B1DDCD}"/>
              </a:ext>
            </a:extLst>
          </p:cNvPr>
          <p:cNvSpPr txBox="1"/>
          <p:nvPr/>
        </p:nvSpPr>
        <p:spPr>
          <a:xfrm>
            <a:off x="0" y="4343400"/>
            <a:ext cx="9132278"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10:22 </a:t>
            </a:r>
            <a:r>
              <a:rPr lang="en-US" sz="3200" dirty="0"/>
              <a:t>They said, “Cornelius, a centurion, a righteous and God-fearing man well spoken of by the entire nation of the Jews, was divinely directed by a holy angel to send for you to come to his house and hear a message from you.” </a:t>
            </a:r>
          </a:p>
          <a:p>
            <a:r>
              <a:rPr lang="en-US" sz="3200" dirty="0"/>
              <a:t> </a:t>
            </a:r>
          </a:p>
          <a:p>
            <a:endParaRPr lang="en-US" sz="3200" dirty="0"/>
          </a:p>
          <a:p>
            <a:endParaRPr lang="en-US" sz="3000" dirty="0"/>
          </a:p>
        </p:txBody>
      </p:sp>
    </p:spTree>
    <p:extLst>
      <p:ext uri="{BB962C8B-B14F-4D97-AF65-F5344CB8AC3E}">
        <p14:creationId xmlns:p14="http://schemas.microsoft.com/office/powerpoint/2010/main" val="3892585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42E2EF0F-2D6F-4886-B61F-3D55235CFA8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260" t="11298" r="26896" b="92"/>
          <a:stretch/>
        </p:blipFill>
        <p:spPr>
          <a:xfrm rot="5400000">
            <a:off x="1143001" y="-1143000"/>
            <a:ext cx="6858000" cy="9143998"/>
          </a:xfrm>
          <a:prstGeom prst="rect">
            <a:avLst/>
          </a:prstGeom>
        </p:spPr>
      </p:pic>
      <p:pic>
        <p:nvPicPr>
          <p:cNvPr id="4" name="Picture 3" descr="A painting of an old building&#10;&#10;Description generated with high confidence">
            <a:extLst>
              <a:ext uri="{FF2B5EF4-FFF2-40B4-BE49-F238E27FC236}">
                <a16:creationId xmlns:a16="http://schemas.microsoft.com/office/drawing/2014/main" xmlns="" id="{3EA6B25E-5319-4E8E-8987-5D840E595C3F}"/>
              </a:ext>
            </a:extLst>
          </p:cNvPr>
          <p:cNvPicPr>
            <a:picLocks noChangeAspect="1"/>
          </p:cNvPicPr>
          <p:nvPr/>
        </p:nvPicPr>
        <p:blipFill rotWithShape="1">
          <a:blip r:embed="rId3">
            <a:extLst>
              <a:ext uri="{28A0092B-C50C-407E-A947-70E740481C1C}">
                <a14:useLocalDpi xmlns:a14="http://schemas.microsoft.com/office/drawing/2010/main" val="0"/>
              </a:ext>
            </a:extLst>
          </a:blip>
          <a:srcRect l="827"/>
          <a:stretch/>
        </p:blipFill>
        <p:spPr>
          <a:xfrm>
            <a:off x="2762248" y="-24214"/>
            <a:ext cx="7547070" cy="4748614"/>
          </a:xfrm>
          <a:prstGeom prst="rect">
            <a:avLst/>
          </a:prstGeom>
        </p:spPr>
      </p:pic>
      <p:sp>
        <p:nvSpPr>
          <p:cNvPr id="34" name="Title 1">
            <a:extLst>
              <a:ext uri="{FF2B5EF4-FFF2-40B4-BE49-F238E27FC236}">
                <a16:creationId xmlns:a16="http://schemas.microsoft.com/office/drawing/2014/main" xmlns="" id="{3E3BFD61-0EDA-4470-BD1C-3E2868B54FA4}"/>
              </a:ext>
            </a:extLst>
          </p:cNvPr>
          <p:cNvSpPr txBox="1">
            <a:spLocks/>
          </p:cNvSpPr>
          <p:nvPr/>
        </p:nvSpPr>
        <p:spPr bwMode="auto">
          <a:xfrm>
            <a:off x="0" y="5858867"/>
            <a:ext cx="9144000" cy="999132"/>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500" b="1" dirty="0">
                <a:solidFill>
                  <a:schemeClr val="bg1"/>
                </a:solidFill>
                <a:latin typeface="+mj-lt"/>
                <a:ea typeface="+mj-ea"/>
                <a:cs typeface="+mj-cs"/>
              </a:rPr>
              <a:t>God’s 3-stage plan for “the gospel”</a:t>
            </a:r>
            <a:endParaRPr kumimoji="0" lang="en-US" sz="3500" b="1" i="0" u="none" strike="noStrike" kern="1200" cap="none" spc="0" normalizeH="0" baseline="0" noProof="0" dirty="0">
              <a:ln>
                <a:noFill/>
              </a:ln>
              <a:solidFill>
                <a:schemeClr val="bg1"/>
              </a:solidFill>
              <a:effectLst/>
              <a:uLnTx/>
              <a:uFillTx/>
              <a:latin typeface="+mj-lt"/>
              <a:ea typeface="+mj-ea"/>
              <a:cs typeface="+mj-cs"/>
            </a:endParaRPr>
          </a:p>
        </p:txBody>
      </p:sp>
      <p:sp>
        <p:nvSpPr>
          <p:cNvPr id="9" name="Oval 8">
            <a:extLst>
              <a:ext uri="{FF2B5EF4-FFF2-40B4-BE49-F238E27FC236}">
                <a16:creationId xmlns:a16="http://schemas.microsoft.com/office/drawing/2014/main" xmlns="" id="{3AD0121E-4B3D-4832-A6B2-0D22CE2E6DF5}"/>
              </a:ext>
            </a:extLst>
          </p:cNvPr>
          <p:cNvSpPr/>
          <p:nvPr/>
        </p:nvSpPr>
        <p:spPr>
          <a:xfrm>
            <a:off x="990600" y="295274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ine Callout 1 13">
            <a:extLst>
              <a:ext uri="{FF2B5EF4-FFF2-40B4-BE49-F238E27FC236}">
                <a16:creationId xmlns:a16="http://schemas.microsoft.com/office/drawing/2014/main" xmlns="" id="{C198BE33-7819-468F-9D70-4BFFEF677612}"/>
              </a:ext>
            </a:extLst>
          </p:cNvPr>
          <p:cNvSpPr/>
          <p:nvPr/>
        </p:nvSpPr>
        <p:spPr>
          <a:xfrm>
            <a:off x="235487" y="3675464"/>
            <a:ext cx="1409700" cy="457200"/>
          </a:xfrm>
          <a:prstGeom prst="borderCallout1">
            <a:avLst>
              <a:gd name="adj1" fmla="val -74714"/>
              <a:gd name="adj2" fmla="val 61522"/>
              <a:gd name="adj3" fmla="val 1704"/>
              <a:gd name="adj4" fmla="val 52060"/>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Joppa</a:t>
            </a:r>
          </a:p>
        </p:txBody>
      </p:sp>
      <p:sp>
        <p:nvSpPr>
          <p:cNvPr id="11" name="Oval 10">
            <a:extLst>
              <a:ext uri="{FF2B5EF4-FFF2-40B4-BE49-F238E27FC236}">
                <a16:creationId xmlns:a16="http://schemas.microsoft.com/office/drawing/2014/main" xmlns="" id="{2B27539F-10B5-46FB-850E-BFF42369522F}"/>
              </a:ext>
            </a:extLst>
          </p:cNvPr>
          <p:cNvSpPr/>
          <p:nvPr/>
        </p:nvSpPr>
        <p:spPr>
          <a:xfrm>
            <a:off x="1706177" y="123824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ine Callout 1 13">
            <a:extLst>
              <a:ext uri="{FF2B5EF4-FFF2-40B4-BE49-F238E27FC236}">
                <a16:creationId xmlns:a16="http://schemas.microsoft.com/office/drawing/2014/main" xmlns="" id="{035084C3-CAD4-4AF0-8983-651F41E01830}"/>
              </a:ext>
            </a:extLst>
          </p:cNvPr>
          <p:cNvSpPr/>
          <p:nvPr/>
        </p:nvSpPr>
        <p:spPr>
          <a:xfrm>
            <a:off x="247650" y="332721"/>
            <a:ext cx="1809750" cy="457200"/>
          </a:xfrm>
          <a:prstGeom prst="borderCallout1">
            <a:avLst>
              <a:gd name="adj1" fmla="val 222568"/>
              <a:gd name="adj2" fmla="val 81111"/>
              <a:gd name="adj3" fmla="val 94908"/>
              <a:gd name="adj4" fmla="val 47645"/>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Caesarea</a:t>
            </a:r>
          </a:p>
        </p:txBody>
      </p:sp>
      <p:cxnSp>
        <p:nvCxnSpPr>
          <p:cNvPr id="3" name="Straight Connector 2">
            <a:extLst>
              <a:ext uri="{FF2B5EF4-FFF2-40B4-BE49-F238E27FC236}">
                <a16:creationId xmlns:a16="http://schemas.microsoft.com/office/drawing/2014/main" xmlns="" id="{4BB3D6D8-AC0B-438F-A90E-FB6B45676631}"/>
              </a:ext>
            </a:extLst>
          </p:cNvPr>
          <p:cNvCxnSpPr>
            <a:cxnSpLocks/>
          </p:cNvCxnSpPr>
          <p:nvPr/>
        </p:nvCxnSpPr>
        <p:spPr>
          <a:xfrm flipH="1">
            <a:off x="1390650" y="1695983"/>
            <a:ext cx="506027" cy="1350830"/>
          </a:xfrm>
          <a:prstGeom prst="line">
            <a:avLst/>
          </a:prstGeom>
          <a:ln w="66675">
            <a:solidFill>
              <a:srgbClr val="00823B"/>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xmlns="" id="{723CCE5F-0210-4DEB-A8D8-D31DE1B1DDCD}"/>
              </a:ext>
            </a:extLst>
          </p:cNvPr>
          <p:cNvSpPr txBox="1"/>
          <p:nvPr/>
        </p:nvSpPr>
        <p:spPr>
          <a:xfrm>
            <a:off x="0" y="4724400"/>
            <a:ext cx="9132278" cy="2133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10:23 </a:t>
            </a:r>
            <a:r>
              <a:rPr lang="en-US" sz="3200" dirty="0"/>
              <a:t>So he </a:t>
            </a:r>
            <a:r>
              <a:rPr lang="en-US" sz="3200" b="1" u="sng" dirty="0">
                <a:solidFill>
                  <a:srgbClr val="002060"/>
                </a:solidFill>
              </a:rPr>
              <a:t>invited them in </a:t>
            </a:r>
            <a:r>
              <a:rPr lang="en-US" sz="3200" dirty="0"/>
              <a:t>and gave them lodging. And on the next day he got up and went away with them, and some of the brethren from Joppa accompanied him. </a:t>
            </a:r>
            <a:r>
              <a:rPr lang="en-US" sz="3200" b="1" baseline="30000" dirty="0"/>
              <a:t>24 </a:t>
            </a:r>
            <a:r>
              <a:rPr lang="en-US" sz="3200" dirty="0"/>
              <a:t>On the following day he entered Caesarea.</a:t>
            </a:r>
          </a:p>
          <a:p>
            <a:endParaRPr lang="en-US" sz="3200" dirty="0"/>
          </a:p>
          <a:p>
            <a:endParaRPr lang="en-US" sz="3000" dirty="0"/>
          </a:p>
        </p:txBody>
      </p:sp>
      <p:sp>
        <p:nvSpPr>
          <p:cNvPr id="13" name="TextBox 12">
            <a:extLst>
              <a:ext uri="{FF2B5EF4-FFF2-40B4-BE49-F238E27FC236}">
                <a16:creationId xmlns:a16="http://schemas.microsoft.com/office/drawing/2014/main" xmlns="" id="{E2D758A0-F3C6-4ADF-AEC1-3D806AAC4036}"/>
              </a:ext>
            </a:extLst>
          </p:cNvPr>
          <p:cNvSpPr txBox="1"/>
          <p:nvPr/>
        </p:nvSpPr>
        <p:spPr>
          <a:xfrm>
            <a:off x="0" y="4724400"/>
            <a:ext cx="9132278" cy="2133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10:23 </a:t>
            </a:r>
            <a:r>
              <a:rPr lang="en-US" sz="3200" dirty="0"/>
              <a:t>So he invited them in and gave them lodging. And on the next day </a:t>
            </a:r>
            <a:r>
              <a:rPr lang="en-US" sz="3200" b="1" u="sng" dirty="0">
                <a:solidFill>
                  <a:srgbClr val="002060"/>
                </a:solidFill>
              </a:rPr>
              <a:t>he got up and went away with them</a:t>
            </a:r>
            <a:r>
              <a:rPr lang="en-US" sz="3200" dirty="0"/>
              <a:t>, and some of the brethren from Joppa accompanied him. </a:t>
            </a:r>
            <a:r>
              <a:rPr lang="en-US" sz="3200" b="1" baseline="30000" dirty="0"/>
              <a:t>24 </a:t>
            </a:r>
            <a:r>
              <a:rPr lang="en-US" sz="3200" dirty="0"/>
              <a:t>On the following day he entered Caesarea.</a:t>
            </a:r>
          </a:p>
          <a:p>
            <a:endParaRPr lang="en-US" sz="3200" dirty="0"/>
          </a:p>
          <a:p>
            <a:endParaRPr lang="en-US" sz="3000" dirty="0"/>
          </a:p>
        </p:txBody>
      </p:sp>
      <p:sp>
        <p:nvSpPr>
          <p:cNvPr id="14" name="TextBox 13">
            <a:extLst>
              <a:ext uri="{FF2B5EF4-FFF2-40B4-BE49-F238E27FC236}">
                <a16:creationId xmlns:a16="http://schemas.microsoft.com/office/drawing/2014/main" xmlns="" id="{61D63DBC-724E-439C-B666-7BE563C626DF}"/>
              </a:ext>
            </a:extLst>
          </p:cNvPr>
          <p:cNvSpPr txBox="1"/>
          <p:nvPr/>
        </p:nvSpPr>
        <p:spPr>
          <a:xfrm>
            <a:off x="0" y="4724400"/>
            <a:ext cx="9132278" cy="2133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10:23 </a:t>
            </a:r>
            <a:r>
              <a:rPr lang="en-US" sz="3200" dirty="0"/>
              <a:t>So he invited them in and gave them lodging. And on the next day he got up and went away with them, and some of the brethren from Joppa accompanied him. </a:t>
            </a:r>
            <a:r>
              <a:rPr lang="en-US" sz="3200" b="1" baseline="30000" dirty="0"/>
              <a:t>24 </a:t>
            </a:r>
            <a:r>
              <a:rPr lang="en-US" sz="3200" dirty="0"/>
              <a:t>On the following day </a:t>
            </a:r>
            <a:r>
              <a:rPr lang="en-US" sz="3200" b="1" u="sng" dirty="0">
                <a:solidFill>
                  <a:srgbClr val="002060"/>
                </a:solidFill>
              </a:rPr>
              <a:t>he entered Caesarea</a:t>
            </a:r>
            <a:r>
              <a:rPr lang="en-US" sz="3200" dirty="0"/>
              <a:t>.</a:t>
            </a:r>
          </a:p>
          <a:p>
            <a:endParaRPr lang="en-US" sz="3200" dirty="0"/>
          </a:p>
          <a:p>
            <a:endParaRPr lang="en-US" sz="3000" dirty="0"/>
          </a:p>
        </p:txBody>
      </p:sp>
      <p:pic>
        <p:nvPicPr>
          <p:cNvPr id="15" name="Picture 14">
            <a:extLst>
              <a:ext uri="{FF2B5EF4-FFF2-40B4-BE49-F238E27FC236}">
                <a16:creationId xmlns:a16="http://schemas.microsoft.com/office/drawing/2014/main" xmlns="" id="{A7149A1F-AACA-48F5-8210-CEAA81B1AE63}"/>
              </a:ext>
            </a:extLst>
          </p:cNvPr>
          <p:cNvPicPr>
            <a:picLocks noChangeAspect="1"/>
          </p:cNvPicPr>
          <p:nvPr/>
        </p:nvPicPr>
        <p:blipFill rotWithShape="1">
          <a:blip r:embed="rId4">
            <a:extLst>
              <a:ext uri="{28A0092B-C50C-407E-A947-70E740481C1C}">
                <a14:useLocalDpi xmlns:a14="http://schemas.microsoft.com/office/drawing/2010/main" val="0"/>
              </a:ext>
            </a:extLst>
          </a:blip>
          <a:srcRect r="3344"/>
          <a:stretch/>
        </p:blipFill>
        <p:spPr>
          <a:xfrm>
            <a:off x="2248048" y="-24215"/>
            <a:ext cx="9658200" cy="4748615"/>
          </a:xfrm>
          <a:prstGeom prst="rect">
            <a:avLst/>
          </a:prstGeom>
        </p:spPr>
      </p:pic>
    </p:spTree>
    <p:extLst>
      <p:ext uri="{BB962C8B-B14F-4D97-AF65-F5344CB8AC3E}">
        <p14:creationId xmlns:p14="http://schemas.microsoft.com/office/powerpoint/2010/main" val="111833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22" presetClass="entr" presetSubtype="4"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down)">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42E2EF0F-2D6F-4886-B61F-3D55235CFA8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260" t="11298" r="26896" b="92"/>
          <a:stretch/>
        </p:blipFill>
        <p:spPr>
          <a:xfrm rot="5400000">
            <a:off x="1143001" y="-1143000"/>
            <a:ext cx="6858000" cy="9143998"/>
          </a:xfrm>
          <a:prstGeom prst="rect">
            <a:avLst/>
          </a:prstGeom>
        </p:spPr>
      </p:pic>
      <p:pic>
        <p:nvPicPr>
          <p:cNvPr id="15" name="Picture 14">
            <a:extLst>
              <a:ext uri="{FF2B5EF4-FFF2-40B4-BE49-F238E27FC236}">
                <a16:creationId xmlns:a16="http://schemas.microsoft.com/office/drawing/2014/main" xmlns="" id="{A7149A1F-AACA-48F5-8210-CEAA81B1AE63}"/>
              </a:ext>
            </a:extLst>
          </p:cNvPr>
          <p:cNvPicPr>
            <a:picLocks noChangeAspect="1"/>
          </p:cNvPicPr>
          <p:nvPr/>
        </p:nvPicPr>
        <p:blipFill rotWithShape="1">
          <a:blip r:embed="rId3">
            <a:extLst>
              <a:ext uri="{28A0092B-C50C-407E-A947-70E740481C1C}">
                <a14:useLocalDpi xmlns:a14="http://schemas.microsoft.com/office/drawing/2010/main" val="0"/>
              </a:ext>
            </a:extLst>
          </a:blip>
          <a:srcRect r="3344"/>
          <a:stretch/>
        </p:blipFill>
        <p:spPr>
          <a:xfrm>
            <a:off x="2248048" y="-24215"/>
            <a:ext cx="9658200" cy="4748615"/>
          </a:xfrm>
          <a:prstGeom prst="rect">
            <a:avLst/>
          </a:prstGeom>
        </p:spPr>
      </p:pic>
      <p:sp>
        <p:nvSpPr>
          <p:cNvPr id="34" name="Title 1">
            <a:extLst>
              <a:ext uri="{FF2B5EF4-FFF2-40B4-BE49-F238E27FC236}">
                <a16:creationId xmlns:a16="http://schemas.microsoft.com/office/drawing/2014/main" xmlns="" id="{3E3BFD61-0EDA-4470-BD1C-3E2868B54FA4}"/>
              </a:ext>
            </a:extLst>
          </p:cNvPr>
          <p:cNvSpPr txBox="1">
            <a:spLocks/>
          </p:cNvSpPr>
          <p:nvPr/>
        </p:nvSpPr>
        <p:spPr bwMode="auto">
          <a:xfrm>
            <a:off x="0" y="5858867"/>
            <a:ext cx="9144000" cy="999132"/>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500" b="1" dirty="0">
                <a:solidFill>
                  <a:schemeClr val="bg1"/>
                </a:solidFill>
                <a:latin typeface="+mj-lt"/>
                <a:ea typeface="+mj-ea"/>
                <a:cs typeface="+mj-cs"/>
              </a:rPr>
              <a:t>God’s 3-stage plan for “the gospel”</a:t>
            </a:r>
            <a:endParaRPr kumimoji="0" lang="en-US" sz="3500" b="1" i="0" u="none" strike="noStrike" kern="1200" cap="none" spc="0" normalizeH="0" baseline="0" noProof="0" dirty="0">
              <a:ln>
                <a:noFill/>
              </a:ln>
              <a:solidFill>
                <a:schemeClr val="bg1"/>
              </a:solidFill>
              <a:effectLst/>
              <a:uLnTx/>
              <a:uFillTx/>
              <a:latin typeface="+mj-lt"/>
              <a:ea typeface="+mj-ea"/>
              <a:cs typeface="+mj-cs"/>
            </a:endParaRPr>
          </a:p>
        </p:txBody>
      </p:sp>
      <p:sp>
        <p:nvSpPr>
          <p:cNvPr id="9" name="Oval 8">
            <a:extLst>
              <a:ext uri="{FF2B5EF4-FFF2-40B4-BE49-F238E27FC236}">
                <a16:creationId xmlns:a16="http://schemas.microsoft.com/office/drawing/2014/main" xmlns="" id="{3AD0121E-4B3D-4832-A6B2-0D22CE2E6DF5}"/>
              </a:ext>
            </a:extLst>
          </p:cNvPr>
          <p:cNvSpPr/>
          <p:nvPr/>
        </p:nvSpPr>
        <p:spPr>
          <a:xfrm>
            <a:off x="990600" y="295274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ine Callout 1 13">
            <a:extLst>
              <a:ext uri="{FF2B5EF4-FFF2-40B4-BE49-F238E27FC236}">
                <a16:creationId xmlns:a16="http://schemas.microsoft.com/office/drawing/2014/main" xmlns="" id="{C198BE33-7819-468F-9D70-4BFFEF677612}"/>
              </a:ext>
            </a:extLst>
          </p:cNvPr>
          <p:cNvSpPr/>
          <p:nvPr/>
        </p:nvSpPr>
        <p:spPr>
          <a:xfrm>
            <a:off x="235487" y="3675464"/>
            <a:ext cx="1409700" cy="457200"/>
          </a:xfrm>
          <a:prstGeom prst="borderCallout1">
            <a:avLst>
              <a:gd name="adj1" fmla="val -74714"/>
              <a:gd name="adj2" fmla="val 61522"/>
              <a:gd name="adj3" fmla="val 1704"/>
              <a:gd name="adj4" fmla="val 52060"/>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Joppa</a:t>
            </a:r>
          </a:p>
        </p:txBody>
      </p:sp>
      <p:sp>
        <p:nvSpPr>
          <p:cNvPr id="11" name="Oval 10">
            <a:extLst>
              <a:ext uri="{FF2B5EF4-FFF2-40B4-BE49-F238E27FC236}">
                <a16:creationId xmlns:a16="http://schemas.microsoft.com/office/drawing/2014/main" xmlns="" id="{2B27539F-10B5-46FB-850E-BFF42369522F}"/>
              </a:ext>
            </a:extLst>
          </p:cNvPr>
          <p:cNvSpPr/>
          <p:nvPr/>
        </p:nvSpPr>
        <p:spPr>
          <a:xfrm>
            <a:off x="1706177" y="123824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ine Callout 1 13">
            <a:extLst>
              <a:ext uri="{FF2B5EF4-FFF2-40B4-BE49-F238E27FC236}">
                <a16:creationId xmlns:a16="http://schemas.microsoft.com/office/drawing/2014/main" xmlns="" id="{035084C3-CAD4-4AF0-8983-651F41E01830}"/>
              </a:ext>
            </a:extLst>
          </p:cNvPr>
          <p:cNvSpPr/>
          <p:nvPr/>
        </p:nvSpPr>
        <p:spPr>
          <a:xfrm>
            <a:off x="247650" y="332721"/>
            <a:ext cx="1809750" cy="457200"/>
          </a:xfrm>
          <a:prstGeom prst="borderCallout1">
            <a:avLst>
              <a:gd name="adj1" fmla="val 222568"/>
              <a:gd name="adj2" fmla="val 81111"/>
              <a:gd name="adj3" fmla="val 94908"/>
              <a:gd name="adj4" fmla="val 47645"/>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Caesarea</a:t>
            </a:r>
          </a:p>
        </p:txBody>
      </p:sp>
      <p:cxnSp>
        <p:nvCxnSpPr>
          <p:cNvPr id="3" name="Straight Connector 2">
            <a:extLst>
              <a:ext uri="{FF2B5EF4-FFF2-40B4-BE49-F238E27FC236}">
                <a16:creationId xmlns:a16="http://schemas.microsoft.com/office/drawing/2014/main" xmlns="" id="{4BB3D6D8-AC0B-438F-A90E-FB6B45676631}"/>
              </a:ext>
            </a:extLst>
          </p:cNvPr>
          <p:cNvCxnSpPr>
            <a:cxnSpLocks/>
          </p:cNvCxnSpPr>
          <p:nvPr/>
        </p:nvCxnSpPr>
        <p:spPr>
          <a:xfrm flipH="1">
            <a:off x="1390650" y="1695983"/>
            <a:ext cx="506027" cy="1350830"/>
          </a:xfrm>
          <a:prstGeom prst="line">
            <a:avLst/>
          </a:prstGeom>
          <a:ln w="66675">
            <a:solidFill>
              <a:srgbClr val="00823B"/>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xmlns="" id="{723CCE5F-0210-4DEB-A8D8-D31DE1B1DDCD}"/>
              </a:ext>
            </a:extLst>
          </p:cNvPr>
          <p:cNvSpPr txBox="1"/>
          <p:nvPr/>
        </p:nvSpPr>
        <p:spPr>
          <a:xfrm>
            <a:off x="0" y="4724400"/>
            <a:ext cx="9132278" cy="2133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10:23 </a:t>
            </a:r>
            <a:r>
              <a:rPr lang="en-US" sz="3200" dirty="0"/>
              <a:t>So he </a:t>
            </a:r>
            <a:r>
              <a:rPr lang="en-US" sz="3200" b="1" u="sng" dirty="0">
                <a:solidFill>
                  <a:srgbClr val="002060"/>
                </a:solidFill>
              </a:rPr>
              <a:t>invited them in </a:t>
            </a:r>
            <a:r>
              <a:rPr lang="en-US" sz="3200" dirty="0"/>
              <a:t>and gave them lodging. And on the next day he got up and went away with them, and some of the brethren from Joppa accompanied him. </a:t>
            </a:r>
            <a:r>
              <a:rPr lang="en-US" sz="3200" b="1" baseline="30000" dirty="0"/>
              <a:t>24 </a:t>
            </a:r>
            <a:r>
              <a:rPr lang="en-US" sz="3200" dirty="0"/>
              <a:t>On the following day he entered Caesarea.</a:t>
            </a:r>
          </a:p>
          <a:p>
            <a:endParaRPr lang="en-US" sz="3200" dirty="0"/>
          </a:p>
          <a:p>
            <a:endParaRPr lang="en-US" sz="3000" dirty="0"/>
          </a:p>
        </p:txBody>
      </p:sp>
      <p:sp>
        <p:nvSpPr>
          <p:cNvPr id="13" name="TextBox 12">
            <a:extLst>
              <a:ext uri="{FF2B5EF4-FFF2-40B4-BE49-F238E27FC236}">
                <a16:creationId xmlns:a16="http://schemas.microsoft.com/office/drawing/2014/main" xmlns="" id="{E2D758A0-F3C6-4ADF-AEC1-3D806AAC4036}"/>
              </a:ext>
            </a:extLst>
          </p:cNvPr>
          <p:cNvSpPr txBox="1"/>
          <p:nvPr/>
        </p:nvSpPr>
        <p:spPr>
          <a:xfrm>
            <a:off x="0" y="4724400"/>
            <a:ext cx="9132278" cy="2133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10:23 </a:t>
            </a:r>
            <a:r>
              <a:rPr lang="en-US" sz="3200" dirty="0"/>
              <a:t>So he invited them in and gave them lodging. And on the next day </a:t>
            </a:r>
            <a:r>
              <a:rPr lang="en-US" sz="3200" b="1" u="sng" dirty="0">
                <a:solidFill>
                  <a:srgbClr val="002060"/>
                </a:solidFill>
              </a:rPr>
              <a:t>he got up and went away with them</a:t>
            </a:r>
            <a:r>
              <a:rPr lang="en-US" sz="3200" dirty="0"/>
              <a:t>, and some of the brethren from Joppa accompanied him. </a:t>
            </a:r>
            <a:r>
              <a:rPr lang="en-US" sz="3200" b="1" baseline="30000" dirty="0"/>
              <a:t>24 </a:t>
            </a:r>
            <a:r>
              <a:rPr lang="en-US" sz="3200" dirty="0"/>
              <a:t>On the following day he entered Caesarea.</a:t>
            </a:r>
          </a:p>
          <a:p>
            <a:endParaRPr lang="en-US" sz="3200" dirty="0"/>
          </a:p>
          <a:p>
            <a:endParaRPr lang="en-US" sz="3000" dirty="0"/>
          </a:p>
        </p:txBody>
      </p:sp>
      <p:pic>
        <p:nvPicPr>
          <p:cNvPr id="5" name="Picture 4" descr="A couple of people that are standing in front of a building&#10;&#10;Description generated with very high confidence">
            <a:extLst>
              <a:ext uri="{FF2B5EF4-FFF2-40B4-BE49-F238E27FC236}">
                <a16:creationId xmlns:a16="http://schemas.microsoft.com/office/drawing/2014/main" xmlns="" id="{DD5025F1-6EE2-42DA-94FF-FC8D87E833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3125" y="-36731"/>
            <a:ext cx="6389925" cy="4785344"/>
          </a:xfrm>
          <a:prstGeom prst="rect">
            <a:avLst/>
          </a:prstGeom>
        </p:spPr>
      </p:pic>
      <p:sp>
        <p:nvSpPr>
          <p:cNvPr id="14" name="TextBox 13">
            <a:extLst>
              <a:ext uri="{FF2B5EF4-FFF2-40B4-BE49-F238E27FC236}">
                <a16:creationId xmlns:a16="http://schemas.microsoft.com/office/drawing/2014/main" xmlns="" id="{61D63DBC-724E-439C-B666-7BE563C626DF}"/>
              </a:ext>
            </a:extLst>
          </p:cNvPr>
          <p:cNvSpPr txBox="1"/>
          <p:nvPr/>
        </p:nvSpPr>
        <p:spPr>
          <a:xfrm>
            <a:off x="0" y="4724400"/>
            <a:ext cx="9132278" cy="21336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10:25 </a:t>
            </a:r>
            <a:r>
              <a:rPr lang="en-US" sz="3000" dirty="0"/>
              <a:t>When Peter entered, Cornelius met him, and fell at his feet and worshiped him. </a:t>
            </a:r>
            <a:r>
              <a:rPr lang="en-US" sz="3000" b="1" baseline="30000" dirty="0"/>
              <a:t>26 </a:t>
            </a:r>
            <a:r>
              <a:rPr lang="en-US" sz="3000" dirty="0"/>
              <a:t>But Peter raised him up, saying, “Stand up; I too am just a man.” </a:t>
            </a:r>
            <a:r>
              <a:rPr lang="en-US" sz="3000" b="1" baseline="30000" dirty="0"/>
              <a:t>27 </a:t>
            </a:r>
            <a:r>
              <a:rPr lang="en-US" sz="3000" dirty="0"/>
              <a:t>As he talked with him, he entered and found many people assembled. </a:t>
            </a:r>
          </a:p>
          <a:p>
            <a:endParaRPr lang="en-US" sz="3200" dirty="0"/>
          </a:p>
          <a:p>
            <a:endParaRPr lang="en-US" sz="3000" dirty="0"/>
          </a:p>
        </p:txBody>
      </p:sp>
      <p:sp>
        <p:nvSpPr>
          <p:cNvPr id="18" name="TextBox 17">
            <a:extLst>
              <a:ext uri="{FF2B5EF4-FFF2-40B4-BE49-F238E27FC236}">
                <a16:creationId xmlns:a16="http://schemas.microsoft.com/office/drawing/2014/main" xmlns="" id="{2EF4A93D-4B90-45E4-96D4-F7EDCFCB7E68}"/>
              </a:ext>
            </a:extLst>
          </p:cNvPr>
          <p:cNvSpPr txBox="1"/>
          <p:nvPr/>
        </p:nvSpPr>
        <p:spPr>
          <a:xfrm>
            <a:off x="0" y="4724400"/>
            <a:ext cx="9132278" cy="21336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10:25 </a:t>
            </a:r>
            <a:r>
              <a:rPr lang="en-US" sz="3000" dirty="0"/>
              <a:t>When Peter entered, Cornelius met him, and </a:t>
            </a:r>
            <a:r>
              <a:rPr lang="en-US" sz="3000" b="1" u="sng" dirty="0">
                <a:solidFill>
                  <a:srgbClr val="002060"/>
                </a:solidFill>
              </a:rPr>
              <a:t>fell at his feet and worshiped him</a:t>
            </a:r>
            <a:r>
              <a:rPr lang="en-US" sz="3000" dirty="0"/>
              <a:t>. </a:t>
            </a:r>
            <a:r>
              <a:rPr lang="en-US" sz="3000" b="1" baseline="30000" dirty="0"/>
              <a:t>26 </a:t>
            </a:r>
            <a:r>
              <a:rPr lang="en-US" sz="3000" dirty="0"/>
              <a:t>But Peter raised him up, saying, “Stand up; I too am just a man.” </a:t>
            </a:r>
            <a:r>
              <a:rPr lang="en-US" sz="3000" b="1" baseline="30000" dirty="0"/>
              <a:t>27 </a:t>
            </a:r>
            <a:r>
              <a:rPr lang="en-US" sz="3000" dirty="0"/>
              <a:t>As he talked with him, he entered and found many people assembled. </a:t>
            </a:r>
          </a:p>
          <a:p>
            <a:endParaRPr lang="en-US" sz="3200" dirty="0"/>
          </a:p>
          <a:p>
            <a:endParaRPr lang="en-US" sz="3000" dirty="0"/>
          </a:p>
        </p:txBody>
      </p:sp>
      <p:sp>
        <p:nvSpPr>
          <p:cNvPr id="19" name="TextBox 18">
            <a:extLst>
              <a:ext uri="{FF2B5EF4-FFF2-40B4-BE49-F238E27FC236}">
                <a16:creationId xmlns:a16="http://schemas.microsoft.com/office/drawing/2014/main" xmlns="" id="{535B48EB-EB44-4E65-86F0-94140DBA6FB0}"/>
              </a:ext>
            </a:extLst>
          </p:cNvPr>
          <p:cNvSpPr txBox="1"/>
          <p:nvPr/>
        </p:nvSpPr>
        <p:spPr>
          <a:xfrm>
            <a:off x="0" y="4724400"/>
            <a:ext cx="9132278" cy="21336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10:25 </a:t>
            </a:r>
            <a:r>
              <a:rPr lang="en-US" sz="3000" dirty="0"/>
              <a:t>When Peter entered, Cornelius met him, and fell at his feet and worshiped him. </a:t>
            </a:r>
            <a:r>
              <a:rPr lang="en-US" sz="3000" b="1" baseline="30000" dirty="0"/>
              <a:t>26 </a:t>
            </a:r>
            <a:r>
              <a:rPr lang="en-US" sz="3000" dirty="0"/>
              <a:t>But Peter raised him up, saying, “</a:t>
            </a:r>
            <a:r>
              <a:rPr lang="en-US" sz="3000" b="1" u="sng" dirty="0">
                <a:solidFill>
                  <a:srgbClr val="002060"/>
                </a:solidFill>
              </a:rPr>
              <a:t>Stand up; I too am just a man</a:t>
            </a:r>
            <a:r>
              <a:rPr lang="en-US" sz="3000" dirty="0"/>
              <a:t>.” </a:t>
            </a:r>
            <a:r>
              <a:rPr lang="en-US" sz="3000" b="1" baseline="30000" dirty="0"/>
              <a:t>27 </a:t>
            </a:r>
            <a:r>
              <a:rPr lang="en-US" sz="3000" dirty="0"/>
              <a:t>As he talked with him, he entered and found many people assembled. </a:t>
            </a:r>
          </a:p>
          <a:p>
            <a:endParaRPr lang="en-US" sz="3200" dirty="0"/>
          </a:p>
          <a:p>
            <a:endParaRPr lang="en-US" sz="3000" dirty="0"/>
          </a:p>
        </p:txBody>
      </p:sp>
      <p:sp>
        <p:nvSpPr>
          <p:cNvPr id="20" name="TextBox 19">
            <a:extLst>
              <a:ext uri="{FF2B5EF4-FFF2-40B4-BE49-F238E27FC236}">
                <a16:creationId xmlns:a16="http://schemas.microsoft.com/office/drawing/2014/main" xmlns="" id="{27400E0A-D10E-477D-829D-670B5DE480E0}"/>
              </a:ext>
            </a:extLst>
          </p:cNvPr>
          <p:cNvSpPr txBox="1"/>
          <p:nvPr/>
        </p:nvSpPr>
        <p:spPr>
          <a:xfrm>
            <a:off x="0" y="4724400"/>
            <a:ext cx="9132278" cy="21336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10:25 </a:t>
            </a:r>
            <a:r>
              <a:rPr lang="en-US" sz="3000" dirty="0"/>
              <a:t>When Peter entered, Cornelius met him, and fell at his feet and worshiped him. </a:t>
            </a:r>
            <a:r>
              <a:rPr lang="en-US" sz="3000" b="1" baseline="30000" dirty="0"/>
              <a:t>26 </a:t>
            </a:r>
            <a:r>
              <a:rPr lang="en-US" sz="3000" dirty="0"/>
              <a:t>But Peter raised him up, saying, “Stand up; I too am just a man.” </a:t>
            </a:r>
            <a:r>
              <a:rPr lang="en-US" sz="3000" b="1" baseline="30000" dirty="0"/>
              <a:t>27 </a:t>
            </a:r>
            <a:r>
              <a:rPr lang="en-US" sz="3000" dirty="0"/>
              <a:t>As he talked with him, </a:t>
            </a:r>
            <a:r>
              <a:rPr lang="en-US" sz="2900" b="1" u="sng" dirty="0">
                <a:solidFill>
                  <a:srgbClr val="002060"/>
                </a:solidFill>
              </a:rPr>
              <a:t>he entered and found many people assembled</a:t>
            </a:r>
            <a:r>
              <a:rPr lang="en-US" sz="3000" dirty="0"/>
              <a:t>. </a:t>
            </a:r>
          </a:p>
          <a:p>
            <a:endParaRPr lang="en-US" sz="3200" dirty="0"/>
          </a:p>
          <a:p>
            <a:endParaRPr lang="en-US" sz="3000" dirty="0"/>
          </a:p>
        </p:txBody>
      </p:sp>
    </p:spTree>
    <p:extLst>
      <p:ext uri="{BB962C8B-B14F-4D97-AF65-F5344CB8AC3E}">
        <p14:creationId xmlns:p14="http://schemas.microsoft.com/office/powerpoint/2010/main" val="371930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xit" presetSubtype="0" fill="hold" nodeType="withEffect">
                                  <p:stCondLst>
                                    <p:cond delay="0"/>
                                  </p:stCondLst>
                                  <p:childTnLst>
                                    <p:animEffect transition="out" filter="fade">
                                      <p:cBhvr>
                                        <p:cTn id="9" dur="500"/>
                                        <p:tgtEl>
                                          <p:spTgt spid="15"/>
                                        </p:tgtEl>
                                      </p:cBhvr>
                                    </p:animEffect>
                                    <p:set>
                                      <p:cBhvr>
                                        <p:cTn id="10" dur="1" fill="hold">
                                          <p:stCondLst>
                                            <p:cond delay="499"/>
                                          </p:stCondLst>
                                        </p:cTn>
                                        <p:tgtEl>
                                          <p:spTgt spid="15"/>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1"/>
                                        </p:tgtEl>
                                      </p:cBhvr>
                                    </p:animEffect>
                                    <p:set>
                                      <p:cBhvr>
                                        <p:cTn id="16" dur="1" fill="hold">
                                          <p:stCondLst>
                                            <p:cond delay="499"/>
                                          </p:stCondLst>
                                        </p:cTn>
                                        <p:tgtEl>
                                          <p:spTgt spid="11"/>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3"/>
                                        </p:tgtEl>
                                      </p:cBhvr>
                                    </p:animEffect>
                                    <p:set>
                                      <p:cBhvr>
                                        <p:cTn id="25" dur="1" fill="hold">
                                          <p:stCondLst>
                                            <p:cond delay="499"/>
                                          </p:stCondLst>
                                        </p:cTn>
                                        <p:tgtEl>
                                          <p:spTgt spid="3"/>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8" grpId="0" animBg="1"/>
      <p:bldP spid="19" grpId="0" animBg="1"/>
      <p:bldP spid="2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42E2EF0F-2D6F-4886-B61F-3D55235CFA8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260" t="11298" r="26896" b="92"/>
          <a:stretch/>
        </p:blipFill>
        <p:spPr>
          <a:xfrm rot="5400000">
            <a:off x="1143001" y="-1143000"/>
            <a:ext cx="6858000" cy="9143998"/>
          </a:xfrm>
          <a:prstGeom prst="rect">
            <a:avLst/>
          </a:prstGeom>
        </p:spPr>
      </p:pic>
      <p:pic>
        <p:nvPicPr>
          <p:cNvPr id="15" name="Picture 14">
            <a:extLst>
              <a:ext uri="{FF2B5EF4-FFF2-40B4-BE49-F238E27FC236}">
                <a16:creationId xmlns:a16="http://schemas.microsoft.com/office/drawing/2014/main" xmlns="" id="{A7149A1F-AACA-48F5-8210-CEAA81B1AE63}"/>
              </a:ext>
            </a:extLst>
          </p:cNvPr>
          <p:cNvPicPr>
            <a:picLocks noChangeAspect="1"/>
          </p:cNvPicPr>
          <p:nvPr/>
        </p:nvPicPr>
        <p:blipFill rotWithShape="1">
          <a:blip r:embed="rId3">
            <a:extLst>
              <a:ext uri="{28A0092B-C50C-407E-A947-70E740481C1C}">
                <a14:useLocalDpi xmlns:a14="http://schemas.microsoft.com/office/drawing/2010/main" val="0"/>
              </a:ext>
            </a:extLst>
          </a:blip>
          <a:srcRect r="3344"/>
          <a:stretch/>
        </p:blipFill>
        <p:spPr>
          <a:xfrm>
            <a:off x="2248048" y="-24215"/>
            <a:ext cx="9658200" cy="4748615"/>
          </a:xfrm>
          <a:prstGeom prst="rect">
            <a:avLst/>
          </a:prstGeom>
        </p:spPr>
      </p:pic>
      <p:sp>
        <p:nvSpPr>
          <p:cNvPr id="34" name="Title 1">
            <a:extLst>
              <a:ext uri="{FF2B5EF4-FFF2-40B4-BE49-F238E27FC236}">
                <a16:creationId xmlns:a16="http://schemas.microsoft.com/office/drawing/2014/main" xmlns="" id="{3E3BFD61-0EDA-4470-BD1C-3E2868B54FA4}"/>
              </a:ext>
            </a:extLst>
          </p:cNvPr>
          <p:cNvSpPr txBox="1">
            <a:spLocks/>
          </p:cNvSpPr>
          <p:nvPr/>
        </p:nvSpPr>
        <p:spPr bwMode="auto">
          <a:xfrm>
            <a:off x="0" y="5858867"/>
            <a:ext cx="9144000" cy="999132"/>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500" b="1" dirty="0">
                <a:solidFill>
                  <a:schemeClr val="bg1"/>
                </a:solidFill>
                <a:latin typeface="+mj-lt"/>
                <a:ea typeface="+mj-ea"/>
                <a:cs typeface="+mj-cs"/>
              </a:rPr>
              <a:t>God’s 3-stage plan for “the gospel”</a:t>
            </a:r>
            <a:endParaRPr kumimoji="0" lang="en-US" sz="3500" b="1" i="0" u="none" strike="noStrike" kern="1200" cap="none" spc="0" normalizeH="0" baseline="0" noProof="0" dirty="0">
              <a:ln>
                <a:noFill/>
              </a:ln>
              <a:solidFill>
                <a:schemeClr val="bg1"/>
              </a:solidFill>
              <a:effectLst/>
              <a:uLnTx/>
              <a:uFillTx/>
              <a:latin typeface="+mj-lt"/>
              <a:ea typeface="+mj-ea"/>
              <a:cs typeface="+mj-cs"/>
            </a:endParaRPr>
          </a:p>
        </p:txBody>
      </p:sp>
      <p:sp>
        <p:nvSpPr>
          <p:cNvPr id="9" name="Oval 8">
            <a:extLst>
              <a:ext uri="{FF2B5EF4-FFF2-40B4-BE49-F238E27FC236}">
                <a16:creationId xmlns:a16="http://schemas.microsoft.com/office/drawing/2014/main" xmlns="" id="{3AD0121E-4B3D-4832-A6B2-0D22CE2E6DF5}"/>
              </a:ext>
            </a:extLst>
          </p:cNvPr>
          <p:cNvSpPr/>
          <p:nvPr/>
        </p:nvSpPr>
        <p:spPr>
          <a:xfrm>
            <a:off x="990600" y="295274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ine Callout 1 13">
            <a:extLst>
              <a:ext uri="{FF2B5EF4-FFF2-40B4-BE49-F238E27FC236}">
                <a16:creationId xmlns:a16="http://schemas.microsoft.com/office/drawing/2014/main" xmlns="" id="{C198BE33-7819-468F-9D70-4BFFEF677612}"/>
              </a:ext>
            </a:extLst>
          </p:cNvPr>
          <p:cNvSpPr/>
          <p:nvPr/>
        </p:nvSpPr>
        <p:spPr>
          <a:xfrm>
            <a:off x="235487" y="3675464"/>
            <a:ext cx="1409700" cy="457200"/>
          </a:xfrm>
          <a:prstGeom prst="borderCallout1">
            <a:avLst>
              <a:gd name="adj1" fmla="val -74714"/>
              <a:gd name="adj2" fmla="val 61522"/>
              <a:gd name="adj3" fmla="val 1704"/>
              <a:gd name="adj4" fmla="val 52060"/>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Joppa</a:t>
            </a:r>
          </a:p>
        </p:txBody>
      </p:sp>
      <p:sp>
        <p:nvSpPr>
          <p:cNvPr id="11" name="Oval 10">
            <a:extLst>
              <a:ext uri="{FF2B5EF4-FFF2-40B4-BE49-F238E27FC236}">
                <a16:creationId xmlns:a16="http://schemas.microsoft.com/office/drawing/2014/main" xmlns="" id="{2B27539F-10B5-46FB-850E-BFF42369522F}"/>
              </a:ext>
            </a:extLst>
          </p:cNvPr>
          <p:cNvSpPr/>
          <p:nvPr/>
        </p:nvSpPr>
        <p:spPr>
          <a:xfrm>
            <a:off x="1706177" y="123824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ine Callout 1 13">
            <a:extLst>
              <a:ext uri="{FF2B5EF4-FFF2-40B4-BE49-F238E27FC236}">
                <a16:creationId xmlns:a16="http://schemas.microsoft.com/office/drawing/2014/main" xmlns="" id="{035084C3-CAD4-4AF0-8983-651F41E01830}"/>
              </a:ext>
            </a:extLst>
          </p:cNvPr>
          <p:cNvSpPr/>
          <p:nvPr/>
        </p:nvSpPr>
        <p:spPr>
          <a:xfrm>
            <a:off x="247650" y="332721"/>
            <a:ext cx="1809750" cy="457200"/>
          </a:xfrm>
          <a:prstGeom prst="borderCallout1">
            <a:avLst>
              <a:gd name="adj1" fmla="val 222568"/>
              <a:gd name="adj2" fmla="val 81111"/>
              <a:gd name="adj3" fmla="val 94908"/>
              <a:gd name="adj4" fmla="val 47645"/>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Caesarea</a:t>
            </a:r>
          </a:p>
        </p:txBody>
      </p:sp>
      <p:cxnSp>
        <p:nvCxnSpPr>
          <p:cNvPr id="3" name="Straight Connector 2">
            <a:extLst>
              <a:ext uri="{FF2B5EF4-FFF2-40B4-BE49-F238E27FC236}">
                <a16:creationId xmlns:a16="http://schemas.microsoft.com/office/drawing/2014/main" xmlns="" id="{4BB3D6D8-AC0B-438F-A90E-FB6B45676631}"/>
              </a:ext>
            </a:extLst>
          </p:cNvPr>
          <p:cNvCxnSpPr>
            <a:cxnSpLocks/>
          </p:cNvCxnSpPr>
          <p:nvPr/>
        </p:nvCxnSpPr>
        <p:spPr>
          <a:xfrm flipH="1">
            <a:off x="1390650" y="1695983"/>
            <a:ext cx="506027" cy="1350830"/>
          </a:xfrm>
          <a:prstGeom prst="line">
            <a:avLst/>
          </a:prstGeom>
          <a:ln w="66675">
            <a:solidFill>
              <a:srgbClr val="00823B"/>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xmlns="" id="{723CCE5F-0210-4DEB-A8D8-D31DE1B1DDCD}"/>
              </a:ext>
            </a:extLst>
          </p:cNvPr>
          <p:cNvSpPr txBox="1"/>
          <p:nvPr/>
        </p:nvSpPr>
        <p:spPr>
          <a:xfrm>
            <a:off x="0" y="4724400"/>
            <a:ext cx="9132278" cy="2133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10:23 </a:t>
            </a:r>
            <a:r>
              <a:rPr lang="en-US" sz="3200" dirty="0"/>
              <a:t>So he </a:t>
            </a:r>
            <a:r>
              <a:rPr lang="en-US" sz="3200" b="1" u="sng" dirty="0">
                <a:solidFill>
                  <a:srgbClr val="002060"/>
                </a:solidFill>
              </a:rPr>
              <a:t>invited them in </a:t>
            </a:r>
            <a:r>
              <a:rPr lang="en-US" sz="3200" dirty="0"/>
              <a:t>and gave them lodging. And on the next day he got up and went away with them, and some of the brethren from Joppa accompanied him. </a:t>
            </a:r>
            <a:r>
              <a:rPr lang="en-US" sz="3200" b="1" baseline="30000" dirty="0"/>
              <a:t>24 </a:t>
            </a:r>
            <a:r>
              <a:rPr lang="en-US" sz="3200" dirty="0"/>
              <a:t>On the following day he entered Caesarea.</a:t>
            </a:r>
          </a:p>
          <a:p>
            <a:endParaRPr lang="en-US" sz="3200" dirty="0"/>
          </a:p>
          <a:p>
            <a:endParaRPr lang="en-US" sz="3000" dirty="0"/>
          </a:p>
        </p:txBody>
      </p:sp>
      <p:sp>
        <p:nvSpPr>
          <p:cNvPr id="13" name="TextBox 12">
            <a:extLst>
              <a:ext uri="{FF2B5EF4-FFF2-40B4-BE49-F238E27FC236}">
                <a16:creationId xmlns:a16="http://schemas.microsoft.com/office/drawing/2014/main" xmlns="" id="{E2D758A0-F3C6-4ADF-AEC1-3D806AAC4036}"/>
              </a:ext>
            </a:extLst>
          </p:cNvPr>
          <p:cNvSpPr txBox="1"/>
          <p:nvPr/>
        </p:nvSpPr>
        <p:spPr>
          <a:xfrm>
            <a:off x="0" y="4724400"/>
            <a:ext cx="9132278" cy="2133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10:23 </a:t>
            </a:r>
            <a:r>
              <a:rPr lang="en-US" sz="3200" dirty="0"/>
              <a:t>So he invited them in and gave them lodging. And on the next day </a:t>
            </a:r>
            <a:r>
              <a:rPr lang="en-US" sz="3200" b="1" u="sng" dirty="0">
                <a:solidFill>
                  <a:srgbClr val="002060"/>
                </a:solidFill>
              </a:rPr>
              <a:t>he got up and went away with them</a:t>
            </a:r>
            <a:r>
              <a:rPr lang="en-US" sz="3200" dirty="0"/>
              <a:t>, and some of the brethren from Joppa accompanied him. </a:t>
            </a:r>
            <a:r>
              <a:rPr lang="en-US" sz="3200" b="1" baseline="30000" dirty="0"/>
              <a:t>24 </a:t>
            </a:r>
            <a:r>
              <a:rPr lang="en-US" sz="3200" dirty="0"/>
              <a:t>On the following day he entered Caesarea.</a:t>
            </a:r>
          </a:p>
          <a:p>
            <a:endParaRPr lang="en-US" sz="3200" dirty="0"/>
          </a:p>
          <a:p>
            <a:endParaRPr lang="en-US" sz="3000" dirty="0"/>
          </a:p>
        </p:txBody>
      </p:sp>
      <p:pic>
        <p:nvPicPr>
          <p:cNvPr id="5" name="Picture 4" descr="A couple of people that are standing in front of a building&#10;&#10;Description generated with very high confidence">
            <a:extLst>
              <a:ext uri="{FF2B5EF4-FFF2-40B4-BE49-F238E27FC236}">
                <a16:creationId xmlns:a16="http://schemas.microsoft.com/office/drawing/2014/main" xmlns="" id="{DD5025F1-6EE2-42DA-94FF-FC8D87E833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3125" y="-36731"/>
            <a:ext cx="6389925" cy="4785344"/>
          </a:xfrm>
          <a:prstGeom prst="rect">
            <a:avLst/>
          </a:prstGeom>
        </p:spPr>
      </p:pic>
      <p:sp>
        <p:nvSpPr>
          <p:cNvPr id="14" name="TextBox 13">
            <a:extLst>
              <a:ext uri="{FF2B5EF4-FFF2-40B4-BE49-F238E27FC236}">
                <a16:creationId xmlns:a16="http://schemas.microsoft.com/office/drawing/2014/main" xmlns="" id="{61D63DBC-724E-439C-B666-7BE563C626DF}"/>
              </a:ext>
            </a:extLst>
          </p:cNvPr>
          <p:cNvSpPr txBox="1"/>
          <p:nvPr/>
        </p:nvSpPr>
        <p:spPr>
          <a:xfrm>
            <a:off x="0" y="4724400"/>
            <a:ext cx="9132278" cy="21336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10:25 </a:t>
            </a:r>
            <a:r>
              <a:rPr lang="en-US" sz="3000" dirty="0"/>
              <a:t>When Peter entered, Cornelius met him, and fell at his feet and worshiped him. </a:t>
            </a:r>
            <a:r>
              <a:rPr lang="en-US" sz="3000" b="1" baseline="30000" dirty="0"/>
              <a:t>26 </a:t>
            </a:r>
            <a:r>
              <a:rPr lang="en-US" sz="3000" dirty="0"/>
              <a:t>But Peter raised him up, saying, “Stand up; I too am just a man.” </a:t>
            </a:r>
            <a:r>
              <a:rPr lang="en-US" sz="3000" b="1" baseline="30000" dirty="0"/>
              <a:t>27 </a:t>
            </a:r>
            <a:r>
              <a:rPr lang="en-US" sz="3000" dirty="0"/>
              <a:t>As he talked with him, he entered and found many people assembled. </a:t>
            </a:r>
          </a:p>
          <a:p>
            <a:endParaRPr lang="en-US" sz="3200" dirty="0"/>
          </a:p>
          <a:p>
            <a:endParaRPr lang="en-US" sz="3000" dirty="0"/>
          </a:p>
        </p:txBody>
      </p:sp>
      <p:sp>
        <p:nvSpPr>
          <p:cNvPr id="18" name="TextBox 17">
            <a:extLst>
              <a:ext uri="{FF2B5EF4-FFF2-40B4-BE49-F238E27FC236}">
                <a16:creationId xmlns:a16="http://schemas.microsoft.com/office/drawing/2014/main" xmlns="" id="{2EF4A93D-4B90-45E4-96D4-F7EDCFCB7E68}"/>
              </a:ext>
            </a:extLst>
          </p:cNvPr>
          <p:cNvSpPr txBox="1"/>
          <p:nvPr/>
        </p:nvSpPr>
        <p:spPr>
          <a:xfrm>
            <a:off x="0" y="4724400"/>
            <a:ext cx="9132278" cy="21336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10:25 </a:t>
            </a:r>
            <a:r>
              <a:rPr lang="en-US" sz="3000" dirty="0"/>
              <a:t>When Peter entered, Cornelius met him, and </a:t>
            </a:r>
            <a:r>
              <a:rPr lang="en-US" sz="3000" b="1" u="sng" dirty="0">
                <a:solidFill>
                  <a:srgbClr val="002060"/>
                </a:solidFill>
              </a:rPr>
              <a:t>fell at his feet and worshiped him</a:t>
            </a:r>
            <a:r>
              <a:rPr lang="en-US" sz="3000" dirty="0"/>
              <a:t>. </a:t>
            </a:r>
            <a:r>
              <a:rPr lang="en-US" sz="3000" b="1" baseline="30000" dirty="0"/>
              <a:t>26 </a:t>
            </a:r>
            <a:r>
              <a:rPr lang="en-US" sz="3000" dirty="0"/>
              <a:t>But Peter raised him up, saying, “Stand up; I too am just a man.” </a:t>
            </a:r>
            <a:r>
              <a:rPr lang="en-US" sz="3000" b="1" baseline="30000" dirty="0"/>
              <a:t>27 </a:t>
            </a:r>
            <a:r>
              <a:rPr lang="en-US" sz="3000" dirty="0"/>
              <a:t>As he talked with him, he entered and found many people assembled. </a:t>
            </a:r>
          </a:p>
          <a:p>
            <a:endParaRPr lang="en-US" sz="3200" dirty="0"/>
          </a:p>
          <a:p>
            <a:endParaRPr lang="en-US" sz="3000" dirty="0"/>
          </a:p>
        </p:txBody>
      </p:sp>
      <p:sp>
        <p:nvSpPr>
          <p:cNvPr id="19" name="TextBox 18">
            <a:extLst>
              <a:ext uri="{FF2B5EF4-FFF2-40B4-BE49-F238E27FC236}">
                <a16:creationId xmlns:a16="http://schemas.microsoft.com/office/drawing/2014/main" xmlns="" id="{535B48EB-EB44-4E65-86F0-94140DBA6FB0}"/>
              </a:ext>
            </a:extLst>
          </p:cNvPr>
          <p:cNvSpPr txBox="1"/>
          <p:nvPr/>
        </p:nvSpPr>
        <p:spPr>
          <a:xfrm>
            <a:off x="0" y="4724400"/>
            <a:ext cx="9132278" cy="21336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10:25 </a:t>
            </a:r>
            <a:r>
              <a:rPr lang="en-US" sz="3000" dirty="0"/>
              <a:t>When Peter entered, Cornelius met him, and fell at his feet and worshiped him. </a:t>
            </a:r>
            <a:r>
              <a:rPr lang="en-US" sz="3000" b="1" baseline="30000" dirty="0"/>
              <a:t>26 </a:t>
            </a:r>
            <a:r>
              <a:rPr lang="en-US" sz="3000" dirty="0"/>
              <a:t>But Peter raised him up, saying, “</a:t>
            </a:r>
            <a:r>
              <a:rPr lang="en-US" sz="3000" b="1" u="sng" dirty="0">
                <a:solidFill>
                  <a:srgbClr val="002060"/>
                </a:solidFill>
              </a:rPr>
              <a:t>Stand up; I too am just a man</a:t>
            </a:r>
            <a:r>
              <a:rPr lang="en-US" sz="3000" dirty="0"/>
              <a:t>.” </a:t>
            </a:r>
            <a:r>
              <a:rPr lang="en-US" sz="3000" b="1" baseline="30000" dirty="0"/>
              <a:t>27 </a:t>
            </a:r>
            <a:r>
              <a:rPr lang="en-US" sz="3000" dirty="0"/>
              <a:t>As he talked with him, he entered and found many people assembled. </a:t>
            </a:r>
          </a:p>
          <a:p>
            <a:endParaRPr lang="en-US" sz="3200" dirty="0"/>
          </a:p>
          <a:p>
            <a:endParaRPr lang="en-US" sz="3000" dirty="0"/>
          </a:p>
        </p:txBody>
      </p:sp>
      <p:sp>
        <p:nvSpPr>
          <p:cNvPr id="20" name="TextBox 19">
            <a:extLst>
              <a:ext uri="{FF2B5EF4-FFF2-40B4-BE49-F238E27FC236}">
                <a16:creationId xmlns:a16="http://schemas.microsoft.com/office/drawing/2014/main" xmlns="" id="{27400E0A-D10E-477D-829D-670B5DE480E0}"/>
              </a:ext>
            </a:extLst>
          </p:cNvPr>
          <p:cNvSpPr txBox="1"/>
          <p:nvPr/>
        </p:nvSpPr>
        <p:spPr>
          <a:xfrm>
            <a:off x="0" y="4724400"/>
            <a:ext cx="9132278" cy="21336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10:25 </a:t>
            </a:r>
            <a:r>
              <a:rPr lang="en-US" sz="3000" dirty="0"/>
              <a:t>When Peter entered, Cornelius met him, and fell at his feet and worshiped him. </a:t>
            </a:r>
            <a:r>
              <a:rPr lang="en-US" sz="3000" b="1" baseline="30000" dirty="0"/>
              <a:t>26 </a:t>
            </a:r>
            <a:r>
              <a:rPr lang="en-US" sz="3000" dirty="0"/>
              <a:t>But Peter raised him up, saying, “Stand up; I too am just a man.” </a:t>
            </a:r>
            <a:r>
              <a:rPr lang="en-US" sz="3000" b="1" baseline="30000" dirty="0"/>
              <a:t>27 </a:t>
            </a:r>
            <a:r>
              <a:rPr lang="en-US" sz="3000" dirty="0"/>
              <a:t>As he talked with him, </a:t>
            </a:r>
            <a:r>
              <a:rPr lang="en-US" sz="2900" b="1" u="sng" dirty="0">
                <a:solidFill>
                  <a:srgbClr val="002060"/>
                </a:solidFill>
              </a:rPr>
              <a:t>he entered and found many people assembled</a:t>
            </a:r>
            <a:r>
              <a:rPr lang="en-US" sz="3000" dirty="0"/>
              <a:t>. </a:t>
            </a:r>
          </a:p>
          <a:p>
            <a:endParaRPr lang="en-US" sz="3200" dirty="0"/>
          </a:p>
          <a:p>
            <a:endParaRPr lang="en-US" sz="3000" dirty="0"/>
          </a:p>
        </p:txBody>
      </p:sp>
      <p:sp>
        <p:nvSpPr>
          <p:cNvPr id="21" name="Rounded Rectangular Callout 14">
            <a:extLst>
              <a:ext uri="{FF2B5EF4-FFF2-40B4-BE49-F238E27FC236}">
                <a16:creationId xmlns:a16="http://schemas.microsoft.com/office/drawing/2014/main" xmlns="" id="{1403C51C-96C2-49F0-AEAF-1BF6DF504222}"/>
              </a:ext>
            </a:extLst>
          </p:cNvPr>
          <p:cNvSpPr/>
          <p:nvPr/>
        </p:nvSpPr>
        <p:spPr>
          <a:xfrm>
            <a:off x="57321" y="3038411"/>
            <a:ext cx="3778594" cy="72369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This is awkward…</a:t>
            </a:r>
          </a:p>
        </p:txBody>
      </p:sp>
    </p:spTree>
    <p:extLst>
      <p:ext uri="{BB962C8B-B14F-4D97-AF65-F5344CB8AC3E}">
        <p14:creationId xmlns:p14="http://schemas.microsoft.com/office/powerpoint/2010/main" val="185018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xit" presetSubtype="0" fill="hold" nodeType="withEffect">
                                  <p:stCondLst>
                                    <p:cond delay="0"/>
                                  </p:stCondLst>
                                  <p:childTnLst>
                                    <p:animEffect transition="out" filter="fade">
                                      <p:cBhvr>
                                        <p:cTn id="9" dur="500"/>
                                        <p:tgtEl>
                                          <p:spTgt spid="15"/>
                                        </p:tgtEl>
                                      </p:cBhvr>
                                    </p:animEffect>
                                    <p:set>
                                      <p:cBhvr>
                                        <p:cTn id="10" dur="1" fill="hold">
                                          <p:stCondLst>
                                            <p:cond delay="499"/>
                                          </p:stCondLst>
                                        </p:cTn>
                                        <p:tgtEl>
                                          <p:spTgt spid="15"/>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1"/>
                                        </p:tgtEl>
                                      </p:cBhvr>
                                    </p:animEffect>
                                    <p:set>
                                      <p:cBhvr>
                                        <p:cTn id="16" dur="1" fill="hold">
                                          <p:stCondLst>
                                            <p:cond delay="499"/>
                                          </p:stCondLst>
                                        </p:cTn>
                                        <p:tgtEl>
                                          <p:spTgt spid="11"/>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3"/>
                                        </p:tgtEl>
                                      </p:cBhvr>
                                    </p:animEffect>
                                    <p:set>
                                      <p:cBhvr>
                                        <p:cTn id="25" dur="1" fill="hold">
                                          <p:stCondLst>
                                            <p:cond delay="499"/>
                                          </p:stCondLst>
                                        </p:cTn>
                                        <p:tgtEl>
                                          <p:spTgt spid="3"/>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8" grpId="0" animBg="1"/>
      <p:bldP spid="19" grpId="0" animBg="1"/>
      <p:bldP spid="20" grpId="0" animBg="1"/>
      <p:bldP spid="2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42E2EF0F-2D6F-4886-B61F-3D55235CFA8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260" t="11298" r="26896" b="92"/>
          <a:stretch/>
        </p:blipFill>
        <p:spPr>
          <a:xfrm rot="5400000">
            <a:off x="1143001" y="-1143000"/>
            <a:ext cx="6858000" cy="9143998"/>
          </a:xfrm>
          <a:prstGeom prst="rect">
            <a:avLst/>
          </a:prstGeom>
        </p:spPr>
      </p:pic>
      <p:pic>
        <p:nvPicPr>
          <p:cNvPr id="15" name="Picture 14">
            <a:extLst>
              <a:ext uri="{FF2B5EF4-FFF2-40B4-BE49-F238E27FC236}">
                <a16:creationId xmlns:a16="http://schemas.microsoft.com/office/drawing/2014/main" xmlns="" id="{A7149A1F-AACA-48F5-8210-CEAA81B1AE63}"/>
              </a:ext>
            </a:extLst>
          </p:cNvPr>
          <p:cNvPicPr>
            <a:picLocks noChangeAspect="1"/>
          </p:cNvPicPr>
          <p:nvPr/>
        </p:nvPicPr>
        <p:blipFill rotWithShape="1">
          <a:blip r:embed="rId3">
            <a:extLst>
              <a:ext uri="{28A0092B-C50C-407E-A947-70E740481C1C}">
                <a14:useLocalDpi xmlns:a14="http://schemas.microsoft.com/office/drawing/2010/main" val="0"/>
              </a:ext>
            </a:extLst>
          </a:blip>
          <a:srcRect r="3344"/>
          <a:stretch/>
        </p:blipFill>
        <p:spPr>
          <a:xfrm>
            <a:off x="2248048" y="-24215"/>
            <a:ext cx="9658200" cy="4748615"/>
          </a:xfrm>
          <a:prstGeom prst="rect">
            <a:avLst/>
          </a:prstGeom>
        </p:spPr>
      </p:pic>
      <p:sp>
        <p:nvSpPr>
          <p:cNvPr id="34" name="Title 1">
            <a:extLst>
              <a:ext uri="{FF2B5EF4-FFF2-40B4-BE49-F238E27FC236}">
                <a16:creationId xmlns:a16="http://schemas.microsoft.com/office/drawing/2014/main" xmlns="" id="{3E3BFD61-0EDA-4470-BD1C-3E2868B54FA4}"/>
              </a:ext>
            </a:extLst>
          </p:cNvPr>
          <p:cNvSpPr txBox="1">
            <a:spLocks/>
          </p:cNvSpPr>
          <p:nvPr/>
        </p:nvSpPr>
        <p:spPr bwMode="auto">
          <a:xfrm>
            <a:off x="0" y="5858867"/>
            <a:ext cx="9144000" cy="999132"/>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500" b="1" dirty="0">
                <a:solidFill>
                  <a:schemeClr val="bg1"/>
                </a:solidFill>
                <a:latin typeface="+mj-lt"/>
                <a:ea typeface="+mj-ea"/>
                <a:cs typeface="+mj-cs"/>
              </a:rPr>
              <a:t>God’s 3-stage plan for “the gospel”</a:t>
            </a:r>
            <a:endParaRPr kumimoji="0" lang="en-US" sz="3500" b="1" i="0" u="none" strike="noStrike" kern="1200" cap="none" spc="0" normalizeH="0" baseline="0" noProof="0" dirty="0">
              <a:ln>
                <a:noFill/>
              </a:ln>
              <a:solidFill>
                <a:schemeClr val="bg1"/>
              </a:solidFill>
              <a:effectLst/>
              <a:uLnTx/>
              <a:uFillTx/>
              <a:latin typeface="+mj-lt"/>
              <a:ea typeface="+mj-ea"/>
              <a:cs typeface="+mj-cs"/>
            </a:endParaRPr>
          </a:p>
        </p:txBody>
      </p:sp>
      <p:sp>
        <p:nvSpPr>
          <p:cNvPr id="9" name="Oval 8">
            <a:extLst>
              <a:ext uri="{FF2B5EF4-FFF2-40B4-BE49-F238E27FC236}">
                <a16:creationId xmlns:a16="http://schemas.microsoft.com/office/drawing/2014/main" xmlns="" id="{3AD0121E-4B3D-4832-A6B2-0D22CE2E6DF5}"/>
              </a:ext>
            </a:extLst>
          </p:cNvPr>
          <p:cNvSpPr/>
          <p:nvPr/>
        </p:nvSpPr>
        <p:spPr>
          <a:xfrm>
            <a:off x="990600" y="295274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ine Callout 1 13">
            <a:extLst>
              <a:ext uri="{FF2B5EF4-FFF2-40B4-BE49-F238E27FC236}">
                <a16:creationId xmlns:a16="http://schemas.microsoft.com/office/drawing/2014/main" xmlns="" id="{C198BE33-7819-468F-9D70-4BFFEF677612}"/>
              </a:ext>
            </a:extLst>
          </p:cNvPr>
          <p:cNvSpPr/>
          <p:nvPr/>
        </p:nvSpPr>
        <p:spPr>
          <a:xfrm>
            <a:off x="235487" y="3675464"/>
            <a:ext cx="1409700" cy="457200"/>
          </a:xfrm>
          <a:prstGeom prst="borderCallout1">
            <a:avLst>
              <a:gd name="adj1" fmla="val -74714"/>
              <a:gd name="adj2" fmla="val 61522"/>
              <a:gd name="adj3" fmla="val 1704"/>
              <a:gd name="adj4" fmla="val 52060"/>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Joppa</a:t>
            </a:r>
          </a:p>
        </p:txBody>
      </p:sp>
      <p:sp>
        <p:nvSpPr>
          <p:cNvPr id="11" name="Oval 10">
            <a:extLst>
              <a:ext uri="{FF2B5EF4-FFF2-40B4-BE49-F238E27FC236}">
                <a16:creationId xmlns:a16="http://schemas.microsoft.com/office/drawing/2014/main" xmlns="" id="{2B27539F-10B5-46FB-850E-BFF42369522F}"/>
              </a:ext>
            </a:extLst>
          </p:cNvPr>
          <p:cNvSpPr/>
          <p:nvPr/>
        </p:nvSpPr>
        <p:spPr>
          <a:xfrm>
            <a:off x="1706177" y="123824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ine Callout 1 13">
            <a:extLst>
              <a:ext uri="{FF2B5EF4-FFF2-40B4-BE49-F238E27FC236}">
                <a16:creationId xmlns:a16="http://schemas.microsoft.com/office/drawing/2014/main" xmlns="" id="{035084C3-CAD4-4AF0-8983-651F41E01830}"/>
              </a:ext>
            </a:extLst>
          </p:cNvPr>
          <p:cNvSpPr/>
          <p:nvPr/>
        </p:nvSpPr>
        <p:spPr>
          <a:xfrm>
            <a:off x="247650" y="332721"/>
            <a:ext cx="1809750" cy="457200"/>
          </a:xfrm>
          <a:prstGeom prst="borderCallout1">
            <a:avLst>
              <a:gd name="adj1" fmla="val 222568"/>
              <a:gd name="adj2" fmla="val 81111"/>
              <a:gd name="adj3" fmla="val 94908"/>
              <a:gd name="adj4" fmla="val 47645"/>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Caesarea</a:t>
            </a:r>
          </a:p>
        </p:txBody>
      </p:sp>
      <p:cxnSp>
        <p:nvCxnSpPr>
          <p:cNvPr id="3" name="Straight Connector 2">
            <a:extLst>
              <a:ext uri="{FF2B5EF4-FFF2-40B4-BE49-F238E27FC236}">
                <a16:creationId xmlns:a16="http://schemas.microsoft.com/office/drawing/2014/main" xmlns="" id="{4BB3D6D8-AC0B-438F-A90E-FB6B45676631}"/>
              </a:ext>
            </a:extLst>
          </p:cNvPr>
          <p:cNvCxnSpPr>
            <a:cxnSpLocks/>
          </p:cNvCxnSpPr>
          <p:nvPr/>
        </p:nvCxnSpPr>
        <p:spPr>
          <a:xfrm flipH="1">
            <a:off x="1390650" y="1695983"/>
            <a:ext cx="506027" cy="1350830"/>
          </a:xfrm>
          <a:prstGeom prst="line">
            <a:avLst/>
          </a:prstGeom>
          <a:ln w="66675">
            <a:solidFill>
              <a:srgbClr val="00823B"/>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xmlns="" id="{723CCE5F-0210-4DEB-A8D8-D31DE1B1DDCD}"/>
              </a:ext>
            </a:extLst>
          </p:cNvPr>
          <p:cNvSpPr txBox="1"/>
          <p:nvPr/>
        </p:nvSpPr>
        <p:spPr>
          <a:xfrm>
            <a:off x="0" y="4724400"/>
            <a:ext cx="9132278" cy="2133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10:23 </a:t>
            </a:r>
            <a:r>
              <a:rPr lang="en-US" sz="3200" dirty="0"/>
              <a:t>So he </a:t>
            </a:r>
            <a:r>
              <a:rPr lang="en-US" sz="3200" b="1" u="sng" dirty="0">
                <a:solidFill>
                  <a:srgbClr val="002060"/>
                </a:solidFill>
              </a:rPr>
              <a:t>invited them in </a:t>
            </a:r>
            <a:r>
              <a:rPr lang="en-US" sz="3200" dirty="0"/>
              <a:t>and gave them lodging. And on the next day he got up and went away with them, and some of the brethren from Joppa accompanied him. </a:t>
            </a:r>
            <a:r>
              <a:rPr lang="en-US" sz="3200" b="1" baseline="30000" dirty="0"/>
              <a:t>24 </a:t>
            </a:r>
            <a:r>
              <a:rPr lang="en-US" sz="3200" dirty="0"/>
              <a:t>On the following day he entered Caesarea.</a:t>
            </a:r>
          </a:p>
          <a:p>
            <a:endParaRPr lang="en-US" sz="3200" dirty="0"/>
          </a:p>
          <a:p>
            <a:endParaRPr lang="en-US" sz="3000" dirty="0"/>
          </a:p>
        </p:txBody>
      </p:sp>
      <p:sp>
        <p:nvSpPr>
          <p:cNvPr id="13" name="TextBox 12">
            <a:extLst>
              <a:ext uri="{FF2B5EF4-FFF2-40B4-BE49-F238E27FC236}">
                <a16:creationId xmlns:a16="http://schemas.microsoft.com/office/drawing/2014/main" xmlns="" id="{E2D758A0-F3C6-4ADF-AEC1-3D806AAC4036}"/>
              </a:ext>
            </a:extLst>
          </p:cNvPr>
          <p:cNvSpPr txBox="1"/>
          <p:nvPr/>
        </p:nvSpPr>
        <p:spPr>
          <a:xfrm>
            <a:off x="0" y="4724400"/>
            <a:ext cx="9132278" cy="2133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10:23 </a:t>
            </a:r>
            <a:r>
              <a:rPr lang="en-US" sz="3200" dirty="0"/>
              <a:t>So he invited them in and gave them lodging. And on the next day </a:t>
            </a:r>
            <a:r>
              <a:rPr lang="en-US" sz="3200" b="1" u="sng" dirty="0">
                <a:solidFill>
                  <a:srgbClr val="002060"/>
                </a:solidFill>
              </a:rPr>
              <a:t>he got up and went away with them</a:t>
            </a:r>
            <a:r>
              <a:rPr lang="en-US" sz="3200" dirty="0"/>
              <a:t>, and some of the brethren from Joppa accompanied him. </a:t>
            </a:r>
            <a:r>
              <a:rPr lang="en-US" sz="3200" b="1" baseline="30000" dirty="0"/>
              <a:t>24 </a:t>
            </a:r>
            <a:r>
              <a:rPr lang="en-US" sz="3200" dirty="0"/>
              <a:t>On the following day he entered Caesarea.</a:t>
            </a:r>
          </a:p>
          <a:p>
            <a:endParaRPr lang="en-US" sz="3200" dirty="0"/>
          </a:p>
          <a:p>
            <a:endParaRPr lang="en-US" sz="3000" dirty="0"/>
          </a:p>
        </p:txBody>
      </p:sp>
      <p:pic>
        <p:nvPicPr>
          <p:cNvPr id="5" name="Picture 4" descr="A couple of people that are standing in front of a building&#10;&#10;Description generated with very high confidence">
            <a:extLst>
              <a:ext uri="{FF2B5EF4-FFF2-40B4-BE49-F238E27FC236}">
                <a16:creationId xmlns:a16="http://schemas.microsoft.com/office/drawing/2014/main" xmlns="" id="{DD5025F1-6EE2-42DA-94FF-FC8D87E833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3125" y="-36731"/>
            <a:ext cx="6389925" cy="4785344"/>
          </a:xfrm>
          <a:prstGeom prst="rect">
            <a:avLst/>
          </a:prstGeom>
        </p:spPr>
      </p:pic>
      <p:sp>
        <p:nvSpPr>
          <p:cNvPr id="14" name="TextBox 13">
            <a:extLst>
              <a:ext uri="{FF2B5EF4-FFF2-40B4-BE49-F238E27FC236}">
                <a16:creationId xmlns:a16="http://schemas.microsoft.com/office/drawing/2014/main" xmlns="" id="{61D63DBC-724E-439C-B666-7BE563C626DF}"/>
              </a:ext>
            </a:extLst>
          </p:cNvPr>
          <p:cNvSpPr txBox="1"/>
          <p:nvPr/>
        </p:nvSpPr>
        <p:spPr>
          <a:xfrm>
            <a:off x="0" y="4724400"/>
            <a:ext cx="9132278" cy="21336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10:25 </a:t>
            </a:r>
            <a:r>
              <a:rPr lang="en-US" sz="3000" dirty="0"/>
              <a:t>When Peter entered, Cornelius met him, and fell at his feet and worshiped him. </a:t>
            </a:r>
            <a:r>
              <a:rPr lang="en-US" sz="3000" b="1" baseline="30000" dirty="0"/>
              <a:t>26 </a:t>
            </a:r>
            <a:r>
              <a:rPr lang="en-US" sz="3000" dirty="0"/>
              <a:t>But Peter raised him up, saying, “Stand up; I too am just a man.” </a:t>
            </a:r>
            <a:r>
              <a:rPr lang="en-US" sz="3000" b="1" baseline="30000" dirty="0"/>
              <a:t>27 </a:t>
            </a:r>
            <a:r>
              <a:rPr lang="en-US" sz="3000" dirty="0"/>
              <a:t>As he talked with him, he entered and found many people assembled. </a:t>
            </a:r>
          </a:p>
          <a:p>
            <a:endParaRPr lang="en-US" sz="3200" dirty="0"/>
          </a:p>
          <a:p>
            <a:endParaRPr lang="en-US" sz="3000" dirty="0"/>
          </a:p>
        </p:txBody>
      </p:sp>
      <p:sp>
        <p:nvSpPr>
          <p:cNvPr id="18" name="TextBox 17">
            <a:extLst>
              <a:ext uri="{FF2B5EF4-FFF2-40B4-BE49-F238E27FC236}">
                <a16:creationId xmlns:a16="http://schemas.microsoft.com/office/drawing/2014/main" xmlns="" id="{2EF4A93D-4B90-45E4-96D4-F7EDCFCB7E68}"/>
              </a:ext>
            </a:extLst>
          </p:cNvPr>
          <p:cNvSpPr txBox="1"/>
          <p:nvPr/>
        </p:nvSpPr>
        <p:spPr>
          <a:xfrm>
            <a:off x="0" y="4724400"/>
            <a:ext cx="9132278" cy="21336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10:25 </a:t>
            </a:r>
            <a:r>
              <a:rPr lang="en-US" sz="3000" dirty="0"/>
              <a:t>When Peter entered, Cornelius met him, and </a:t>
            </a:r>
            <a:r>
              <a:rPr lang="en-US" sz="3000" b="1" u="sng" dirty="0">
                <a:solidFill>
                  <a:srgbClr val="002060"/>
                </a:solidFill>
              </a:rPr>
              <a:t>fell at his feet and worshiped him</a:t>
            </a:r>
            <a:r>
              <a:rPr lang="en-US" sz="3000" dirty="0"/>
              <a:t>. </a:t>
            </a:r>
            <a:r>
              <a:rPr lang="en-US" sz="3000" b="1" baseline="30000" dirty="0"/>
              <a:t>26 </a:t>
            </a:r>
            <a:r>
              <a:rPr lang="en-US" sz="3000" dirty="0"/>
              <a:t>But Peter raised him up, saying, “Stand up; I too am just a man.” </a:t>
            </a:r>
            <a:r>
              <a:rPr lang="en-US" sz="3000" b="1" baseline="30000" dirty="0"/>
              <a:t>27 </a:t>
            </a:r>
            <a:r>
              <a:rPr lang="en-US" sz="3000" dirty="0"/>
              <a:t>As he talked with him, he entered and found many people assembled. </a:t>
            </a:r>
          </a:p>
          <a:p>
            <a:endParaRPr lang="en-US" sz="3200" dirty="0"/>
          </a:p>
          <a:p>
            <a:endParaRPr lang="en-US" sz="3000" dirty="0"/>
          </a:p>
        </p:txBody>
      </p:sp>
      <p:sp>
        <p:nvSpPr>
          <p:cNvPr id="19" name="TextBox 18">
            <a:extLst>
              <a:ext uri="{FF2B5EF4-FFF2-40B4-BE49-F238E27FC236}">
                <a16:creationId xmlns:a16="http://schemas.microsoft.com/office/drawing/2014/main" xmlns="" id="{535B48EB-EB44-4E65-86F0-94140DBA6FB0}"/>
              </a:ext>
            </a:extLst>
          </p:cNvPr>
          <p:cNvSpPr txBox="1"/>
          <p:nvPr/>
        </p:nvSpPr>
        <p:spPr>
          <a:xfrm>
            <a:off x="0" y="4724400"/>
            <a:ext cx="9132278" cy="21336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10:25 </a:t>
            </a:r>
            <a:r>
              <a:rPr lang="en-US" sz="3000" dirty="0"/>
              <a:t>When Peter entered, Cornelius met him, and fell at his feet and worshiped him. </a:t>
            </a:r>
            <a:r>
              <a:rPr lang="en-US" sz="3000" b="1" baseline="30000" dirty="0"/>
              <a:t>26 </a:t>
            </a:r>
            <a:r>
              <a:rPr lang="en-US" sz="3000" dirty="0"/>
              <a:t>But Peter raised him up, saying, “</a:t>
            </a:r>
            <a:r>
              <a:rPr lang="en-US" sz="3000" b="1" u="sng" dirty="0">
                <a:solidFill>
                  <a:srgbClr val="002060"/>
                </a:solidFill>
              </a:rPr>
              <a:t>Stand up; I too am just a man</a:t>
            </a:r>
            <a:r>
              <a:rPr lang="en-US" sz="3000" dirty="0"/>
              <a:t>.” </a:t>
            </a:r>
            <a:r>
              <a:rPr lang="en-US" sz="3000" b="1" baseline="30000" dirty="0"/>
              <a:t>27 </a:t>
            </a:r>
            <a:r>
              <a:rPr lang="en-US" sz="3000" dirty="0"/>
              <a:t>As he talked with him, he entered and found many people assembled. </a:t>
            </a:r>
          </a:p>
          <a:p>
            <a:endParaRPr lang="en-US" sz="3200" dirty="0"/>
          </a:p>
          <a:p>
            <a:endParaRPr lang="en-US" sz="3000" dirty="0"/>
          </a:p>
        </p:txBody>
      </p:sp>
      <p:sp>
        <p:nvSpPr>
          <p:cNvPr id="20" name="TextBox 19">
            <a:extLst>
              <a:ext uri="{FF2B5EF4-FFF2-40B4-BE49-F238E27FC236}">
                <a16:creationId xmlns:a16="http://schemas.microsoft.com/office/drawing/2014/main" xmlns="" id="{27400E0A-D10E-477D-829D-670B5DE480E0}"/>
              </a:ext>
            </a:extLst>
          </p:cNvPr>
          <p:cNvSpPr txBox="1"/>
          <p:nvPr/>
        </p:nvSpPr>
        <p:spPr>
          <a:xfrm>
            <a:off x="0" y="4724400"/>
            <a:ext cx="9132278" cy="21336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10:25 </a:t>
            </a:r>
            <a:r>
              <a:rPr lang="en-US" sz="3000" dirty="0"/>
              <a:t>When Peter entered, Cornelius met him, and fell at his feet and worshiped him. </a:t>
            </a:r>
            <a:r>
              <a:rPr lang="en-US" sz="3000" b="1" baseline="30000" dirty="0"/>
              <a:t>26 </a:t>
            </a:r>
            <a:r>
              <a:rPr lang="en-US" sz="3000" dirty="0"/>
              <a:t>But Peter raised him up, saying, “Stand up; I too am just a man.” </a:t>
            </a:r>
            <a:r>
              <a:rPr lang="en-US" sz="3000" b="1" baseline="30000" dirty="0"/>
              <a:t>27 </a:t>
            </a:r>
            <a:r>
              <a:rPr lang="en-US" sz="3000" dirty="0"/>
              <a:t>As he talked with him, </a:t>
            </a:r>
            <a:r>
              <a:rPr lang="en-US" sz="2900" b="1" u="sng" dirty="0">
                <a:solidFill>
                  <a:srgbClr val="002060"/>
                </a:solidFill>
              </a:rPr>
              <a:t>he entered and found many people assembled</a:t>
            </a:r>
            <a:r>
              <a:rPr lang="en-US" sz="3000" dirty="0"/>
              <a:t>. </a:t>
            </a:r>
          </a:p>
          <a:p>
            <a:endParaRPr lang="en-US" sz="3200" dirty="0"/>
          </a:p>
          <a:p>
            <a:endParaRPr lang="en-US" sz="3000" dirty="0"/>
          </a:p>
        </p:txBody>
      </p:sp>
      <p:sp>
        <p:nvSpPr>
          <p:cNvPr id="21" name="Rounded Rectangular Callout 14">
            <a:extLst>
              <a:ext uri="{FF2B5EF4-FFF2-40B4-BE49-F238E27FC236}">
                <a16:creationId xmlns:a16="http://schemas.microsoft.com/office/drawing/2014/main" xmlns="" id="{1403C51C-96C2-49F0-AEAF-1BF6DF504222}"/>
              </a:ext>
            </a:extLst>
          </p:cNvPr>
          <p:cNvSpPr/>
          <p:nvPr/>
        </p:nvSpPr>
        <p:spPr>
          <a:xfrm>
            <a:off x="57321" y="3038411"/>
            <a:ext cx="3778594" cy="72369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This is awkward…</a:t>
            </a:r>
          </a:p>
        </p:txBody>
      </p:sp>
      <p:sp>
        <p:nvSpPr>
          <p:cNvPr id="22" name="Rounded Rectangular Callout 14">
            <a:extLst>
              <a:ext uri="{FF2B5EF4-FFF2-40B4-BE49-F238E27FC236}">
                <a16:creationId xmlns:a16="http://schemas.microsoft.com/office/drawing/2014/main" xmlns="" id="{8F9D7817-8FF3-433F-9424-BA1FE743F130}"/>
              </a:ext>
            </a:extLst>
          </p:cNvPr>
          <p:cNvSpPr/>
          <p:nvPr/>
        </p:nvSpPr>
        <p:spPr>
          <a:xfrm>
            <a:off x="196955" y="3730446"/>
            <a:ext cx="6461297" cy="1076232"/>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Peter is being led further and further out of his comfort zone</a:t>
            </a:r>
          </a:p>
        </p:txBody>
      </p:sp>
    </p:spTree>
    <p:extLst>
      <p:ext uri="{BB962C8B-B14F-4D97-AF65-F5344CB8AC3E}">
        <p14:creationId xmlns:p14="http://schemas.microsoft.com/office/powerpoint/2010/main" val="127900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xit" presetSubtype="0" fill="hold" nodeType="withEffect">
                                  <p:stCondLst>
                                    <p:cond delay="0"/>
                                  </p:stCondLst>
                                  <p:childTnLst>
                                    <p:animEffect transition="out" filter="fade">
                                      <p:cBhvr>
                                        <p:cTn id="9" dur="500"/>
                                        <p:tgtEl>
                                          <p:spTgt spid="15"/>
                                        </p:tgtEl>
                                      </p:cBhvr>
                                    </p:animEffect>
                                    <p:set>
                                      <p:cBhvr>
                                        <p:cTn id="10" dur="1" fill="hold">
                                          <p:stCondLst>
                                            <p:cond delay="499"/>
                                          </p:stCondLst>
                                        </p:cTn>
                                        <p:tgtEl>
                                          <p:spTgt spid="15"/>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1"/>
                                        </p:tgtEl>
                                      </p:cBhvr>
                                    </p:animEffect>
                                    <p:set>
                                      <p:cBhvr>
                                        <p:cTn id="16" dur="1" fill="hold">
                                          <p:stCondLst>
                                            <p:cond delay="499"/>
                                          </p:stCondLst>
                                        </p:cTn>
                                        <p:tgtEl>
                                          <p:spTgt spid="11"/>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3"/>
                                        </p:tgtEl>
                                      </p:cBhvr>
                                    </p:animEffect>
                                    <p:set>
                                      <p:cBhvr>
                                        <p:cTn id="25" dur="1" fill="hold">
                                          <p:stCondLst>
                                            <p:cond delay="499"/>
                                          </p:stCondLst>
                                        </p:cTn>
                                        <p:tgtEl>
                                          <p:spTgt spid="3"/>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8" grpId="0" animBg="1"/>
      <p:bldP spid="19" grpId="0" animBg="1"/>
      <p:bldP spid="20" grpId="0" animBg="1"/>
      <p:bldP spid="21" grpId="0" animBg="1"/>
      <p:bldP spid="2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xmlns="" id="{3E3BFD61-0EDA-4470-BD1C-3E2868B54FA4}"/>
              </a:ext>
            </a:extLst>
          </p:cNvPr>
          <p:cNvSpPr txBox="1">
            <a:spLocks/>
          </p:cNvSpPr>
          <p:nvPr/>
        </p:nvSpPr>
        <p:spPr bwMode="auto">
          <a:xfrm>
            <a:off x="0" y="5858867"/>
            <a:ext cx="9144000" cy="999132"/>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500" b="1" dirty="0">
                <a:solidFill>
                  <a:schemeClr val="bg1"/>
                </a:solidFill>
                <a:latin typeface="+mj-lt"/>
                <a:ea typeface="+mj-ea"/>
                <a:cs typeface="+mj-cs"/>
              </a:rPr>
              <a:t>God’s 3-stage plan for “the gospel”</a:t>
            </a:r>
            <a:endParaRPr kumimoji="0" lang="en-US" sz="3500" b="1" i="0" u="none" strike="noStrike" kern="1200" cap="none" spc="0" normalizeH="0" baseline="0" noProof="0" dirty="0">
              <a:ln>
                <a:noFill/>
              </a:ln>
              <a:solidFill>
                <a:schemeClr val="bg1"/>
              </a:solidFill>
              <a:effectLst/>
              <a:uLnTx/>
              <a:uFillTx/>
              <a:latin typeface="+mj-lt"/>
              <a:ea typeface="+mj-ea"/>
              <a:cs typeface="+mj-cs"/>
            </a:endParaRPr>
          </a:p>
        </p:txBody>
      </p:sp>
      <p:pic>
        <p:nvPicPr>
          <p:cNvPr id="5" name="Picture 4" descr="A couple of people that are standing in front of a building&#10;&#10;Description generated with very high confidence">
            <a:extLst>
              <a:ext uri="{FF2B5EF4-FFF2-40B4-BE49-F238E27FC236}">
                <a16:creationId xmlns:a16="http://schemas.microsoft.com/office/drawing/2014/main" xmlns="" id="{DD5025F1-6EE2-42DA-94FF-FC8D87E833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3125" y="-36731"/>
            <a:ext cx="6389925" cy="4785344"/>
          </a:xfrm>
          <a:prstGeom prst="rect">
            <a:avLst/>
          </a:prstGeom>
        </p:spPr>
      </p:pic>
      <p:sp>
        <p:nvSpPr>
          <p:cNvPr id="20" name="TextBox 19">
            <a:extLst>
              <a:ext uri="{FF2B5EF4-FFF2-40B4-BE49-F238E27FC236}">
                <a16:creationId xmlns:a16="http://schemas.microsoft.com/office/drawing/2014/main" xmlns="" id="{27400E0A-D10E-477D-829D-670B5DE480E0}"/>
              </a:ext>
            </a:extLst>
          </p:cNvPr>
          <p:cNvSpPr txBox="1"/>
          <p:nvPr/>
        </p:nvSpPr>
        <p:spPr>
          <a:xfrm>
            <a:off x="11722" y="4724400"/>
            <a:ext cx="9132278" cy="2133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10:28 </a:t>
            </a:r>
            <a:r>
              <a:rPr lang="en-US" sz="3200" dirty="0"/>
              <a:t>And he said to them, “</a:t>
            </a:r>
            <a:r>
              <a:rPr lang="en-US" sz="3200" b="1" u="sng" dirty="0">
                <a:solidFill>
                  <a:srgbClr val="002060"/>
                </a:solidFill>
              </a:rPr>
              <a:t>You yourselves know how  </a:t>
            </a:r>
            <a:r>
              <a:rPr lang="en-US" sz="3100" b="1" u="sng" dirty="0">
                <a:solidFill>
                  <a:srgbClr val="002060"/>
                </a:solidFill>
              </a:rPr>
              <a:t>unlawful it is for a man who is a Jew to associate with </a:t>
            </a:r>
            <a:r>
              <a:rPr lang="en-US" sz="3200" b="1" u="sng" dirty="0">
                <a:solidFill>
                  <a:srgbClr val="002060"/>
                </a:solidFill>
              </a:rPr>
              <a:t>a foreigner or to visit him</a:t>
            </a:r>
            <a:r>
              <a:rPr lang="en-US" sz="3200" dirty="0"/>
              <a:t>; and yet God has shown me that I should not call any man unholy or unclean. </a:t>
            </a:r>
            <a:r>
              <a:rPr lang="en-US" sz="3000" dirty="0"/>
              <a:t> </a:t>
            </a:r>
          </a:p>
          <a:p>
            <a:endParaRPr lang="en-US" sz="3200" dirty="0"/>
          </a:p>
          <a:p>
            <a:endParaRPr lang="en-US" sz="3000" dirty="0"/>
          </a:p>
        </p:txBody>
      </p:sp>
      <p:sp>
        <p:nvSpPr>
          <p:cNvPr id="11" name="TextBox 10">
            <a:extLst>
              <a:ext uri="{FF2B5EF4-FFF2-40B4-BE49-F238E27FC236}">
                <a16:creationId xmlns:a16="http://schemas.microsoft.com/office/drawing/2014/main" xmlns="" id="{73B60AE0-594C-41E4-B2CC-999960051D35}"/>
              </a:ext>
            </a:extLst>
          </p:cNvPr>
          <p:cNvSpPr txBox="1"/>
          <p:nvPr/>
        </p:nvSpPr>
        <p:spPr>
          <a:xfrm>
            <a:off x="11722" y="4724400"/>
            <a:ext cx="9132278" cy="2133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10:28 </a:t>
            </a:r>
            <a:r>
              <a:rPr lang="en-US" sz="3200" dirty="0"/>
              <a:t>And he said to them, “You yourselves know how  unlawful it is for a man who is a Jew to associate with a foreigner or to visit him; and </a:t>
            </a:r>
            <a:r>
              <a:rPr lang="en-US" sz="3200" b="1" u="sng" dirty="0">
                <a:solidFill>
                  <a:srgbClr val="002060"/>
                </a:solidFill>
              </a:rPr>
              <a:t>yet God has shown me that I should not call any man unholy or unclean</a:t>
            </a:r>
            <a:r>
              <a:rPr lang="en-US" sz="3200" dirty="0"/>
              <a:t>. </a:t>
            </a:r>
          </a:p>
          <a:p>
            <a:r>
              <a:rPr lang="en-US" sz="3000" dirty="0"/>
              <a:t> </a:t>
            </a:r>
          </a:p>
          <a:p>
            <a:endParaRPr lang="en-US" sz="3200" dirty="0"/>
          </a:p>
          <a:p>
            <a:endParaRPr lang="en-US" sz="3000" dirty="0"/>
          </a:p>
        </p:txBody>
      </p:sp>
      <p:sp>
        <p:nvSpPr>
          <p:cNvPr id="2" name="Oval 1">
            <a:extLst>
              <a:ext uri="{FF2B5EF4-FFF2-40B4-BE49-F238E27FC236}">
                <a16:creationId xmlns:a16="http://schemas.microsoft.com/office/drawing/2014/main" xmlns="" id="{1E45325C-00C6-4E41-87CB-68A43E68E38A}"/>
              </a:ext>
            </a:extLst>
          </p:cNvPr>
          <p:cNvSpPr/>
          <p:nvPr/>
        </p:nvSpPr>
        <p:spPr>
          <a:xfrm>
            <a:off x="65526" y="5163567"/>
            <a:ext cx="1654417" cy="780033"/>
          </a:xfrm>
          <a:prstGeom prst="ellipse">
            <a:avLst/>
          </a:prstGeom>
          <a:noFill/>
          <a:ln w="1111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354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xmlns="" id="{3E3BFD61-0EDA-4470-BD1C-3E2868B54FA4}"/>
              </a:ext>
            </a:extLst>
          </p:cNvPr>
          <p:cNvSpPr txBox="1">
            <a:spLocks/>
          </p:cNvSpPr>
          <p:nvPr/>
        </p:nvSpPr>
        <p:spPr bwMode="auto">
          <a:xfrm>
            <a:off x="0" y="5858867"/>
            <a:ext cx="9144000" cy="999132"/>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500" b="1" dirty="0">
                <a:solidFill>
                  <a:schemeClr val="bg1"/>
                </a:solidFill>
                <a:latin typeface="+mj-lt"/>
                <a:ea typeface="+mj-ea"/>
                <a:cs typeface="+mj-cs"/>
              </a:rPr>
              <a:t>God’s 3-stage plan for “the gospel”</a:t>
            </a:r>
            <a:endParaRPr kumimoji="0" lang="en-US" sz="3500" b="1" i="0" u="none" strike="noStrike" kern="1200" cap="none" spc="0" normalizeH="0" baseline="0" noProof="0" dirty="0">
              <a:ln>
                <a:noFill/>
              </a:ln>
              <a:solidFill>
                <a:schemeClr val="bg1"/>
              </a:solidFill>
              <a:effectLst/>
              <a:uLnTx/>
              <a:uFillTx/>
              <a:latin typeface="+mj-lt"/>
              <a:ea typeface="+mj-ea"/>
              <a:cs typeface="+mj-cs"/>
            </a:endParaRPr>
          </a:p>
        </p:txBody>
      </p:sp>
      <p:pic>
        <p:nvPicPr>
          <p:cNvPr id="6" name="Picture 5">
            <a:extLst>
              <a:ext uri="{FF2B5EF4-FFF2-40B4-BE49-F238E27FC236}">
                <a16:creationId xmlns:a16="http://schemas.microsoft.com/office/drawing/2014/main" xmlns="" id="{D77EE230-C7D5-4D47-B2D8-75E21312418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260" t="11298" r="26896" b="92"/>
          <a:stretch/>
        </p:blipFill>
        <p:spPr>
          <a:xfrm rot="5400000">
            <a:off x="1143001" y="-1143000"/>
            <a:ext cx="6858000" cy="9143998"/>
          </a:xfrm>
          <a:prstGeom prst="rect">
            <a:avLst/>
          </a:prstGeom>
        </p:spPr>
      </p:pic>
      <p:sp>
        <p:nvSpPr>
          <p:cNvPr id="11" name="Line Callout 1 13">
            <a:extLst>
              <a:ext uri="{FF2B5EF4-FFF2-40B4-BE49-F238E27FC236}">
                <a16:creationId xmlns:a16="http://schemas.microsoft.com/office/drawing/2014/main" xmlns="" id="{A0545D7D-E733-4C23-BE2B-E71E4B417538}"/>
              </a:ext>
            </a:extLst>
          </p:cNvPr>
          <p:cNvSpPr/>
          <p:nvPr/>
        </p:nvSpPr>
        <p:spPr>
          <a:xfrm>
            <a:off x="5943600" y="3733800"/>
            <a:ext cx="1905000" cy="533400"/>
          </a:xfrm>
          <a:prstGeom prst="borderCallout1">
            <a:avLst>
              <a:gd name="adj1" fmla="val 36202"/>
              <a:gd name="adj2" fmla="val -118730"/>
              <a:gd name="adj3" fmla="val 55871"/>
              <a:gd name="adj4" fmla="val 276"/>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Jerusalem</a:t>
            </a:r>
          </a:p>
        </p:txBody>
      </p:sp>
      <p:sp>
        <p:nvSpPr>
          <p:cNvPr id="12" name="Oval 11">
            <a:extLst>
              <a:ext uri="{FF2B5EF4-FFF2-40B4-BE49-F238E27FC236}">
                <a16:creationId xmlns:a16="http://schemas.microsoft.com/office/drawing/2014/main" xmlns="" id="{5BA10EDF-70F6-4242-8CD0-39EE989CF5C8}"/>
              </a:ext>
            </a:extLst>
          </p:cNvPr>
          <p:cNvSpPr/>
          <p:nvPr/>
        </p:nvSpPr>
        <p:spPr>
          <a:xfrm rot="1553808">
            <a:off x="1059149" y="2474391"/>
            <a:ext cx="3356590" cy="3712320"/>
          </a:xfrm>
          <a:prstGeom prst="ellipse">
            <a:avLst/>
          </a:prstGeom>
          <a:solidFill>
            <a:srgbClr val="00823B">
              <a:alpha val="46000"/>
            </a:srgb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xmlns="" id="{B79CD5C1-2076-4650-BA58-795E409FA0A9}"/>
              </a:ext>
            </a:extLst>
          </p:cNvPr>
          <p:cNvSpPr txBox="1"/>
          <p:nvPr/>
        </p:nvSpPr>
        <p:spPr>
          <a:xfrm>
            <a:off x="0" y="4994108"/>
            <a:ext cx="9132278" cy="1881242"/>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9:31 </a:t>
            </a:r>
            <a:r>
              <a:rPr lang="en-US" sz="3000" dirty="0"/>
              <a:t>So the church throughout all Judea and Galilee and Samaria enjoyed peace, being built up; and going on in the fear of the Lord and in the comfort of the Holy Spirit, it continued to increase.</a:t>
            </a:r>
            <a:endParaRPr lang="en-US" sz="3400" dirty="0"/>
          </a:p>
        </p:txBody>
      </p:sp>
      <p:sp>
        <p:nvSpPr>
          <p:cNvPr id="13" name="Oval 12">
            <a:extLst>
              <a:ext uri="{FF2B5EF4-FFF2-40B4-BE49-F238E27FC236}">
                <a16:creationId xmlns:a16="http://schemas.microsoft.com/office/drawing/2014/main" xmlns="" id="{70A46CFF-3E68-4F72-8FCE-137EE6F54992}"/>
              </a:ext>
            </a:extLst>
          </p:cNvPr>
          <p:cNvSpPr/>
          <p:nvPr/>
        </p:nvSpPr>
        <p:spPr>
          <a:xfrm rot="1553808">
            <a:off x="2364822" y="196478"/>
            <a:ext cx="2875664" cy="2857316"/>
          </a:xfrm>
          <a:prstGeom prst="ellipse">
            <a:avLst/>
          </a:prstGeom>
          <a:solidFill>
            <a:srgbClr val="00823B">
              <a:alpha val="46000"/>
            </a:srgb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ine Callout 1 13">
            <a:extLst>
              <a:ext uri="{FF2B5EF4-FFF2-40B4-BE49-F238E27FC236}">
                <a16:creationId xmlns:a16="http://schemas.microsoft.com/office/drawing/2014/main" xmlns="" id="{D09A163B-DD35-4499-AE34-37B955692346}"/>
              </a:ext>
            </a:extLst>
          </p:cNvPr>
          <p:cNvSpPr/>
          <p:nvPr/>
        </p:nvSpPr>
        <p:spPr>
          <a:xfrm>
            <a:off x="5943600" y="4419600"/>
            <a:ext cx="1905000" cy="457200"/>
          </a:xfrm>
          <a:prstGeom prst="borderCallout1">
            <a:avLst>
              <a:gd name="adj1" fmla="val 102786"/>
              <a:gd name="adj2" fmla="val -114654"/>
              <a:gd name="adj3" fmla="val 55871"/>
              <a:gd name="adj4" fmla="val 276"/>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Judea</a:t>
            </a:r>
          </a:p>
        </p:txBody>
      </p:sp>
      <p:sp>
        <p:nvSpPr>
          <p:cNvPr id="15" name="Line Callout 1 13">
            <a:extLst>
              <a:ext uri="{FF2B5EF4-FFF2-40B4-BE49-F238E27FC236}">
                <a16:creationId xmlns:a16="http://schemas.microsoft.com/office/drawing/2014/main" xmlns="" id="{553AE815-2F0D-44D1-8C3D-23FF580AE976}"/>
              </a:ext>
            </a:extLst>
          </p:cNvPr>
          <p:cNvSpPr/>
          <p:nvPr/>
        </p:nvSpPr>
        <p:spPr>
          <a:xfrm>
            <a:off x="5943880" y="3124200"/>
            <a:ext cx="1905000" cy="457200"/>
          </a:xfrm>
          <a:prstGeom prst="borderCallout1">
            <a:avLst>
              <a:gd name="adj1" fmla="val -122927"/>
              <a:gd name="adj2" fmla="val -99294"/>
              <a:gd name="adj3" fmla="val 43871"/>
              <a:gd name="adj4" fmla="val 276"/>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Samaria</a:t>
            </a:r>
          </a:p>
        </p:txBody>
      </p:sp>
      <p:sp>
        <p:nvSpPr>
          <p:cNvPr id="28" name="Oval 27">
            <a:extLst>
              <a:ext uri="{FF2B5EF4-FFF2-40B4-BE49-F238E27FC236}">
                <a16:creationId xmlns:a16="http://schemas.microsoft.com/office/drawing/2014/main" xmlns="" id="{C18411E6-337F-4C24-B73B-6B1422FA0350}"/>
              </a:ext>
            </a:extLst>
          </p:cNvPr>
          <p:cNvSpPr/>
          <p:nvPr/>
        </p:nvSpPr>
        <p:spPr>
          <a:xfrm>
            <a:off x="3322414" y="3767455"/>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5341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xmlns="" id="{3E3BFD61-0EDA-4470-BD1C-3E2868B54FA4}"/>
              </a:ext>
            </a:extLst>
          </p:cNvPr>
          <p:cNvSpPr txBox="1">
            <a:spLocks/>
          </p:cNvSpPr>
          <p:nvPr/>
        </p:nvSpPr>
        <p:spPr bwMode="auto">
          <a:xfrm>
            <a:off x="0" y="5858867"/>
            <a:ext cx="9144000" cy="999132"/>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500" b="1" dirty="0">
                <a:solidFill>
                  <a:schemeClr val="bg1"/>
                </a:solidFill>
                <a:latin typeface="+mj-lt"/>
                <a:ea typeface="+mj-ea"/>
                <a:cs typeface="+mj-cs"/>
              </a:rPr>
              <a:t>God’s 3-stage plan for “the gospel”</a:t>
            </a:r>
            <a:endParaRPr kumimoji="0" lang="en-US" sz="3500" b="1" i="0" u="none" strike="noStrike" kern="1200" cap="none" spc="0" normalizeH="0" baseline="0" noProof="0" dirty="0">
              <a:ln>
                <a:noFill/>
              </a:ln>
              <a:solidFill>
                <a:schemeClr val="bg1"/>
              </a:solidFill>
              <a:effectLst/>
              <a:uLnTx/>
              <a:uFillTx/>
              <a:latin typeface="+mj-lt"/>
              <a:ea typeface="+mj-ea"/>
              <a:cs typeface="+mj-cs"/>
            </a:endParaRPr>
          </a:p>
        </p:txBody>
      </p:sp>
      <p:pic>
        <p:nvPicPr>
          <p:cNvPr id="5" name="Picture 4" descr="A couple of people that are standing in front of a building&#10;&#10;Description generated with very high confidence">
            <a:extLst>
              <a:ext uri="{FF2B5EF4-FFF2-40B4-BE49-F238E27FC236}">
                <a16:creationId xmlns:a16="http://schemas.microsoft.com/office/drawing/2014/main" xmlns="" id="{DD5025F1-6EE2-42DA-94FF-FC8D87E833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3125" y="-36731"/>
            <a:ext cx="6389925" cy="4785344"/>
          </a:xfrm>
          <a:prstGeom prst="rect">
            <a:avLst/>
          </a:prstGeom>
        </p:spPr>
      </p:pic>
      <p:sp>
        <p:nvSpPr>
          <p:cNvPr id="20" name="TextBox 19">
            <a:extLst>
              <a:ext uri="{FF2B5EF4-FFF2-40B4-BE49-F238E27FC236}">
                <a16:creationId xmlns:a16="http://schemas.microsoft.com/office/drawing/2014/main" xmlns="" id="{27400E0A-D10E-477D-829D-670B5DE480E0}"/>
              </a:ext>
            </a:extLst>
          </p:cNvPr>
          <p:cNvSpPr txBox="1"/>
          <p:nvPr/>
        </p:nvSpPr>
        <p:spPr>
          <a:xfrm>
            <a:off x="11722" y="4724400"/>
            <a:ext cx="9132278" cy="2133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10:28 </a:t>
            </a:r>
            <a:r>
              <a:rPr lang="en-US" sz="3200" dirty="0"/>
              <a:t>And he said to them, “</a:t>
            </a:r>
            <a:r>
              <a:rPr lang="en-US" sz="3200" b="1" u="sng" dirty="0">
                <a:solidFill>
                  <a:srgbClr val="002060"/>
                </a:solidFill>
              </a:rPr>
              <a:t>You yourselves know how  </a:t>
            </a:r>
            <a:r>
              <a:rPr lang="en-US" sz="3100" b="1" u="sng" dirty="0">
                <a:solidFill>
                  <a:srgbClr val="002060"/>
                </a:solidFill>
              </a:rPr>
              <a:t>unlawful it is for a man who is a Jew to associate with </a:t>
            </a:r>
            <a:r>
              <a:rPr lang="en-US" sz="3200" b="1" u="sng" dirty="0">
                <a:solidFill>
                  <a:srgbClr val="002060"/>
                </a:solidFill>
              </a:rPr>
              <a:t>a foreigner or to visit him</a:t>
            </a:r>
            <a:r>
              <a:rPr lang="en-US" sz="3200" dirty="0"/>
              <a:t>; and yet God has shown me that I should not call any man unholy or unclean. </a:t>
            </a:r>
            <a:r>
              <a:rPr lang="en-US" sz="3000" dirty="0"/>
              <a:t> </a:t>
            </a:r>
          </a:p>
          <a:p>
            <a:endParaRPr lang="en-US" sz="3200" dirty="0"/>
          </a:p>
          <a:p>
            <a:endParaRPr lang="en-US" sz="3000" dirty="0"/>
          </a:p>
        </p:txBody>
      </p:sp>
      <p:sp>
        <p:nvSpPr>
          <p:cNvPr id="11" name="TextBox 10">
            <a:extLst>
              <a:ext uri="{FF2B5EF4-FFF2-40B4-BE49-F238E27FC236}">
                <a16:creationId xmlns:a16="http://schemas.microsoft.com/office/drawing/2014/main" xmlns="" id="{73B60AE0-594C-41E4-B2CC-999960051D35}"/>
              </a:ext>
            </a:extLst>
          </p:cNvPr>
          <p:cNvSpPr txBox="1"/>
          <p:nvPr/>
        </p:nvSpPr>
        <p:spPr>
          <a:xfrm>
            <a:off x="11722" y="4724400"/>
            <a:ext cx="9132278" cy="2133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10:28 </a:t>
            </a:r>
            <a:r>
              <a:rPr lang="en-US" sz="3200" dirty="0"/>
              <a:t>And he said to them, “You yourselves know how  unlawful it is for a man who is a Jew to associate with a foreigner or to visit him; and </a:t>
            </a:r>
            <a:r>
              <a:rPr lang="en-US" sz="3200" b="1" u="sng" dirty="0">
                <a:solidFill>
                  <a:srgbClr val="002060"/>
                </a:solidFill>
              </a:rPr>
              <a:t>yet God has shown me that I should not call any man unholy or unclean</a:t>
            </a:r>
            <a:r>
              <a:rPr lang="en-US" sz="3200" dirty="0"/>
              <a:t>. </a:t>
            </a:r>
          </a:p>
          <a:p>
            <a:r>
              <a:rPr lang="en-US" sz="3000" dirty="0"/>
              <a:t> </a:t>
            </a:r>
          </a:p>
          <a:p>
            <a:endParaRPr lang="en-US" sz="3200" dirty="0"/>
          </a:p>
          <a:p>
            <a:endParaRPr lang="en-US" sz="3000" dirty="0"/>
          </a:p>
        </p:txBody>
      </p:sp>
      <p:sp>
        <p:nvSpPr>
          <p:cNvPr id="12" name="Rounded Rectangular Callout 14">
            <a:extLst>
              <a:ext uri="{FF2B5EF4-FFF2-40B4-BE49-F238E27FC236}">
                <a16:creationId xmlns:a16="http://schemas.microsoft.com/office/drawing/2014/main" xmlns="" id="{BB75AA6D-EBFE-44E6-8CA3-3FBB5D41968D}"/>
              </a:ext>
            </a:extLst>
          </p:cNvPr>
          <p:cNvSpPr/>
          <p:nvPr/>
        </p:nvSpPr>
        <p:spPr>
          <a:xfrm>
            <a:off x="533400" y="406016"/>
            <a:ext cx="3886200" cy="9906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t>Peter is interpreting his vision</a:t>
            </a:r>
          </a:p>
        </p:txBody>
      </p:sp>
      <p:sp>
        <p:nvSpPr>
          <p:cNvPr id="2" name="Oval 1">
            <a:extLst>
              <a:ext uri="{FF2B5EF4-FFF2-40B4-BE49-F238E27FC236}">
                <a16:creationId xmlns:a16="http://schemas.microsoft.com/office/drawing/2014/main" xmlns="" id="{1E45325C-00C6-4E41-87CB-68A43E68E38A}"/>
              </a:ext>
            </a:extLst>
          </p:cNvPr>
          <p:cNvSpPr/>
          <p:nvPr/>
        </p:nvSpPr>
        <p:spPr>
          <a:xfrm>
            <a:off x="65526" y="5163567"/>
            <a:ext cx="1654417" cy="780033"/>
          </a:xfrm>
          <a:prstGeom prst="ellipse">
            <a:avLst/>
          </a:prstGeom>
          <a:noFill/>
          <a:ln w="1111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84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xmlns="" id="{3E3BFD61-0EDA-4470-BD1C-3E2868B54FA4}"/>
              </a:ext>
            </a:extLst>
          </p:cNvPr>
          <p:cNvSpPr txBox="1">
            <a:spLocks/>
          </p:cNvSpPr>
          <p:nvPr/>
        </p:nvSpPr>
        <p:spPr bwMode="auto">
          <a:xfrm>
            <a:off x="0" y="5858867"/>
            <a:ext cx="9144000" cy="999132"/>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500" b="1" dirty="0">
                <a:solidFill>
                  <a:schemeClr val="bg1"/>
                </a:solidFill>
                <a:latin typeface="+mj-lt"/>
                <a:ea typeface="+mj-ea"/>
                <a:cs typeface="+mj-cs"/>
              </a:rPr>
              <a:t>God’s 3-stage plan for “the gospel”</a:t>
            </a:r>
            <a:endParaRPr kumimoji="0" lang="en-US" sz="3500" b="1" i="0" u="none" strike="noStrike" kern="1200" cap="none" spc="0" normalizeH="0" baseline="0" noProof="0" dirty="0">
              <a:ln>
                <a:noFill/>
              </a:ln>
              <a:solidFill>
                <a:schemeClr val="bg1"/>
              </a:solidFill>
              <a:effectLst/>
              <a:uLnTx/>
              <a:uFillTx/>
              <a:latin typeface="+mj-lt"/>
              <a:ea typeface="+mj-ea"/>
              <a:cs typeface="+mj-cs"/>
            </a:endParaRPr>
          </a:p>
        </p:txBody>
      </p:sp>
      <p:pic>
        <p:nvPicPr>
          <p:cNvPr id="5" name="Picture 4" descr="A couple of people that are standing in front of a building&#10;&#10;Description generated with very high confidence">
            <a:extLst>
              <a:ext uri="{FF2B5EF4-FFF2-40B4-BE49-F238E27FC236}">
                <a16:creationId xmlns:a16="http://schemas.microsoft.com/office/drawing/2014/main" xmlns="" id="{DD5025F1-6EE2-42DA-94FF-FC8D87E833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3125" y="-36731"/>
            <a:ext cx="6389925" cy="4785344"/>
          </a:xfrm>
          <a:prstGeom prst="rect">
            <a:avLst/>
          </a:prstGeom>
        </p:spPr>
      </p:pic>
      <p:sp>
        <p:nvSpPr>
          <p:cNvPr id="20" name="TextBox 19">
            <a:extLst>
              <a:ext uri="{FF2B5EF4-FFF2-40B4-BE49-F238E27FC236}">
                <a16:creationId xmlns:a16="http://schemas.microsoft.com/office/drawing/2014/main" xmlns="" id="{27400E0A-D10E-477D-829D-670B5DE480E0}"/>
              </a:ext>
            </a:extLst>
          </p:cNvPr>
          <p:cNvSpPr txBox="1"/>
          <p:nvPr/>
        </p:nvSpPr>
        <p:spPr>
          <a:xfrm>
            <a:off x="11722" y="4724400"/>
            <a:ext cx="9132278" cy="2133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10:28 </a:t>
            </a:r>
            <a:r>
              <a:rPr lang="en-US" sz="3200" dirty="0"/>
              <a:t>And he said to them, “</a:t>
            </a:r>
            <a:r>
              <a:rPr lang="en-US" sz="3200" b="1" u="sng" dirty="0">
                <a:solidFill>
                  <a:srgbClr val="002060"/>
                </a:solidFill>
              </a:rPr>
              <a:t>You yourselves know how  </a:t>
            </a:r>
            <a:r>
              <a:rPr lang="en-US" sz="3100" b="1" u="sng" dirty="0">
                <a:solidFill>
                  <a:srgbClr val="002060"/>
                </a:solidFill>
              </a:rPr>
              <a:t>unlawful it is for a man who is a Jew to associate with </a:t>
            </a:r>
            <a:r>
              <a:rPr lang="en-US" sz="3200" b="1" u="sng" dirty="0">
                <a:solidFill>
                  <a:srgbClr val="002060"/>
                </a:solidFill>
              </a:rPr>
              <a:t>a foreigner or to visit him</a:t>
            </a:r>
            <a:r>
              <a:rPr lang="en-US" sz="3200" dirty="0"/>
              <a:t>; and yet God has shown me that I should not call any man unholy or unclean. </a:t>
            </a:r>
            <a:r>
              <a:rPr lang="en-US" sz="3000" dirty="0"/>
              <a:t> </a:t>
            </a:r>
          </a:p>
          <a:p>
            <a:endParaRPr lang="en-US" sz="3200" dirty="0"/>
          </a:p>
          <a:p>
            <a:endParaRPr lang="en-US" sz="3000" dirty="0"/>
          </a:p>
        </p:txBody>
      </p:sp>
      <p:sp>
        <p:nvSpPr>
          <p:cNvPr id="11" name="TextBox 10">
            <a:extLst>
              <a:ext uri="{FF2B5EF4-FFF2-40B4-BE49-F238E27FC236}">
                <a16:creationId xmlns:a16="http://schemas.microsoft.com/office/drawing/2014/main" xmlns="" id="{73B60AE0-594C-41E4-B2CC-999960051D35}"/>
              </a:ext>
            </a:extLst>
          </p:cNvPr>
          <p:cNvSpPr txBox="1"/>
          <p:nvPr/>
        </p:nvSpPr>
        <p:spPr>
          <a:xfrm>
            <a:off x="11722" y="4724400"/>
            <a:ext cx="9132278" cy="2133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10:28 </a:t>
            </a:r>
            <a:r>
              <a:rPr lang="en-US" sz="3200" dirty="0"/>
              <a:t>And he said to them, “You yourselves know how  unlawful it is for a man who is a Jew to associate with a foreigner or to visit him; and </a:t>
            </a:r>
            <a:r>
              <a:rPr lang="en-US" sz="3200" b="1" u="sng" dirty="0">
                <a:solidFill>
                  <a:srgbClr val="002060"/>
                </a:solidFill>
              </a:rPr>
              <a:t>yet God has shown me that I should not call any man unholy or unclean</a:t>
            </a:r>
            <a:r>
              <a:rPr lang="en-US" sz="3200" dirty="0"/>
              <a:t>. </a:t>
            </a:r>
          </a:p>
          <a:p>
            <a:r>
              <a:rPr lang="en-US" sz="3000" dirty="0"/>
              <a:t> </a:t>
            </a:r>
          </a:p>
          <a:p>
            <a:endParaRPr lang="en-US" sz="3200" dirty="0"/>
          </a:p>
          <a:p>
            <a:endParaRPr lang="en-US" sz="3000" dirty="0"/>
          </a:p>
        </p:txBody>
      </p:sp>
      <p:sp>
        <p:nvSpPr>
          <p:cNvPr id="12" name="Rounded Rectangular Callout 14">
            <a:extLst>
              <a:ext uri="{FF2B5EF4-FFF2-40B4-BE49-F238E27FC236}">
                <a16:creationId xmlns:a16="http://schemas.microsoft.com/office/drawing/2014/main" xmlns="" id="{BB75AA6D-EBFE-44E6-8CA3-3FBB5D41968D}"/>
              </a:ext>
            </a:extLst>
          </p:cNvPr>
          <p:cNvSpPr/>
          <p:nvPr/>
        </p:nvSpPr>
        <p:spPr>
          <a:xfrm>
            <a:off x="533400" y="406016"/>
            <a:ext cx="3886200" cy="9906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t>Peter is interpreting his vision</a:t>
            </a:r>
          </a:p>
        </p:txBody>
      </p:sp>
      <p:sp>
        <p:nvSpPr>
          <p:cNvPr id="15" name="Rounded Rectangular Callout 14">
            <a:extLst>
              <a:ext uri="{FF2B5EF4-FFF2-40B4-BE49-F238E27FC236}">
                <a16:creationId xmlns:a16="http://schemas.microsoft.com/office/drawing/2014/main" xmlns="" id="{61C9028F-7FAA-48D3-84AD-0B5309B22218}"/>
              </a:ext>
            </a:extLst>
          </p:cNvPr>
          <p:cNvSpPr/>
          <p:nvPr/>
        </p:nvSpPr>
        <p:spPr>
          <a:xfrm>
            <a:off x="87297" y="148889"/>
            <a:ext cx="4495800" cy="151546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t>God wasn’t just trying to open my eyes about </a:t>
            </a:r>
            <a:r>
              <a:rPr lang="en-US" sz="3400" b="1" i="1" dirty="0"/>
              <a:t>food …</a:t>
            </a:r>
          </a:p>
        </p:txBody>
      </p:sp>
      <p:sp>
        <p:nvSpPr>
          <p:cNvPr id="2" name="Oval 1">
            <a:extLst>
              <a:ext uri="{FF2B5EF4-FFF2-40B4-BE49-F238E27FC236}">
                <a16:creationId xmlns:a16="http://schemas.microsoft.com/office/drawing/2014/main" xmlns="" id="{1E45325C-00C6-4E41-87CB-68A43E68E38A}"/>
              </a:ext>
            </a:extLst>
          </p:cNvPr>
          <p:cNvSpPr/>
          <p:nvPr/>
        </p:nvSpPr>
        <p:spPr>
          <a:xfrm>
            <a:off x="65526" y="5163567"/>
            <a:ext cx="1654417" cy="780033"/>
          </a:xfrm>
          <a:prstGeom prst="ellipse">
            <a:avLst/>
          </a:prstGeom>
          <a:noFill/>
          <a:ln w="1111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02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xmlns="" id="{3E3BFD61-0EDA-4470-BD1C-3E2868B54FA4}"/>
              </a:ext>
            </a:extLst>
          </p:cNvPr>
          <p:cNvSpPr txBox="1">
            <a:spLocks/>
          </p:cNvSpPr>
          <p:nvPr/>
        </p:nvSpPr>
        <p:spPr bwMode="auto">
          <a:xfrm>
            <a:off x="0" y="5858867"/>
            <a:ext cx="9144000" cy="999132"/>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500" b="1" dirty="0">
                <a:solidFill>
                  <a:schemeClr val="bg1"/>
                </a:solidFill>
                <a:latin typeface="+mj-lt"/>
                <a:ea typeface="+mj-ea"/>
                <a:cs typeface="+mj-cs"/>
              </a:rPr>
              <a:t>God’s 3-stage plan for “the gospel”</a:t>
            </a:r>
            <a:endParaRPr kumimoji="0" lang="en-US" sz="3500" b="1" i="0" u="none" strike="noStrike" kern="1200" cap="none" spc="0" normalizeH="0" baseline="0" noProof="0" dirty="0">
              <a:ln>
                <a:noFill/>
              </a:ln>
              <a:solidFill>
                <a:schemeClr val="bg1"/>
              </a:solidFill>
              <a:effectLst/>
              <a:uLnTx/>
              <a:uFillTx/>
              <a:latin typeface="+mj-lt"/>
              <a:ea typeface="+mj-ea"/>
              <a:cs typeface="+mj-cs"/>
            </a:endParaRPr>
          </a:p>
        </p:txBody>
      </p:sp>
      <p:pic>
        <p:nvPicPr>
          <p:cNvPr id="5" name="Picture 4" descr="A couple of people that are standing in front of a building&#10;&#10;Description generated with very high confidence">
            <a:extLst>
              <a:ext uri="{FF2B5EF4-FFF2-40B4-BE49-F238E27FC236}">
                <a16:creationId xmlns:a16="http://schemas.microsoft.com/office/drawing/2014/main" xmlns="" id="{DD5025F1-6EE2-42DA-94FF-FC8D87E833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3125" y="-36731"/>
            <a:ext cx="6389925" cy="4785344"/>
          </a:xfrm>
          <a:prstGeom prst="rect">
            <a:avLst/>
          </a:prstGeom>
        </p:spPr>
      </p:pic>
      <p:sp>
        <p:nvSpPr>
          <p:cNvPr id="20" name="TextBox 19">
            <a:extLst>
              <a:ext uri="{FF2B5EF4-FFF2-40B4-BE49-F238E27FC236}">
                <a16:creationId xmlns:a16="http://schemas.microsoft.com/office/drawing/2014/main" xmlns="" id="{27400E0A-D10E-477D-829D-670B5DE480E0}"/>
              </a:ext>
            </a:extLst>
          </p:cNvPr>
          <p:cNvSpPr txBox="1"/>
          <p:nvPr/>
        </p:nvSpPr>
        <p:spPr>
          <a:xfrm>
            <a:off x="11722" y="4724400"/>
            <a:ext cx="9132278" cy="2133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10:28 </a:t>
            </a:r>
            <a:r>
              <a:rPr lang="en-US" sz="3200" dirty="0"/>
              <a:t>And he said to them, “</a:t>
            </a:r>
            <a:r>
              <a:rPr lang="en-US" sz="3200" b="1" u="sng" dirty="0">
                <a:solidFill>
                  <a:srgbClr val="002060"/>
                </a:solidFill>
              </a:rPr>
              <a:t>You yourselves know how  </a:t>
            </a:r>
            <a:r>
              <a:rPr lang="en-US" sz="3100" b="1" u="sng" dirty="0">
                <a:solidFill>
                  <a:srgbClr val="002060"/>
                </a:solidFill>
              </a:rPr>
              <a:t>unlawful it is for a man who is a Jew to associate with </a:t>
            </a:r>
            <a:r>
              <a:rPr lang="en-US" sz="3200" b="1" u="sng" dirty="0">
                <a:solidFill>
                  <a:srgbClr val="002060"/>
                </a:solidFill>
              </a:rPr>
              <a:t>a foreigner or to visit him</a:t>
            </a:r>
            <a:r>
              <a:rPr lang="en-US" sz="3200" dirty="0"/>
              <a:t>; and yet God has shown me that I should not call any man unholy or unclean. </a:t>
            </a:r>
            <a:r>
              <a:rPr lang="en-US" sz="3000" dirty="0"/>
              <a:t> </a:t>
            </a:r>
          </a:p>
          <a:p>
            <a:endParaRPr lang="en-US" sz="3200" dirty="0"/>
          </a:p>
          <a:p>
            <a:endParaRPr lang="en-US" sz="3000" dirty="0"/>
          </a:p>
        </p:txBody>
      </p:sp>
      <p:sp>
        <p:nvSpPr>
          <p:cNvPr id="11" name="TextBox 10">
            <a:extLst>
              <a:ext uri="{FF2B5EF4-FFF2-40B4-BE49-F238E27FC236}">
                <a16:creationId xmlns:a16="http://schemas.microsoft.com/office/drawing/2014/main" xmlns="" id="{73B60AE0-594C-41E4-B2CC-999960051D35}"/>
              </a:ext>
            </a:extLst>
          </p:cNvPr>
          <p:cNvSpPr txBox="1"/>
          <p:nvPr/>
        </p:nvSpPr>
        <p:spPr>
          <a:xfrm>
            <a:off x="11722" y="4724400"/>
            <a:ext cx="9132278" cy="2133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10:28 </a:t>
            </a:r>
            <a:r>
              <a:rPr lang="en-US" sz="3200" dirty="0"/>
              <a:t>And he said to them, “You yourselves know how  unlawful it is for a man who is a Jew to associate with a foreigner or to visit him; and </a:t>
            </a:r>
            <a:r>
              <a:rPr lang="en-US" sz="3200" b="1" u="sng" dirty="0">
                <a:solidFill>
                  <a:srgbClr val="002060"/>
                </a:solidFill>
              </a:rPr>
              <a:t>yet God has shown me that I should not call any man unholy or unclean</a:t>
            </a:r>
            <a:r>
              <a:rPr lang="en-US" sz="3200" dirty="0"/>
              <a:t>. </a:t>
            </a:r>
          </a:p>
          <a:p>
            <a:r>
              <a:rPr lang="en-US" sz="3000" dirty="0"/>
              <a:t> </a:t>
            </a:r>
          </a:p>
          <a:p>
            <a:endParaRPr lang="en-US" sz="3200" dirty="0"/>
          </a:p>
          <a:p>
            <a:endParaRPr lang="en-US" sz="3000" dirty="0"/>
          </a:p>
        </p:txBody>
      </p:sp>
      <p:sp>
        <p:nvSpPr>
          <p:cNvPr id="12" name="Rounded Rectangular Callout 14">
            <a:extLst>
              <a:ext uri="{FF2B5EF4-FFF2-40B4-BE49-F238E27FC236}">
                <a16:creationId xmlns:a16="http://schemas.microsoft.com/office/drawing/2014/main" xmlns="" id="{BB75AA6D-EBFE-44E6-8CA3-3FBB5D41968D}"/>
              </a:ext>
            </a:extLst>
          </p:cNvPr>
          <p:cNvSpPr/>
          <p:nvPr/>
        </p:nvSpPr>
        <p:spPr>
          <a:xfrm>
            <a:off x="533400" y="406016"/>
            <a:ext cx="3886200" cy="9906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t>Peter is interpreting his vision</a:t>
            </a:r>
          </a:p>
        </p:txBody>
      </p:sp>
      <p:sp>
        <p:nvSpPr>
          <p:cNvPr id="15" name="Rounded Rectangular Callout 14">
            <a:extLst>
              <a:ext uri="{FF2B5EF4-FFF2-40B4-BE49-F238E27FC236}">
                <a16:creationId xmlns:a16="http://schemas.microsoft.com/office/drawing/2014/main" xmlns="" id="{61C9028F-7FAA-48D3-84AD-0B5309B22218}"/>
              </a:ext>
            </a:extLst>
          </p:cNvPr>
          <p:cNvSpPr/>
          <p:nvPr/>
        </p:nvSpPr>
        <p:spPr>
          <a:xfrm>
            <a:off x="87297" y="148889"/>
            <a:ext cx="4495800" cy="151546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t>God wasn’t just trying to open my eyes about </a:t>
            </a:r>
            <a:r>
              <a:rPr lang="en-US" sz="3400" b="1" i="1" dirty="0"/>
              <a:t>food …</a:t>
            </a:r>
          </a:p>
        </p:txBody>
      </p:sp>
      <p:sp>
        <p:nvSpPr>
          <p:cNvPr id="17" name="Rounded Rectangular Callout 14">
            <a:extLst>
              <a:ext uri="{FF2B5EF4-FFF2-40B4-BE49-F238E27FC236}">
                <a16:creationId xmlns:a16="http://schemas.microsoft.com/office/drawing/2014/main" xmlns="" id="{FC85A5C2-FDF5-4DBD-81C9-B725A8083AB6}"/>
              </a:ext>
            </a:extLst>
          </p:cNvPr>
          <p:cNvSpPr/>
          <p:nvPr/>
        </p:nvSpPr>
        <p:spPr>
          <a:xfrm>
            <a:off x="87297" y="1752600"/>
            <a:ext cx="3801122" cy="153018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t>He was trying open my eyes about </a:t>
            </a:r>
            <a:r>
              <a:rPr lang="en-US" sz="3400" b="1" i="1" dirty="0"/>
              <a:t>PEOPLE.</a:t>
            </a:r>
          </a:p>
        </p:txBody>
      </p:sp>
      <p:sp>
        <p:nvSpPr>
          <p:cNvPr id="2" name="Oval 1">
            <a:extLst>
              <a:ext uri="{FF2B5EF4-FFF2-40B4-BE49-F238E27FC236}">
                <a16:creationId xmlns:a16="http://schemas.microsoft.com/office/drawing/2014/main" xmlns="" id="{1E45325C-00C6-4E41-87CB-68A43E68E38A}"/>
              </a:ext>
            </a:extLst>
          </p:cNvPr>
          <p:cNvSpPr/>
          <p:nvPr/>
        </p:nvSpPr>
        <p:spPr>
          <a:xfrm>
            <a:off x="65526" y="5163567"/>
            <a:ext cx="1654417" cy="780033"/>
          </a:xfrm>
          <a:prstGeom prst="ellipse">
            <a:avLst/>
          </a:prstGeom>
          <a:noFill/>
          <a:ln w="1111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953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7" grpId="0" animBg="1"/>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xmlns="" id="{3E3BFD61-0EDA-4470-BD1C-3E2868B54FA4}"/>
              </a:ext>
            </a:extLst>
          </p:cNvPr>
          <p:cNvSpPr txBox="1">
            <a:spLocks/>
          </p:cNvSpPr>
          <p:nvPr/>
        </p:nvSpPr>
        <p:spPr bwMode="auto">
          <a:xfrm>
            <a:off x="0" y="5858867"/>
            <a:ext cx="9144000" cy="999132"/>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500" b="1" dirty="0">
                <a:solidFill>
                  <a:schemeClr val="bg1"/>
                </a:solidFill>
                <a:latin typeface="+mj-lt"/>
                <a:ea typeface="+mj-ea"/>
                <a:cs typeface="+mj-cs"/>
              </a:rPr>
              <a:t>God’s 3-stage plan for “the gospel”</a:t>
            </a:r>
            <a:endParaRPr kumimoji="0" lang="en-US" sz="3500" b="1" i="0" u="none" strike="noStrike" kern="1200" cap="none" spc="0" normalizeH="0" baseline="0" noProof="0" dirty="0">
              <a:ln>
                <a:noFill/>
              </a:ln>
              <a:solidFill>
                <a:schemeClr val="bg1"/>
              </a:solidFill>
              <a:effectLst/>
              <a:uLnTx/>
              <a:uFillTx/>
              <a:latin typeface="+mj-lt"/>
              <a:ea typeface="+mj-ea"/>
              <a:cs typeface="+mj-cs"/>
            </a:endParaRPr>
          </a:p>
        </p:txBody>
      </p:sp>
      <p:pic>
        <p:nvPicPr>
          <p:cNvPr id="5" name="Picture 4" descr="A couple of people that are standing in front of a building&#10;&#10;Description generated with very high confidence">
            <a:extLst>
              <a:ext uri="{FF2B5EF4-FFF2-40B4-BE49-F238E27FC236}">
                <a16:creationId xmlns:a16="http://schemas.microsoft.com/office/drawing/2014/main" xmlns="" id="{DD5025F1-6EE2-42DA-94FF-FC8D87E833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3125" y="-36731"/>
            <a:ext cx="6389925" cy="4785344"/>
          </a:xfrm>
          <a:prstGeom prst="rect">
            <a:avLst/>
          </a:prstGeom>
        </p:spPr>
      </p:pic>
      <p:sp>
        <p:nvSpPr>
          <p:cNvPr id="20" name="TextBox 19">
            <a:extLst>
              <a:ext uri="{FF2B5EF4-FFF2-40B4-BE49-F238E27FC236}">
                <a16:creationId xmlns:a16="http://schemas.microsoft.com/office/drawing/2014/main" xmlns="" id="{27400E0A-D10E-477D-829D-670B5DE480E0}"/>
              </a:ext>
            </a:extLst>
          </p:cNvPr>
          <p:cNvSpPr txBox="1"/>
          <p:nvPr/>
        </p:nvSpPr>
        <p:spPr>
          <a:xfrm>
            <a:off x="11722" y="4724400"/>
            <a:ext cx="9132278" cy="2133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10:28 </a:t>
            </a:r>
            <a:r>
              <a:rPr lang="en-US" sz="3200" dirty="0"/>
              <a:t>And he said to them, “</a:t>
            </a:r>
            <a:r>
              <a:rPr lang="en-US" sz="3200" b="1" u="sng" dirty="0">
                <a:solidFill>
                  <a:srgbClr val="002060"/>
                </a:solidFill>
              </a:rPr>
              <a:t>You yourselves know how  </a:t>
            </a:r>
            <a:r>
              <a:rPr lang="en-US" sz="3100" b="1" u="sng" dirty="0">
                <a:solidFill>
                  <a:srgbClr val="002060"/>
                </a:solidFill>
              </a:rPr>
              <a:t>unlawful it is for a man who is a Jew to associate with </a:t>
            </a:r>
            <a:r>
              <a:rPr lang="en-US" sz="3200" b="1" u="sng" dirty="0">
                <a:solidFill>
                  <a:srgbClr val="002060"/>
                </a:solidFill>
              </a:rPr>
              <a:t>a foreigner or to visit him</a:t>
            </a:r>
            <a:r>
              <a:rPr lang="en-US" sz="3200" dirty="0"/>
              <a:t>; and yet God has shown me that I should not call any man unholy or unclean. </a:t>
            </a:r>
            <a:r>
              <a:rPr lang="en-US" sz="3000" dirty="0"/>
              <a:t> </a:t>
            </a:r>
          </a:p>
          <a:p>
            <a:endParaRPr lang="en-US" sz="3200" dirty="0"/>
          </a:p>
          <a:p>
            <a:endParaRPr lang="en-US" sz="3000" dirty="0"/>
          </a:p>
        </p:txBody>
      </p:sp>
      <p:sp>
        <p:nvSpPr>
          <p:cNvPr id="11" name="TextBox 10">
            <a:extLst>
              <a:ext uri="{FF2B5EF4-FFF2-40B4-BE49-F238E27FC236}">
                <a16:creationId xmlns:a16="http://schemas.microsoft.com/office/drawing/2014/main" xmlns="" id="{73B60AE0-594C-41E4-B2CC-999960051D35}"/>
              </a:ext>
            </a:extLst>
          </p:cNvPr>
          <p:cNvSpPr txBox="1"/>
          <p:nvPr/>
        </p:nvSpPr>
        <p:spPr>
          <a:xfrm>
            <a:off x="11722" y="4724400"/>
            <a:ext cx="9132278" cy="2133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10:28 </a:t>
            </a:r>
            <a:r>
              <a:rPr lang="en-US" sz="3200" dirty="0"/>
              <a:t>And he said to them, “You yourselves know how  unlawful it is for a man who is a Jew to associate with a foreigner or to visit him; and </a:t>
            </a:r>
            <a:r>
              <a:rPr lang="en-US" sz="3200" b="1" u="sng" dirty="0">
                <a:solidFill>
                  <a:srgbClr val="002060"/>
                </a:solidFill>
              </a:rPr>
              <a:t>yet God has shown me that I should not call any man unholy or unclean</a:t>
            </a:r>
            <a:r>
              <a:rPr lang="en-US" sz="3200" dirty="0"/>
              <a:t>. </a:t>
            </a:r>
          </a:p>
          <a:p>
            <a:r>
              <a:rPr lang="en-US" sz="3000" dirty="0"/>
              <a:t> </a:t>
            </a:r>
          </a:p>
          <a:p>
            <a:endParaRPr lang="en-US" sz="3200" dirty="0"/>
          </a:p>
          <a:p>
            <a:endParaRPr lang="en-US" sz="3000" dirty="0"/>
          </a:p>
        </p:txBody>
      </p:sp>
      <p:sp>
        <p:nvSpPr>
          <p:cNvPr id="12" name="Rounded Rectangular Callout 14">
            <a:extLst>
              <a:ext uri="{FF2B5EF4-FFF2-40B4-BE49-F238E27FC236}">
                <a16:creationId xmlns:a16="http://schemas.microsoft.com/office/drawing/2014/main" xmlns="" id="{BB75AA6D-EBFE-44E6-8CA3-3FBB5D41968D}"/>
              </a:ext>
            </a:extLst>
          </p:cNvPr>
          <p:cNvSpPr/>
          <p:nvPr/>
        </p:nvSpPr>
        <p:spPr>
          <a:xfrm>
            <a:off x="533400" y="406016"/>
            <a:ext cx="3886200" cy="9906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t>Peter is interpreting his vision</a:t>
            </a:r>
          </a:p>
        </p:txBody>
      </p:sp>
      <p:sp>
        <p:nvSpPr>
          <p:cNvPr id="15" name="Rounded Rectangular Callout 14">
            <a:extLst>
              <a:ext uri="{FF2B5EF4-FFF2-40B4-BE49-F238E27FC236}">
                <a16:creationId xmlns:a16="http://schemas.microsoft.com/office/drawing/2014/main" xmlns="" id="{61C9028F-7FAA-48D3-84AD-0B5309B22218}"/>
              </a:ext>
            </a:extLst>
          </p:cNvPr>
          <p:cNvSpPr/>
          <p:nvPr/>
        </p:nvSpPr>
        <p:spPr>
          <a:xfrm>
            <a:off x="87297" y="148889"/>
            <a:ext cx="4495800" cy="151546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t>God wasn’t just trying to open my eyes about </a:t>
            </a:r>
            <a:r>
              <a:rPr lang="en-US" sz="3400" b="1" i="1" dirty="0"/>
              <a:t>food …</a:t>
            </a:r>
          </a:p>
        </p:txBody>
      </p:sp>
      <p:sp>
        <p:nvSpPr>
          <p:cNvPr id="17" name="Rounded Rectangular Callout 14">
            <a:extLst>
              <a:ext uri="{FF2B5EF4-FFF2-40B4-BE49-F238E27FC236}">
                <a16:creationId xmlns:a16="http://schemas.microsoft.com/office/drawing/2014/main" xmlns="" id="{FC85A5C2-FDF5-4DBD-81C9-B725A8083AB6}"/>
              </a:ext>
            </a:extLst>
          </p:cNvPr>
          <p:cNvSpPr/>
          <p:nvPr/>
        </p:nvSpPr>
        <p:spPr>
          <a:xfrm>
            <a:off x="87297" y="1752600"/>
            <a:ext cx="3801122" cy="153018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t>He was trying open my eyes about </a:t>
            </a:r>
            <a:r>
              <a:rPr lang="en-US" sz="3400" b="1" i="1" dirty="0"/>
              <a:t>PEOPLE.</a:t>
            </a:r>
          </a:p>
        </p:txBody>
      </p:sp>
      <p:sp>
        <p:nvSpPr>
          <p:cNvPr id="2" name="Oval 1">
            <a:extLst>
              <a:ext uri="{FF2B5EF4-FFF2-40B4-BE49-F238E27FC236}">
                <a16:creationId xmlns:a16="http://schemas.microsoft.com/office/drawing/2014/main" xmlns="" id="{1E45325C-00C6-4E41-87CB-68A43E68E38A}"/>
              </a:ext>
            </a:extLst>
          </p:cNvPr>
          <p:cNvSpPr/>
          <p:nvPr/>
        </p:nvSpPr>
        <p:spPr>
          <a:xfrm>
            <a:off x="65526" y="5163567"/>
            <a:ext cx="1654417" cy="780033"/>
          </a:xfrm>
          <a:prstGeom prst="ellipse">
            <a:avLst/>
          </a:prstGeom>
          <a:noFill/>
          <a:ln w="1111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ular Callout 14">
            <a:extLst>
              <a:ext uri="{FF2B5EF4-FFF2-40B4-BE49-F238E27FC236}">
                <a16:creationId xmlns:a16="http://schemas.microsoft.com/office/drawing/2014/main" xmlns="" id="{FA34B1B9-633B-4D4E-8C76-B16C635E78AB}"/>
              </a:ext>
            </a:extLst>
          </p:cNvPr>
          <p:cNvSpPr/>
          <p:nvPr/>
        </p:nvSpPr>
        <p:spPr>
          <a:xfrm>
            <a:off x="1" y="3505201"/>
            <a:ext cx="9143999" cy="3324808"/>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God: I love all people.  I desire to rescue all people. And your prejudice has to go – not just because it’s WRONG, but also because now it is a direct obstacle to the next stage of my plan</a:t>
            </a:r>
          </a:p>
        </p:txBody>
      </p:sp>
    </p:spTree>
    <p:extLst>
      <p:ext uri="{BB962C8B-B14F-4D97-AF65-F5344CB8AC3E}">
        <p14:creationId xmlns:p14="http://schemas.microsoft.com/office/powerpoint/2010/main" val="212682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7" grpId="0" animBg="1"/>
      <p:bldP spid="2" grpId="0" animBg="1"/>
      <p:bldP spid="2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xmlns="" id="{3E3BFD61-0EDA-4470-BD1C-3E2868B54FA4}"/>
              </a:ext>
            </a:extLst>
          </p:cNvPr>
          <p:cNvSpPr txBox="1">
            <a:spLocks/>
          </p:cNvSpPr>
          <p:nvPr/>
        </p:nvSpPr>
        <p:spPr bwMode="auto">
          <a:xfrm>
            <a:off x="0" y="5858867"/>
            <a:ext cx="9144000" cy="999132"/>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500" b="1" dirty="0">
                <a:solidFill>
                  <a:schemeClr val="bg1"/>
                </a:solidFill>
                <a:latin typeface="+mj-lt"/>
                <a:ea typeface="+mj-ea"/>
                <a:cs typeface="+mj-cs"/>
              </a:rPr>
              <a:t>God’s 3-stage plan for “the gospel”</a:t>
            </a:r>
            <a:endParaRPr kumimoji="0" lang="en-US" sz="3500" b="1" i="0" u="none" strike="noStrike" kern="1200" cap="none" spc="0" normalizeH="0" baseline="0" noProof="0" dirty="0">
              <a:ln>
                <a:noFill/>
              </a:ln>
              <a:solidFill>
                <a:schemeClr val="bg1"/>
              </a:solidFill>
              <a:effectLst/>
              <a:uLnTx/>
              <a:uFillTx/>
              <a:latin typeface="+mj-lt"/>
              <a:ea typeface="+mj-ea"/>
              <a:cs typeface="+mj-cs"/>
            </a:endParaRPr>
          </a:p>
        </p:txBody>
      </p:sp>
      <p:pic>
        <p:nvPicPr>
          <p:cNvPr id="5" name="Picture 4" descr="A couple of people that are standing in front of a building&#10;&#10;Description generated with very high confidence">
            <a:extLst>
              <a:ext uri="{FF2B5EF4-FFF2-40B4-BE49-F238E27FC236}">
                <a16:creationId xmlns:a16="http://schemas.microsoft.com/office/drawing/2014/main" xmlns="" id="{DD5025F1-6EE2-42DA-94FF-FC8D87E833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3125" y="-36731"/>
            <a:ext cx="6389925" cy="4785344"/>
          </a:xfrm>
          <a:prstGeom prst="rect">
            <a:avLst/>
          </a:prstGeom>
        </p:spPr>
      </p:pic>
      <p:sp>
        <p:nvSpPr>
          <p:cNvPr id="20" name="TextBox 19">
            <a:extLst>
              <a:ext uri="{FF2B5EF4-FFF2-40B4-BE49-F238E27FC236}">
                <a16:creationId xmlns:a16="http://schemas.microsoft.com/office/drawing/2014/main" xmlns="" id="{27400E0A-D10E-477D-829D-670B5DE480E0}"/>
              </a:ext>
            </a:extLst>
          </p:cNvPr>
          <p:cNvSpPr txBox="1"/>
          <p:nvPr/>
        </p:nvSpPr>
        <p:spPr>
          <a:xfrm>
            <a:off x="11722" y="4724400"/>
            <a:ext cx="9132278" cy="2133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10:28 </a:t>
            </a:r>
            <a:r>
              <a:rPr lang="en-US" sz="3200" dirty="0"/>
              <a:t>And he said to them, “</a:t>
            </a:r>
            <a:r>
              <a:rPr lang="en-US" sz="3200" b="1" u="sng" dirty="0">
                <a:solidFill>
                  <a:srgbClr val="002060"/>
                </a:solidFill>
              </a:rPr>
              <a:t>You yourselves know how  </a:t>
            </a:r>
            <a:r>
              <a:rPr lang="en-US" sz="3100" b="1" u="sng" dirty="0">
                <a:solidFill>
                  <a:srgbClr val="002060"/>
                </a:solidFill>
              </a:rPr>
              <a:t>unlawful it is for a man who is a Jew to associate with </a:t>
            </a:r>
            <a:r>
              <a:rPr lang="en-US" sz="3200" b="1" u="sng" dirty="0">
                <a:solidFill>
                  <a:srgbClr val="002060"/>
                </a:solidFill>
              </a:rPr>
              <a:t>a foreigner or to visit him</a:t>
            </a:r>
            <a:r>
              <a:rPr lang="en-US" sz="3200" dirty="0"/>
              <a:t>; and yet God has shown me that I should not call any man unholy or unclean. </a:t>
            </a:r>
            <a:r>
              <a:rPr lang="en-US" sz="3200" b="1" baseline="30000" dirty="0"/>
              <a:t>29 </a:t>
            </a:r>
            <a:endParaRPr lang="en-US" sz="3200" dirty="0"/>
          </a:p>
          <a:p>
            <a:r>
              <a:rPr lang="en-US" sz="3000" dirty="0"/>
              <a:t> </a:t>
            </a:r>
          </a:p>
          <a:p>
            <a:endParaRPr lang="en-US" sz="3200" dirty="0"/>
          </a:p>
          <a:p>
            <a:endParaRPr lang="en-US" sz="3000" dirty="0"/>
          </a:p>
        </p:txBody>
      </p:sp>
      <p:sp>
        <p:nvSpPr>
          <p:cNvPr id="11" name="TextBox 10">
            <a:extLst>
              <a:ext uri="{FF2B5EF4-FFF2-40B4-BE49-F238E27FC236}">
                <a16:creationId xmlns:a16="http://schemas.microsoft.com/office/drawing/2014/main" xmlns="" id="{73B60AE0-594C-41E4-B2CC-999960051D35}"/>
              </a:ext>
            </a:extLst>
          </p:cNvPr>
          <p:cNvSpPr txBox="1"/>
          <p:nvPr/>
        </p:nvSpPr>
        <p:spPr>
          <a:xfrm>
            <a:off x="0" y="4724400"/>
            <a:ext cx="9132278" cy="21336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10:29 </a:t>
            </a:r>
            <a:r>
              <a:rPr lang="en-US" sz="3400" dirty="0"/>
              <a:t>That is why I came </a:t>
            </a:r>
            <a:r>
              <a:rPr lang="en-US" sz="3400" b="1" u="sng" dirty="0">
                <a:solidFill>
                  <a:srgbClr val="002060"/>
                </a:solidFill>
              </a:rPr>
              <a:t>without even raising any objection</a:t>
            </a:r>
            <a:r>
              <a:rPr lang="en-US" sz="3400" dirty="0"/>
              <a:t> when I was sent for. So I ask for what reason you have sent for me.”</a:t>
            </a:r>
          </a:p>
          <a:p>
            <a:r>
              <a:rPr lang="en-US" sz="3000" dirty="0"/>
              <a:t> </a:t>
            </a:r>
          </a:p>
          <a:p>
            <a:endParaRPr lang="en-US" sz="3200" dirty="0"/>
          </a:p>
          <a:p>
            <a:endParaRPr lang="en-US" sz="3000" dirty="0"/>
          </a:p>
        </p:txBody>
      </p:sp>
    </p:spTree>
    <p:extLst>
      <p:ext uri="{BB962C8B-B14F-4D97-AF65-F5344CB8AC3E}">
        <p14:creationId xmlns:p14="http://schemas.microsoft.com/office/powerpoint/2010/main" val="37282578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xmlns="" id="{3E3BFD61-0EDA-4470-BD1C-3E2868B54FA4}"/>
              </a:ext>
            </a:extLst>
          </p:cNvPr>
          <p:cNvSpPr txBox="1">
            <a:spLocks/>
          </p:cNvSpPr>
          <p:nvPr/>
        </p:nvSpPr>
        <p:spPr bwMode="auto">
          <a:xfrm>
            <a:off x="0" y="5858867"/>
            <a:ext cx="9144000" cy="999132"/>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500" b="1" dirty="0">
                <a:solidFill>
                  <a:schemeClr val="bg1"/>
                </a:solidFill>
                <a:latin typeface="+mj-lt"/>
                <a:ea typeface="+mj-ea"/>
                <a:cs typeface="+mj-cs"/>
              </a:rPr>
              <a:t>God’s 3-stage plan for “the gospel”</a:t>
            </a:r>
            <a:endParaRPr kumimoji="0" lang="en-US" sz="3500" b="1" i="0" u="none" strike="noStrike" kern="1200" cap="none" spc="0" normalizeH="0" baseline="0" noProof="0" dirty="0">
              <a:ln>
                <a:noFill/>
              </a:ln>
              <a:solidFill>
                <a:schemeClr val="bg1"/>
              </a:solidFill>
              <a:effectLst/>
              <a:uLnTx/>
              <a:uFillTx/>
              <a:latin typeface="+mj-lt"/>
              <a:ea typeface="+mj-ea"/>
              <a:cs typeface="+mj-cs"/>
            </a:endParaRPr>
          </a:p>
        </p:txBody>
      </p:sp>
      <p:pic>
        <p:nvPicPr>
          <p:cNvPr id="5" name="Picture 4" descr="A couple of people that are standing in front of a building&#10;&#10;Description generated with very high confidence">
            <a:extLst>
              <a:ext uri="{FF2B5EF4-FFF2-40B4-BE49-F238E27FC236}">
                <a16:creationId xmlns:a16="http://schemas.microsoft.com/office/drawing/2014/main" xmlns="" id="{DD5025F1-6EE2-42DA-94FF-FC8D87E833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3125" y="-36731"/>
            <a:ext cx="6389925" cy="4785344"/>
          </a:xfrm>
          <a:prstGeom prst="rect">
            <a:avLst/>
          </a:prstGeom>
        </p:spPr>
      </p:pic>
      <p:sp>
        <p:nvSpPr>
          <p:cNvPr id="20" name="TextBox 19">
            <a:extLst>
              <a:ext uri="{FF2B5EF4-FFF2-40B4-BE49-F238E27FC236}">
                <a16:creationId xmlns:a16="http://schemas.microsoft.com/office/drawing/2014/main" xmlns="" id="{27400E0A-D10E-477D-829D-670B5DE480E0}"/>
              </a:ext>
            </a:extLst>
          </p:cNvPr>
          <p:cNvSpPr txBox="1"/>
          <p:nvPr/>
        </p:nvSpPr>
        <p:spPr>
          <a:xfrm>
            <a:off x="11722" y="4724400"/>
            <a:ext cx="9132278" cy="2133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10:28 </a:t>
            </a:r>
            <a:r>
              <a:rPr lang="en-US" sz="3200" dirty="0"/>
              <a:t>And he said to them, “</a:t>
            </a:r>
            <a:r>
              <a:rPr lang="en-US" sz="3200" b="1" u="sng" dirty="0">
                <a:solidFill>
                  <a:srgbClr val="002060"/>
                </a:solidFill>
              </a:rPr>
              <a:t>You yourselves know how  </a:t>
            </a:r>
            <a:r>
              <a:rPr lang="en-US" sz="3100" b="1" u="sng" dirty="0">
                <a:solidFill>
                  <a:srgbClr val="002060"/>
                </a:solidFill>
              </a:rPr>
              <a:t>unlawful it is for a man who is a Jew to associate with </a:t>
            </a:r>
            <a:r>
              <a:rPr lang="en-US" sz="3200" b="1" u="sng" dirty="0">
                <a:solidFill>
                  <a:srgbClr val="002060"/>
                </a:solidFill>
              </a:rPr>
              <a:t>a foreigner or to visit him</a:t>
            </a:r>
            <a:r>
              <a:rPr lang="en-US" sz="3200" dirty="0"/>
              <a:t>; and yet God has shown me that I should not call any man unholy or unclean. </a:t>
            </a:r>
            <a:r>
              <a:rPr lang="en-US" sz="3200" b="1" baseline="30000" dirty="0"/>
              <a:t>29 </a:t>
            </a:r>
            <a:endParaRPr lang="en-US" sz="3200" dirty="0"/>
          </a:p>
          <a:p>
            <a:r>
              <a:rPr lang="en-US" sz="3000" dirty="0"/>
              <a:t> </a:t>
            </a:r>
          </a:p>
          <a:p>
            <a:endParaRPr lang="en-US" sz="3200" dirty="0"/>
          </a:p>
          <a:p>
            <a:endParaRPr lang="en-US" sz="3000" dirty="0"/>
          </a:p>
        </p:txBody>
      </p:sp>
      <p:sp>
        <p:nvSpPr>
          <p:cNvPr id="11" name="TextBox 10">
            <a:extLst>
              <a:ext uri="{FF2B5EF4-FFF2-40B4-BE49-F238E27FC236}">
                <a16:creationId xmlns:a16="http://schemas.microsoft.com/office/drawing/2014/main" xmlns="" id="{73B60AE0-594C-41E4-B2CC-999960051D35}"/>
              </a:ext>
            </a:extLst>
          </p:cNvPr>
          <p:cNvSpPr txBox="1"/>
          <p:nvPr/>
        </p:nvSpPr>
        <p:spPr>
          <a:xfrm>
            <a:off x="0" y="4724400"/>
            <a:ext cx="9132278" cy="21336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10:29 </a:t>
            </a:r>
            <a:r>
              <a:rPr lang="en-US" sz="3400" dirty="0"/>
              <a:t>That is why I came </a:t>
            </a:r>
            <a:r>
              <a:rPr lang="en-US" sz="3400" b="1" u="sng" dirty="0">
                <a:solidFill>
                  <a:srgbClr val="002060"/>
                </a:solidFill>
              </a:rPr>
              <a:t>without even raising any objection</a:t>
            </a:r>
            <a:r>
              <a:rPr lang="en-US" sz="3400" dirty="0"/>
              <a:t> when I was sent for. So I ask for what reason you have sent for me.”</a:t>
            </a:r>
          </a:p>
          <a:p>
            <a:r>
              <a:rPr lang="en-US" sz="3000" dirty="0"/>
              <a:t> </a:t>
            </a:r>
          </a:p>
          <a:p>
            <a:endParaRPr lang="en-US" sz="3200" dirty="0"/>
          </a:p>
          <a:p>
            <a:endParaRPr lang="en-US" sz="3000" dirty="0"/>
          </a:p>
        </p:txBody>
      </p:sp>
      <p:sp>
        <p:nvSpPr>
          <p:cNvPr id="15" name="Rounded Rectangular Callout 14">
            <a:extLst>
              <a:ext uri="{FF2B5EF4-FFF2-40B4-BE49-F238E27FC236}">
                <a16:creationId xmlns:a16="http://schemas.microsoft.com/office/drawing/2014/main" xmlns="" id="{61C9028F-7FAA-48D3-84AD-0B5309B22218}"/>
              </a:ext>
            </a:extLst>
          </p:cNvPr>
          <p:cNvSpPr/>
          <p:nvPr/>
        </p:nvSpPr>
        <p:spPr>
          <a:xfrm>
            <a:off x="-228599" y="0"/>
            <a:ext cx="9525000" cy="103179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Peter was open to God leading him in counterintuitive ways</a:t>
            </a:r>
          </a:p>
        </p:txBody>
      </p:sp>
    </p:spTree>
    <p:extLst>
      <p:ext uri="{BB962C8B-B14F-4D97-AF65-F5344CB8AC3E}">
        <p14:creationId xmlns:p14="http://schemas.microsoft.com/office/powerpoint/2010/main" val="174947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xmlns="" id="{3E3BFD61-0EDA-4470-BD1C-3E2868B54FA4}"/>
              </a:ext>
            </a:extLst>
          </p:cNvPr>
          <p:cNvSpPr txBox="1">
            <a:spLocks/>
          </p:cNvSpPr>
          <p:nvPr/>
        </p:nvSpPr>
        <p:spPr bwMode="auto">
          <a:xfrm>
            <a:off x="0" y="5858867"/>
            <a:ext cx="9144000" cy="999132"/>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500" b="1" dirty="0">
                <a:solidFill>
                  <a:schemeClr val="bg1"/>
                </a:solidFill>
                <a:latin typeface="+mj-lt"/>
                <a:ea typeface="+mj-ea"/>
                <a:cs typeface="+mj-cs"/>
              </a:rPr>
              <a:t>God’s 3-stage plan for “the gospel”</a:t>
            </a:r>
            <a:endParaRPr kumimoji="0" lang="en-US" sz="3500" b="1" i="0" u="none" strike="noStrike" kern="1200" cap="none" spc="0" normalizeH="0" baseline="0" noProof="0" dirty="0">
              <a:ln>
                <a:noFill/>
              </a:ln>
              <a:solidFill>
                <a:schemeClr val="bg1"/>
              </a:solidFill>
              <a:effectLst/>
              <a:uLnTx/>
              <a:uFillTx/>
              <a:latin typeface="+mj-lt"/>
              <a:ea typeface="+mj-ea"/>
              <a:cs typeface="+mj-cs"/>
            </a:endParaRPr>
          </a:p>
        </p:txBody>
      </p:sp>
      <p:pic>
        <p:nvPicPr>
          <p:cNvPr id="5" name="Picture 4" descr="A couple of people that are standing in front of a building&#10;&#10;Description generated with very high confidence">
            <a:extLst>
              <a:ext uri="{FF2B5EF4-FFF2-40B4-BE49-F238E27FC236}">
                <a16:creationId xmlns:a16="http://schemas.microsoft.com/office/drawing/2014/main" xmlns="" id="{DD5025F1-6EE2-42DA-94FF-FC8D87E833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3125" y="-36731"/>
            <a:ext cx="6389925" cy="4785344"/>
          </a:xfrm>
          <a:prstGeom prst="rect">
            <a:avLst/>
          </a:prstGeom>
        </p:spPr>
      </p:pic>
      <p:sp>
        <p:nvSpPr>
          <p:cNvPr id="20" name="TextBox 19">
            <a:extLst>
              <a:ext uri="{FF2B5EF4-FFF2-40B4-BE49-F238E27FC236}">
                <a16:creationId xmlns:a16="http://schemas.microsoft.com/office/drawing/2014/main" xmlns="" id="{27400E0A-D10E-477D-829D-670B5DE480E0}"/>
              </a:ext>
            </a:extLst>
          </p:cNvPr>
          <p:cNvSpPr txBox="1"/>
          <p:nvPr/>
        </p:nvSpPr>
        <p:spPr>
          <a:xfrm>
            <a:off x="11722" y="4724400"/>
            <a:ext cx="9132278" cy="2133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10:28 </a:t>
            </a:r>
            <a:r>
              <a:rPr lang="en-US" sz="3200" dirty="0"/>
              <a:t>And he said to them, “</a:t>
            </a:r>
            <a:r>
              <a:rPr lang="en-US" sz="3200" b="1" u="sng" dirty="0">
                <a:solidFill>
                  <a:srgbClr val="002060"/>
                </a:solidFill>
              </a:rPr>
              <a:t>You yourselves know how  </a:t>
            </a:r>
            <a:r>
              <a:rPr lang="en-US" sz="3100" b="1" u="sng" dirty="0">
                <a:solidFill>
                  <a:srgbClr val="002060"/>
                </a:solidFill>
              </a:rPr>
              <a:t>unlawful it is for a man who is a Jew to associate with </a:t>
            </a:r>
            <a:r>
              <a:rPr lang="en-US" sz="3200" b="1" u="sng" dirty="0">
                <a:solidFill>
                  <a:srgbClr val="002060"/>
                </a:solidFill>
              </a:rPr>
              <a:t>a foreigner or to visit him</a:t>
            </a:r>
            <a:r>
              <a:rPr lang="en-US" sz="3200" dirty="0"/>
              <a:t>; and yet God has shown me that I should not call any man unholy or unclean. </a:t>
            </a:r>
            <a:r>
              <a:rPr lang="en-US" sz="3200" b="1" baseline="30000" dirty="0"/>
              <a:t>29 </a:t>
            </a:r>
            <a:endParaRPr lang="en-US" sz="3200" dirty="0"/>
          </a:p>
          <a:p>
            <a:r>
              <a:rPr lang="en-US" sz="3000" dirty="0"/>
              <a:t> </a:t>
            </a:r>
          </a:p>
          <a:p>
            <a:endParaRPr lang="en-US" sz="3200" dirty="0"/>
          </a:p>
          <a:p>
            <a:endParaRPr lang="en-US" sz="3000" dirty="0"/>
          </a:p>
        </p:txBody>
      </p:sp>
      <p:sp>
        <p:nvSpPr>
          <p:cNvPr id="11" name="TextBox 10">
            <a:extLst>
              <a:ext uri="{FF2B5EF4-FFF2-40B4-BE49-F238E27FC236}">
                <a16:creationId xmlns:a16="http://schemas.microsoft.com/office/drawing/2014/main" xmlns="" id="{73B60AE0-594C-41E4-B2CC-999960051D35}"/>
              </a:ext>
            </a:extLst>
          </p:cNvPr>
          <p:cNvSpPr txBox="1"/>
          <p:nvPr/>
        </p:nvSpPr>
        <p:spPr>
          <a:xfrm>
            <a:off x="0" y="4724400"/>
            <a:ext cx="9132278" cy="21336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10:29 </a:t>
            </a:r>
            <a:r>
              <a:rPr lang="en-US" sz="3400" dirty="0"/>
              <a:t>That is why I came </a:t>
            </a:r>
            <a:r>
              <a:rPr lang="en-US" sz="3400" b="1" u="sng" dirty="0">
                <a:solidFill>
                  <a:srgbClr val="002060"/>
                </a:solidFill>
              </a:rPr>
              <a:t>without even raising any objection</a:t>
            </a:r>
            <a:r>
              <a:rPr lang="en-US" sz="3400" dirty="0"/>
              <a:t> when I was sent for. So I ask for what reason you have sent for me.”</a:t>
            </a:r>
          </a:p>
          <a:p>
            <a:r>
              <a:rPr lang="en-US" sz="3000" dirty="0"/>
              <a:t> </a:t>
            </a:r>
          </a:p>
          <a:p>
            <a:endParaRPr lang="en-US" sz="3200" dirty="0"/>
          </a:p>
          <a:p>
            <a:endParaRPr lang="en-US" sz="3000" dirty="0"/>
          </a:p>
        </p:txBody>
      </p:sp>
      <p:sp>
        <p:nvSpPr>
          <p:cNvPr id="15" name="Rounded Rectangular Callout 14">
            <a:extLst>
              <a:ext uri="{FF2B5EF4-FFF2-40B4-BE49-F238E27FC236}">
                <a16:creationId xmlns:a16="http://schemas.microsoft.com/office/drawing/2014/main" xmlns="" id="{61C9028F-7FAA-48D3-84AD-0B5309B22218}"/>
              </a:ext>
            </a:extLst>
          </p:cNvPr>
          <p:cNvSpPr/>
          <p:nvPr/>
        </p:nvSpPr>
        <p:spPr>
          <a:xfrm>
            <a:off x="-228599" y="0"/>
            <a:ext cx="9525000" cy="103179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Peter was open to God leading him in counterintuitive ways</a:t>
            </a:r>
          </a:p>
        </p:txBody>
      </p:sp>
      <p:sp>
        <p:nvSpPr>
          <p:cNvPr id="17" name="Rounded Rectangular Callout 14">
            <a:extLst>
              <a:ext uri="{FF2B5EF4-FFF2-40B4-BE49-F238E27FC236}">
                <a16:creationId xmlns:a16="http://schemas.microsoft.com/office/drawing/2014/main" xmlns="" id="{FC85A5C2-FDF5-4DBD-81C9-B725A8083AB6}"/>
              </a:ext>
            </a:extLst>
          </p:cNvPr>
          <p:cNvSpPr/>
          <p:nvPr/>
        </p:nvSpPr>
        <p:spPr>
          <a:xfrm>
            <a:off x="76200" y="1143000"/>
            <a:ext cx="4038600" cy="3352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t>If you’re going to make your life about following God’s path… you’re going to be in for some surprises.  </a:t>
            </a:r>
          </a:p>
        </p:txBody>
      </p:sp>
    </p:spTree>
    <p:extLst>
      <p:ext uri="{BB962C8B-B14F-4D97-AF65-F5344CB8AC3E}">
        <p14:creationId xmlns:p14="http://schemas.microsoft.com/office/powerpoint/2010/main" val="272294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xmlns="" id="{3E3BFD61-0EDA-4470-BD1C-3E2868B54FA4}"/>
              </a:ext>
            </a:extLst>
          </p:cNvPr>
          <p:cNvSpPr txBox="1">
            <a:spLocks/>
          </p:cNvSpPr>
          <p:nvPr/>
        </p:nvSpPr>
        <p:spPr bwMode="auto">
          <a:xfrm>
            <a:off x="0" y="5858867"/>
            <a:ext cx="9144000" cy="999132"/>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500" b="1" dirty="0">
                <a:solidFill>
                  <a:schemeClr val="bg1"/>
                </a:solidFill>
                <a:latin typeface="+mj-lt"/>
                <a:ea typeface="+mj-ea"/>
                <a:cs typeface="+mj-cs"/>
              </a:rPr>
              <a:t>God’s 3-stage plan for “the gospel”</a:t>
            </a:r>
            <a:endParaRPr kumimoji="0" lang="en-US" sz="3500" b="1" i="0" u="none" strike="noStrike" kern="1200" cap="none" spc="0" normalizeH="0" baseline="0" noProof="0" dirty="0">
              <a:ln>
                <a:noFill/>
              </a:ln>
              <a:solidFill>
                <a:schemeClr val="bg1"/>
              </a:solidFill>
              <a:effectLst/>
              <a:uLnTx/>
              <a:uFillTx/>
              <a:latin typeface="+mj-lt"/>
              <a:ea typeface="+mj-ea"/>
              <a:cs typeface="+mj-cs"/>
            </a:endParaRPr>
          </a:p>
        </p:txBody>
      </p:sp>
      <p:pic>
        <p:nvPicPr>
          <p:cNvPr id="5" name="Picture 4" descr="A couple of people that are standing in front of a building&#10;&#10;Description generated with very high confidence">
            <a:extLst>
              <a:ext uri="{FF2B5EF4-FFF2-40B4-BE49-F238E27FC236}">
                <a16:creationId xmlns:a16="http://schemas.microsoft.com/office/drawing/2014/main" xmlns="" id="{DD5025F1-6EE2-42DA-94FF-FC8D87E833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3125" y="-36731"/>
            <a:ext cx="6389925" cy="4785344"/>
          </a:xfrm>
          <a:prstGeom prst="rect">
            <a:avLst/>
          </a:prstGeom>
        </p:spPr>
      </p:pic>
      <p:sp>
        <p:nvSpPr>
          <p:cNvPr id="20" name="TextBox 19">
            <a:extLst>
              <a:ext uri="{FF2B5EF4-FFF2-40B4-BE49-F238E27FC236}">
                <a16:creationId xmlns:a16="http://schemas.microsoft.com/office/drawing/2014/main" xmlns="" id="{27400E0A-D10E-477D-829D-670B5DE480E0}"/>
              </a:ext>
            </a:extLst>
          </p:cNvPr>
          <p:cNvSpPr txBox="1"/>
          <p:nvPr/>
        </p:nvSpPr>
        <p:spPr>
          <a:xfrm>
            <a:off x="11722" y="4724400"/>
            <a:ext cx="9132278" cy="2133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10:28 </a:t>
            </a:r>
            <a:r>
              <a:rPr lang="en-US" sz="3200" dirty="0"/>
              <a:t>And he said to them, “</a:t>
            </a:r>
            <a:r>
              <a:rPr lang="en-US" sz="3200" b="1" u="sng" dirty="0">
                <a:solidFill>
                  <a:srgbClr val="002060"/>
                </a:solidFill>
              </a:rPr>
              <a:t>You yourselves know how  </a:t>
            </a:r>
            <a:r>
              <a:rPr lang="en-US" sz="3100" b="1" u="sng" dirty="0">
                <a:solidFill>
                  <a:srgbClr val="002060"/>
                </a:solidFill>
              </a:rPr>
              <a:t>unlawful it is for a man who is a Jew to associate with </a:t>
            </a:r>
            <a:r>
              <a:rPr lang="en-US" sz="3200" b="1" u="sng" dirty="0">
                <a:solidFill>
                  <a:srgbClr val="002060"/>
                </a:solidFill>
              </a:rPr>
              <a:t>a foreigner or to visit him</a:t>
            </a:r>
            <a:r>
              <a:rPr lang="en-US" sz="3200" dirty="0"/>
              <a:t>; and yet God has shown me that I should not call any man unholy or unclean. </a:t>
            </a:r>
            <a:r>
              <a:rPr lang="en-US" sz="3200" b="1" baseline="30000" dirty="0"/>
              <a:t>29 </a:t>
            </a:r>
            <a:endParaRPr lang="en-US" sz="3200" dirty="0"/>
          </a:p>
          <a:p>
            <a:r>
              <a:rPr lang="en-US" sz="3000" dirty="0"/>
              <a:t> </a:t>
            </a:r>
          </a:p>
          <a:p>
            <a:endParaRPr lang="en-US" sz="3200" dirty="0"/>
          </a:p>
          <a:p>
            <a:endParaRPr lang="en-US" sz="3000" dirty="0"/>
          </a:p>
        </p:txBody>
      </p:sp>
      <p:sp>
        <p:nvSpPr>
          <p:cNvPr id="11" name="TextBox 10">
            <a:extLst>
              <a:ext uri="{FF2B5EF4-FFF2-40B4-BE49-F238E27FC236}">
                <a16:creationId xmlns:a16="http://schemas.microsoft.com/office/drawing/2014/main" xmlns="" id="{73B60AE0-594C-41E4-B2CC-999960051D35}"/>
              </a:ext>
            </a:extLst>
          </p:cNvPr>
          <p:cNvSpPr txBox="1"/>
          <p:nvPr/>
        </p:nvSpPr>
        <p:spPr>
          <a:xfrm>
            <a:off x="0" y="4724400"/>
            <a:ext cx="9132278" cy="21336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10:29 </a:t>
            </a:r>
            <a:r>
              <a:rPr lang="en-US" sz="3400" dirty="0"/>
              <a:t>That is why I came </a:t>
            </a:r>
            <a:r>
              <a:rPr lang="en-US" sz="3400" b="1" u="sng" dirty="0">
                <a:solidFill>
                  <a:srgbClr val="002060"/>
                </a:solidFill>
              </a:rPr>
              <a:t>without even raising any objection</a:t>
            </a:r>
            <a:r>
              <a:rPr lang="en-US" sz="3400" dirty="0"/>
              <a:t> when I was sent for. So I ask for what reason you have sent for me.”</a:t>
            </a:r>
          </a:p>
          <a:p>
            <a:r>
              <a:rPr lang="en-US" sz="3000" dirty="0"/>
              <a:t> </a:t>
            </a:r>
          </a:p>
          <a:p>
            <a:endParaRPr lang="en-US" sz="3200" dirty="0"/>
          </a:p>
          <a:p>
            <a:endParaRPr lang="en-US" sz="3000" dirty="0"/>
          </a:p>
        </p:txBody>
      </p:sp>
      <p:sp>
        <p:nvSpPr>
          <p:cNvPr id="15" name="Rounded Rectangular Callout 14">
            <a:extLst>
              <a:ext uri="{FF2B5EF4-FFF2-40B4-BE49-F238E27FC236}">
                <a16:creationId xmlns:a16="http://schemas.microsoft.com/office/drawing/2014/main" xmlns="" id="{61C9028F-7FAA-48D3-84AD-0B5309B22218}"/>
              </a:ext>
            </a:extLst>
          </p:cNvPr>
          <p:cNvSpPr/>
          <p:nvPr/>
        </p:nvSpPr>
        <p:spPr>
          <a:xfrm>
            <a:off x="-228599" y="0"/>
            <a:ext cx="9525000" cy="103179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Peter was open to God leading him in counterintuitive ways</a:t>
            </a:r>
          </a:p>
        </p:txBody>
      </p:sp>
      <p:sp>
        <p:nvSpPr>
          <p:cNvPr id="17" name="Rounded Rectangular Callout 14">
            <a:extLst>
              <a:ext uri="{FF2B5EF4-FFF2-40B4-BE49-F238E27FC236}">
                <a16:creationId xmlns:a16="http://schemas.microsoft.com/office/drawing/2014/main" xmlns="" id="{FC85A5C2-FDF5-4DBD-81C9-B725A8083AB6}"/>
              </a:ext>
            </a:extLst>
          </p:cNvPr>
          <p:cNvSpPr/>
          <p:nvPr/>
        </p:nvSpPr>
        <p:spPr>
          <a:xfrm>
            <a:off x="76200" y="1143000"/>
            <a:ext cx="4038600" cy="3352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t>If you’re going to make your life about following God’s path… you’re going to be in for some surprises.  </a:t>
            </a:r>
          </a:p>
        </p:txBody>
      </p:sp>
      <p:pic>
        <p:nvPicPr>
          <p:cNvPr id="8" name="Picture 2" descr="C:\Users\foustb\Desktop\road-over-hills.jpg">
            <a:extLst>
              <a:ext uri="{FF2B5EF4-FFF2-40B4-BE49-F238E27FC236}">
                <a16:creationId xmlns:a16="http://schemas.microsoft.com/office/drawing/2014/main" xmlns="" id="{567BE8FF-112E-44A8-9D5B-EBFBB4EB099E}"/>
              </a:ext>
            </a:extLst>
          </p:cNvPr>
          <p:cNvPicPr>
            <a:picLocks noChangeAspect="1" noChangeArrowheads="1"/>
          </p:cNvPicPr>
          <p:nvPr/>
        </p:nvPicPr>
        <p:blipFill>
          <a:blip r:embed="rId3" cstate="print"/>
          <a:srcRect/>
          <a:stretch>
            <a:fillRect/>
          </a:stretch>
        </p:blipFill>
        <p:spPr bwMode="auto">
          <a:xfrm>
            <a:off x="-1187335" y="-36733"/>
            <a:ext cx="10350385" cy="6894731"/>
          </a:xfrm>
          <a:prstGeom prst="rect">
            <a:avLst/>
          </a:prstGeom>
          <a:noFill/>
        </p:spPr>
      </p:pic>
      <p:pic>
        <p:nvPicPr>
          <p:cNvPr id="9" name="Picture 6" descr="C:\Users\foustb\Desktop\road-through-the-green-hills-hd-nature-wallpaper.png">
            <a:extLst>
              <a:ext uri="{FF2B5EF4-FFF2-40B4-BE49-F238E27FC236}">
                <a16:creationId xmlns:a16="http://schemas.microsoft.com/office/drawing/2014/main" xmlns="" id="{5D63B44F-2F96-4EC3-8E0A-987C2E2C52F4}"/>
              </a:ext>
            </a:extLst>
          </p:cNvPr>
          <p:cNvPicPr>
            <a:picLocks noChangeAspect="1" noChangeArrowheads="1"/>
          </p:cNvPicPr>
          <p:nvPr/>
        </p:nvPicPr>
        <p:blipFill>
          <a:blip r:embed="rId4" cstate="print"/>
          <a:srcRect/>
          <a:stretch>
            <a:fillRect/>
          </a:stretch>
        </p:blipFill>
        <p:spPr bwMode="auto">
          <a:xfrm>
            <a:off x="-2362200" y="-26792"/>
            <a:ext cx="12221951" cy="6874848"/>
          </a:xfrm>
          <a:prstGeom prst="rect">
            <a:avLst/>
          </a:prstGeom>
          <a:noFill/>
        </p:spPr>
      </p:pic>
    </p:spTree>
    <p:extLst>
      <p:ext uri="{BB962C8B-B14F-4D97-AF65-F5344CB8AC3E}">
        <p14:creationId xmlns:p14="http://schemas.microsoft.com/office/powerpoint/2010/main" val="29568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xmlns="" id="{3E3BFD61-0EDA-4470-BD1C-3E2868B54FA4}"/>
              </a:ext>
            </a:extLst>
          </p:cNvPr>
          <p:cNvSpPr txBox="1">
            <a:spLocks/>
          </p:cNvSpPr>
          <p:nvPr/>
        </p:nvSpPr>
        <p:spPr bwMode="auto">
          <a:xfrm>
            <a:off x="0" y="5858867"/>
            <a:ext cx="9144000" cy="999132"/>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500" b="1" dirty="0">
                <a:solidFill>
                  <a:schemeClr val="bg1"/>
                </a:solidFill>
                <a:latin typeface="+mj-lt"/>
                <a:ea typeface="+mj-ea"/>
                <a:cs typeface="+mj-cs"/>
              </a:rPr>
              <a:t>God’s 3-stage plan for “the gospel”</a:t>
            </a:r>
            <a:endParaRPr kumimoji="0" lang="en-US" sz="3500" b="1" i="0" u="none" strike="noStrike" kern="1200" cap="none" spc="0" normalizeH="0" baseline="0" noProof="0" dirty="0">
              <a:ln>
                <a:noFill/>
              </a:ln>
              <a:solidFill>
                <a:schemeClr val="bg1"/>
              </a:solidFill>
              <a:effectLst/>
              <a:uLnTx/>
              <a:uFillTx/>
              <a:latin typeface="+mj-lt"/>
              <a:ea typeface="+mj-ea"/>
              <a:cs typeface="+mj-cs"/>
            </a:endParaRPr>
          </a:p>
        </p:txBody>
      </p:sp>
      <p:pic>
        <p:nvPicPr>
          <p:cNvPr id="5" name="Picture 4" descr="A couple of people that are standing in front of a building&#10;&#10;Description generated with very high confidence">
            <a:extLst>
              <a:ext uri="{FF2B5EF4-FFF2-40B4-BE49-F238E27FC236}">
                <a16:creationId xmlns:a16="http://schemas.microsoft.com/office/drawing/2014/main" xmlns="" id="{DD5025F1-6EE2-42DA-94FF-FC8D87E833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3125" y="-36731"/>
            <a:ext cx="6389925" cy="4785344"/>
          </a:xfrm>
          <a:prstGeom prst="rect">
            <a:avLst/>
          </a:prstGeom>
        </p:spPr>
      </p:pic>
      <p:sp>
        <p:nvSpPr>
          <p:cNvPr id="20" name="TextBox 19">
            <a:extLst>
              <a:ext uri="{FF2B5EF4-FFF2-40B4-BE49-F238E27FC236}">
                <a16:creationId xmlns:a16="http://schemas.microsoft.com/office/drawing/2014/main" xmlns="" id="{27400E0A-D10E-477D-829D-670B5DE480E0}"/>
              </a:ext>
            </a:extLst>
          </p:cNvPr>
          <p:cNvSpPr txBox="1"/>
          <p:nvPr/>
        </p:nvSpPr>
        <p:spPr>
          <a:xfrm>
            <a:off x="11722" y="4724400"/>
            <a:ext cx="9132278" cy="2133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10:28 </a:t>
            </a:r>
            <a:r>
              <a:rPr lang="en-US" sz="3200" dirty="0"/>
              <a:t>And he said to them, “</a:t>
            </a:r>
            <a:r>
              <a:rPr lang="en-US" sz="3200" b="1" u="sng" dirty="0">
                <a:solidFill>
                  <a:srgbClr val="002060"/>
                </a:solidFill>
              </a:rPr>
              <a:t>You yourselves know how  </a:t>
            </a:r>
            <a:r>
              <a:rPr lang="en-US" sz="3100" b="1" u="sng" dirty="0">
                <a:solidFill>
                  <a:srgbClr val="002060"/>
                </a:solidFill>
              </a:rPr>
              <a:t>unlawful it is for a man who is a Jew to associate with </a:t>
            </a:r>
            <a:r>
              <a:rPr lang="en-US" sz="3200" b="1" u="sng" dirty="0">
                <a:solidFill>
                  <a:srgbClr val="002060"/>
                </a:solidFill>
              </a:rPr>
              <a:t>a foreigner or to visit him</a:t>
            </a:r>
            <a:r>
              <a:rPr lang="en-US" sz="3200" dirty="0"/>
              <a:t>; and yet God has shown me that I should not call any man unholy or unclean. </a:t>
            </a:r>
            <a:r>
              <a:rPr lang="en-US" sz="3200" b="1" baseline="30000" dirty="0"/>
              <a:t>29 </a:t>
            </a:r>
            <a:endParaRPr lang="en-US" sz="3200" dirty="0"/>
          </a:p>
          <a:p>
            <a:r>
              <a:rPr lang="en-US" sz="3000" dirty="0"/>
              <a:t> </a:t>
            </a:r>
          </a:p>
          <a:p>
            <a:endParaRPr lang="en-US" sz="3200" dirty="0"/>
          </a:p>
          <a:p>
            <a:endParaRPr lang="en-US" sz="3000" dirty="0"/>
          </a:p>
        </p:txBody>
      </p:sp>
      <p:sp>
        <p:nvSpPr>
          <p:cNvPr id="11" name="TextBox 10">
            <a:extLst>
              <a:ext uri="{FF2B5EF4-FFF2-40B4-BE49-F238E27FC236}">
                <a16:creationId xmlns:a16="http://schemas.microsoft.com/office/drawing/2014/main" xmlns="" id="{73B60AE0-594C-41E4-B2CC-999960051D35}"/>
              </a:ext>
            </a:extLst>
          </p:cNvPr>
          <p:cNvSpPr txBox="1"/>
          <p:nvPr/>
        </p:nvSpPr>
        <p:spPr>
          <a:xfrm>
            <a:off x="0" y="4724400"/>
            <a:ext cx="9132278" cy="21336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10:29 </a:t>
            </a:r>
            <a:r>
              <a:rPr lang="en-US" sz="3400" dirty="0"/>
              <a:t>That is why I came </a:t>
            </a:r>
            <a:r>
              <a:rPr lang="en-US" sz="3400" b="1" u="sng" dirty="0">
                <a:solidFill>
                  <a:srgbClr val="002060"/>
                </a:solidFill>
              </a:rPr>
              <a:t>without even raising any objection</a:t>
            </a:r>
            <a:r>
              <a:rPr lang="en-US" sz="3400" dirty="0"/>
              <a:t> when I was sent for. So I ask for what reason you have sent for me.”</a:t>
            </a:r>
          </a:p>
          <a:p>
            <a:r>
              <a:rPr lang="en-US" sz="3000" dirty="0"/>
              <a:t> </a:t>
            </a:r>
          </a:p>
          <a:p>
            <a:endParaRPr lang="en-US" sz="3200" dirty="0"/>
          </a:p>
          <a:p>
            <a:endParaRPr lang="en-US" sz="3000" dirty="0"/>
          </a:p>
        </p:txBody>
      </p:sp>
      <p:sp>
        <p:nvSpPr>
          <p:cNvPr id="15" name="Rounded Rectangular Callout 14">
            <a:extLst>
              <a:ext uri="{FF2B5EF4-FFF2-40B4-BE49-F238E27FC236}">
                <a16:creationId xmlns:a16="http://schemas.microsoft.com/office/drawing/2014/main" xmlns="" id="{61C9028F-7FAA-48D3-84AD-0B5309B22218}"/>
              </a:ext>
            </a:extLst>
          </p:cNvPr>
          <p:cNvSpPr/>
          <p:nvPr/>
        </p:nvSpPr>
        <p:spPr>
          <a:xfrm>
            <a:off x="-228599" y="0"/>
            <a:ext cx="9525000" cy="103179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Peter was open to God leading him in counterintuitive ways</a:t>
            </a:r>
          </a:p>
        </p:txBody>
      </p:sp>
      <p:sp>
        <p:nvSpPr>
          <p:cNvPr id="17" name="Rounded Rectangular Callout 14">
            <a:extLst>
              <a:ext uri="{FF2B5EF4-FFF2-40B4-BE49-F238E27FC236}">
                <a16:creationId xmlns:a16="http://schemas.microsoft.com/office/drawing/2014/main" xmlns="" id="{FC85A5C2-FDF5-4DBD-81C9-B725A8083AB6}"/>
              </a:ext>
            </a:extLst>
          </p:cNvPr>
          <p:cNvSpPr/>
          <p:nvPr/>
        </p:nvSpPr>
        <p:spPr>
          <a:xfrm>
            <a:off x="76200" y="1143000"/>
            <a:ext cx="4038600" cy="3352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t>If you’re going to make your life about following God’s path… you’re going to be in for some surprises.  </a:t>
            </a:r>
          </a:p>
        </p:txBody>
      </p:sp>
      <p:pic>
        <p:nvPicPr>
          <p:cNvPr id="8" name="Picture 2" descr="C:\Users\foustb\Desktop\road-over-hills.jpg">
            <a:extLst>
              <a:ext uri="{FF2B5EF4-FFF2-40B4-BE49-F238E27FC236}">
                <a16:creationId xmlns:a16="http://schemas.microsoft.com/office/drawing/2014/main" xmlns="" id="{567BE8FF-112E-44A8-9D5B-EBFBB4EB099E}"/>
              </a:ext>
            </a:extLst>
          </p:cNvPr>
          <p:cNvPicPr>
            <a:picLocks noChangeAspect="1" noChangeArrowheads="1"/>
          </p:cNvPicPr>
          <p:nvPr/>
        </p:nvPicPr>
        <p:blipFill>
          <a:blip r:embed="rId3" cstate="print"/>
          <a:srcRect/>
          <a:stretch>
            <a:fillRect/>
          </a:stretch>
        </p:blipFill>
        <p:spPr bwMode="auto">
          <a:xfrm>
            <a:off x="-1187335" y="-36733"/>
            <a:ext cx="10350385" cy="6894731"/>
          </a:xfrm>
          <a:prstGeom prst="rect">
            <a:avLst/>
          </a:prstGeom>
          <a:noFill/>
        </p:spPr>
      </p:pic>
      <p:pic>
        <p:nvPicPr>
          <p:cNvPr id="9" name="Picture 6" descr="C:\Users\foustb\Desktop\road-through-the-green-hills-hd-nature-wallpaper.png">
            <a:extLst>
              <a:ext uri="{FF2B5EF4-FFF2-40B4-BE49-F238E27FC236}">
                <a16:creationId xmlns:a16="http://schemas.microsoft.com/office/drawing/2014/main" xmlns="" id="{5D63B44F-2F96-4EC3-8E0A-987C2E2C52F4}"/>
              </a:ext>
            </a:extLst>
          </p:cNvPr>
          <p:cNvPicPr>
            <a:picLocks noChangeAspect="1" noChangeArrowheads="1"/>
          </p:cNvPicPr>
          <p:nvPr/>
        </p:nvPicPr>
        <p:blipFill>
          <a:blip r:embed="rId4" cstate="print"/>
          <a:srcRect/>
          <a:stretch>
            <a:fillRect/>
          </a:stretch>
        </p:blipFill>
        <p:spPr bwMode="auto">
          <a:xfrm>
            <a:off x="-2362200" y="-26792"/>
            <a:ext cx="12221951" cy="6874848"/>
          </a:xfrm>
          <a:prstGeom prst="rect">
            <a:avLst/>
          </a:prstGeom>
          <a:noFill/>
        </p:spPr>
      </p:pic>
      <p:pic>
        <p:nvPicPr>
          <p:cNvPr id="10" name="Picture 7" descr="C:\Users\foustb\Desktop\desktop-wallpapers-road-in-the-hills-nature-free-nature-hills-wallpaper-hd-download-for-mobile-1024x768-desktop-pc-full-size-3d-images.jpg">
            <a:extLst>
              <a:ext uri="{FF2B5EF4-FFF2-40B4-BE49-F238E27FC236}">
                <a16:creationId xmlns:a16="http://schemas.microsoft.com/office/drawing/2014/main" xmlns="" id="{45BB8540-D076-4448-82DC-3D70D2E18BF9}"/>
              </a:ext>
            </a:extLst>
          </p:cNvPr>
          <p:cNvPicPr>
            <a:picLocks noChangeAspect="1" noChangeArrowheads="1"/>
          </p:cNvPicPr>
          <p:nvPr/>
        </p:nvPicPr>
        <p:blipFill>
          <a:blip r:embed="rId5" cstate="print"/>
          <a:srcRect/>
          <a:stretch>
            <a:fillRect/>
          </a:stretch>
        </p:blipFill>
        <p:spPr bwMode="auto">
          <a:xfrm>
            <a:off x="-1038229" y="0"/>
            <a:ext cx="12239629" cy="6884791"/>
          </a:xfrm>
          <a:prstGeom prst="rect">
            <a:avLst/>
          </a:prstGeom>
          <a:noFill/>
        </p:spPr>
      </p:pic>
    </p:spTree>
    <p:extLst>
      <p:ext uri="{BB962C8B-B14F-4D97-AF65-F5344CB8AC3E}">
        <p14:creationId xmlns:p14="http://schemas.microsoft.com/office/powerpoint/2010/main" val="425975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xmlns="" id="{3E3BFD61-0EDA-4470-BD1C-3E2868B54FA4}"/>
              </a:ext>
            </a:extLst>
          </p:cNvPr>
          <p:cNvSpPr txBox="1">
            <a:spLocks/>
          </p:cNvSpPr>
          <p:nvPr/>
        </p:nvSpPr>
        <p:spPr bwMode="auto">
          <a:xfrm>
            <a:off x="0" y="5858867"/>
            <a:ext cx="9144000" cy="999132"/>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500" b="1" dirty="0">
                <a:solidFill>
                  <a:schemeClr val="bg1"/>
                </a:solidFill>
                <a:latin typeface="+mj-lt"/>
                <a:ea typeface="+mj-ea"/>
                <a:cs typeface="+mj-cs"/>
              </a:rPr>
              <a:t>God’s 3-stage plan for “the gospel”</a:t>
            </a:r>
            <a:endParaRPr kumimoji="0" lang="en-US" sz="3500" b="1" i="0" u="none" strike="noStrike" kern="1200" cap="none" spc="0" normalizeH="0" baseline="0" noProof="0" dirty="0">
              <a:ln>
                <a:noFill/>
              </a:ln>
              <a:solidFill>
                <a:schemeClr val="bg1"/>
              </a:solidFill>
              <a:effectLst/>
              <a:uLnTx/>
              <a:uFillTx/>
              <a:latin typeface="+mj-lt"/>
              <a:ea typeface="+mj-ea"/>
              <a:cs typeface="+mj-cs"/>
            </a:endParaRPr>
          </a:p>
        </p:txBody>
      </p:sp>
      <p:pic>
        <p:nvPicPr>
          <p:cNvPr id="5" name="Picture 4" descr="A couple of people that are standing in front of a building&#10;&#10;Description generated with very high confidence">
            <a:extLst>
              <a:ext uri="{FF2B5EF4-FFF2-40B4-BE49-F238E27FC236}">
                <a16:creationId xmlns:a16="http://schemas.microsoft.com/office/drawing/2014/main" xmlns="" id="{DD5025F1-6EE2-42DA-94FF-FC8D87E833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3125" y="-36731"/>
            <a:ext cx="6389925" cy="4785344"/>
          </a:xfrm>
          <a:prstGeom prst="rect">
            <a:avLst/>
          </a:prstGeom>
        </p:spPr>
      </p:pic>
      <p:sp>
        <p:nvSpPr>
          <p:cNvPr id="20" name="TextBox 19">
            <a:extLst>
              <a:ext uri="{FF2B5EF4-FFF2-40B4-BE49-F238E27FC236}">
                <a16:creationId xmlns:a16="http://schemas.microsoft.com/office/drawing/2014/main" xmlns="" id="{27400E0A-D10E-477D-829D-670B5DE480E0}"/>
              </a:ext>
            </a:extLst>
          </p:cNvPr>
          <p:cNvSpPr txBox="1"/>
          <p:nvPr/>
        </p:nvSpPr>
        <p:spPr>
          <a:xfrm>
            <a:off x="11722" y="4724400"/>
            <a:ext cx="9132278" cy="2133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10:28 </a:t>
            </a:r>
            <a:r>
              <a:rPr lang="en-US" sz="3200" dirty="0"/>
              <a:t>And he said to them, “</a:t>
            </a:r>
            <a:r>
              <a:rPr lang="en-US" sz="3200" b="1" u="sng" dirty="0">
                <a:solidFill>
                  <a:srgbClr val="002060"/>
                </a:solidFill>
              </a:rPr>
              <a:t>You yourselves know how  </a:t>
            </a:r>
            <a:r>
              <a:rPr lang="en-US" sz="3100" b="1" u="sng" dirty="0">
                <a:solidFill>
                  <a:srgbClr val="002060"/>
                </a:solidFill>
              </a:rPr>
              <a:t>unlawful it is for a man who is a Jew to associate with </a:t>
            </a:r>
            <a:r>
              <a:rPr lang="en-US" sz="3200" b="1" u="sng" dirty="0">
                <a:solidFill>
                  <a:srgbClr val="002060"/>
                </a:solidFill>
              </a:rPr>
              <a:t>a foreigner or to visit him</a:t>
            </a:r>
            <a:r>
              <a:rPr lang="en-US" sz="3200" dirty="0"/>
              <a:t>; and yet God has shown me that I should not call any man unholy or unclean. </a:t>
            </a:r>
            <a:r>
              <a:rPr lang="en-US" sz="3200" b="1" baseline="30000" dirty="0"/>
              <a:t>29 </a:t>
            </a:r>
            <a:endParaRPr lang="en-US" sz="3200" dirty="0"/>
          </a:p>
          <a:p>
            <a:r>
              <a:rPr lang="en-US" sz="3000" dirty="0"/>
              <a:t> </a:t>
            </a:r>
          </a:p>
          <a:p>
            <a:endParaRPr lang="en-US" sz="3200" dirty="0"/>
          </a:p>
          <a:p>
            <a:endParaRPr lang="en-US" sz="3000" dirty="0"/>
          </a:p>
        </p:txBody>
      </p:sp>
      <p:sp>
        <p:nvSpPr>
          <p:cNvPr id="11" name="TextBox 10">
            <a:extLst>
              <a:ext uri="{FF2B5EF4-FFF2-40B4-BE49-F238E27FC236}">
                <a16:creationId xmlns:a16="http://schemas.microsoft.com/office/drawing/2014/main" xmlns="" id="{73B60AE0-594C-41E4-B2CC-999960051D35}"/>
              </a:ext>
            </a:extLst>
          </p:cNvPr>
          <p:cNvSpPr txBox="1"/>
          <p:nvPr/>
        </p:nvSpPr>
        <p:spPr>
          <a:xfrm>
            <a:off x="0" y="4724400"/>
            <a:ext cx="9132278" cy="21336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10:29 </a:t>
            </a:r>
            <a:r>
              <a:rPr lang="en-US" sz="3400" dirty="0"/>
              <a:t>That is why I came </a:t>
            </a:r>
            <a:r>
              <a:rPr lang="en-US" sz="3400" b="1" u="sng" dirty="0">
                <a:solidFill>
                  <a:srgbClr val="002060"/>
                </a:solidFill>
              </a:rPr>
              <a:t>without even raising any objection</a:t>
            </a:r>
            <a:r>
              <a:rPr lang="en-US" sz="3400" dirty="0"/>
              <a:t> when I was sent for. So I ask for what reason you have sent for me.”</a:t>
            </a:r>
          </a:p>
          <a:p>
            <a:r>
              <a:rPr lang="en-US" sz="3000" dirty="0"/>
              <a:t> </a:t>
            </a:r>
          </a:p>
          <a:p>
            <a:endParaRPr lang="en-US" sz="3200" dirty="0"/>
          </a:p>
          <a:p>
            <a:endParaRPr lang="en-US" sz="3000" dirty="0"/>
          </a:p>
        </p:txBody>
      </p:sp>
      <p:sp>
        <p:nvSpPr>
          <p:cNvPr id="15" name="Rounded Rectangular Callout 14">
            <a:extLst>
              <a:ext uri="{FF2B5EF4-FFF2-40B4-BE49-F238E27FC236}">
                <a16:creationId xmlns:a16="http://schemas.microsoft.com/office/drawing/2014/main" xmlns="" id="{61C9028F-7FAA-48D3-84AD-0B5309B22218}"/>
              </a:ext>
            </a:extLst>
          </p:cNvPr>
          <p:cNvSpPr/>
          <p:nvPr/>
        </p:nvSpPr>
        <p:spPr>
          <a:xfrm>
            <a:off x="-228599" y="0"/>
            <a:ext cx="9525000" cy="103179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Peter was open to God leading him in counterintuitive ways</a:t>
            </a:r>
          </a:p>
        </p:txBody>
      </p:sp>
      <p:sp>
        <p:nvSpPr>
          <p:cNvPr id="17" name="Rounded Rectangular Callout 14">
            <a:extLst>
              <a:ext uri="{FF2B5EF4-FFF2-40B4-BE49-F238E27FC236}">
                <a16:creationId xmlns:a16="http://schemas.microsoft.com/office/drawing/2014/main" xmlns="" id="{FC85A5C2-FDF5-4DBD-81C9-B725A8083AB6}"/>
              </a:ext>
            </a:extLst>
          </p:cNvPr>
          <p:cNvSpPr/>
          <p:nvPr/>
        </p:nvSpPr>
        <p:spPr>
          <a:xfrm>
            <a:off x="76200" y="1143000"/>
            <a:ext cx="4038600" cy="3352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t>If you’re going to make your life about following God’s path… you’re going to be in for some surprises.  </a:t>
            </a:r>
          </a:p>
        </p:txBody>
      </p:sp>
      <p:pic>
        <p:nvPicPr>
          <p:cNvPr id="8" name="Picture 2" descr="C:\Users\foustb\Desktop\road-over-hills.jpg">
            <a:extLst>
              <a:ext uri="{FF2B5EF4-FFF2-40B4-BE49-F238E27FC236}">
                <a16:creationId xmlns:a16="http://schemas.microsoft.com/office/drawing/2014/main" xmlns="" id="{567BE8FF-112E-44A8-9D5B-EBFBB4EB099E}"/>
              </a:ext>
            </a:extLst>
          </p:cNvPr>
          <p:cNvPicPr>
            <a:picLocks noChangeAspect="1" noChangeArrowheads="1"/>
          </p:cNvPicPr>
          <p:nvPr/>
        </p:nvPicPr>
        <p:blipFill>
          <a:blip r:embed="rId3" cstate="print"/>
          <a:srcRect/>
          <a:stretch>
            <a:fillRect/>
          </a:stretch>
        </p:blipFill>
        <p:spPr bwMode="auto">
          <a:xfrm>
            <a:off x="-1187335" y="-36733"/>
            <a:ext cx="10350385" cy="6894731"/>
          </a:xfrm>
          <a:prstGeom prst="rect">
            <a:avLst/>
          </a:prstGeom>
          <a:noFill/>
        </p:spPr>
      </p:pic>
      <p:pic>
        <p:nvPicPr>
          <p:cNvPr id="9" name="Picture 6" descr="C:\Users\foustb\Desktop\road-through-the-green-hills-hd-nature-wallpaper.png">
            <a:extLst>
              <a:ext uri="{FF2B5EF4-FFF2-40B4-BE49-F238E27FC236}">
                <a16:creationId xmlns:a16="http://schemas.microsoft.com/office/drawing/2014/main" xmlns="" id="{5D63B44F-2F96-4EC3-8E0A-987C2E2C52F4}"/>
              </a:ext>
            </a:extLst>
          </p:cNvPr>
          <p:cNvPicPr>
            <a:picLocks noChangeAspect="1" noChangeArrowheads="1"/>
          </p:cNvPicPr>
          <p:nvPr/>
        </p:nvPicPr>
        <p:blipFill>
          <a:blip r:embed="rId4" cstate="print"/>
          <a:srcRect/>
          <a:stretch>
            <a:fillRect/>
          </a:stretch>
        </p:blipFill>
        <p:spPr bwMode="auto">
          <a:xfrm>
            <a:off x="-2362200" y="-26792"/>
            <a:ext cx="12221951" cy="6874848"/>
          </a:xfrm>
          <a:prstGeom prst="rect">
            <a:avLst/>
          </a:prstGeom>
          <a:noFill/>
        </p:spPr>
      </p:pic>
      <p:pic>
        <p:nvPicPr>
          <p:cNvPr id="10" name="Picture 7" descr="C:\Users\foustb\Desktop\desktop-wallpapers-road-in-the-hills-nature-free-nature-hills-wallpaper-hd-download-for-mobile-1024x768-desktop-pc-full-size-3d-images.jpg">
            <a:extLst>
              <a:ext uri="{FF2B5EF4-FFF2-40B4-BE49-F238E27FC236}">
                <a16:creationId xmlns:a16="http://schemas.microsoft.com/office/drawing/2014/main" xmlns="" id="{45BB8540-D076-4448-82DC-3D70D2E18BF9}"/>
              </a:ext>
            </a:extLst>
          </p:cNvPr>
          <p:cNvPicPr>
            <a:picLocks noChangeAspect="1" noChangeArrowheads="1"/>
          </p:cNvPicPr>
          <p:nvPr/>
        </p:nvPicPr>
        <p:blipFill>
          <a:blip r:embed="rId5" cstate="print"/>
          <a:srcRect/>
          <a:stretch>
            <a:fillRect/>
          </a:stretch>
        </p:blipFill>
        <p:spPr bwMode="auto">
          <a:xfrm>
            <a:off x="-1038229" y="0"/>
            <a:ext cx="12239629" cy="6884791"/>
          </a:xfrm>
          <a:prstGeom prst="rect">
            <a:avLst/>
          </a:prstGeom>
          <a:noFill/>
        </p:spPr>
      </p:pic>
      <p:sp>
        <p:nvSpPr>
          <p:cNvPr id="14" name="Rounded Rectangular Callout 14">
            <a:extLst>
              <a:ext uri="{FF2B5EF4-FFF2-40B4-BE49-F238E27FC236}">
                <a16:creationId xmlns:a16="http://schemas.microsoft.com/office/drawing/2014/main" xmlns="" id="{495C179F-0F1E-4280-955D-FD9067526A1E}"/>
              </a:ext>
            </a:extLst>
          </p:cNvPr>
          <p:cNvSpPr/>
          <p:nvPr/>
        </p:nvSpPr>
        <p:spPr>
          <a:xfrm>
            <a:off x="838200" y="313331"/>
            <a:ext cx="7391400" cy="762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What’s your attitude going to be? </a:t>
            </a:r>
          </a:p>
        </p:txBody>
      </p:sp>
    </p:spTree>
    <p:extLst>
      <p:ext uri="{BB962C8B-B14F-4D97-AF65-F5344CB8AC3E}">
        <p14:creationId xmlns:p14="http://schemas.microsoft.com/office/powerpoint/2010/main" val="297726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xmlns="" id="{3E3BFD61-0EDA-4470-BD1C-3E2868B54FA4}"/>
              </a:ext>
            </a:extLst>
          </p:cNvPr>
          <p:cNvSpPr txBox="1">
            <a:spLocks/>
          </p:cNvSpPr>
          <p:nvPr/>
        </p:nvSpPr>
        <p:spPr bwMode="auto">
          <a:xfrm>
            <a:off x="0" y="5858867"/>
            <a:ext cx="9144000" cy="999132"/>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500" b="1" dirty="0">
                <a:solidFill>
                  <a:schemeClr val="bg1"/>
                </a:solidFill>
                <a:latin typeface="+mj-lt"/>
                <a:ea typeface="+mj-ea"/>
                <a:cs typeface="+mj-cs"/>
              </a:rPr>
              <a:t>God’s 3-stage plan for “the gospel”</a:t>
            </a:r>
            <a:endParaRPr kumimoji="0" lang="en-US" sz="3500" b="1" i="0" u="none" strike="noStrike" kern="1200" cap="none" spc="0" normalizeH="0" baseline="0" noProof="0" dirty="0">
              <a:ln>
                <a:noFill/>
              </a:ln>
              <a:solidFill>
                <a:schemeClr val="bg1"/>
              </a:solidFill>
              <a:effectLst/>
              <a:uLnTx/>
              <a:uFillTx/>
              <a:latin typeface="+mj-lt"/>
              <a:ea typeface="+mj-ea"/>
              <a:cs typeface="+mj-cs"/>
            </a:endParaRPr>
          </a:p>
        </p:txBody>
      </p:sp>
      <p:pic>
        <p:nvPicPr>
          <p:cNvPr id="6" name="Picture 5">
            <a:extLst>
              <a:ext uri="{FF2B5EF4-FFF2-40B4-BE49-F238E27FC236}">
                <a16:creationId xmlns:a16="http://schemas.microsoft.com/office/drawing/2014/main" xmlns="" id="{D77EE230-C7D5-4D47-B2D8-75E21312418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260" t="11298" r="26896" b="92"/>
          <a:stretch/>
        </p:blipFill>
        <p:spPr>
          <a:xfrm rot="5400000">
            <a:off x="1143001" y="-1143000"/>
            <a:ext cx="6858000" cy="9143998"/>
          </a:xfrm>
          <a:prstGeom prst="rect">
            <a:avLst/>
          </a:prstGeom>
        </p:spPr>
      </p:pic>
      <p:sp>
        <p:nvSpPr>
          <p:cNvPr id="11" name="Line Callout 1 13">
            <a:extLst>
              <a:ext uri="{FF2B5EF4-FFF2-40B4-BE49-F238E27FC236}">
                <a16:creationId xmlns:a16="http://schemas.microsoft.com/office/drawing/2014/main" xmlns="" id="{A0545D7D-E733-4C23-BE2B-E71E4B417538}"/>
              </a:ext>
            </a:extLst>
          </p:cNvPr>
          <p:cNvSpPr/>
          <p:nvPr/>
        </p:nvSpPr>
        <p:spPr>
          <a:xfrm>
            <a:off x="5943600" y="3733800"/>
            <a:ext cx="1905000" cy="533400"/>
          </a:xfrm>
          <a:prstGeom prst="borderCallout1">
            <a:avLst>
              <a:gd name="adj1" fmla="val 36202"/>
              <a:gd name="adj2" fmla="val -118730"/>
              <a:gd name="adj3" fmla="val 55871"/>
              <a:gd name="adj4" fmla="val 276"/>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Jerusalem</a:t>
            </a:r>
          </a:p>
        </p:txBody>
      </p:sp>
      <p:sp>
        <p:nvSpPr>
          <p:cNvPr id="12" name="Oval 11">
            <a:extLst>
              <a:ext uri="{FF2B5EF4-FFF2-40B4-BE49-F238E27FC236}">
                <a16:creationId xmlns:a16="http://schemas.microsoft.com/office/drawing/2014/main" xmlns="" id="{5BA10EDF-70F6-4242-8CD0-39EE989CF5C8}"/>
              </a:ext>
            </a:extLst>
          </p:cNvPr>
          <p:cNvSpPr/>
          <p:nvPr/>
        </p:nvSpPr>
        <p:spPr>
          <a:xfrm rot="1553808">
            <a:off x="1059149" y="2474391"/>
            <a:ext cx="3356590" cy="3712320"/>
          </a:xfrm>
          <a:prstGeom prst="ellipse">
            <a:avLst/>
          </a:prstGeom>
          <a:solidFill>
            <a:srgbClr val="00823B">
              <a:alpha val="46000"/>
            </a:srgb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xmlns="" id="{B79CD5C1-2076-4650-BA58-795E409FA0A9}"/>
              </a:ext>
            </a:extLst>
          </p:cNvPr>
          <p:cNvSpPr txBox="1"/>
          <p:nvPr/>
        </p:nvSpPr>
        <p:spPr>
          <a:xfrm>
            <a:off x="0" y="5791200"/>
            <a:ext cx="9132278" cy="108415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9:32 </a:t>
            </a:r>
            <a:r>
              <a:rPr lang="en-US" sz="3000" dirty="0"/>
              <a:t>Now as Peter was traveling through all those regions, he came down also to the saints who lived at </a:t>
            </a:r>
            <a:r>
              <a:rPr lang="en-US" sz="3000" dirty="0" err="1"/>
              <a:t>Lydda</a:t>
            </a:r>
            <a:r>
              <a:rPr lang="en-US" sz="3000" dirty="0"/>
              <a:t>.</a:t>
            </a:r>
          </a:p>
          <a:p>
            <a:endParaRPr lang="en-US" sz="3400" dirty="0"/>
          </a:p>
        </p:txBody>
      </p:sp>
      <p:sp>
        <p:nvSpPr>
          <p:cNvPr id="13" name="Oval 12">
            <a:extLst>
              <a:ext uri="{FF2B5EF4-FFF2-40B4-BE49-F238E27FC236}">
                <a16:creationId xmlns:a16="http://schemas.microsoft.com/office/drawing/2014/main" xmlns="" id="{70A46CFF-3E68-4F72-8FCE-137EE6F54992}"/>
              </a:ext>
            </a:extLst>
          </p:cNvPr>
          <p:cNvSpPr/>
          <p:nvPr/>
        </p:nvSpPr>
        <p:spPr>
          <a:xfrm rot="1553808">
            <a:off x="2364822" y="196478"/>
            <a:ext cx="2875664" cy="2857316"/>
          </a:xfrm>
          <a:prstGeom prst="ellipse">
            <a:avLst/>
          </a:prstGeom>
          <a:solidFill>
            <a:srgbClr val="00823B">
              <a:alpha val="46000"/>
            </a:srgb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ine Callout 1 13">
            <a:extLst>
              <a:ext uri="{FF2B5EF4-FFF2-40B4-BE49-F238E27FC236}">
                <a16:creationId xmlns:a16="http://schemas.microsoft.com/office/drawing/2014/main" xmlns="" id="{D09A163B-DD35-4499-AE34-37B955692346}"/>
              </a:ext>
            </a:extLst>
          </p:cNvPr>
          <p:cNvSpPr/>
          <p:nvPr/>
        </p:nvSpPr>
        <p:spPr>
          <a:xfrm>
            <a:off x="5943600" y="4419600"/>
            <a:ext cx="1905000" cy="457200"/>
          </a:xfrm>
          <a:prstGeom prst="borderCallout1">
            <a:avLst>
              <a:gd name="adj1" fmla="val 102786"/>
              <a:gd name="adj2" fmla="val -114654"/>
              <a:gd name="adj3" fmla="val 55871"/>
              <a:gd name="adj4" fmla="val 276"/>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Judea</a:t>
            </a:r>
          </a:p>
        </p:txBody>
      </p:sp>
      <p:sp>
        <p:nvSpPr>
          <p:cNvPr id="15" name="Line Callout 1 13">
            <a:extLst>
              <a:ext uri="{FF2B5EF4-FFF2-40B4-BE49-F238E27FC236}">
                <a16:creationId xmlns:a16="http://schemas.microsoft.com/office/drawing/2014/main" xmlns="" id="{553AE815-2F0D-44D1-8C3D-23FF580AE976}"/>
              </a:ext>
            </a:extLst>
          </p:cNvPr>
          <p:cNvSpPr/>
          <p:nvPr/>
        </p:nvSpPr>
        <p:spPr>
          <a:xfrm>
            <a:off x="5943880" y="3124200"/>
            <a:ext cx="1905000" cy="457200"/>
          </a:xfrm>
          <a:prstGeom prst="borderCallout1">
            <a:avLst>
              <a:gd name="adj1" fmla="val -122927"/>
              <a:gd name="adj2" fmla="val -99294"/>
              <a:gd name="adj3" fmla="val 43871"/>
              <a:gd name="adj4" fmla="val 276"/>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Samaria</a:t>
            </a:r>
          </a:p>
        </p:txBody>
      </p:sp>
      <p:sp>
        <p:nvSpPr>
          <p:cNvPr id="28" name="Oval 27">
            <a:extLst>
              <a:ext uri="{FF2B5EF4-FFF2-40B4-BE49-F238E27FC236}">
                <a16:creationId xmlns:a16="http://schemas.microsoft.com/office/drawing/2014/main" xmlns="" id="{C18411E6-337F-4C24-B73B-6B1422FA0350}"/>
              </a:ext>
            </a:extLst>
          </p:cNvPr>
          <p:cNvSpPr/>
          <p:nvPr/>
        </p:nvSpPr>
        <p:spPr>
          <a:xfrm>
            <a:off x="3322414" y="3767455"/>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77903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xmlns="" id="{3E3BFD61-0EDA-4470-BD1C-3E2868B54FA4}"/>
              </a:ext>
            </a:extLst>
          </p:cNvPr>
          <p:cNvSpPr txBox="1">
            <a:spLocks/>
          </p:cNvSpPr>
          <p:nvPr/>
        </p:nvSpPr>
        <p:spPr bwMode="auto">
          <a:xfrm>
            <a:off x="0" y="5858867"/>
            <a:ext cx="9144000" cy="999132"/>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500" b="1" dirty="0">
                <a:solidFill>
                  <a:schemeClr val="bg1"/>
                </a:solidFill>
                <a:latin typeface="+mj-lt"/>
                <a:ea typeface="+mj-ea"/>
                <a:cs typeface="+mj-cs"/>
              </a:rPr>
              <a:t>God’s 3-stage plan for “the gospel”</a:t>
            </a:r>
            <a:endParaRPr kumimoji="0" lang="en-US" sz="3500" b="1" i="0" u="none" strike="noStrike" kern="1200" cap="none" spc="0" normalizeH="0" baseline="0" noProof="0" dirty="0">
              <a:ln>
                <a:noFill/>
              </a:ln>
              <a:solidFill>
                <a:schemeClr val="bg1"/>
              </a:solidFill>
              <a:effectLst/>
              <a:uLnTx/>
              <a:uFillTx/>
              <a:latin typeface="+mj-lt"/>
              <a:ea typeface="+mj-ea"/>
              <a:cs typeface="+mj-cs"/>
            </a:endParaRPr>
          </a:p>
        </p:txBody>
      </p:sp>
      <p:pic>
        <p:nvPicPr>
          <p:cNvPr id="5" name="Picture 4" descr="A couple of people that are standing in front of a building&#10;&#10;Description generated with very high confidence">
            <a:extLst>
              <a:ext uri="{FF2B5EF4-FFF2-40B4-BE49-F238E27FC236}">
                <a16:creationId xmlns:a16="http://schemas.microsoft.com/office/drawing/2014/main" xmlns="" id="{DD5025F1-6EE2-42DA-94FF-FC8D87E833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3125" y="-36731"/>
            <a:ext cx="6389925" cy="4785344"/>
          </a:xfrm>
          <a:prstGeom prst="rect">
            <a:avLst/>
          </a:prstGeom>
        </p:spPr>
      </p:pic>
      <p:sp>
        <p:nvSpPr>
          <p:cNvPr id="20" name="TextBox 19">
            <a:extLst>
              <a:ext uri="{FF2B5EF4-FFF2-40B4-BE49-F238E27FC236}">
                <a16:creationId xmlns:a16="http://schemas.microsoft.com/office/drawing/2014/main" xmlns="" id="{27400E0A-D10E-477D-829D-670B5DE480E0}"/>
              </a:ext>
            </a:extLst>
          </p:cNvPr>
          <p:cNvSpPr txBox="1"/>
          <p:nvPr/>
        </p:nvSpPr>
        <p:spPr>
          <a:xfrm>
            <a:off x="11722" y="4724400"/>
            <a:ext cx="9132278" cy="2133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10:28 </a:t>
            </a:r>
            <a:r>
              <a:rPr lang="en-US" sz="3200" dirty="0"/>
              <a:t>And he said to them, “</a:t>
            </a:r>
            <a:r>
              <a:rPr lang="en-US" sz="3200" b="1" u="sng" dirty="0">
                <a:solidFill>
                  <a:srgbClr val="002060"/>
                </a:solidFill>
              </a:rPr>
              <a:t>You yourselves know how  </a:t>
            </a:r>
            <a:r>
              <a:rPr lang="en-US" sz="3100" b="1" u="sng" dirty="0">
                <a:solidFill>
                  <a:srgbClr val="002060"/>
                </a:solidFill>
              </a:rPr>
              <a:t>unlawful it is for a man who is a Jew to associate with </a:t>
            </a:r>
            <a:r>
              <a:rPr lang="en-US" sz="3200" b="1" u="sng" dirty="0">
                <a:solidFill>
                  <a:srgbClr val="002060"/>
                </a:solidFill>
              </a:rPr>
              <a:t>a foreigner or to visit him</a:t>
            </a:r>
            <a:r>
              <a:rPr lang="en-US" sz="3200" dirty="0"/>
              <a:t>; and yet God has shown me that I should not call any man unholy or unclean. </a:t>
            </a:r>
            <a:r>
              <a:rPr lang="en-US" sz="3200" b="1" baseline="30000" dirty="0"/>
              <a:t>29 </a:t>
            </a:r>
            <a:endParaRPr lang="en-US" sz="3200" dirty="0"/>
          </a:p>
          <a:p>
            <a:r>
              <a:rPr lang="en-US" sz="3000" dirty="0"/>
              <a:t> </a:t>
            </a:r>
          </a:p>
          <a:p>
            <a:endParaRPr lang="en-US" sz="3200" dirty="0"/>
          </a:p>
          <a:p>
            <a:endParaRPr lang="en-US" sz="3000" dirty="0"/>
          </a:p>
        </p:txBody>
      </p:sp>
      <p:sp>
        <p:nvSpPr>
          <p:cNvPr id="11" name="TextBox 10">
            <a:extLst>
              <a:ext uri="{FF2B5EF4-FFF2-40B4-BE49-F238E27FC236}">
                <a16:creationId xmlns:a16="http://schemas.microsoft.com/office/drawing/2014/main" xmlns="" id="{73B60AE0-594C-41E4-B2CC-999960051D35}"/>
              </a:ext>
            </a:extLst>
          </p:cNvPr>
          <p:cNvSpPr txBox="1"/>
          <p:nvPr/>
        </p:nvSpPr>
        <p:spPr>
          <a:xfrm>
            <a:off x="0" y="4724400"/>
            <a:ext cx="9132278" cy="21336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10:29 </a:t>
            </a:r>
            <a:r>
              <a:rPr lang="en-US" sz="3400" dirty="0"/>
              <a:t>That is why I came </a:t>
            </a:r>
            <a:r>
              <a:rPr lang="en-US" sz="3400" b="1" u="sng" dirty="0">
                <a:solidFill>
                  <a:srgbClr val="002060"/>
                </a:solidFill>
              </a:rPr>
              <a:t>without even raising any objection</a:t>
            </a:r>
            <a:r>
              <a:rPr lang="en-US" sz="3400" dirty="0"/>
              <a:t> when I was sent for. So I ask for what reason you have sent for me.”</a:t>
            </a:r>
          </a:p>
          <a:p>
            <a:r>
              <a:rPr lang="en-US" sz="3000" dirty="0"/>
              <a:t> </a:t>
            </a:r>
          </a:p>
          <a:p>
            <a:endParaRPr lang="en-US" sz="3200" dirty="0"/>
          </a:p>
          <a:p>
            <a:endParaRPr lang="en-US" sz="3000" dirty="0"/>
          </a:p>
        </p:txBody>
      </p:sp>
      <p:sp>
        <p:nvSpPr>
          <p:cNvPr id="15" name="Rounded Rectangular Callout 14">
            <a:extLst>
              <a:ext uri="{FF2B5EF4-FFF2-40B4-BE49-F238E27FC236}">
                <a16:creationId xmlns:a16="http://schemas.microsoft.com/office/drawing/2014/main" xmlns="" id="{61C9028F-7FAA-48D3-84AD-0B5309B22218}"/>
              </a:ext>
            </a:extLst>
          </p:cNvPr>
          <p:cNvSpPr/>
          <p:nvPr/>
        </p:nvSpPr>
        <p:spPr>
          <a:xfrm>
            <a:off x="-228599" y="0"/>
            <a:ext cx="9525000" cy="103179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Peter was open to God leading him in counterintuitive ways</a:t>
            </a:r>
          </a:p>
        </p:txBody>
      </p:sp>
      <p:sp>
        <p:nvSpPr>
          <p:cNvPr id="17" name="Rounded Rectangular Callout 14">
            <a:extLst>
              <a:ext uri="{FF2B5EF4-FFF2-40B4-BE49-F238E27FC236}">
                <a16:creationId xmlns:a16="http://schemas.microsoft.com/office/drawing/2014/main" xmlns="" id="{FC85A5C2-FDF5-4DBD-81C9-B725A8083AB6}"/>
              </a:ext>
            </a:extLst>
          </p:cNvPr>
          <p:cNvSpPr/>
          <p:nvPr/>
        </p:nvSpPr>
        <p:spPr>
          <a:xfrm>
            <a:off x="76200" y="1143000"/>
            <a:ext cx="4038600" cy="3352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t>If you’re going to make your life about following God’s path… you’re going to be in for some surprises.  </a:t>
            </a:r>
          </a:p>
        </p:txBody>
      </p:sp>
      <p:pic>
        <p:nvPicPr>
          <p:cNvPr id="8" name="Picture 2" descr="C:\Users\foustb\Desktop\road-over-hills.jpg">
            <a:extLst>
              <a:ext uri="{FF2B5EF4-FFF2-40B4-BE49-F238E27FC236}">
                <a16:creationId xmlns:a16="http://schemas.microsoft.com/office/drawing/2014/main" xmlns="" id="{567BE8FF-112E-44A8-9D5B-EBFBB4EB099E}"/>
              </a:ext>
            </a:extLst>
          </p:cNvPr>
          <p:cNvPicPr>
            <a:picLocks noChangeAspect="1" noChangeArrowheads="1"/>
          </p:cNvPicPr>
          <p:nvPr/>
        </p:nvPicPr>
        <p:blipFill>
          <a:blip r:embed="rId3" cstate="print"/>
          <a:srcRect/>
          <a:stretch>
            <a:fillRect/>
          </a:stretch>
        </p:blipFill>
        <p:spPr bwMode="auto">
          <a:xfrm>
            <a:off x="-1187335" y="-36733"/>
            <a:ext cx="10350385" cy="6894731"/>
          </a:xfrm>
          <a:prstGeom prst="rect">
            <a:avLst/>
          </a:prstGeom>
          <a:noFill/>
        </p:spPr>
      </p:pic>
      <p:pic>
        <p:nvPicPr>
          <p:cNvPr id="9" name="Picture 6" descr="C:\Users\foustb\Desktop\road-through-the-green-hills-hd-nature-wallpaper.png">
            <a:extLst>
              <a:ext uri="{FF2B5EF4-FFF2-40B4-BE49-F238E27FC236}">
                <a16:creationId xmlns:a16="http://schemas.microsoft.com/office/drawing/2014/main" xmlns="" id="{5D63B44F-2F96-4EC3-8E0A-987C2E2C52F4}"/>
              </a:ext>
            </a:extLst>
          </p:cNvPr>
          <p:cNvPicPr>
            <a:picLocks noChangeAspect="1" noChangeArrowheads="1"/>
          </p:cNvPicPr>
          <p:nvPr/>
        </p:nvPicPr>
        <p:blipFill>
          <a:blip r:embed="rId4" cstate="print"/>
          <a:srcRect/>
          <a:stretch>
            <a:fillRect/>
          </a:stretch>
        </p:blipFill>
        <p:spPr bwMode="auto">
          <a:xfrm>
            <a:off x="-2362200" y="-26792"/>
            <a:ext cx="12221951" cy="6874848"/>
          </a:xfrm>
          <a:prstGeom prst="rect">
            <a:avLst/>
          </a:prstGeom>
          <a:noFill/>
        </p:spPr>
      </p:pic>
      <p:pic>
        <p:nvPicPr>
          <p:cNvPr id="10" name="Picture 7" descr="C:\Users\foustb\Desktop\desktop-wallpapers-road-in-the-hills-nature-free-nature-hills-wallpaper-hd-download-for-mobile-1024x768-desktop-pc-full-size-3d-images.jpg">
            <a:extLst>
              <a:ext uri="{FF2B5EF4-FFF2-40B4-BE49-F238E27FC236}">
                <a16:creationId xmlns:a16="http://schemas.microsoft.com/office/drawing/2014/main" xmlns="" id="{45BB8540-D076-4448-82DC-3D70D2E18BF9}"/>
              </a:ext>
            </a:extLst>
          </p:cNvPr>
          <p:cNvPicPr>
            <a:picLocks noChangeAspect="1" noChangeArrowheads="1"/>
          </p:cNvPicPr>
          <p:nvPr/>
        </p:nvPicPr>
        <p:blipFill>
          <a:blip r:embed="rId5" cstate="print"/>
          <a:srcRect/>
          <a:stretch>
            <a:fillRect/>
          </a:stretch>
        </p:blipFill>
        <p:spPr bwMode="auto">
          <a:xfrm>
            <a:off x="-1038229" y="0"/>
            <a:ext cx="12239629" cy="6884791"/>
          </a:xfrm>
          <a:prstGeom prst="rect">
            <a:avLst/>
          </a:prstGeom>
          <a:noFill/>
        </p:spPr>
      </p:pic>
      <p:sp>
        <p:nvSpPr>
          <p:cNvPr id="13" name="Rounded Rectangular Callout 14">
            <a:extLst>
              <a:ext uri="{FF2B5EF4-FFF2-40B4-BE49-F238E27FC236}">
                <a16:creationId xmlns:a16="http://schemas.microsoft.com/office/drawing/2014/main" xmlns="" id="{50B31AE2-D33B-4F18-8825-FED420EC7098}"/>
              </a:ext>
            </a:extLst>
          </p:cNvPr>
          <p:cNvSpPr/>
          <p:nvPr/>
        </p:nvSpPr>
        <p:spPr>
          <a:xfrm>
            <a:off x="2773125" y="4082144"/>
            <a:ext cx="3633113" cy="762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7200" b="1" dirty="0"/>
              <a:t>Dismay? </a:t>
            </a:r>
          </a:p>
        </p:txBody>
      </p:sp>
      <p:sp>
        <p:nvSpPr>
          <p:cNvPr id="14" name="Rounded Rectangular Callout 14">
            <a:extLst>
              <a:ext uri="{FF2B5EF4-FFF2-40B4-BE49-F238E27FC236}">
                <a16:creationId xmlns:a16="http://schemas.microsoft.com/office/drawing/2014/main" xmlns="" id="{495C179F-0F1E-4280-955D-FD9067526A1E}"/>
              </a:ext>
            </a:extLst>
          </p:cNvPr>
          <p:cNvSpPr/>
          <p:nvPr/>
        </p:nvSpPr>
        <p:spPr>
          <a:xfrm>
            <a:off x="838200" y="313331"/>
            <a:ext cx="7391400" cy="762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What’s your attitude going to be? </a:t>
            </a:r>
          </a:p>
        </p:txBody>
      </p:sp>
    </p:spTree>
    <p:extLst>
      <p:ext uri="{BB962C8B-B14F-4D97-AF65-F5344CB8AC3E}">
        <p14:creationId xmlns:p14="http://schemas.microsoft.com/office/powerpoint/2010/main" val="286948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xmlns="" id="{3E3BFD61-0EDA-4470-BD1C-3E2868B54FA4}"/>
              </a:ext>
            </a:extLst>
          </p:cNvPr>
          <p:cNvSpPr txBox="1">
            <a:spLocks/>
          </p:cNvSpPr>
          <p:nvPr/>
        </p:nvSpPr>
        <p:spPr bwMode="auto">
          <a:xfrm>
            <a:off x="0" y="5858867"/>
            <a:ext cx="9144000" cy="999132"/>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500" b="1" dirty="0">
                <a:solidFill>
                  <a:schemeClr val="bg1"/>
                </a:solidFill>
                <a:latin typeface="+mj-lt"/>
                <a:ea typeface="+mj-ea"/>
                <a:cs typeface="+mj-cs"/>
              </a:rPr>
              <a:t>God’s 3-stage plan for “the gospel”</a:t>
            </a:r>
            <a:endParaRPr kumimoji="0" lang="en-US" sz="3500" b="1" i="0" u="none" strike="noStrike" kern="1200" cap="none" spc="0" normalizeH="0" baseline="0" noProof="0" dirty="0">
              <a:ln>
                <a:noFill/>
              </a:ln>
              <a:solidFill>
                <a:schemeClr val="bg1"/>
              </a:solidFill>
              <a:effectLst/>
              <a:uLnTx/>
              <a:uFillTx/>
              <a:latin typeface="+mj-lt"/>
              <a:ea typeface="+mj-ea"/>
              <a:cs typeface="+mj-cs"/>
            </a:endParaRPr>
          </a:p>
        </p:txBody>
      </p:sp>
      <p:pic>
        <p:nvPicPr>
          <p:cNvPr id="5" name="Picture 4" descr="A couple of people that are standing in front of a building&#10;&#10;Description generated with very high confidence">
            <a:extLst>
              <a:ext uri="{FF2B5EF4-FFF2-40B4-BE49-F238E27FC236}">
                <a16:creationId xmlns:a16="http://schemas.microsoft.com/office/drawing/2014/main" xmlns="" id="{DD5025F1-6EE2-42DA-94FF-FC8D87E833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3125" y="-36731"/>
            <a:ext cx="6389925" cy="4785344"/>
          </a:xfrm>
          <a:prstGeom prst="rect">
            <a:avLst/>
          </a:prstGeom>
        </p:spPr>
      </p:pic>
      <p:sp>
        <p:nvSpPr>
          <p:cNvPr id="20" name="TextBox 19">
            <a:extLst>
              <a:ext uri="{FF2B5EF4-FFF2-40B4-BE49-F238E27FC236}">
                <a16:creationId xmlns:a16="http://schemas.microsoft.com/office/drawing/2014/main" xmlns="" id="{27400E0A-D10E-477D-829D-670B5DE480E0}"/>
              </a:ext>
            </a:extLst>
          </p:cNvPr>
          <p:cNvSpPr txBox="1"/>
          <p:nvPr/>
        </p:nvSpPr>
        <p:spPr>
          <a:xfrm>
            <a:off x="11722" y="4724400"/>
            <a:ext cx="9132278" cy="2133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10:28 </a:t>
            </a:r>
            <a:r>
              <a:rPr lang="en-US" sz="3200" dirty="0"/>
              <a:t>And he said to them, “</a:t>
            </a:r>
            <a:r>
              <a:rPr lang="en-US" sz="3200" b="1" u="sng" dirty="0">
                <a:solidFill>
                  <a:srgbClr val="002060"/>
                </a:solidFill>
              </a:rPr>
              <a:t>You yourselves know how  </a:t>
            </a:r>
            <a:r>
              <a:rPr lang="en-US" sz="3100" b="1" u="sng" dirty="0">
                <a:solidFill>
                  <a:srgbClr val="002060"/>
                </a:solidFill>
              </a:rPr>
              <a:t>unlawful it is for a man who is a Jew to associate with </a:t>
            </a:r>
            <a:r>
              <a:rPr lang="en-US" sz="3200" b="1" u="sng" dirty="0">
                <a:solidFill>
                  <a:srgbClr val="002060"/>
                </a:solidFill>
              </a:rPr>
              <a:t>a foreigner or to visit him</a:t>
            </a:r>
            <a:r>
              <a:rPr lang="en-US" sz="3200" dirty="0"/>
              <a:t>; and yet God has shown me that I should not call any man unholy or unclean. </a:t>
            </a:r>
            <a:r>
              <a:rPr lang="en-US" sz="3200" b="1" baseline="30000" dirty="0"/>
              <a:t>29 </a:t>
            </a:r>
            <a:endParaRPr lang="en-US" sz="3200" dirty="0"/>
          </a:p>
          <a:p>
            <a:r>
              <a:rPr lang="en-US" sz="3000" dirty="0"/>
              <a:t> </a:t>
            </a:r>
          </a:p>
          <a:p>
            <a:endParaRPr lang="en-US" sz="3200" dirty="0"/>
          </a:p>
          <a:p>
            <a:endParaRPr lang="en-US" sz="3000" dirty="0"/>
          </a:p>
        </p:txBody>
      </p:sp>
      <p:sp>
        <p:nvSpPr>
          <p:cNvPr id="11" name="TextBox 10">
            <a:extLst>
              <a:ext uri="{FF2B5EF4-FFF2-40B4-BE49-F238E27FC236}">
                <a16:creationId xmlns:a16="http://schemas.microsoft.com/office/drawing/2014/main" xmlns="" id="{73B60AE0-594C-41E4-B2CC-999960051D35}"/>
              </a:ext>
            </a:extLst>
          </p:cNvPr>
          <p:cNvSpPr txBox="1"/>
          <p:nvPr/>
        </p:nvSpPr>
        <p:spPr>
          <a:xfrm>
            <a:off x="0" y="4724400"/>
            <a:ext cx="9132278" cy="21336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10:29 </a:t>
            </a:r>
            <a:r>
              <a:rPr lang="en-US" sz="3400" dirty="0"/>
              <a:t>That is why I came </a:t>
            </a:r>
            <a:r>
              <a:rPr lang="en-US" sz="3400" b="1" u="sng" dirty="0">
                <a:solidFill>
                  <a:srgbClr val="002060"/>
                </a:solidFill>
              </a:rPr>
              <a:t>without even raising any objection</a:t>
            </a:r>
            <a:r>
              <a:rPr lang="en-US" sz="3400" dirty="0"/>
              <a:t> when I was sent for. So I ask for what reason you have sent for me.”</a:t>
            </a:r>
          </a:p>
          <a:p>
            <a:r>
              <a:rPr lang="en-US" sz="3000" dirty="0"/>
              <a:t> </a:t>
            </a:r>
          </a:p>
          <a:p>
            <a:endParaRPr lang="en-US" sz="3200" dirty="0"/>
          </a:p>
          <a:p>
            <a:endParaRPr lang="en-US" sz="3000" dirty="0"/>
          </a:p>
        </p:txBody>
      </p:sp>
      <p:sp>
        <p:nvSpPr>
          <p:cNvPr id="15" name="Rounded Rectangular Callout 14">
            <a:extLst>
              <a:ext uri="{FF2B5EF4-FFF2-40B4-BE49-F238E27FC236}">
                <a16:creationId xmlns:a16="http://schemas.microsoft.com/office/drawing/2014/main" xmlns="" id="{61C9028F-7FAA-48D3-84AD-0B5309B22218}"/>
              </a:ext>
            </a:extLst>
          </p:cNvPr>
          <p:cNvSpPr/>
          <p:nvPr/>
        </p:nvSpPr>
        <p:spPr>
          <a:xfrm>
            <a:off x="-228599" y="0"/>
            <a:ext cx="9525000" cy="103179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Peter was open to God leading him in counterintuitive ways</a:t>
            </a:r>
          </a:p>
        </p:txBody>
      </p:sp>
      <p:sp>
        <p:nvSpPr>
          <p:cNvPr id="17" name="Rounded Rectangular Callout 14">
            <a:extLst>
              <a:ext uri="{FF2B5EF4-FFF2-40B4-BE49-F238E27FC236}">
                <a16:creationId xmlns:a16="http://schemas.microsoft.com/office/drawing/2014/main" xmlns="" id="{FC85A5C2-FDF5-4DBD-81C9-B725A8083AB6}"/>
              </a:ext>
            </a:extLst>
          </p:cNvPr>
          <p:cNvSpPr/>
          <p:nvPr/>
        </p:nvSpPr>
        <p:spPr>
          <a:xfrm>
            <a:off x="76200" y="1143000"/>
            <a:ext cx="4038600" cy="3352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t>If you’re going to make your life about following God’s path… you’re going to be in for some surprises.  </a:t>
            </a:r>
          </a:p>
        </p:txBody>
      </p:sp>
      <p:pic>
        <p:nvPicPr>
          <p:cNvPr id="8" name="Picture 2" descr="C:\Users\foustb\Desktop\road-over-hills.jpg">
            <a:extLst>
              <a:ext uri="{FF2B5EF4-FFF2-40B4-BE49-F238E27FC236}">
                <a16:creationId xmlns:a16="http://schemas.microsoft.com/office/drawing/2014/main" xmlns="" id="{567BE8FF-112E-44A8-9D5B-EBFBB4EB099E}"/>
              </a:ext>
            </a:extLst>
          </p:cNvPr>
          <p:cNvPicPr>
            <a:picLocks noChangeAspect="1" noChangeArrowheads="1"/>
          </p:cNvPicPr>
          <p:nvPr/>
        </p:nvPicPr>
        <p:blipFill>
          <a:blip r:embed="rId3" cstate="print"/>
          <a:srcRect/>
          <a:stretch>
            <a:fillRect/>
          </a:stretch>
        </p:blipFill>
        <p:spPr bwMode="auto">
          <a:xfrm>
            <a:off x="-1187335" y="-36733"/>
            <a:ext cx="10350385" cy="6894731"/>
          </a:xfrm>
          <a:prstGeom prst="rect">
            <a:avLst/>
          </a:prstGeom>
          <a:noFill/>
        </p:spPr>
      </p:pic>
      <p:pic>
        <p:nvPicPr>
          <p:cNvPr id="9" name="Picture 6" descr="C:\Users\foustb\Desktop\road-through-the-green-hills-hd-nature-wallpaper.png">
            <a:extLst>
              <a:ext uri="{FF2B5EF4-FFF2-40B4-BE49-F238E27FC236}">
                <a16:creationId xmlns:a16="http://schemas.microsoft.com/office/drawing/2014/main" xmlns="" id="{5D63B44F-2F96-4EC3-8E0A-987C2E2C52F4}"/>
              </a:ext>
            </a:extLst>
          </p:cNvPr>
          <p:cNvPicPr>
            <a:picLocks noChangeAspect="1" noChangeArrowheads="1"/>
          </p:cNvPicPr>
          <p:nvPr/>
        </p:nvPicPr>
        <p:blipFill>
          <a:blip r:embed="rId4" cstate="print"/>
          <a:srcRect/>
          <a:stretch>
            <a:fillRect/>
          </a:stretch>
        </p:blipFill>
        <p:spPr bwMode="auto">
          <a:xfrm>
            <a:off x="-2362200" y="-26792"/>
            <a:ext cx="12221951" cy="6874848"/>
          </a:xfrm>
          <a:prstGeom prst="rect">
            <a:avLst/>
          </a:prstGeom>
          <a:noFill/>
        </p:spPr>
      </p:pic>
      <p:pic>
        <p:nvPicPr>
          <p:cNvPr id="10" name="Picture 7" descr="C:\Users\foustb\Desktop\desktop-wallpapers-road-in-the-hills-nature-free-nature-hills-wallpaper-hd-download-for-mobile-1024x768-desktop-pc-full-size-3d-images.jpg">
            <a:extLst>
              <a:ext uri="{FF2B5EF4-FFF2-40B4-BE49-F238E27FC236}">
                <a16:creationId xmlns:a16="http://schemas.microsoft.com/office/drawing/2014/main" xmlns="" id="{45BB8540-D076-4448-82DC-3D70D2E18BF9}"/>
              </a:ext>
            </a:extLst>
          </p:cNvPr>
          <p:cNvPicPr>
            <a:picLocks noChangeAspect="1" noChangeArrowheads="1"/>
          </p:cNvPicPr>
          <p:nvPr/>
        </p:nvPicPr>
        <p:blipFill>
          <a:blip r:embed="rId5" cstate="print"/>
          <a:srcRect/>
          <a:stretch>
            <a:fillRect/>
          </a:stretch>
        </p:blipFill>
        <p:spPr bwMode="auto">
          <a:xfrm>
            <a:off x="-1038229" y="0"/>
            <a:ext cx="12239629" cy="6884791"/>
          </a:xfrm>
          <a:prstGeom prst="rect">
            <a:avLst/>
          </a:prstGeom>
          <a:noFill/>
        </p:spPr>
      </p:pic>
      <p:sp>
        <p:nvSpPr>
          <p:cNvPr id="13" name="Rounded Rectangular Callout 14">
            <a:extLst>
              <a:ext uri="{FF2B5EF4-FFF2-40B4-BE49-F238E27FC236}">
                <a16:creationId xmlns:a16="http://schemas.microsoft.com/office/drawing/2014/main" xmlns="" id="{50B31AE2-D33B-4F18-8825-FED420EC7098}"/>
              </a:ext>
            </a:extLst>
          </p:cNvPr>
          <p:cNvSpPr/>
          <p:nvPr/>
        </p:nvSpPr>
        <p:spPr>
          <a:xfrm>
            <a:off x="2773125" y="4082144"/>
            <a:ext cx="3633113" cy="762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7200" b="1" dirty="0"/>
              <a:t>Resist? </a:t>
            </a:r>
          </a:p>
        </p:txBody>
      </p:sp>
      <p:sp>
        <p:nvSpPr>
          <p:cNvPr id="14" name="Rounded Rectangular Callout 14">
            <a:extLst>
              <a:ext uri="{FF2B5EF4-FFF2-40B4-BE49-F238E27FC236}">
                <a16:creationId xmlns:a16="http://schemas.microsoft.com/office/drawing/2014/main" xmlns="" id="{05826EFA-FF45-4EA5-A75B-0E7AE3C9C889}"/>
              </a:ext>
            </a:extLst>
          </p:cNvPr>
          <p:cNvSpPr/>
          <p:nvPr/>
        </p:nvSpPr>
        <p:spPr>
          <a:xfrm>
            <a:off x="838200" y="313331"/>
            <a:ext cx="7391400" cy="762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What’s your attitude going to be? </a:t>
            </a:r>
          </a:p>
        </p:txBody>
      </p:sp>
    </p:spTree>
    <p:extLst>
      <p:ext uri="{BB962C8B-B14F-4D97-AF65-F5344CB8AC3E}">
        <p14:creationId xmlns:p14="http://schemas.microsoft.com/office/powerpoint/2010/main" val="102884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xmlns="" id="{3E3BFD61-0EDA-4470-BD1C-3E2868B54FA4}"/>
              </a:ext>
            </a:extLst>
          </p:cNvPr>
          <p:cNvSpPr txBox="1">
            <a:spLocks/>
          </p:cNvSpPr>
          <p:nvPr/>
        </p:nvSpPr>
        <p:spPr bwMode="auto">
          <a:xfrm>
            <a:off x="0" y="5858867"/>
            <a:ext cx="9144000" cy="999132"/>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500" b="1" dirty="0">
                <a:solidFill>
                  <a:schemeClr val="bg1"/>
                </a:solidFill>
                <a:latin typeface="+mj-lt"/>
                <a:ea typeface="+mj-ea"/>
                <a:cs typeface="+mj-cs"/>
              </a:rPr>
              <a:t>God’s 3-stage plan for “the gospel”</a:t>
            </a:r>
            <a:endParaRPr kumimoji="0" lang="en-US" sz="3500" b="1" i="0" u="none" strike="noStrike" kern="1200" cap="none" spc="0" normalizeH="0" baseline="0" noProof="0" dirty="0">
              <a:ln>
                <a:noFill/>
              </a:ln>
              <a:solidFill>
                <a:schemeClr val="bg1"/>
              </a:solidFill>
              <a:effectLst/>
              <a:uLnTx/>
              <a:uFillTx/>
              <a:latin typeface="+mj-lt"/>
              <a:ea typeface="+mj-ea"/>
              <a:cs typeface="+mj-cs"/>
            </a:endParaRPr>
          </a:p>
        </p:txBody>
      </p:sp>
      <p:pic>
        <p:nvPicPr>
          <p:cNvPr id="5" name="Picture 4" descr="A couple of people that are standing in front of a building&#10;&#10;Description generated with very high confidence">
            <a:extLst>
              <a:ext uri="{FF2B5EF4-FFF2-40B4-BE49-F238E27FC236}">
                <a16:creationId xmlns:a16="http://schemas.microsoft.com/office/drawing/2014/main" xmlns="" id="{DD5025F1-6EE2-42DA-94FF-FC8D87E833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3125" y="-36731"/>
            <a:ext cx="6389925" cy="4785344"/>
          </a:xfrm>
          <a:prstGeom prst="rect">
            <a:avLst/>
          </a:prstGeom>
        </p:spPr>
      </p:pic>
      <p:sp>
        <p:nvSpPr>
          <p:cNvPr id="20" name="TextBox 19">
            <a:extLst>
              <a:ext uri="{FF2B5EF4-FFF2-40B4-BE49-F238E27FC236}">
                <a16:creationId xmlns:a16="http://schemas.microsoft.com/office/drawing/2014/main" xmlns="" id="{27400E0A-D10E-477D-829D-670B5DE480E0}"/>
              </a:ext>
            </a:extLst>
          </p:cNvPr>
          <p:cNvSpPr txBox="1"/>
          <p:nvPr/>
        </p:nvSpPr>
        <p:spPr>
          <a:xfrm>
            <a:off x="11722" y="4724400"/>
            <a:ext cx="9132278" cy="2133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10:28 </a:t>
            </a:r>
            <a:r>
              <a:rPr lang="en-US" sz="3200" dirty="0"/>
              <a:t>And he said to them, “</a:t>
            </a:r>
            <a:r>
              <a:rPr lang="en-US" sz="3200" b="1" u="sng" dirty="0">
                <a:solidFill>
                  <a:srgbClr val="002060"/>
                </a:solidFill>
              </a:rPr>
              <a:t>You yourselves know how  </a:t>
            </a:r>
            <a:r>
              <a:rPr lang="en-US" sz="3100" b="1" u="sng" dirty="0">
                <a:solidFill>
                  <a:srgbClr val="002060"/>
                </a:solidFill>
              </a:rPr>
              <a:t>unlawful it is for a man who is a Jew to associate with </a:t>
            </a:r>
            <a:r>
              <a:rPr lang="en-US" sz="3200" b="1" u="sng" dirty="0">
                <a:solidFill>
                  <a:srgbClr val="002060"/>
                </a:solidFill>
              </a:rPr>
              <a:t>a foreigner or to visit him</a:t>
            </a:r>
            <a:r>
              <a:rPr lang="en-US" sz="3200" dirty="0"/>
              <a:t>; and yet God has shown me that I should not call any man unholy or unclean. </a:t>
            </a:r>
            <a:r>
              <a:rPr lang="en-US" sz="3200" b="1" baseline="30000" dirty="0"/>
              <a:t>29 </a:t>
            </a:r>
            <a:endParaRPr lang="en-US" sz="3200" dirty="0"/>
          </a:p>
          <a:p>
            <a:r>
              <a:rPr lang="en-US" sz="3000" dirty="0"/>
              <a:t> </a:t>
            </a:r>
          </a:p>
          <a:p>
            <a:endParaRPr lang="en-US" sz="3200" dirty="0"/>
          </a:p>
          <a:p>
            <a:endParaRPr lang="en-US" sz="3000" dirty="0"/>
          </a:p>
        </p:txBody>
      </p:sp>
      <p:sp>
        <p:nvSpPr>
          <p:cNvPr id="11" name="TextBox 10">
            <a:extLst>
              <a:ext uri="{FF2B5EF4-FFF2-40B4-BE49-F238E27FC236}">
                <a16:creationId xmlns:a16="http://schemas.microsoft.com/office/drawing/2014/main" xmlns="" id="{73B60AE0-594C-41E4-B2CC-999960051D35}"/>
              </a:ext>
            </a:extLst>
          </p:cNvPr>
          <p:cNvSpPr txBox="1"/>
          <p:nvPr/>
        </p:nvSpPr>
        <p:spPr>
          <a:xfrm>
            <a:off x="0" y="4724400"/>
            <a:ext cx="9132278" cy="21336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10:29 </a:t>
            </a:r>
            <a:r>
              <a:rPr lang="en-US" sz="3400" dirty="0"/>
              <a:t>That is why I came </a:t>
            </a:r>
            <a:r>
              <a:rPr lang="en-US" sz="3400" b="1" u="sng" dirty="0">
                <a:solidFill>
                  <a:srgbClr val="002060"/>
                </a:solidFill>
              </a:rPr>
              <a:t>without even raising any objection</a:t>
            </a:r>
            <a:r>
              <a:rPr lang="en-US" sz="3400" dirty="0"/>
              <a:t> when I was sent for. So I ask for what reason you have sent for me.”</a:t>
            </a:r>
          </a:p>
          <a:p>
            <a:r>
              <a:rPr lang="en-US" sz="3000" dirty="0"/>
              <a:t> </a:t>
            </a:r>
          </a:p>
          <a:p>
            <a:endParaRPr lang="en-US" sz="3200" dirty="0"/>
          </a:p>
          <a:p>
            <a:endParaRPr lang="en-US" sz="3000" dirty="0"/>
          </a:p>
        </p:txBody>
      </p:sp>
      <p:sp>
        <p:nvSpPr>
          <p:cNvPr id="15" name="Rounded Rectangular Callout 14">
            <a:extLst>
              <a:ext uri="{FF2B5EF4-FFF2-40B4-BE49-F238E27FC236}">
                <a16:creationId xmlns:a16="http://schemas.microsoft.com/office/drawing/2014/main" xmlns="" id="{61C9028F-7FAA-48D3-84AD-0B5309B22218}"/>
              </a:ext>
            </a:extLst>
          </p:cNvPr>
          <p:cNvSpPr/>
          <p:nvPr/>
        </p:nvSpPr>
        <p:spPr>
          <a:xfrm>
            <a:off x="-228599" y="0"/>
            <a:ext cx="9525000" cy="103179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Peter was open to God leading him in counterintuitive ways</a:t>
            </a:r>
          </a:p>
        </p:txBody>
      </p:sp>
      <p:sp>
        <p:nvSpPr>
          <p:cNvPr id="17" name="Rounded Rectangular Callout 14">
            <a:extLst>
              <a:ext uri="{FF2B5EF4-FFF2-40B4-BE49-F238E27FC236}">
                <a16:creationId xmlns:a16="http://schemas.microsoft.com/office/drawing/2014/main" xmlns="" id="{FC85A5C2-FDF5-4DBD-81C9-B725A8083AB6}"/>
              </a:ext>
            </a:extLst>
          </p:cNvPr>
          <p:cNvSpPr/>
          <p:nvPr/>
        </p:nvSpPr>
        <p:spPr>
          <a:xfrm>
            <a:off x="76200" y="1143000"/>
            <a:ext cx="4038600" cy="3352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t>If you’re going to make your life about following God’s path… you’re going to be in for some surprises.  </a:t>
            </a:r>
          </a:p>
        </p:txBody>
      </p:sp>
      <p:pic>
        <p:nvPicPr>
          <p:cNvPr id="8" name="Picture 2" descr="C:\Users\foustb\Desktop\road-over-hills.jpg">
            <a:extLst>
              <a:ext uri="{FF2B5EF4-FFF2-40B4-BE49-F238E27FC236}">
                <a16:creationId xmlns:a16="http://schemas.microsoft.com/office/drawing/2014/main" xmlns="" id="{567BE8FF-112E-44A8-9D5B-EBFBB4EB099E}"/>
              </a:ext>
            </a:extLst>
          </p:cNvPr>
          <p:cNvPicPr>
            <a:picLocks noChangeAspect="1" noChangeArrowheads="1"/>
          </p:cNvPicPr>
          <p:nvPr/>
        </p:nvPicPr>
        <p:blipFill>
          <a:blip r:embed="rId3" cstate="print"/>
          <a:srcRect/>
          <a:stretch>
            <a:fillRect/>
          </a:stretch>
        </p:blipFill>
        <p:spPr bwMode="auto">
          <a:xfrm>
            <a:off x="-1187335" y="-36733"/>
            <a:ext cx="10350385" cy="6894731"/>
          </a:xfrm>
          <a:prstGeom prst="rect">
            <a:avLst/>
          </a:prstGeom>
          <a:noFill/>
        </p:spPr>
      </p:pic>
      <p:pic>
        <p:nvPicPr>
          <p:cNvPr id="9" name="Picture 6" descr="C:\Users\foustb\Desktop\road-through-the-green-hills-hd-nature-wallpaper.png">
            <a:extLst>
              <a:ext uri="{FF2B5EF4-FFF2-40B4-BE49-F238E27FC236}">
                <a16:creationId xmlns:a16="http://schemas.microsoft.com/office/drawing/2014/main" xmlns="" id="{5D63B44F-2F96-4EC3-8E0A-987C2E2C52F4}"/>
              </a:ext>
            </a:extLst>
          </p:cNvPr>
          <p:cNvPicPr>
            <a:picLocks noChangeAspect="1" noChangeArrowheads="1"/>
          </p:cNvPicPr>
          <p:nvPr/>
        </p:nvPicPr>
        <p:blipFill>
          <a:blip r:embed="rId4" cstate="print"/>
          <a:srcRect/>
          <a:stretch>
            <a:fillRect/>
          </a:stretch>
        </p:blipFill>
        <p:spPr bwMode="auto">
          <a:xfrm>
            <a:off x="-2362200" y="-26792"/>
            <a:ext cx="12221951" cy="6874848"/>
          </a:xfrm>
          <a:prstGeom prst="rect">
            <a:avLst/>
          </a:prstGeom>
          <a:noFill/>
        </p:spPr>
      </p:pic>
      <p:pic>
        <p:nvPicPr>
          <p:cNvPr id="10" name="Picture 7" descr="C:\Users\foustb\Desktop\desktop-wallpapers-road-in-the-hills-nature-free-nature-hills-wallpaper-hd-download-for-mobile-1024x768-desktop-pc-full-size-3d-images.jpg">
            <a:extLst>
              <a:ext uri="{FF2B5EF4-FFF2-40B4-BE49-F238E27FC236}">
                <a16:creationId xmlns:a16="http://schemas.microsoft.com/office/drawing/2014/main" xmlns="" id="{45BB8540-D076-4448-82DC-3D70D2E18BF9}"/>
              </a:ext>
            </a:extLst>
          </p:cNvPr>
          <p:cNvPicPr>
            <a:picLocks noChangeAspect="1" noChangeArrowheads="1"/>
          </p:cNvPicPr>
          <p:nvPr/>
        </p:nvPicPr>
        <p:blipFill>
          <a:blip r:embed="rId5" cstate="print"/>
          <a:srcRect/>
          <a:stretch>
            <a:fillRect/>
          </a:stretch>
        </p:blipFill>
        <p:spPr bwMode="auto">
          <a:xfrm>
            <a:off x="-1038229" y="0"/>
            <a:ext cx="12239629" cy="6884791"/>
          </a:xfrm>
          <a:prstGeom prst="rect">
            <a:avLst/>
          </a:prstGeom>
          <a:noFill/>
        </p:spPr>
      </p:pic>
      <p:sp>
        <p:nvSpPr>
          <p:cNvPr id="12" name="Rounded Rectangular Callout 14">
            <a:extLst>
              <a:ext uri="{FF2B5EF4-FFF2-40B4-BE49-F238E27FC236}">
                <a16:creationId xmlns:a16="http://schemas.microsoft.com/office/drawing/2014/main" xmlns="" id="{34C68A84-167B-46B9-A848-2884F0DD52CA}"/>
              </a:ext>
            </a:extLst>
          </p:cNvPr>
          <p:cNvSpPr/>
          <p:nvPr/>
        </p:nvSpPr>
        <p:spPr>
          <a:xfrm>
            <a:off x="838200" y="313331"/>
            <a:ext cx="7391400" cy="762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What’s your attitude going to be? </a:t>
            </a:r>
          </a:p>
        </p:txBody>
      </p:sp>
      <p:sp>
        <p:nvSpPr>
          <p:cNvPr id="13" name="Rounded Rectangular Callout 14">
            <a:extLst>
              <a:ext uri="{FF2B5EF4-FFF2-40B4-BE49-F238E27FC236}">
                <a16:creationId xmlns:a16="http://schemas.microsoft.com/office/drawing/2014/main" xmlns="" id="{50B31AE2-D33B-4F18-8825-FED420EC7098}"/>
              </a:ext>
            </a:extLst>
          </p:cNvPr>
          <p:cNvSpPr/>
          <p:nvPr/>
        </p:nvSpPr>
        <p:spPr>
          <a:xfrm>
            <a:off x="825684" y="4076052"/>
            <a:ext cx="7504354" cy="762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7200" b="1" dirty="0"/>
              <a:t>Or you can go without misgivings</a:t>
            </a:r>
          </a:p>
        </p:txBody>
      </p:sp>
    </p:spTree>
    <p:extLst>
      <p:ext uri="{BB962C8B-B14F-4D97-AF65-F5344CB8AC3E}">
        <p14:creationId xmlns:p14="http://schemas.microsoft.com/office/powerpoint/2010/main" val="2139869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xmlns="" id="{3E3BFD61-0EDA-4470-BD1C-3E2868B54FA4}"/>
              </a:ext>
            </a:extLst>
          </p:cNvPr>
          <p:cNvSpPr txBox="1">
            <a:spLocks/>
          </p:cNvSpPr>
          <p:nvPr/>
        </p:nvSpPr>
        <p:spPr bwMode="auto">
          <a:xfrm>
            <a:off x="0" y="5858867"/>
            <a:ext cx="9144000" cy="999132"/>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500" b="1" dirty="0">
                <a:solidFill>
                  <a:schemeClr val="bg1"/>
                </a:solidFill>
                <a:latin typeface="+mj-lt"/>
                <a:ea typeface="+mj-ea"/>
                <a:cs typeface="+mj-cs"/>
              </a:rPr>
              <a:t>God’s 3-stage plan for “the gospel”</a:t>
            </a:r>
            <a:endParaRPr kumimoji="0" lang="en-US" sz="3500" b="1" i="0" u="none" strike="noStrike" kern="1200" cap="none" spc="0" normalizeH="0" baseline="0" noProof="0" dirty="0">
              <a:ln>
                <a:noFill/>
              </a:ln>
              <a:solidFill>
                <a:schemeClr val="bg1"/>
              </a:solidFill>
              <a:effectLst/>
              <a:uLnTx/>
              <a:uFillTx/>
              <a:latin typeface="+mj-lt"/>
              <a:ea typeface="+mj-ea"/>
              <a:cs typeface="+mj-cs"/>
            </a:endParaRPr>
          </a:p>
        </p:txBody>
      </p:sp>
      <p:pic>
        <p:nvPicPr>
          <p:cNvPr id="5" name="Picture 4" descr="A couple of people that are standing in front of a building&#10;&#10;Description generated with very high confidence">
            <a:extLst>
              <a:ext uri="{FF2B5EF4-FFF2-40B4-BE49-F238E27FC236}">
                <a16:creationId xmlns:a16="http://schemas.microsoft.com/office/drawing/2014/main" xmlns="" id="{DD5025F1-6EE2-42DA-94FF-FC8D87E833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3125" y="-36731"/>
            <a:ext cx="6389925" cy="4785344"/>
          </a:xfrm>
          <a:prstGeom prst="rect">
            <a:avLst/>
          </a:prstGeom>
        </p:spPr>
      </p:pic>
      <p:sp>
        <p:nvSpPr>
          <p:cNvPr id="20" name="TextBox 19">
            <a:extLst>
              <a:ext uri="{FF2B5EF4-FFF2-40B4-BE49-F238E27FC236}">
                <a16:creationId xmlns:a16="http://schemas.microsoft.com/office/drawing/2014/main" xmlns="" id="{27400E0A-D10E-477D-829D-670B5DE480E0}"/>
              </a:ext>
            </a:extLst>
          </p:cNvPr>
          <p:cNvSpPr txBox="1"/>
          <p:nvPr/>
        </p:nvSpPr>
        <p:spPr>
          <a:xfrm>
            <a:off x="11722" y="4724400"/>
            <a:ext cx="9132278" cy="2133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10:28 </a:t>
            </a:r>
            <a:r>
              <a:rPr lang="en-US" sz="3200" dirty="0"/>
              <a:t>And he said to them, “</a:t>
            </a:r>
            <a:r>
              <a:rPr lang="en-US" sz="3200" b="1" u="sng" dirty="0">
                <a:solidFill>
                  <a:srgbClr val="002060"/>
                </a:solidFill>
              </a:rPr>
              <a:t>You yourselves know how  </a:t>
            </a:r>
            <a:r>
              <a:rPr lang="en-US" sz="3100" b="1" u="sng" dirty="0">
                <a:solidFill>
                  <a:srgbClr val="002060"/>
                </a:solidFill>
              </a:rPr>
              <a:t>unlawful it is for a man who is a Jew to associate with </a:t>
            </a:r>
            <a:r>
              <a:rPr lang="en-US" sz="3200" b="1" u="sng" dirty="0">
                <a:solidFill>
                  <a:srgbClr val="002060"/>
                </a:solidFill>
              </a:rPr>
              <a:t>a foreigner or to visit him</a:t>
            </a:r>
            <a:r>
              <a:rPr lang="en-US" sz="3200" dirty="0"/>
              <a:t>; and yet God has shown me that I should not call any man unholy or unclean. </a:t>
            </a:r>
            <a:r>
              <a:rPr lang="en-US" sz="3200" b="1" baseline="30000" dirty="0"/>
              <a:t>29 </a:t>
            </a:r>
            <a:endParaRPr lang="en-US" sz="3200" dirty="0"/>
          </a:p>
          <a:p>
            <a:r>
              <a:rPr lang="en-US" sz="3000" dirty="0"/>
              <a:t> </a:t>
            </a:r>
          </a:p>
          <a:p>
            <a:endParaRPr lang="en-US" sz="3200" dirty="0"/>
          </a:p>
          <a:p>
            <a:endParaRPr lang="en-US" sz="3000" dirty="0"/>
          </a:p>
        </p:txBody>
      </p:sp>
      <p:sp>
        <p:nvSpPr>
          <p:cNvPr id="11" name="TextBox 10">
            <a:extLst>
              <a:ext uri="{FF2B5EF4-FFF2-40B4-BE49-F238E27FC236}">
                <a16:creationId xmlns:a16="http://schemas.microsoft.com/office/drawing/2014/main" xmlns="" id="{73B60AE0-594C-41E4-B2CC-999960051D35}"/>
              </a:ext>
            </a:extLst>
          </p:cNvPr>
          <p:cNvSpPr txBox="1"/>
          <p:nvPr/>
        </p:nvSpPr>
        <p:spPr>
          <a:xfrm>
            <a:off x="0" y="4724400"/>
            <a:ext cx="9132278" cy="21336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10:29 </a:t>
            </a:r>
            <a:r>
              <a:rPr lang="en-US" sz="3400" dirty="0"/>
              <a:t>That is why I came without even raising any objection when I was sent for. </a:t>
            </a:r>
            <a:r>
              <a:rPr lang="en-US" sz="3400" b="1" u="sng" dirty="0">
                <a:solidFill>
                  <a:srgbClr val="002060"/>
                </a:solidFill>
              </a:rPr>
              <a:t>So I ask for what reason you have sent for me.</a:t>
            </a:r>
            <a:r>
              <a:rPr lang="en-US" sz="3400" dirty="0"/>
              <a:t>”</a:t>
            </a:r>
          </a:p>
          <a:p>
            <a:r>
              <a:rPr lang="en-US" sz="3000" dirty="0"/>
              <a:t> </a:t>
            </a:r>
          </a:p>
          <a:p>
            <a:endParaRPr lang="en-US" sz="3200" dirty="0"/>
          </a:p>
          <a:p>
            <a:endParaRPr lang="en-US" sz="3000" dirty="0"/>
          </a:p>
        </p:txBody>
      </p:sp>
    </p:spTree>
    <p:extLst>
      <p:ext uri="{BB962C8B-B14F-4D97-AF65-F5344CB8AC3E}">
        <p14:creationId xmlns:p14="http://schemas.microsoft.com/office/powerpoint/2010/main" val="23237165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uple of people that are standing in front of a building&#10;&#10;Description generated with very high confidence">
            <a:extLst>
              <a:ext uri="{FF2B5EF4-FFF2-40B4-BE49-F238E27FC236}">
                <a16:creationId xmlns:a16="http://schemas.microsoft.com/office/drawing/2014/main" xmlns="" id="{DD5025F1-6EE2-42DA-94FF-FC8D87E833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3125" y="-36731"/>
            <a:ext cx="6389925" cy="4785344"/>
          </a:xfrm>
          <a:prstGeom prst="rect">
            <a:avLst/>
          </a:prstGeom>
        </p:spPr>
      </p:pic>
      <p:sp>
        <p:nvSpPr>
          <p:cNvPr id="11" name="TextBox 10">
            <a:extLst>
              <a:ext uri="{FF2B5EF4-FFF2-40B4-BE49-F238E27FC236}">
                <a16:creationId xmlns:a16="http://schemas.microsoft.com/office/drawing/2014/main" xmlns="" id="{73B60AE0-594C-41E4-B2CC-999960051D35}"/>
              </a:ext>
            </a:extLst>
          </p:cNvPr>
          <p:cNvSpPr txBox="1"/>
          <p:nvPr/>
        </p:nvSpPr>
        <p:spPr>
          <a:xfrm>
            <a:off x="0" y="2514600"/>
            <a:ext cx="9163050" cy="4354286"/>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10:30 </a:t>
            </a:r>
            <a:r>
              <a:rPr lang="en-US" sz="3100" dirty="0"/>
              <a:t>Cornelius said, “Four days ago to this hour, I was praying in my house during the ninth hour; and behold,  a man stood before me in shining garments,  </a:t>
            </a:r>
            <a:r>
              <a:rPr lang="en-US" sz="3100" b="1" baseline="30000" dirty="0"/>
              <a:t>31 </a:t>
            </a:r>
            <a:r>
              <a:rPr lang="en-US" sz="3100" dirty="0"/>
              <a:t>and he said, ‘Cornelius, your prayer has been heard and your alms have been remembered before God. </a:t>
            </a:r>
            <a:r>
              <a:rPr lang="en-US" sz="3100" b="1" baseline="30000" dirty="0"/>
              <a:t>32 </a:t>
            </a:r>
            <a:r>
              <a:rPr lang="en-US" sz="3100" dirty="0"/>
              <a:t>Therefore send to Joppa and invite Simon, who is also called Peter, to come to you; he is staying at the house of Simon the  tanner by the sea.’ </a:t>
            </a:r>
            <a:r>
              <a:rPr lang="en-US" sz="3100" b="1" baseline="30000" dirty="0"/>
              <a:t>33 </a:t>
            </a:r>
            <a:r>
              <a:rPr lang="en-US" sz="3100" dirty="0"/>
              <a:t>So I sent for you immediately, and you have been kind enough to come. </a:t>
            </a:r>
          </a:p>
          <a:p>
            <a:r>
              <a:rPr lang="en-US" sz="3200" dirty="0"/>
              <a:t> </a:t>
            </a:r>
          </a:p>
          <a:p>
            <a:endParaRPr lang="en-US" sz="3200" dirty="0"/>
          </a:p>
          <a:p>
            <a:endParaRPr lang="en-US" sz="3000" dirty="0"/>
          </a:p>
        </p:txBody>
      </p:sp>
      <p:sp>
        <p:nvSpPr>
          <p:cNvPr id="13" name="TextBox 12">
            <a:extLst>
              <a:ext uri="{FF2B5EF4-FFF2-40B4-BE49-F238E27FC236}">
                <a16:creationId xmlns:a16="http://schemas.microsoft.com/office/drawing/2014/main" xmlns="" id="{53BAFFEC-1B45-4867-B3BD-A2CF0D3812A3}"/>
              </a:ext>
            </a:extLst>
          </p:cNvPr>
          <p:cNvSpPr txBox="1"/>
          <p:nvPr/>
        </p:nvSpPr>
        <p:spPr>
          <a:xfrm>
            <a:off x="0" y="2514600"/>
            <a:ext cx="9163050" cy="4354286"/>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10:30 </a:t>
            </a:r>
            <a:r>
              <a:rPr lang="en-US" sz="3100" dirty="0"/>
              <a:t>Cornelius said, “</a:t>
            </a:r>
            <a:r>
              <a:rPr lang="en-US" sz="3100" b="1" u="sng" dirty="0">
                <a:solidFill>
                  <a:srgbClr val="002060"/>
                </a:solidFill>
              </a:rPr>
              <a:t>Four days ago to this hour</a:t>
            </a:r>
            <a:r>
              <a:rPr lang="en-US" sz="3100" dirty="0"/>
              <a:t>, I was praying in my house during the ninth hour; and behold,  a man stood before me in shining garments,  </a:t>
            </a:r>
            <a:r>
              <a:rPr lang="en-US" sz="3100" b="1" baseline="30000" dirty="0"/>
              <a:t>31 </a:t>
            </a:r>
            <a:r>
              <a:rPr lang="en-US" sz="3100" dirty="0"/>
              <a:t>and he said, ‘Cornelius, your prayer has been heard and your alms have been remembered before God. </a:t>
            </a:r>
            <a:r>
              <a:rPr lang="en-US" sz="3100" b="1" baseline="30000" dirty="0"/>
              <a:t>32 </a:t>
            </a:r>
            <a:r>
              <a:rPr lang="en-US" sz="3100" dirty="0"/>
              <a:t>Therefore send to Joppa and invite Simon, who is also called Peter, to come to you; he is staying at the house of Simon the  tanner by the sea.’ </a:t>
            </a:r>
            <a:r>
              <a:rPr lang="en-US" sz="3100" b="1" baseline="30000" dirty="0"/>
              <a:t>33 </a:t>
            </a:r>
            <a:r>
              <a:rPr lang="en-US" sz="3100" dirty="0"/>
              <a:t>So I sent for you immediately, and you have been kind enough to come. </a:t>
            </a:r>
          </a:p>
          <a:p>
            <a:r>
              <a:rPr lang="en-US" sz="3200" dirty="0"/>
              <a:t> </a:t>
            </a:r>
          </a:p>
          <a:p>
            <a:endParaRPr lang="en-US" sz="3200" dirty="0"/>
          </a:p>
          <a:p>
            <a:endParaRPr lang="en-US" sz="3000" dirty="0"/>
          </a:p>
        </p:txBody>
      </p:sp>
    </p:spTree>
    <p:extLst>
      <p:ext uri="{BB962C8B-B14F-4D97-AF65-F5344CB8AC3E}">
        <p14:creationId xmlns:p14="http://schemas.microsoft.com/office/powerpoint/2010/main" val="1333280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uple of people that are standing in front of a building&#10;&#10;Description generated with very high confidence">
            <a:extLst>
              <a:ext uri="{FF2B5EF4-FFF2-40B4-BE49-F238E27FC236}">
                <a16:creationId xmlns:a16="http://schemas.microsoft.com/office/drawing/2014/main" xmlns="" id="{DD5025F1-6EE2-42DA-94FF-FC8D87E833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3125" y="-36731"/>
            <a:ext cx="6389925" cy="4785344"/>
          </a:xfrm>
          <a:prstGeom prst="rect">
            <a:avLst/>
          </a:prstGeom>
        </p:spPr>
      </p:pic>
      <p:sp>
        <p:nvSpPr>
          <p:cNvPr id="11" name="TextBox 10">
            <a:extLst>
              <a:ext uri="{FF2B5EF4-FFF2-40B4-BE49-F238E27FC236}">
                <a16:creationId xmlns:a16="http://schemas.microsoft.com/office/drawing/2014/main" xmlns="" id="{73B60AE0-594C-41E4-B2CC-999960051D35}"/>
              </a:ext>
            </a:extLst>
          </p:cNvPr>
          <p:cNvSpPr txBox="1"/>
          <p:nvPr/>
        </p:nvSpPr>
        <p:spPr>
          <a:xfrm>
            <a:off x="0" y="2514600"/>
            <a:ext cx="9163050" cy="4354286"/>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10:30 </a:t>
            </a:r>
            <a:r>
              <a:rPr lang="en-US" sz="3100" dirty="0"/>
              <a:t>Cornelius said, “Four days ago to this hour, I was praying in my house during the ninth hour; and behold,  a man stood before me in shining garments,  </a:t>
            </a:r>
            <a:r>
              <a:rPr lang="en-US" sz="3100" b="1" baseline="30000" dirty="0"/>
              <a:t>31 </a:t>
            </a:r>
            <a:r>
              <a:rPr lang="en-US" sz="3100" dirty="0"/>
              <a:t>and he said, ‘Cornelius, your prayer has been heard and your alms have been remembered before God. </a:t>
            </a:r>
            <a:r>
              <a:rPr lang="en-US" sz="3100" b="1" baseline="30000" dirty="0"/>
              <a:t>32 </a:t>
            </a:r>
            <a:r>
              <a:rPr lang="en-US" sz="3100" dirty="0"/>
              <a:t>Therefore send to Joppa and invite Simon, who is also called Peter, to come to you; he is staying at the house of Simon the  tanner by the sea.’ </a:t>
            </a:r>
            <a:r>
              <a:rPr lang="en-US" sz="3100" b="1" baseline="30000" dirty="0"/>
              <a:t>33 </a:t>
            </a:r>
            <a:r>
              <a:rPr lang="en-US" sz="3100" dirty="0"/>
              <a:t>So I sent for you immediately, and you have been kind enough to come. </a:t>
            </a:r>
          </a:p>
          <a:p>
            <a:r>
              <a:rPr lang="en-US" sz="3200" dirty="0"/>
              <a:t> </a:t>
            </a:r>
          </a:p>
          <a:p>
            <a:endParaRPr lang="en-US" sz="3200" dirty="0"/>
          </a:p>
          <a:p>
            <a:endParaRPr lang="en-US" sz="3000" dirty="0"/>
          </a:p>
        </p:txBody>
      </p:sp>
      <p:sp>
        <p:nvSpPr>
          <p:cNvPr id="6" name="Rounded Rectangular Callout 14">
            <a:extLst>
              <a:ext uri="{FF2B5EF4-FFF2-40B4-BE49-F238E27FC236}">
                <a16:creationId xmlns:a16="http://schemas.microsoft.com/office/drawing/2014/main" xmlns="" id="{4EE554F1-0F8C-4EC0-B0D2-4C8D06284EB7}"/>
              </a:ext>
            </a:extLst>
          </p:cNvPr>
          <p:cNvSpPr/>
          <p:nvPr/>
        </p:nvSpPr>
        <p:spPr>
          <a:xfrm>
            <a:off x="0" y="1304748"/>
            <a:ext cx="2743200" cy="689537"/>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That would be creepy… </a:t>
            </a:r>
          </a:p>
        </p:txBody>
      </p:sp>
      <p:sp>
        <p:nvSpPr>
          <p:cNvPr id="13" name="TextBox 12">
            <a:extLst>
              <a:ext uri="{FF2B5EF4-FFF2-40B4-BE49-F238E27FC236}">
                <a16:creationId xmlns:a16="http://schemas.microsoft.com/office/drawing/2014/main" xmlns="" id="{53BAFFEC-1B45-4867-B3BD-A2CF0D3812A3}"/>
              </a:ext>
            </a:extLst>
          </p:cNvPr>
          <p:cNvSpPr txBox="1"/>
          <p:nvPr/>
        </p:nvSpPr>
        <p:spPr>
          <a:xfrm>
            <a:off x="0" y="2514600"/>
            <a:ext cx="9163050" cy="4354286"/>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10:30 </a:t>
            </a:r>
            <a:r>
              <a:rPr lang="en-US" sz="3100" dirty="0"/>
              <a:t>Cornelius said, “</a:t>
            </a:r>
            <a:r>
              <a:rPr lang="en-US" sz="3100" b="1" u="sng" dirty="0">
                <a:solidFill>
                  <a:srgbClr val="002060"/>
                </a:solidFill>
              </a:rPr>
              <a:t>Four days ago to this hour</a:t>
            </a:r>
            <a:r>
              <a:rPr lang="en-US" sz="3100" dirty="0"/>
              <a:t>, I was praying in my house during the ninth hour; and behold,  a man stood before me in shining garments,  </a:t>
            </a:r>
            <a:r>
              <a:rPr lang="en-US" sz="3100" b="1" baseline="30000" dirty="0"/>
              <a:t>31 </a:t>
            </a:r>
            <a:r>
              <a:rPr lang="en-US" sz="3100" dirty="0"/>
              <a:t>and he said, ‘Cornelius, your prayer has been heard and your alms have been remembered before God. </a:t>
            </a:r>
            <a:r>
              <a:rPr lang="en-US" sz="3100" b="1" baseline="30000" dirty="0"/>
              <a:t>32 </a:t>
            </a:r>
            <a:r>
              <a:rPr lang="en-US" sz="3100" dirty="0"/>
              <a:t>Therefore send to Joppa and invite Simon, who is also called Peter, to come to you; he is staying at the house of Simon the  tanner by the sea.’ </a:t>
            </a:r>
            <a:r>
              <a:rPr lang="en-US" sz="3100" b="1" baseline="30000" dirty="0"/>
              <a:t>33 </a:t>
            </a:r>
            <a:r>
              <a:rPr lang="en-US" sz="3100" dirty="0"/>
              <a:t>So I sent for you immediately, and you have been kind enough to come. </a:t>
            </a:r>
          </a:p>
          <a:p>
            <a:r>
              <a:rPr lang="en-US" sz="3200" dirty="0"/>
              <a:t> </a:t>
            </a:r>
          </a:p>
          <a:p>
            <a:endParaRPr lang="en-US" sz="3200" dirty="0"/>
          </a:p>
          <a:p>
            <a:endParaRPr lang="en-US" sz="3000" dirty="0"/>
          </a:p>
        </p:txBody>
      </p:sp>
    </p:spTree>
    <p:extLst>
      <p:ext uri="{BB962C8B-B14F-4D97-AF65-F5344CB8AC3E}">
        <p14:creationId xmlns:p14="http://schemas.microsoft.com/office/powerpoint/2010/main" val="3020174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uple of people that are standing in front of a building&#10;&#10;Description generated with very high confidence">
            <a:extLst>
              <a:ext uri="{FF2B5EF4-FFF2-40B4-BE49-F238E27FC236}">
                <a16:creationId xmlns:a16="http://schemas.microsoft.com/office/drawing/2014/main" xmlns="" id="{DD5025F1-6EE2-42DA-94FF-FC8D87E833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3125" y="-36731"/>
            <a:ext cx="6389925" cy="4785344"/>
          </a:xfrm>
          <a:prstGeom prst="rect">
            <a:avLst/>
          </a:prstGeom>
        </p:spPr>
      </p:pic>
      <p:sp>
        <p:nvSpPr>
          <p:cNvPr id="11" name="TextBox 10">
            <a:extLst>
              <a:ext uri="{FF2B5EF4-FFF2-40B4-BE49-F238E27FC236}">
                <a16:creationId xmlns:a16="http://schemas.microsoft.com/office/drawing/2014/main" xmlns="" id="{73B60AE0-594C-41E4-B2CC-999960051D35}"/>
              </a:ext>
            </a:extLst>
          </p:cNvPr>
          <p:cNvSpPr txBox="1"/>
          <p:nvPr/>
        </p:nvSpPr>
        <p:spPr>
          <a:xfrm>
            <a:off x="0" y="2514600"/>
            <a:ext cx="9163050" cy="4354286"/>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10:30 </a:t>
            </a:r>
            <a:r>
              <a:rPr lang="en-US" sz="3100" dirty="0"/>
              <a:t>Cornelius said, “Four days ago to this hour, I was praying in my house during the ninth hour; and behold,  a man stood before me in shining garments,  </a:t>
            </a:r>
            <a:r>
              <a:rPr lang="en-US" sz="3100" b="1" baseline="30000" dirty="0"/>
              <a:t>31 </a:t>
            </a:r>
            <a:r>
              <a:rPr lang="en-US" sz="3100" dirty="0"/>
              <a:t>and he said, ‘Cornelius, your prayer has been heard and your alms have been remembered before God. </a:t>
            </a:r>
            <a:r>
              <a:rPr lang="en-US" sz="3100" b="1" baseline="30000" dirty="0"/>
              <a:t>32 </a:t>
            </a:r>
            <a:r>
              <a:rPr lang="en-US" sz="3100" dirty="0"/>
              <a:t>Therefore send to Joppa and invite Simon, who is also called Peter, to come to you; he is staying at the house of Simon the  tanner by the sea.’ </a:t>
            </a:r>
            <a:r>
              <a:rPr lang="en-US" sz="3100" b="1" baseline="30000" dirty="0"/>
              <a:t>33 </a:t>
            </a:r>
            <a:r>
              <a:rPr lang="en-US" sz="3100" dirty="0"/>
              <a:t>So I sent for you immediately, and you have been kind enough to come. </a:t>
            </a:r>
          </a:p>
          <a:p>
            <a:r>
              <a:rPr lang="en-US" sz="3200" dirty="0"/>
              <a:t> </a:t>
            </a:r>
          </a:p>
          <a:p>
            <a:endParaRPr lang="en-US" sz="3200" dirty="0"/>
          </a:p>
          <a:p>
            <a:endParaRPr lang="en-US" sz="3000" dirty="0"/>
          </a:p>
        </p:txBody>
      </p:sp>
      <p:sp>
        <p:nvSpPr>
          <p:cNvPr id="6" name="Rounded Rectangular Callout 14">
            <a:extLst>
              <a:ext uri="{FF2B5EF4-FFF2-40B4-BE49-F238E27FC236}">
                <a16:creationId xmlns:a16="http://schemas.microsoft.com/office/drawing/2014/main" xmlns="" id="{4EE554F1-0F8C-4EC0-B0D2-4C8D06284EB7}"/>
              </a:ext>
            </a:extLst>
          </p:cNvPr>
          <p:cNvSpPr/>
          <p:nvPr/>
        </p:nvSpPr>
        <p:spPr>
          <a:xfrm>
            <a:off x="0" y="1304748"/>
            <a:ext cx="2743200" cy="689537"/>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That would be creepy… </a:t>
            </a:r>
          </a:p>
        </p:txBody>
      </p:sp>
      <p:sp>
        <p:nvSpPr>
          <p:cNvPr id="8" name="Rounded Rectangular Callout 14">
            <a:extLst>
              <a:ext uri="{FF2B5EF4-FFF2-40B4-BE49-F238E27FC236}">
                <a16:creationId xmlns:a16="http://schemas.microsoft.com/office/drawing/2014/main" xmlns="" id="{799F899F-6AF6-4E4B-ACB9-A7EE61C04C7B}"/>
              </a:ext>
            </a:extLst>
          </p:cNvPr>
          <p:cNvSpPr/>
          <p:nvPr/>
        </p:nvSpPr>
        <p:spPr>
          <a:xfrm>
            <a:off x="129263" y="138428"/>
            <a:ext cx="4953000" cy="649164"/>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Super-specific details</a:t>
            </a:r>
          </a:p>
        </p:txBody>
      </p:sp>
      <p:sp>
        <p:nvSpPr>
          <p:cNvPr id="13" name="TextBox 12">
            <a:extLst>
              <a:ext uri="{FF2B5EF4-FFF2-40B4-BE49-F238E27FC236}">
                <a16:creationId xmlns:a16="http://schemas.microsoft.com/office/drawing/2014/main" xmlns="" id="{53BAFFEC-1B45-4867-B3BD-A2CF0D3812A3}"/>
              </a:ext>
            </a:extLst>
          </p:cNvPr>
          <p:cNvSpPr txBox="1"/>
          <p:nvPr/>
        </p:nvSpPr>
        <p:spPr>
          <a:xfrm>
            <a:off x="0" y="2514600"/>
            <a:ext cx="9163050" cy="4354286"/>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10:30 </a:t>
            </a:r>
            <a:r>
              <a:rPr lang="en-US" sz="3100" dirty="0"/>
              <a:t>Cornelius said, “</a:t>
            </a:r>
            <a:r>
              <a:rPr lang="en-US" sz="3100" b="1" u="sng" dirty="0">
                <a:solidFill>
                  <a:srgbClr val="002060"/>
                </a:solidFill>
              </a:rPr>
              <a:t>Four days ago to this hour</a:t>
            </a:r>
            <a:r>
              <a:rPr lang="en-US" sz="3100" dirty="0"/>
              <a:t>, I was praying in my house during the ninth hour; and behold,  a man stood before me in shining garments,  </a:t>
            </a:r>
            <a:r>
              <a:rPr lang="en-US" sz="3100" b="1" baseline="30000" dirty="0"/>
              <a:t>31 </a:t>
            </a:r>
            <a:r>
              <a:rPr lang="en-US" sz="3100" dirty="0"/>
              <a:t>and he said, ‘Cornelius, your prayer has been heard and your alms have been remembered before God. </a:t>
            </a:r>
            <a:r>
              <a:rPr lang="en-US" sz="3100" b="1" baseline="30000" dirty="0"/>
              <a:t>32 </a:t>
            </a:r>
            <a:r>
              <a:rPr lang="en-US" sz="3100" dirty="0"/>
              <a:t>Therefore send to Joppa and invite Simon, who is also called Peter, to come to you; he is staying at the house of Simon the  tanner by the sea.’ </a:t>
            </a:r>
            <a:r>
              <a:rPr lang="en-US" sz="3100" b="1" baseline="30000" dirty="0"/>
              <a:t>33 </a:t>
            </a:r>
            <a:r>
              <a:rPr lang="en-US" sz="3100" dirty="0"/>
              <a:t>So I sent for you immediately, and you have been kind enough to come. </a:t>
            </a:r>
          </a:p>
          <a:p>
            <a:r>
              <a:rPr lang="en-US" sz="3200" dirty="0"/>
              <a:t> </a:t>
            </a:r>
          </a:p>
          <a:p>
            <a:endParaRPr lang="en-US" sz="3200" dirty="0"/>
          </a:p>
          <a:p>
            <a:endParaRPr lang="en-US" sz="3000" dirty="0"/>
          </a:p>
        </p:txBody>
      </p:sp>
    </p:spTree>
    <p:extLst>
      <p:ext uri="{BB962C8B-B14F-4D97-AF65-F5344CB8AC3E}">
        <p14:creationId xmlns:p14="http://schemas.microsoft.com/office/powerpoint/2010/main" val="173241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1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uple of people that are standing in front of a building&#10;&#10;Description generated with very high confidence">
            <a:extLst>
              <a:ext uri="{FF2B5EF4-FFF2-40B4-BE49-F238E27FC236}">
                <a16:creationId xmlns:a16="http://schemas.microsoft.com/office/drawing/2014/main" xmlns="" id="{DD5025F1-6EE2-42DA-94FF-FC8D87E833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3125" y="-36731"/>
            <a:ext cx="6389925" cy="4785344"/>
          </a:xfrm>
          <a:prstGeom prst="rect">
            <a:avLst/>
          </a:prstGeom>
        </p:spPr>
      </p:pic>
      <p:sp>
        <p:nvSpPr>
          <p:cNvPr id="11" name="TextBox 10">
            <a:extLst>
              <a:ext uri="{FF2B5EF4-FFF2-40B4-BE49-F238E27FC236}">
                <a16:creationId xmlns:a16="http://schemas.microsoft.com/office/drawing/2014/main" xmlns="" id="{73B60AE0-594C-41E4-B2CC-999960051D35}"/>
              </a:ext>
            </a:extLst>
          </p:cNvPr>
          <p:cNvSpPr txBox="1"/>
          <p:nvPr/>
        </p:nvSpPr>
        <p:spPr>
          <a:xfrm>
            <a:off x="0" y="2514600"/>
            <a:ext cx="9163050" cy="4354286"/>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10:30 </a:t>
            </a:r>
            <a:r>
              <a:rPr lang="en-US" sz="3100" dirty="0"/>
              <a:t>Cornelius said, “Four days ago to this hour, </a:t>
            </a:r>
            <a:r>
              <a:rPr lang="en-US" sz="3100" b="1" u="sng" dirty="0">
                <a:solidFill>
                  <a:srgbClr val="002060"/>
                </a:solidFill>
              </a:rPr>
              <a:t>I was praying in my house during the ninth hour</a:t>
            </a:r>
            <a:r>
              <a:rPr lang="en-US" sz="3100" dirty="0"/>
              <a:t>; and behold,  a man stood before me in shining garments,  </a:t>
            </a:r>
            <a:r>
              <a:rPr lang="en-US" sz="3100" b="1" baseline="30000" dirty="0"/>
              <a:t>31 </a:t>
            </a:r>
            <a:r>
              <a:rPr lang="en-US" sz="3100" dirty="0"/>
              <a:t>and he said, ‘Cornelius, your prayer has been heard and your alms have been remembered before God. </a:t>
            </a:r>
            <a:r>
              <a:rPr lang="en-US" sz="3100" b="1" baseline="30000" dirty="0"/>
              <a:t>32 </a:t>
            </a:r>
            <a:r>
              <a:rPr lang="en-US" sz="3100" dirty="0"/>
              <a:t>Therefore send to Joppa and invite Simon, who is also called Peter, to come to you; he is staying at the house of Simon the  tanner by the sea.’ </a:t>
            </a:r>
            <a:r>
              <a:rPr lang="en-US" sz="3100" b="1" baseline="30000" dirty="0"/>
              <a:t>33 </a:t>
            </a:r>
            <a:r>
              <a:rPr lang="en-US" sz="3100" dirty="0"/>
              <a:t>So I sent for you immediately, and you have been kind enough to come. </a:t>
            </a:r>
          </a:p>
          <a:p>
            <a:r>
              <a:rPr lang="en-US" sz="3200" dirty="0"/>
              <a:t> </a:t>
            </a:r>
          </a:p>
          <a:p>
            <a:endParaRPr lang="en-US" sz="3200" dirty="0"/>
          </a:p>
          <a:p>
            <a:endParaRPr lang="en-US" sz="3000" dirty="0"/>
          </a:p>
        </p:txBody>
      </p:sp>
      <p:sp>
        <p:nvSpPr>
          <p:cNvPr id="9" name="Rounded Rectangular Callout 14">
            <a:extLst>
              <a:ext uri="{FF2B5EF4-FFF2-40B4-BE49-F238E27FC236}">
                <a16:creationId xmlns:a16="http://schemas.microsoft.com/office/drawing/2014/main" xmlns="" id="{20FB1BD9-311D-44C2-9738-9E246CD2BAF5}"/>
              </a:ext>
            </a:extLst>
          </p:cNvPr>
          <p:cNvSpPr/>
          <p:nvPr/>
        </p:nvSpPr>
        <p:spPr>
          <a:xfrm>
            <a:off x="259892" y="158079"/>
            <a:ext cx="4953000" cy="649164"/>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parallel experiences</a:t>
            </a:r>
          </a:p>
        </p:txBody>
      </p:sp>
      <p:sp>
        <p:nvSpPr>
          <p:cNvPr id="7" name="Rounded Rectangular Callout 14">
            <a:extLst>
              <a:ext uri="{FF2B5EF4-FFF2-40B4-BE49-F238E27FC236}">
                <a16:creationId xmlns:a16="http://schemas.microsoft.com/office/drawing/2014/main" xmlns="" id="{8560F20E-92A8-4DBB-98DB-CB605D5A341A}"/>
              </a:ext>
            </a:extLst>
          </p:cNvPr>
          <p:cNvSpPr/>
          <p:nvPr/>
        </p:nvSpPr>
        <p:spPr>
          <a:xfrm>
            <a:off x="0" y="1304748"/>
            <a:ext cx="2743200" cy="689537"/>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That would be creepy… </a:t>
            </a:r>
          </a:p>
        </p:txBody>
      </p:sp>
    </p:spTree>
    <p:extLst>
      <p:ext uri="{BB962C8B-B14F-4D97-AF65-F5344CB8AC3E}">
        <p14:creationId xmlns:p14="http://schemas.microsoft.com/office/powerpoint/2010/main" val="2471802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uple of people that are standing in front of a building&#10;&#10;Description generated with very high confidence">
            <a:extLst>
              <a:ext uri="{FF2B5EF4-FFF2-40B4-BE49-F238E27FC236}">
                <a16:creationId xmlns:a16="http://schemas.microsoft.com/office/drawing/2014/main" xmlns="" id="{DD5025F1-6EE2-42DA-94FF-FC8D87E833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3125" y="-36731"/>
            <a:ext cx="6389925" cy="4785344"/>
          </a:xfrm>
          <a:prstGeom prst="rect">
            <a:avLst/>
          </a:prstGeom>
        </p:spPr>
      </p:pic>
      <p:sp>
        <p:nvSpPr>
          <p:cNvPr id="11" name="TextBox 10">
            <a:extLst>
              <a:ext uri="{FF2B5EF4-FFF2-40B4-BE49-F238E27FC236}">
                <a16:creationId xmlns:a16="http://schemas.microsoft.com/office/drawing/2014/main" xmlns="" id="{73B60AE0-594C-41E4-B2CC-999960051D35}"/>
              </a:ext>
            </a:extLst>
          </p:cNvPr>
          <p:cNvSpPr txBox="1"/>
          <p:nvPr/>
        </p:nvSpPr>
        <p:spPr>
          <a:xfrm>
            <a:off x="0" y="2514600"/>
            <a:ext cx="9163050" cy="4354286"/>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10:30 </a:t>
            </a:r>
            <a:r>
              <a:rPr lang="en-US" sz="3100" dirty="0"/>
              <a:t>Cornelius said, “Four days ago to this hour, I was praying in my house during the ninth hour; </a:t>
            </a:r>
            <a:r>
              <a:rPr lang="en-US" sz="3100" b="1" u="sng" dirty="0">
                <a:solidFill>
                  <a:srgbClr val="002060"/>
                </a:solidFill>
              </a:rPr>
              <a:t>and behold,  a man stood before</a:t>
            </a:r>
            <a:r>
              <a:rPr lang="en-US" sz="3100" dirty="0"/>
              <a:t> me in shining garments,  </a:t>
            </a:r>
            <a:r>
              <a:rPr lang="en-US" sz="3100" b="1" baseline="30000" dirty="0"/>
              <a:t>31 </a:t>
            </a:r>
            <a:r>
              <a:rPr lang="en-US" sz="3100" dirty="0"/>
              <a:t>and he said, ‘Cornelius, your prayer has been heard and your alms have been remembered before God. </a:t>
            </a:r>
            <a:r>
              <a:rPr lang="en-US" sz="3100" b="1" baseline="30000" dirty="0"/>
              <a:t>32 </a:t>
            </a:r>
            <a:r>
              <a:rPr lang="en-US" sz="3100" dirty="0"/>
              <a:t>Therefore send to Joppa and invite Simon, who is also called Peter, to come to you; he is staying at the house of Simon the  tanner by the sea.’ </a:t>
            </a:r>
            <a:r>
              <a:rPr lang="en-US" sz="3100" b="1" baseline="30000" dirty="0"/>
              <a:t>33 </a:t>
            </a:r>
            <a:r>
              <a:rPr lang="en-US" sz="3100" dirty="0"/>
              <a:t>So I sent for you immediately, and you have been kind enough to come. </a:t>
            </a:r>
          </a:p>
          <a:p>
            <a:r>
              <a:rPr lang="en-US" sz="3200" dirty="0"/>
              <a:t> </a:t>
            </a:r>
          </a:p>
          <a:p>
            <a:endParaRPr lang="en-US" sz="3200" dirty="0"/>
          </a:p>
          <a:p>
            <a:endParaRPr lang="en-US" sz="3000" dirty="0"/>
          </a:p>
        </p:txBody>
      </p:sp>
      <p:sp>
        <p:nvSpPr>
          <p:cNvPr id="10" name="Rounded Rectangular Callout 14">
            <a:extLst>
              <a:ext uri="{FF2B5EF4-FFF2-40B4-BE49-F238E27FC236}">
                <a16:creationId xmlns:a16="http://schemas.microsoft.com/office/drawing/2014/main" xmlns="" id="{6A812CCF-954E-4439-978D-CEFCEFCB19DA}"/>
              </a:ext>
            </a:extLst>
          </p:cNvPr>
          <p:cNvSpPr/>
          <p:nvPr/>
        </p:nvSpPr>
        <p:spPr>
          <a:xfrm>
            <a:off x="152400" y="205817"/>
            <a:ext cx="5448300" cy="649164"/>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Complementary visions</a:t>
            </a:r>
          </a:p>
        </p:txBody>
      </p:sp>
      <p:sp>
        <p:nvSpPr>
          <p:cNvPr id="7" name="Rounded Rectangular Callout 14">
            <a:extLst>
              <a:ext uri="{FF2B5EF4-FFF2-40B4-BE49-F238E27FC236}">
                <a16:creationId xmlns:a16="http://schemas.microsoft.com/office/drawing/2014/main" xmlns="" id="{652D502F-B5B9-404C-9B1E-25F3D3E4E79D}"/>
              </a:ext>
            </a:extLst>
          </p:cNvPr>
          <p:cNvSpPr/>
          <p:nvPr/>
        </p:nvSpPr>
        <p:spPr>
          <a:xfrm>
            <a:off x="0" y="1304748"/>
            <a:ext cx="2743200" cy="689537"/>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That would be creepy… </a:t>
            </a:r>
          </a:p>
        </p:txBody>
      </p:sp>
    </p:spTree>
    <p:extLst>
      <p:ext uri="{BB962C8B-B14F-4D97-AF65-F5344CB8AC3E}">
        <p14:creationId xmlns:p14="http://schemas.microsoft.com/office/powerpoint/2010/main" val="422249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uple of people that are standing in front of a building&#10;&#10;Description generated with very high confidence">
            <a:extLst>
              <a:ext uri="{FF2B5EF4-FFF2-40B4-BE49-F238E27FC236}">
                <a16:creationId xmlns:a16="http://schemas.microsoft.com/office/drawing/2014/main" xmlns="" id="{DD5025F1-6EE2-42DA-94FF-FC8D87E833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3125" y="-36731"/>
            <a:ext cx="6389925" cy="4785344"/>
          </a:xfrm>
          <a:prstGeom prst="rect">
            <a:avLst/>
          </a:prstGeom>
        </p:spPr>
      </p:pic>
      <p:sp>
        <p:nvSpPr>
          <p:cNvPr id="11" name="TextBox 10">
            <a:extLst>
              <a:ext uri="{FF2B5EF4-FFF2-40B4-BE49-F238E27FC236}">
                <a16:creationId xmlns:a16="http://schemas.microsoft.com/office/drawing/2014/main" xmlns="" id="{73B60AE0-594C-41E4-B2CC-999960051D35}"/>
              </a:ext>
            </a:extLst>
          </p:cNvPr>
          <p:cNvSpPr txBox="1"/>
          <p:nvPr/>
        </p:nvSpPr>
        <p:spPr>
          <a:xfrm>
            <a:off x="0" y="2514600"/>
            <a:ext cx="9163050" cy="4354286"/>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10:30 </a:t>
            </a:r>
            <a:r>
              <a:rPr lang="en-US" sz="3100" dirty="0"/>
              <a:t>Cornelius said, “Four days ago to this hour, I was praying in my house during the ninth hour; and behold,  a man stood before me in shining garments,  </a:t>
            </a:r>
            <a:r>
              <a:rPr lang="en-US" sz="3100" b="1" baseline="30000" dirty="0"/>
              <a:t>31 </a:t>
            </a:r>
            <a:r>
              <a:rPr lang="en-US" sz="3100" dirty="0"/>
              <a:t>and he said, ‘Cornelius, your prayer has been heard and your alms have been remembered before God. </a:t>
            </a:r>
            <a:r>
              <a:rPr lang="en-US" sz="3100" b="1" baseline="30000" dirty="0"/>
              <a:t>32 </a:t>
            </a:r>
            <a:r>
              <a:rPr lang="en-US" sz="3100" dirty="0"/>
              <a:t>Therefore send to Joppa and invite Simon, who is also called Peter, to come to you; he is staying at the house of Simon the  tanner by the sea.’ </a:t>
            </a:r>
            <a:r>
              <a:rPr lang="en-US" sz="3100" b="1" baseline="30000" dirty="0"/>
              <a:t>33 </a:t>
            </a:r>
            <a:r>
              <a:rPr lang="en-US" sz="3100" b="1" u="sng" dirty="0">
                <a:solidFill>
                  <a:srgbClr val="002060"/>
                </a:solidFill>
              </a:rPr>
              <a:t>So I sent for you immediately</a:t>
            </a:r>
            <a:r>
              <a:rPr lang="en-US" sz="3100" dirty="0"/>
              <a:t>, and you have been kind enough to come. </a:t>
            </a:r>
          </a:p>
          <a:p>
            <a:r>
              <a:rPr lang="en-US" sz="3200" dirty="0"/>
              <a:t> </a:t>
            </a:r>
          </a:p>
          <a:p>
            <a:endParaRPr lang="en-US" sz="3200" dirty="0"/>
          </a:p>
          <a:p>
            <a:endParaRPr lang="en-US" sz="3000" dirty="0"/>
          </a:p>
        </p:txBody>
      </p:sp>
      <p:sp>
        <p:nvSpPr>
          <p:cNvPr id="12" name="Rounded Rectangular Callout 14">
            <a:extLst>
              <a:ext uri="{FF2B5EF4-FFF2-40B4-BE49-F238E27FC236}">
                <a16:creationId xmlns:a16="http://schemas.microsoft.com/office/drawing/2014/main" xmlns="" id="{AD699EE1-F2FA-4E8D-88A1-D94B72B7207F}"/>
              </a:ext>
            </a:extLst>
          </p:cNvPr>
          <p:cNvSpPr/>
          <p:nvPr/>
        </p:nvSpPr>
        <p:spPr>
          <a:xfrm>
            <a:off x="266700" y="191289"/>
            <a:ext cx="4953000" cy="649164"/>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Synchronized timing</a:t>
            </a:r>
          </a:p>
        </p:txBody>
      </p:sp>
      <p:sp>
        <p:nvSpPr>
          <p:cNvPr id="8" name="Rounded Rectangular Callout 14">
            <a:extLst>
              <a:ext uri="{FF2B5EF4-FFF2-40B4-BE49-F238E27FC236}">
                <a16:creationId xmlns:a16="http://schemas.microsoft.com/office/drawing/2014/main" xmlns="" id="{F67A67B3-F582-4ABE-B188-ACE4A328DAE1}"/>
              </a:ext>
            </a:extLst>
          </p:cNvPr>
          <p:cNvSpPr/>
          <p:nvPr/>
        </p:nvSpPr>
        <p:spPr>
          <a:xfrm>
            <a:off x="0" y="1304748"/>
            <a:ext cx="2743200" cy="689537"/>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That would be creepy… </a:t>
            </a:r>
          </a:p>
        </p:txBody>
      </p:sp>
    </p:spTree>
    <p:extLst>
      <p:ext uri="{BB962C8B-B14F-4D97-AF65-F5344CB8AC3E}">
        <p14:creationId xmlns:p14="http://schemas.microsoft.com/office/powerpoint/2010/main" val="3816683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xmlns="" id="{3E3BFD61-0EDA-4470-BD1C-3E2868B54FA4}"/>
              </a:ext>
            </a:extLst>
          </p:cNvPr>
          <p:cNvSpPr txBox="1">
            <a:spLocks/>
          </p:cNvSpPr>
          <p:nvPr/>
        </p:nvSpPr>
        <p:spPr bwMode="auto">
          <a:xfrm>
            <a:off x="0" y="5858867"/>
            <a:ext cx="9144000" cy="999132"/>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500" b="1" dirty="0">
                <a:solidFill>
                  <a:schemeClr val="bg1"/>
                </a:solidFill>
                <a:latin typeface="+mj-lt"/>
                <a:ea typeface="+mj-ea"/>
                <a:cs typeface="+mj-cs"/>
              </a:rPr>
              <a:t>God’s 3-stage plan for “the gospel”</a:t>
            </a:r>
            <a:endParaRPr kumimoji="0" lang="en-US" sz="3500" b="1" i="0" u="none" strike="noStrike" kern="1200" cap="none" spc="0" normalizeH="0" baseline="0" noProof="0" dirty="0">
              <a:ln>
                <a:noFill/>
              </a:ln>
              <a:solidFill>
                <a:schemeClr val="bg1"/>
              </a:solidFill>
              <a:effectLst/>
              <a:uLnTx/>
              <a:uFillTx/>
              <a:latin typeface="+mj-lt"/>
              <a:ea typeface="+mj-ea"/>
              <a:cs typeface="+mj-cs"/>
            </a:endParaRPr>
          </a:p>
        </p:txBody>
      </p:sp>
      <p:pic>
        <p:nvPicPr>
          <p:cNvPr id="6" name="Picture 5">
            <a:extLst>
              <a:ext uri="{FF2B5EF4-FFF2-40B4-BE49-F238E27FC236}">
                <a16:creationId xmlns:a16="http://schemas.microsoft.com/office/drawing/2014/main" xmlns="" id="{D77EE230-C7D5-4D47-B2D8-75E21312418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260" t="11298" r="26896" b="92"/>
          <a:stretch/>
        </p:blipFill>
        <p:spPr>
          <a:xfrm rot="5400000">
            <a:off x="1143001" y="-1143000"/>
            <a:ext cx="6858000" cy="9143998"/>
          </a:xfrm>
          <a:prstGeom prst="rect">
            <a:avLst/>
          </a:prstGeom>
        </p:spPr>
      </p:pic>
      <p:sp>
        <p:nvSpPr>
          <p:cNvPr id="11" name="Line Callout 1 13">
            <a:extLst>
              <a:ext uri="{FF2B5EF4-FFF2-40B4-BE49-F238E27FC236}">
                <a16:creationId xmlns:a16="http://schemas.microsoft.com/office/drawing/2014/main" xmlns="" id="{A0545D7D-E733-4C23-BE2B-E71E4B417538}"/>
              </a:ext>
            </a:extLst>
          </p:cNvPr>
          <p:cNvSpPr/>
          <p:nvPr/>
        </p:nvSpPr>
        <p:spPr>
          <a:xfrm>
            <a:off x="5943600" y="3733800"/>
            <a:ext cx="1905000" cy="533400"/>
          </a:xfrm>
          <a:prstGeom prst="borderCallout1">
            <a:avLst>
              <a:gd name="adj1" fmla="val 36202"/>
              <a:gd name="adj2" fmla="val -118730"/>
              <a:gd name="adj3" fmla="val 55871"/>
              <a:gd name="adj4" fmla="val 276"/>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Jerusalem</a:t>
            </a:r>
          </a:p>
        </p:txBody>
      </p:sp>
      <p:sp>
        <p:nvSpPr>
          <p:cNvPr id="15" name="Oval 14">
            <a:extLst>
              <a:ext uri="{FF2B5EF4-FFF2-40B4-BE49-F238E27FC236}">
                <a16:creationId xmlns:a16="http://schemas.microsoft.com/office/drawing/2014/main" xmlns="" id="{261CE117-4AD6-4BFB-AC0C-80061E198B31}"/>
              </a:ext>
            </a:extLst>
          </p:cNvPr>
          <p:cNvSpPr/>
          <p:nvPr/>
        </p:nvSpPr>
        <p:spPr>
          <a:xfrm rot="1553808">
            <a:off x="1059149" y="2474391"/>
            <a:ext cx="3356590" cy="3712320"/>
          </a:xfrm>
          <a:prstGeom prst="ellipse">
            <a:avLst/>
          </a:prstGeom>
          <a:solidFill>
            <a:srgbClr val="00823B">
              <a:alpha val="46000"/>
            </a:srgb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xmlns="" id="{C18411E6-337F-4C24-B73B-6B1422FA0350}"/>
              </a:ext>
            </a:extLst>
          </p:cNvPr>
          <p:cNvSpPr/>
          <p:nvPr/>
        </p:nvSpPr>
        <p:spPr>
          <a:xfrm>
            <a:off x="3322414" y="3767455"/>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xmlns="" id="{9C8380B0-A9F7-450A-9F83-005AFB52C2EE}"/>
              </a:ext>
            </a:extLst>
          </p:cNvPr>
          <p:cNvSpPr/>
          <p:nvPr/>
        </p:nvSpPr>
        <p:spPr>
          <a:xfrm>
            <a:off x="1676400" y="323849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43989AB6-B424-4E0E-83F8-3363B8AAF859}"/>
              </a:ext>
            </a:extLst>
          </p:cNvPr>
          <p:cNvSpPr/>
          <p:nvPr/>
        </p:nvSpPr>
        <p:spPr>
          <a:xfrm rot="1553808">
            <a:off x="2364822" y="196478"/>
            <a:ext cx="2875664" cy="2857316"/>
          </a:xfrm>
          <a:prstGeom prst="ellipse">
            <a:avLst/>
          </a:prstGeom>
          <a:solidFill>
            <a:srgbClr val="00823B">
              <a:alpha val="46000"/>
            </a:srgb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ine Callout 1 13">
            <a:extLst>
              <a:ext uri="{FF2B5EF4-FFF2-40B4-BE49-F238E27FC236}">
                <a16:creationId xmlns:a16="http://schemas.microsoft.com/office/drawing/2014/main" xmlns="" id="{C0FDFA76-2660-48E2-AEBA-CE4841AD93E7}"/>
              </a:ext>
            </a:extLst>
          </p:cNvPr>
          <p:cNvSpPr/>
          <p:nvPr/>
        </p:nvSpPr>
        <p:spPr>
          <a:xfrm>
            <a:off x="5943600" y="4419600"/>
            <a:ext cx="1905000" cy="457200"/>
          </a:xfrm>
          <a:prstGeom prst="borderCallout1">
            <a:avLst>
              <a:gd name="adj1" fmla="val 102786"/>
              <a:gd name="adj2" fmla="val -114654"/>
              <a:gd name="adj3" fmla="val 55871"/>
              <a:gd name="adj4" fmla="val 276"/>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Judea</a:t>
            </a:r>
          </a:p>
        </p:txBody>
      </p:sp>
      <p:sp>
        <p:nvSpPr>
          <p:cNvPr id="13" name="Line Callout 1 13">
            <a:extLst>
              <a:ext uri="{FF2B5EF4-FFF2-40B4-BE49-F238E27FC236}">
                <a16:creationId xmlns:a16="http://schemas.microsoft.com/office/drawing/2014/main" xmlns="" id="{6582A352-EBA7-42E5-B982-5CD882517B57}"/>
              </a:ext>
            </a:extLst>
          </p:cNvPr>
          <p:cNvSpPr/>
          <p:nvPr/>
        </p:nvSpPr>
        <p:spPr>
          <a:xfrm>
            <a:off x="5943880" y="3124200"/>
            <a:ext cx="1905000" cy="457200"/>
          </a:xfrm>
          <a:prstGeom prst="borderCallout1">
            <a:avLst>
              <a:gd name="adj1" fmla="val -122927"/>
              <a:gd name="adj2" fmla="val -99294"/>
              <a:gd name="adj3" fmla="val 43871"/>
              <a:gd name="adj4" fmla="val 276"/>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Samaria</a:t>
            </a:r>
          </a:p>
        </p:txBody>
      </p:sp>
      <p:sp>
        <p:nvSpPr>
          <p:cNvPr id="30" name="TextBox 29">
            <a:extLst>
              <a:ext uri="{FF2B5EF4-FFF2-40B4-BE49-F238E27FC236}">
                <a16:creationId xmlns:a16="http://schemas.microsoft.com/office/drawing/2014/main" xmlns="" id="{B79CD5C1-2076-4650-BA58-795E409FA0A9}"/>
              </a:ext>
            </a:extLst>
          </p:cNvPr>
          <p:cNvSpPr txBox="1"/>
          <p:nvPr/>
        </p:nvSpPr>
        <p:spPr>
          <a:xfrm>
            <a:off x="0" y="5791200"/>
            <a:ext cx="9132278" cy="108415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9:32 </a:t>
            </a:r>
            <a:r>
              <a:rPr lang="en-US" sz="3000" dirty="0"/>
              <a:t>Now as Peter was traveling through all those regions, he came down also to the saints who lived at </a:t>
            </a:r>
            <a:r>
              <a:rPr lang="en-US" sz="3000" dirty="0" err="1"/>
              <a:t>Lydda</a:t>
            </a:r>
            <a:r>
              <a:rPr lang="en-US" sz="3000" dirty="0"/>
              <a:t>.</a:t>
            </a:r>
          </a:p>
          <a:p>
            <a:endParaRPr lang="en-US" sz="3400" dirty="0"/>
          </a:p>
        </p:txBody>
      </p:sp>
      <p:sp>
        <p:nvSpPr>
          <p:cNvPr id="17" name="Line Callout 1 13">
            <a:extLst>
              <a:ext uri="{FF2B5EF4-FFF2-40B4-BE49-F238E27FC236}">
                <a16:creationId xmlns:a16="http://schemas.microsoft.com/office/drawing/2014/main" xmlns="" id="{33563B84-1D99-4083-9755-9C68AC29CF97}"/>
              </a:ext>
            </a:extLst>
          </p:cNvPr>
          <p:cNvSpPr/>
          <p:nvPr/>
        </p:nvSpPr>
        <p:spPr>
          <a:xfrm>
            <a:off x="1842182" y="3952875"/>
            <a:ext cx="1371600" cy="457200"/>
          </a:xfrm>
          <a:prstGeom prst="borderCallout1">
            <a:avLst>
              <a:gd name="adj1" fmla="val -72213"/>
              <a:gd name="adj2" fmla="val 4429"/>
              <a:gd name="adj3" fmla="val 30870"/>
              <a:gd name="adj4" fmla="val 16943"/>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rPr>
              <a:t>Lydda</a:t>
            </a:r>
            <a:endParaRPr lang="en-US" sz="3200" b="1" dirty="0">
              <a:solidFill>
                <a:schemeClr val="tx1"/>
              </a:solidFill>
            </a:endParaRPr>
          </a:p>
        </p:txBody>
      </p:sp>
    </p:spTree>
    <p:extLst>
      <p:ext uri="{BB962C8B-B14F-4D97-AF65-F5344CB8AC3E}">
        <p14:creationId xmlns:p14="http://schemas.microsoft.com/office/powerpoint/2010/main" val="231879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2"/>
                                        </p:tgtEl>
                                      </p:cBhvr>
                                    </p:animEffect>
                                    <p:set>
                                      <p:cBhvr>
                                        <p:cTn id="10" dur="1" fill="hold">
                                          <p:stCondLst>
                                            <p:cond delay="499"/>
                                          </p:stCondLst>
                                        </p:cTn>
                                        <p:tgtEl>
                                          <p:spTgt spid="12"/>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par>
                                <p:cTn id="20" presetID="22" presetClass="entr" presetSubtype="1"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0" grpId="0" animBg="1"/>
      <p:bldP spid="12" grpId="0" animBg="1"/>
      <p:bldP spid="13" grpId="0" animBg="1"/>
      <p:bldP spid="1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uple of people that are standing in front of a building&#10;&#10;Description generated with very high confidence">
            <a:extLst>
              <a:ext uri="{FF2B5EF4-FFF2-40B4-BE49-F238E27FC236}">
                <a16:creationId xmlns:a16="http://schemas.microsoft.com/office/drawing/2014/main" xmlns="" id="{DD5025F1-6EE2-42DA-94FF-FC8D87E833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3125" y="-36731"/>
            <a:ext cx="6389925" cy="4785344"/>
          </a:xfrm>
          <a:prstGeom prst="rect">
            <a:avLst/>
          </a:prstGeom>
        </p:spPr>
      </p:pic>
      <p:sp>
        <p:nvSpPr>
          <p:cNvPr id="11" name="TextBox 10">
            <a:extLst>
              <a:ext uri="{FF2B5EF4-FFF2-40B4-BE49-F238E27FC236}">
                <a16:creationId xmlns:a16="http://schemas.microsoft.com/office/drawing/2014/main" xmlns="" id="{73B60AE0-594C-41E4-B2CC-999960051D35}"/>
              </a:ext>
            </a:extLst>
          </p:cNvPr>
          <p:cNvSpPr txBox="1"/>
          <p:nvPr/>
        </p:nvSpPr>
        <p:spPr>
          <a:xfrm>
            <a:off x="0" y="2514600"/>
            <a:ext cx="9163050" cy="4354286"/>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10:30 </a:t>
            </a:r>
            <a:r>
              <a:rPr lang="en-US" sz="3100" dirty="0"/>
              <a:t>Cornelius said, “Four days ago to this hour, I was praying in my house during the ninth hour; and behold,  a man stood before me in shining garments,  </a:t>
            </a:r>
            <a:r>
              <a:rPr lang="en-US" sz="3100" b="1" baseline="30000" dirty="0"/>
              <a:t>31 </a:t>
            </a:r>
            <a:r>
              <a:rPr lang="en-US" sz="3100" dirty="0"/>
              <a:t>and he said, ‘Cornelius, your prayer has been heard and your alms have been remembered before God. </a:t>
            </a:r>
            <a:r>
              <a:rPr lang="en-US" sz="3100" b="1" baseline="30000" dirty="0"/>
              <a:t>32 </a:t>
            </a:r>
            <a:r>
              <a:rPr lang="en-US" sz="3100" dirty="0"/>
              <a:t>Therefore send to Joppa and invite Simon, who is also called Peter, to come to you; he is staying at the house of Simon the  tanner by the sea.’ </a:t>
            </a:r>
            <a:r>
              <a:rPr lang="en-US" sz="3100" b="1" baseline="30000" dirty="0"/>
              <a:t>33 </a:t>
            </a:r>
            <a:r>
              <a:rPr lang="en-US" sz="3100" b="1" u="sng" dirty="0">
                <a:solidFill>
                  <a:srgbClr val="002060"/>
                </a:solidFill>
              </a:rPr>
              <a:t>So I sent for you immediately</a:t>
            </a:r>
            <a:r>
              <a:rPr lang="en-US" sz="3100" dirty="0"/>
              <a:t>, and you have been kind enough to come. </a:t>
            </a:r>
          </a:p>
          <a:p>
            <a:r>
              <a:rPr lang="en-US" sz="3200" dirty="0"/>
              <a:t> </a:t>
            </a:r>
          </a:p>
          <a:p>
            <a:endParaRPr lang="en-US" sz="3200" dirty="0"/>
          </a:p>
          <a:p>
            <a:endParaRPr lang="en-US" sz="3000" dirty="0"/>
          </a:p>
        </p:txBody>
      </p:sp>
      <p:sp>
        <p:nvSpPr>
          <p:cNvPr id="6" name="Rounded Rectangular Callout 14">
            <a:extLst>
              <a:ext uri="{FF2B5EF4-FFF2-40B4-BE49-F238E27FC236}">
                <a16:creationId xmlns:a16="http://schemas.microsoft.com/office/drawing/2014/main" xmlns="" id="{4EE554F1-0F8C-4EC0-B0D2-4C8D06284EB7}"/>
              </a:ext>
            </a:extLst>
          </p:cNvPr>
          <p:cNvSpPr/>
          <p:nvPr/>
        </p:nvSpPr>
        <p:spPr>
          <a:xfrm>
            <a:off x="0" y="1304748"/>
            <a:ext cx="2743200" cy="689537"/>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600" b="1" dirty="0"/>
              <a:t>O M G</a:t>
            </a:r>
          </a:p>
        </p:txBody>
      </p:sp>
      <p:sp>
        <p:nvSpPr>
          <p:cNvPr id="7" name="Rounded Rectangular Callout 14">
            <a:extLst>
              <a:ext uri="{FF2B5EF4-FFF2-40B4-BE49-F238E27FC236}">
                <a16:creationId xmlns:a16="http://schemas.microsoft.com/office/drawing/2014/main" xmlns="" id="{CC07F33C-EAD0-48D2-A0BE-8EDA8153E3FE}"/>
              </a:ext>
            </a:extLst>
          </p:cNvPr>
          <p:cNvSpPr/>
          <p:nvPr/>
        </p:nvSpPr>
        <p:spPr>
          <a:xfrm>
            <a:off x="238125" y="130191"/>
            <a:ext cx="8686800" cy="9144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a:t>God orchestrated all of this!</a:t>
            </a:r>
          </a:p>
        </p:txBody>
      </p:sp>
      <p:sp>
        <p:nvSpPr>
          <p:cNvPr id="8" name="Rounded Rectangular Callout 14">
            <a:extLst>
              <a:ext uri="{FF2B5EF4-FFF2-40B4-BE49-F238E27FC236}">
                <a16:creationId xmlns:a16="http://schemas.microsoft.com/office/drawing/2014/main" xmlns="" id="{4336F627-2C52-4E89-A45C-1A9C73AB2F13}"/>
              </a:ext>
            </a:extLst>
          </p:cNvPr>
          <p:cNvSpPr/>
          <p:nvPr/>
        </p:nvSpPr>
        <p:spPr>
          <a:xfrm>
            <a:off x="7257735" y="907140"/>
            <a:ext cx="1697115" cy="66359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Why? </a:t>
            </a:r>
          </a:p>
        </p:txBody>
      </p:sp>
    </p:spTree>
    <p:extLst>
      <p:ext uri="{BB962C8B-B14F-4D97-AF65-F5344CB8AC3E}">
        <p14:creationId xmlns:p14="http://schemas.microsoft.com/office/powerpoint/2010/main" val="90486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uple of people that are standing in front of a building&#10;&#10;Description generated with very high confidence">
            <a:extLst>
              <a:ext uri="{FF2B5EF4-FFF2-40B4-BE49-F238E27FC236}">
                <a16:creationId xmlns:a16="http://schemas.microsoft.com/office/drawing/2014/main" xmlns="" id="{DD5025F1-6EE2-42DA-94FF-FC8D87E833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3125" y="-36731"/>
            <a:ext cx="6389925" cy="4785344"/>
          </a:xfrm>
          <a:prstGeom prst="rect">
            <a:avLst/>
          </a:prstGeom>
        </p:spPr>
      </p:pic>
      <p:pic>
        <p:nvPicPr>
          <p:cNvPr id="9" name="Picture 8" descr="A group of people sitting at a table&#10;&#10;Description generated with very high confidence">
            <a:extLst>
              <a:ext uri="{FF2B5EF4-FFF2-40B4-BE49-F238E27FC236}">
                <a16:creationId xmlns:a16="http://schemas.microsoft.com/office/drawing/2014/main" xmlns="" id="{6F2FA2D1-B6CD-4C9C-ABC1-191A71BE43AA}"/>
              </a:ext>
            </a:extLst>
          </p:cNvPr>
          <p:cNvPicPr>
            <a:picLocks noChangeAspect="1"/>
          </p:cNvPicPr>
          <p:nvPr/>
        </p:nvPicPr>
        <p:blipFill rotWithShape="1">
          <a:blip r:embed="rId3">
            <a:extLst>
              <a:ext uri="{28A0092B-C50C-407E-A947-70E740481C1C}">
                <a14:useLocalDpi xmlns:a14="http://schemas.microsoft.com/office/drawing/2010/main" val="0"/>
              </a:ext>
            </a:extLst>
          </a:blip>
          <a:srcRect r="37221"/>
          <a:stretch/>
        </p:blipFill>
        <p:spPr>
          <a:xfrm>
            <a:off x="13678" y="-12982"/>
            <a:ext cx="5423343" cy="4737381"/>
          </a:xfrm>
          <a:prstGeom prst="rect">
            <a:avLst/>
          </a:prstGeom>
        </p:spPr>
      </p:pic>
      <p:sp>
        <p:nvSpPr>
          <p:cNvPr id="8" name="TextBox 7">
            <a:extLst>
              <a:ext uri="{FF2B5EF4-FFF2-40B4-BE49-F238E27FC236}">
                <a16:creationId xmlns:a16="http://schemas.microsoft.com/office/drawing/2014/main" xmlns="" id="{47D194A6-9943-4A4B-A40F-F4CCA9C0ED71}"/>
              </a:ext>
            </a:extLst>
          </p:cNvPr>
          <p:cNvSpPr txBox="1"/>
          <p:nvPr/>
        </p:nvSpPr>
        <p:spPr>
          <a:xfrm>
            <a:off x="0" y="4724400"/>
            <a:ext cx="9132278" cy="2133600"/>
          </a:xfrm>
          <a:prstGeom prst="rect">
            <a:avLst/>
          </a:prstGeom>
          <a:solidFill>
            <a:schemeClr val="accent6">
              <a:lumMod val="40000"/>
              <a:lumOff val="60000"/>
            </a:schemeClr>
          </a:solidFill>
          <a:ln>
            <a:solidFill>
              <a:schemeClr val="bg2"/>
            </a:solidFill>
          </a:ln>
        </p:spPr>
        <p:txBody>
          <a:bodyPr wrap="square">
            <a:noAutofit/>
          </a:bodyPr>
          <a:lstStyle/>
          <a:p>
            <a:endParaRPr lang="en-US" sz="3200" b="1" baseline="30000" dirty="0"/>
          </a:p>
          <a:p>
            <a:r>
              <a:rPr lang="en-US" sz="3200" b="1" baseline="30000" dirty="0"/>
              <a:t>10:33 </a:t>
            </a:r>
            <a:r>
              <a:rPr lang="en-US" sz="3200" dirty="0"/>
              <a:t>Now then, we are all here present before God to hear all that you have been commanded by the Lord.”</a:t>
            </a:r>
          </a:p>
          <a:p>
            <a:endParaRPr lang="en-US" sz="3200" dirty="0"/>
          </a:p>
          <a:p>
            <a:endParaRPr lang="en-US" sz="3000" dirty="0"/>
          </a:p>
        </p:txBody>
      </p:sp>
    </p:spTree>
    <p:extLst>
      <p:ext uri="{BB962C8B-B14F-4D97-AF65-F5344CB8AC3E}">
        <p14:creationId xmlns:p14="http://schemas.microsoft.com/office/powerpoint/2010/main" val="172867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xit" presetSubtype="0" fill="hold" nodeType="withEffect">
                                  <p:stCondLst>
                                    <p:cond delay="0"/>
                                  </p:stCondLst>
                                  <p:childTnLst>
                                    <p:animEffect transition="out" filter="fade">
                                      <p:cBhvr>
                                        <p:cTn id="9" dur="1000"/>
                                        <p:tgtEl>
                                          <p:spTgt spid="5"/>
                                        </p:tgtEl>
                                      </p:cBhvr>
                                    </p:animEffect>
                                    <p:set>
                                      <p:cBhvr>
                                        <p:cTn id="10"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xmlns="" id="{3E3BFD61-0EDA-4470-BD1C-3E2868B54FA4}"/>
              </a:ext>
            </a:extLst>
          </p:cNvPr>
          <p:cNvSpPr txBox="1">
            <a:spLocks/>
          </p:cNvSpPr>
          <p:nvPr/>
        </p:nvSpPr>
        <p:spPr bwMode="auto">
          <a:xfrm>
            <a:off x="0" y="5858867"/>
            <a:ext cx="9144000" cy="999132"/>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500" b="1" dirty="0">
                <a:solidFill>
                  <a:schemeClr val="bg1"/>
                </a:solidFill>
                <a:latin typeface="+mj-lt"/>
                <a:ea typeface="+mj-ea"/>
                <a:cs typeface="+mj-cs"/>
              </a:rPr>
              <a:t>God’s 3-stage plan for “the gospel”</a:t>
            </a:r>
            <a:endParaRPr kumimoji="0" lang="en-US" sz="3500" b="1" i="0" u="none" strike="noStrike" kern="1200" cap="none" spc="0" normalizeH="0" baseline="0" noProof="0" dirty="0">
              <a:ln>
                <a:noFill/>
              </a:ln>
              <a:solidFill>
                <a:schemeClr val="bg1"/>
              </a:solidFill>
              <a:effectLst/>
              <a:uLnTx/>
              <a:uFillTx/>
              <a:latin typeface="+mj-lt"/>
              <a:ea typeface="+mj-ea"/>
              <a:cs typeface="+mj-cs"/>
            </a:endParaRPr>
          </a:p>
        </p:txBody>
      </p:sp>
      <p:sp>
        <p:nvSpPr>
          <p:cNvPr id="16" name="TextBox 15">
            <a:extLst>
              <a:ext uri="{FF2B5EF4-FFF2-40B4-BE49-F238E27FC236}">
                <a16:creationId xmlns:a16="http://schemas.microsoft.com/office/drawing/2014/main" xmlns="" id="{723CCE5F-0210-4DEB-A8D8-D31DE1B1DDCD}"/>
              </a:ext>
            </a:extLst>
          </p:cNvPr>
          <p:cNvSpPr txBox="1"/>
          <p:nvPr/>
        </p:nvSpPr>
        <p:spPr>
          <a:xfrm>
            <a:off x="0" y="4724400"/>
            <a:ext cx="9132278" cy="2133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10:23 </a:t>
            </a:r>
            <a:r>
              <a:rPr lang="en-US" sz="3200" dirty="0"/>
              <a:t>So he </a:t>
            </a:r>
            <a:r>
              <a:rPr lang="en-US" sz="3200" b="1" u="sng" dirty="0">
                <a:solidFill>
                  <a:srgbClr val="002060"/>
                </a:solidFill>
              </a:rPr>
              <a:t>invited them in </a:t>
            </a:r>
            <a:r>
              <a:rPr lang="en-US" sz="3200" dirty="0"/>
              <a:t>and gave them lodging. And on the next day he got up and went away with them, and some of the brethren from Joppa accompanied him. </a:t>
            </a:r>
            <a:r>
              <a:rPr lang="en-US" sz="3200" b="1" baseline="30000" dirty="0"/>
              <a:t>24 </a:t>
            </a:r>
            <a:r>
              <a:rPr lang="en-US" sz="3200" dirty="0"/>
              <a:t>On the following day he entered Caesarea.</a:t>
            </a:r>
          </a:p>
          <a:p>
            <a:endParaRPr lang="en-US" sz="3200" dirty="0"/>
          </a:p>
          <a:p>
            <a:endParaRPr lang="en-US" sz="3000" dirty="0"/>
          </a:p>
        </p:txBody>
      </p:sp>
      <p:sp>
        <p:nvSpPr>
          <p:cNvPr id="13" name="TextBox 12">
            <a:extLst>
              <a:ext uri="{FF2B5EF4-FFF2-40B4-BE49-F238E27FC236}">
                <a16:creationId xmlns:a16="http://schemas.microsoft.com/office/drawing/2014/main" xmlns="" id="{E2D758A0-F3C6-4ADF-AEC1-3D806AAC4036}"/>
              </a:ext>
            </a:extLst>
          </p:cNvPr>
          <p:cNvSpPr txBox="1"/>
          <p:nvPr/>
        </p:nvSpPr>
        <p:spPr>
          <a:xfrm>
            <a:off x="0" y="4724400"/>
            <a:ext cx="9132278" cy="2133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10:23 </a:t>
            </a:r>
            <a:r>
              <a:rPr lang="en-US" sz="3200" dirty="0"/>
              <a:t>So he invited them in and gave them lodging. And on the next day </a:t>
            </a:r>
            <a:r>
              <a:rPr lang="en-US" sz="3200" b="1" u="sng" dirty="0">
                <a:solidFill>
                  <a:srgbClr val="002060"/>
                </a:solidFill>
              </a:rPr>
              <a:t>he got up and went away with them</a:t>
            </a:r>
            <a:r>
              <a:rPr lang="en-US" sz="3200" dirty="0"/>
              <a:t>, and some of the brethren from Joppa accompanied him. </a:t>
            </a:r>
            <a:r>
              <a:rPr lang="en-US" sz="3200" b="1" baseline="30000" dirty="0"/>
              <a:t>24 </a:t>
            </a:r>
            <a:r>
              <a:rPr lang="en-US" sz="3200" dirty="0"/>
              <a:t>On the following day he entered Caesarea.</a:t>
            </a:r>
          </a:p>
          <a:p>
            <a:endParaRPr lang="en-US" sz="3200" dirty="0"/>
          </a:p>
          <a:p>
            <a:endParaRPr lang="en-US" sz="3000" dirty="0"/>
          </a:p>
        </p:txBody>
      </p:sp>
      <p:pic>
        <p:nvPicPr>
          <p:cNvPr id="6" name="Picture 5" descr="A group of people sitting at a table&#10;&#10;Description generated with very high confidence">
            <a:extLst>
              <a:ext uri="{FF2B5EF4-FFF2-40B4-BE49-F238E27FC236}">
                <a16:creationId xmlns:a16="http://schemas.microsoft.com/office/drawing/2014/main" xmlns="" id="{FAF69752-1E21-43D0-A579-7573D135A5E6}"/>
              </a:ext>
            </a:extLst>
          </p:cNvPr>
          <p:cNvPicPr>
            <a:picLocks noChangeAspect="1"/>
          </p:cNvPicPr>
          <p:nvPr/>
        </p:nvPicPr>
        <p:blipFill rotWithShape="1">
          <a:blip r:embed="rId2">
            <a:extLst>
              <a:ext uri="{28A0092B-C50C-407E-A947-70E740481C1C}">
                <a14:useLocalDpi xmlns:a14="http://schemas.microsoft.com/office/drawing/2010/main" val="0"/>
              </a:ext>
            </a:extLst>
          </a:blip>
          <a:srcRect r="37221"/>
          <a:stretch/>
        </p:blipFill>
        <p:spPr>
          <a:xfrm>
            <a:off x="13678" y="-12982"/>
            <a:ext cx="5423343" cy="4737381"/>
          </a:xfrm>
          <a:prstGeom prst="rect">
            <a:avLst/>
          </a:prstGeom>
        </p:spPr>
      </p:pic>
      <p:sp>
        <p:nvSpPr>
          <p:cNvPr id="14" name="TextBox 13">
            <a:extLst>
              <a:ext uri="{FF2B5EF4-FFF2-40B4-BE49-F238E27FC236}">
                <a16:creationId xmlns:a16="http://schemas.microsoft.com/office/drawing/2014/main" xmlns="" id="{61D63DBC-724E-439C-B666-7BE563C626DF}"/>
              </a:ext>
            </a:extLst>
          </p:cNvPr>
          <p:cNvSpPr txBox="1"/>
          <p:nvPr/>
        </p:nvSpPr>
        <p:spPr>
          <a:xfrm>
            <a:off x="0" y="4724400"/>
            <a:ext cx="9132278" cy="2133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10:34 </a:t>
            </a:r>
            <a:r>
              <a:rPr lang="en-US" sz="3200" dirty="0"/>
              <a:t>Opening his mouth, Peter said: “</a:t>
            </a:r>
            <a:r>
              <a:rPr lang="en-US" sz="3200" b="1" u="sng" dirty="0">
                <a:solidFill>
                  <a:srgbClr val="002060"/>
                </a:solidFill>
              </a:rPr>
              <a:t>I most certainly</a:t>
            </a:r>
          </a:p>
          <a:p>
            <a:r>
              <a:rPr lang="en-US" sz="3200" b="1" u="sng" dirty="0">
                <a:solidFill>
                  <a:srgbClr val="002060"/>
                </a:solidFill>
              </a:rPr>
              <a:t>understand now that God is not one to show partiality</a:t>
            </a:r>
            <a:r>
              <a:rPr lang="en-US" sz="3200" dirty="0"/>
              <a:t>,</a:t>
            </a:r>
            <a:r>
              <a:rPr lang="en-US" sz="3200" b="1" baseline="30000" dirty="0"/>
              <a:t>35 </a:t>
            </a:r>
            <a:r>
              <a:rPr lang="en-US" sz="3200" dirty="0"/>
              <a:t>but in every nation the man who fears Him and does what is right is welcome to Him. </a:t>
            </a:r>
          </a:p>
          <a:p>
            <a:endParaRPr lang="en-US" sz="3200" dirty="0"/>
          </a:p>
          <a:p>
            <a:endParaRPr lang="en-US" sz="3000" dirty="0"/>
          </a:p>
        </p:txBody>
      </p:sp>
      <p:sp>
        <p:nvSpPr>
          <p:cNvPr id="7" name="TextBox 6">
            <a:extLst>
              <a:ext uri="{FF2B5EF4-FFF2-40B4-BE49-F238E27FC236}">
                <a16:creationId xmlns:a16="http://schemas.microsoft.com/office/drawing/2014/main" xmlns="" id="{E1024949-CD27-40F9-959B-1C6BABAE45DF}"/>
              </a:ext>
            </a:extLst>
          </p:cNvPr>
          <p:cNvSpPr txBox="1"/>
          <p:nvPr/>
        </p:nvSpPr>
        <p:spPr>
          <a:xfrm>
            <a:off x="0" y="4724400"/>
            <a:ext cx="9132278" cy="2133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10:34 </a:t>
            </a:r>
            <a:r>
              <a:rPr lang="en-US" sz="3200" dirty="0"/>
              <a:t>Opening his mouth, Peter said: “I most certainly</a:t>
            </a:r>
          </a:p>
          <a:p>
            <a:r>
              <a:rPr lang="en-US" sz="3200" dirty="0"/>
              <a:t>understand now that God is not one to show partiality,</a:t>
            </a:r>
            <a:r>
              <a:rPr lang="en-US" sz="3200" b="1" baseline="30000" dirty="0"/>
              <a:t>35 </a:t>
            </a:r>
            <a:r>
              <a:rPr lang="en-US" sz="3200" b="1" u="sng" dirty="0">
                <a:solidFill>
                  <a:srgbClr val="002060"/>
                </a:solidFill>
              </a:rPr>
              <a:t>but in every nation the man who fears Him and does what is right is welcome to Him.</a:t>
            </a:r>
            <a:r>
              <a:rPr lang="en-US" sz="3200" dirty="0"/>
              <a:t> </a:t>
            </a:r>
          </a:p>
          <a:p>
            <a:endParaRPr lang="en-US" sz="3200" dirty="0"/>
          </a:p>
          <a:p>
            <a:endParaRPr lang="en-US" sz="3000" dirty="0"/>
          </a:p>
        </p:txBody>
      </p:sp>
      <p:sp>
        <p:nvSpPr>
          <p:cNvPr id="8" name="TextBox 7">
            <a:extLst>
              <a:ext uri="{FF2B5EF4-FFF2-40B4-BE49-F238E27FC236}">
                <a16:creationId xmlns:a16="http://schemas.microsoft.com/office/drawing/2014/main" xmlns="" id="{89E5AF2D-92BD-4F39-936F-DCF49DA30A26}"/>
              </a:ext>
            </a:extLst>
          </p:cNvPr>
          <p:cNvSpPr txBox="1"/>
          <p:nvPr/>
        </p:nvSpPr>
        <p:spPr>
          <a:xfrm>
            <a:off x="0" y="4724400"/>
            <a:ext cx="9132278" cy="2133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10:34 </a:t>
            </a:r>
            <a:r>
              <a:rPr lang="en-US" sz="3200" b="1" u="sng" dirty="0">
                <a:solidFill>
                  <a:srgbClr val="002060"/>
                </a:solidFill>
              </a:rPr>
              <a:t>Opening his mouth</a:t>
            </a:r>
            <a:r>
              <a:rPr lang="en-US" sz="3200" dirty="0"/>
              <a:t>, Peter said: “I most certainly</a:t>
            </a:r>
          </a:p>
          <a:p>
            <a:r>
              <a:rPr lang="en-US" sz="3200" dirty="0"/>
              <a:t>understand now that God is not one to show partiality,</a:t>
            </a:r>
            <a:r>
              <a:rPr lang="en-US" sz="3200" b="1" baseline="30000" dirty="0"/>
              <a:t>35 </a:t>
            </a:r>
            <a:r>
              <a:rPr lang="en-US" sz="3200" dirty="0"/>
              <a:t>but in every nation the man who fears Him and does what is right is welcome to Him. </a:t>
            </a:r>
          </a:p>
          <a:p>
            <a:endParaRPr lang="en-US" sz="3200" dirty="0"/>
          </a:p>
          <a:p>
            <a:endParaRPr lang="en-US" sz="3000" dirty="0"/>
          </a:p>
        </p:txBody>
      </p:sp>
    </p:spTree>
    <p:extLst>
      <p:ext uri="{BB962C8B-B14F-4D97-AF65-F5344CB8AC3E}">
        <p14:creationId xmlns:p14="http://schemas.microsoft.com/office/powerpoint/2010/main" val="3830367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sitting at a table&#10;&#10;Description generated with very high confidence">
            <a:extLst>
              <a:ext uri="{FF2B5EF4-FFF2-40B4-BE49-F238E27FC236}">
                <a16:creationId xmlns:a16="http://schemas.microsoft.com/office/drawing/2014/main" xmlns="" id="{FAF69752-1E21-43D0-A579-7573D135A5E6}"/>
              </a:ext>
            </a:extLst>
          </p:cNvPr>
          <p:cNvPicPr>
            <a:picLocks noChangeAspect="1"/>
          </p:cNvPicPr>
          <p:nvPr/>
        </p:nvPicPr>
        <p:blipFill rotWithShape="1">
          <a:blip r:embed="rId2">
            <a:extLst>
              <a:ext uri="{28A0092B-C50C-407E-A947-70E740481C1C}">
                <a14:useLocalDpi xmlns:a14="http://schemas.microsoft.com/office/drawing/2010/main" val="0"/>
              </a:ext>
            </a:extLst>
          </a:blip>
          <a:srcRect r="37221"/>
          <a:stretch/>
        </p:blipFill>
        <p:spPr>
          <a:xfrm>
            <a:off x="13678" y="-12982"/>
            <a:ext cx="5423343" cy="4737381"/>
          </a:xfrm>
          <a:prstGeom prst="rect">
            <a:avLst/>
          </a:prstGeom>
        </p:spPr>
      </p:pic>
      <p:sp>
        <p:nvSpPr>
          <p:cNvPr id="14" name="TextBox 13">
            <a:extLst>
              <a:ext uri="{FF2B5EF4-FFF2-40B4-BE49-F238E27FC236}">
                <a16:creationId xmlns:a16="http://schemas.microsoft.com/office/drawing/2014/main" xmlns="" id="{61D63DBC-724E-439C-B666-7BE563C626DF}"/>
              </a:ext>
            </a:extLst>
          </p:cNvPr>
          <p:cNvSpPr txBox="1"/>
          <p:nvPr/>
        </p:nvSpPr>
        <p:spPr>
          <a:xfrm>
            <a:off x="0" y="4267200"/>
            <a:ext cx="9132278" cy="2590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10:36 </a:t>
            </a:r>
            <a:r>
              <a:rPr lang="en-US" sz="3200" b="1" u="sng" dirty="0">
                <a:solidFill>
                  <a:srgbClr val="002060"/>
                </a:solidFill>
              </a:rPr>
              <a:t>The word which He sent to the sons of Israel</a:t>
            </a:r>
            <a:r>
              <a:rPr lang="en-US" sz="3200" dirty="0"/>
              <a:t>,</a:t>
            </a:r>
            <a:r>
              <a:rPr lang="en-US" sz="3200" u="sng" dirty="0"/>
              <a:t>  </a:t>
            </a:r>
            <a:r>
              <a:rPr lang="en-US" sz="3200" dirty="0"/>
              <a:t>preaching peace through Jesus Christ (He is Lord of all)— </a:t>
            </a:r>
            <a:r>
              <a:rPr lang="en-US" sz="3200" b="1" baseline="30000" dirty="0"/>
              <a:t>37 </a:t>
            </a:r>
            <a:r>
              <a:rPr lang="en-US" sz="3200" dirty="0"/>
              <a:t>you yourselves know the thing which took place throughout all Judea, starting from Galilee, after the baptism which John proclaimed.</a:t>
            </a:r>
          </a:p>
          <a:p>
            <a:endParaRPr lang="en-US" dirty="0"/>
          </a:p>
          <a:p>
            <a:endParaRPr lang="en-US" sz="3200" dirty="0"/>
          </a:p>
          <a:p>
            <a:endParaRPr lang="en-US" sz="3000" dirty="0"/>
          </a:p>
        </p:txBody>
      </p:sp>
      <p:sp>
        <p:nvSpPr>
          <p:cNvPr id="9" name="Rounded Rectangular Callout 14">
            <a:extLst>
              <a:ext uri="{FF2B5EF4-FFF2-40B4-BE49-F238E27FC236}">
                <a16:creationId xmlns:a16="http://schemas.microsoft.com/office/drawing/2014/main" xmlns="" id="{D74EF958-78B0-45BD-AA84-9E8E8ADCF15A}"/>
              </a:ext>
            </a:extLst>
          </p:cNvPr>
          <p:cNvSpPr/>
          <p:nvPr/>
        </p:nvSpPr>
        <p:spPr>
          <a:xfrm>
            <a:off x="5345722" y="603109"/>
            <a:ext cx="3874478" cy="1524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There is a message – handed down from God through Israel </a:t>
            </a:r>
          </a:p>
        </p:txBody>
      </p:sp>
      <p:sp>
        <p:nvSpPr>
          <p:cNvPr id="10" name="Rounded Rectangular Callout 14">
            <a:extLst>
              <a:ext uri="{FF2B5EF4-FFF2-40B4-BE49-F238E27FC236}">
                <a16:creationId xmlns:a16="http://schemas.microsoft.com/office/drawing/2014/main" xmlns="" id="{37B5E675-7BC0-44EC-A529-709539FE0EB0}"/>
              </a:ext>
            </a:extLst>
          </p:cNvPr>
          <p:cNvSpPr/>
          <p:nvPr/>
        </p:nvSpPr>
        <p:spPr>
          <a:xfrm>
            <a:off x="5428928" y="2514600"/>
            <a:ext cx="3703350" cy="1524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It is a message of peace between man and God</a:t>
            </a:r>
          </a:p>
        </p:txBody>
      </p:sp>
      <p:sp>
        <p:nvSpPr>
          <p:cNvPr id="11" name="TextBox 10">
            <a:extLst>
              <a:ext uri="{FF2B5EF4-FFF2-40B4-BE49-F238E27FC236}">
                <a16:creationId xmlns:a16="http://schemas.microsoft.com/office/drawing/2014/main" xmlns="" id="{ABB8B2F2-7720-40E5-B25D-B306BA3530AB}"/>
              </a:ext>
            </a:extLst>
          </p:cNvPr>
          <p:cNvSpPr txBox="1"/>
          <p:nvPr/>
        </p:nvSpPr>
        <p:spPr>
          <a:xfrm>
            <a:off x="0" y="4267200"/>
            <a:ext cx="9132278" cy="2590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10:36 </a:t>
            </a:r>
            <a:r>
              <a:rPr lang="en-US" sz="3200" dirty="0"/>
              <a:t>The word which He sent to the sons of Israel,</a:t>
            </a:r>
            <a:r>
              <a:rPr lang="en-US" sz="3200" u="sng" dirty="0"/>
              <a:t>  </a:t>
            </a:r>
            <a:r>
              <a:rPr lang="en-US" sz="3200" b="1" u="sng" dirty="0">
                <a:solidFill>
                  <a:srgbClr val="002060"/>
                </a:solidFill>
              </a:rPr>
              <a:t>preaching peace </a:t>
            </a:r>
            <a:r>
              <a:rPr lang="en-US" sz="3200" dirty="0"/>
              <a:t>through Jesus Christ (He is Lord of all)— </a:t>
            </a:r>
            <a:r>
              <a:rPr lang="en-US" sz="3200" b="1" baseline="30000" dirty="0"/>
              <a:t>37 </a:t>
            </a:r>
            <a:r>
              <a:rPr lang="en-US" sz="3200" dirty="0"/>
              <a:t>you yourselves know the thing which took place throughout all Judea, starting from Galilee, after the baptism which John proclaimed.</a:t>
            </a:r>
          </a:p>
          <a:p>
            <a:endParaRPr lang="en-US" dirty="0"/>
          </a:p>
          <a:p>
            <a:endParaRPr lang="en-US" sz="3200" dirty="0"/>
          </a:p>
          <a:p>
            <a:endParaRPr lang="en-US" sz="3000" dirty="0"/>
          </a:p>
        </p:txBody>
      </p:sp>
    </p:spTree>
    <p:extLst>
      <p:ext uri="{BB962C8B-B14F-4D97-AF65-F5344CB8AC3E}">
        <p14:creationId xmlns:p14="http://schemas.microsoft.com/office/powerpoint/2010/main" val="3459422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sitting at a table&#10;&#10;Description generated with very high confidence">
            <a:extLst>
              <a:ext uri="{FF2B5EF4-FFF2-40B4-BE49-F238E27FC236}">
                <a16:creationId xmlns:a16="http://schemas.microsoft.com/office/drawing/2014/main" xmlns="" id="{FAF69752-1E21-43D0-A579-7573D135A5E6}"/>
              </a:ext>
            </a:extLst>
          </p:cNvPr>
          <p:cNvPicPr>
            <a:picLocks noChangeAspect="1"/>
          </p:cNvPicPr>
          <p:nvPr/>
        </p:nvPicPr>
        <p:blipFill rotWithShape="1">
          <a:blip r:embed="rId2">
            <a:extLst>
              <a:ext uri="{28A0092B-C50C-407E-A947-70E740481C1C}">
                <a14:useLocalDpi xmlns:a14="http://schemas.microsoft.com/office/drawing/2010/main" val="0"/>
              </a:ext>
            </a:extLst>
          </a:blip>
          <a:srcRect r="37221"/>
          <a:stretch/>
        </p:blipFill>
        <p:spPr>
          <a:xfrm>
            <a:off x="13678" y="-12982"/>
            <a:ext cx="5423343" cy="4737381"/>
          </a:xfrm>
          <a:prstGeom prst="rect">
            <a:avLst/>
          </a:prstGeom>
        </p:spPr>
      </p:pic>
      <p:sp>
        <p:nvSpPr>
          <p:cNvPr id="14" name="TextBox 13">
            <a:extLst>
              <a:ext uri="{FF2B5EF4-FFF2-40B4-BE49-F238E27FC236}">
                <a16:creationId xmlns:a16="http://schemas.microsoft.com/office/drawing/2014/main" xmlns="" id="{61D63DBC-724E-439C-B666-7BE563C626DF}"/>
              </a:ext>
            </a:extLst>
          </p:cNvPr>
          <p:cNvSpPr txBox="1"/>
          <p:nvPr/>
        </p:nvSpPr>
        <p:spPr>
          <a:xfrm>
            <a:off x="0" y="4267200"/>
            <a:ext cx="9132278" cy="2590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10:36 </a:t>
            </a:r>
            <a:r>
              <a:rPr lang="en-US" sz="3200" b="1" u="sng" dirty="0">
                <a:solidFill>
                  <a:srgbClr val="002060"/>
                </a:solidFill>
              </a:rPr>
              <a:t>The word which He sent to the sons of Israel</a:t>
            </a:r>
            <a:r>
              <a:rPr lang="en-US" sz="3200" dirty="0"/>
              <a:t>,</a:t>
            </a:r>
            <a:r>
              <a:rPr lang="en-US" sz="3200" u="sng" dirty="0"/>
              <a:t>  </a:t>
            </a:r>
            <a:r>
              <a:rPr lang="en-US" sz="3200" dirty="0"/>
              <a:t>preaching peace through Jesus Christ (He is Lord of all)— </a:t>
            </a:r>
            <a:r>
              <a:rPr lang="en-US" sz="3200" b="1" baseline="30000" dirty="0"/>
              <a:t>37 </a:t>
            </a:r>
            <a:r>
              <a:rPr lang="en-US" sz="3200" dirty="0"/>
              <a:t>you yourselves know the thing which took place throughout all Judea, starting from Galilee, after the baptism which John proclaimed.</a:t>
            </a:r>
          </a:p>
          <a:p>
            <a:endParaRPr lang="en-US" dirty="0"/>
          </a:p>
          <a:p>
            <a:endParaRPr lang="en-US" sz="3200" dirty="0"/>
          </a:p>
          <a:p>
            <a:endParaRPr lang="en-US" sz="3000" dirty="0"/>
          </a:p>
        </p:txBody>
      </p:sp>
      <p:sp>
        <p:nvSpPr>
          <p:cNvPr id="9" name="Rounded Rectangular Callout 14">
            <a:extLst>
              <a:ext uri="{FF2B5EF4-FFF2-40B4-BE49-F238E27FC236}">
                <a16:creationId xmlns:a16="http://schemas.microsoft.com/office/drawing/2014/main" xmlns="" id="{D74EF958-78B0-45BD-AA84-9E8E8ADCF15A}"/>
              </a:ext>
            </a:extLst>
          </p:cNvPr>
          <p:cNvSpPr/>
          <p:nvPr/>
        </p:nvSpPr>
        <p:spPr>
          <a:xfrm>
            <a:off x="5345722" y="533400"/>
            <a:ext cx="3874478" cy="1524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Jesus Christ is the </a:t>
            </a:r>
            <a:r>
              <a:rPr lang="en-US" sz="3600" b="1" i="1" dirty="0"/>
              <a:t>Messiah</a:t>
            </a:r>
          </a:p>
        </p:txBody>
      </p:sp>
      <p:sp>
        <p:nvSpPr>
          <p:cNvPr id="10" name="Rounded Rectangular Callout 14">
            <a:extLst>
              <a:ext uri="{FF2B5EF4-FFF2-40B4-BE49-F238E27FC236}">
                <a16:creationId xmlns:a16="http://schemas.microsoft.com/office/drawing/2014/main" xmlns="" id="{37B5E675-7BC0-44EC-A529-709539FE0EB0}"/>
              </a:ext>
            </a:extLst>
          </p:cNvPr>
          <p:cNvSpPr/>
          <p:nvPr/>
        </p:nvSpPr>
        <p:spPr>
          <a:xfrm>
            <a:off x="5428928" y="2362200"/>
            <a:ext cx="3703350" cy="1524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A claim that is well-supported by historical evidence</a:t>
            </a:r>
          </a:p>
        </p:txBody>
      </p:sp>
      <p:sp>
        <p:nvSpPr>
          <p:cNvPr id="11" name="TextBox 10">
            <a:extLst>
              <a:ext uri="{FF2B5EF4-FFF2-40B4-BE49-F238E27FC236}">
                <a16:creationId xmlns:a16="http://schemas.microsoft.com/office/drawing/2014/main" xmlns="" id="{ABB8B2F2-7720-40E5-B25D-B306BA3530AB}"/>
              </a:ext>
            </a:extLst>
          </p:cNvPr>
          <p:cNvSpPr txBox="1"/>
          <p:nvPr/>
        </p:nvSpPr>
        <p:spPr>
          <a:xfrm>
            <a:off x="0" y="4267200"/>
            <a:ext cx="9132278" cy="2590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10:36 </a:t>
            </a:r>
            <a:r>
              <a:rPr lang="en-US" sz="3200" dirty="0"/>
              <a:t>The word which He sent to the sons of Israel,</a:t>
            </a:r>
            <a:r>
              <a:rPr lang="en-US" sz="3200" u="sng" dirty="0"/>
              <a:t>  </a:t>
            </a:r>
            <a:r>
              <a:rPr lang="en-US" sz="3200" dirty="0"/>
              <a:t>preaching peace </a:t>
            </a:r>
            <a:r>
              <a:rPr lang="en-US" sz="3200" b="1" u="sng" dirty="0">
                <a:solidFill>
                  <a:srgbClr val="002060"/>
                </a:solidFill>
              </a:rPr>
              <a:t>through Jesus Christ (He is Lord of all)</a:t>
            </a:r>
            <a:r>
              <a:rPr lang="en-US" sz="3200" dirty="0"/>
              <a:t>— </a:t>
            </a:r>
            <a:r>
              <a:rPr lang="en-US" sz="3200" b="1" baseline="30000" dirty="0"/>
              <a:t>37 </a:t>
            </a:r>
            <a:r>
              <a:rPr lang="en-US" sz="3200" dirty="0"/>
              <a:t>you yourselves know the thing which took place throughout all Judea, starting from Galilee, after the baptism which John proclaimed.</a:t>
            </a:r>
          </a:p>
          <a:p>
            <a:endParaRPr lang="en-US" dirty="0"/>
          </a:p>
          <a:p>
            <a:endParaRPr lang="en-US" sz="3200" dirty="0"/>
          </a:p>
          <a:p>
            <a:endParaRPr lang="en-US" sz="3000" dirty="0"/>
          </a:p>
        </p:txBody>
      </p:sp>
      <p:sp>
        <p:nvSpPr>
          <p:cNvPr id="7" name="TextBox 6">
            <a:extLst>
              <a:ext uri="{FF2B5EF4-FFF2-40B4-BE49-F238E27FC236}">
                <a16:creationId xmlns:a16="http://schemas.microsoft.com/office/drawing/2014/main" xmlns="" id="{63C49261-BD3C-4954-B9E1-2A12D8A4850E}"/>
              </a:ext>
            </a:extLst>
          </p:cNvPr>
          <p:cNvSpPr txBox="1"/>
          <p:nvPr/>
        </p:nvSpPr>
        <p:spPr>
          <a:xfrm>
            <a:off x="0" y="4267200"/>
            <a:ext cx="9132278" cy="2590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10:36 </a:t>
            </a:r>
            <a:r>
              <a:rPr lang="en-US" sz="3200" dirty="0"/>
              <a:t>The word which He sent to the sons of Israel,</a:t>
            </a:r>
            <a:r>
              <a:rPr lang="en-US" sz="3200" u="sng" dirty="0"/>
              <a:t>  </a:t>
            </a:r>
            <a:r>
              <a:rPr lang="en-US" sz="3200" dirty="0"/>
              <a:t>preaching peace through Jesus Christ (He is Lord of all)— </a:t>
            </a:r>
            <a:r>
              <a:rPr lang="en-US" sz="3200" b="1" baseline="30000" dirty="0"/>
              <a:t>37 </a:t>
            </a:r>
            <a:r>
              <a:rPr lang="en-US" sz="3200" b="1" u="sng" dirty="0">
                <a:solidFill>
                  <a:srgbClr val="002060"/>
                </a:solidFill>
              </a:rPr>
              <a:t>you yourselves know </a:t>
            </a:r>
            <a:r>
              <a:rPr lang="en-US" sz="3200" dirty="0"/>
              <a:t>the thing which took place throughout all Judea, starting from Galilee, after the baptism which John proclaimed.</a:t>
            </a:r>
          </a:p>
          <a:p>
            <a:endParaRPr lang="en-US" dirty="0"/>
          </a:p>
          <a:p>
            <a:endParaRPr lang="en-US" sz="3200" dirty="0"/>
          </a:p>
          <a:p>
            <a:endParaRPr lang="en-US" sz="3000" dirty="0"/>
          </a:p>
        </p:txBody>
      </p:sp>
    </p:spTree>
    <p:extLst>
      <p:ext uri="{BB962C8B-B14F-4D97-AF65-F5344CB8AC3E}">
        <p14:creationId xmlns:p14="http://schemas.microsoft.com/office/powerpoint/2010/main" val="271737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7"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sitting at a table&#10;&#10;Description generated with very high confidence">
            <a:extLst>
              <a:ext uri="{FF2B5EF4-FFF2-40B4-BE49-F238E27FC236}">
                <a16:creationId xmlns:a16="http://schemas.microsoft.com/office/drawing/2014/main" xmlns="" id="{FAF69752-1E21-43D0-A579-7573D135A5E6}"/>
              </a:ext>
            </a:extLst>
          </p:cNvPr>
          <p:cNvPicPr>
            <a:picLocks noChangeAspect="1"/>
          </p:cNvPicPr>
          <p:nvPr/>
        </p:nvPicPr>
        <p:blipFill rotWithShape="1">
          <a:blip r:embed="rId2">
            <a:extLst>
              <a:ext uri="{28A0092B-C50C-407E-A947-70E740481C1C}">
                <a14:useLocalDpi xmlns:a14="http://schemas.microsoft.com/office/drawing/2010/main" val="0"/>
              </a:ext>
            </a:extLst>
          </a:blip>
          <a:srcRect r="37221"/>
          <a:stretch/>
        </p:blipFill>
        <p:spPr>
          <a:xfrm>
            <a:off x="13678" y="-12982"/>
            <a:ext cx="5423343" cy="4737381"/>
          </a:xfrm>
          <a:prstGeom prst="rect">
            <a:avLst/>
          </a:prstGeom>
        </p:spPr>
      </p:pic>
      <p:sp>
        <p:nvSpPr>
          <p:cNvPr id="14" name="TextBox 13">
            <a:extLst>
              <a:ext uri="{FF2B5EF4-FFF2-40B4-BE49-F238E27FC236}">
                <a16:creationId xmlns:a16="http://schemas.microsoft.com/office/drawing/2014/main" xmlns="" id="{61D63DBC-724E-439C-B666-7BE563C626DF}"/>
              </a:ext>
            </a:extLst>
          </p:cNvPr>
          <p:cNvSpPr txBox="1"/>
          <p:nvPr/>
        </p:nvSpPr>
        <p:spPr>
          <a:xfrm>
            <a:off x="0" y="4724398"/>
            <a:ext cx="9132278" cy="2133601"/>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10:38 </a:t>
            </a:r>
            <a:r>
              <a:rPr lang="en-US" sz="3200" dirty="0"/>
              <a:t>You know of Jesus of Nazareth, how God anointed Him with the Holy Spirit and with power, and how He went about doing good and healing all who were oppressed by the devil, for God was with Him. </a:t>
            </a:r>
          </a:p>
          <a:p>
            <a:endParaRPr lang="en-US" dirty="0"/>
          </a:p>
          <a:p>
            <a:endParaRPr lang="en-US" sz="3200" dirty="0"/>
          </a:p>
          <a:p>
            <a:endParaRPr lang="en-US" sz="3000" dirty="0"/>
          </a:p>
        </p:txBody>
      </p:sp>
      <p:sp>
        <p:nvSpPr>
          <p:cNvPr id="9" name="Rounded Rectangular Callout 14">
            <a:extLst>
              <a:ext uri="{FF2B5EF4-FFF2-40B4-BE49-F238E27FC236}">
                <a16:creationId xmlns:a16="http://schemas.microsoft.com/office/drawing/2014/main" xmlns="" id="{D74EF958-78B0-45BD-AA84-9E8E8ADCF15A}"/>
              </a:ext>
            </a:extLst>
          </p:cNvPr>
          <p:cNvSpPr/>
          <p:nvPr/>
        </p:nvSpPr>
        <p:spPr>
          <a:xfrm>
            <a:off x="5345722" y="533400"/>
            <a:ext cx="3874478" cy="1524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Jesus Christ is the </a:t>
            </a:r>
            <a:r>
              <a:rPr lang="en-US" sz="3600" b="1" i="1" dirty="0"/>
              <a:t>Messiah</a:t>
            </a:r>
          </a:p>
        </p:txBody>
      </p:sp>
      <p:sp>
        <p:nvSpPr>
          <p:cNvPr id="10" name="Rounded Rectangular Callout 14">
            <a:extLst>
              <a:ext uri="{FF2B5EF4-FFF2-40B4-BE49-F238E27FC236}">
                <a16:creationId xmlns:a16="http://schemas.microsoft.com/office/drawing/2014/main" xmlns="" id="{37B5E675-7BC0-44EC-A529-709539FE0EB0}"/>
              </a:ext>
            </a:extLst>
          </p:cNvPr>
          <p:cNvSpPr/>
          <p:nvPr/>
        </p:nvSpPr>
        <p:spPr>
          <a:xfrm>
            <a:off x="5428928" y="2362200"/>
            <a:ext cx="3703350" cy="1524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A claim that is well-supported by historical evidence</a:t>
            </a:r>
          </a:p>
        </p:txBody>
      </p:sp>
    </p:spTree>
    <p:extLst>
      <p:ext uri="{BB962C8B-B14F-4D97-AF65-F5344CB8AC3E}">
        <p14:creationId xmlns:p14="http://schemas.microsoft.com/office/powerpoint/2010/main" val="36026169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sitting at a table&#10;&#10;Description generated with very high confidence">
            <a:extLst>
              <a:ext uri="{FF2B5EF4-FFF2-40B4-BE49-F238E27FC236}">
                <a16:creationId xmlns:a16="http://schemas.microsoft.com/office/drawing/2014/main" xmlns="" id="{FAF69752-1E21-43D0-A579-7573D135A5E6}"/>
              </a:ext>
            </a:extLst>
          </p:cNvPr>
          <p:cNvPicPr>
            <a:picLocks noChangeAspect="1"/>
          </p:cNvPicPr>
          <p:nvPr/>
        </p:nvPicPr>
        <p:blipFill rotWithShape="1">
          <a:blip r:embed="rId2">
            <a:extLst>
              <a:ext uri="{28A0092B-C50C-407E-A947-70E740481C1C}">
                <a14:useLocalDpi xmlns:a14="http://schemas.microsoft.com/office/drawing/2010/main" val="0"/>
              </a:ext>
            </a:extLst>
          </a:blip>
          <a:srcRect r="37221"/>
          <a:stretch/>
        </p:blipFill>
        <p:spPr>
          <a:xfrm>
            <a:off x="13678" y="-12982"/>
            <a:ext cx="5423343" cy="4737381"/>
          </a:xfrm>
          <a:prstGeom prst="rect">
            <a:avLst/>
          </a:prstGeom>
        </p:spPr>
      </p:pic>
      <p:sp>
        <p:nvSpPr>
          <p:cNvPr id="14" name="TextBox 13">
            <a:extLst>
              <a:ext uri="{FF2B5EF4-FFF2-40B4-BE49-F238E27FC236}">
                <a16:creationId xmlns:a16="http://schemas.microsoft.com/office/drawing/2014/main" xmlns="" id="{61D63DBC-724E-439C-B666-7BE563C626DF}"/>
              </a:ext>
            </a:extLst>
          </p:cNvPr>
          <p:cNvSpPr txBox="1"/>
          <p:nvPr/>
        </p:nvSpPr>
        <p:spPr>
          <a:xfrm>
            <a:off x="0" y="4724398"/>
            <a:ext cx="9132278" cy="2133601"/>
          </a:xfrm>
          <a:prstGeom prst="rect">
            <a:avLst/>
          </a:prstGeom>
          <a:solidFill>
            <a:schemeClr val="accent6">
              <a:lumMod val="40000"/>
              <a:lumOff val="60000"/>
            </a:schemeClr>
          </a:solidFill>
          <a:ln>
            <a:solidFill>
              <a:schemeClr val="bg2"/>
            </a:solidFill>
          </a:ln>
        </p:spPr>
        <p:txBody>
          <a:bodyPr wrap="square">
            <a:noAutofit/>
          </a:bodyPr>
          <a:lstStyle/>
          <a:p>
            <a:endParaRPr lang="en-US" sz="3200" b="1" baseline="30000" dirty="0"/>
          </a:p>
          <a:p>
            <a:r>
              <a:rPr lang="en-US" sz="3200" b="1" baseline="30000" dirty="0"/>
              <a:t>10:39 </a:t>
            </a:r>
            <a:r>
              <a:rPr lang="en-US" sz="3200" dirty="0"/>
              <a:t>We are witnesses of all the things He did both in the land of the Jews and in Jerusalem. </a:t>
            </a:r>
          </a:p>
          <a:p>
            <a:endParaRPr lang="en-US" dirty="0"/>
          </a:p>
          <a:p>
            <a:endParaRPr lang="en-US" sz="3200" dirty="0"/>
          </a:p>
          <a:p>
            <a:endParaRPr lang="en-US" sz="3000" dirty="0"/>
          </a:p>
        </p:txBody>
      </p:sp>
      <p:sp>
        <p:nvSpPr>
          <p:cNvPr id="9" name="Rounded Rectangular Callout 14">
            <a:extLst>
              <a:ext uri="{FF2B5EF4-FFF2-40B4-BE49-F238E27FC236}">
                <a16:creationId xmlns:a16="http://schemas.microsoft.com/office/drawing/2014/main" xmlns="" id="{D74EF958-78B0-45BD-AA84-9E8E8ADCF15A}"/>
              </a:ext>
            </a:extLst>
          </p:cNvPr>
          <p:cNvSpPr/>
          <p:nvPr/>
        </p:nvSpPr>
        <p:spPr>
          <a:xfrm>
            <a:off x="5345722" y="533400"/>
            <a:ext cx="3874478" cy="1524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Jesus Christ is the </a:t>
            </a:r>
            <a:r>
              <a:rPr lang="en-US" sz="3600" b="1" i="1" dirty="0"/>
              <a:t>Messiah</a:t>
            </a:r>
          </a:p>
        </p:txBody>
      </p:sp>
      <p:sp>
        <p:nvSpPr>
          <p:cNvPr id="10" name="Rounded Rectangular Callout 14">
            <a:extLst>
              <a:ext uri="{FF2B5EF4-FFF2-40B4-BE49-F238E27FC236}">
                <a16:creationId xmlns:a16="http://schemas.microsoft.com/office/drawing/2014/main" xmlns="" id="{37B5E675-7BC0-44EC-A529-709539FE0EB0}"/>
              </a:ext>
            </a:extLst>
          </p:cNvPr>
          <p:cNvSpPr/>
          <p:nvPr/>
        </p:nvSpPr>
        <p:spPr>
          <a:xfrm>
            <a:off x="5428928" y="2362200"/>
            <a:ext cx="3703350" cy="1524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A claim that is well-supported by historical evidence</a:t>
            </a:r>
          </a:p>
        </p:txBody>
      </p:sp>
    </p:spTree>
    <p:extLst>
      <p:ext uri="{BB962C8B-B14F-4D97-AF65-F5344CB8AC3E}">
        <p14:creationId xmlns:p14="http://schemas.microsoft.com/office/powerpoint/2010/main" val="7735210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sitting at a table&#10;&#10;Description generated with very high confidence">
            <a:extLst>
              <a:ext uri="{FF2B5EF4-FFF2-40B4-BE49-F238E27FC236}">
                <a16:creationId xmlns:a16="http://schemas.microsoft.com/office/drawing/2014/main" xmlns="" id="{FAF69752-1E21-43D0-A579-7573D135A5E6}"/>
              </a:ext>
            </a:extLst>
          </p:cNvPr>
          <p:cNvPicPr>
            <a:picLocks noChangeAspect="1"/>
          </p:cNvPicPr>
          <p:nvPr/>
        </p:nvPicPr>
        <p:blipFill rotWithShape="1">
          <a:blip r:embed="rId2">
            <a:extLst>
              <a:ext uri="{28A0092B-C50C-407E-A947-70E740481C1C}">
                <a14:useLocalDpi xmlns:a14="http://schemas.microsoft.com/office/drawing/2010/main" val="0"/>
              </a:ext>
            </a:extLst>
          </a:blip>
          <a:srcRect r="37221"/>
          <a:stretch/>
        </p:blipFill>
        <p:spPr>
          <a:xfrm>
            <a:off x="13678" y="-12982"/>
            <a:ext cx="5423343" cy="4737381"/>
          </a:xfrm>
          <a:prstGeom prst="rect">
            <a:avLst/>
          </a:prstGeom>
        </p:spPr>
      </p:pic>
      <p:sp>
        <p:nvSpPr>
          <p:cNvPr id="14" name="TextBox 13">
            <a:extLst>
              <a:ext uri="{FF2B5EF4-FFF2-40B4-BE49-F238E27FC236}">
                <a16:creationId xmlns:a16="http://schemas.microsoft.com/office/drawing/2014/main" xmlns="" id="{61D63DBC-724E-439C-B666-7BE563C626DF}"/>
              </a:ext>
            </a:extLst>
          </p:cNvPr>
          <p:cNvSpPr txBox="1"/>
          <p:nvPr/>
        </p:nvSpPr>
        <p:spPr>
          <a:xfrm>
            <a:off x="0" y="3962400"/>
            <a:ext cx="9132278" cy="2895599"/>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10:39 </a:t>
            </a:r>
            <a:r>
              <a:rPr lang="en-US" sz="3100" dirty="0"/>
              <a:t>They also </a:t>
            </a:r>
            <a:r>
              <a:rPr lang="en-US" sz="3100" b="1" u="sng" dirty="0">
                <a:solidFill>
                  <a:srgbClr val="002060"/>
                </a:solidFill>
              </a:rPr>
              <a:t>put Him to death </a:t>
            </a:r>
            <a:r>
              <a:rPr lang="en-US" sz="3100" dirty="0"/>
              <a:t>by hanging Him on a  cross. </a:t>
            </a:r>
            <a:r>
              <a:rPr lang="en-US" sz="3100" b="1" baseline="30000" dirty="0"/>
              <a:t>40 </a:t>
            </a:r>
            <a:r>
              <a:rPr lang="en-US" sz="3100" b="1" u="sng" dirty="0">
                <a:solidFill>
                  <a:srgbClr val="002060"/>
                </a:solidFill>
              </a:rPr>
              <a:t>God raised Him up on the third day </a:t>
            </a:r>
            <a:r>
              <a:rPr lang="en-US" sz="3100" dirty="0"/>
              <a:t>and  granted that He become visible, </a:t>
            </a:r>
            <a:r>
              <a:rPr lang="en-US" sz="3100" b="1" baseline="30000" dirty="0"/>
              <a:t>41 </a:t>
            </a:r>
            <a:r>
              <a:rPr lang="en-US" sz="3100" dirty="0"/>
              <a:t>not to all the people, but to witnesses who were chosen beforehand by God,  that is, to us who ate and drank with Him after He arose from the dead.</a:t>
            </a:r>
          </a:p>
          <a:p>
            <a:endParaRPr lang="en-US" dirty="0"/>
          </a:p>
          <a:p>
            <a:endParaRPr lang="en-US" sz="3200" dirty="0"/>
          </a:p>
          <a:p>
            <a:endParaRPr lang="en-US" sz="3000" dirty="0"/>
          </a:p>
        </p:txBody>
      </p:sp>
      <p:sp>
        <p:nvSpPr>
          <p:cNvPr id="9" name="Rounded Rectangular Callout 14">
            <a:extLst>
              <a:ext uri="{FF2B5EF4-FFF2-40B4-BE49-F238E27FC236}">
                <a16:creationId xmlns:a16="http://schemas.microsoft.com/office/drawing/2014/main" xmlns="" id="{D74EF958-78B0-45BD-AA84-9E8E8ADCF15A}"/>
              </a:ext>
            </a:extLst>
          </p:cNvPr>
          <p:cNvSpPr/>
          <p:nvPr/>
        </p:nvSpPr>
        <p:spPr>
          <a:xfrm>
            <a:off x="5347411" y="1371600"/>
            <a:ext cx="3874478" cy="1524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He was killed, and raised from the dead</a:t>
            </a:r>
            <a:endParaRPr lang="en-US" sz="4000" b="1" i="1" dirty="0"/>
          </a:p>
        </p:txBody>
      </p:sp>
    </p:spTree>
    <p:extLst>
      <p:ext uri="{BB962C8B-B14F-4D97-AF65-F5344CB8AC3E}">
        <p14:creationId xmlns:p14="http://schemas.microsoft.com/office/powerpoint/2010/main" val="294705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sitting at a table&#10;&#10;Description generated with very high confidence">
            <a:extLst>
              <a:ext uri="{FF2B5EF4-FFF2-40B4-BE49-F238E27FC236}">
                <a16:creationId xmlns:a16="http://schemas.microsoft.com/office/drawing/2014/main" xmlns="" id="{FAF69752-1E21-43D0-A579-7573D135A5E6}"/>
              </a:ext>
            </a:extLst>
          </p:cNvPr>
          <p:cNvPicPr>
            <a:picLocks noChangeAspect="1"/>
          </p:cNvPicPr>
          <p:nvPr/>
        </p:nvPicPr>
        <p:blipFill rotWithShape="1">
          <a:blip r:embed="rId2">
            <a:extLst>
              <a:ext uri="{28A0092B-C50C-407E-A947-70E740481C1C}">
                <a14:useLocalDpi xmlns:a14="http://schemas.microsoft.com/office/drawing/2010/main" val="0"/>
              </a:ext>
            </a:extLst>
          </a:blip>
          <a:srcRect r="37221"/>
          <a:stretch/>
        </p:blipFill>
        <p:spPr>
          <a:xfrm>
            <a:off x="13678" y="-12982"/>
            <a:ext cx="5423343" cy="4737381"/>
          </a:xfrm>
          <a:prstGeom prst="rect">
            <a:avLst/>
          </a:prstGeom>
        </p:spPr>
      </p:pic>
      <p:sp>
        <p:nvSpPr>
          <p:cNvPr id="14" name="TextBox 13">
            <a:extLst>
              <a:ext uri="{FF2B5EF4-FFF2-40B4-BE49-F238E27FC236}">
                <a16:creationId xmlns:a16="http://schemas.microsoft.com/office/drawing/2014/main" xmlns="" id="{61D63DBC-724E-439C-B666-7BE563C626DF}"/>
              </a:ext>
            </a:extLst>
          </p:cNvPr>
          <p:cNvSpPr txBox="1"/>
          <p:nvPr/>
        </p:nvSpPr>
        <p:spPr>
          <a:xfrm>
            <a:off x="0" y="4724399"/>
            <a:ext cx="9132278" cy="2133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10:42 </a:t>
            </a:r>
            <a:r>
              <a:rPr lang="en-US" sz="3200" dirty="0"/>
              <a:t>And He ordered us to preach to the people, and solemnly to testify that this is the One who has been appointed by God </a:t>
            </a:r>
            <a:r>
              <a:rPr lang="en-US" sz="3200" b="1" u="sng" dirty="0">
                <a:solidFill>
                  <a:srgbClr val="002060"/>
                </a:solidFill>
              </a:rPr>
              <a:t>as Judge of the living and the dead</a:t>
            </a:r>
            <a:r>
              <a:rPr lang="en-US" sz="3200" dirty="0"/>
              <a:t>. </a:t>
            </a:r>
          </a:p>
          <a:p>
            <a:endParaRPr lang="en-US" dirty="0"/>
          </a:p>
          <a:p>
            <a:endParaRPr lang="en-US" sz="3200" dirty="0"/>
          </a:p>
          <a:p>
            <a:endParaRPr lang="en-US" sz="3000" dirty="0"/>
          </a:p>
        </p:txBody>
      </p:sp>
      <p:sp>
        <p:nvSpPr>
          <p:cNvPr id="9" name="Rounded Rectangular Callout 14">
            <a:extLst>
              <a:ext uri="{FF2B5EF4-FFF2-40B4-BE49-F238E27FC236}">
                <a16:creationId xmlns:a16="http://schemas.microsoft.com/office/drawing/2014/main" xmlns="" id="{D74EF958-78B0-45BD-AA84-9E8E8ADCF15A}"/>
              </a:ext>
            </a:extLst>
          </p:cNvPr>
          <p:cNvSpPr/>
          <p:nvPr/>
        </p:nvSpPr>
        <p:spPr>
          <a:xfrm>
            <a:off x="5347411" y="1371600"/>
            <a:ext cx="3874478" cy="1524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He was killed, and raised from the dead</a:t>
            </a:r>
            <a:endParaRPr lang="en-US" sz="4000" b="1" i="1" dirty="0"/>
          </a:p>
        </p:txBody>
      </p:sp>
    </p:spTree>
    <p:extLst>
      <p:ext uri="{BB962C8B-B14F-4D97-AF65-F5344CB8AC3E}">
        <p14:creationId xmlns:p14="http://schemas.microsoft.com/office/powerpoint/2010/main" val="245547401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sitting at a table&#10;&#10;Description generated with very high confidence">
            <a:extLst>
              <a:ext uri="{FF2B5EF4-FFF2-40B4-BE49-F238E27FC236}">
                <a16:creationId xmlns:a16="http://schemas.microsoft.com/office/drawing/2014/main" xmlns="" id="{FAF69752-1E21-43D0-A579-7573D135A5E6}"/>
              </a:ext>
            </a:extLst>
          </p:cNvPr>
          <p:cNvPicPr>
            <a:picLocks noChangeAspect="1"/>
          </p:cNvPicPr>
          <p:nvPr/>
        </p:nvPicPr>
        <p:blipFill rotWithShape="1">
          <a:blip r:embed="rId2">
            <a:extLst>
              <a:ext uri="{28A0092B-C50C-407E-A947-70E740481C1C}">
                <a14:useLocalDpi xmlns:a14="http://schemas.microsoft.com/office/drawing/2010/main" val="0"/>
              </a:ext>
            </a:extLst>
          </a:blip>
          <a:srcRect r="37221"/>
          <a:stretch/>
        </p:blipFill>
        <p:spPr>
          <a:xfrm>
            <a:off x="13678" y="-12982"/>
            <a:ext cx="5423343" cy="4737381"/>
          </a:xfrm>
          <a:prstGeom prst="rect">
            <a:avLst/>
          </a:prstGeom>
        </p:spPr>
      </p:pic>
      <p:sp>
        <p:nvSpPr>
          <p:cNvPr id="14" name="TextBox 13">
            <a:extLst>
              <a:ext uri="{FF2B5EF4-FFF2-40B4-BE49-F238E27FC236}">
                <a16:creationId xmlns:a16="http://schemas.microsoft.com/office/drawing/2014/main" xmlns="" id="{61D63DBC-724E-439C-B666-7BE563C626DF}"/>
              </a:ext>
            </a:extLst>
          </p:cNvPr>
          <p:cNvSpPr txBox="1"/>
          <p:nvPr/>
        </p:nvSpPr>
        <p:spPr>
          <a:xfrm>
            <a:off x="0" y="4724399"/>
            <a:ext cx="9132278" cy="2133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10:42 </a:t>
            </a:r>
            <a:r>
              <a:rPr lang="en-US" sz="3200" dirty="0"/>
              <a:t>And He ordered us to preach to the people, and solemnly to testify that this is the One who has been appointed by God </a:t>
            </a:r>
            <a:r>
              <a:rPr lang="en-US" sz="3200" b="1" u="sng" dirty="0">
                <a:solidFill>
                  <a:srgbClr val="002060"/>
                </a:solidFill>
              </a:rPr>
              <a:t>as Judge of the living and the dead</a:t>
            </a:r>
            <a:r>
              <a:rPr lang="en-US" sz="3200" dirty="0"/>
              <a:t>. </a:t>
            </a:r>
          </a:p>
          <a:p>
            <a:endParaRPr lang="en-US" dirty="0"/>
          </a:p>
          <a:p>
            <a:endParaRPr lang="en-US" sz="3200" dirty="0"/>
          </a:p>
          <a:p>
            <a:endParaRPr lang="en-US" sz="3000" dirty="0"/>
          </a:p>
        </p:txBody>
      </p:sp>
      <p:sp>
        <p:nvSpPr>
          <p:cNvPr id="5" name="Rounded Rectangular Callout 14">
            <a:extLst>
              <a:ext uri="{FF2B5EF4-FFF2-40B4-BE49-F238E27FC236}">
                <a16:creationId xmlns:a16="http://schemas.microsoft.com/office/drawing/2014/main" xmlns="" id="{C941D009-034A-4218-BDFB-3AE74F333B28}"/>
              </a:ext>
            </a:extLst>
          </p:cNvPr>
          <p:cNvSpPr/>
          <p:nvPr/>
        </p:nvSpPr>
        <p:spPr>
          <a:xfrm>
            <a:off x="5291293" y="1593708"/>
            <a:ext cx="3874478" cy="1524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Bad news: </a:t>
            </a:r>
          </a:p>
          <a:p>
            <a:pPr algn="ctr" fontAlgn="auto">
              <a:spcBef>
                <a:spcPts val="0"/>
              </a:spcBef>
              <a:spcAft>
                <a:spcPts val="0"/>
              </a:spcAft>
              <a:defRPr/>
            </a:pPr>
            <a:r>
              <a:rPr lang="en-US" sz="3600" b="1" dirty="0"/>
              <a:t>He will judge right and wrong for each person based on His perfect standard</a:t>
            </a:r>
            <a:endParaRPr lang="en-US" sz="3600" b="1" i="1" dirty="0"/>
          </a:p>
        </p:txBody>
      </p:sp>
    </p:spTree>
    <p:extLst>
      <p:ext uri="{BB962C8B-B14F-4D97-AF65-F5344CB8AC3E}">
        <p14:creationId xmlns:p14="http://schemas.microsoft.com/office/powerpoint/2010/main" val="410965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xmlns="" id="{3E3BFD61-0EDA-4470-BD1C-3E2868B54FA4}"/>
              </a:ext>
            </a:extLst>
          </p:cNvPr>
          <p:cNvSpPr txBox="1">
            <a:spLocks/>
          </p:cNvSpPr>
          <p:nvPr/>
        </p:nvSpPr>
        <p:spPr bwMode="auto">
          <a:xfrm>
            <a:off x="0" y="5858867"/>
            <a:ext cx="9144000" cy="999132"/>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500" b="1" dirty="0">
                <a:solidFill>
                  <a:schemeClr val="bg1"/>
                </a:solidFill>
                <a:latin typeface="+mj-lt"/>
                <a:ea typeface="+mj-ea"/>
                <a:cs typeface="+mj-cs"/>
              </a:rPr>
              <a:t>God’s 3-stage plan for “the gospel”</a:t>
            </a:r>
            <a:endParaRPr kumimoji="0" lang="en-US" sz="3500" b="1" i="0" u="none" strike="noStrike" kern="1200" cap="none" spc="0" normalizeH="0" baseline="0" noProof="0" dirty="0">
              <a:ln>
                <a:noFill/>
              </a:ln>
              <a:solidFill>
                <a:schemeClr val="bg1"/>
              </a:solidFill>
              <a:effectLst/>
              <a:uLnTx/>
              <a:uFillTx/>
              <a:latin typeface="+mj-lt"/>
              <a:ea typeface="+mj-ea"/>
              <a:cs typeface="+mj-cs"/>
            </a:endParaRPr>
          </a:p>
        </p:txBody>
      </p:sp>
      <p:pic>
        <p:nvPicPr>
          <p:cNvPr id="6" name="Picture 5">
            <a:extLst>
              <a:ext uri="{FF2B5EF4-FFF2-40B4-BE49-F238E27FC236}">
                <a16:creationId xmlns:a16="http://schemas.microsoft.com/office/drawing/2014/main" xmlns="" id="{D77EE230-C7D5-4D47-B2D8-75E21312418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260" t="11298" r="26896" b="92"/>
          <a:stretch/>
        </p:blipFill>
        <p:spPr>
          <a:xfrm rot="5400000">
            <a:off x="1143001" y="-1143000"/>
            <a:ext cx="6858000" cy="9143998"/>
          </a:xfrm>
          <a:prstGeom prst="rect">
            <a:avLst/>
          </a:prstGeom>
        </p:spPr>
      </p:pic>
      <p:sp>
        <p:nvSpPr>
          <p:cNvPr id="11" name="Line Callout 1 13">
            <a:extLst>
              <a:ext uri="{FF2B5EF4-FFF2-40B4-BE49-F238E27FC236}">
                <a16:creationId xmlns:a16="http://schemas.microsoft.com/office/drawing/2014/main" xmlns="" id="{A0545D7D-E733-4C23-BE2B-E71E4B417538}"/>
              </a:ext>
            </a:extLst>
          </p:cNvPr>
          <p:cNvSpPr/>
          <p:nvPr/>
        </p:nvSpPr>
        <p:spPr>
          <a:xfrm>
            <a:off x="5943600" y="3733800"/>
            <a:ext cx="1905000" cy="533400"/>
          </a:xfrm>
          <a:prstGeom prst="borderCallout1">
            <a:avLst>
              <a:gd name="adj1" fmla="val 36202"/>
              <a:gd name="adj2" fmla="val -118730"/>
              <a:gd name="adj3" fmla="val 55871"/>
              <a:gd name="adj4" fmla="val 276"/>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Jerusalem</a:t>
            </a:r>
          </a:p>
        </p:txBody>
      </p:sp>
      <p:sp>
        <p:nvSpPr>
          <p:cNvPr id="30" name="TextBox 29">
            <a:extLst>
              <a:ext uri="{FF2B5EF4-FFF2-40B4-BE49-F238E27FC236}">
                <a16:creationId xmlns:a16="http://schemas.microsoft.com/office/drawing/2014/main" xmlns="" id="{B79CD5C1-2076-4650-BA58-795E409FA0A9}"/>
              </a:ext>
            </a:extLst>
          </p:cNvPr>
          <p:cNvSpPr txBox="1"/>
          <p:nvPr/>
        </p:nvSpPr>
        <p:spPr>
          <a:xfrm>
            <a:off x="0" y="5791200"/>
            <a:ext cx="9132278" cy="108415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9:33 </a:t>
            </a:r>
            <a:r>
              <a:rPr lang="en-US" sz="3000" dirty="0"/>
              <a:t>There he found a man named Aeneas, who had been bedridden eight years, for he was paralyzed. </a:t>
            </a:r>
            <a:endParaRPr lang="en-US" sz="3400" dirty="0"/>
          </a:p>
        </p:txBody>
      </p:sp>
      <p:sp>
        <p:nvSpPr>
          <p:cNvPr id="28" name="Oval 27">
            <a:extLst>
              <a:ext uri="{FF2B5EF4-FFF2-40B4-BE49-F238E27FC236}">
                <a16:creationId xmlns:a16="http://schemas.microsoft.com/office/drawing/2014/main" xmlns="" id="{C18411E6-337F-4C24-B73B-6B1422FA0350}"/>
              </a:ext>
            </a:extLst>
          </p:cNvPr>
          <p:cNvSpPr/>
          <p:nvPr/>
        </p:nvSpPr>
        <p:spPr>
          <a:xfrm>
            <a:off x="3322414" y="3767455"/>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xmlns="" id="{9C8380B0-A9F7-450A-9F83-005AFB52C2EE}"/>
              </a:ext>
            </a:extLst>
          </p:cNvPr>
          <p:cNvSpPr/>
          <p:nvPr/>
        </p:nvSpPr>
        <p:spPr>
          <a:xfrm>
            <a:off x="1676400" y="323849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ine Callout 1 13">
            <a:extLst>
              <a:ext uri="{FF2B5EF4-FFF2-40B4-BE49-F238E27FC236}">
                <a16:creationId xmlns:a16="http://schemas.microsoft.com/office/drawing/2014/main" xmlns="" id="{67060FAD-90B8-4638-A575-11360FD9A15C}"/>
              </a:ext>
            </a:extLst>
          </p:cNvPr>
          <p:cNvSpPr/>
          <p:nvPr/>
        </p:nvSpPr>
        <p:spPr>
          <a:xfrm>
            <a:off x="1842182" y="3952875"/>
            <a:ext cx="1371600" cy="457200"/>
          </a:xfrm>
          <a:prstGeom prst="borderCallout1">
            <a:avLst>
              <a:gd name="adj1" fmla="val -72213"/>
              <a:gd name="adj2" fmla="val 4429"/>
              <a:gd name="adj3" fmla="val 30870"/>
              <a:gd name="adj4" fmla="val 16943"/>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rPr>
              <a:t>Lydda</a:t>
            </a:r>
            <a:endParaRPr lang="en-US" sz="3200" b="1" dirty="0">
              <a:solidFill>
                <a:schemeClr val="tx1"/>
              </a:solidFill>
            </a:endParaRPr>
          </a:p>
        </p:txBody>
      </p:sp>
    </p:spTree>
    <p:extLst>
      <p:ext uri="{BB962C8B-B14F-4D97-AF65-F5344CB8AC3E}">
        <p14:creationId xmlns:p14="http://schemas.microsoft.com/office/powerpoint/2010/main" val="286454602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sitting at a table&#10;&#10;Description generated with very high confidence">
            <a:extLst>
              <a:ext uri="{FF2B5EF4-FFF2-40B4-BE49-F238E27FC236}">
                <a16:creationId xmlns:a16="http://schemas.microsoft.com/office/drawing/2014/main" xmlns="" id="{FAF69752-1E21-43D0-A579-7573D135A5E6}"/>
              </a:ext>
            </a:extLst>
          </p:cNvPr>
          <p:cNvPicPr>
            <a:picLocks noChangeAspect="1"/>
          </p:cNvPicPr>
          <p:nvPr/>
        </p:nvPicPr>
        <p:blipFill rotWithShape="1">
          <a:blip r:embed="rId2">
            <a:extLst>
              <a:ext uri="{28A0092B-C50C-407E-A947-70E740481C1C}">
                <a14:useLocalDpi xmlns:a14="http://schemas.microsoft.com/office/drawing/2010/main" val="0"/>
              </a:ext>
            </a:extLst>
          </a:blip>
          <a:srcRect r="37221"/>
          <a:stretch/>
        </p:blipFill>
        <p:spPr>
          <a:xfrm>
            <a:off x="13678" y="-12982"/>
            <a:ext cx="5423343" cy="4737381"/>
          </a:xfrm>
          <a:prstGeom prst="rect">
            <a:avLst/>
          </a:prstGeom>
        </p:spPr>
      </p:pic>
      <p:sp>
        <p:nvSpPr>
          <p:cNvPr id="14" name="TextBox 13">
            <a:extLst>
              <a:ext uri="{FF2B5EF4-FFF2-40B4-BE49-F238E27FC236}">
                <a16:creationId xmlns:a16="http://schemas.microsoft.com/office/drawing/2014/main" xmlns="" id="{61D63DBC-724E-439C-B666-7BE563C626DF}"/>
              </a:ext>
            </a:extLst>
          </p:cNvPr>
          <p:cNvSpPr txBox="1"/>
          <p:nvPr/>
        </p:nvSpPr>
        <p:spPr>
          <a:xfrm>
            <a:off x="0" y="4724399"/>
            <a:ext cx="9132278" cy="2133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10:43 </a:t>
            </a:r>
            <a:r>
              <a:rPr lang="en-US" sz="3200" dirty="0"/>
              <a:t>Of Him </a:t>
            </a:r>
            <a:r>
              <a:rPr lang="en-US" sz="3200" b="1" u="sng" dirty="0">
                <a:solidFill>
                  <a:srgbClr val="002060"/>
                </a:solidFill>
              </a:rPr>
              <a:t>all the prophets bear witness </a:t>
            </a:r>
            <a:r>
              <a:rPr lang="en-US" sz="3200" dirty="0"/>
              <a:t>that through His name everyone who believes in Him receives forgiveness of sins.”</a:t>
            </a:r>
          </a:p>
          <a:p>
            <a:r>
              <a:rPr lang="en-US" dirty="0"/>
              <a:t> </a:t>
            </a:r>
          </a:p>
          <a:p>
            <a:endParaRPr lang="en-US" sz="3200" dirty="0"/>
          </a:p>
          <a:p>
            <a:endParaRPr lang="en-US" dirty="0"/>
          </a:p>
          <a:p>
            <a:endParaRPr lang="en-US" sz="3200" dirty="0"/>
          </a:p>
          <a:p>
            <a:endParaRPr lang="en-US" sz="3000" dirty="0"/>
          </a:p>
        </p:txBody>
      </p:sp>
      <p:sp>
        <p:nvSpPr>
          <p:cNvPr id="5" name="Rounded Rectangular Callout 14">
            <a:extLst>
              <a:ext uri="{FF2B5EF4-FFF2-40B4-BE49-F238E27FC236}">
                <a16:creationId xmlns:a16="http://schemas.microsoft.com/office/drawing/2014/main" xmlns="" id="{C941D009-034A-4218-BDFB-3AE74F333B28}"/>
              </a:ext>
            </a:extLst>
          </p:cNvPr>
          <p:cNvSpPr/>
          <p:nvPr/>
        </p:nvSpPr>
        <p:spPr>
          <a:xfrm>
            <a:off x="5291293" y="1593708"/>
            <a:ext cx="3874478" cy="1524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This was all predicted in the scriptures hundreds of years in advance</a:t>
            </a:r>
            <a:endParaRPr lang="en-US" sz="3600" b="1" i="1" dirty="0"/>
          </a:p>
        </p:txBody>
      </p:sp>
    </p:spTree>
    <p:extLst>
      <p:ext uri="{BB962C8B-B14F-4D97-AF65-F5344CB8AC3E}">
        <p14:creationId xmlns:p14="http://schemas.microsoft.com/office/powerpoint/2010/main" val="409860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sitting at a table&#10;&#10;Description generated with very high confidence">
            <a:extLst>
              <a:ext uri="{FF2B5EF4-FFF2-40B4-BE49-F238E27FC236}">
                <a16:creationId xmlns:a16="http://schemas.microsoft.com/office/drawing/2014/main" xmlns="" id="{FAF69752-1E21-43D0-A579-7573D135A5E6}"/>
              </a:ext>
            </a:extLst>
          </p:cNvPr>
          <p:cNvPicPr>
            <a:picLocks noChangeAspect="1"/>
          </p:cNvPicPr>
          <p:nvPr/>
        </p:nvPicPr>
        <p:blipFill rotWithShape="1">
          <a:blip r:embed="rId2">
            <a:extLst>
              <a:ext uri="{28A0092B-C50C-407E-A947-70E740481C1C}">
                <a14:useLocalDpi xmlns:a14="http://schemas.microsoft.com/office/drawing/2010/main" val="0"/>
              </a:ext>
            </a:extLst>
          </a:blip>
          <a:srcRect r="37221"/>
          <a:stretch/>
        </p:blipFill>
        <p:spPr>
          <a:xfrm>
            <a:off x="13678" y="-12982"/>
            <a:ext cx="5423343" cy="4737381"/>
          </a:xfrm>
          <a:prstGeom prst="rect">
            <a:avLst/>
          </a:prstGeom>
        </p:spPr>
      </p:pic>
      <p:sp>
        <p:nvSpPr>
          <p:cNvPr id="14" name="TextBox 13">
            <a:extLst>
              <a:ext uri="{FF2B5EF4-FFF2-40B4-BE49-F238E27FC236}">
                <a16:creationId xmlns:a16="http://schemas.microsoft.com/office/drawing/2014/main" xmlns="" id="{61D63DBC-724E-439C-B666-7BE563C626DF}"/>
              </a:ext>
            </a:extLst>
          </p:cNvPr>
          <p:cNvSpPr txBox="1"/>
          <p:nvPr/>
        </p:nvSpPr>
        <p:spPr>
          <a:xfrm>
            <a:off x="0" y="4724399"/>
            <a:ext cx="9132278" cy="2133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10:43 </a:t>
            </a:r>
            <a:r>
              <a:rPr lang="en-US" sz="3200" dirty="0"/>
              <a:t>Of Him all the prophets bear witness that through His name </a:t>
            </a:r>
            <a:r>
              <a:rPr lang="en-US" sz="3200" b="1" u="sng" dirty="0">
                <a:solidFill>
                  <a:srgbClr val="002060"/>
                </a:solidFill>
              </a:rPr>
              <a:t>everyone who believes in Him receives forgiveness of sins</a:t>
            </a:r>
            <a:r>
              <a:rPr lang="en-US" sz="3200" dirty="0"/>
              <a:t>.”</a:t>
            </a:r>
          </a:p>
          <a:p>
            <a:r>
              <a:rPr lang="en-US" dirty="0"/>
              <a:t> </a:t>
            </a:r>
          </a:p>
          <a:p>
            <a:endParaRPr lang="en-US" sz="3200" dirty="0"/>
          </a:p>
          <a:p>
            <a:endParaRPr lang="en-US" dirty="0"/>
          </a:p>
          <a:p>
            <a:endParaRPr lang="en-US" sz="3200" dirty="0"/>
          </a:p>
          <a:p>
            <a:endParaRPr lang="en-US" sz="3000" dirty="0"/>
          </a:p>
        </p:txBody>
      </p:sp>
      <p:sp>
        <p:nvSpPr>
          <p:cNvPr id="5" name="Rounded Rectangular Callout 14">
            <a:extLst>
              <a:ext uri="{FF2B5EF4-FFF2-40B4-BE49-F238E27FC236}">
                <a16:creationId xmlns:a16="http://schemas.microsoft.com/office/drawing/2014/main" xmlns="" id="{C941D009-034A-4218-BDFB-3AE74F333B28}"/>
              </a:ext>
            </a:extLst>
          </p:cNvPr>
          <p:cNvSpPr/>
          <p:nvPr/>
        </p:nvSpPr>
        <p:spPr>
          <a:xfrm>
            <a:off x="5291293" y="1593708"/>
            <a:ext cx="3874478" cy="1524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Good News: He paid for all sin once for all on the cross – and invites you to turn to Him to be forgiven!</a:t>
            </a:r>
            <a:endParaRPr lang="en-US" sz="3600" b="1" i="1" dirty="0"/>
          </a:p>
        </p:txBody>
      </p:sp>
    </p:spTree>
    <p:extLst>
      <p:ext uri="{BB962C8B-B14F-4D97-AF65-F5344CB8AC3E}">
        <p14:creationId xmlns:p14="http://schemas.microsoft.com/office/powerpoint/2010/main" val="391859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sitting at a table&#10;&#10;Description generated with very high confidence">
            <a:extLst>
              <a:ext uri="{FF2B5EF4-FFF2-40B4-BE49-F238E27FC236}">
                <a16:creationId xmlns:a16="http://schemas.microsoft.com/office/drawing/2014/main" xmlns="" id="{FAF69752-1E21-43D0-A579-7573D135A5E6}"/>
              </a:ext>
            </a:extLst>
          </p:cNvPr>
          <p:cNvPicPr>
            <a:picLocks noChangeAspect="1"/>
          </p:cNvPicPr>
          <p:nvPr/>
        </p:nvPicPr>
        <p:blipFill rotWithShape="1">
          <a:blip r:embed="rId2">
            <a:extLst>
              <a:ext uri="{28A0092B-C50C-407E-A947-70E740481C1C}">
                <a14:useLocalDpi xmlns:a14="http://schemas.microsoft.com/office/drawing/2010/main" val="0"/>
              </a:ext>
            </a:extLst>
          </a:blip>
          <a:srcRect r="37221"/>
          <a:stretch/>
        </p:blipFill>
        <p:spPr>
          <a:xfrm>
            <a:off x="13678" y="-12982"/>
            <a:ext cx="5423343" cy="4737381"/>
          </a:xfrm>
          <a:prstGeom prst="rect">
            <a:avLst/>
          </a:prstGeom>
        </p:spPr>
      </p:pic>
      <p:sp>
        <p:nvSpPr>
          <p:cNvPr id="14" name="TextBox 13">
            <a:extLst>
              <a:ext uri="{FF2B5EF4-FFF2-40B4-BE49-F238E27FC236}">
                <a16:creationId xmlns:a16="http://schemas.microsoft.com/office/drawing/2014/main" xmlns="" id="{61D63DBC-724E-439C-B666-7BE563C626DF}"/>
              </a:ext>
            </a:extLst>
          </p:cNvPr>
          <p:cNvSpPr txBox="1"/>
          <p:nvPr/>
        </p:nvSpPr>
        <p:spPr>
          <a:xfrm>
            <a:off x="0" y="4724399"/>
            <a:ext cx="9132278" cy="2133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10:44 </a:t>
            </a:r>
            <a:r>
              <a:rPr lang="en-US" sz="3200" dirty="0"/>
              <a:t>While Peter was still speaking these words, the </a:t>
            </a:r>
            <a:r>
              <a:rPr lang="en-US" sz="3200" b="1" u="sng" dirty="0">
                <a:solidFill>
                  <a:srgbClr val="002060"/>
                </a:solidFill>
              </a:rPr>
              <a:t>Holy Spirit fell upon all those </a:t>
            </a:r>
            <a:r>
              <a:rPr lang="en-US" sz="3200" dirty="0"/>
              <a:t>who were listening to the message.  </a:t>
            </a:r>
          </a:p>
          <a:p>
            <a:endParaRPr lang="en-US" sz="3200" dirty="0"/>
          </a:p>
          <a:p>
            <a:endParaRPr lang="en-US" dirty="0"/>
          </a:p>
          <a:p>
            <a:endParaRPr lang="en-US" sz="3200" dirty="0"/>
          </a:p>
          <a:p>
            <a:endParaRPr lang="en-US" sz="3000" dirty="0"/>
          </a:p>
        </p:txBody>
      </p:sp>
      <p:sp>
        <p:nvSpPr>
          <p:cNvPr id="5" name="Rounded Rectangular Callout 14">
            <a:extLst>
              <a:ext uri="{FF2B5EF4-FFF2-40B4-BE49-F238E27FC236}">
                <a16:creationId xmlns:a16="http://schemas.microsoft.com/office/drawing/2014/main" xmlns="" id="{C941D009-034A-4218-BDFB-3AE74F333B28}"/>
              </a:ext>
            </a:extLst>
          </p:cNvPr>
          <p:cNvSpPr/>
          <p:nvPr/>
        </p:nvSpPr>
        <p:spPr>
          <a:xfrm>
            <a:off x="5291293" y="1593708"/>
            <a:ext cx="3874478" cy="1524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Good News: He paid for all sin once for all on the cross – and invites you to turn to Him to be forgiven!</a:t>
            </a:r>
            <a:endParaRPr lang="en-US" sz="3600" b="1" i="1" dirty="0"/>
          </a:p>
        </p:txBody>
      </p:sp>
    </p:spTree>
    <p:extLst>
      <p:ext uri="{BB962C8B-B14F-4D97-AF65-F5344CB8AC3E}">
        <p14:creationId xmlns:p14="http://schemas.microsoft.com/office/powerpoint/2010/main" val="8415684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sitting at a table&#10;&#10;Description generated with very high confidence">
            <a:extLst>
              <a:ext uri="{FF2B5EF4-FFF2-40B4-BE49-F238E27FC236}">
                <a16:creationId xmlns:a16="http://schemas.microsoft.com/office/drawing/2014/main" xmlns="" id="{FAF69752-1E21-43D0-A579-7573D135A5E6}"/>
              </a:ext>
            </a:extLst>
          </p:cNvPr>
          <p:cNvPicPr>
            <a:picLocks noChangeAspect="1"/>
          </p:cNvPicPr>
          <p:nvPr/>
        </p:nvPicPr>
        <p:blipFill rotWithShape="1">
          <a:blip r:embed="rId2">
            <a:extLst>
              <a:ext uri="{28A0092B-C50C-407E-A947-70E740481C1C}">
                <a14:useLocalDpi xmlns:a14="http://schemas.microsoft.com/office/drawing/2010/main" val="0"/>
              </a:ext>
            </a:extLst>
          </a:blip>
          <a:srcRect r="37221"/>
          <a:stretch/>
        </p:blipFill>
        <p:spPr>
          <a:xfrm>
            <a:off x="13678" y="-12982"/>
            <a:ext cx="5423343" cy="4737381"/>
          </a:xfrm>
          <a:prstGeom prst="rect">
            <a:avLst/>
          </a:prstGeom>
        </p:spPr>
      </p:pic>
      <p:sp>
        <p:nvSpPr>
          <p:cNvPr id="14" name="TextBox 13">
            <a:extLst>
              <a:ext uri="{FF2B5EF4-FFF2-40B4-BE49-F238E27FC236}">
                <a16:creationId xmlns:a16="http://schemas.microsoft.com/office/drawing/2014/main" xmlns="" id="{61D63DBC-724E-439C-B666-7BE563C626DF}"/>
              </a:ext>
            </a:extLst>
          </p:cNvPr>
          <p:cNvSpPr txBox="1"/>
          <p:nvPr/>
        </p:nvSpPr>
        <p:spPr>
          <a:xfrm>
            <a:off x="0" y="4343400"/>
            <a:ext cx="9132278" cy="2514599"/>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10:45 </a:t>
            </a:r>
            <a:r>
              <a:rPr lang="en-US" sz="3200" b="1" u="sng" dirty="0">
                <a:solidFill>
                  <a:srgbClr val="002060"/>
                </a:solidFill>
              </a:rPr>
              <a:t>All the circumcised believers who came with Peter were amazed</a:t>
            </a:r>
            <a:r>
              <a:rPr lang="en-US" sz="3200" dirty="0"/>
              <a:t>, because the gift of the Holy Spirit had been poured out on the Gentiles also </a:t>
            </a:r>
            <a:r>
              <a:rPr lang="en-US" sz="3200" b="1" baseline="30000" dirty="0"/>
              <a:t>46 </a:t>
            </a:r>
            <a:r>
              <a:rPr lang="en-US" sz="3200" dirty="0"/>
              <a:t>For they were hearing them speaking with tongues and exalting God.</a:t>
            </a:r>
          </a:p>
          <a:p>
            <a:endParaRPr lang="en-US" sz="3200" dirty="0"/>
          </a:p>
          <a:p>
            <a:endParaRPr lang="en-US" dirty="0"/>
          </a:p>
          <a:p>
            <a:endParaRPr lang="en-US" sz="3200" dirty="0"/>
          </a:p>
          <a:p>
            <a:endParaRPr lang="en-US" sz="3000" dirty="0"/>
          </a:p>
        </p:txBody>
      </p:sp>
      <p:sp>
        <p:nvSpPr>
          <p:cNvPr id="7" name="TextBox 6">
            <a:extLst>
              <a:ext uri="{FF2B5EF4-FFF2-40B4-BE49-F238E27FC236}">
                <a16:creationId xmlns:a16="http://schemas.microsoft.com/office/drawing/2014/main" xmlns="" id="{E7623752-D6F9-498C-B954-C5C65FAE0DB1}"/>
              </a:ext>
            </a:extLst>
          </p:cNvPr>
          <p:cNvSpPr txBox="1"/>
          <p:nvPr/>
        </p:nvSpPr>
        <p:spPr>
          <a:xfrm>
            <a:off x="0" y="4343400"/>
            <a:ext cx="9132278" cy="2514599"/>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10:45 </a:t>
            </a:r>
            <a:r>
              <a:rPr lang="en-US" sz="3200" dirty="0"/>
              <a:t>All the circumcised believers who came with Peter were amazed, because the gift of the Holy Spirit had been poured out on the Gentiles also </a:t>
            </a:r>
            <a:r>
              <a:rPr lang="en-US" sz="3200" b="1" baseline="30000" dirty="0"/>
              <a:t>46 </a:t>
            </a:r>
            <a:r>
              <a:rPr lang="en-US" sz="3200" b="1" u="sng" dirty="0">
                <a:solidFill>
                  <a:srgbClr val="002060"/>
                </a:solidFill>
              </a:rPr>
              <a:t>For they were hearing them speaking with tongues and exalting God</a:t>
            </a:r>
            <a:r>
              <a:rPr lang="en-US" sz="3200" dirty="0"/>
              <a:t>.</a:t>
            </a:r>
          </a:p>
          <a:p>
            <a:endParaRPr lang="en-US" sz="3200" dirty="0"/>
          </a:p>
          <a:p>
            <a:endParaRPr lang="en-US" dirty="0"/>
          </a:p>
          <a:p>
            <a:endParaRPr lang="en-US" sz="3200" dirty="0"/>
          </a:p>
          <a:p>
            <a:endParaRPr lang="en-US" sz="3000" dirty="0"/>
          </a:p>
        </p:txBody>
      </p:sp>
    </p:spTree>
    <p:extLst>
      <p:ext uri="{BB962C8B-B14F-4D97-AF65-F5344CB8AC3E}">
        <p14:creationId xmlns:p14="http://schemas.microsoft.com/office/powerpoint/2010/main" val="136188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sitting at a table&#10;&#10;Description generated with very high confidence">
            <a:extLst>
              <a:ext uri="{FF2B5EF4-FFF2-40B4-BE49-F238E27FC236}">
                <a16:creationId xmlns:a16="http://schemas.microsoft.com/office/drawing/2014/main" xmlns="" id="{FAF69752-1E21-43D0-A579-7573D135A5E6}"/>
              </a:ext>
            </a:extLst>
          </p:cNvPr>
          <p:cNvPicPr>
            <a:picLocks noChangeAspect="1"/>
          </p:cNvPicPr>
          <p:nvPr/>
        </p:nvPicPr>
        <p:blipFill rotWithShape="1">
          <a:blip r:embed="rId2">
            <a:extLst>
              <a:ext uri="{28A0092B-C50C-407E-A947-70E740481C1C}">
                <a14:useLocalDpi xmlns:a14="http://schemas.microsoft.com/office/drawing/2010/main" val="0"/>
              </a:ext>
            </a:extLst>
          </a:blip>
          <a:srcRect r="37221"/>
          <a:stretch/>
        </p:blipFill>
        <p:spPr>
          <a:xfrm>
            <a:off x="13678" y="-12982"/>
            <a:ext cx="5423343" cy="4737381"/>
          </a:xfrm>
          <a:prstGeom prst="rect">
            <a:avLst/>
          </a:prstGeom>
        </p:spPr>
      </p:pic>
      <p:sp>
        <p:nvSpPr>
          <p:cNvPr id="14" name="TextBox 13">
            <a:extLst>
              <a:ext uri="{FF2B5EF4-FFF2-40B4-BE49-F238E27FC236}">
                <a16:creationId xmlns:a16="http://schemas.microsoft.com/office/drawing/2014/main" xmlns="" id="{61D63DBC-724E-439C-B666-7BE563C626DF}"/>
              </a:ext>
            </a:extLst>
          </p:cNvPr>
          <p:cNvSpPr txBox="1"/>
          <p:nvPr/>
        </p:nvSpPr>
        <p:spPr>
          <a:xfrm>
            <a:off x="0" y="4343400"/>
            <a:ext cx="9132278" cy="2514599"/>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10:45 </a:t>
            </a:r>
            <a:r>
              <a:rPr lang="en-US" sz="3200" b="1" u="sng" dirty="0">
                <a:solidFill>
                  <a:srgbClr val="002060"/>
                </a:solidFill>
              </a:rPr>
              <a:t>All the circumcised believers who came with Peter were amazed</a:t>
            </a:r>
            <a:r>
              <a:rPr lang="en-US" sz="3200" dirty="0"/>
              <a:t>, because the gift of the Holy Spirit had been poured out on the Gentiles also </a:t>
            </a:r>
            <a:r>
              <a:rPr lang="en-US" sz="3200" b="1" baseline="30000" dirty="0"/>
              <a:t>46 </a:t>
            </a:r>
            <a:r>
              <a:rPr lang="en-US" sz="3200" dirty="0"/>
              <a:t>For they were hearing them speaking with tongues and exalting God.</a:t>
            </a:r>
          </a:p>
          <a:p>
            <a:endParaRPr lang="en-US" sz="3200" dirty="0"/>
          </a:p>
          <a:p>
            <a:endParaRPr lang="en-US" dirty="0"/>
          </a:p>
          <a:p>
            <a:endParaRPr lang="en-US" sz="3200" dirty="0"/>
          </a:p>
          <a:p>
            <a:endParaRPr lang="en-US" sz="3000" dirty="0"/>
          </a:p>
        </p:txBody>
      </p:sp>
      <p:sp>
        <p:nvSpPr>
          <p:cNvPr id="5" name="Rounded Rectangular Callout 14">
            <a:extLst>
              <a:ext uri="{FF2B5EF4-FFF2-40B4-BE49-F238E27FC236}">
                <a16:creationId xmlns:a16="http://schemas.microsoft.com/office/drawing/2014/main" xmlns="" id="{C941D009-034A-4218-BDFB-3AE74F333B28}"/>
              </a:ext>
            </a:extLst>
          </p:cNvPr>
          <p:cNvSpPr/>
          <p:nvPr/>
        </p:nvSpPr>
        <p:spPr>
          <a:xfrm>
            <a:off x="5325640" y="2922545"/>
            <a:ext cx="3874478" cy="1524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t>Gentiles?!</a:t>
            </a:r>
            <a:endParaRPr lang="en-US" sz="4800" b="1" i="1" dirty="0"/>
          </a:p>
        </p:txBody>
      </p:sp>
      <p:sp>
        <p:nvSpPr>
          <p:cNvPr id="7" name="TextBox 6">
            <a:extLst>
              <a:ext uri="{FF2B5EF4-FFF2-40B4-BE49-F238E27FC236}">
                <a16:creationId xmlns:a16="http://schemas.microsoft.com/office/drawing/2014/main" xmlns="" id="{E7623752-D6F9-498C-B954-C5C65FAE0DB1}"/>
              </a:ext>
            </a:extLst>
          </p:cNvPr>
          <p:cNvSpPr txBox="1"/>
          <p:nvPr/>
        </p:nvSpPr>
        <p:spPr>
          <a:xfrm>
            <a:off x="0" y="4343400"/>
            <a:ext cx="9132278" cy="2514599"/>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10:45 </a:t>
            </a:r>
            <a:r>
              <a:rPr lang="en-US" sz="3200" dirty="0"/>
              <a:t>All the circumcised believers who came with Peter were amazed, because the gift of the Holy Spirit had been poured out on the Gentiles also </a:t>
            </a:r>
            <a:r>
              <a:rPr lang="en-US" sz="3200" b="1" baseline="30000" dirty="0"/>
              <a:t>46 </a:t>
            </a:r>
            <a:r>
              <a:rPr lang="en-US" sz="3200" b="1" u="sng" dirty="0">
                <a:solidFill>
                  <a:srgbClr val="002060"/>
                </a:solidFill>
              </a:rPr>
              <a:t>For they were hearing them speaking with tongues and exalting God</a:t>
            </a:r>
            <a:r>
              <a:rPr lang="en-US" sz="3200" dirty="0"/>
              <a:t>.</a:t>
            </a:r>
          </a:p>
          <a:p>
            <a:endParaRPr lang="en-US" sz="3200" dirty="0"/>
          </a:p>
          <a:p>
            <a:endParaRPr lang="en-US" dirty="0"/>
          </a:p>
          <a:p>
            <a:endParaRPr lang="en-US" sz="3200" dirty="0"/>
          </a:p>
          <a:p>
            <a:endParaRPr lang="en-US" sz="3000" dirty="0"/>
          </a:p>
        </p:txBody>
      </p:sp>
    </p:spTree>
    <p:extLst>
      <p:ext uri="{BB962C8B-B14F-4D97-AF65-F5344CB8AC3E}">
        <p14:creationId xmlns:p14="http://schemas.microsoft.com/office/powerpoint/2010/main" val="46405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sitting at a table&#10;&#10;Description generated with very high confidence">
            <a:extLst>
              <a:ext uri="{FF2B5EF4-FFF2-40B4-BE49-F238E27FC236}">
                <a16:creationId xmlns:a16="http://schemas.microsoft.com/office/drawing/2014/main" xmlns="" id="{FAF69752-1E21-43D0-A579-7573D135A5E6}"/>
              </a:ext>
            </a:extLst>
          </p:cNvPr>
          <p:cNvPicPr>
            <a:picLocks noChangeAspect="1"/>
          </p:cNvPicPr>
          <p:nvPr/>
        </p:nvPicPr>
        <p:blipFill rotWithShape="1">
          <a:blip r:embed="rId2">
            <a:extLst>
              <a:ext uri="{28A0092B-C50C-407E-A947-70E740481C1C}">
                <a14:useLocalDpi xmlns:a14="http://schemas.microsoft.com/office/drawing/2010/main" val="0"/>
              </a:ext>
            </a:extLst>
          </a:blip>
          <a:srcRect r="37221"/>
          <a:stretch/>
        </p:blipFill>
        <p:spPr>
          <a:xfrm>
            <a:off x="13678" y="-12982"/>
            <a:ext cx="5423343" cy="4737381"/>
          </a:xfrm>
          <a:prstGeom prst="rect">
            <a:avLst/>
          </a:prstGeom>
        </p:spPr>
      </p:pic>
      <p:sp>
        <p:nvSpPr>
          <p:cNvPr id="14" name="TextBox 13">
            <a:extLst>
              <a:ext uri="{FF2B5EF4-FFF2-40B4-BE49-F238E27FC236}">
                <a16:creationId xmlns:a16="http://schemas.microsoft.com/office/drawing/2014/main" xmlns="" id="{61D63DBC-724E-439C-B666-7BE563C626DF}"/>
              </a:ext>
            </a:extLst>
          </p:cNvPr>
          <p:cNvSpPr txBox="1"/>
          <p:nvPr/>
        </p:nvSpPr>
        <p:spPr>
          <a:xfrm>
            <a:off x="0" y="4343400"/>
            <a:ext cx="9132278" cy="2514599"/>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10:45 </a:t>
            </a:r>
            <a:r>
              <a:rPr lang="en-US" sz="3200" b="1" u="sng" dirty="0">
                <a:solidFill>
                  <a:srgbClr val="002060"/>
                </a:solidFill>
              </a:rPr>
              <a:t>All the circumcised believers who came with Peter were amazed</a:t>
            </a:r>
            <a:r>
              <a:rPr lang="en-US" sz="3200" dirty="0"/>
              <a:t>, because the gift of the Holy Spirit had been poured out on the Gentiles also </a:t>
            </a:r>
            <a:r>
              <a:rPr lang="en-US" sz="3200" b="1" baseline="30000" dirty="0"/>
              <a:t>46 </a:t>
            </a:r>
            <a:r>
              <a:rPr lang="en-US" sz="3200" dirty="0"/>
              <a:t>For they were hearing them speaking with tongues and exalting God.</a:t>
            </a:r>
          </a:p>
          <a:p>
            <a:endParaRPr lang="en-US" sz="3200" dirty="0"/>
          </a:p>
          <a:p>
            <a:endParaRPr lang="en-US" dirty="0"/>
          </a:p>
          <a:p>
            <a:endParaRPr lang="en-US" sz="3200" dirty="0"/>
          </a:p>
          <a:p>
            <a:endParaRPr lang="en-US" sz="3000" dirty="0"/>
          </a:p>
        </p:txBody>
      </p:sp>
      <p:sp>
        <p:nvSpPr>
          <p:cNvPr id="5" name="Rounded Rectangular Callout 14">
            <a:extLst>
              <a:ext uri="{FF2B5EF4-FFF2-40B4-BE49-F238E27FC236}">
                <a16:creationId xmlns:a16="http://schemas.microsoft.com/office/drawing/2014/main" xmlns="" id="{C941D009-034A-4218-BDFB-3AE74F333B28}"/>
              </a:ext>
            </a:extLst>
          </p:cNvPr>
          <p:cNvSpPr/>
          <p:nvPr/>
        </p:nvSpPr>
        <p:spPr>
          <a:xfrm>
            <a:off x="5325640" y="2922545"/>
            <a:ext cx="3874478" cy="1524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t>Gentiles?!</a:t>
            </a:r>
            <a:endParaRPr lang="en-US" sz="4800" b="1" i="1" dirty="0"/>
          </a:p>
        </p:txBody>
      </p:sp>
      <p:sp>
        <p:nvSpPr>
          <p:cNvPr id="7" name="TextBox 6">
            <a:extLst>
              <a:ext uri="{FF2B5EF4-FFF2-40B4-BE49-F238E27FC236}">
                <a16:creationId xmlns:a16="http://schemas.microsoft.com/office/drawing/2014/main" xmlns="" id="{E7623752-D6F9-498C-B954-C5C65FAE0DB1}"/>
              </a:ext>
            </a:extLst>
          </p:cNvPr>
          <p:cNvSpPr txBox="1"/>
          <p:nvPr/>
        </p:nvSpPr>
        <p:spPr>
          <a:xfrm>
            <a:off x="0" y="4343400"/>
            <a:ext cx="9132278" cy="2514599"/>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10:45 </a:t>
            </a:r>
            <a:r>
              <a:rPr lang="en-US" sz="3200" dirty="0"/>
              <a:t>All the circumcised believers who came with Peter were amazed, because the gift of the Holy Spirit had been poured out on the Gentiles also </a:t>
            </a:r>
            <a:r>
              <a:rPr lang="en-US" sz="3200" b="1" baseline="30000" dirty="0"/>
              <a:t>46 </a:t>
            </a:r>
            <a:r>
              <a:rPr lang="en-US" sz="3200" b="1" u="sng" dirty="0">
                <a:solidFill>
                  <a:srgbClr val="002060"/>
                </a:solidFill>
              </a:rPr>
              <a:t>For they were hearing them speaking with tongues and exalting God</a:t>
            </a:r>
            <a:r>
              <a:rPr lang="en-US" sz="3200" dirty="0"/>
              <a:t>.</a:t>
            </a:r>
          </a:p>
          <a:p>
            <a:endParaRPr lang="en-US" sz="3200" dirty="0"/>
          </a:p>
          <a:p>
            <a:endParaRPr lang="en-US" dirty="0"/>
          </a:p>
          <a:p>
            <a:endParaRPr lang="en-US" sz="3200" dirty="0"/>
          </a:p>
          <a:p>
            <a:endParaRPr lang="en-US" sz="3000" dirty="0"/>
          </a:p>
        </p:txBody>
      </p:sp>
      <p:sp>
        <p:nvSpPr>
          <p:cNvPr id="8" name="Rounded Rectangular Callout 17">
            <a:extLst>
              <a:ext uri="{FF2B5EF4-FFF2-40B4-BE49-F238E27FC236}">
                <a16:creationId xmlns:a16="http://schemas.microsoft.com/office/drawing/2014/main" xmlns="" id="{8AD3A913-AFE4-485F-99BF-8A4EF001045B}"/>
              </a:ext>
            </a:extLst>
          </p:cNvPr>
          <p:cNvSpPr/>
          <p:nvPr/>
        </p:nvSpPr>
        <p:spPr>
          <a:xfrm>
            <a:off x="152400" y="163897"/>
            <a:ext cx="8839200" cy="1060844"/>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The gospel has made an incremental progression </a:t>
            </a:r>
            <a:r>
              <a:rPr lang="en-US" sz="3600" b="1" i="1" dirty="0"/>
              <a:t>outward</a:t>
            </a:r>
            <a:r>
              <a:rPr lang="en-US" sz="3600" b="1" dirty="0"/>
              <a:t> all through the book </a:t>
            </a:r>
          </a:p>
        </p:txBody>
      </p:sp>
      <p:sp>
        <p:nvSpPr>
          <p:cNvPr id="9" name="Rounded Rectangular Callout 17">
            <a:extLst>
              <a:ext uri="{FF2B5EF4-FFF2-40B4-BE49-F238E27FC236}">
                <a16:creationId xmlns:a16="http://schemas.microsoft.com/office/drawing/2014/main" xmlns="" id="{F1ACE57E-61CB-44EE-9683-0E2F6DB13C73}"/>
              </a:ext>
            </a:extLst>
          </p:cNvPr>
          <p:cNvSpPr/>
          <p:nvPr/>
        </p:nvSpPr>
        <p:spPr>
          <a:xfrm>
            <a:off x="76200" y="1469034"/>
            <a:ext cx="8979877" cy="1524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000" b="1" i="1" dirty="0"/>
              <a:t>The 12 – the 120 – “devout men” – Hebraic Jews – Hellenistic Jews – “all Jerusalem” – Priests – Judeans –  Samaritans – Ethiopian Eunuch – God’s enemies  … </a:t>
            </a:r>
          </a:p>
        </p:txBody>
      </p:sp>
    </p:spTree>
    <p:extLst>
      <p:ext uri="{BB962C8B-B14F-4D97-AF65-F5344CB8AC3E}">
        <p14:creationId xmlns:p14="http://schemas.microsoft.com/office/powerpoint/2010/main" val="316008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P spid="9"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sitting at a table&#10;&#10;Description generated with very high confidence">
            <a:extLst>
              <a:ext uri="{FF2B5EF4-FFF2-40B4-BE49-F238E27FC236}">
                <a16:creationId xmlns:a16="http://schemas.microsoft.com/office/drawing/2014/main" xmlns="" id="{FAF69752-1E21-43D0-A579-7573D135A5E6}"/>
              </a:ext>
            </a:extLst>
          </p:cNvPr>
          <p:cNvPicPr>
            <a:picLocks noChangeAspect="1"/>
          </p:cNvPicPr>
          <p:nvPr/>
        </p:nvPicPr>
        <p:blipFill rotWithShape="1">
          <a:blip r:embed="rId2">
            <a:extLst>
              <a:ext uri="{28A0092B-C50C-407E-A947-70E740481C1C}">
                <a14:useLocalDpi xmlns:a14="http://schemas.microsoft.com/office/drawing/2010/main" val="0"/>
              </a:ext>
            </a:extLst>
          </a:blip>
          <a:srcRect r="37221"/>
          <a:stretch/>
        </p:blipFill>
        <p:spPr>
          <a:xfrm>
            <a:off x="13678" y="-12982"/>
            <a:ext cx="5423343" cy="4737381"/>
          </a:xfrm>
          <a:prstGeom prst="rect">
            <a:avLst/>
          </a:prstGeom>
        </p:spPr>
      </p:pic>
      <p:sp>
        <p:nvSpPr>
          <p:cNvPr id="14" name="TextBox 13">
            <a:extLst>
              <a:ext uri="{FF2B5EF4-FFF2-40B4-BE49-F238E27FC236}">
                <a16:creationId xmlns:a16="http://schemas.microsoft.com/office/drawing/2014/main" xmlns="" id="{61D63DBC-724E-439C-B666-7BE563C626DF}"/>
              </a:ext>
            </a:extLst>
          </p:cNvPr>
          <p:cNvSpPr txBox="1"/>
          <p:nvPr/>
        </p:nvSpPr>
        <p:spPr>
          <a:xfrm>
            <a:off x="0" y="4343400"/>
            <a:ext cx="9132278" cy="2514599"/>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10:45 </a:t>
            </a:r>
            <a:r>
              <a:rPr lang="en-US" sz="3200" b="1" u="sng" dirty="0">
                <a:solidFill>
                  <a:srgbClr val="002060"/>
                </a:solidFill>
              </a:rPr>
              <a:t>All the circumcised believers who came with Peter were amazed</a:t>
            </a:r>
            <a:r>
              <a:rPr lang="en-US" sz="3200" dirty="0"/>
              <a:t>, because the gift of the Holy Spirit had been poured out on the Gentiles also </a:t>
            </a:r>
            <a:r>
              <a:rPr lang="en-US" sz="3200" b="1" baseline="30000" dirty="0"/>
              <a:t>46 </a:t>
            </a:r>
            <a:r>
              <a:rPr lang="en-US" sz="3200" dirty="0"/>
              <a:t>For they were hearing them speaking with tongues and exalting God.</a:t>
            </a:r>
          </a:p>
          <a:p>
            <a:endParaRPr lang="en-US" sz="3200" dirty="0"/>
          </a:p>
          <a:p>
            <a:endParaRPr lang="en-US" dirty="0"/>
          </a:p>
          <a:p>
            <a:endParaRPr lang="en-US" sz="3200" dirty="0"/>
          </a:p>
          <a:p>
            <a:endParaRPr lang="en-US" sz="3000" dirty="0"/>
          </a:p>
        </p:txBody>
      </p:sp>
      <p:sp>
        <p:nvSpPr>
          <p:cNvPr id="5" name="Rounded Rectangular Callout 14">
            <a:extLst>
              <a:ext uri="{FF2B5EF4-FFF2-40B4-BE49-F238E27FC236}">
                <a16:creationId xmlns:a16="http://schemas.microsoft.com/office/drawing/2014/main" xmlns="" id="{C941D009-034A-4218-BDFB-3AE74F333B28}"/>
              </a:ext>
            </a:extLst>
          </p:cNvPr>
          <p:cNvSpPr/>
          <p:nvPr/>
        </p:nvSpPr>
        <p:spPr>
          <a:xfrm>
            <a:off x="5334000" y="1371600"/>
            <a:ext cx="3831771" cy="1524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700" b="1" dirty="0"/>
              <a:t>for Jews…</a:t>
            </a:r>
          </a:p>
          <a:p>
            <a:pPr algn="ctr" fontAlgn="auto">
              <a:spcBef>
                <a:spcPts val="0"/>
              </a:spcBef>
              <a:spcAft>
                <a:spcPts val="0"/>
              </a:spcAft>
              <a:defRPr/>
            </a:pPr>
            <a:r>
              <a:rPr lang="en-US" sz="2000" b="1" dirty="0"/>
              <a:t> </a:t>
            </a:r>
          </a:p>
          <a:p>
            <a:pPr algn="ctr" fontAlgn="auto">
              <a:spcBef>
                <a:spcPts val="0"/>
              </a:spcBef>
              <a:spcAft>
                <a:spcPts val="0"/>
              </a:spcAft>
              <a:defRPr/>
            </a:pPr>
            <a:r>
              <a:rPr lang="en-US" sz="4700" b="1" dirty="0"/>
              <a:t>for Gentiles…</a:t>
            </a:r>
          </a:p>
          <a:p>
            <a:pPr algn="ctr" fontAlgn="auto">
              <a:spcBef>
                <a:spcPts val="0"/>
              </a:spcBef>
              <a:spcAft>
                <a:spcPts val="0"/>
              </a:spcAft>
              <a:defRPr/>
            </a:pPr>
            <a:endParaRPr lang="en-US" sz="4000" b="1" dirty="0"/>
          </a:p>
          <a:p>
            <a:pPr algn="ctr" fontAlgn="auto">
              <a:spcBef>
                <a:spcPts val="0"/>
              </a:spcBef>
              <a:spcAft>
                <a:spcPts val="0"/>
              </a:spcAft>
              <a:defRPr/>
            </a:pPr>
            <a:r>
              <a:rPr lang="en-US" sz="4700" b="1" dirty="0"/>
              <a:t>for</a:t>
            </a:r>
            <a:r>
              <a:rPr lang="en-US" sz="4700" b="1" i="1" dirty="0"/>
              <a:t> </a:t>
            </a:r>
            <a:r>
              <a:rPr lang="en-US" sz="6600" b="1" i="1" dirty="0"/>
              <a:t>everyone!</a:t>
            </a:r>
          </a:p>
        </p:txBody>
      </p:sp>
      <p:sp>
        <p:nvSpPr>
          <p:cNvPr id="7" name="TextBox 6">
            <a:extLst>
              <a:ext uri="{FF2B5EF4-FFF2-40B4-BE49-F238E27FC236}">
                <a16:creationId xmlns:a16="http://schemas.microsoft.com/office/drawing/2014/main" xmlns="" id="{E7623752-D6F9-498C-B954-C5C65FAE0DB1}"/>
              </a:ext>
            </a:extLst>
          </p:cNvPr>
          <p:cNvSpPr txBox="1"/>
          <p:nvPr/>
        </p:nvSpPr>
        <p:spPr>
          <a:xfrm>
            <a:off x="0" y="4343400"/>
            <a:ext cx="9132278" cy="2514599"/>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10:45 </a:t>
            </a:r>
            <a:r>
              <a:rPr lang="en-US" sz="3200" dirty="0"/>
              <a:t>All the circumcised believers who came with Peter were amazed, because the gift of the Holy Spirit had been poured out on the Gentiles also </a:t>
            </a:r>
            <a:r>
              <a:rPr lang="en-US" sz="3200" b="1" baseline="30000" dirty="0"/>
              <a:t>46 </a:t>
            </a:r>
            <a:r>
              <a:rPr lang="en-US" sz="3200" b="1" u="sng" dirty="0">
                <a:solidFill>
                  <a:srgbClr val="002060"/>
                </a:solidFill>
              </a:rPr>
              <a:t>For they were hearing them speaking with tongues and exalting God</a:t>
            </a:r>
            <a:r>
              <a:rPr lang="en-US" sz="3200" dirty="0"/>
              <a:t>.</a:t>
            </a:r>
          </a:p>
          <a:p>
            <a:endParaRPr lang="en-US" sz="3200" dirty="0"/>
          </a:p>
          <a:p>
            <a:endParaRPr lang="en-US" dirty="0"/>
          </a:p>
          <a:p>
            <a:endParaRPr lang="en-US" sz="3200" dirty="0"/>
          </a:p>
          <a:p>
            <a:endParaRPr lang="en-US" sz="3000" dirty="0"/>
          </a:p>
        </p:txBody>
      </p:sp>
    </p:spTree>
    <p:extLst>
      <p:ext uri="{BB962C8B-B14F-4D97-AF65-F5344CB8AC3E}">
        <p14:creationId xmlns:p14="http://schemas.microsoft.com/office/powerpoint/2010/main" val="2134042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sitting at a table&#10;&#10;Description generated with very high confidence">
            <a:extLst>
              <a:ext uri="{FF2B5EF4-FFF2-40B4-BE49-F238E27FC236}">
                <a16:creationId xmlns:a16="http://schemas.microsoft.com/office/drawing/2014/main" xmlns="" id="{FAF69752-1E21-43D0-A579-7573D135A5E6}"/>
              </a:ext>
            </a:extLst>
          </p:cNvPr>
          <p:cNvPicPr>
            <a:picLocks noChangeAspect="1"/>
          </p:cNvPicPr>
          <p:nvPr/>
        </p:nvPicPr>
        <p:blipFill rotWithShape="1">
          <a:blip r:embed="rId2">
            <a:extLst>
              <a:ext uri="{28A0092B-C50C-407E-A947-70E740481C1C}">
                <a14:useLocalDpi xmlns:a14="http://schemas.microsoft.com/office/drawing/2010/main" val="0"/>
              </a:ext>
            </a:extLst>
          </a:blip>
          <a:srcRect r="37221"/>
          <a:stretch/>
        </p:blipFill>
        <p:spPr>
          <a:xfrm>
            <a:off x="13678" y="-12982"/>
            <a:ext cx="5423343" cy="4737381"/>
          </a:xfrm>
          <a:prstGeom prst="rect">
            <a:avLst/>
          </a:prstGeom>
        </p:spPr>
      </p:pic>
      <p:sp>
        <p:nvSpPr>
          <p:cNvPr id="14" name="TextBox 13">
            <a:extLst>
              <a:ext uri="{FF2B5EF4-FFF2-40B4-BE49-F238E27FC236}">
                <a16:creationId xmlns:a16="http://schemas.microsoft.com/office/drawing/2014/main" xmlns="" id="{61D63DBC-724E-439C-B666-7BE563C626DF}"/>
              </a:ext>
            </a:extLst>
          </p:cNvPr>
          <p:cNvSpPr txBox="1"/>
          <p:nvPr/>
        </p:nvSpPr>
        <p:spPr>
          <a:xfrm>
            <a:off x="0" y="4343400"/>
            <a:ext cx="9132278" cy="2514599"/>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10:45 </a:t>
            </a:r>
            <a:r>
              <a:rPr lang="en-US" sz="3200" b="1" u="sng" dirty="0">
                <a:solidFill>
                  <a:srgbClr val="002060"/>
                </a:solidFill>
              </a:rPr>
              <a:t>All the circumcised believers who came with Peter were amazed</a:t>
            </a:r>
            <a:r>
              <a:rPr lang="en-US" sz="3200" dirty="0"/>
              <a:t>, because the gift of the Holy Spirit had been poured out on the Gentiles also </a:t>
            </a:r>
            <a:r>
              <a:rPr lang="en-US" sz="3200" b="1" baseline="30000" dirty="0"/>
              <a:t>46 </a:t>
            </a:r>
            <a:r>
              <a:rPr lang="en-US" sz="3200" dirty="0"/>
              <a:t>For they were hearing them speaking with tongues and exalting God.</a:t>
            </a:r>
          </a:p>
          <a:p>
            <a:endParaRPr lang="en-US" sz="3200" dirty="0"/>
          </a:p>
          <a:p>
            <a:endParaRPr lang="en-US" dirty="0"/>
          </a:p>
          <a:p>
            <a:endParaRPr lang="en-US" sz="3200" dirty="0"/>
          </a:p>
          <a:p>
            <a:endParaRPr lang="en-US" sz="3000" dirty="0"/>
          </a:p>
        </p:txBody>
      </p:sp>
      <p:sp>
        <p:nvSpPr>
          <p:cNvPr id="5" name="Rounded Rectangular Callout 14">
            <a:extLst>
              <a:ext uri="{FF2B5EF4-FFF2-40B4-BE49-F238E27FC236}">
                <a16:creationId xmlns:a16="http://schemas.microsoft.com/office/drawing/2014/main" xmlns="" id="{C941D009-034A-4218-BDFB-3AE74F333B28}"/>
              </a:ext>
            </a:extLst>
          </p:cNvPr>
          <p:cNvSpPr/>
          <p:nvPr/>
        </p:nvSpPr>
        <p:spPr>
          <a:xfrm>
            <a:off x="5334000" y="1371600"/>
            <a:ext cx="3831771" cy="1524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700" b="1" dirty="0"/>
              <a:t>for Jews…</a:t>
            </a:r>
          </a:p>
          <a:p>
            <a:pPr algn="ctr" fontAlgn="auto">
              <a:spcBef>
                <a:spcPts val="0"/>
              </a:spcBef>
              <a:spcAft>
                <a:spcPts val="0"/>
              </a:spcAft>
              <a:defRPr/>
            </a:pPr>
            <a:r>
              <a:rPr lang="en-US" sz="2000" b="1" dirty="0"/>
              <a:t> </a:t>
            </a:r>
          </a:p>
          <a:p>
            <a:pPr algn="ctr" fontAlgn="auto">
              <a:spcBef>
                <a:spcPts val="0"/>
              </a:spcBef>
              <a:spcAft>
                <a:spcPts val="0"/>
              </a:spcAft>
              <a:defRPr/>
            </a:pPr>
            <a:r>
              <a:rPr lang="en-US" sz="4700" b="1" dirty="0"/>
              <a:t>for Gentiles…</a:t>
            </a:r>
          </a:p>
          <a:p>
            <a:pPr algn="ctr" fontAlgn="auto">
              <a:spcBef>
                <a:spcPts val="0"/>
              </a:spcBef>
              <a:spcAft>
                <a:spcPts val="0"/>
              </a:spcAft>
              <a:defRPr/>
            </a:pPr>
            <a:endParaRPr lang="en-US" sz="4000" b="1" dirty="0"/>
          </a:p>
          <a:p>
            <a:pPr algn="ctr" fontAlgn="auto">
              <a:spcBef>
                <a:spcPts val="0"/>
              </a:spcBef>
              <a:spcAft>
                <a:spcPts val="0"/>
              </a:spcAft>
              <a:defRPr/>
            </a:pPr>
            <a:r>
              <a:rPr lang="en-US" sz="4700" b="1" dirty="0"/>
              <a:t>for</a:t>
            </a:r>
            <a:r>
              <a:rPr lang="en-US" sz="4700" b="1" i="1" dirty="0"/>
              <a:t> </a:t>
            </a:r>
            <a:r>
              <a:rPr lang="en-US" sz="6600" b="1" i="1" dirty="0"/>
              <a:t>everyone!</a:t>
            </a:r>
          </a:p>
        </p:txBody>
      </p:sp>
      <p:sp>
        <p:nvSpPr>
          <p:cNvPr id="7" name="TextBox 6">
            <a:extLst>
              <a:ext uri="{FF2B5EF4-FFF2-40B4-BE49-F238E27FC236}">
                <a16:creationId xmlns:a16="http://schemas.microsoft.com/office/drawing/2014/main" xmlns="" id="{E7623752-D6F9-498C-B954-C5C65FAE0DB1}"/>
              </a:ext>
            </a:extLst>
          </p:cNvPr>
          <p:cNvSpPr txBox="1"/>
          <p:nvPr/>
        </p:nvSpPr>
        <p:spPr>
          <a:xfrm>
            <a:off x="0" y="4343400"/>
            <a:ext cx="9132278" cy="2514599"/>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10:46 </a:t>
            </a:r>
            <a:r>
              <a:rPr lang="en-US" sz="3200" dirty="0"/>
              <a:t>Then Peter answered, </a:t>
            </a:r>
            <a:r>
              <a:rPr lang="en-US" sz="3200" b="1" baseline="30000" dirty="0"/>
              <a:t>47</a:t>
            </a:r>
            <a:r>
              <a:rPr lang="en-US" sz="3200" dirty="0"/>
              <a:t> “Surely no one can refuse the water for these to be baptized who have received the Holy Spirit just as we did, can he?” </a:t>
            </a:r>
            <a:r>
              <a:rPr lang="en-US" sz="3200" b="1" baseline="30000" dirty="0"/>
              <a:t>48</a:t>
            </a:r>
            <a:r>
              <a:rPr lang="en-US" sz="3200" dirty="0"/>
              <a:t> And he ordered them to be baptized in the name of Jesus Christ.  Then they asked him to stay on for a few days. </a:t>
            </a:r>
          </a:p>
          <a:p>
            <a:endParaRPr lang="en-US" sz="3200" dirty="0"/>
          </a:p>
          <a:p>
            <a:endParaRPr lang="en-US" dirty="0"/>
          </a:p>
          <a:p>
            <a:endParaRPr lang="en-US" sz="3200" dirty="0"/>
          </a:p>
          <a:p>
            <a:endParaRPr lang="en-US" sz="3000" dirty="0"/>
          </a:p>
        </p:txBody>
      </p:sp>
    </p:spTree>
    <p:extLst>
      <p:ext uri="{BB962C8B-B14F-4D97-AF65-F5344CB8AC3E}">
        <p14:creationId xmlns:p14="http://schemas.microsoft.com/office/powerpoint/2010/main" val="319378177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14">
            <a:extLst>
              <a:ext uri="{FF2B5EF4-FFF2-40B4-BE49-F238E27FC236}">
                <a16:creationId xmlns:a16="http://schemas.microsoft.com/office/drawing/2014/main" xmlns="" id="{B696F1DD-E603-43D4-BF7A-1346BD0550FC}"/>
              </a:ext>
            </a:extLst>
          </p:cNvPr>
          <p:cNvSpPr/>
          <p:nvPr/>
        </p:nvSpPr>
        <p:spPr>
          <a:xfrm>
            <a:off x="-76200" y="5562600"/>
            <a:ext cx="7201270" cy="1143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700" b="1" dirty="0"/>
              <a:t>So what’s the point for us?</a:t>
            </a:r>
            <a:endParaRPr lang="en-US" sz="6600" b="1" i="1" dirty="0"/>
          </a:p>
        </p:txBody>
      </p:sp>
    </p:spTree>
    <p:extLst>
      <p:ext uri="{BB962C8B-B14F-4D97-AF65-F5344CB8AC3E}">
        <p14:creationId xmlns:p14="http://schemas.microsoft.com/office/powerpoint/2010/main" val="3158762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14">
            <a:extLst>
              <a:ext uri="{FF2B5EF4-FFF2-40B4-BE49-F238E27FC236}">
                <a16:creationId xmlns:a16="http://schemas.microsoft.com/office/drawing/2014/main" xmlns="" id="{B696F1DD-E603-43D4-BF7A-1346BD0550FC}"/>
              </a:ext>
            </a:extLst>
          </p:cNvPr>
          <p:cNvSpPr/>
          <p:nvPr/>
        </p:nvSpPr>
        <p:spPr>
          <a:xfrm>
            <a:off x="-76200" y="5562600"/>
            <a:ext cx="7201270" cy="1143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700" b="1" dirty="0"/>
              <a:t>So what’s the point for us?</a:t>
            </a:r>
            <a:endParaRPr lang="en-US" sz="6600" b="1" i="1" dirty="0"/>
          </a:p>
        </p:txBody>
      </p:sp>
      <p:sp>
        <p:nvSpPr>
          <p:cNvPr id="8" name="Rounded Rectangular Callout 17">
            <a:extLst>
              <a:ext uri="{FF2B5EF4-FFF2-40B4-BE49-F238E27FC236}">
                <a16:creationId xmlns:a16="http://schemas.microsoft.com/office/drawing/2014/main" xmlns="" id="{5DE05487-9DC3-46D9-92CA-EA0600FC187F}"/>
              </a:ext>
            </a:extLst>
          </p:cNvPr>
          <p:cNvSpPr/>
          <p:nvPr/>
        </p:nvSpPr>
        <p:spPr>
          <a:xfrm>
            <a:off x="152400" y="228600"/>
            <a:ext cx="8839200" cy="12954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God cares about the people who are “far away” </a:t>
            </a:r>
          </a:p>
        </p:txBody>
      </p:sp>
    </p:spTree>
    <p:extLst>
      <p:ext uri="{BB962C8B-B14F-4D97-AF65-F5344CB8AC3E}">
        <p14:creationId xmlns:p14="http://schemas.microsoft.com/office/powerpoint/2010/main" val="201433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xmlns="" id="{3E3BFD61-0EDA-4470-BD1C-3E2868B54FA4}"/>
              </a:ext>
            </a:extLst>
          </p:cNvPr>
          <p:cNvSpPr txBox="1">
            <a:spLocks/>
          </p:cNvSpPr>
          <p:nvPr/>
        </p:nvSpPr>
        <p:spPr bwMode="auto">
          <a:xfrm>
            <a:off x="0" y="5858867"/>
            <a:ext cx="9144000" cy="999132"/>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500" b="1" dirty="0">
                <a:solidFill>
                  <a:schemeClr val="bg1"/>
                </a:solidFill>
                <a:latin typeface="+mj-lt"/>
                <a:ea typeface="+mj-ea"/>
                <a:cs typeface="+mj-cs"/>
              </a:rPr>
              <a:t>God’s 3-stage plan for “the gospel”</a:t>
            </a:r>
            <a:endParaRPr kumimoji="0" lang="en-US" sz="3500" b="1" i="0" u="none" strike="noStrike" kern="1200" cap="none" spc="0" normalizeH="0" baseline="0" noProof="0" dirty="0">
              <a:ln>
                <a:noFill/>
              </a:ln>
              <a:solidFill>
                <a:schemeClr val="bg1"/>
              </a:solidFill>
              <a:effectLst/>
              <a:uLnTx/>
              <a:uFillTx/>
              <a:latin typeface="+mj-lt"/>
              <a:ea typeface="+mj-ea"/>
              <a:cs typeface="+mj-cs"/>
            </a:endParaRPr>
          </a:p>
        </p:txBody>
      </p:sp>
      <p:pic>
        <p:nvPicPr>
          <p:cNvPr id="6" name="Picture 5">
            <a:extLst>
              <a:ext uri="{FF2B5EF4-FFF2-40B4-BE49-F238E27FC236}">
                <a16:creationId xmlns:a16="http://schemas.microsoft.com/office/drawing/2014/main" xmlns="" id="{D77EE230-C7D5-4D47-B2D8-75E21312418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260" t="11298" r="26896" b="92"/>
          <a:stretch/>
        </p:blipFill>
        <p:spPr>
          <a:xfrm rot="5400000">
            <a:off x="1143001" y="-1143000"/>
            <a:ext cx="6858000" cy="9143998"/>
          </a:xfrm>
          <a:prstGeom prst="rect">
            <a:avLst/>
          </a:prstGeom>
        </p:spPr>
      </p:pic>
      <p:sp>
        <p:nvSpPr>
          <p:cNvPr id="11" name="Line Callout 1 13">
            <a:extLst>
              <a:ext uri="{FF2B5EF4-FFF2-40B4-BE49-F238E27FC236}">
                <a16:creationId xmlns:a16="http://schemas.microsoft.com/office/drawing/2014/main" xmlns="" id="{A0545D7D-E733-4C23-BE2B-E71E4B417538}"/>
              </a:ext>
            </a:extLst>
          </p:cNvPr>
          <p:cNvSpPr/>
          <p:nvPr/>
        </p:nvSpPr>
        <p:spPr>
          <a:xfrm>
            <a:off x="5943600" y="3733800"/>
            <a:ext cx="1905000" cy="533400"/>
          </a:xfrm>
          <a:prstGeom prst="borderCallout1">
            <a:avLst>
              <a:gd name="adj1" fmla="val 36202"/>
              <a:gd name="adj2" fmla="val -118730"/>
              <a:gd name="adj3" fmla="val 55871"/>
              <a:gd name="adj4" fmla="val 276"/>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Jerusalem</a:t>
            </a:r>
          </a:p>
        </p:txBody>
      </p:sp>
      <p:sp>
        <p:nvSpPr>
          <p:cNvPr id="30" name="TextBox 29">
            <a:extLst>
              <a:ext uri="{FF2B5EF4-FFF2-40B4-BE49-F238E27FC236}">
                <a16:creationId xmlns:a16="http://schemas.microsoft.com/office/drawing/2014/main" xmlns="" id="{B79CD5C1-2076-4650-BA58-795E409FA0A9}"/>
              </a:ext>
            </a:extLst>
          </p:cNvPr>
          <p:cNvSpPr txBox="1"/>
          <p:nvPr/>
        </p:nvSpPr>
        <p:spPr>
          <a:xfrm>
            <a:off x="0" y="4876800"/>
            <a:ext cx="9132278" cy="199855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9:34 </a:t>
            </a:r>
            <a:r>
              <a:rPr lang="en-US" sz="3000" dirty="0"/>
              <a:t>Peter said to him, “</a:t>
            </a:r>
            <a:r>
              <a:rPr lang="en-US" sz="3000" b="1" u="sng" dirty="0">
                <a:solidFill>
                  <a:srgbClr val="002060"/>
                </a:solidFill>
              </a:rPr>
              <a:t>Aeneas, Jesus Christ heals you; get up and make your bed</a:t>
            </a:r>
            <a:r>
              <a:rPr lang="en-US" sz="3000" dirty="0"/>
              <a:t>.” Immediately he got up. </a:t>
            </a:r>
            <a:r>
              <a:rPr lang="en-US" sz="3000" b="1" baseline="30000" dirty="0"/>
              <a:t>35 </a:t>
            </a:r>
            <a:r>
              <a:rPr lang="en-US" sz="3000" dirty="0"/>
              <a:t>And all who lived at </a:t>
            </a:r>
            <a:r>
              <a:rPr lang="en-US" sz="3000" dirty="0" err="1"/>
              <a:t>Lydda</a:t>
            </a:r>
            <a:r>
              <a:rPr lang="en-US" sz="3000" dirty="0"/>
              <a:t> and Sharon saw him, and they turned to the Lord.</a:t>
            </a:r>
          </a:p>
          <a:p>
            <a:endParaRPr lang="en-US" sz="3400" dirty="0"/>
          </a:p>
        </p:txBody>
      </p:sp>
      <p:sp>
        <p:nvSpPr>
          <p:cNvPr id="28" name="Oval 27">
            <a:extLst>
              <a:ext uri="{FF2B5EF4-FFF2-40B4-BE49-F238E27FC236}">
                <a16:creationId xmlns:a16="http://schemas.microsoft.com/office/drawing/2014/main" xmlns="" id="{C18411E6-337F-4C24-B73B-6B1422FA0350}"/>
              </a:ext>
            </a:extLst>
          </p:cNvPr>
          <p:cNvSpPr/>
          <p:nvPr/>
        </p:nvSpPr>
        <p:spPr>
          <a:xfrm>
            <a:off x="3322414" y="3767455"/>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xmlns="" id="{9C8380B0-A9F7-450A-9F83-005AFB52C2EE}"/>
              </a:ext>
            </a:extLst>
          </p:cNvPr>
          <p:cNvSpPr/>
          <p:nvPr/>
        </p:nvSpPr>
        <p:spPr>
          <a:xfrm>
            <a:off x="1676400" y="323849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36580529-0682-4C35-8B02-7FB5C398FD49}"/>
              </a:ext>
            </a:extLst>
          </p:cNvPr>
          <p:cNvSpPr txBox="1"/>
          <p:nvPr/>
        </p:nvSpPr>
        <p:spPr>
          <a:xfrm>
            <a:off x="0" y="4876800"/>
            <a:ext cx="9132278" cy="199855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9:34 </a:t>
            </a:r>
            <a:r>
              <a:rPr lang="en-US" sz="3000" dirty="0"/>
              <a:t>Peter said to him, “Aeneas, Jesus Christ heals you; get up and make your bed.” Immediately he got up. </a:t>
            </a:r>
            <a:r>
              <a:rPr lang="en-US" sz="3000" b="1" baseline="30000" dirty="0"/>
              <a:t>35 </a:t>
            </a:r>
            <a:r>
              <a:rPr lang="en-US" sz="3000" dirty="0"/>
              <a:t>And all who lived at </a:t>
            </a:r>
            <a:r>
              <a:rPr lang="en-US" sz="3000" dirty="0" err="1"/>
              <a:t>Lydda</a:t>
            </a:r>
            <a:r>
              <a:rPr lang="en-US" sz="3000" dirty="0"/>
              <a:t> and Sharon saw him, </a:t>
            </a:r>
            <a:r>
              <a:rPr lang="en-US" sz="3000" b="1" u="sng" dirty="0">
                <a:solidFill>
                  <a:srgbClr val="002060"/>
                </a:solidFill>
              </a:rPr>
              <a:t>and they turned to the Lord</a:t>
            </a:r>
            <a:r>
              <a:rPr lang="en-US" sz="3000" dirty="0"/>
              <a:t>.</a:t>
            </a:r>
          </a:p>
          <a:p>
            <a:endParaRPr lang="en-US" sz="3400" dirty="0"/>
          </a:p>
        </p:txBody>
      </p:sp>
      <p:sp>
        <p:nvSpPr>
          <p:cNvPr id="10" name="Line Callout 1 13">
            <a:extLst>
              <a:ext uri="{FF2B5EF4-FFF2-40B4-BE49-F238E27FC236}">
                <a16:creationId xmlns:a16="http://schemas.microsoft.com/office/drawing/2014/main" xmlns="" id="{06EBAE2D-5240-4850-959F-714CC8380582}"/>
              </a:ext>
            </a:extLst>
          </p:cNvPr>
          <p:cNvSpPr/>
          <p:nvPr/>
        </p:nvSpPr>
        <p:spPr>
          <a:xfrm>
            <a:off x="1842182" y="3952875"/>
            <a:ext cx="1371600" cy="457200"/>
          </a:xfrm>
          <a:prstGeom prst="borderCallout1">
            <a:avLst>
              <a:gd name="adj1" fmla="val -72213"/>
              <a:gd name="adj2" fmla="val 4429"/>
              <a:gd name="adj3" fmla="val 30870"/>
              <a:gd name="adj4" fmla="val 16943"/>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rPr>
              <a:t>Lydda</a:t>
            </a:r>
            <a:endParaRPr lang="en-US" sz="3200" b="1" dirty="0">
              <a:solidFill>
                <a:schemeClr val="tx1"/>
              </a:solidFill>
            </a:endParaRPr>
          </a:p>
        </p:txBody>
      </p:sp>
    </p:spTree>
    <p:extLst>
      <p:ext uri="{BB962C8B-B14F-4D97-AF65-F5344CB8AC3E}">
        <p14:creationId xmlns:p14="http://schemas.microsoft.com/office/powerpoint/2010/main" val="38125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14">
            <a:extLst>
              <a:ext uri="{FF2B5EF4-FFF2-40B4-BE49-F238E27FC236}">
                <a16:creationId xmlns:a16="http://schemas.microsoft.com/office/drawing/2014/main" xmlns="" id="{B696F1DD-E603-43D4-BF7A-1346BD0550FC}"/>
              </a:ext>
            </a:extLst>
          </p:cNvPr>
          <p:cNvSpPr/>
          <p:nvPr/>
        </p:nvSpPr>
        <p:spPr>
          <a:xfrm>
            <a:off x="-76200" y="5562600"/>
            <a:ext cx="7201270" cy="1143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700" b="1" dirty="0"/>
              <a:t>So what’s the point for us?</a:t>
            </a:r>
            <a:endParaRPr lang="en-US" sz="6600" b="1" i="1" dirty="0"/>
          </a:p>
        </p:txBody>
      </p:sp>
      <p:sp>
        <p:nvSpPr>
          <p:cNvPr id="8" name="Rounded Rectangular Callout 17">
            <a:extLst>
              <a:ext uri="{FF2B5EF4-FFF2-40B4-BE49-F238E27FC236}">
                <a16:creationId xmlns:a16="http://schemas.microsoft.com/office/drawing/2014/main" xmlns="" id="{5DE05487-9DC3-46D9-92CA-EA0600FC187F}"/>
              </a:ext>
            </a:extLst>
          </p:cNvPr>
          <p:cNvSpPr/>
          <p:nvPr/>
        </p:nvSpPr>
        <p:spPr>
          <a:xfrm>
            <a:off x="152400" y="228600"/>
            <a:ext cx="8839200" cy="12954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God cares about the people who are “far away” </a:t>
            </a:r>
          </a:p>
        </p:txBody>
      </p:sp>
      <p:sp>
        <p:nvSpPr>
          <p:cNvPr id="14" name="TextBox 13">
            <a:extLst>
              <a:ext uri="{FF2B5EF4-FFF2-40B4-BE49-F238E27FC236}">
                <a16:creationId xmlns:a16="http://schemas.microsoft.com/office/drawing/2014/main" xmlns="" id="{E1B3101A-7D00-4262-83E4-B549E52C2E7F}"/>
              </a:ext>
            </a:extLst>
          </p:cNvPr>
          <p:cNvSpPr txBox="1"/>
          <p:nvPr/>
        </p:nvSpPr>
        <p:spPr>
          <a:xfrm>
            <a:off x="1066800" y="1676400"/>
            <a:ext cx="7010399" cy="1651579"/>
          </a:xfrm>
          <a:prstGeom prst="rect">
            <a:avLst/>
          </a:prstGeom>
          <a:solidFill>
            <a:schemeClr val="accent5">
              <a:lumMod val="75000"/>
            </a:schemeClr>
          </a:solidFill>
          <a:ln>
            <a:solidFill>
              <a:schemeClr val="bg2"/>
            </a:solidFill>
          </a:ln>
        </p:spPr>
        <p:txBody>
          <a:bodyPr wrap="square">
            <a:noAutofit/>
          </a:bodyPr>
          <a:lstStyle/>
          <a:p>
            <a:r>
              <a:rPr lang="en-US" sz="3200" b="1" baseline="30000" dirty="0">
                <a:solidFill>
                  <a:schemeClr val="bg1"/>
                </a:solidFill>
              </a:rPr>
              <a:t>Eph2:11 </a:t>
            </a:r>
            <a:r>
              <a:rPr lang="en-US" sz="3200" b="1" dirty="0">
                <a:solidFill>
                  <a:schemeClr val="bg1"/>
                </a:solidFill>
              </a:rPr>
              <a:t> </a:t>
            </a:r>
            <a:r>
              <a:rPr lang="en-US" sz="3200" dirty="0">
                <a:solidFill>
                  <a:schemeClr val="bg1"/>
                </a:solidFill>
              </a:rPr>
              <a:t>Once you were </a:t>
            </a:r>
            <a:r>
              <a:rPr lang="en-US" sz="3200" b="1" u="sng" dirty="0">
                <a:solidFill>
                  <a:schemeClr val="bg1"/>
                </a:solidFill>
              </a:rPr>
              <a:t>far away </a:t>
            </a:r>
            <a:r>
              <a:rPr lang="en-US" sz="3200" dirty="0">
                <a:solidFill>
                  <a:schemeClr val="bg1"/>
                </a:solidFill>
              </a:rPr>
              <a:t>from God, but now you have been brought near to him through the blood of Christ...</a:t>
            </a:r>
            <a:endParaRPr lang="en-US" sz="3000" dirty="0">
              <a:solidFill>
                <a:schemeClr val="bg1"/>
              </a:solidFill>
            </a:endParaRPr>
          </a:p>
        </p:txBody>
      </p:sp>
      <p:sp>
        <p:nvSpPr>
          <p:cNvPr id="11" name="TextBox 10">
            <a:extLst>
              <a:ext uri="{FF2B5EF4-FFF2-40B4-BE49-F238E27FC236}">
                <a16:creationId xmlns:a16="http://schemas.microsoft.com/office/drawing/2014/main" xmlns="" id="{5418E95C-C2ED-4D01-BD20-A0603D780CC2}"/>
              </a:ext>
            </a:extLst>
          </p:cNvPr>
          <p:cNvSpPr txBox="1"/>
          <p:nvPr/>
        </p:nvSpPr>
        <p:spPr>
          <a:xfrm>
            <a:off x="1066800" y="3480379"/>
            <a:ext cx="7010399" cy="2158421"/>
          </a:xfrm>
          <a:prstGeom prst="rect">
            <a:avLst/>
          </a:prstGeom>
          <a:solidFill>
            <a:schemeClr val="accent5">
              <a:lumMod val="75000"/>
            </a:schemeClr>
          </a:solidFill>
          <a:ln>
            <a:solidFill>
              <a:schemeClr val="bg2"/>
            </a:solidFill>
          </a:ln>
        </p:spPr>
        <p:txBody>
          <a:bodyPr wrap="square">
            <a:noAutofit/>
          </a:bodyPr>
          <a:lstStyle/>
          <a:p>
            <a:r>
              <a:rPr lang="en-US" sz="3200" b="1" baseline="30000" dirty="0">
                <a:solidFill>
                  <a:schemeClr val="bg1"/>
                </a:solidFill>
              </a:rPr>
              <a:t>Eph2:17 </a:t>
            </a:r>
            <a:r>
              <a:rPr lang="en-US" sz="3200" dirty="0">
                <a:solidFill>
                  <a:schemeClr val="bg1"/>
                </a:solidFill>
              </a:rPr>
              <a:t>He brought this Good News of peace to you Gentiles who were far away from him, and peace to the Jews who were near. </a:t>
            </a:r>
            <a:endParaRPr lang="en-US" sz="3000" dirty="0">
              <a:solidFill>
                <a:schemeClr val="bg1"/>
              </a:solidFill>
            </a:endParaRPr>
          </a:p>
        </p:txBody>
      </p:sp>
    </p:spTree>
    <p:extLst>
      <p:ext uri="{BB962C8B-B14F-4D97-AF65-F5344CB8AC3E}">
        <p14:creationId xmlns:p14="http://schemas.microsoft.com/office/powerpoint/2010/main" val="359192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4" grpId="0" animBg="1"/>
      <p:bldP spid="11"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14">
            <a:extLst>
              <a:ext uri="{FF2B5EF4-FFF2-40B4-BE49-F238E27FC236}">
                <a16:creationId xmlns:a16="http://schemas.microsoft.com/office/drawing/2014/main" xmlns="" id="{B696F1DD-E603-43D4-BF7A-1346BD0550FC}"/>
              </a:ext>
            </a:extLst>
          </p:cNvPr>
          <p:cNvSpPr/>
          <p:nvPr/>
        </p:nvSpPr>
        <p:spPr>
          <a:xfrm>
            <a:off x="-76200" y="5562600"/>
            <a:ext cx="7201270" cy="1143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700" b="1" dirty="0"/>
              <a:t>So what’s the point for us?</a:t>
            </a:r>
            <a:endParaRPr lang="en-US" sz="6600" b="1" i="1" dirty="0"/>
          </a:p>
        </p:txBody>
      </p:sp>
      <p:sp>
        <p:nvSpPr>
          <p:cNvPr id="8" name="Rounded Rectangular Callout 17">
            <a:extLst>
              <a:ext uri="{FF2B5EF4-FFF2-40B4-BE49-F238E27FC236}">
                <a16:creationId xmlns:a16="http://schemas.microsoft.com/office/drawing/2014/main" xmlns="" id="{5DE05487-9DC3-46D9-92CA-EA0600FC187F}"/>
              </a:ext>
            </a:extLst>
          </p:cNvPr>
          <p:cNvSpPr/>
          <p:nvPr/>
        </p:nvSpPr>
        <p:spPr>
          <a:xfrm>
            <a:off x="152400" y="228600"/>
            <a:ext cx="8839200" cy="12954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God cares about the people who are “far away” </a:t>
            </a:r>
          </a:p>
        </p:txBody>
      </p:sp>
      <p:sp>
        <p:nvSpPr>
          <p:cNvPr id="6" name="TextBox 5">
            <a:extLst>
              <a:ext uri="{FF2B5EF4-FFF2-40B4-BE49-F238E27FC236}">
                <a16:creationId xmlns:a16="http://schemas.microsoft.com/office/drawing/2014/main" xmlns="" id="{A6D12969-24F3-4105-BB48-095AC7EA449B}"/>
              </a:ext>
            </a:extLst>
          </p:cNvPr>
          <p:cNvSpPr txBox="1"/>
          <p:nvPr/>
        </p:nvSpPr>
        <p:spPr>
          <a:xfrm>
            <a:off x="1066799" y="1676400"/>
            <a:ext cx="7010399" cy="1600200"/>
          </a:xfrm>
          <a:prstGeom prst="rect">
            <a:avLst/>
          </a:prstGeom>
          <a:solidFill>
            <a:schemeClr val="accent5">
              <a:lumMod val="75000"/>
            </a:schemeClr>
          </a:solidFill>
          <a:ln>
            <a:solidFill>
              <a:schemeClr val="bg2"/>
            </a:solidFill>
          </a:ln>
        </p:spPr>
        <p:txBody>
          <a:bodyPr wrap="square">
            <a:noAutofit/>
          </a:bodyPr>
          <a:lstStyle/>
          <a:p>
            <a:r>
              <a:rPr lang="en-US" sz="3200" b="1" baseline="30000" dirty="0">
                <a:solidFill>
                  <a:schemeClr val="bg1"/>
                </a:solidFill>
              </a:rPr>
              <a:t>18 </a:t>
            </a:r>
            <a:r>
              <a:rPr lang="en-US" sz="3200" b="1" u="sng" dirty="0">
                <a:solidFill>
                  <a:schemeClr val="bg1"/>
                </a:solidFill>
              </a:rPr>
              <a:t>Now all of us </a:t>
            </a:r>
            <a:r>
              <a:rPr lang="en-US" sz="3200" dirty="0">
                <a:solidFill>
                  <a:schemeClr val="bg1"/>
                </a:solidFill>
              </a:rPr>
              <a:t>can come to the Father through the same Holy Spirit because of what Christ has done for us. </a:t>
            </a:r>
          </a:p>
          <a:p>
            <a:endParaRPr lang="en-US" sz="3000" dirty="0">
              <a:solidFill>
                <a:schemeClr val="bg1"/>
              </a:solidFill>
            </a:endParaRPr>
          </a:p>
        </p:txBody>
      </p:sp>
      <p:sp>
        <p:nvSpPr>
          <p:cNvPr id="9" name="TextBox 8">
            <a:extLst>
              <a:ext uri="{FF2B5EF4-FFF2-40B4-BE49-F238E27FC236}">
                <a16:creationId xmlns:a16="http://schemas.microsoft.com/office/drawing/2014/main" xmlns="" id="{8BBDDD7E-BCFC-4128-ADD3-E116B7314D64}"/>
              </a:ext>
            </a:extLst>
          </p:cNvPr>
          <p:cNvSpPr txBox="1"/>
          <p:nvPr/>
        </p:nvSpPr>
        <p:spPr>
          <a:xfrm>
            <a:off x="1088570" y="3450771"/>
            <a:ext cx="7010399" cy="1981200"/>
          </a:xfrm>
          <a:prstGeom prst="rect">
            <a:avLst/>
          </a:prstGeom>
          <a:solidFill>
            <a:schemeClr val="accent5">
              <a:lumMod val="75000"/>
            </a:schemeClr>
          </a:solidFill>
          <a:ln>
            <a:solidFill>
              <a:schemeClr val="bg2"/>
            </a:solidFill>
          </a:ln>
        </p:spPr>
        <p:txBody>
          <a:bodyPr wrap="square">
            <a:noAutofit/>
          </a:bodyPr>
          <a:lstStyle/>
          <a:p>
            <a:r>
              <a:rPr lang="en-US" sz="3200" b="1" baseline="30000" dirty="0">
                <a:solidFill>
                  <a:schemeClr val="bg1"/>
                </a:solidFill>
              </a:rPr>
              <a:t>Eph2:19 </a:t>
            </a:r>
            <a:r>
              <a:rPr lang="en-US" sz="3200" dirty="0">
                <a:solidFill>
                  <a:schemeClr val="bg1"/>
                </a:solidFill>
              </a:rPr>
              <a:t>So now you Gentiles are no longer strangers and foreigners. You are citizens along with all of God’s holy people. </a:t>
            </a:r>
            <a:r>
              <a:rPr lang="en-US" sz="3200" b="1" u="sng" dirty="0">
                <a:solidFill>
                  <a:schemeClr val="bg1"/>
                </a:solidFill>
              </a:rPr>
              <a:t>You are members of God’s family</a:t>
            </a:r>
            <a:r>
              <a:rPr lang="en-US" sz="3200" dirty="0">
                <a:solidFill>
                  <a:schemeClr val="bg1"/>
                </a:solidFill>
              </a:rPr>
              <a:t>. </a:t>
            </a:r>
          </a:p>
        </p:txBody>
      </p:sp>
    </p:spTree>
    <p:extLst>
      <p:ext uri="{BB962C8B-B14F-4D97-AF65-F5344CB8AC3E}">
        <p14:creationId xmlns:p14="http://schemas.microsoft.com/office/powerpoint/2010/main" val="4127659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14">
            <a:extLst>
              <a:ext uri="{FF2B5EF4-FFF2-40B4-BE49-F238E27FC236}">
                <a16:creationId xmlns:a16="http://schemas.microsoft.com/office/drawing/2014/main" xmlns="" id="{B696F1DD-E603-43D4-BF7A-1346BD0550FC}"/>
              </a:ext>
            </a:extLst>
          </p:cNvPr>
          <p:cNvSpPr/>
          <p:nvPr/>
        </p:nvSpPr>
        <p:spPr>
          <a:xfrm>
            <a:off x="-76200" y="5562600"/>
            <a:ext cx="7201270" cy="1143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700" b="1" dirty="0"/>
              <a:t>So what’s the point for us?</a:t>
            </a:r>
            <a:endParaRPr lang="en-US" sz="6600" b="1" i="1" dirty="0"/>
          </a:p>
        </p:txBody>
      </p:sp>
      <p:sp>
        <p:nvSpPr>
          <p:cNvPr id="15" name="Rounded Rectangular Callout 17">
            <a:extLst>
              <a:ext uri="{FF2B5EF4-FFF2-40B4-BE49-F238E27FC236}">
                <a16:creationId xmlns:a16="http://schemas.microsoft.com/office/drawing/2014/main" xmlns="" id="{F52D7910-70D6-42D7-8762-B4951B0E7250}"/>
              </a:ext>
            </a:extLst>
          </p:cNvPr>
          <p:cNvSpPr/>
          <p:nvPr/>
        </p:nvSpPr>
        <p:spPr>
          <a:xfrm>
            <a:off x="152400" y="228600"/>
            <a:ext cx="8839201" cy="12954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God intends for the gospel to move </a:t>
            </a:r>
            <a:r>
              <a:rPr lang="en-US" sz="4400" b="1" i="1" dirty="0"/>
              <a:t>outward</a:t>
            </a:r>
            <a:r>
              <a:rPr lang="en-US" sz="4400" b="1" dirty="0"/>
              <a:t>…</a:t>
            </a:r>
          </a:p>
        </p:txBody>
      </p:sp>
    </p:spTree>
    <p:extLst>
      <p:ext uri="{BB962C8B-B14F-4D97-AF65-F5344CB8AC3E}">
        <p14:creationId xmlns:p14="http://schemas.microsoft.com/office/powerpoint/2010/main" val="312334306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14">
            <a:extLst>
              <a:ext uri="{FF2B5EF4-FFF2-40B4-BE49-F238E27FC236}">
                <a16:creationId xmlns:a16="http://schemas.microsoft.com/office/drawing/2014/main" xmlns="" id="{B696F1DD-E603-43D4-BF7A-1346BD0550FC}"/>
              </a:ext>
            </a:extLst>
          </p:cNvPr>
          <p:cNvSpPr/>
          <p:nvPr/>
        </p:nvSpPr>
        <p:spPr>
          <a:xfrm>
            <a:off x="-76200" y="5562600"/>
            <a:ext cx="7201270" cy="1143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700" b="1" dirty="0"/>
              <a:t>So what’s the point for us?</a:t>
            </a:r>
            <a:endParaRPr lang="en-US" sz="6600" b="1" i="1" dirty="0"/>
          </a:p>
        </p:txBody>
      </p:sp>
      <p:sp>
        <p:nvSpPr>
          <p:cNvPr id="15" name="Rounded Rectangular Callout 17">
            <a:extLst>
              <a:ext uri="{FF2B5EF4-FFF2-40B4-BE49-F238E27FC236}">
                <a16:creationId xmlns:a16="http://schemas.microsoft.com/office/drawing/2014/main" xmlns="" id="{F52D7910-70D6-42D7-8762-B4951B0E7250}"/>
              </a:ext>
            </a:extLst>
          </p:cNvPr>
          <p:cNvSpPr/>
          <p:nvPr/>
        </p:nvSpPr>
        <p:spPr>
          <a:xfrm>
            <a:off x="152400" y="228600"/>
            <a:ext cx="8839201" cy="12954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God intends for the gospel to move </a:t>
            </a:r>
            <a:r>
              <a:rPr lang="en-US" sz="4400" b="1" i="1" dirty="0"/>
              <a:t>outward</a:t>
            </a:r>
            <a:r>
              <a:rPr lang="en-US" sz="4400" b="1" dirty="0"/>
              <a:t>…</a:t>
            </a:r>
          </a:p>
        </p:txBody>
      </p:sp>
      <p:sp>
        <p:nvSpPr>
          <p:cNvPr id="16" name="Rounded Rectangular Callout 17">
            <a:extLst>
              <a:ext uri="{FF2B5EF4-FFF2-40B4-BE49-F238E27FC236}">
                <a16:creationId xmlns:a16="http://schemas.microsoft.com/office/drawing/2014/main" xmlns="" id="{736310B4-B483-41BF-A40E-55BBBB27D497}"/>
              </a:ext>
            </a:extLst>
          </p:cNvPr>
          <p:cNvSpPr/>
          <p:nvPr/>
        </p:nvSpPr>
        <p:spPr>
          <a:xfrm>
            <a:off x="3639845" y="1447800"/>
            <a:ext cx="5504155" cy="586083"/>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And we are His messengers</a:t>
            </a:r>
          </a:p>
        </p:txBody>
      </p:sp>
    </p:spTree>
    <p:extLst>
      <p:ext uri="{BB962C8B-B14F-4D97-AF65-F5344CB8AC3E}">
        <p14:creationId xmlns:p14="http://schemas.microsoft.com/office/powerpoint/2010/main" val="194631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ular Callout 17">
            <a:extLst>
              <a:ext uri="{FF2B5EF4-FFF2-40B4-BE49-F238E27FC236}">
                <a16:creationId xmlns:a16="http://schemas.microsoft.com/office/drawing/2014/main" xmlns="" id="{6B0F1EFE-862E-4F10-9335-AE9019D8863A}"/>
              </a:ext>
            </a:extLst>
          </p:cNvPr>
          <p:cNvSpPr/>
          <p:nvPr/>
        </p:nvSpPr>
        <p:spPr>
          <a:xfrm>
            <a:off x="152400" y="304800"/>
            <a:ext cx="8839200" cy="1371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Who are the people who are </a:t>
            </a:r>
          </a:p>
          <a:p>
            <a:pPr algn="ctr" fontAlgn="auto">
              <a:spcBef>
                <a:spcPts val="0"/>
              </a:spcBef>
              <a:spcAft>
                <a:spcPts val="0"/>
              </a:spcAft>
              <a:defRPr/>
            </a:pPr>
            <a:r>
              <a:rPr lang="en-US" sz="4400" b="1" dirty="0"/>
              <a:t>“far off” in your life? </a:t>
            </a:r>
          </a:p>
        </p:txBody>
      </p:sp>
      <p:sp>
        <p:nvSpPr>
          <p:cNvPr id="11" name="Rounded Rectangular Callout 17">
            <a:extLst>
              <a:ext uri="{FF2B5EF4-FFF2-40B4-BE49-F238E27FC236}">
                <a16:creationId xmlns:a16="http://schemas.microsoft.com/office/drawing/2014/main" xmlns="" id="{661712A2-59B1-4A05-A337-1C7936ACABF9}"/>
              </a:ext>
            </a:extLst>
          </p:cNvPr>
          <p:cNvSpPr/>
          <p:nvPr/>
        </p:nvSpPr>
        <p:spPr>
          <a:xfrm>
            <a:off x="0" y="2672956"/>
            <a:ext cx="9144000" cy="1060844"/>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Who are the most different from you …</a:t>
            </a:r>
          </a:p>
        </p:txBody>
      </p:sp>
      <p:sp>
        <p:nvSpPr>
          <p:cNvPr id="12" name="Rounded Rectangular Callout 17">
            <a:extLst>
              <a:ext uri="{FF2B5EF4-FFF2-40B4-BE49-F238E27FC236}">
                <a16:creationId xmlns:a16="http://schemas.microsoft.com/office/drawing/2014/main" xmlns="" id="{CEF1DE9B-70B2-4F49-824A-E95CC475CA4B}"/>
              </a:ext>
            </a:extLst>
          </p:cNvPr>
          <p:cNvSpPr/>
          <p:nvPr/>
        </p:nvSpPr>
        <p:spPr>
          <a:xfrm>
            <a:off x="0" y="3733800"/>
            <a:ext cx="9144000" cy="1060844"/>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Who are the hardest for you to love …</a:t>
            </a:r>
          </a:p>
        </p:txBody>
      </p:sp>
      <p:sp>
        <p:nvSpPr>
          <p:cNvPr id="13" name="Rounded Rectangular Callout 17">
            <a:extLst>
              <a:ext uri="{FF2B5EF4-FFF2-40B4-BE49-F238E27FC236}">
                <a16:creationId xmlns:a16="http://schemas.microsoft.com/office/drawing/2014/main" xmlns="" id="{DFD69F4E-F446-46B8-915A-48D2F876FC96}"/>
              </a:ext>
            </a:extLst>
          </p:cNvPr>
          <p:cNvSpPr/>
          <p:nvPr/>
        </p:nvSpPr>
        <p:spPr>
          <a:xfrm>
            <a:off x="14056" y="4730356"/>
            <a:ext cx="9144000" cy="1060844"/>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Who seem beyond the reach of the gospel …</a:t>
            </a:r>
          </a:p>
        </p:txBody>
      </p:sp>
    </p:spTree>
    <p:extLst>
      <p:ext uri="{BB962C8B-B14F-4D97-AF65-F5344CB8AC3E}">
        <p14:creationId xmlns:p14="http://schemas.microsoft.com/office/powerpoint/2010/main" val="347616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ular Callout 17">
            <a:extLst>
              <a:ext uri="{FF2B5EF4-FFF2-40B4-BE49-F238E27FC236}">
                <a16:creationId xmlns:a16="http://schemas.microsoft.com/office/drawing/2014/main" xmlns="" id="{6B0F1EFE-862E-4F10-9335-AE9019D8863A}"/>
              </a:ext>
            </a:extLst>
          </p:cNvPr>
          <p:cNvSpPr/>
          <p:nvPr/>
        </p:nvSpPr>
        <p:spPr>
          <a:xfrm>
            <a:off x="152400" y="304800"/>
            <a:ext cx="8839200" cy="1371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Are you willing to be led out of your comfort zone? </a:t>
            </a:r>
          </a:p>
        </p:txBody>
      </p:sp>
    </p:spTree>
    <p:extLst>
      <p:ext uri="{BB962C8B-B14F-4D97-AF65-F5344CB8AC3E}">
        <p14:creationId xmlns:p14="http://schemas.microsoft.com/office/powerpoint/2010/main" val="1666555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0"/>
            <a:ext cx="9525000" cy="5858867"/>
          </a:xfrm>
        </p:spPr>
      </p:pic>
      <p:sp>
        <p:nvSpPr>
          <p:cNvPr id="8" name="TextBox 7"/>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spTree>
    <p:extLst>
      <p:ext uri="{BB962C8B-B14F-4D97-AF65-F5344CB8AC3E}">
        <p14:creationId xmlns:p14="http://schemas.microsoft.com/office/powerpoint/2010/main" val="39550518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25618</TotalTime>
  <Words>1633</Words>
  <Application>Microsoft Office PowerPoint</Application>
  <PresentationFormat>On-screen Show (4:3)</PresentationFormat>
  <Paragraphs>600</Paragraphs>
  <Slides>96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96</vt:i4>
      </vt:variant>
    </vt:vector>
  </HeadingPairs>
  <TitlesOfParts>
    <vt:vector size="101" baseType="lpstr">
      <vt:lpstr>Andalus</vt: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Xenos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foustb</dc:creator>
  <cp:lastModifiedBy>wolfed</cp:lastModifiedBy>
  <cp:revision>3495</cp:revision>
  <cp:lastPrinted>2018-08-19T13:24:01Z</cp:lastPrinted>
  <dcterms:created xsi:type="dcterms:W3CDTF">2015-11-05T16:00:32Z</dcterms:created>
  <dcterms:modified xsi:type="dcterms:W3CDTF">2018-08-30T02:19:59Z</dcterms:modified>
</cp:coreProperties>
</file>