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8"/>
  </p:notesMasterIdLst>
  <p:handoutMasterIdLst>
    <p:handoutMasterId r:id="rId69"/>
  </p:handoutMasterIdLst>
  <p:sldIdLst>
    <p:sldId id="945" r:id="rId2"/>
    <p:sldId id="883" r:id="rId3"/>
    <p:sldId id="891" r:id="rId4"/>
    <p:sldId id="892" r:id="rId5"/>
    <p:sldId id="946" r:id="rId6"/>
    <p:sldId id="894" r:id="rId7"/>
    <p:sldId id="896" r:id="rId8"/>
    <p:sldId id="890" r:id="rId9"/>
    <p:sldId id="897" r:id="rId10"/>
    <p:sldId id="902" r:id="rId11"/>
    <p:sldId id="949" r:id="rId12"/>
    <p:sldId id="947" r:id="rId13"/>
    <p:sldId id="898" r:id="rId14"/>
    <p:sldId id="950" r:id="rId15"/>
    <p:sldId id="952" r:id="rId16"/>
    <p:sldId id="951" r:id="rId17"/>
    <p:sldId id="953" r:id="rId18"/>
    <p:sldId id="954" r:id="rId19"/>
    <p:sldId id="955" r:id="rId20"/>
    <p:sldId id="956" r:id="rId21"/>
    <p:sldId id="900" r:id="rId22"/>
    <p:sldId id="903" r:id="rId23"/>
    <p:sldId id="904" r:id="rId24"/>
    <p:sldId id="905" r:id="rId25"/>
    <p:sldId id="908" r:id="rId26"/>
    <p:sldId id="906" r:id="rId27"/>
    <p:sldId id="907" r:id="rId28"/>
    <p:sldId id="957" r:id="rId29"/>
    <p:sldId id="958" r:id="rId30"/>
    <p:sldId id="959" r:id="rId31"/>
    <p:sldId id="913" r:id="rId32"/>
    <p:sldId id="917" r:id="rId33"/>
    <p:sldId id="918" r:id="rId34"/>
    <p:sldId id="919" r:id="rId35"/>
    <p:sldId id="920" r:id="rId36"/>
    <p:sldId id="974" r:id="rId37"/>
    <p:sldId id="975" r:id="rId38"/>
    <p:sldId id="960" r:id="rId39"/>
    <p:sldId id="961" r:id="rId40"/>
    <p:sldId id="976" r:id="rId41"/>
    <p:sldId id="921" r:id="rId42"/>
    <p:sldId id="962" r:id="rId43"/>
    <p:sldId id="923" r:id="rId44"/>
    <p:sldId id="924" r:id="rId45"/>
    <p:sldId id="925" r:id="rId46"/>
    <p:sldId id="982" r:id="rId47"/>
    <p:sldId id="926" r:id="rId48"/>
    <p:sldId id="933" r:id="rId49"/>
    <p:sldId id="928" r:id="rId50"/>
    <p:sldId id="963" r:id="rId51"/>
    <p:sldId id="934" r:id="rId52"/>
    <p:sldId id="936" r:id="rId53"/>
    <p:sldId id="965" r:id="rId54"/>
    <p:sldId id="964" r:id="rId55"/>
    <p:sldId id="970" r:id="rId56"/>
    <p:sldId id="938" r:id="rId57"/>
    <p:sldId id="939" r:id="rId58"/>
    <p:sldId id="940" r:id="rId59"/>
    <p:sldId id="941" r:id="rId60"/>
    <p:sldId id="971" r:id="rId61"/>
    <p:sldId id="942" r:id="rId62"/>
    <p:sldId id="943" r:id="rId63"/>
    <p:sldId id="944" r:id="rId64"/>
    <p:sldId id="978" r:id="rId65"/>
    <p:sldId id="901" r:id="rId66"/>
    <p:sldId id="977" r:id="rId67"/>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422" autoAdjust="0"/>
  </p:normalViewPr>
  <p:slideViewPr>
    <p:cSldViewPr>
      <p:cViewPr varScale="1">
        <p:scale>
          <a:sx n="23" d="100"/>
          <a:sy n="23" d="100"/>
        </p:scale>
        <p:origin x="2610" y="4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7224"/>
    </p:cViewPr>
  </p:sorterViewPr>
  <p:notesViewPr>
    <p:cSldViewPr>
      <p:cViewPr varScale="1">
        <p:scale>
          <a:sx n="86" d="100"/>
          <a:sy n="86" d="100"/>
        </p:scale>
        <p:origin x="37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r>
              <a:rPr lang="en-US" dirty="0"/>
              <a:t>Ben Foust Main </a:t>
            </a:r>
            <a:br>
              <a:rPr lang="en-US" dirty="0"/>
            </a:br>
            <a:r>
              <a:rPr lang="en-US" dirty="0" err="1"/>
              <a:t>Aud</a:t>
            </a:r>
            <a:r>
              <a:rPr lang="en-US" dirty="0"/>
              <a:t> 530</a:t>
            </a:r>
          </a:p>
          <a:p>
            <a:fld id="{CA43BD57-7CF3-48BB-A513-004B1C33CDBC}" type="datetimeFigureOut">
              <a:rPr lang="en-US" smtClean="0"/>
              <a:t>8/9/2019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3304858-0C81-487E-82BA-5360EB2327A3}" type="slidenum">
              <a:rPr lang="en-US" smtClean="0"/>
              <a:t>‹#›</a:t>
            </a:fld>
            <a:endParaRPr lang="en-US"/>
          </a:p>
        </p:txBody>
      </p:sp>
    </p:spTree>
    <p:extLst>
      <p:ext uri="{BB962C8B-B14F-4D97-AF65-F5344CB8AC3E}">
        <p14:creationId xmlns:p14="http://schemas.microsoft.com/office/powerpoint/2010/main" val="283703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79B128E-639A-4DE8-9534-C974F2D0974C}" type="datetimeFigureOut">
              <a:rPr lang="en-US" smtClean="0"/>
              <a:pPr/>
              <a:t>8/9/2019</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66</a:t>
            </a:fld>
            <a:endParaRPr lang="en-US"/>
          </a:p>
        </p:txBody>
      </p:sp>
    </p:spTree>
    <p:extLst>
      <p:ext uri="{BB962C8B-B14F-4D97-AF65-F5344CB8AC3E}">
        <p14:creationId xmlns:p14="http://schemas.microsoft.com/office/powerpoint/2010/main" val="107579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8/9/2019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8/9/2019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8/9/2019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8/9/2019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8/9/2019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8/9/2019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8/9/2019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8/9/2019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8/9/2019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8/9/2019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8/9/2019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8/9/2019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701675"/>
            <a:ext cx="6934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1:1-12</a:t>
            </a:r>
          </a:p>
        </p:txBody>
      </p:sp>
      <p:sp>
        <p:nvSpPr>
          <p:cNvPr id="4" name="Rectangle 3"/>
          <p:cNvSpPr/>
          <p:nvPr/>
        </p:nvSpPr>
        <p:spPr>
          <a:xfrm>
            <a:off x="5715000" y="4876800"/>
            <a:ext cx="6553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Living Hope</a:t>
            </a:r>
          </a:p>
        </p:txBody>
      </p:sp>
    </p:spTree>
    <p:extLst>
      <p:ext uri="{BB962C8B-B14F-4D97-AF65-F5344CB8AC3E}">
        <p14:creationId xmlns:p14="http://schemas.microsoft.com/office/powerpoint/2010/main" val="212655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
        <p:nvSpPr>
          <p:cNvPr id="15" name="Rounded Rectangle 14"/>
          <p:cNvSpPr/>
          <p:nvPr/>
        </p:nvSpPr>
        <p:spPr>
          <a:xfrm>
            <a:off x="351881" y="3429000"/>
            <a:ext cx="68109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Suspicion and Rumors</a:t>
            </a:r>
            <a:endParaRPr lang="en-US" sz="5400" b="1" i="1" dirty="0"/>
          </a:p>
        </p:txBody>
      </p:sp>
      <p:sp>
        <p:nvSpPr>
          <p:cNvPr id="16" name="Rounded Rectangle 15"/>
          <p:cNvSpPr/>
          <p:nvPr/>
        </p:nvSpPr>
        <p:spPr>
          <a:xfrm>
            <a:off x="351881" y="4572000"/>
            <a:ext cx="46773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Social Tension</a:t>
            </a:r>
            <a:endParaRPr lang="en-US" sz="5400" b="1" i="1" dirty="0"/>
          </a:p>
        </p:txBody>
      </p:sp>
      <p:sp>
        <p:nvSpPr>
          <p:cNvPr id="17" name="Rounded Rectangle 16"/>
          <p:cNvSpPr/>
          <p:nvPr/>
        </p:nvSpPr>
        <p:spPr>
          <a:xfrm>
            <a:off x="388666" y="5715000"/>
            <a:ext cx="761233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Burgeoning Persecution</a:t>
            </a:r>
            <a:endParaRPr lang="en-US" sz="5400" b="1" i="1" dirty="0"/>
          </a:p>
        </p:txBody>
      </p:sp>
    </p:spTree>
    <p:extLst>
      <p:ext uri="{BB962C8B-B14F-4D97-AF65-F5344CB8AC3E}">
        <p14:creationId xmlns:p14="http://schemas.microsoft.com/office/powerpoint/2010/main" val="4909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
        <p:nvSpPr>
          <p:cNvPr id="15" name="Rounded Rectangle 14"/>
          <p:cNvSpPr/>
          <p:nvPr/>
        </p:nvSpPr>
        <p:spPr>
          <a:xfrm>
            <a:off x="351881" y="3429000"/>
            <a:ext cx="68109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Suspicion and Rumors</a:t>
            </a:r>
            <a:endParaRPr lang="en-US" sz="5400" b="1" i="1" dirty="0"/>
          </a:p>
        </p:txBody>
      </p:sp>
      <p:sp>
        <p:nvSpPr>
          <p:cNvPr id="16" name="Rounded Rectangle 15"/>
          <p:cNvSpPr/>
          <p:nvPr/>
        </p:nvSpPr>
        <p:spPr>
          <a:xfrm>
            <a:off x="351881" y="4572000"/>
            <a:ext cx="46773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Social Tension</a:t>
            </a:r>
            <a:endParaRPr lang="en-US" sz="5400" b="1" i="1" dirty="0"/>
          </a:p>
        </p:txBody>
      </p:sp>
      <p:sp>
        <p:nvSpPr>
          <p:cNvPr id="17" name="Rounded Rectangle 16"/>
          <p:cNvSpPr/>
          <p:nvPr/>
        </p:nvSpPr>
        <p:spPr>
          <a:xfrm>
            <a:off x="388666" y="5715000"/>
            <a:ext cx="761233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Burgeoning Persecution</a:t>
            </a:r>
            <a:endParaRPr lang="en-US" sz="5400" b="1" i="1" dirty="0"/>
          </a:p>
        </p:txBody>
      </p:sp>
      <p:pic>
        <p:nvPicPr>
          <p:cNvPr id="1026" name="Picture 2" descr="Image result for Ne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3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
        <p:nvSpPr>
          <p:cNvPr id="15" name="Rounded Rectangle 14"/>
          <p:cNvSpPr/>
          <p:nvPr/>
        </p:nvSpPr>
        <p:spPr>
          <a:xfrm>
            <a:off x="351881" y="3429000"/>
            <a:ext cx="68109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Suspicion and Rumors</a:t>
            </a:r>
            <a:endParaRPr lang="en-US" sz="5400" b="1" i="1" dirty="0"/>
          </a:p>
        </p:txBody>
      </p:sp>
      <p:sp>
        <p:nvSpPr>
          <p:cNvPr id="16" name="Rounded Rectangle 15"/>
          <p:cNvSpPr/>
          <p:nvPr/>
        </p:nvSpPr>
        <p:spPr>
          <a:xfrm>
            <a:off x="351881" y="4572000"/>
            <a:ext cx="46773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Social Tension</a:t>
            </a:r>
            <a:endParaRPr lang="en-US" sz="5400" b="1" i="1" dirty="0"/>
          </a:p>
        </p:txBody>
      </p:sp>
      <p:sp>
        <p:nvSpPr>
          <p:cNvPr id="17" name="Rounded Rectangle 16"/>
          <p:cNvSpPr/>
          <p:nvPr/>
        </p:nvSpPr>
        <p:spPr>
          <a:xfrm>
            <a:off x="388666" y="5715000"/>
            <a:ext cx="761233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Burgeoning Persecution</a:t>
            </a:r>
            <a:endParaRPr lang="en-US" sz="5400" b="1" i="1" dirty="0"/>
          </a:p>
        </p:txBody>
      </p:sp>
      <p:pic>
        <p:nvPicPr>
          <p:cNvPr id="1026" name="Picture 2" descr="Image result for N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53" y="1369781"/>
            <a:ext cx="7999182" cy="533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7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
        <p:nvSpPr>
          <p:cNvPr id="15" name="Rounded Rectangle 14"/>
          <p:cNvSpPr/>
          <p:nvPr/>
        </p:nvSpPr>
        <p:spPr>
          <a:xfrm>
            <a:off x="351881" y="3429000"/>
            <a:ext cx="68109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Suspicion and Rumors</a:t>
            </a:r>
            <a:endParaRPr lang="en-US" sz="5400" b="1" i="1" dirty="0"/>
          </a:p>
        </p:txBody>
      </p:sp>
      <p:sp>
        <p:nvSpPr>
          <p:cNvPr id="16" name="Rounded Rectangle 15"/>
          <p:cNvSpPr/>
          <p:nvPr/>
        </p:nvSpPr>
        <p:spPr>
          <a:xfrm>
            <a:off x="351881" y="4572000"/>
            <a:ext cx="46773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Social Tension</a:t>
            </a:r>
            <a:endParaRPr lang="en-US" sz="5400" b="1" i="1" dirty="0"/>
          </a:p>
        </p:txBody>
      </p:sp>
      <p:sp>
        <p:nvSpPr>
          <p:cNvPr id="17" name="Rounded Rectangle 16"/>
          <p:cNvSpPr/>
          <p:nvPr/>
        </p:nvSpPr>
        <p:spPr>
          <a:xfrm>
            <a:off x="388666" y="5715000"/>
            <a:ext cx="761233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Burgeoning Persecution</a:t>
            </a:r>
            <a:endParaRPr lang="en-US" sz="5400" b="1" i="1" dirty="0"/>
          </a:p>
        </p:txBody>
      </p:sp>
      <p:pic>
        <p:nvPicPr>
          <p:cNvPr id="1026" name="Picture 2" descr="Image result for Ne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Great Fire of Rom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7772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Great Fire of Rom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7772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e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369781"/>
            <a:ext cx="7772400" cy="493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1369781"/>
            <a:ext cx="7788441" cy="464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1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80"/>
            <a:ext cx="5943600" cy="686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7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1493"/>
            <a:ext cx="7772399" cy="6740307"/>
          </a:xfrm>
          <a:prstGeom prst="rect">
            <a:avLst/>
          </a:prstGeom>
          <a:noFill/>
          <a:ln>
            <a:noFill/>
          </a:ln>
        </p:spPr>
        <p:txBody>
          <a:bodyPr wrap="square">
            <a:spAutoFit/>
          </a:bodyPr>
          <a:lstStyle/>
          <a:p>
            <a:r>
              <a:rPr lang="en-US" sz="3600" b="1" baseline="30000" dirty="0">
                <a:solidFill>
                  <a:schemeClr val="bg1"/>
                </a:solidFill>
                <a:latin typeface="+mn-lt"/>
              </a:rPr>
              <a:t>Tacitus, </a:t>
            </a:r>
            <a:r>
              <a:rPr lang="en-US" sz="3600" b="1" i="1" baseline="30000" dirty="0">
                <a:solidFill>
                  <a:schemeClr val="bg1"/>
                </a:solidFill>
                <a:latin typeface="+mn-lt"/>
              </a:rPr>
              <a:t>Annals</a:t>
            </a:r>
            <a:r>
              <a:rPr lang="en-US" sz="3600" baseline="30000" dirty="0">
                <a:solidFill>
                  <a:schemeClr val="bg1"/>
                </a:solidFill>
                <a:latin typeface="+mn-lt"/>
              </a:rPr>
              <a:t>  </a:t>
            </a:r>
            <a:r>
              <a:rPr lang="en-US" sz="3600" dirty="0">
                <a:solidFill>
                  <a:schemeClr val="bg1"/>
                </a:solidFill>
                <a:latin typeface="+mn-lt"/>
              </a:rPr>
              <a:t>Consequently, to get rid of the report, Nero fastened the guilt and inflicted the most exquisite tortures on a class hated for their abominations, called Christians by the populace. </a:t>
            </a:r>
            <a:r>
              <a:rPr lang="en-US" sz="3600" dirty="0" err="1">
                <a:solidFill>
                  <a:schemeClr val="bg1"/>
                </a:solidFill>
                <a:latin typeface="+mn-lt"/>
              </a:rPr>
              <a:t>Christus</a:t>
            </a:r>
            <a:r>
              <a:rPr lang="en-US" sz="3600" dirty="0">
                <a:solidFill>
                  <a:schemeClr val="bg1"/>
                </a:solidFill>
                <a:latin typeface="+mn-lt"/>
              </a:rPr>
              <a:t>, from whom the name had its origin, suffered the extreme penalty during the reign of Tiberius at the hands of one of our procurators, Pontius Pilatus, and a most mischievous superstition, thus checked for the moment, again broke out not only in</a:t>
            </a:r>
            <a:endParaRPr lang="en-US" sz="3600" u="sng" dirty="0">
              <a:solidFill>
                <a:schemeClr val="bg1"/>
              </a:solidFill>
              <a:latin typeface="+mn-lt"/>
            </a:endParaRPr>
          </a:p>
        </p:txBody>
      </p:sp>
    </p:spTree>
    <p:extLst>
      <p:ext uri="{BB962C8B-B14F-4D97-AF65-F5344CB8AC3E}">
        <p14:creationId xmlns:p14="http://schemas.microsoft.com/office/powerpoint/2010/main" val="410978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1493"/>
            <a:ext cx="7772399" cy="6740307"/>
          </a:xfrm>
          <a:prstGeom prst="rect">
            <a:avLst/>
          </a:prstGeom>
          <a:noFill/>
          <a:ln>
            <a:noFill/>
          </a:ln>
        </p:spPr>
        <p:txBody>
          <a:bodyPr wrap="square">
            <a:spAutoFit/>
          </a:bodyPr>
          <a:lstStyle/>
          <a:p>
            <a:r>
              <a:rPr lang="en-US" sz="3600" dirty="0">
                <a:solidFill>
                  <a:schemeClr val="bg1"/>
                </a:solidFill>
                <a:latin typeface="+mn-lt"/>
              </a:rPr>
              <a:t>Judea, the first source of the evil, but even in Rome, where all things hideous and shameful from every part of the world find their center and become popular. Accordingly, an arrest was first made of all who pleaded guilty; then, upon their information, an immense multitude was convicted, not so much of the crime of firing the city, as of hatred against mankind. Mockery of every sort was added to their deaths. Covered with the skins of</a:t>
            </a:r>
            <a:r>
              <a:rPr lang="en-US" sz="3600" dirty="0">
                <a:solidFill>
                  <a:schemeClr val="bg1"/>
                </a:solidFill>
              </a:rPr>
              <a:t> beasts, they were torn by</a:t>
            </a:r>
            <a:endParaRPr lang="en-US" sz="3600" u="sng" dirty="0">
              <a:solidFill>
                <a:schemeClr val="bg1"/>
              </a:solidFill>
              <a:latin typeface="+mn-lt"/>
            </a:endParaRPr>
          </a:p>
        </p:txBody>
      </p:sp>
    </p:spTree>
    <p:extLst>
      <p:ext uri="{BB962C8B-B14F-4D97-AF65-F5344CB8AC3E}">
        <p14:creationId xmlns:p14="http://schemas.microsoft.com/office/powerpoint/2010/main" val="419814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1493"/>
            <a:ext cx="7772399" cy="5078313"/>
          </a:xfrm>
          <a:prstGeom prst="rect">
            <a:avLst/>
          </a:prstGeom>
          <a:noFill/>
          <a:ln>
            <a:noFill/>
          </a:ln>
        </p:spPr>
        <p:txBody>
          <a:bodyPr wrap="square">
            <a:spAutoFit/>
          </a:bodyPr>
          <a:lstStyle/>
          <a:p>
            <a:r>
              <a:rPr lang="en-US" sz="3600" dirty="0">
                <a:solidFill>
                  <a:schemeClr val="bg1"/>
                </a:solidFill>
                <a:latin typeface="+mn-lt"/>
              </a:rPr>
              <a:t>dogs and perished, or were nailed to crosses, or were doomed to the flames and burnt, to serve as a nightly illumination, when daylight had expired. Nero offered his gardens for the spectacle, and was exhibiting a show in the circus, while he mingled with the people in the dress of a charioteer or stood aloft on a car. </a:t>
            </a:r>
            <a:endParaRPr lang="en-US" sz="3600" u="sng" dirty="0">
              <a:solidFill>
                <a:schemeClr val="bg1"/>
              </a:solidFill>
              <a:latin typeface="+mn-lt"/>
            </a:endParaRPr>
          </a:p>
        </p:txBody>
      </p:sp>
    </p:spTree>
    <p:extLst>
      <p:ext uri="{BB962C8B-B14F-4D97-AF65-F5344CB8AC3E}">
        <p14:creationId xmlns:p14="http://schemas.microsoft.com/office/powerpoint/2010/main" val="56075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pic>
        <p:nvPicPr>
          <p:cNvPr id="5122" name="Picture 2" descr="Painting illustrating Peter talking to a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42" y="1"/>
            <a:ext cx="6479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b="1" u="sng" dirty="0">
                <a:solidFill>
                  <a:srgbClr val="002060"/>
                </a:solidFill>
              </a:rPr>
              <a:t>Peter</a:t>
            </a:r>
            <a:r>
              <a:rPr lang="en-US" sz="3400" dirty="0">
                <a:solidFill>
                  <a:schemeClr val="tx1"/>
                </a:solidFill>
              </a:rPr>
              <a:t>, an apostle of Jesus Christ,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30501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2399" y="1369781"/>
            <a:ext cx="4192935" cy="5335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1493"/>
            <a:ext cx="7772399" cy="5078313"/>
          </a:xfrm>
          <a:prstGeom prst="rect">
            <a:avLst/>
          </a:prstGeom>
          <a:noFill/>
          <a:ln>
            <a:noFill/>
          </a:ln>
        </p:spPr>
        <p:txBody>
          <a:bodyPr wrap="square">
            <a:spAutoFit/>
          </a:bodyPr>
          <a:lstStyle/>
          <a:p>
            <a:r>
              <a:rPr lang="en-US" sz="3600" dirty="0">
                <a:solidFill>
                  <a:schemeClr val="bg1"/>
                </a:solidFill>
                <a:latin typeface="+mn-lt"/>
              </a:rPr>
              <a:t>dogs and perished, or were nailed to crosses, or were doomed to the flames and burnt, to serve as a nightly illumination, when daylight had expired. Nero offered his gardens for the spectacle, and was exhibiting a show in the circus, while he mingled with the people in the dress of a charioteer or stood aloft on a car. </a:t>
            </a:r>
            <a:endParaRPr lang="en-US" sz="3600" u="sng" dirty="0">
              <a:solidFill>
                <a:schemeClr val="bg1"/>
              </a:solidFill>
              <a:latin typeface="+mn-lt"/>
            </a:endParaRPr>
          </a:p>
        </p:txBody>
      </p:sp>
      <p:pic>
        <p:nvPicPr>
          <p:cNvPr id="5" name="Picture 6" descr="C:\Users\foustb\Desktop\Jean-Léon_Gérôme_-_The_Christian_Martyrs'_Last_Prayer_-_Walters_37113.jpg"/>
          <p:cNvPicPr>
            <a:picLocks noChangeAspect="1" noChangeArrowheads="1"/>
          </p:cNvPicPr>
          <p:nvPr/>
        </p:nvPicPr>
        <p:blipFill>
          <a:blip r:embed="rId3" cstate="print"/>
          <a:srcRect/>
          <a:stretch>
            <a:fillRect/>
          </a:stretch>
        </p:blipFill>
        <p:spPr bwMode="auto">
          <a:xfrm>
            <a:off x="147461" y="1"/>
            <a:ext cx="11756572" cy="6858000"/>
          </a:xfrm>
          <a:prstGeom prst="rect">
            <a:avLst/>
          </a:prstGeom>
          <a:noFill/>
        </p:spPr>
      </p:pic>
    </p:spTree>
    <p:extLst>
      <p:ext uri="{BB962C8B-B14F-4D97-AF65-F5344CB8AC3E}">
        <p14:creationId xmlns:p14="http://schemas.microsoft.com/office/powerpoint/2010/main" val="5418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159" y="1752600"/>
            <a:ext cx="122682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How do you encourage people facing a “fiery ordeal”?</a:t>
            </a:r>
            <a:endParaRPr lang="en-US" sz="7200" b="1" i="1" dirty="0"/>
          </a:p>
        </p:txBody>
      </p:sp>
    </p:spTree>
    <p:extLst>
      <p:ext uri="{BB962C8B-B14F-4D97-AF65-F5344CB8AC3E}">
        <p14:creationId xmlns:p14="http://schemas.microsoft.com/office/powerpoint/2010/main" val="304520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159" y="1752600"/>
            <a:ext cx="122682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How do you encourage people facing a “fiery ordeal”?</a:t>
            </a:r>
            <a:endParaRPr lang="en-US" sz="7200" b="1" i="1" dirty="0"/>
          </a:p>
        </p:txBody>
      </p:sp>
      <p:sp>
        <p:nvSpPr>
          <p:cNvPr id="5" name="Rectangle 4"/>
          <p:cNvSpPr/>
          <p:nvPr/>
        </p:nvSpPr>
        <p:spPr>
          <a:xfrm>
            <a:off x="0" y="4648200"/>
            <a:ext cx="12168785" cy="22098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416230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159" y="1752600"/>
            <a:ext cx="122682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How do you encourage people facing a “fiery ordeal”?</a:t>
            </a:r>
            <a:endParaRPr lang="en-US" sz="7200" b="1" i="1" dirty="0"/>
          </a:p>
        </p:txBody>
      </p:sp>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dirty="0">
                <a:solidFill>
                  <a:schemeClr val="tx1"/>
                </a:solidFill>
              </a:rPr>
              <a:t>Blessed be the God and Father of our Lord Jesus Christ, who according to His great mercy has caused us to be born again to a living hope through the resurrection of Jesus Christ from the dead, </a:t>
            </a:r>
          </a:p>
        </p:txBody>
      </p:sp>
    </p:spTree>
    <p:extLst>
      <p:ext uri="{BB962C8B-B14F-4D97-AF65-F5344CB8AC3E}">
        <p14:creationId xmlns:p14="http://schemas.microsoft.com/office/powerpoint/2010/main" val="215369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159" y="1752600"/>
            <a:ext cx="122682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How do you encourage people facing a “fiery ordeal”?</a:t>
            </a:r>
            <a:endParaRPr lang="en-US" sz="7200" b="1" i="1" dirty="0"/>
          </a:p>
        </p:txBody>
      </p:sp>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to a living hope through the resurrection of Jesus Christ from the dead, </a:t>
            </a:r>
          </a:p>
        </p:txBody>
      </p:sp>
    </p:spTree>
    <p:extLst>
      <p:ext uri="{BB962C8B-B14F-4D97-AF65-F5344CB8AC3E}">
        <p14:creationId xmlns:p14="http://schemas.microsoft.com/office/powerpoint/2010/main" val="189206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to a living hope through the resurrection of Jesus Christ from the dead, </a:t>
            </a:r>
          </a:p>
        </p:txBody>
      </p:sp>
      <p:sp>
        <p:nvSpPr>
          <p:cNvPr id="8" name="Rounded Rectangle 7"/>
          <p:cNvSpPr/>
          <p:nvPr/>
        </p:nvSpPr>
        <p:spPr>
          <a:xfrm>
            <a:off x="533400" y="1752600"/>
            <a:ext cx="12192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a:t>
            </a:r>
            <a:r>
              <a:rPr lang="en-US" sz="7200" b="1" i="1" dirty="0"/>
              <a:t>Praise</a:t>
            </a:r>
            <a:r>
              <a:rPr lang="en-US" sz="7200" b="1" dirty="0"/>
              <a:t> </a:t>
            </a:r>
            <a:r>
              <a:rPr lang="en-US" sz="7200" b="1" i="1" dirty="0"/>
              <a:t>God</a:t>
            </a:r>
            <a:r>
              <a:rPr lang="en-US" sz="7200" b="1" dirty="0"/>
              <a:t>!”                                                         </a:t>
            </a:r>
          </a:p>
          <a:p>
            <a:endParaRPr lang="en-US" sz="7200" b="1" i="1" dirty="0"/>
          </a:p>
        </p:txBody>
      </p:sp>
    </p:spTree>
    <p:extLst>
      <p:ext uri="{BB962C8B-B14F-4D97-AF65-F5344CB8AC3E}">
        <p14:creationId xmlns:p14="http://schemas.microsoft.com/office/powerpoint/2010/main" val="267774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7" name="Rounded Rectangle 6"/>
          <p:cNvSpPr/>
          <p:nvPr/>
        </p:nvSpPr>
        <p:spPr>
          <a:xfrm>
            <a:off x="533400" y="1752600"/>
            <a:ext cx="12192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a:t>
            </a:r>
            <a:r>
              <a:rPr lang="en-US" sz="7200" b="1" i="1" dirty="0"/>
              <a:t>Praise</a:t>
            </a:r>
            <a:r>
              <a:rPr lang="en-US" sz="7200" b="1" dirty="0"/>
              <a:t> </a:t>
            </a:r>
            <a:r>
              <a:rPr lang="en-US" sz="7200" b="1" i="1" dirty="0"/>
              <a:t>God</a:t>
            </a:r>
            <a:r>
              <a:rPr lang="en-US" sz="7200" b="1" dirty="0"/>
              <a:t>!”                                                         </a:t>
            </a:r>
          </a:p>
          <a:p>
            <a:endParaRPr lang="en-US" sz="7200" b="1" i="1" dirty="0"/>
          </a:p>
        </p:txBody>
      </p:sp>
    </p:spTree>
    <p:extLst>
      <p:ext uri="{BB962C8B-B14F-4D97-AF65-F5344CB8AC3E}">
        <p14:creationId xmlns:p14="http://schemas.microsoft.com/office/powerpoint/2010/main" val="237222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1752600"/>
            <a:ext cx="12192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a:t>
            </a:r>
            <a:r>
              <a:rPr lang="en-US" sz="7200" b="1" i="1" dirty="0"/>
              <a:t>Praise</a:t>
            </a:r>
            <a:r>
              <a:rPr lang="en-US" sz="7200" b="1" dirty="0"/>
              <a:t> </a:t>
            </a:r>
            <a:r>
              <a:rPr lang="en-US" sz="7200" b="1" i="1" dirty="0"/>
              <a:t>God</a:t>
            </a:r>
            <a:r>
              <a:rPr lang="en-US" sz="7200" b="1" dirty="0"/>
              <a:t>! You have HOPE through Jesus Christ”</a:t>
            </a:r>
            <a:endParaRPr lang="en-US" sz="7200" b="1" i="1" dirty="0"/>
          </a:p>
        </p:txBody>
      </p:sp>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9" name="Rounded Rectangle 8"/>
          <p:cNvSpPr/>
          <p:nvPr/>
        </p:nvSpPr>
        <p:spPr>
          <a:xfrm>
            <a:off x="228600" y="183543"/>
            <a:ext cx="5257800" cy="9594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“Eternal Perspective” </a:t>
            </a:r>
          </a:p>
        </p:txBody>
      </p:sp>
    </p:spTree>
    <p:extLst>
      <p:ext uri="{BB962C8B-B14F-4D97-AF65-F5344CB8AC3E}">
        <p14:creationId xmlns:p14="http://schemas.microsoft.com/office/powerpoint/2010/main" val="12362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7" name="Rounded Rectangle 6"/>
          <p:cNvSpPr/>
          <p:nvPr/>
        </p:nvSpPr>
        <p:spPr>
          <a:xfrm>
            <a:off x="263856" y="152400"/>
            <a:ext cx="11658600" cy="1981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The foundation of the Christian life is a forward-looking </a:t>
            </a:r>
            <a:r>
              <a:rPr lang="en-US" sz="6600" b="1" i="1" dirty="0"/>
              <a:t>hope</a:t>
            </a:r>
          </a:p>
        </p:txBody>
      </p:sp>
    </p:spTree>
    <p:extLst>
      <p:ext uri="{BB962C8B-B14F-4D97-AF65-F5344CB8AC3E}">
        <p14:creationId xmlns:p14="http://schemas.microsoft.com/office/powerpoint/2010/main" val="332322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63856" y="152400"/>
            <a:ext cx="11658600" cy="1981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The foundation of the Christian life is a forward-looking </a:t>
            </a:r>
            <a:r>
              <a:rPr lang="en-US" sz="6600" b="1" i="1" dirty="0"/>
              <a:t>hope</a:t>
            </a:r>
          </a:p>
        </p:txBody>
      </p:sp>
      <p:sp>
        <p:nvSpPr>
          <p:cNvPr id="8" name="Rectangle 7"/>
          <p:cNvSpPr/>
          <p:nvPr/>
        </p:nvSpPr>
        <p:spPr>
          <a:xfrm>
            <a:off x="23215" y="2251839"/>
            <a:ext cx="12168785" cy="460616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Blessed be the God and Father of our Lord Jesus Christ, who according to His great mercy has caused us to be born again to a living hope through the resurrection of Jesus Christ from the dead, </a:t>
            </a:r>
            <a:r>
              <a:rPr lang="en-US" sz="3600" b="1" baseline="30000" dirty="0">
                <a:solidFill>
                  <a:schemeClr val="tx1"/>
                </a:solidFill>
              </a:rPr>
              <a:t>4 </a:t>
            </a:r>
            <a:r>
              <a:rPr lang="en-US" sz="3600" dirty="0">
                <a:solidFill>
                  <a:schemeClr val="tx1"/>
                </a:solidFill>
              </a:rPr>
              <a:t>to obtain an inheritance which is imperishable and undefiled and will not fade away, reserved in heaven for you,</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r>
              <a:rPr lang="en-US" sz="3600" b="1" baseline="30000" dirty="0">
                <a:solidFill>
                  <a:schemeClr val="tx1"/>
                </a:solidFill>
              </a:rPr>
              <a:t>6 </a:t>
            </a:r>
            <a:r>
              <a:rPr lang="en-US" sz="3600" dirty="0">
                <a:solidFill>
                  <a:schemeClr val="tx1"/>
                </a:solidFill>
              </a:rPr>
              <a:t>In this you greatly rejoice, even though now for a little while, if necessary, </a:t>
            </a:r>
          </a:p>
        </p:txBody>
      </p:sp>
    </p:spTree>
    <p:extLst>
      <p:ext uri="{BB962C8B-B14F-4D97-AF65-F5344CB8AC3E}">
        <p14:creationId xmlns:p14="http://schemas.microsoft.com/office/powerpoint/2010/main" val="53457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t>
            </a:r>
            <a:r>
              <a:rPr lang="en-US" sz="3400" b="1" u="sng" dirty="0">
                <a:solidFill>
                  <a:srgbClr val="002060"/>
                </a:solidFill>
              </a:rPr>
              <a:t>an apostle of Jesus Christ</a:t>
            </a:r>
            <a:r>
              <a:rPr lang="en-US" sz="3400" dirty="0">
                <a:solidFill>
                  <a:schemeClr val="tx1"/>
                </a:solidFill>
              </a:rPr>
              <a: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pic>
        <p:nvPicPr>
          <p:cNvPr id="5122" name="Picture 2" descr="Painting illustrating Peter talking to a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42" y="1"/>
            <a:ext cx="6479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4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63856" y="152400"/>
            <a:ext cx="11658600" cy="1981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The foundation of the Christian life is a forward-looking </a:t>
            </a:r>
            <a:r>
              <a:rPr lang="en-US" sz="6600" b="1" i="1" dirty="0"/>
              <a:t>hope</a:t>
            </a:r>
          </a:p>
        </p:txBody>
      </p:sp>
      <p:sp>
        <p:nvSpPr>
          <p:cNvPr id="5" name="Rectangle 4"/>
          <p:cNvSpPr/>
          <p:nvPr/>
        </p:nvSpPr>
        <p:spPr>
          <a:xfrm>
            <a:off x="23215" y="2251839"/>
            <a:ext cx="12168785" cy="460616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1:6 </a:t>
            </a:r>
            <a:r>
              <a:rPr lang="en-US" sz="3600" dirty="0">
                <a:solidFill>
                  <a:schemeClr val="tx1"/>
                </a:solidFill>
              </a:rPr>
              <a:t>you have been distressed by various trials, </a:t>
            </a:r>
            <a:r>
              <a:rPr lang="en-US" sz="3600" b="1" baseline="30000" dirty="0">
                <a:solidFill>
                  <a:schemeClr val="tx1"/>
                </a:solidFill>
              </a:rPr>
              <a:t>7 </a:t>
            </a:r>
            <a:r>
              <a:rPr lang="en-US" sz="3600" dirty="0">
                <a:solidFill>
                  <a:schemeClr val="tx1"/>
                </a:solidFill>
              </a:rPr>
              <a:t>so that the proof of your faith, being more precious than gold which is perishable,   even though tested by fire, may be found to result in praise and glory and honor at the revelation of Jesus Christ; </a:t>
            </a:r>
            <a:r>
              <a:rPr lang="en-US" sz="3600" b="1" baseline="30000" dirty="0">
                <a:solidFill>
                  <a:schemeClr val="tx1"/>
                </a:solidFill>
              </a:rPr>
              <a:t>8 </a:t>
            </a:r>
            <a:r>
              <a:rPr lang="en-US" sz="3600" dirty="0">
                <a:solidFill>
                  <a:schemeClr val="tx1"/>
                </a:solidFill>
              </a:rPr>
              <a:t>and though you have not seen Him, you love Him, and though you do not see Him now, but believe in Him, you greatly rejoice with joy inexpressible and full of glory, </a:t>
            </a:r>
            <a:r>
              <a:rPr lang="en-US" sz="3600" b="1" baseline="30000" dirty="0">
                <a:solidFill>
                  <a:schemeClr val="tx1"/>
                </a:solidFill>
              </a:rPr>
              <a:t>9 </a:t>
            </a:r>
            <a:r>
              <a:rPr lang="en-US" sz="3600" dirty="0">
                <a:solidFill>
                  <a:schemeClr val="tx1"/>
                </a:solidFill>
              </a:rPr>
              <a:t>obtaining as the outcome of your faith the salvation of your souls.</a:t>
            </a:r>
          </a:p>
          <a:p>
            <a:r>
              <a:rPr lang="en-US" sz="3600" dirty="0"/>
              <a:t> </a:t>
            </a:r>
          </a:p>
          <a:p>
            <a:r>
              <a:rPr lang="en-US" sz="3400" dirty="0">
                <a:solidFill>
                  <a:schemeClr val="tx1"/>
                </a:solidFill>
              </a:rPr>
              <a:t> </a:t>
            </a:r>
          </a:p>
        </p:txBody>
      </p:sp>
    </p:spTree>
    <p:extLst>
      <p:ext uri="{BB962C8B-B14F-4D97-AF65-F5344CB8AC3E}">
        <p14:creationId xmlns:p14="http://schemas.microsoft.com/office/powerpoint/2010/main" val="143787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0" y="1676400"/>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0"/>
            <a:ext cx="4396385"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p>
        </p:txBody>
      </p:sp>
      <p:sp>
        <p:nvSpPr>
          <p:cNvPr id="8" name="Rounded Rectangle 7"/>
          <p:cNvSpPr/>
          <p:nvPr/>
        </p:nvSpPr>
        <p:spPr>
          <a:xfrm>
            <a:off x="4320185" y="4267200"/>
            <a:ext cx="7772400" cy="22548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Wealth, property, residence, livestock, family name, title, status, reputation, debts/promises</a:t>
            </a:r>
          </a:p>
        </p:txBody>
      </p:sp>
    </p:spTree>
    <p:extLst>
      <p:ext uri="{BB962C8B-B14F-4D97-AF65-F5344CB8AC3E}">
        <p14:creationId xmlns:p14="http://schemas.microsoft.com/office/powerpoint/2010/main" val="2091700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p>
        </p:txBody>
      </p:sp>
      <p:sp>
        <p:nvSpPr>
          <p:cNvPr id="6" name="Rectangle 5"/>
          <p:cNvSpPr/>
          <p:nvPr/>
        </p:nvSpPr>
        <p:spPr>
          <a:xfrm>
            <a:off x="4948142" y="2895600"/>
            <a:ext cx="7043332" cy="295077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who according to His great mercy has caused us to be </a:t>
            </a:r>
            <a:r>
              <a:rPr lang="en-US" sz="3600" b="1" u="sng" dirty="0">
                <a:solidFill>
                  <a:srgbClr val="002060"/>
                </a:solidFill>
              </a:rPr>
              <a:t>born again</a:t>
            </a:r>
            <a:r>
              <a:rPr lang="en-US" sz="3600" dirty="0">
                <a:solidFill>
                  <a:schemeClr val="tx1"/>
                </a:solidFill>
              </a:rPr>
              <a:t> to a living hope </a:t>
            </a:r>
            <a:r>
              <a:rPr lang="en-US" sz="3600" b="1" u="sng" dirty="0">
                <a:solidFill>
                  <a:srgbClr val="002060"/>
                </a:solidFill>
              </a:rPr>
              <a:t>through the resurrection</a:t>
            </a:r>
            <a:r>
              <a:rPr lang="en-US" sz="3600" dirty="0">
                <a:solidFill>
                  <a:schemeClr val="tx1"/>
                </a:solidFill>
              </a:rPr>
              <a:t> of Jesus Christ from the dead, </a:t>
            </a:r>
            <a:r>
              <a:rPr lang="en-US" sz="3600" b="1" baseline="30000" dirty="0">
                <a:solidFill>
                  <a:schemeClr val="tx1"/>
                </a:solidFill>
              </a:rPr>
              <a:t>4 </a:t>
            </a:r>
            <a:r>
              <a:rPr lang="en-US" sz="3600" dirty="0">
                <a:solidFill>
                  <a:schemeClr val="tx1"/>
                </a:solidFill>
              </a:rPr>
              <a:t>to obtain an inheritance </a:t>
            </a:r>
          </a:p>
        </p:txBody>
      </p:sp>
    </p:spTree>
    <p:extLst>
      <p:ext uri="{BB962C8B-B14F-4D97-AF65-F5344CB8AC3E}">
        <p14:creationId xmlns:p14="http://schemas.microsoft.com/office/powerpoint/2010/main" val="144363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a:t>
            </a:r>
            <a:r>
              <a:rPr lang="en-US" sz="3600" b="1" u="sng" dirty="0">
                <a:solidFill>
                  <a:srgbClr val="002060"/>
                </a:solidFill>
              </a:rPr>
              <a:t>salvation</a:t>
            </a:r>
            <a:r>
              <a:rPr lang="en-US" sz="3600" dirty="0">
                <a:solidFill>
                  <a:srgbClr val="002060"/>
                </a:solidFill>
              </a:rPr>
              <a:t> </a:t>
            </a:r>
            <a:r>
              <a:rPr lang="en-US" sz="3600" dirty="0">
                <a:solidFill>
                  <a:schemeClr val="tx1"/>
                </a:solidFill>
              </a:rPr>
              <a:t>ready to be revealed in the last time. </a:t>
            </a:r>
          </a:p>
        </p:txBody>
      </p:sp>
      <p:sp>
        <p:nvSpPr>
          <p:cNvPr id="6" name="Rectangle 5"/>
          <p:cNvSpPr/>
          <p:nvPr/>
        </p:nvSpPr>
        <p:spPr>
          <a:xfrm>
            <a:off x="4948142" y="2895600"/>
            <a:ext cx="7043332" cy="295077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who according to His great mercy has caused us to be </a:t>
            </a:r>
            <a:r>
              <a:rPr lang="en-US" sz="3600" b="1" u="sng" dirty="0">
                <a:solidFill>
                  <a:srgbClr val="002060"/>
                </a:solidFill>
              </a:rPr>
              <a:t>born again</a:t>
            </a:r>
            <a:r>
              <a:rPr lang="en-US" sz="3600" dirty="0">
                <a:solidFill>
                  <a:schemeClr val="tx1"/>
                </a:solidFill>
              </a:rPr>
              <a:t> to a living hope </a:t>
            </a:r>
            <a:r>
              <a:rPr lang="en-US" sz="3600" b="1" u="sng" dirty="0">
                <a:solidFill>
                  <a:srgbClr val="002060"/>
                </a:solidFill>
              </a:rPr>
              <a:t>through the resurrection</a:t>
            </a:r>
            <a:r>
              <a:rPr lang="en-US" sz="3600" dirty="0">
                <a:solidFill>
                  <a:schemeClr val="tx1"/>
                </a:solidFill>
              </a:rPr>
              <a:t> of Jesus Christ from the dead, </a:t>
            </a:r>
            <a:r>
              <a:rPr lang="en-US" sz="3600" b="1" baseline="30000" dirty="0">
                <a:solidFill>
                  <a:schemeClr val="tx1"/>
                </a:solidFill>
              </a:rPr>
              <a:t>4 </a:t>
            </a:r>
            <a:r>
              <a:rPr lang="en-US" sz="3600" dirty="0">
                <a:solidFill>
                  <a:schemeClr val="tx1"/>
                </a:solidFill>
              </a:rPr>
              <a:t>to obtain an inheritance </a:t>
            </a:r>
          </a:p>
        </p:txBody>
      </p:sp>
    </p:spTree>
    <p:extLst>
      <p:ext uri="{BB962C8B-B14F-4D97-AF65-F5344CB8AC3E}">
        <p14:creationId xmlns:p14="http://schemas.microsoft.com/office/powerpoint/2010/main" val="1236771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a:t>
            </a:r>
            <a:r>
              <a:rPr lang="en-US" sz="3600" b="1" u="sng" dirty="0">
                <a:solidFill>
                  <a:srgbClr val="002060"/>
                </a:solidFill>
              </a:rPr>
              <a:t>which is imperishable </a:t>
            </a:r>
            <a:r>
              <a:rPr lang="en-US" sz="3600" dirty="0">
                <a:solidFill>
                  <a:schemeClr val="tx1"/>
                </a:solidFill>
              </a:rPr>
              <a:t>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126290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2360835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474" y="1712496"/>
            <a:ext cx="6890084" cy="516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9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10244" name="Picture 4" descr="Image result for king tut beard broken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447" y="1668379"/>
            <a:ext cx="6934906" cy="518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43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11266" name="Picture 2" descr="Image result for stradivarius c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653861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13314" name="Picture 2" descr="Image result for monkey jes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50995" y="1616225"/>
            <a:ext cx="3354806" cy="52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a:t>
            </a:r>
            <a:r>
              <a:rPr lang="en-US" sz="3400" b="1" u="sng" dirty="0">
                <a:solidFill>
                  <a:srgbClr val="002060"/>
                </a:solidFill>
              </a:rPr>
              <a:t>scattered throughout Pontus, Galatia, </a:t>
            </a:r>
            <a:r>
              <a:rPr lang="en-US" sz="3300" b="1" u="sng" dirty="0">
                <a:solidFill>
                  <a:srgbClr val="002060"/>
                </a:solidFill>
              </a:rPr>
              <a:t>Cappadocia, Asia, and Bithynia</a:t>
            </a:r>
            <a:r>
              <a:rPr lang="en-US" sz="3400" dirty="0">
                <a:solidFill>
                  <a:schemeClr val="tx1"/>
                </a:solidFill>
              </a:rPr>
              <a:t>,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pic>
        <p:nvPicPr>
          <p:cNvPr id="5122" name="Picture 2" descr="Painting illustrating Peter talking to a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42" y="1"/>
            <a:ext cx="6479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80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13314" name="Picture 2" descr="Image result for monkey jes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50994" y="1616225"/>
            <a:ext cx="6785811" cy="52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29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a:t>
            </a:r>
            <a:r>
              <a:rPr lang="en-US" sz="3600" b="1" u="sng" dirty="0">
                <a:solidFill>
                  <a:srgbClr val="002060"/>
                </a:solidFill>
              </a:rPr>
              <a:t>will not </a:t>
            </a:r>
            <a:r>
              <a:rPr lang="en-US" sz="3500" b="1" u="sng" dirty="0">
                <a:solidFill>
                  <a:srgbClr val="002060"/>
                </a:solidFill>
              </a:rPr>
              <a:t>fade away</a:t>
            </a:r>
            <a:r>
              <a:rPr lang="en-US" sz="3600" dirty="0">
                <a:solidFill>
                  <a:schemeClr val="tx1"/>
                </a:solidFill>
              </a:rPr>
              <a:t>,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426007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a:t>
            </a:r>
            <a:r>
              <a:rPr lang="en-US" sz="3600" b="1" u="sng" dirty="0">
                <a:solidFill>
                  <a:srgbClr val="002060"/>
                </a:solidFill>
              </a:rPr>
              <a:t>will not </a:t>
            </a:r>
            <a:r>
              <a:rPr lang="en-US" sz="3500" b="1" u="sng" dirty="0">
                <a:solidFill>
                  <a:srgbClr val="002060"/>
                </a:solidFill>
              </a:rPr>
              <a:t>fade away</a:t>
            </a:r>
            <a:r>
              <a:rPr lang="en-US" sz="3600" dirty="0">
                <a:solidFill>
                  <a:schemeClr val="tx1"/>
                </a:solidFill>
              </a:rPr>
              <a:t>,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pic>
        <p:nvPicPr>
          <p:cNvPr id="6" name="Picture 2" descr="https://upload.wikimedia.org/wikipedia/commons/thumb/4/48/Sala_della_Sfinge_%28Sphinx_Room%29%2C_Domus_aurea%2C_Rome.jpg/1024px-Sala_della_Sfinge_%28Sphinx_Room%29%2C_Domus_aurea%2C_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29"/>
            <a:ext cx="12175958" cy="6848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8021" y="5105400"/>
            <a:ext cx="8020017" cy="13716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Isaiah 24:4 </a:t>
            </a:r>
            <a:r>
              <a:rPr lang="en-US" sz="3400" b="1" baseline="30000" dirty="0"/>
              <a:t> </a:t>
            </a:r>
            <a:r>
              <a:rPr lang="en-US" sz="3400" dirty="0"/>
              <a:t>The world fades and withers, the exalted people of the earth fade away</a:t>
            </a:r>
            <a:endParaRPr lang="en-US" sz="3300" b="1" u="sng" dirty="0"/>
          </a:p>
        </p:txBody>
      </p:sp>
    </p:spTree>
    <p:extLst>
      <p:ext uri="{BB962C8B-B14F-4D97-AF65-F5344CB8AC3E}">
        <p14:creationId xmlns:p14="http://schemas.microsoft.com/office/powerpoint/2010/main" val="5149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0"/>
            <a:ext cx="4396385" cy="686201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a:t>
            </a:r>
            <a:r>
              <a:rPr lang="en-US" sz="3600" b="1" u="sng" dirty="0">
                <a:solidFill>
                  <a:srgbClr val="002060"/>
                </a:solidFill>
              </a:rPr>
              <a:t>reserved in heaven for you</a:t>
            </a:r>
            <a:r>
              <a:rPr lang="en-US" sz="3600" dirty="0">
                <a:solidFill>
                  <a:schemeClr val="tx1"/>
                </a:solidFill>
              </a:rPr>
              <a:t>,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
        <p:nvSpPr>
          <p:cNvPr id="6" name="Rectangle 5"/>
          <p:cNvSpPr/>
          <p:nvPr/>
        </p:nvSpPr>
        <p:spPr>
          <a:xfrm>
            <a:off x="4876800" y="2166975"/>
            <a:ext cx="6961238" cy="40814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Matt 6:</a:t>
            </a:r>
            <a:r>
              <a:rPr lang="en-US" sz="3400" b="1" baseline="30000" dirty="0"/>
              <a:t>19 </a:t>
            </a:r>
            <a:r>
              <a:rPr lang="en-US" sz="3400" dirty="0"/>
              <a:t>“Do not store up for yourselves treasures on earth, where moth and rust destroy, and where thieves break in and steal. </a:t>
            </a:r>
            <a:r>
              <a:rPr lang="en-US" sz="3400" b="1" baseline="30000" dirty="0"/>
              <a:t>20 </a:t>
            </a:r>
            <a:r>
              <a:rPr lang="en-US" sz="3400" dirty="0"/>
              <a:t>But store up for yourselves treasures in heaven, where neither moth nor rust destroys, and where thieves do not break in or steal</a:t>
            </a:r>
          </a:p>
        </p:txBody>
      </p:sp>
    </p:spTree>
    <p:extLst>
      <p:ext uri="{BB962C8B-B14F-4D97-AF65-F5344CB8AC3E}">
        <p14:creationId xmlns:p14="http://schemas.microsoft.com/office/powerpoint/2010/main" val="20645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a:t>
            </a:r>
            <a:r>
              <a:rPr lang="en-US" sz="3600" b="1" u="sng" dirty="0">
                <a:solidFill>
                  <a:srgbClr val="002060"/>
                </a:solidFill>
              </a:rPr>
              <a:t>reserved in heaven for you</a:t>
            </a:r>
            <a:r>
              <a:rPr lang="en-US" sz="3600" dirty="0">
                <a:solidFill>
                  <a:schemeClr val="tx1"/>
                </a:solidFill>
              </a:rPr>
              <a:t>,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
        <p:nvSpPr>
          <p:cNvPr id="10" name="Rounded Rectangle 9"/>
          <p:cNvSpPr/>
          <p:nvPr/>
        </p:nvSpPr>
        <p:spPr>
          <a:xfrm>
            <a:off x="4648200" y="1766663"/>
            <a:ext cx="7391400" cy="16452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is a pristine, perfect, secure, permanent </a:t>
            </a:r>
            <a:r>
              <a:rPr lang="en-US" sz="4000" b="1" i="1" dirty="0"/>
              <a:t>lasting</a:t>
            </a:r>
            <a:r>
              <a:rPr lang="en-US" sz="4000" b="1" dirty="0"/>
              <a:t> inheritance</a:t>
            </a:r>
            <a:endParaRPr lang="en-US" sz="4000" dirty="0"/>
          </a:p>
        </p:txBody>
      </p:sp>
    </p:spTree>
    <p:extLst>
      <p:ext uri="{BB962C8B-B14F-4D97-AF65-F5344CB8AC3E}">
        <p14:creationId xmlns:p14="http://schemas.microsoft.com/office/powerpoint/2010/main" val="4264707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8021" y="1680412"/>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reserved in heaven for you, </a:t>
            </a:r>
            <a:r>
              <a:rPr lang="en-US" sz="3600" b="1" baseline="30000" dirty="0">
                <a:solidFill>
                  <a:schemeClr val="tx1"/>
                </a:solidFill>
              </a:rPr>
              <a:t>5 </a:t>
            </a:r>
            <a:r>
              <a:rPr lang="en-US" sz="3600" b="1" u="sng" dirty="0">
                <a:solidFill>
                  <a:srgbClr val="002060"/>
                </a:solidFill>
              </a:rPr>
              <a:t>who are protected by the </a:t>
            </a:r>
            <a:r>
              <a:rPr lang="en-US" sz="3500" b="1" u="sng" dirty="0">
                <a:solidFill>
                  <a:srgbClr val="002060"/>
                </a:solidFill>
              </a:rPr>
              <a:t>power of God through </a:t>
            </a:r>
            <a:r>
              <a:rPr lang="en-US" sz="3600" b="1" u="sng" dirty="0">
                <a:solidFill>
                  <a:srgbClr val="002060"/>
                </a:solidFill>
              </a:rPr>
              <a:t>faith for a salvation ready to be revealed in the last time. </a:t>
            </a:r>
          </a:p>
        </p:txBody>
      </p:sp>
      <p:sp>
        <p:nvSpPr>
          <p:cNvPr id="10" name="Rounded Rectangle 9"/>
          <p:cNvSpPr/>
          <p:nvPr/>
        </p:nvSpPr>
        <p:spPr>
          <a:xfrm>
            <a:off x="4648200" y="1766663"/>
            <a:ext cx="7391400" cy="16452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is a pristine, perfect, secure, permanent </a:t>
            </a:r>
            <a:r>
              <a:rPr lang="en-US" sz="4000" b="1" i="1" dirty="0"/>
              <a:t>lasting</a:t>
            </a:r>
            <a:r>
              <a:rPr lang="en-US" sz="4000" b="1" dirty="0"/>
              <a:t> inheritance</a:t>
            </a:r>
            <a:endParaRPr lang="en-US" sz="4000" dirty="0"/>
          </a:p>
        </p:txBody>
      </p:sp>
      <p:sp>
        <p:nvSpPr>
          <p:cNvPr id="6" name="Rounded Rectangle 5"/>
          <p:cNvSpPr/>
          <p:nvPr/>
        </p:nvSpPr>
        <p:spPr>
          <a:xfrm>
            <a:off x="5358063" y="3644651"/>
            <a:ext cx="3109006" cy="84522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…Inevitable… </a:t>
            </a:r>
            <a:endParaRPr lang="en-US" sz="4000" dirty="0"/>
          </a:p>
        </p:txBody>
      </p:sp>
      <p:sp>
        <p:nvSpPr>
          <p:cNvPr id="11" name="Rounded Rectangle 10"/>
          <p:cNvSpPr/>
          <p:nvPr/>
        </p:nvSpPr>
        <p:spPr>
          <a:xfrm>
            <a:off x="7692923" y="4412571"/>
            <a:ext cx="4270477" cy="84522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You can bank on it</a:t>
            </a:r>
            <a:endParaRPr lang="en-US" sz="4000" dirty="0"/>
          </a:p>
        </p:txBody>
      </p:sp>
    </p:spTree>
    <p:extLst>
      <p:ext uri="{BB962C8B-B14F-4D97-AF65-F5344CB8AC3E}">
        <p14:creationId xmlns:p14="http://schemas.microsoft.com/office/powerpoint/2010/main" val="842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reserved in heaven for you, </a:t>
            </a:r>
            <a:r>
              <a:rPr lang="en-US" sz="3600" b="1" baseline="30000" dirty="0">
                <a:solidFill>
                  <a:schemeClr val="tx1"/>
                </a:solidFill>
              </a:rPr>
              <a:t>5 </a:t>
            </a:r>
            <a:r>
              <a:rPr lang="en-US" sz="3600" b="1" u="sng" dirty="0">
                <a:solidFill>
                  <a:srgbClr val="002060"/>
                </a:solidFill>
              </a:rPr>
              <a:t>who are protected by the </a:t>
            </a:r>
            <a:r>
              <a:rPr lang="en-US" sz="3500" b="1" u="sng" dirty="0">
                <a:solidFill>
                  <a:srgbClr val="002060"/>
                </a:solidFill>
              </a:rPr>
              <a:t>power of God through </a:t>
            </a:r>
            <a:r>
              <a:rPr lang="en-US" sz="3600" b="1" u="sng" dirty="0">
                <a:solidFill>
                  <a:srgbClr val="002060"/>
                </a:solidFill>
              </a:rPr>
              <a:t>faith for a salvation ready to be revealed in the last time. </a:t>
            </a:r>
          </a:p>
        </p:txBody>
      </p:sp>
    </p:spTree>
    <p:extLst>
      <p:ext uri="{BB962C8B-B14F-4D97-AF65-F5344CB8AC3E}">
        <p14:creationId xmlns:p14="http://schemas.microsoft.com/office/powerpoint/2010/main" val="402317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7" name="Rectangle 6"/>
          <p:cNvSpPr/>
          <p:nvPr/>
        </p:nvSpPr>
        <p:spPr>
          <a:xfrm>
            <a:off x="0" y="-2"/>
            <a:ext cx="4396385" cy="6851177"/>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reserved in heaven for you, </a:t>
            </a:r>
            <a:r>
              <a:rPr lang="en-US" sz="3600" b="1" baseline="30000" dirty="0">
                <a:solidFill>
                  <a:schemeClr val="tx1"/>
                </a:solidFill>
              </a:rPr>
              <a:t>5 </a:t>
            </a:r>
            <a:r>
              <a:rPr lang="en-US" sz="3600" b="1" u="sng" dirty="0">
                <a:solidFill>
                  <a:srgbClr val="002060"/>
                </a:solidFill>
              </a:rPr>
              <a:t>who are protected by the </a:t>
            </a:r>
            <a:r>
              <a:rPr lang="en-US" sz="3500" b="1" u="sng" dirty="0">
                <a:solidFill>
                  <a:srgbClr val="002060"/>
                </a:solidFill>
              </a:rPr>
              <a:t>power of God through </a:t>
            </a:r>
            <a:r>
              <a:rPr lang="en-US" sz="3600" b="1" u="sng" dirty="0">
                <a:solidFill>
                  <a:srgbClr val="002060"/>
                </a:solidFill>
              </a:rPr>
              <a:t>faith for a salvation ready to be revealed in the last time. </a:t>
            </a:r>
          </a:p>
        </p:txBody>
      </p:sp>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Tree>
    <p:extLst>
      <p:ext uri="{BB962C8B-B14F-4D97-AF65-F5344CB8AC3E}">
        <p14:creationId xmlns:p14="http://schemas.microsoft.com/office/powerpoint/2010/main" val="406301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0" name="Rectangle 9"/>
          <p:cNvSpPr/>
          <p:nvPr/>
        </p:nvSpPr>
        <p:spPr>
          <a:xfrm>
            <a:off x="70513" y="241042"/>
            <a:ext cx="4585648"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 Pet</a:t>
            </a:r>
            <a:r>
              <a:rPr lang="en-US" sz="3300" b="1" dirty="0">
                <a:solidFill>
                  <a:schemeClr val="tx1"/>
                </a:solidFill>
              </a:rPr>
              <a:t> </a:t>
            </a:r>
            <a:r>
              <a:rPr lang="en-US" sz="3300" b="1" baseline="30000" dirty="0">
                <a:solidFill>
                  <a:schemeClr val="tx1"/>
                </a:solidFill>
              </a:rPr>
              <a:t>1:1</a:t>
            </a:r>
            <a:r>
              <a:rPr lang="en-US" sz="3300" b="1" dirty="0">
                <a:solidFill>
                  <a:schemeClr val="tx1"/>
                </a:solidFill>
              </a:rPr>
              <a:t> </a:t>
            </a:r>
            <a:r>
              <a:rPr lang="en-US" sz="3300" dirty="0">
                <a:solidFill>
                  <a:schemeClr val="tx1"/>
                </a:solidFill>
              </a:rPr>
              <a:t>…To those who reside as </a:t>
            </a:r>
            <a:r>
              <a:rPr lang="en-US" sz="3300" b="1" u="sng" dirty="0">
                <a:solidFill>
                  <a:srgbClr val="002060"/>
                </a:solidFill>
              </a:rPr>
              <a:t>aliens</a:t>
            </a:r>
            <a:r>
              <a:rPr lang="en-US" sz="3300" dirty="0">
                <a:solidFill>
                  <a:schemeClr val="tx1"/>
                </a:solidFill>
              </a:rPr>
              <a:t>, scattered</a:t>
            </a:r>
          </a:p>
        </p:txBody>
      </p:sp>
      <p:sp>
        <p:nvSpPr>
          <p:cNvPr id="16" name="Rectangle 15"/>
          <p:cNvSpPr/>
          <p:nvPr/>
        </p:nvSpPr>
        <p:spPr>
          <a:xfrm>
            <a:off x="152400" y="5105400"/>
            <a:ext cx="4312124"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1:17</a:t>
            </a:r>
            <a:r>
              <a:rPr lang="en-US" sz="3300" b="1" dirty="0">
                <a:solidFill>
                  <a:schemeClr val="tx1"/>
                </a:solidFill>
              </a:rPr>
              <a:t> </a:t>
            </a:r>
            <a:r>
              <a:rPr lang="en-US" sz="3300" dirty="0">
                <a:solidFill>
                  <a:schemeClr val="tx1"/>
                </a:solidFill>
              </a:rPr>
              <a:t>…during the time of your </a:t>
            </a:r>
            <a:r>
              <a:rPr lang="en-US" sz="3300" b="1" u="sng" dirty="0">
                <a:solidFill>
                  <a:srgbClr val="002060"/>
                </a:solidFill>
              </a:rPr>
              <a:t>stay</a:t>
            </a:r>
            <a:r>
              <a:rPr lang="en-US" sz="3300" dirty="0">
                <a:solidFill>
                  <a:srgbClr val="002060"/>
                </a:solidFill>
              </a:rPr>
              <a:t> </a:t>
            </a:r>
            <a:r>
              <a:rPr lang="en-US" sz="3300" dirty="0">
                <a:solidFill>
                  <a:schemeClr val="tx1"/>
                </a:solidFill>
              </a:rPr>
              <a:t>on earth</a:t>
            </a:r>
          </a:p>
        </p:txBody>
      </p:sp>
      <p:sp>
        <p:nvSpPr>
          <p:cNvPr id="18" name="Rectangle 17"/>
          <p:cNvSpPr/>
          <p:nvPr/>
        </p:nvSpPr>
        <p:spPr>
          <a:xfrm>
            <a:off x="150852" y="3609998"/>
            <a:ext cx="4313672"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2:11</a:t>
            </a:r>
            <a:r>
              <a:rPr lang="en-US" sz="3300" b="1" dirty="0">
                <a:solidFill>
                  <a:schemeClr val="tx1"/>
                </a:solidFill>
              </a:rPr>
              <a:t> </a:t>
            </a:r>
            <a:r>
              <a:rPr lang="en-US" sz="3300" dirty="0">
                <a:solidFill>
                  <a:schemeClr val="tx1"/>
                </a:solidFill>
              </a:rPr>
              <a:t>…beloved I urge you as </a:t>
            </a:r>
            <a:r>
              <a:rPr lang="en-US" sz="3300" b="1" u="sng" dirty="0">
                <a:solidFill>
                  <a:srgbClr val="002060"/>
                </a:solidFill>
              </a:rPr>
              <a:t>aliens</a:t>
            </a:r>
            <a:r>
              <a:rPr lang="en-US" sz="3300" dirty="0">
                <a:solidFill>
                  <a:srgbClr val="002060"/>
                </a:solidFill>
              </a:rPr>
              <a:t> </a:t>
            </a:r>
            <a:r>
              <a:rPr lang="en-US" sz="3300" dirty="0">
                <a:solidFill>
                  <a:schemeClr val="tx1"/>
                </a:solidFill>
              </a:rPr>
              <a:t>and </a:t>
            </a:r>
            <a:r>
              <a:rPr lang="en-US" sz="3300" b="1" u="sng" dirty="0">
                <a:solidFill>
                  <a:srgbClr val="002060"/>
                </a:solidFill>
              </a:rPr>
              <a:t>strangers</a:t>
            </a:r>
            <a:r>
              <a:rPr lang="en-US" sz="3300" dirty="0">
                <a:solidFill>
                  <a:srgbClr val="002060"/>
                </a:solidFill>
              </a:rPr>
              <a:t> </a:t>
            </a:r>
            <a:r>
              <a:rPr lang="en-US" sz="3300" dirty="0">
                <a:solidFill>
                  <a:schemeClr val="tx1"/>
                </a:solidFill>
              </a:rPr>
              <a:t>…</a:t>
            </a:r>
          </a:p>
        </p:txBody>
      </p:sp>
      <p:sp>
        <p:nvSpPr>
          <p:cNvPr id="17" name="Rectangular Callout 16"/>
          <p:cNvSpPr/>
          <p:nvPr/>
        </p:nvSpPr>
        <p:spPr>
          <a:xfrm>
            <a:off x="76200" y="1760781"/>
            <a:ext cx="4503761" cy="1658190"/>
          </a:xfrm>
          <a:prstGeom prst="wedgeRectCallout">
            <a:avLst>
              <a:gd name="adj1" fmla="val -4273"/>
              <a:gd name="adj2" fmla="val -785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Parepidemos</a:t>
            </a:r>
            <a:r>
              <a:rPr lang="en-US" sz="2800" b="1" dirty="0">
                <a:solidFill>
                  <a:schemeClr val="tx1"/>
                </a:solidFill>
              </a:rPr>
              <a:t>  (</a:t>
            </a:r>
            <a:r>
              <a:rPr lang="el-GR" sz="2800" b="1" dirty="0">
                <a:solidFill>
                  <a:schemeClr val="tx1"/>
                </a:solidFill>
              </a:rPr>
              <a:t>παρεπίδημος</a:t>
            </a:r>
            <a:r>
              <a:rPr lang="en-US" sz="2800" b="1" dirty="0">
                <a:solidFill>
                  <a:schemeClr val="tx1"/>
                </a:solidFill>
              </a:rPr>
              <a:t>) </a:t>
            </a:r>
          </a:p>
          <a:p>
            <a:r>
              <a:rPr lang="en-US" sz="2800" b="1" i="1" dirty="0">
                <a:solidFill>
                  <a:schemeClr val="tx1"/>
                </a:solidFill>
              </a:rPr>
              <a:t>resident alien, sojourner in a strange place, foreigner </a:t>
            </a:r>
            <a:endParaRPr lang="en-US" sz="2800" dirty="0">
              <a:solidFill>
                <a:schemeClr val="tx1"/>
              </a:solidFill>
            </a:endParaRPr>
          </a:p>
        </p:txBody>
      </p:sp>
      <p:sp>
        <p:nvSpPr>
          <p:cNvPr id="19" name="Rectangle 18"/>
          <p:cNvSpPr/>
          <p:nvPr/>
        </p:nvSpPr>
        <p:spPr>
          <a:xfrm>
            <a:off x="4656161" y="4084467"/>
            <a:ext cx="7391400" cy="204186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Philippians 3:20</a:t>
            </a:r>
            <a:r>
              <a:rPr lang="en-US" sz="3400" b="1" dirty="0">
                <a:solidFill>
                  <a:schemeClr val="bg1"/>
                </a:solidFill>
              </a:rPr>
              <a:t> </a:t>
            </a:r>
            <a:r>
              <a:rPr lang="en-US" sz="3600" dirty="0"/>
              <a:t>For our citizenship is in heaven, from which also we  eagerly wait for a Savior, the Lord Jesus Christ;</a:t>
            </a:r>
            <a:endParaRPr lang="en-US" sz="3300" b="1" u="sng" dirty="0"/>
          </a:p>
        </p:txBody>
      </p:sp>
      <p:sp>
        <p:nvSpPr>
          <p:cNvPr id="13" name="Rounded Rectangle 12"/>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2668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pic>
        <p:nvPicPr>
          <p:cNvPr id="17"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ounded Rectangle 9"/>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16" name="Rectangle 15"/>
          <p:cNvSpPr/>
          <p:nvPr/>
        </p:nvSpPr>
        <p:spPr>
          <a:xfrm>
            <a:off x="76200" y="185775"/>
            <a:ext cx="4345375" cy="62912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 </a:t>
            </a:r>
            <a:r>
              <a:rPr lang="en-US" sz="3400" dirty="0"/>
              <a:t>“What we love about this life are the things that resonate with the life we were made for.  The things we love are not merely the best this life has to offer – they are previews of the greater life to come.”  </a:t>
            </a:r>
            <a:r>
              <a:rPr lang="en-US" sz="3200" b="1" baseline="30000" dirty="0">
                <a:solidFill>
                  <a:schemeClr val="bg1"/>
                </a:solidFill>
              </a:rPr>
              <a:t>- Randy Alcorn,</a:t>
            </a:r>
            <a:r>
              <a:rPr lang="en-US" sz="3200" b="1" dirty="0">
                <a:solidFill>
                  <a:schemeClr val="bg1"/>
                </a:solidFill>
              </a:rPr>
              <a:t> </a:t>
            </a:r>
            <a:r>
              <a:rPr lang="en-US" sz="3200" b="1" i="1" baseline="30000" dirty="0">
                <a:solidFill>
                  <a:schemeClr val="bg1"/>
                </a:solidFill>
              </a:rPr>
              <a:t>Heaven</a:t>
            </a:r>
            <a:endParaRPr lang="en-US" sz="3300" b="1" i="1" u="sng" dirty="0"/>
          </a:p>
        </p:txBody>
      </p:sp>
    </p:spTree>
    <p:extLst>
      <p:ext uri="{BB962C8B-B14F-4D97-AF65-F5344CB8AC3E}">
        <p14:creationId xmlns:p14="http://schemas.microsoft.com/office/powerpoint/2010/main" val="25034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inting illustrating Peter talking to a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42" y="1"/>
            <a:ext cx="647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oustb\Desktop\Capture.PNG"/>
          <p:cNvPicPr>
            <a:picLocks noChangeAspect="1" noChangeArrowheads="1"/>
          </p:cNvPicPr>
          <p:nvPr/>
        </p:nvPicPr>
        <p:blipFill>
          <a:blip r:embed="rId3" cstate="print"/>
          <a:srcRect l="10266" t="2703" r="7609"/>
          <a:stretch>
            <a:fillRect/>
          </a:stretch>
        </p:blipFill>
        <p:spPr bwMode="auto">
          <a:xfrm>
            <a:off x="5181600" y="685800"/>
            <a:ext cx="9144000" cy="5486401"/>
          </a:xfrm>
          <a:prstGeom prst="rect">
            <a:avLst/>
          </a:prstGeom>
          <a:noFill/>
        </p:spPr>
      </p:pic>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a:t>
            </a:r>
            <a:r>
              <a:rPr lang="en-US" sz="3400" b="1" u="sng" dirty="0">
                <a:solidFill>
                  <a:srgbClr val="002060"/>
                </a:solidFill>
              </a:rPr>
              <a:t>scattered throughout Pontus, Galatia, </a:t>
            </a:r>
            <a:r>
              <a:rPr lang="en-US" sz="3300" b="1" u="sng" dirty="0">
                <a:solidFill>
                  <a:srgbClr val="002060"/>
                </a:solidFill>
              </a:rPr>
              <a:t>Cappadocia, Asia, and Bithynia</a:t>
            </a:r>
            <a:r>
              <a:rPr lang="en-US" sz="3400" dirty="0">
                <a:solidFill>
                  <a:schemeClr val="tx1"/>
                </a:solidFill>
              </a:rPr>
              <a:t>,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
        <p:nvSpPr>
          <p:cNvPr id="7" name="Rectangle 6">
            <a:extLst>
              <a:ext uri="{FF2B5EF4-FFF2-40B4-BE49-F238E27FC236}">
                <a16:creationId xmlns="" xmlns:a16="http://schemas.microsoft.com/office/drawing/2014/main" id="{3496AFD8-0590-4B9E-A623-EDA8AE20237F}"/>
              </a:ext>
            </a:extLst>
          </p:cNvPr>
          <p:cNvSpPr/>
          <p:nvPr/>
        </p:nvSpPr>
        <p:spPr>
          <a:xfrm>
            <a:off x="10058400" y="629295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cxnSp>
        <p:nvCxnSpPr>
          <p:cNvPr id="9" name="Straight Connector 8">
            <a:extLst>
              <a:ext uri="{FF2B5EF4-FFF2-40B4-BE49-F238E27FC236}">
                <a16:creationId xmlns="" xmlns:a16="http://schemas.microsoft.com/office/drawing/2014/main" id="{3C726C7A-2B50-4908-B29A-AEC605D3094B}"/>
              </a:ext>
            </a:extLst>
          </p:cNvPr>
          <p:cNvCxnSpPr>
            <a:cxnSpLocks/>
          </p:cNvCxnSpPr>
          <p:nvPr/>
        </p:nvCxnSpPr>
        <p:spPr>
          <a:xfrm flipV="1">
            <a:off x="11097576" y="5797649"/>
            <a:ext cx="211231" cy="52695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 xmlns:a16="http://schemas.microsoft.com/office/drawing/2014/main" id="{8A42E9A4-4DDE-4995-8891-D5C787BB57ED}"/>
              </a:ext>
            </a:extLst>
          </p:cNvPr>
          <p:cNvSpPr/>
          <p:nvPr/>
        </p:nvSpPr>
        <p:spPr>
          <a:xfrm>
            <a:off x="11113618" y="548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3C726C7A-2B50-4908-B29A-AEC605D3094B}"/>
              </a:ext>
            </a:extLst>
          </p:cNvPr>
          <p:cNvCxnSpPr>
            <a:cxnSpLocks/>
          </p:cNvCxnSpPr>
          <p:nvPr/>
        </p:nvCxnSpPr>
        <p:spPr>
          <a:xfrm flipH="1" flipV="1">
            <a:off x="5934438" y="1866901"/>
            <a:ext cx="165294" cy="746173"/>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 xmlns:a16="http://schemas.microsoft.com/office/drawing/2014/main" id="{8A42E9A4-4DDE-4995-8891-D5C787BB57ED}"/>
              </a:ext>
            </a:extLst>
          </p:cNvPr>
          <p:cNvSpPr/>
          <p:nvPr/>
        </p:nvSpPr>
        <p:spPr>
          <a:xfrm>
            <a:off x="5743937" y="167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496AFD8-0590-4B9E-A623-EDA8AE20237F}"/>
              </a:ext>
            </a:extLst>
          </p:cNvPr>
          <p:cNvSpPr/>
          <p:nvPr/>
        </p:nvSpPr>
        <p:spPr>
          <a:xfrm>
            <a:off x="5782734" y="2422573"/>
            <a:ext cx="1075266" cy="47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Rome</a:t>
            </a:r>
          </a:p>
        </p:txBody>
      </p:sp>
      <p:sp>
        <p:nvSpPr>
          <p:cNvPr id="17" name="Oval 16"/>
          <p:cNvSpPr/>
          <p:nvPr/>
        </p:nvSpPr>
        <p:spPr>
          <a:xfrm rot="273321">
            <a:off x="10246592" y="2415182"/>
            <a:ext cx="1329077" cy="425861"/>
          </a:xfrm>
          <a:prstGeom prst="ellipse">
            <a:avLst/>
          </a:prstGeom>
          <a:solidFill>
            <a:srgbClr val="0070C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9251">
            <a:off x="10070283" y="2761164"/>
            <a:ext cx="1430393" cy="418505"/>
          </a:xfrm>
          <a:prstGeom prst="ellipse">
            <a:avLst/>
          </a:prstGeom>
          <a:solidFill>
            <a:srgbClr val="7030A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546410">
            <a:off x="10681526" y="3156078"/>
            <a:ext cx="1323811" cy="652862"/>
          </a:xfrm>
          <a:prstGeom prst="ellipse">
            <a:avLst/>
          </a:prstGeom>
          <a:solidFill>
            <a:schemeClr val="accent6">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6176332">
            <a:off x="10035231" y="3286073"/>
            <a:ext cx="1181748" cy="647112"/>
          </a:xfrm>
          <a:prstGeom prst="ellipse">
            <a:avLst/>
          </a:prstGeom>
          <a:solidFill>
            <a:schemeClr val="accent2">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3971084">
            <a:off x="9421164" y="2918101"/>
            <a:ext cx="1192417" cy="570771"/>
          </a:xfrm>
          <a:prstGeom prst="ellipse">
            <a:avLst/>
          </a:prstGeom>
          <a:solidFill>
            <a:srgbClr val="00B05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1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1" grpId="0" animBg="1"/>
      <p:bldP spid="17" grpId="0" animBg="1"/>
      <p:bldP spid="18" grpId="0" animBg="1"/>
      <p:bldP spid="19"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pic>
        <p:nvPicPr>
          <p:cNvPr id="17"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ounded Rectangle 9"/>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11069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sp>
        <p:nvSpPr>
          <p:cNvPr id="16" name="Rounded Rectangle 15"/>
          <p:cNvSpPr/>
          <p:nvPr/>
        </p:nvSpPr>
        <p:spPr>
          <a:xfrm>
            <a:off x="9669439" y="5890261"/>
            <a:ext cx="1912961" cy="5105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Joy</a:t>
            </a:r>
            <a:endParaRPr lang="en-US" sz="5400" b="1" i="1" dirty="0"/>
          </a:p>
        </p:txBody>
      </p:sp>
      <p:pic>
        <p:nvPicPr>
          <p:cNvPr id="18"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ectangle 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b="1" u="sng" dirty="0">
                <a:solidFill>
                  <a:srgbClr val="002060"/>
                </a:solidFill>
              </a:rPr>
              <a:t>In this you greatly rejoice</a:t>
            </a:r>
            <a:r>
              <a:rPr lang="en-US" sz="3600" dirty="0">
                <a:solidFill>
                  <a:schemeClr val="tx1"/>
                </a:solidFill>
              </a:rPr>
              <a:t>, even though now for a little while, if necessary, you have been distressed by various trials… </a:t>
            </a:r>
          </a:p>
        </p:txBody>
      </p:sp>
      <p:sp>
        <p:nvSpPr>
          <p:cNvPr id="20" name="Rectangle 1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a:t>
            </a:r>
            <a:r>
              <a:rPr lang="en-US" sz="3600" b="1" u="sng" dirty="0">
                <a:solidFill>
                  <a:srgbClr val="002060"/>
                </a:solidFill>
              </a:rPr>
              <a:t>even though </a:t>
            </a:r>
            <a:r>
              <a:rPr lang="en-US" sz="3600" dirty="0">
                <a:solidFill>
                  <a:schemeClr val="tx1"/>
                </a:solidFill>
              </a:rPr>
              <a:t>now for a little while, if necessary, you have been distressed by various trials… </a:t>
            </a:r>
          </a:p>
        </p:txBody>
      </p:sp>
      <p:sp>
        <p:nvSpPr>
          <p:cNvPr id="21" name="Rectangle 20"/>
          <p:cNvSpPr/>
          <p:nvPr/>
        </p:nvSpPr>
        <p:spPr>
          <a:xfrm>
            <a:off x="1" y="4028090"/>
            <a:ext cx="4495800" cy="2819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1:8 </a:t>
            </a:r>
            <a:r>
              <a:rPr lang="en-US" sz="3600" dirty="0">
                <a:solidFill>
                  <a:schemeClr val="tx1"/>
                </a:solidFill>
              </a:rPr>
              <a:t>…In this you greatly rejoice with joy inexpressible and full of glory,</a:t>
            </a:r>
          </a:p>
        </p:txBody>
      </p:sp>
      <p:sp>
        <p:nvSpPr>
          <p:cNvPr id="17" name="Rounded Rectangle 16"/>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17321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sp>
        <p:nvSpPr>
          <p:cNvPr id="16" name="Rounded Rectangle 15"/>
          <p:cNvSpPr/>
          <p:nvPr/>
        </p:nvSpPr>
        <p:spPr>
          <a:xfrm>
            <a:off x="9669439" y="5890261"/>
            <a:ext cx="1912961" cy="5105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Joy</a:t>
            </a:r>
            <a:endParaRPr lang="en-US" sz="5400" b="1" i="1" dirty="0"/>
          </a:p>
        </p:txBody>
      </p:sp>
      <p:pic>
        <p:nvPicPr>
          <p:cNvPr id="18"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ectangle 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b="1" u="sng" dirty="0">
                <a:solidFill>
                  <a:srgbClr val="002060"/>
                </a:solidFill>
              </a:rPr>
              <a:t>In this you greatly rejoice</a:t>
            </a:r>
            <a:r>
              <a:rPr lang="en-US" sz="3600" dirty="0">
                <a:solidFill>
                  <a:schemeClr val="tx1"/>
                </a:solidFill>
              </a:rPr>
              <a:t>, even though now for a little while, if necessary, you have been distressed by various trials… </a:t>
            </a:r>
          </a:p>
        </p:txBody>
      </p:sp>
      <p:sp>
        <p:nvSpPr>
          <p:cNvPr id="20" name="Rectangle 19"/>
          <p:cNvSpPr/>
          <p:nvPr/>
        </p:nvSpPr>
        <p:spPr>
          <a:xfrm>
            <a:off x="0" y="-1051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21" name="Rectangle 20"/>
          <p:cNvSpPr/>
          <p:nvPr/>
        </p:nvSpPr>
        <p:spPr>
          <a:xfrm>
            <a:off x="1" y="4028090"/>
            <a:ext cx="4495800" cy="2819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1:8 </a:t>
            </a:r>
            <a:r>
              <a:rPr lang="en-US" sz="3600" dirty="0">
                <a:solidFill>
                  <a:schemeClr val="tx1"/>
                </a:solidFill>
              </a:rPr>
              <a:t>…In this you greatly rejoice with joy inexpressible and full of glory,</a:t>
            </a:r>
          </a:p>
        </p:txBody>
      </p:sp>
      <p:sp>
        <p:nvSpPr>
          <p:cNvPr id="17" name="Rounded Rectangle 16"/>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14561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19" name="Rounded Rectangle 18"/>
          <p:cNvSpPr/>
          <p:nvPr/>
        </p:nvSpPr>
        <p:spPr>
          <a:xfrm>
            <a:off x="-457200" y="5885137"/>
            <a:ext cx="13106400" cy="821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presence of hope dramatically changes the experience of suffering</a:t>
            </a:r>
            <a:endParaRPr lang="en-US" sz="3200" dirty="0"/>
          </a:p>
        </p:txBody>
      </p:sp>
      <p:sp>
        <p:nvSpPr>
          <p:cNvPr id="6" name="Rounded Rectangle 5"/>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9295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19" name="Rounded Rectangle 18"/>
          <p:cNvSpPr/>
          <p:nvPr/>
        </p:nvSpPr>
        <p:spPr>
          <a:xfrm>
            <a:off x="-457200" y="5885137"/>
            <a:ext cx="13106400" cy="821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presence of hope dramatically changes the experience of suffering</a:t>
            </a:r>
            <a:endParaRPr lang="en-US" sz="3200" dirty="0"/>
          </a:p>
        </p:txBody>
      </p:sp>
      <p:sp>
        <p:nvSpPr>
          <p:cNvPr id="6" name="Rounded Rectangle 5"/>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8" name="Rounded Rectangle 7"/>
          <p:cNvSpPr/>
          <p:nvPr/>
        </p:nvSpPr>
        <p:spPr>
          <a:xfrm>
            <a:off x="6400800" y="2286000"/>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Confidence </a:t>
            </a:r>
            <a:endParaRPr lang="en-US" sz="4800" i="1" dirty="0"/>
          </a:p>
        </p:txBody>
      </p:sp>
      <p:sp>
        <p:nvSpPr>
          <p:cNvPr id="10" name="Rounded Rectangle 9"/>
          <p:cNvSpPr/>
          <p:nvPr/>
        </p:nvSpPr>
        <p:spPr>
          <a:xfrm>
            <a:off x="6408761" y="3162229"/>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Perspective</a:t>
            </a:r>
            <a:endParaRPr lang="en-US" sz="4800" i="1" dirty="0"/>
          </a:p>
        </p:txBody>
      </p:sp>
      <p:sp>
        <p:nvSpPr>
          <p:cNvPr id="9" name="Rectangle 8"/>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a:t>
            </a:r>
            <a:r>
              <a:rPr lang="en-US" sz="3500" b="1" u="sng" dirty="0">
                <a:solidFill>
                  <a:srgbClr val="002060"/>
                </a:solidFill>
              </a:rPr>
              <a:t>now for a little while</a:t>
            </a:r>
            <a:r>
              <a:rPr lang="en-US" sz="3600" dirty="0">
                <a:solidFill>
                  <a:schemeClr val="tx1"/>
                </a:solidFill>
              </a:rPr>
              <a:t>, if necessary, you have been distressed by various trials…</a:t>
            </a:r>
          </a:p>
        </p:txBody>
      </p:sp>
    </p:spTree>
    <p:extLst>
      <p:ext uri="{BB962C8B-B14F-4D97-AF65-F5344CB8AC3E}">
        <p14:creationId xmlns:p14="http://schemas.microsoft.com/office/powerpoint/2010/main" val="1650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animBg="1"/>
      <p:bldP spid="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19" name="Rounded Rectangle 18"/>
          <p:cNvSpPr/>
          <p:nvPr/>
        </p:nvSpPr>
        <p:spPr>
          <a:xfrm>
            <a:off x="-457200" y="5885137"/>
            <a:ext cx="13106400" cy="821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presence of hope dramatically changes the experience of suffering</a:t>
            </a:r>
            <a:endParaRPr lang="en-US" sz="3200" dirty="0"/>
          </a:p>
        </p:txBody>
      </p:sp>
      <p:sp>
        <p:nvSpPr>
          <p:cNvPr id="6" name="Rounded Rectangle 5"/>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8" name="Rounded Rectangle 7"/>
          <p:cNvSpPr/>
          <p:nvPr/>
        </p:nvSpPr>
        <p:spPr>
          <a:xfrm>
            <a:off x="6400800" y="2286000"/>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Confidence </a:t>
            </a:r>
            <a:endParaRPr lang="en-US" sz="4800" i="1" dirty="0"/>
          </a:p>
        </p:txBody>
      </p:sp>
      <p:sp>
        <p:nvSpPr>
          <p:cNvPr id="10" name="Rounded Rectangle 9"/>
          <p:cNvSpPr/>
          <p:nvPr/>
        </p:nvSpPr>
        <p:spPr>
          <a:xfrm>
            <a:off x="6408761" y="3162229"/>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Perspective</a:t>
            </a:r>
            <a:endParaRPr lang="en-US" sz="4800" i="1" dirty="0"/>
          </a:p>
        </p:txBody>
      </p:sp>
      <p:sp>
        <p:nvSpPr>
          <p:cNvPr id="9" name="Rectangle 8"/>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a:t>
            </a:r>
            <a:r>
              <a:rPr lang="en-US" sz="3500" b="1" u="sng" dirty="0">
                <a:solidFill>
                  <a:srgbClr val="002060"/>
                </a:solidFill>
              </a:rPr>
              <a:t>now for a little while</a:t>
            </a:r>
            <a:r>
              <a:rPr lang="en-US" sz="3600" dirty="0">
                <a:solidFill>
                  <a:schemeClr val="tx1"/>
                </a:solidFill>
              </a:rPr>
              <a:t>, if necessary, you have been distressed by various trials…</a:t>
            </a:r>
          </a:p>
        </p:txBody>
      </p:sp>
      <p:sp>
        <p:nvSpPr>
          <p:cNvPr id="11" name="Rounded Rectangle 10"/>
          <p:cNvSpPr/>
          <p:nvPr/>
        </p:nvSpPr>
        <p:spPr>
          <a:xfrm>
            <a:off x="6369524" y="4046781"/>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Destination</a:t>
            </a:r>
            <a:endParaRPr lang="en-US" sz="4800" i="1" dirty="0"/>
          </a:p>
        </p:txBody>
      </p:sp>
      <p:sp>
        <p:nvSpPr>
          <p:cNvPr id="12" name="Rectangle 11"/>
          <p:cNvSpPr/>
          <p:nvPr/>
        </p:nvSpPr>
        <p:spPr>
          <a:xfrm>
            <a:off x="34270" y="5295829"/>
            <a:ext cx="12177783" cy="156217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aseline="30000" dirty="0"/>
              <a:t>Rom 8:18</a:t>
            </a:r>
            <a:r>
              <a:rPr lang="en-US" sz="3400" dirty="0"/>
              <a:t> For I consider that the sufferings of this present time are not worthy to be compared with the glory that is to be revealed to us. </a:t>
            </a:r>
          </a:p>
        </p:txBody>
      </p:sp>
    </p:spTree>
    <p:extLst>
      <p:ext uri="{BB962C8B-B14F-4D97-AF65-F5344CB8AC3E}">
        <p14:creationId xmlns:p14="http://schemas.microsoft.com/office/powerpoint/2010/main" val="13444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proof of your faith, being more precious than gold which is perishable, even though tested by fire, may be found to result in praise and glory and honor at the revelation of Jesus Christ; </a:t>
            </a:r>
          </a:p>
        </p:txBody>
      </p:sp>
      <p:sp>
        <p:nvSpPr>
          <p:cNvPr id="5" name="Rounded Rectangle 4"/>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69817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proof of your faith, being more precious than gold which is perishable, even though tested by fire, may be found to result in praise and glory and honor at the revelation of Jesus Christ; </a:t>
            </a:r>
          </a:p>
        </p:txBody>
      </p:sp>
    </p:spTree>
    <p:extLst>
      <p:ext uri="{BB962C8B-B14F-4D97-AF65-F5344CB8AC3E}">
        <p14:creationId xmlns:p14="http://schemas.microsoft.com/office/powerpoint/2010/main" val="32292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a:t>
            </a:r>
            <a:r>
              <a:rPr lang="en-US" sz="3600" b="1" u="sng" dirty="0">
                <a:solidFill>
                  <a:srgbClr val="002060"/>
                </a:solidFill>
              </a:rPr>
              <a:t>proof</a:t>
            </a:r>
            <a:r>
              <a:rPr lang="en-US" sz="3600" dirty="0">
                <a:solidFill>
                  <a:srgbClr val="002060"/>
                </a:solidFill>
              </a:rPr>
              <a:t> </a:t>
            </a:r>
            <a:r>
              <a:rPr lang="en-US" sz="3600" dirty="0">
                <a:solidFill>
                  <a:schemeClr val="tx1"/>
                </a:solidFill>
              </a:rPr>
              <a:t>of your faith, being more precious than </a:t>
            </a:r>
            <a:r>
              <a:rPr lang="en-US" sz="3600" b="1" u="sng" dirty="0">
                <a:solidFill>
                  <a:srgbClr val="002060"/>
                </a:solidFill>
              </a:rPr>
              <a:t>gold</a:t>
            </a:r>
            <a:r>
              <a:rPr lang="en-US" sz="3600" dirty="0">
                <a:solidFill>
                  <a:srgbClr val="002060"/>
                </a:solidFill>
              </a:rPr>
              <a:t> </a:t>
            </a:r>
            <a:r>
              <a:rPr lang="en-US" sz="3600" dirty="0">
                <a:solidFill>
                  <a:schemeClr val="tx1"/>
                </a:solidFill>
              </a:rPr>
              <a:t>which is perishable, even though </a:t>
            </a:r>
            <a:r>
              <a:rPr lang="en-US" sz="3500" b="1" u="sng" dirty="0">
                <a:solidFill>
                  <a:srgbClr val="002060"/>
                </a:solidFill>
              </a:rPr>
              <a:t>tested by fire</a:t>
            </a:r>
            <a:r>
              <a:rPr lang="en-US" sz="3600" dirty="0">
                <a:solidFill>
                  <a:schemeClr val="tx1"/>
                </a:solidFill>
              </a:rPr>
              <a:t>, may be found to result in praise and glory and honor at the revelation of Jesus Christ; </a:t>
            </a:r>
          </a:p>
        </p:txBody>
      </p:sp>
      <p:pic>
        <p:nvPicPr>
          <p:cNvPr id="5" name="Picture 3" descr="C:\Users\foustb\Desktop\Skull_Crucible.JPG"/>
          <p:cNvPicPr>
            <a:picLocks noChangeAspect="1" noChangeArrowheads="1"/>
          </p:cNvPicPr>
          <p:nvPr/>
        </p:nvPicPr>
        <p:blipFill rotWithShape="1">
          <a:blip r:embed="rId3" cstate="print"/>
          <a:srcRect r="12556"/>
          <a:stretch/>
        </p:blipFill>
        <p:spPr bwMode="auto">
          <a:xfrm>
            <a:off x="4196118" y="0"/>
            <a:ext cx="7995882" cy="6858000"/>
          </a:xfrm>
          <a:prstGeom prst="rect">
            <a:avLst/>
          </a:prstGeom>
          <a:noFill/>
        </p:spPr>
      </p:pic>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Tree>
    <p:extLst>
      <p:ext uri="{BB962C8B-B14F-4D97-AF65-F5344CB8AC3E}">
        <p14:creationId xmlns:p14="http://schemas.microsoft.com/office/powerpoint/2010/main" val="779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6"/>
            <a:ext cx="12181764" cy="686296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a:t>
            </a:r>
            <a:r>
              <a:rPr lang="en-US" sz="3600" b="1" u="sng" dirty="0">
                <a:solidFill>
                  <a:srgbClr val="002060"/>
                </a:solidFill>
              </a:rPr>
              <a:t>proof of your faith</a:t>
            </a:r>
            <a:r>
              <a:rPr lang="en-US" sz="3600" dirty="0">
                <a:solidFill>
                  <a:schemeClr val="tx1"/>
                </a:solidFill>
              </a:rPr>
              <a:t>, being more precious than gold which is perishable, even though tested by fire, may be found to result in praise and glory and honor at the revelation of Jesus Christ; </a:t>
            </a:r>
          </a:p>
        </p:txBody>
      </p:sp>
      <p:pic>
        <p:nvPicPr>
          <p:cNvPr id="5" name="Picture 3" descr="C:\Users\foustb\Desktop\Skull_Crucible.JPG"/>
          <p:cNvPicPr>
            <a:picLocks noChangeAspect="1" noChangeArrowheads="1"/>
          </p:cNvPicPr>
          <p:nvPr/>
        </p:nvPicPr>
        <p:blipFill rotWithShape="1">
          <a:blip r:embed="rId3" cstate="print"/>
          <a:srcRect r="12556"/>
          <a:stretch/>
        </p:blipFill>
        <p:spPr bwMode="auto">
          <a:xfrm>
            <a:off x="4196118" y="0"/>
            <a:ext cx="7995882" cy="6858000"/>
          </a:xfrm>
          <a:prstGeom prst="rect">
            <a:avLst/>
          </a:prstGeom>
          <a:noFill/>
        </p:spPr>
      </p:pic>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
        <p:nvSpPr>
          <p:cNvPr id="7" name="Rounded Rectangle 6"/>
          <p:cNvSpPr/>
          <p:nvPr/>
        </p:nvSpPr>
        <p:spPr>
          <a:xfrm>
            <a:off x="4572000" y="4817680"/>
            <a:ext cx="6926239"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What’s your hope pinned on? </a:t>
            </a:r>
            <a:endParaRPr lang="en-US" sz="4000" dirty="0"/>
          </a:p>
        </p:txBody>
      </p:sp>
      <p:sp>
        <p:nvSpPr>
          <p:cNvPr id="8" name="Rounded Rectangle 7"/>
          <p:cNvSpPr/>
          <p:nvPr/>
        </p:nvSpPr>
        <p:spPr>
          <a:xfrm>
            <a:off x="3802039" y="5884480"/>
            <a:ext cx="8237561"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Trials force our hope to higher ground</a:t>
            </a:r>
            <a:endParaRPr lang="en-US" sz="4000" dirty="0"/>
          </a:p>
        </p:txBody>
      </p:sp>
    </p:spTree>
    <p:extLst>
      <p:ext uri="{BB962C8B-B14F-4D97-AF65-F5344CB8AC3E}">
        <p14:creationId xmlns:p14="http://schemas.microsoft.com/office/powerpoint/2010/main" val="40972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Capture.PNG"/>
          <p:cNvPicPr>
            <a:picLocks noChangeAspect="1" noChangeArrowheads="1"/>
          </p:cNvPicPr>
          <p:nvPr/>
        </p:nvPicPr>
        <p:blipFill>
          <a:blip r:embed="rId2" cstate="print"/>
          <a:srcRect l="10266" t="2703" r="7609"/>
          <a:stretch>
            <a:fillRect/>
          </a:stretch>
        </p:blipFill>
        <p:spPr bwMode="auto">
          <a:xfrm>
            <a:off x="5181600" y="685800"/>
            <a:ext cx="9144000" cy="5486401"/>
          </a:xfrm>
          <a:prstGeom prst="rect">
            <a:avLst/>
          </a:prstGeom>
          <a:noFill/>
        </p:spPr>
      </p:pic>
      <p:sp>
        <p:nvSpPr>
          <p:cNvPr id="6" name="Rectangle 5">
            <a:extLst>
              <a:ext uri="{FF2B5EF4-FFF2-40B4-BE49-F238E27FC236}">
                <a16:creationId xmlns="" xmlns:a16="http://schemas.microsoft.com/office/drawing/2014/main" id="{3496AFD8-0590-4B9E-A623-EDA8AE20237F}"/>
              </a:ext>
            </a:extLst>
          </p:cNvPr>
          <p:cNvSpPr/>
          <p:nvPr/>
        </p:nvSpPr>
        <p:spPr>
          <a:xfrm>
            <a:off x="10058400" y="629295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cxnSp>
        <p:nvCxnSpPr>
          <p:cNvPr id="7" name="Straight Connector 6">
            <a:extLst>
              <a:ext uri="{FF2B5EF4-FFF2-40B4-BE49-F238E27FC236}">
                <a16:creationId xmlns="" xmlns:a16="http://schemas.microsoft.com/office/drawing/2014/main" id="{3C726C7A-2B50-4908-B29A-AEC605D3094B}"/>
              </a:ext>
            </a:extLst>
          </p:cNvPr>
          <p:cNvCxnSpPr>
            <a:cxnSpLocks/>
          </p:cNvCxnSpPr>
          <p:nvPr/>
        </p:nvCxnSpPr>
        <p:spPr>
          <a:xfrm flipV="1">
            <a:off x="11097576" y="5797649"/>
            <a:ext cx="211231" cy="52695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 xmlns:a16="http://schemas.microsoft.com/office/drawing/2014/main" id="{8A42E9A4-4DDE-4995-8891-D5C787BB57ED}"/>
              </a:ext>
            </a:extLst>
          </p:cNvPr>
          <p:cNvSpPr/>
          <p:nvPr/>
        </p:nvSpPr>
        <p:spPr>
          <a:xfrm>
            <a:off x="11113618" y="548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 xmlns:a16="http://schemas.microsoft.com/office/drawing/2014/main" id="{3C726C7A-2B50-4908-B29A-AEC605D3094B}"/>
              </a:ext>
            </a:extLst>
          </p:cNvPr>
          <p:cNvCxnSpPr>
            <a:cxnSpLocks/>
          </p:cNvCxnSpPr>
          <p:nvPr/>
        </p:nvCxnSpPr>
        <p:spPr>
          <a:xfrm flipH="1" flipV="1">
            <a:off x="5934438" y="1866901"/>
            <a:ext cx="165294" cy="746173"/>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8A42E9A4-4DDE-4995-8891-D5C787BB57ED}"/>
              </a:ext>
            </a:extLst>
          </p:cNvPr>
          <p:cNvSpPr/>
          <p:nvPr/>
        </p:nvSpPr>
        <p:spPr>
          <a:xfrm>
            <a:off x="5743937" y="167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73321">
            <a:off x="10246592" y="2415182"/>
            <a:ext cx="1329077" cy="425861"/>
          </a:xfrm>
          <a:prstGeom prst="ellipse">
            <a:avLst/>
          </a:prstGeom>
          <a:solidFill>
            <a:srgbClr val="0070C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19251">
            <a:off x="10070283" y="2761164"/>
            <a:ext cx="1430393" cy="418505"/>
          </a:xfrm>
          <a:prstGeom prst="ellipse">
            <a:avLst/>
          </a:prstGeom>
          <a:solidFill>
            <a:srgbClr val="7030A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546410">
            <a:off x="10681526" y="3156078"/>
            <a:ext cx="1323811" cy="652862"/>
          </a:xfrm>
          <a:prstGeom prst="ellipse">
            <a:avLst/>
          </a:prstGeom>
          <a:solidFill>
            <a:schemeClr val="accent6">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176332">
            <a:off x="10035231" y="3286073"/>
            <a:ext cx="1181748" cy="647112"/>
          </a:xfrm>
          <a:prstGeom prst="ellipse">
            <a:avLst/>
          </a:prstGeom>
          <a:solidFill>
            <a:schemeClr val="accent2">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3971084">
            <a:off x="9421164" y="2918101"/>
            <a:ext cx="1192417" cy="570771"/>
          </a:xfrm>
          <a:prstGeom prst="ellipse">
            <a:avLst/>
          </a:prstGeom>
          <a:solidFill>
            <a:srgbClr val="00B05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a:t>
            </a:r>
            <a:r>
              <a:rPr lang="en-US" sz="3400" b="1" u="sng" dirty="0">
                <a:solidFill>
                  <a:srgbClr val="002060"/>
                </a:solidFill>
              </a:rPr>
              <a:t>who reside as aliens,</a:t>
            </a:r>
            <a:r>
              <a:rPr lang="en-US" sz="3400" dirty="0">
                <a:solidFill>
                  <a:schemeClr val="tx1"/>
                </a:solidFill>
              </a:rPr>
              <a:t>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
        <p:nvSpPr>
          <p:cNvPr id="17" name="Rectangle 16">
            <a:extLst>
              <a:ext uri="{FF2B5EF4-FFF2-40B4-BE49-F238E27FC236}">
                <a16:creationId xmlns="" xmlns:a16="http://schemas.microsoft.com/office/drawing/2014/main" id="{3496AFD8-0590-4B9E-A623-EDA8AE20237F}"/>
              </a:ext>
            </a:extLst>
          </p:cNvPr>
          <p:cNvSpPr/>
          <p:nvPr/>
        </p:nvSpPr>
        <p:spPr>
          <a:xfrm>
            <a:off x="5782734" y="2422573"/>
            <a:ext cx="1075266" cy="47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Rome</a:t>
            </a:r>
          </a:p>
        </p:txBody>
      </p:sp>
    </p:spTree>
    <p:extLst>
      <p:ext uri="{BB962C8B-B14F-4D97-AF65-F5344CB8AC3E}">
        <p14:creationId xmlns:p14="http://schemas.microsoft.com/office/powerpoint/2010/main" val="3390799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oustb\Desktop\Skull_Crucible.JPG"/>
          <p:cNvPicPr>
            <a:picLocks noChangeAspect="1" noChangeArrowheads="1"/>
          </p:cNvPicPr>
          <p:nvPr/>
        </p:nvPicPr>
        <p:blipFill rotWithShape="1">
          <a:blip r:embed="rId2" cstate="print"/>
          <a:srcRect r="12556"/>
          <a:stretch/>
        </p:blipFill>
        <p:spPr bwMode="auto">
          <a:xfrm>
            <a:off x="4196118" y="0"/>
            <a:ext cx="7995882" cy="6858000"/>
          </a:xfrm>
          <a:prstGeom prst="rect">
            <a:avLst/>
          </a:prstGeom>
          <a:noFill/>
        </p:spPr>
      </p:pic>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pic>
        <p:nvPicPr>
          <p:cNvPr id="10" name="Picture 6" descr="C:\Users\foustb\Desktop\3d-abstract_hdwallpaper_pure-gold-bars_30259.jpg"/>
          <p:cNvPicPr>
            <a:picLocks noChangeAspect="1" noChangeArrowheads="1"/>
          </p:cNvPicPr>
          <p:nvPr/>
        </p:nvPicPr>
        <p:blipFill>
          <a:blip r:embed="rId3" cstate="print"/>
          <a:srcRect l="4375" r="20625"/>
          <a:stretch>
            <a:fillRect/>
          </a:stretch>
        </p:blipFill>
        <p:spPr bwMode="auto">
          <a:xfrm>
            <a:off x="3048000" y="1752600"/>
            <a:ext cx="9144000" cy="6858000"/>
          </a:xfrm>
          <a:prstGeom prst="rect">
            <a:avLst/>
          </a:prstGeom>
          <a:noFill/>
        </p:spPr>
      </p:pic>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a:t>
            </a:r>
            <a:r>
              <a:rPr lang="en-US" sz="3600" b="1" u="sng" dirty="0">
                <a:solidFill>
                  <a:srgbClr val="002060"/>
                </a:solidFill>
              </a:rPr>
              <a:t>proof of your faith</a:t>
            </a:r>
            <a:r>
              <a:rPr lang="en-US" sz="3600" dirty="0">
                <a:solidFill>
                  <a:schemeClr val="tx1"/>
                </a:solidFill>
              </a:rPr>
              <a:t>, being more precious than gold which is perishable, even though tested by fire, may be found to result in praise and glory and honor at the revelation of Jesus Christ; </a:t>
            </a:r>
          </a:p>
        </p:txBody>
      </p:sp>
    </p:spTree>
    <p:extLst>
      <p:ext uri="{BB962C8B-B14F-4D97-AF65-F5344CB8AC3E}">
        <p14:creationId xmlns:p14="http://schemas.microsoft.com/office/powerpoint/2010/main" val="34230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pic>
        <p:nvPicPr>
          <p:cNvPr id="7" name="Picture 6" descr="C:\Users\foustb\Desktop\3d-abstract_hdwallpaper_pure-gold-bars_30259.jpg"/>
          <p:cNvPicPr>
            <a:picLocks noChangeAspect="1" noChangeArrowheads="1"/>
          </p:cNvPicPr>
          <p:nvPr/>
        </p:nvPicPr>
        <p:blipFill>
          <a:blip r:embed="rId2" cstate="print"/>
          <a:srcRect l="4375" r="20625"/>
          <a:stretch>
            <a:fillRect/>
          </a:stretch>
        </p:blipFill>
        <p:spPr bwMode="auto">
          <a:xfrm>
            <a:off x="3048000" y="1752600"/>
            <a:ext cx="9144000" cy="6858000"/>
          </a:xfrm>
          <a:prstGeom prst="rect">
            <a:avLst/>
          </a:prstGeom>
          <a:noFill/>
        </p:spPr>
      </p:pic>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proof of your faith, being </a:t>
            </a:r>
            <a:r>
              <a:rPr lang="en-US" sz="3600" b="1" u="sng" dirty="0">
                <a:solidFill>
                  <a:srgbClr val="002060"/>
                </a:solidFill>
              </a:rPr>
              <a:t>more precious than gold </a:t>
            </a:r>
            <a:r>
              <a:rPr lang="en-US" sz="3600" dirty="0">
                <a:solidFill>
                  <a:schemeClr val="tx1"/>
                </a:solidFill>
              </a:rPr>
              <a:t>which is perishable, even though tested by fire, may be found to </a:t>
            </a:r>
            <a:r>
              <a:rPr lang="en-US" sz="3600" b="1" u="sng" dirty="0">
                <a:solidFill>
                  <a:srgbClr val="002060"/>
                </a:solidFill>
              </a:rPr>
              <a:t>result in praise and glory and honor at the revelation of Jesus Christ</a:t>
            </a:r>
            <a:r>
              <a:rPr lang="en-US" sz="3600" dirty="0">
                <a:solidFill>
                  <a:schemeClr val="tx1"/>
                </a:solidFill>
              </a:rPr>
              <a:t>; </a:t>
            </a:r>
          </a:p>
        </p:txBody>
      </p:sp>
    </p:spTree>
    <p:extLst>
      <p:ext uri="{BB962C8B-B14F-4D97-AF65-F5344CB8AC3E}">
        <p14:creationId xmlns:p14="http://schemas.microsoft.com/office/powerpoint/2010/main" val="1363635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pic>
        <p:nvPicPr>
          <p:cNvPr id="7" name="Picture 6" descr="C:\Users\foustb\Desktop\3d-abstract_hdwallpaper_pure-gold-bars_30259.jpg"/>
          <p:cNvPicPr>
            <a:picLocks noChangeAspect="1" noChangeArrowheads="1"/>
          </p:cNvPicPr>
          <p:nvPr/>
        </p:nvPicPr>
        <p:blipFill>
          <a:blip r:embed="rId2" cstate="print"/>
          <a:srcRect l="4375" r="20625"/>
          <a:stretch>
            <a:fillRect/>
          </a:stretch>
        </p:blipFill>
        <p:spPr bwMode="auto">
          <a:xfrm>
            <a:off x="3048000" y="1752600"/>
            <a:ext cx="9144000" cy="6858000"/>
          </a:xfrm>
          <a:prstGeom prst="rect">
            <a:avLst/>
          </a:prstGeom>
          <a:noFill/>
        </p:spPr>
      </p:pic>
      <p:sp>
        <p:nvSpPr>
          <p:cNvPr id="20" name="Rectangle 19"/>
          <p:cNvSpPr/>
          <p:nvPr/>
        </p:nvSpPr>
        <p:spPr>
          <a:xfrm>
            <a:off x="0" y="0"/>
            <a:ext cx="4485564"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 Pet 1:8 </a:t>
            </a:r>
            <a:r>
              <a:rPr lang="en-US" sz="3600" dirty="0">
                <a:solidFill>
                  <a:schemeClr val="tx1"/>
                </a:solidFill>
              </a:rPr>
              <a:t>and though you have not seen Him, you love Him, and though you do not see Him now, but believe in Him, you greatly rejoice with joy inexpressible and full of glory, </a:t>
            </a:r>
            <a:r>
              <a:rPr lang="en-US" sz="3600" b="1" baseline="30000" dirty="0">
                <a:solidFill>
                  <a:schemeClr val="tx1"/>
                </a:solidFill>
              </a:rPr>
              <a:t>9 </a:t>
            </a:r>
            <a:r>
              <a:rPr lang="en-US" sz="3600" dirty="0">
                <a:solidFill>
                  <a:schemeClr val="tx1"/>
                </a:solidFill>
              </a:rPr>
              <a:t>obtaining as the outcome of your faith the salvation of your souls.</a:t>
            </a:r>
          </a:p>
        </p:txBody>
      </p:sp>
      <p:sp>
        <p:nvSpPr>
          <p:cNvPr id="5" name="Rounded Rectangle 4"/>
          <p:cNvSpPr/>
          <p:nvPr/>
        </p:nvSpPr>
        <p:spPr>
          <a:xfrm>
            <a:off x="5105400" y="3429000"/>
            <a:ext cx="6740856" cy="2057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Can you praise God like Peter?</a:t>
            </a:r>
            <a:endParaRPr lang="en-US" sz="6600" b="1" i="1" dirty="0"/>
          </a:p>
        </p:txBody>
      </p:sp>
    </p:spTree>
    <p:extLst>
      <p:ext uri="{BB962C8B-B14F-4D97-AF65-F5344CB8AC3E}">
        <p14:creationId xmlns:p14="http://schemas.microsoft.com/office/powerpoint/2010/main" val="6888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762000"/>
            <a:ext cx="12192000" cy="5105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 Pet 1:10</a:t>
            </a:r>
            <a:r>
              <a:rPr lang="en-US" sz="3600" b="1" dirty="0">
                <a:solidFill>
                  <a:schemeClr val="tx1"/>
                </a:solidFill>
              </a:rPr>
              <a:t> </a:t>
            </a:r>
            <a:r>
              <a:rPr lang="en-US" sz="3600" dirty="0">
                <a:solidFill>
                  <a:schemeClr val="tx1"/>
                </a:solidFill>
              </a:rPr>
              <a:t>As to this salvation, the prophets who prophesied of the grace that would come to you made careful searches and inquiries, </a:t>
            </a:r>
            <a:r>
              <a:rPr lang="en-US" sz="3600" b="1" baseline="30000" dirty="0">
                <a:solidFill>
                  <a:schemeClr val="tx1"/>
                </a:solidFill>
              </a:rPr>
              <a:t>11 </a:t>
            </a:r>
            <a:r>
              <a:rPr lang="en-US" sz="3600" dirty="0">
                <a:solidFill>
                  <a:schemeClr val="tx1"/>
                </a:solidFill>
              </a:rPr>
              <a:t>seeking to know what person or time the Spirit of Christ within them was indicating as He predicted the sufferings of Christ and the glories to follow. </a:t>
            </a:r>
            <a:r>
              <a:rPr lang="en-US" sz="3600" b="1" baseline="30000" dirty="0">
                <a:solidFill>
                  <a:schemeClr val="tx1"/>
                </a:solidFill>
              </a:rPr>
              <a:t>12 </a:t>
            </a:r>
            <a:r>
              <a:rPr lang="en-US" sz="3600" dirty="0">
                <a:solidFill>
                  <a:schemeClr val="tx1"/>
                </a:solidFill>
              </a:rPr>
              <a:t>It was revealed to them that they were not serving themselves, but you, in these things which now have been announced to you through those who preached the gospel to you by the Holy Spirit sent from heaven—things into which angels long to look.</a:t>
            </a:r>
          </a:p>
        </p:txBody>
      </p:sp>
    </p:spTree>
    <p:extLst>
      <p:ext uri="{BB962C8B-B14F-4D97-AF65-F5344CB8AC3E}">
        <p14:creationId xmlns:p14="http://schemas.microsoft.com/office/powerpoint/2010/main" val="1600590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63856" y="152400"/>
            <a:ext cx="11658600" cy="1981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The foundation of the Christian life is a forward-looking </a:t>
            </a:r>
            <a:r>
              <a:rPr lang="en-US" sz="6600" b="1" i="1" dirty="0"/>
              <a:t>hope</a:t>
            </a:r>
          </a:p>
        </p:txBody>
      </p:sp>
      <p:sp>
        <p:nvSpPr>
          <p:cNvPr id="5" name="Rounded Rectangle 4"/>
          <p:cNvSpPr/>
          <p:nvPr/>
        </p:nvSpPr>
        <p:spPr>
          <a:xfrm>
            <a:off x="1178256" y="2477069"/>
            <a:ext cx="7279944" cy="914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object of hope: Inheritance</a:t>
            </a:r>
            <a:endParaRPr lang="en-US" sz="6600" b="1" i="1" dirty="0"/>
          </a:p>
        </p:txBody>
      </p:sp>
      <p:sp>
        <p:nvSpPr>
          <p:cNvPr id="6" name="Rounded Rectangle 5"/>
          <p:cNvSpPr/>
          <p:nvPr/>
        </p:nvSpPr>
        <p:spPr>
          <a:xfrm>
            <a:off x="1178256" y="3657600"/>
            <a:ext cx="9108744" cy="914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mindset of hope: Eternal Perspective </a:t>
            </a:r>
            <a:endParaRPr lang="en-US" sz="6600" b="1" i="1" dirty="0"/>
          </a:p>
        </p:txBody>
      </p:sp>
      <p:sp>
        <p:nvSpPr>
          <p:cNvPr id="7" name="Rounded Rectangle 6"/>
          <p:cNvSpPr/>
          <p:nvPr/>
        </p:nvSpPr>
        <p:spPr>
          <a:xfrm>
            <a:off x="1153235" y="4800600"/>
            <a:ext cx="7304965" cy="914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result of hope: Refined Faith</a:t>
            </a:r>
            <a:endParaRPr lang="en-US" sz="6600" b="1" i="1" dirty="0"/>
          </a:p>
        </p:txBody>
      </p:sp>
    </p:spTree>
    <p:extLst>
      <p:ext uri="{BB962C8B-B14F-4D97-AF65-F5344CB8AC3E}">
        <p14:creationId xmlns:p14="http://schemas.microsoft.com/office/powerpoint/2010/main" val="23892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88"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1752600"/>
            <a:ext cx="12168785"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 Peter: </a:t>
            </a:r>
          </a:p>
          <a:p>
            <a:pPr algn="ctr"/>
            <a:r>
              <a:rPr lang="en-US" sz="7200" b="1" dirty="0"/>
              <a:t>Living well as “resident aliens”  </a:t>
            </a:r>
            <a:endParaRPr lang="en-US" sz="7200" b="1" i="1" dirty="0"/>
          </a:p>
        </p:txBody>
      </p:sp>
    </p:spTree>
    <p:extLst>
      <p:ext uri="{BB962C8B-B14F-4D97-AF65-F5344CB8AC3E}">
        <p14:creationId xmlns:p14="http://schemas.microsoft.com/office/powerpoint/2010/main" val="3323241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701675"/>
            <a:ext cx="6934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1:1-12</a:t>
            </a:r>
          </a:p>
        </p:txBody>
      </p:sp>
      <p:sp>
        <p:nvSpPr>
          <p:cNvPr id="4" name="Rectangle 3"/>
          <p:cNvSpPr/>
          <p:nvPr/>
        </p:nvSpPr>
        <p:spPr>
          <a:xfrm>
            <a:off x="5715000" y="4876800"/>
            <a:ext cx="6553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Living Hope</a:t>
            </a:r>
          </a:p>
        </p:txBody>
      </p:sp>
    </p:spTree>
    <p:extLst>
      <p:ext uri="{BB962C8B-B14F-4D97-AF65-F5344CB8AC3E}">
        <p14:creationId xmlns:p14="http://schemas.microsoft.com/office/powerpoint/2010/main" val="350959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Capture.PNG"/>
          <p:cNvPicPr>
            <a:picLocks noChangeAspect="1" noChangeArrowheads="1"/>
          </p:cNvPicPr>
          <p:nvPr/>
        </p:nvPicPr>
        <p:blipFill>
          <a:blip r:embed="rId2" cstate="print"/>
          <a:srcRect l="10266" t="2703" r="7609"/>
          <a:stretch>
            <a:fillRect/>
          </a:stretch>
        </p:blipFill>
        <p:spPr bwMode="auto">
          <a:xfrm>
            <a:off x="5181600" y="685800"/>
            <a:ext cx="9144000" cy="5486401"/>
          </a:xfrm>
          <a:prstGeom prst="rect">
            <a:avLst/>
          </a:prstGeom>
          <a:noFill/>
        </p:spPr>
      </p:pic>
      <p:sp>
        <p:nvSpPr>
          <p:cNvPr id="6" name="Rectangle 5">
            <a:extLst>
              <a:ext uri="{FF2B5EF4-FFF2-40B4-BE49-F238E27FC236}">
                <a16:creationId xmlns="" xmlns:a16="http://schemas.microsoft.com/office/drawing/2014/main" id="{3496AFD8-0590-4B9E-A623-EDA8AE20237F}"/>
              </a:ext>
            </a:extLst>
          </p:cNvPr>
          <p:cNvSpPr/>
          <p:nvPr/>
        </p:nvSpPr>
        <p:spPr>
          <a:xfrm>
            <a:off x="10058400" y="629295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cxnSp>
        <p:nvCxnSpPr>
          <p:cNvPr id="7" name="Straight Connector 6">
            <a:extLst>
              <a:ext uri="{FF2B5EF4-FFF2-40B4-BE49-F238E27FC236}">
                <a16:creationId xmlns="" xmlns:a16="http://schemas.microsoft.com/office/drawing/2014/main" id="{3C726C7A-2B50-4908-B29A-AEC605D3094B}"/>
              </a:ext>
            </a:extLst>
          </p:cNvPr>
          <p:cNvCxnSpPr>
            <a:cxnSpLocks/>
          </p:cNvCxnSpPr>
          <p:nvPr/>
        </p:nvCxnSpPr>
        <p:spPr>
          <a:xfrm flipV="1">
            <a:off x="11097576" y="5797649"/>
            <a:ext cx="211231" cy="526952"/>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 xmlns:a16="http://schemas.microsoft.com/office/drawing/2014/main" id="{8A42E9A4-4DDE-4995-8891-D5C787BB57ED}"/>
              </a:ext>
            </a:extLst>
          </p:cNvPr>
          <p:cNvSpPr/>
          <p:nvPr/>
        </p:nvSpPr>
        <p:spPr>
          <a:xfrm>
            <a:off x="11113618" y="548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 xmlns:a16="http://schemas.microsoft.com/office/drawing/2014/main" id="{3C726C7A-2B50-4908-B29A-AEC605D3094B}"/>
              </a:ext>
            </a:extLst>
          </p:cNvPr>
          <p:cNvCxnSpPr>
            <a:cxnSpLocks/>
          </p:cNvCxnSpPr>
          <p:nvPr/>
        </p:nvCxnSpPr>
        <p:spPr>
          <a:xfrm flipH="1" flipV="1">
            <a:off x="5934438" y="1866901"/>
            <a:ext cx="165294" cy="746173"/>
          </a:xfrm>
          <a:prstGeom prst="line">
            <a:avLst/>
          </a:prstGeom>
          <a:ln w="793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8A42E9A4-4DDE-4995-8891-D5C787BB57ED}"/>
              </a:ext>
            </a:extLst>
          </p:cNvPr>
          <p:cNvSpPr/>
          <p:nvPr/>
        </p:nvSpPr>
        <p:spPr>
          <a:xfrm>
            <a:off x="5743937" y="167640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73321">
            <a:off x="10246592" y="2415182"/>
            <a:ext cx="1329077" cy="425861"/>
          </a:xfrm>
          <a:prstGeom prst="ellipse">
            <a:avLst/>
          </a:prstGeom>
          <a:solidFill>
            <a:srgbClr val="0070C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19251">
            <a:off x="10070283" y="2761164"/>
            <a:ext cx="1430393" cy="418505"/>
          </a:xfrm>
          <a:prstGeom prst="ellipse">
            <a:avLst/>
          </a:prstGeom>
          <a:solidFill>
            <a:srgbClr val="7030A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546410">
            <a:off x="10681526" y="3156078"/>
            <a:ext cx="1323811" cy="652862"/>
          </a:xfrm>
          <a:prstGeom prst="ellipse">
            <a:avLst/>
          </a:prstGeom>
          <a:solidFill>
            <a:schemeClr val="accent6">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6176332">
            <a:off x="10035231" y="3286073"/>
            <a:ext cx="1181748" cy="647112"/>
          </a:xfrm>
          <a:prstGeom prst="ellipse">
            <a:avLst/>
          </a:prstGeom>
          <a:solidFill>
            <a:schemeClr val="accent2">
              <a:lumMod val="75000"/>
              <a:alpha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3971084">
            <a:off x="9421164" y="2918101"/>
            <a:ext cx="1192417" cy="570771"/>
          </a:xfrm>
          <a:prstGeom prst="ellipse">
            <a:avLst/>
          </a:prstGeom>
          <a:solidFill>
            <a:srgbClr val="00B050">
              <a:alpha val="50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496AFD8-0590-4B9E-A623-EDA8AE20237F}"/>
              </a:ext>
            </a:extLst>
          </p:cNvPr>
          <p:cNvSpPr/>
          <p:nvPr/>
        </p:nvSpPr>
        <p:spPr>
          <a:xfrm>
            <a:off x="5782734" y="2422573"/>
            <a:ext cx="1075266" cy="470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Rome</a:t>
            </a:r>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scattered throughout Pontus, Galatia, Cappadocia, Asia, and Bithynia, </a:t>
            </a:r>
            <a:r>
              <a:rPr lang="en-US" sz="3400" b="1" u="sng" dirty="0">
                <a:solidFill>
                  <a:srgbClr val="002060"/>
                </a:solidFill>
              </a:rPr>
              <a:t>who are chosen </a:t>
            </a:r>
            <a:r>
              <a:rPr lang="en-US" sz="3400" b="1" u="sng" baseline="30000" dirty="0">
                <a:solidFill>
                  <a:srgbClr val="002060"/>
                </a:solidFill>
              </a:rPr>
              <a:t>2 </a:t>
            </a:r>
            <a:r>
              <a:rPr lang="en-US" sz="3400" b="1" u="sng" dirty="0">
                <a:solidFill>
                  <a:srgbClr val="002060"/>
                </a:solidFill>
              </a:rPr>
              <a:t>according to the foreknowledge of God the Father, by the sanctifying work of the Spirit, to obey Jesus Christ and be sprinkled with </a:t>
            </a:r>
            <a:r>
              <a:rPr lang="en-US" sz="3200" b="1" u="sng" dirty="0">
                <a:solidFill>
                  <a:srgbClr val="002060"/>
                </a:solidFill>
              </a:rPr>
              <a:t>His blood:</a:t>
            </a:r>
            <a:r>
              <a:rPr lang="en-US" sz="3400" dirty="0">
                <a:solidFill>
                  <a:schemeClr val="tx1"/>
                </a:solidFill>
              </a:rPr>
              <a:t> May grace and peace be yours in the fullest measure.</a:t>
            </a:r>
          </a:p>
        </p:txBody>
      </p:sp>
    </p:spTree>
    <p:extLst>
      <p:ext uri="{BB962C8B-B14F-4D97-AF65-F5344CB8AC3E}">
        <p14:creationId xmlns:p14="http://schemas.microsoft.com/office/powerpoint/2010/main" val="44141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4" name="TextBox 3"/>
          <p:cNvSpPr txBox="1"/>
          <p:nvPr/>
        </p:nvSpPr>
        <p:spPr>
          <a:xfrm>
            <a:off x="152400" y="1447800"/>
            <a:ext cx="68580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1:6 </a:t>
            </a:r>
            <a:r>
              <a:rPr lang="en-US" sz="3600" dirty="0">
                <a:latin typeface="+mn-lt"/>
              </a:rPr>
              <a:t> … distressed by various trials …</a:t>
            </a:r>
            <a:endParaRPr lang="en-US" sz="3600" b="1" u="sng" dirty="0">
              <a:solidFill>
                <a:srgbClr val="002060"/>
              </a:solidFill>
              <a:latin typeface="+mn-lt"/>
            </a:endParaRPr>
          </a:p>
        </p:txBody>
      </p:sp>
      <p:sp>
        <p:nvSpPr>
          <p:cNvPr id="5" name="TextBox 4"/>
          <p:cNvSpPr txBox="1"/>
          <p:nvPr/>
        </p:nvSpPr>
        <p:spPr>
          <a:xfrm>
            <a:off x="3124200" y="2247954"/>
            <a:ext cx="4648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2:4 </a:t>
            </a:r>
            <a:r>
              <a:rPr lang="en-US" sz="3600" dirty="0">
                <a:latin typeface="+mn-lt"/>
              </a:rPr>
              <a:t>… rejected by men …</a:t>
            </a:r>
            <a:endParaRPr lang="en-US" sz="3600" b="1" u="sng" dirty="0">
              <a:solidFill>
                <a:srgbClr val="002060"/>
              </a:solidFill>
              <a:latin typeface="+mn-lt"/>
            </a:endParaRPr>
          </a:p>
        </p:txBody>
      </p:sp>
      <p:sp>
        <p:nvSpPr>
          <p:cNvPr id="6" name="TextBox 5"/>
          <p:cNvSpPr txBox="1"/>
          <p:nvPr/>
        </p:nvSpPr>
        <p:spPr>
          <a:xfrm>
            <a:off x="1143000" y="3107203"/>
            <a:ext cx="7315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2:12 </a:t>
            </a:r>
            <a:r>
              <a:rPr lang="en-US" sz="3600" dirty="0">
                <a:latin typeface="+mn-lt"/>
              </a:rPr>
              <a:t> … they slander you as evildoers…</a:t>
            </a:r>
            <a:endParaRPr lang="en-US" sz="3600" b="1" u="sng" dirty="0">
              <a:solidFill>
                <a:srgbClr val="002060"/>
              </a:solidFill>
              <a:latin typeface="+mn-lt"/>
            </a:endParaRPr>
          </a:p>
        </p:txBody>
      </p:sp>
      <p:sp>
        <p:nvSpPr>
          <p:cNvPr id="7" name="TextBox 6"/>
          <p:cNvSpPr txBox="1"/>
          <p:nvPr/>
        </p:nvSpPr>
        <p:spPr>
          <a:xfrm>
            <a:off x="1676400" y="4027855"/>
            <a:ext cx="75438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1Pet 3 </a:t>
            </a:r>
            <a:r>
              <a:rPr lang="en-US" sz="3600" dirty="0">
                <a:latin typeface="+mn-lt"/>
              </a:rPr>
              <a:t> … slandered … reviled … insulted…</a:t>
            </a:r>
            <a:endParaRPr lang="en-US" sz="3600" b="1" u="sng" dirty="0">
              <a:solidFill>
                <a:srgbClr val="002060"/>
              </a:solidFill>
              <a:latin typeface="+mn-lt"/>
            </a:endParaRPr>
          </a:p>
        </p:txBody>
      </p:sp>
      <p:sp>
        <p:nvSpPr>
          <p:cNvPr id="8" name="TextBox 7"/>
          <p:cNvSpPr txBox="1"/>
          <p:nvPr/>
        </p:nvSpPr>
        <p:spPr>
          <a:xfrm>
            <a:off x="5257800" y="4895329"/>
            <a:ext cx="45720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4:5 </a:t>
            </a:r>
            <a:r>
              <a:rPr lang="en-US" sz="3600" dirty="0">
                <a:latin typeface="+mn-lt"/>
              </a:rPr>
              <a:t> … they malign you …</a:t>
            </a:r>
            <a:endParaRPr lang="en-US" sz="3600" b="1" u="sng" dirty="0">
              <a:solidFill>
                <a:srgbClr val="002060"/>
              </a:solidFill>
              <a:latin typeface="+mn-lt"/>
            </a:endParaRPr>
          </a:p>
        </p:txBody>
      </p:sp>
      <p:sp>
        <p:nvSpPr>
          <p:cNvPr id="9" name="TextBox 8"/>
          <p:cNvSpPr txBox="1"/>
          <p:nvPr/>
        </p:nvSpPr>
        <p:spPr>
          <a:xfrm>
            <a:off x="4457700" y="5812478"/>
            <a:ext cx="6172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4:12 </a:t>
            </a:r>
            <a:r>
              <a:rPr lang="en-US" sz="3600" dirty="0">
                <a:latin typeface="+mn-lt"/>
              </a:rPr>
              <a:t> … fiery ordeal among you …</a:t>
            </a:r>
            <a:endParaRPr lang="en-US" sz="3600" b="1" u="sng" dirty="0">
              <a:solidFill>
                <a:srgbClr val="002060"/>
              </a:solidFill>
              <a:latin typeface="+mn-lt"/>
            </a:endParaRPr>
          </a:p>
        </p:txBody>
      </p:sp>
    </p:spTree>
    <p:extLst>
      <p:ext uri="{BB962C8B-B14F-4D97-AF65-F5344CB8AC3E}">
        <p14:creationId xmlns:p14="http://schemas.microsoft.com/office/powerpoint/2010/main" val="17884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pic>
        <p:nvPicPr>
          <p:cNvPr id="19" name="Picture 3" descr="C:\Users\foustb\Desktop\imperial-cult.jpg"/>
          <p:cNvPicPr>
            <a:picLocks noChangeAspect="1" noChangeArrowheads="1"/>
          </p:cNvPicPr>
          <p:nvPr/>
        </p:nvPicPr>
        <p:blipFill>
          <a:blip r:embed="rId3" cstate="print"/>
          <a:srcRect/>
          <a:stretch>
            <a:fillRect/>
          </a:stretch>
        </p:blipFill>
        <p:spPr bwMode="auto">
          <a:xfrm>
            <a:off x="5759032" y="2133601"/>
            <a:ext cx="6437827" cy="4724400"/>
          </a:xfrm>
          <a:prstGeom prst="rect">
            <a:avLst/>
          </a:prstGeom>
          <a:noFill/>
        </p:spPr>
      </p:pic>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Tree>
    <p:extLst>
      <p:ext uri="{BB962C8B-B14F-4D97-AF65-F5344CB8AC3E}">
        <p14:creationId xmlns:p14="http://schemas.microsoft.com/office/powerpoint/2010/main" val="42307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1191</Words>
  <Application>Microsoft Office PowerPoint</Application>
  <PresentationFormat>Widescreen</PresentationFormat>
  <Paragraphs>279</Paragraphs>
  <Slides>66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2019-08-09T18:37:35Z</dcterms:created>
  <dcterms:modified xsi:type="dcterms:W3CDTF">2019-08-09T23:31:15Z</dcterms:modified>
</cp:coreProperties>
</file>