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1572" r:id="rId2"/>
    <p:sldId id="2701" r:id="rId3"/>
    <p:sldId id="2943" r:id="rId4"/>
    <p:sldId id="2944" r:id="rId5"/>
    <p:sldId id="2945" r:id="rId6"/>
    <p:sldId id="2947" r:id="rId7"/>
    <p:sldId id="2981" r:id="rId8"/>
    <p:sldId id="2980" r:id="rId9"/>
    <p:sldId id="2979" r:id="rId10"/>
    <p:sldId id="2949" r:id="rId11"/>
    <p:sldId id="2948" r:id="rId12"/>
    <p:sldId id="2951" r:id="rId13"/>
    <p:sldId id="2952" r:id="rId14"/>
    <p:sldId id="2862" r:id="rId15"/>
    <p:sldId id="2865" r:id="rId16"/>
    <p:sldId id="2863" r:id="rId17"/>
    <p:sldId id="2982" r:id="rId18"/>
    <p:sldId id="2864" r:id="rId19"/>
    <p:sldId id="2866" r:id="rId20"/>
    <p:sldId id="2930" r:id="rId21"/>
    <p:sldId id="2867" r:id="rId22"/>
    <p:sldId id="2984" r:id="rId23"/>
    <p:sldId id="2983" r:id="rId24"/>
    <p:sldId id="2978" r:id="rId25"/>
    <p:sldId id="2931" r:id="rId26"/>
    <p:sldId id="2985" r:id="rId27"/>
    <p:sldId id="2932" r:id="rId28"/>
    <p:sldId id="2933" r:id="rId29"/>
    <p:sldId id="2934" r:id="rId30"/>
    <p:sldId id="2986" r:id="rId31"/>
    <p:sldId id="2935" r:id="rId32"/>
    <p:sldId id="2990" r:id="rId33"/>
    <p:sldId id="2989" r:id="rId34"/>
    <p:sldId id="2988" r:id="rId35"/>
    <p:sldId id="2987" r:id="rId36"/>
    <p:sldId id="2871" r:id="rId37"/>
    <p:sldId id="2872" r:id="rId38"/>
    <p:sldId id="2873" r:id="rId39"/>
    <p:sldId id="2874" r:id="rId40"/>
    <p:sldId id="2875" r:id="rId41"/>
    <p:sldId id="2876" r:id="rId42"/>
    <p:sldId id="2877" r:id="rId43"/>
    <p:sldId id="2878" r:id="rId44"/>
    <p:sldId id="2991" r:id="rId45"/>
    <p:sldId id="2879" r:id="rId46"/>
    <p:sldId id="2881" r:id="rId47"/>
    <p:sldId id="2882" r:id="rId48"/>
    <p:sldId id="2992" r:id="rId49"/>
    <p:sldId id="2883" r:id="rId50"/>
    <p:sldId id="2884" r:id="rId51"/>
    <p:sldId id="2994" r:id="rId52"/>
    <p:sldId id="2993" r:id="rId53"/>
    <p:sldId id="2936" r:id="rId54"/>
    <p:sldId id="2937" r:id="rId55"/>
    <p:sldId id="2885" r:id="rId56"/>
    <p:sldId id="2887" r:id="rId57"/>
    <p:sldId id="2889" r:id="rId58"/>
    <p:sldId id="2890" r:id="rId59"/>
    <p:sldId id="2891" r:id="rId60"/>
    <p:sldId id="2892" r:id="rId61"/>
    <p:sldId id="2893" r:id="rId62"/>
    <p:sldId id="2995" r:id="rId63"/>
    <p:sldId id="2894" r:id="rId64"/>
    <p:sldId id="2895" r:id="rId65"/>
    <p:sldId id="2996" r:id="rId66"/>
    <p:sldId id="2897" r:id="rId67"/>
    <p:sldId id="2898" r:id="rId68"/>
    <p:sldId id="2899" r:id="rId69"/>
    <p:sldId id="2900" r:id="rId70"/>
    <p:sldId id="2953" r:id="rId71"/>
    <p:sldId id="2954" r:id="rId72"/>
    <p:sldId id="2955" r:id="rId73"/>
    <p:sldId id="2956" r:id="rId74"/>
    <p:sldId id="2957" r:id="rId75"/>
    <p:sldId id="2958" r:id="rId76"/>
    <p:sldId id="2911" r:id="rId77"/>
    <p:sldId id="2997" r:id="rId78"/>
    <p:sldId id="2942" r:id="rId79"/>
    <p:sldId id="2914" r:id="rId80"/>
    <p:sldId id="2998" r:id="rId81"/>
    <p:sldId id="2915" r:id="rId82"/>
    <p:sldId id="2916" r:id="rId83"/>
    <p:sldId id="2917" r:id="rId84"/>
    <p:sldId id="2918" r:id="rId85"/>
    <p:sldId id="2919" r:id="rId86"/>
    <p:sldId id="2920" r:id="rId87"/>
    <p:sldId id="2922" r:id="rId88"/>
    <p:sldId id="2868" r:id="rId89"/>
    <p:sldId id="2928" r:id="rId90"/>
    <p:sldId id="2524"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7C4B21"/>
    <a:srgbClr val="67431B"/>
    <a:srgbClr val="3C2710"/>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51" autoAdjust="0"/>
    <p:restoredTop sz="95423" autoAdjust="0"/>
  </p:normalViewPr>
  <p:slideViewPr>
    <p:cSldViewPr>
      <p:cViewPr varScale="1">
        <p:scale>
          <a:sx n="47" d="100"/>
          <a:sy n="47" d="100"/>
        </p:scale>
        <p:origin x="797" y="72"/>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varScale="1">
      <p:scale>
        <a:sx n="100" d="100"/>
        <a:sy n="100" d="100"/>
      </p:scale>
      <p:origin x="0" y="-43264"/>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10/03/18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315096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10/03/18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51081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10/03/18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10/03/18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10/03/18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10/03/18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10/03/18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10/03/18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10/03/18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6" name="TextBox 5">
            <a:extLst>
              <a:ext uri="{FF2B5EF4-FFF2-40B4-BE49-F238E27FC236}">
                <a16:creationId xmlns:a16="http://schemas.microsoft.com/office/drawing/2014/main" xmlns="" id="{99334D5E-44A5-488E-82C5-89F5FE4E433B}"/>
              </a:ext>
            </a:extLst>
          </p:cNvPr>
          <p:cNvSpPr txBox="1"/>
          <p:nvPr/>
        </p:nvSpPr>
        <p:spPr>
          <a:xfrm>
            <a:off x="228600" y="4876800"/>
            <a:ext cx="86868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Acts 16 Through Many Tribulations</a:t>
            </a:r>
            <a:endParaRPr lang="en-US"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they stoned Paul and dragged him out of the city, supposing him to be dead.  </a:t>
            </a:r>
            <a:r>
              <a:rPr lang="en-US" sz="3200" b="1" baseline="30000" dirty="0"/>
              <a:t>20 </a:t>
            </a:r>
            <a:r>
              <a:rPr lang="en-US" sz="3200" b="1" u="sng" dirty="0">
                <a:solidFill>
                  <a:srgbClr val="002060"/>
                </a:solidFill>
              </a:rPr>
              <a:t>But while the disciples stood around him</a:t>
            </a:r>
            <a:r>
              <a:rPr lang="en-US" sz="3200" dirty="0"/>
              <a:t>, he got up and entered the city. </a:t>
            </a:r>
          </a:p>
          <a:p>
            <a:endParaRPr lang="en-US" sz="3100" dirty="0">
              <a:solidFill>
                <a:srgbClr val="002060"/>
              </a:solidFill>
            </a:endParaRPr>
          </a:p>
        </p:txBody>
      </p:sp>
      <p:sp>
        <p:nvSpPr>
          <p:cNvPr id="41" name="Rounded Rectangular Callout 17">
            <a:extLst>
              <a:ext uri="{FF2B5EF4-FFF2-40B4-BE49-F238E27FC236}">
                <a16:creationId xmlns:a16="http://schemas.microsoft.com/office/drawing/2014/main" xmlns="" id="{71B05CB6-74C0-4900-A138-8ED6B808A96B}"/>
              </a:ext>
            </a:extLst>
          </p:cNvPr>
          <p:cNvSpPr/>
          <p:nvPr/>
        </p:nvSpPr>
        <p:spPr>
          <a:xfrm>
            <a:off x="381000" y="1676400"/>
            <a:ext cx="38100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#1 Ministry involves FAILURE</a:t>
            </a:r>
          </a:p>
        </p:txBody>
      </p:sp>
      <p:sp>
        <p:nvSpPr>
          <p:cNvPr id="43" name="Rounded Rectangular Callout 17">
            <a:extLst>
              <a:ext uri="{FF2B5EF4-FFF2-40B4-BE49-F238E27FC236}">
                <a16:creationId xmlns:a16="http://schemas.microsoft.com/office/drawing/2014/main" xmlns="" id="{86B0018F-0734-4C75-8BDD-B39F09B0FBE5}"/>
              </a:ext>
            </a:extLst>
          </p:cNvPr>
          <p:cNvSpPr/>
          <p:nvPr/>
        </p:nvSpPr>
        <p:spPr>
          <a:xfrm>
            <a:off x="762000" y="2971800"/>
            <a:ext cx="47244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Which usually HURTS</a:t>
            </a:r>
          </a:p>
        </p:txBody>
      </p:sp>
      <p:sp>
        <p:nvSpPr>
          <p:cNvPr id="44" name="Rounded Rectangular Callout 17">
            <a:extLst>
              <a:ext uri="{FF2B5EF4-FFF2-40B4-BE49-F238E27FC236}">
                <a16:creationId xmlns:a16="http://schemas.microsoft.com/office/drawing/2014/main" xmlns="" id="{398161ED-30D2-4B5C-B488-B5BED0F35B50}"/>
              </a:ext>
            </a:extLst>
          </p:cNvPr>
          <p:cNvSpPr/>
          <p:nvPr/>
        </p:nvSpPr>
        <p:spPr>
          <a:xfrm>
            <a:off x="152400" y="76200"/>
            <a:ext cx="4495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Principles of Christian “Ministry:”</a:t>
            </a:r>
            <a:endParaRPr lang="en-US" sz="3800" b="1" i="1" dirty="0"/>
          </a:p>
        </p:txBody>
      </p:sp>
    </p:spTree>
    <p:extLst>
      <p:ext uri="{BB962C8B-B14F-4D97-AF65-F5344CB8AC3E}">
        <p14:creationId xmlns:p14="http://schemas.microsoft.com/office/powerpoint/2010/main" val="313591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they stoned Paul and dragged him out of the city, supposing him to be dead.  </a:t>
            </a:r>
            <a:r>
              <a:rPr lang="en-US" sz="3200" b="1" baseline="30000" dirty="0"/>
              <a:t>20 </a:t>
            </a:r>
            <a:r>
              <a:rPr lang="en-US" sz="3200" b="1" u="sng" dirty="0">
                <a:solidFill>
                  <a:srgbClr val="002060"/>
                </a:solidFill>
              </a:rPr>
              <a:t>But while the disciples stood around him</a:t>
            </a:r>
            <a:r>
              <a:rPr lang="en-US" sz="3200" dirty="0"/>
              <a:t>, he got up and entered the city. </a:t>
            </a:r>
          </a:p>
          <a:p>
            <a:endParaRPr lang="en-US" sz="3100" dirty="0">
              <a:solidFill>
                <a:srgbClr val="002060"/>
              </a:solidFill>
            </a:endParaRPr>
          </a:p>
        </p:txBody>
      </p:sp>
      <p:sp>
        <p:nvSpPr>
          <p:cNvPr id="44" name="Rounded Rectangular Callout 17">
            <a:extLst>
              <a:ext uri="{FF2B5EF4-FFF2-40B4-BE49-F238E27FC236}">
                <a16:creationId xmlns:a16="http://schemas.microsoft.com/office/drawing/2014/main" xmlns="" id="{398161ED-30D2-4B5C-B488-B5BED0F35B50}"/>
              </a:ext>
            </a:extLst>
          </p:cNvPr>
          <p:cNvSpPr/>
          <p:nvPr/>
        </p:nvSpPr>
        <p:spPr>
          <a:xfrm>
            <a:off x="152400" y="76200"/>
            <a:ext cx="4495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Principles of Christian “Ministry:”</a:t>
            </a:r>
            <a:endParaRPr lang="en-US" sz="3800" b="1" i="1" dirty="0"/>
          </a:p>
        </p:txBody>
      </p:sp>
      <p:sp>
        <p:nvSpPr>
          <p:cNvPr id="7" name="Rounded Rectangular Callout 17">
            <a:extLst>
              <a:ext uri="{FF2B5EF4-FFF2-40B4-BE49-F238E27FC236}">
                <a16:creationId xmlns:a16="http://schemas.microsoft.com/office/drawing/2014/main" xmlns="" id="{CF2E7C32-1C40-419F-A3D5-5BC173ECA637}"/>
              </a:ext>
            </a:extLst>
          </p:cNvPr>
          <p:cNvSpPr/>
          <p:nvPr/>
        </p:nvSpPr>
        <p:spPr>
          <a:xfrm>
            <a:off x="228600" y="1676400"/>
            <a:ext cx="4267200" cy="1828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#2 Ministry involves BUILDING God’s Kingdom</a:t>
            </a:r>
          </a:p>
        </p:txBody>
      </p:sp>
    </p:spTree>
    <p:extLst>
      <p:ext uri="{BB962C8B-B14F-4D97-AF65-F5344CB8AC3E}">
        <p14:creationId xmlns:p14="http://schemas.microsoft.com/office/powerpoint/2010/main" val="277333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they stoned Paul and dragged him out of the city, supposing him to be dead.  </a:t>
            </a:r>
            <a:r>
              <a:rPr lang="en-US" sz="3200" b="1" baseline="30000" dirty="0"/>
              <a:t>20 </a:t>
            </a:r>
            <a:r>
              <a:rPr lang="en-US" sz="3200" dirty="0"/>
              <a:t>But while the disciples stood around him, </a:t>
            </a:r>
            <a:r>
              <a:rPr lang="en-US" sz="3200" b="1" u="sng" dirty="0">
                <a:solidFill>
                  <a:srgbClr val="002060"/>
                </a:solidFill>
              </a:rPr>
              <a:t>he got up and entered the city.</a:t>
            </a:r>
            <a:r>
              <a:rPr lang="en-US" sz="3200" dirty="0"/>
              <a:t> </a:t>
            </a:r>
          </a:p>
          <a:p>
            <a:endParaRPr lang="en-US" sz="3100" dirty="0">
              <a:solidFill>
                <a:srgbClr val="002060"/>
              </a:solidFill>
            </a:endParaRPr>
          </a:p>
        </p:txBody>
      </p:sp>
      <p:sp>
        <p:nvSpPr>
          <p:cNvPr id="44" name="Rounded Rectangular Callout 17">
            <a:extLst>
              <a:ext uri="{FF2B5EF4-FFF2-40B4-BE49-F238E27FC236}">
                <a16:creationId xmlns:a16="http://schemas.microsoft.com/office/drawing/2014/main" xmlns="" id="{398161ED-30D2-4B5C-B488-B5BED0F35B50}"/>
              </a:ext>
            </a:extLst>
          </p:cNvPr>
          <p:cNvSpPr/>
          <p:nvPr/>
        </p:nvSpPr>
        <p:spPr>
          <a:xfrm>
            <a:off x="152400" y="76200"/>
            <a:ext cx="4495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Principles of Christian “Ministry:”</a:t>
            </a:r>
            <a:endParaRPr lang="en-US" sz="3800" b="1" i="1" dirty="0"/>
          </a:p>
        </p:txBody>
      </p:sp>
      <p:sp>
        <p:nvSpPr>
          <p:cNvPr id="7" name="Rounded Rectangular Callout 17">
            <a:extLst>
              <a:ext uri="{FF2B5EF4-FFF2-40B4-BE49-F238E27FC236}">
                <a16:creationId xmlns:a16="http://schemas.microsoft.com/office/drawing/2014/main" xmlns="" id="{CF2E7C32-1C40-419F-A3D5-5BC173ECA637}"/>
              </a:ext>
            </a:extLst>
          </p:cNvPr>
          <p:cNvSpPr/>
          <p:nvPr/>
        </p:nvSpPr>
        <p:spPr>
          <a:xfrm>
            <a:off x="228600" y="1676400"/>
            <a:ext cx="4267200" cy="1828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#2 Ministry involves BUILDING God’s Kingdom</a:t>
            </a:r>
          </a:p>
        </p:txBody>
      </p:sp>
    </p:spTree>
    <p:extLst>
      <p:ext uri="{BB962C8B-B14F-4D97-AF65-F5344CB8AC3E}">
        <p14:creationId xmlns:p14="http://schemas.microsoft.com/office/powerpoint/2010/main" val="408878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they stoned Paul and dragged him out of the city, supposing him to be dead.  </a:t>
            </a:r>
            <a:r>
              <a:rPr lang="en-US" sz="3200" b="1" baseline="30000" dirty="0"/>
              <a:t>20 </a:t>
            </a:r>
            <a:r>
              <a:rPr lang="en-US" sz="3200" dirty="0"/>
              <a:t>But while the disciples stood around him, </a:t>
            </a:r>
            <a:r>
              <a:rPr lang="en-US" sz="3200" b="1" u="sng" dirty="0">
                <a:solidFill>
                  <a:srgbClr val="002060"/>
                </a:solidFill>
              </a:rPr>
              <a:t>he got up and entered the city.</a:t>
            </a:r>
            <a:r>
              <a:rPr lang="en-US" sz="3200" dirty="0"/>
              <a:t> </a:t>
            </a:r>
          </a:p>
          <a:p>
            <a:endParaRPr lang="en-US" sz="3100" dirty="0">
              <a:solidFill>
                <a:srgbClr val="002060"/>
              </a:solidFill>
            </a:endParaRPr>
          </a:p>
        </p:txBody>
      </p:sp>
      <p:sp>
        <p:nvSpPr>
          <p:cNvPr id="44" name="Rounded Rectangular Callout 17">
            <a:extLst>
              <a:ext uri="{FF2B5EF4-FFF2-40B4-BE49-F238E27FC236}">
                <a16:creationId xmlns:a16="http://schemas.microsoft.com/office/drawing/2014/main" xmlns="" id="{398161ED-30D2-4B5C-B488-B5BED0F35B50}"/>
              </a:ext>
            </a:extLst>
          </p:cNvPr>
          <p:cNvSpPr/>
          <p:nvPr/>
        </p:nvSpPr>
        <p:spPr>
          <a:xfrm>
            <a:off x="152400" y="76200"/>
            <a:ext cx="4495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Principles of Christian “Ministry:”</a:t>
            </a:r>
            <a:endParaRPr lang="en-US" sz="3800" b="1" i="1" dirty="0"/>
          </a:p>
        </p:txBody>
      </p:sp>
      <p:sp>
        <p:nvSpPr>
          <p:cNvPr id="6" name="Rounded Rectangular Callout 17">
            <a:extLst>
              <a:ext uri="{FF2B5EF4-FFF2-40B4-BE49-F238E27FC236}">
                <a16:creationId xmlns:a16="http://schemas.microsoft.com/office/drawing/2014/main" xmlns="" id="{BE6DBFA3-FB5B-4520-9325-D8469BEE6676}"/>
              </a:ext>
            </a:extLst>
          </p:cNvPr>
          <p:cNvSpPr/>
          <p:nvPr/>
        </p:nvSpPr>
        <p:spPr>
          <a:xfrm>
            <a:off x="304800" y="1676400"/>
            <a:ext cx="4038600" cy="1905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#3 Ministry requires a “next-play” mentality</a:t>
            </a:r>
          </a:p>
        </p:txBody>
      </p:sp>
    </p:spTree>
    <p:extLst>
      <p:ext uri="{BB962C8B-B14F-4D97-AF65-F5344CB8AC3E}">
        <p14:creationId xmlns:p14="http://schemas.microsoft.com/office/powerpoint/2010/main" val="21525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5105400"/>
            <a:ext cx="9144000" cy="1752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14:20 </a:t>
            </a:r>
            <a:r>
              <a:rPr lang="en-US" sz="3200" b="1" u="sng" dirty="0">
                <a:solidFill>
                  <a:srgbClr val="002060"/>
                </a:solidFill>
              </a:rPr>
              <a:t>The next day he went away with Barnabas to </a:t>
            </a:r>
            <a:r>
              <a:rPr lang="en-US" sz="3200" b="1" u="sng" dirty="0" err="1">
                <a:solidFill>
                  <a:srgbClr val="002060"/>
                </a:solidFill>
              </a:rPr>
              <a:t>Derbe</a:t>
            </a:r>
            <a:r>
              <a:rPr lang="en-US" sz="3200" dirty="0"/>
              <a:t>. </a:t>
            </a:r>
            <a:r>
              <a:rPr lang="en-US" sz="3200" b="1" baseline="30000" dirty="0"/>
              <a:t>21 </a:t>
            </a:r>
            <a:r>
              <a:rPr lang="en-US" sz="3200" dirty="0"/>
              <a:t>After they had preached the gospel to that city and had made many disciples, </a:t>
            </a:r>
            <a:endParaRPr lang="en-US" dirty="0"/>
          </a:p>
          <a:p>
            <a:endParaRPr lang="en-US" sz="3100" dirty="0">
              <a:solidFill>
                <a:srgbClr val="002060"/>
              </a:solidFill>
            </a:endParaRPr>
          </a:p>
        </p:txBody>
      </p:sp>
      <p:sp>
        <p:nvSpPr>
          <p:cNvPr id="45" name="TextBox 44">
            <a:extLst>
              <a:ext uri="{FF2B5EF4-FFF2-40B4-BE49-F238E27FC236}">
                <a16:creationId xmlns:a16="http://schemas.microsoft.com/office/drawing/2014/main" xmlns="" id="{B90B396B-56BC-4FD2-B2CB-676837FB01C5}"/>
              </a:ext>
            </a:extLst>
          </p:cNvPr>
          <p:cNvSpPr txBox="1"/>
          <p:nvPr/>
        </p:nvSpPr>
        <p:spPr>
          <a:xfrm>
            <a:off x="0" y="5105400"/>
            <a:ext cx="9144000" cy="1752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14:20 </a:t>
            </a:r>
            <a:r>
              <a:rPr lang="en-US" sz="3200" dirty="0"/>
              <a:t>The next day he went away with Barnabas to </a:t>
            </a:r>
            <a:r>
              <a:rPr lang="en-US" sz="3200" dirty="0" err="1"/>
              <a:t>Derbe</a:t>
            </a:r>
            <a:r>
              <a:rPr lang="en-US" sz="3200" dirty="0"/>
              <a:t>. </a:t>
            </a:r>
            <a:r>
              <a:rPr lang="en-US" sz="3200" b="1" baseline="30000" dirty="0"/>
              <a:t>21 </a:t>
            </a:r>
            <a:r>
              <a:rPr lang="en-US" sz="3200" dirty="0"/>
              <a:t>After they had </a:t>
            </a:r>
            <a:r>
              <a:rPr lang="en-US" sz="3200" b="1" u="sng" dirty="0">
                <a:solidFill>
                  <a:srgbClr val="002060"/>
                </a:solidFill>
              </a:rPr>
              <a:t>preached the gospel to that city and had made many disciples</a:t>
            </a:r>
            <a:r>
              <a:rPr lang="en-US" sz="3200" dirty="0"/>
              <a:t>, </a:t>
            </a:r>
            <a:endParaRPr lang="en-US" dirty="0"/>
          </a:p>
          <a:p>
            <a:endParaRPr lang="en-US" sz="3100" dirty="0">
              <a:solidFill>
                <a:srgbClr val="002060"/>
              </a:solidFill>
            </a:endParaRPr>
          </a:p>
        </p:txBody>
      </p:sp>
    </p:spTree>
    <p:extLst>
      <p:ext uri="{BB962C8B-B14F-4D97-AF65-F5344CB8AC3E}">
        <p14:creationId xmlns:p14="http://schemas.microsoft.com/office/powerpoint/2010/main" val="2075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500"/>
                                        <p:tgtEl>
                                          <p:spTgt spid="41"/>
                                        </p:tgtEl>
                                      </p:cBhvr>
                                    </p:animEffect>
                                  </p:childTnLst>
                                </p:cTn>
                              </p:par>
                            </p:childTnLst>
                          </p:cTn>
                        </p:par>
                        <p:par>
                          <p:cTn id="91" fill="hold">
                            <p:stCondLst>
                              <p:cond delay="500"/>
                            </p:stCondLst>
                            <p:childTnLst>
                              <p:par>
                                <p:cTn id="92" presetID="1" presetClass="entr" presetSubtype="0"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childTnLst>
                          </p:cTn>
                        </p:par>
                        <p:par>
                          <p:cTn id="94" fill="hold">
                            <p:stCondLst>
                              <p:cond delay="500"/>
                            </p:stCondLst>
                            <p:childTnLst>
                              <p:par>
                                <p:cTn id="95" presetID="22" presetClass="entr" presetSubtype="4"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down)">
                                      <p:cBhvr>
                                        <p:cTn id="97" dur="500"/>
                                        <p:tgtEl>
                                          <p:spTgt spid="38"/>
                                        </p:tgtEl>
                                      </p:cBhvr>
                                    </p:animEffect>
                                  </p:childTnLst>
                                </p:cTn>
                              </p:par>
                            </p:childTnLst>
                          </p:cTn>
                        </p:par>
                        <p:par>
                          <p:cTn id="98" fill="hold">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20" grpId="0" animBg="1"/>
      <p:bldP spid="24" grpId="0" animBg="1"/>
      <p:bldP spid="16" grpId="0" animBg="1"/>
      <p:bldP spid="18" grpId="0" animBg="1"/>
      <p:bldP spid="29" grpId="0" animBg="1"/>
      <p:bldP spid="22" grpId="0" animBg="1"/>
      <p:bldP spid="33" grpId="0" animBg="1"/>
      <p:bldP spid="31" grpId="0" animBg="1"/>
      <p:bldP spid="35" grpId="0" animBg="1"/>
      <p:bldP spid="34" grpId="0" animBg="1"/>
      <p:bldP spid="39" grpId="0" animBg="1"/>
      <p:bldP spid="40" grpId="0" animBg="1"/>
      <p:bldP spid="42" grpId="0" animBg="1"/>
      <p:bldP spid="43"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b="1" u="sng" dirty="0">
                <a:solidFill>
                  <a:srgbClr val="002060"/>
                </a:solidFill>
              </a:rPr>
              <a:t>they returned to Lystra</a:t>
            </a:r>
            <a:r>
              <a:rPr lang="en-US" sz="3200" dirty="0"/>
              <a:t> and to Iconium and to Antioch,</a:t>
            </a:r>
            <a:r>
              <a:rPr lang="en-US" sz="3200" b="1" baseline="30000" dirty="0"/>
              <a:t>22 </a:t>
            </a:r>
            <a:r>
              <a:rPr lang="en-US" sz="3200" dirty="0"/>
              <a:t>strengthening the souls of the disciples, encouraging them to continue in the faith, and saying, “Through many tribulations we must enter the kingdom of God.”  </a:t>
            </a:r>
          </a:p>
          <a:p>
            <a:endParaRPr lang="en-US" sz="3100" dirty="0">
              <a:solidFill>
                <a:srgbClr val="002060"/>
              </a:solidFill>
            </a:endParaRPr>
          </a:p>
        </p:txBody>
      </p: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370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b="1" u="sng" dirty="0">
                <a:solidFill>
                  <a:srgbClr val="002060"/>
                </a:solidFill>
              </a:rPr>
              <a:t>they returned to Lystra and to Iconium and to Antioch</a:t>
            </a:r>
            <a:r>
              <a:rPr lang="en-US" sz="3200" dirty="0"/>
              <a:t>,</a:t>
            </a:r>
            <a:r>
              <a:rPr lang="en-US" sz="3200" b="1" baseline="30000" dirty="0"/>
              <a:t>22 </a:t>
            </a:r>
            <a:r>
              <a:rPr lang="en-US" sz="3200" dirty="0"/>
              <a:t>strengthening the souls of the disciples, encouraging them to continue in the faith, and saying, “Through many tribulations we must enter the kingdom of God.”  </a:t>
            </a:r>
          </a:p>
          <a:p>
            <a:endParaRPr lang="en-US" sz="3100" dirty="0">
              <a:solidFill>
                <a:srgbClr val="002060"/>
              </a:solidFill>
            </a:endParaRPr>
          </a:p>
        </p:txBody>
      </p: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39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b="1" u="sng" dirty="0">
                <a:solidFill>
                  <a:srgbClr val="002060"/>
                </a:solidFill>
              </a:rPr>
              <a:t>they returned to Lystra and to Iconium and to Antioch</a:t>
            </a:r>
            <a:r>
              <a:rPr lang="en-US" sz="3200" dirty="0"/>
              <a:t>,</a:t>
            </a:r>
            <a:r>
              <a:rPr lang="en-US" sz="3200" b="1" baseline="30000" dirty="0"/>
              <a:t>22 </a:t>
            </a:r>
            <a:r>
              <a:rPr lang="en-US" sz="3200" dirty="0"/>
              <a:t>strengthening the souls of the disciples, encouraging them to continue in the faith, and saying, “Through many tribulations we must enter the kingdom of God.”  </a:t>
            </a:r>
          </a:p>
          <a:p>
            <a:endParaRPr lang="en-US" sz="3100" dirty="0">
              <a:solidFill>
                <a:srgbClr val="002060"/>
              </a:solidFill>
            </a:endParaRPr>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flipH="1" flipV="1">
            <a:off x="6781800" y="1524000"/>
            <a:ext cx="1524000" cy="647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491C2828-14CC-4194-A1EE-845866761359}"/>
              </a:ext>
            </a:extLst>
          </p:cNvPr>
          <p:cNvSpPr/>
          <p:nvPr/>
        </p:nvSpPr>
        <p:spPr>
          <a:xfrm>
            <a:off x="7142018" y="2362200"/>
            <a:ext cx="1981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 200 Miles</a:t>
            </a:r>
          </a:p>
        </p:txBody>
      </p:sp>
    </p:spTree>
    <p:extLst>
      <p:ext uri="{BB962C8B-B14F-4D97-AF65-F5344CB8AC3E}">
        <p14:creationId xmlns:p14="http://schemas.microsoft.com/office/powerpoint/2010/main" val="28020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b="1" u="sng" dirty="0">
                <a:solidFill>
                  <a:srgbClr val="002060"/>
                </a:solidFill>
              </a:rPr>
              <a:t>they returned to Lystra and to Iconium and to Antioch</a:t>
            </a:r>
            <a:r>
              <a:rPr lang="en-US" sz="3200" dirty="0"/>
              <a:t>,</a:t>
            </a:r>
            <a:r>
              <a:rPr lang="en-US" sz="3200" b="1" baseline="30000" dirty="0"/>
              <a:t>22 </a:t>
            </a:r>
            <a:r>
              <a:rPr lang="en-US" sz="3200" dirty="0"/>
              <a:t>strengthening the souls of the disciples, encouraging them to continue in the faith, and saying, “Through many tribulations we must enter the kingdom of God.”  </a:t>
            </a:r>
          </a:p>
          <a:p>
            <a:endParaRPr lang="en-US" sz="3100" dirty="0">
              <a:solidFill>
                <a:srgbClr val="002060"/>
              </a:solidFill>
            </a:endParaRPr>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AD8B5CB-4E64-4F3E-80E4-586F6ADCE62C}"/>
              </a:ext>
            </a:extLst>
          </p:cNvPr>
          <p:cNvCxnSpPr>
            <a:cxnSpLocks/>
          </p:cNvCxnSpPr>
          <p:nvPr/>
        </p:nvCxnSpPr>
        <p:spPr>
          <a:xfrm flipH="1">
            <a:off x="4876800" y="990600"/>
            <a:ext cx="76200" cy="533400"/>
          </a:xfrm>
          <a:prstGeom prst="line">
            <a:avLst/>
          </a:prstGeom>
          <a:ln w="920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b="1" u="sng" dirty="0">
                <a:solidFill>
                  <a:srgbClr val="002060"/>
                </a:solidFill>
              </a:rPr>
              <a:t>strengthening the souls of the disciples</a:t>
            </a:r>
            <a:r>
              <a:rPr lang="en-US" sz="3200" dirty="0"/>
              <a:t>, encouraging them to continue in the faith, and saying, “Through many tribulations we must enter the kingdom of God.”  </a:t>
            </a:r>
          </a:p>
          <a:p>
            <a:endParaRPr lang="en-US" sz="3100" dirty="0">
              <a:solidFill>
                <a:srgbClr val="002060"/>
              </a:solidFill>
            </a:endParaRPr>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228600" y="2895600"/>
            <a:ext cx="55626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#2 Ministry involves BUILDING God’s Kingdom</a:t>
            </a:r>
          </a:p>
        </p:txBody>
      </p:sp>
      <p:sp>
        <p:nvSpPr>
          <p:cNvPr id="54" name="TextBox 53">
            <a:extLst>
              <a:ext uri="{FF2B5EF4-FFF2-40B4-BE49-F238E27FC236}">
                <a16:creationId xmlns:a16="http://schemas.microsoft.com/office/drawing/2014/main" xmlns="" id="{9CED6107-7AB5-4AED-BCB1-8BAF988445B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a:t>
            </a:r>
            <a:r>
              <a:rPr lang="en-US" sz="3100" b="1" u="sng" dirty="0">
                <a:solidFill>
                  <a:srgbClr val="002060"/>
                </a:solidFill>
              </a:rPr>
              <a:t>encouraging them to continue in the faith</a:t>
            </a:r>
            <a:r>
              <a:rPr lang="en-US" sz="3200" dirty="0"/>
              <a:t>, and saying, “Through many tribulations we must enter the kingdom of God.”  </a:t>
            </a:r>
          </a:p>
          <a:p>
            <a:endParaRPr lang="en-US" sz="3100" dirty="0">
              <a:solidFill>
                <a:srgbClr val="002060"/>
              </a:solidFill>
            </a:endParaRPr>
          </a:p>
        </p:txBody>
      </p:sp>
      <p:cxnSp>
        <p:nvCxnSpPr>
          <p:cNvPr id="58" name="Straight Connector 57">
            <a:extLst>
              <a:ext uri="{FF2B5EF4-FFF2-40B4-BE49-F238E27FC236}">
                <a16:creationId xmlns:a16="http://schemas.microsoft.com/office/drawing/2014/main" xmlns="" id="{2CA5DD64-EC74-4973-9B36-D858D170E4D6}"/>
              </a:ext>
            </a:extLst>
          </p:cNvPr>
          <p:cNvCxnSpPr>
            <a:cxnSpLocks/>
          </p:cNvCxnSpPr>
          <p:nvPr/>
        </p:nvCxnSpPr>
        <p:spPr>
          <a:xfrm flipH="1">
            <a:off x="4876800" y="990600"/>
            <a:ext cx="76200" cy="533400"/>
          </a:xfrm>
          <a:prstGeom prst="line">
            <a:avLst/>
          </a:prstGeom>
          <a:ln w="920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5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250"/>
                                        <p:tgtEl>
                                          <p:spTgt spid="25"/>
                                        </p:tgtEl>
                                      </p:cBhvr>
                                    </p:animEffect>
                                  </p:childTnLst>
                                </p:cTn>
                              </p:par>
                            </p:childTnLst>
                          </p:cTn>
                        </p:par>
                        <p:par>
                          <p:cTn id="29" fill="hold">
                            <p:stCondLst>
                              <p:cond delay="750"/>
                            </p:stCondLst>
                            <p:childTnLst>
                              <p:par>
                                <p:cTn id="30" presetID="1"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par>
                          <p:cTn id="32" fill="hold">
                            <p:stCondLst>
                              <p:cond delay="75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1250"/>
                            </p:stCondLst>
                            <p:childTnLst>
                              <p:par>
                                <p:cTn id="37" presetID="1"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22" presetClass="entr" presetSubtype="4"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250"/>
                                        <p:tgtEl>
                                          <p:spTgt spid="30"/>
                                        </p:tgtEl>
                                      </p:cBhvr>
                                    </p:animEffec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2000"/>
                            </p:stCondLst>
                            <p:childTnLst>
                              <p:par>
                                <p:cTn id="53" presetID="1" presetClass="entr" presetSubtype="0" fill="hold" grpId="0" nodeType="afterEffect">
                                  <p:stCondLst>
                                    <p:cond delay="25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2250"/>
                            </p:stCondLst>
                            <p:childTnLst>
                              <p:par>
                                <p:cTn id="56" presetID="22" presetClass="entr" presetSubtype="1"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500"/>
                                        <p:tgtEl>
                                          <p:spTgt spid="19"/>
                                        </p:tgtEl>
                                      </p:cBhvr>
                                    </p:animEffect>
                                  </p:childTnLst>
                                </p:cTn>
                              </p:par>
                              <p:par>
                                <p:cTn id="59" presetID="22" presetClass="entr" presetSubtype="1"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par>
                                <p:cTn id="62" presetID="22" presetClass="entr" presetSubtype="2"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right)">
                                      <p:cBhvr>
                                        <p:cTn id="64" dur="500"/>
                                        <p:tgtEl>
                                          <p:spTgt spid="28"/>
                                        </p:tgtEl>
                                      </p:cBhvr>
                                    </p:animEffect>
                                  </p:childTnLst>
                                </p:cTn>
                              </p:par>
                              <p:par>
                                <p:cTn id="65" presetID="22" presetClass="entr" presetSubtype="2"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right)">
                                      <p:cBhvr>
                                        <p:cTn id="67" dur="50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par>
                                <p:cTn id="71" presetID="22" presetClass="entr" presetSubtype="4"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childTnLst>
                          </p:cTn>
                        </p:par>
                        <p:par>
                          <p:cTn id="74" fill="hold">
                            <p:stCondLst>
                              <p:cond delay="2750"/>
                            </p:stCondLst>
                            <p:childTnLst>
                              <p:par>
                                <p:cTn id="75" presetID="1"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20" grpId="0" animBg="1"/>
      <p:bldP spid="24" grpId="0" animBg="1"/>
      <p:bldP spid="16" grpId="0" animBg="1"/>
      <p:bldP spid="18" grpId="0" animBg="1"/>
      <p:bldP spid="29" grpId="0" animBg="1"/>
      <p:bldP spid="22" grpId="0" animBg="1"/>
      <p:bldP spid="33" grpId="0" animBg="1"/>
      <p:bldP spid="31" grpId="0" animBg="1"/>
      <p:bldP spid="35" grpId="0" animBg="1"/>
      <p:bldP spid="34" grpId="0" animBg="1"/>
      <p:bldP spid="39" grpId="0" animBg="1"/>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228600" y="2895600"/>
            <a:ext cx="55626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#2 Ministry involves BUILDING God’s Kingdom</a:t>
            </a:r>
          </a:p>
        </p:txBody>
      </p:sp>
      <p:cxnSp>
        <p:nvCxnSpPr>
          <p:cNvPr id="57" name="Straight Connector 56">
            <a:extLst>
              <a:ext uri="{FF2B5EF4-FFF2-40B4-BE49-F238E27FC236}">
                <a16:creationId xmlns:a16="http://schemas.microsoft.com/office/drawing/2014/main" xmlns="" id="{28BBE9D1-6085-47F2-9A27-43407391F5EC}"/>
              </a:ext>
            </a:extLst>
          </p:cNvPr>
          <p:cNvCxnSpPr>
            <a:cxnSpLocks/>
          </p:cNvCxnSpPr>
          <p:nvPr/>
        </p:nvCxnSpPr>
        <p:spPr>
          <a:xfrm flipH="1">
            <a:off x="4876800" y="990600"/>
            <a:ext cx="76200" cy="533400"/>
          </a:xfrm>
          <a:prstGeom prst="line">
            <a:avLst/>
          </a:prstGeom>
          <a:ln w="920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0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152400" y="2286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We are part of something incredible… </a:t>
            </a:r>
          </a:p>
        </p:txBody>
      </p:sp>
      <p:sp>
        <p:nvSpPr>
          <p:cNvPr id="47" name="Rounded Rectangular Callout 17">
            <a:extLst>
              <a:ext uri="{FF2B5EF4-FFF2-40B4-BE49-F238E27FC236}">
                <a16:creationId xmlns:a16="http://schemas.microsoft.com/office/drawing/2014/main" xmlns="" id="{82A06482-C083-4561-ADE2-2C32A1CA833F}"/>
              </a:ext>
            </a:extLst>
          </p:cNvPr>
          <p:cNvSpPr/>
          <p:nvPr/>
        </p:nvSpPr>
        <p:spPr>
          <a:xfrm>
            <a:off x="3429000" y="838200"/>
            <a:ext cx="5562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i="1" dirty="0"/>
          </a:p>
        </p:txBody>
      </p:sp>
    </p:spTree>
    <p:extLst>
      <p:ext uri="{BB962C8B-B14F-4D97-AF65-F5344CB8AC3E}">
        <p14:creationId xmlns:p14="http://schemas.microsoft.com/office/powerpoint/2010/main" val="23929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152400" y="2286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We are part of something incredible… </a:t>
            </a:r>
          </a:p>
        </p:txBody>
      </p:sp>
      <p:sp>
        <p:nvSpPr>
          <p:cNvPr id="47" name="Rounded Rectangular Callout 17">
            <a:extLst>
              <a:ext uri="{FF2B5EF4-FFF2-40B4-BE49-F238E27FC236}">
                <a16:creationId xmlns:a16="http://schemas.microsoft.com/office/drawing/2014/main" xmlns="" id="{82A06482-C083-4561-ADE2-2C32A1CA833F}"/>
              </a:ext>
            </a:extLst>
          </p:cNvPr>
          <p:cNvSpPr/>
          <p:nvPr/>
        </p:nvSpPr>
        <p:spPr>
          <a:xfrm>
            <a:off x="3429000" y="838200"/>
            <a:ext cx="5562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But it </a:t>
            </a:r>
            <a:r>
              <a:rPr lang="en-US" sz="3600" b="1" i="1" dirty="0" err="1"/>
              <a:t>ain’t</a:t>
            </a:r>
            <a:r>
              <a:rPr lang="en-US" sz="3600" b="1" i="1" dirty="0"/>
              <a:t> </a:t>
            </a:r>
            <a:r>
              <a:rPr lang="en-US" sz="3600" b="1" i="1" dirty="0" err="1"/>
              <a:t>gonna</a:t>
            </a:r>
            <a:r>
              <a:rPr lang="en-US" sz="3600" b="1" i="1" dirty="0"/>
              <a:t> be easy</a:t>
            </a:r>
          </a:p>
        </p:txBody>
      </p:sp>
    </p:spTree>
    <p:extLst>
      <p:ext uri="{BB962C8B-B14F-4D97-AF65-F5344CB8AC3E}">
        <p14:creationId xmlns:p14="http://schemas.microsoft.com/office/powerpoint/2010/main" val="31524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152400" y="2286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We are part of something incredible… </a:t>
            </a:r>
          </a:p>
        </p:txBody>
      </p:sp>
      <p:sp>
        <p:nvSpPr>
          <p:cNvPr id="47" name="Rounded Rectangular Callout 17">
            <a:extLst>
              <a:ext uri="{FF2B5EF4-FFF2-40B4-BE49-F238E27FC236}">
                <a16:creationId xmlns:a16="http://schemas.microsoft.com/office/drawing/2014/main" xmlns="" id="{82A06482-C083-4561-ADE2-2C32A1CA833F}"/>
              </a:ext>
            </a:extLst>
          </p:cNvPr>
          <p:cNvSpPr/>
          <p:nvPr/>
        </p:nvSpPr>
        <p:spPr>
          <a:xfrm>
            <a:off x="3429000" y="838200"/>
            <a:ext cx="5562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But it </a:t>
            </a:r>
            <a:r>
              <a:rPr lang="en-US" sz="3600" b="1" i="1" dirty="0" err="1"/>
              <a:t>ain’t</a:t>
            </a:r>
            <a:r>
              <a:rPr lang="en-US" sz="3600" b="1" i="1" dirty="0"/>
              <a:t> </a:t>
            </a:r>
            <a:r>
              <a:rPr lang="en-US" sz="3600" b="1" i="1" dirty="0" err="1"/>
              <a:t>gonna</a:t>
            </a:r>
            <a:r>
              <a:rPr lang="en-US" sz="3600" b="1" i="1" dirty="0"/>
              <a:t> be easy</a:t>
            </a:r>
          </a:p>
        </p:txBody>
      </p:sp>
      <p:sp>
        <p:nvSpPr>
          <p:cNvPr id="48" name="Rounded Rectangular Callout 17">
            <a:extLst>
              <a:ext uri="{FF2B5EF4-FFF2-40B4-BE49-F238E27FC236}">
                <a16:creationId xmlns:a16="http://schemas.microsoft.com/office/drawing/2014/main" xmlns="" id="{47F7785E-C8CB-475D-B3C3-2E60A1F5D80D}"/>
              </a:ext>
            </a:extLst>
          </p:cNvPr>
          <p:cNvSpPr/>
          <p:nvPr/>
        </p:nvSpPr>
        <p:spPr>
          <a:xfrm>
            <a:off x="914400" y="1524000"/>
            <a:ext cx="74676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big important project do you take on and expect it to be </a:t>
            </a:r>
            <a:r>
              <a:rPr lang="en-US" sz="3200" b="1" i="1" dirty="0"/>
              <a:t>easy</a:t>
            </a:r>
            <a:r>
              <a:rPr lang="en-US" sz="3200" b="1" dirty="0"/>
              <a:t>?</a:t>
            </a:r>
          </a:p>
        </p:txBody>
      </p:sp>
    </p:spTree>
    <p:extLst>
      <p:ext uri="{BB962C8B-B14F-4D97-AF65-F5344CB8AC3E}">
        <p14:creationId xmlns:p14="http://schemas.microsoft.com/office/powerpoint/2010/main" val="6872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7" grpId="0"/>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152400" y="2286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We are part of something incredible… </a:t>
            </a:r>
          </a:p>
        </p:txBody>
      </p:sp>
      <p:sp>
        <p:nvSpPr>
          <p:cNvPr id="47" name="Rounded Rectangular Callout 17">
            <a:extLst>
              <a:ext uri="{FF2B5EF4-FFF2-40B4-BE49-F238E27FC236}">
                <a16:creationId xmlns:a16="http://schemas.microsoft.com/office/drawing/2014/main" xmlns="" id="{82A06482-C083-4561-ADE2-2C32A1CA833F}"/>
              </a:ext>
            </a:extLst>
          </p:cNvPr>
          <p:cNvSpPr/>
          <p:nvPr/>
        </p:nvSpPr>
        <p:spPr>
          <a:xfrm>
            <a:off x="3429000" y="838200"/>
            <a:ext cx="5562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But it </a:t>
            </a:r>
            <a:r>
              <a:rPr lang="en-US" sz="3600" b="1" i="1" dirty="0" err="1"/>
              <a:t>ain’t</a:t>
            </a:r>
            <a:r>
              <a:rPr lang="en-US" sz="3600" b="1" i="1" dirty="0"/>
              <a:t> </a:t>
            </a:r>
            <a:r>
              <a:rPr lang="en-US" sz="3600" b="1" i="1" dirty="0" err="1"/>
              <a:t>gonna</a:t>
            </a:r>
            <a:r>
              <a:rPr lang="en-US" sz="3600" b="1" i="1" dirty="0"/>
              <a:t> be easy</a:t>
            </a:r>
          </a:p>
        </p:txBody>
      </p:sp>
      <p:sp>
        <p:nvSpPr>
          <p:cNvPr id="48" name="Rounded Rectangular Callout 17">
            <a:extLst>
              <a:ext uri="{FF2B5EF4-FFF2-40B4-BE49-F238E27FC236}">
                <a16:creationId xmlns:a16="http://schemas.microsoft.com/office/drawing/2014/main" xmlns="" id="{47F7785E-C8CB-475D-B3C3-2E60A1F5D80D}"/>
              </a:ext>
            </a:extLst>
          </p:cNvPr>
          <p:cNvSpPr/>
          <p:nvPr/>
        </p:nvSpPr>
        <p:spPr>
          <a:xfrm>
            <a:off x="914400" y="1524000"/>
            <a:ext cx="74676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big important project do you take on and expect it to be </a:t>
            </a:r>
            <a:r>
              <a:rPr lang="en-US" sz="3200" b="1" i="1" dirty="0"/>
              <a:t>easy</a:t>
            </a:r>
            <a:r>
              <a:rPr lang="en-US" sz="3200" b="1"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94" y="0"/>
            <a:ext cx="10292188" cy="6858000"/>
          </a:xfrm>
          <a:prstGeom prst="rect">
            <a:avLst/>
          </a:prstGeom>
        </p:spPr>
      </p:pic>
    </p:spTree>
    <p:extLst>
      <p:ext uri="{BB962C8B-B14F-4D97-AF65-F5344CB8AC3E}">
        <p14:creationId xmlns:p14="http://schemas.microsoft.com/office/powerpoint/2010/main" val="338421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ular Callout 17">
            <a:extLst>
              <a:ext uri="{FF2B5EF4-FFF2-40B4-BE49-F238E27FC236}">
                <a16:creationId xmlns:a16="http://schemas.microsoft.com/office/drawing/2014/main" xmlns="" id="{AAF52239-B647-45CA-B51F-91F1619E4C21}"/>
              </a:ext>
            </a:extLst>
          </p:cNvPr>
          <p:cNvSpPr/>
          <p:nvPr/>
        </p:nvSpPr>
        <p:spPr>
          <a:xfrm>
            <a:off x="914400" y="1524000"/>
            <a:ext cx="74676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how much greater is our ministry mission?</a:t>
            </a:r>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152400" y="2286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We are part of something incredible… </a:t>
            </a:r>
          </a:p>
        </p:txBody>
      </p:sp>
      <p:sp>
        <p:nvSpPr>
          <p:cNvPr id="47" name="Rounded Rectangular Callout 17">
            <a:extLst>
              <a:ext uri="{FF2B5EF4-FFF2-40B4-BE49-F238E27FC236}">
                <a16:creationId xmlns:a16="http://schemas.microsoft.com/office/drawing/2014/main" xmlns="" id="{82A06482-C083-4561-ADE2-2C32A1CA833F}"/>
              </a:ext>
            </a:extLst>
          </p:cNvPr>
          <p:cNvSpPr/>
          <p:nvPr/>
        </p:nvSpPr>
        <p:spPr>
          <a:xfrm>
            <a:off x="3429000" y="838200"/>
            <a:ext cx="5562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But it </a:t>
            </a:r>
            <a:r>
              <a:rPr lang="en-US" sz="3600" b="1" i="1" dirty="0" err="1"/>
              <a:t>ain’t</a:t>
            </a:r>
            <a:r>
              <a:rPr lang="en-US" sz="3600" b="1" i="1" dirty="0"/>
              <a:t> </a:t>
            </a:r>
            <a:r>
              <a:rPr lang="en-US" sz="3600" b="1" i="1" dirty="0" err="1"/>
              <a:t>gonna</a:t>
            </a:r>
            <a:r>
              <a:rPr lang="en-US" sz="3600" b="1" i="1" dirty="0"/>
              <a:t> be easy</a:t>
            </a:r>
          </a:p>
        </p:txBody>
      </p:sp>
    </p:spTree>
    <p:extLst>
      <p:ext uri="{BB962C8B-B14F-4D97-AF65-F5344CB8AC3E}">
        <p14:creationId xmlns:p14="http://schemas.microsoft.com/office/powerpoint/2010/main" val="28583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ular Callout 17">
            <a:extLst>
              <a:ext uri="{FF2B5EF4-FFF2-40B4-BE49-F238E27FC236}">
                <a16:creationId xmlns:a16="http://schemas.microsoft.com/office/drawing/2014/main" xmlns="" id="{AAF52239-B647-45CA-B51F-91F1619E4C21}"/>
              </a:ext>
            </a:extLst>
          </p:cNvPr>
          <p:cNvSpPr/>
          <p:nvPr/>
        </p:nvSpPr>
        <p:spPr>
          <a:xfrm>
            <a:off x="914400" y="1524000"/>
            <a:ext cx="74676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how much greater is our ministry mission?</a:t>
            </a:r>
          </a:p>
        </p:txBody>
      </p:sp>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152400" y="2286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We are part of something incredible… </a:t>
            </a:r>
          </a:p>
        </p:txBody>
      </p:sp>
      <p:sp>
        <p:nvSpPr>
          <p:cNvPr id="47" name="Rounded Rectangular Callout 17">
            <a:extLst>
              <a:ext uri="{FF2B5EF4-FFF2-40B4-BE49-F238E27FC236}">
                <a16:creationId xmlns:a16="http://schemas.microsoft.com/office/drawing/2014/main" xmlns="" id="{82A06482-C083-4561-ADE2-2C32A1CA833F}"/>
              </a:ext>
            </a:extLst>
          </p:cNvPr>
          <p:cNvSpPr/>
          <p:nvPr/>
        </p:nvSpPr>
        <p:spPr>
          <a:xfrm>
            <a:off x="3429000" y="838200"/>
            <a:ext cx="5562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But it </a:t>
            </a:r>
            <a:r>
              <a:rPr lang="en-US" sz="3600" b="1" i="1" dirty="0" err="1"/>
              <a:t>ain’t</a:t>
            </a:r>
            <a:r>
              <a:rPr lang="en-US" sz="3600" b="1" i="1" dirty="0"/>
              <a:t> </a:t>
            </a:r>
            <a:r>
              <a:rPr lang="en-US" sz="3600" b="1" i="1" dirty="0" err="1"/>
              <a:t>gonna</a:t>
            </a:r>
            <a:r>
              <a:rPr lang="en-US" sz="3600" b="1" i="1" dirty="0"/>
              <a:t> be easy</a:t>
            </a:r>
          </a:p>
        </p:txBody>
      </p:sp>
      <p:sp>
        <p:nvSpPr>
          <p:cNvPr id="50" name="TextBox 49">
            <a:extLst>
              <a:ext uri="{FF2B5EF4-FFF2-40B4-BE49-F238E27FC236}">
                <a16:creationId xmlns:a16="http://schemas.microsoft.com/office/drawing/2014/main" xmlns="" id="{C29DBBD6-A6C2-41C1-89E6-7D114043B7AE}"/>
              </a:ext>
            </a:extLst>
          </p:cNvPr>
          <p:cNvSpPr txBox="1"/>
          <p:nvPr/>
        </p:nvSpPr>
        <p:spPr>
          <a:xfrm>
            <a:off x="152400" y="2667000"/>
            <a:ext cx="8839200" cy="1447800"/>
          </a:xfrm>
          <a:prstGeom prst="rect">
            <a:avLst/>
          </a:prstGeom>
          <a:solidFill>
            <a:schemeClr val="accent5">
              <a:lumMod val="75000"/>
            </a:schemeClr>
          </a:solidFill>
          <a:ln>
            <a:solidFill>
              <a:schemeClr val="bg2"/>
            </a:solidFill>
          </a:ln>
        </p:spPr>
        <p:txBody>
          <a:bodyPr wrap="square">
            <a:noAutofit/>
          </a:bodyPr>
          <a:lstStyle/>
          <a:p>
            <a:r>
              <a:rPr lang="en-US" sz="3000" b="1" baseline="30000" dirty="0">
                <a:solidFill>
                  <a:schemeClr val="bg1"/>
                </a:solidFill>
              </a:rPr>
              <a:t>1Peter 4:12 </a:t>
            </a:r>
            <a:r>
              <a:rPr lang="en-US" sz="3000" dirty="0">
                <a:solidFill>
                  <a:schemeClr val="bg1"/>
                </a:solidFill>
              </a:rPr>
              <a:t>Beloved, do not be surprised at the fiery ordeal among you, which comes upon you for your testing, as though some strange thing were happening to you</a:t>
            </a:r>
          </a:p>
          <a:p>
            <a:endParaRPr lang="en-US" sz="3100" dirty="0">
              <a:solidFill>
                <a:srgbClr val="002060"/>
              </a:solidFill>
            </a:endParaRPr>
          </a:p>
        </p:txBody>
      </p:sp>
    </p:spTree>
    <p:extLst>
      <p:ext uri="{BB962C8B-B14F-4D97-AF65-F5344CB8AC3E}">
        <p14:creationId xmlns:p14="http://schemas.microsoft.com/office/powerpoint/2010/main" val="13411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152400" y="2286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We are part of something incredible… </a:t>
            </a:r>
          </a:p>
        </p:txBody>
      </p:sp>
      <p:sp>
        <p:nvSpPr>
          <p:cNvPr id="47" name="Rounded Rectangular Callout 17">
            <a:extLst>
              <a:ext uri="{FF2B5EF4-FFF2-40B4-BE49-F238E27FC236}">
                <a16:creationId xmlns:a16="http://schemas.microsoft.com/office/drawing/2014/main" xmlns="" id="{82A06482-C083-4561-ADE2-2C32A1CA833F}"/>
              </a:ext>
            </a:extLst>
          </p:cNvPr>
          <p:cNvSpPr/>
          <p:nvPr/>
        </p:nvSpPr>
        <p:spPr>
          <a:xfrm>
            <a:off x="3429000" y="838200"/>
            <a:ext cx="5562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But it </a:t>
            </a:r>
            <a:r>
              <a:rPr lang="en-US" sz="3600" b="1" i="1" dirty="0" err="1"/>
              <a:t>ain’t</a:t>
            </a:r>
            <a:r>
              <a:rPr lang="en-US" sz="3600" b="1" i="1" dirty="0"/>
              <a:t> </a:t>
            </a:r>
            <a:r>
              <a:rPr lang="en-US" sz="3600" b="1" i="1" dirty="0" err="1"/>
              <a:t>gonna</a:t>
            </a:r>
            <a:r>
              <a:rPr lang="en-US" sz="3600" b="1" i="1" dirty="0"/>
              <a:t> be easy</a:t>
            </a:r>
          </a:p>
        </p:txBody>
      </p:sp>
      <p:sp>
        <p:nvSpPr>
          <p:cNvPr id="50" name="TextBox 49">
            <a:extLst>
              <a:ext uri="{FF2B5EF4-FFF2-40B4-BE49-F238E27FC236}">
                <a16:creationId xmlns:a16="http://schemas.microsoft.com/office/drawing/2014/main" xmlns="" id="{C29DBBD6-A6C2-41C1-89E6-7D114043B7AE}"/>
              </a:ext>
            </a:extLst>
          </p:cNvPr>
          <p:cNvSpPr txBox="1"/>
          <p:nvPr/>
        </p:nvSpPr>
        <p:spPr>
          <a:xfrm>
            <a:off x="152400" y="2667000"/>
            <a:ext cx="8839200" cy="1447800"/>
          </a:xfrm>
          <a:prstGeom prst="rect">
            <a:avLst/>
          </a:prstGeom>
          <a:solidFill>
            <a:schemeClr val="accent5">
              <a:lumMod val="75000"/>
            </a:schemeClr>
          </a:solidFill>
          <a:ln>
            <a:solidFill>
              <a:schemeClr val="bg2"/>
            </a:solidFill>
          </a:ln>
        </p:spPr>
        <p:txBody>
          <a:bodyPr wrap="square">
            <a:noAutofit/>
          </a:bodyPr>
          <a:lstStyle/>
          <a:p>
            <a:r>
              <a:rPr lang="en-US" sz="3000" b="1" baseline="30000" dirty="0">
                <a:solidFill>
                  <a:schemeClr val="bg1"/>
                </a:solidFill>
              </a:rPr>
              <a:t>1Peter 4:12 </a:t>
            </a:r>
            <a:r>
              <a:rPr lang="en-US" sz="3000" dirty="0">
                <a:solidFill>
                  <a:schemeClr val="bg1"/>
                </a:solidFill>
              </a:rPr>
              <a:t>Beloved, do not be surprised at the fiery ordeal among you, which comes upon you for your testing, as though some strange thing were happening to you</a:t>
            </a:r>
          </a:p>
          <a:p>
            <a:endParaRPr lang="en-US" sz="3100" dirty="0">
              <a:solidFill>
                <a:srgbClr val="002060"/>
              </a:solidFill>
            </a:endParaRPr>
          </a:p>
        </p:txBody>
      </p:sp>
      <p:sp>
        <p:nvSpPr>
          <p:cNvPr id="8" name="Rounded Rectangular Callout 17">
            <a:extLst>
              <a:ext uri="{FF2B5EF4-FFF2-40B4-BE49-F238E27FC236}">
                <a16:creationId xmlns:a16="http://schemas.microsoft.com/office/drawing/2014/main" xmlns="" id="{FC6206DB-97E3-490B-B167-FCDBCFDC2E64}"/>
              </a:ext>
            </a:extLst>
          </p:cNvPr>
          <p:cNvSpPr/>
          <p:nvPr/>
        </p:nvSpPr>
        <p:spPr>
          <a:xfrm>
            <a:off x="914400" y="1524000"/>
            <a:ext cx="74676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big, great project to you take on and expect it to be easy?</a:t>
            </a:r>
          </a:p>
        </p:txBody>
      </p:sp>
      <p:sp>
        <p:nvSpPr>
          <p:cNvPr id="49" name="Rounded Rectangular Callout 17">
            <a:extLst>
              <a:ext uri="{FF2B5EF4-FFF2-40B4-BE49-F238E27FC236}">
                <a16:creationId xmlns:a16="http://schemas.microsoft.com/office/drawing/2014/main" xmlns="" id="{AAF52239-B647-45CA-B51F-91F1619E4C21}"/>
              </a:ext>
            </a:extLst>
          </p:cNvPr>
          <p:cNvSpPr/>
          <p:nvPr/>
        </p:nvSpPr>
        <p:spPr>
          <a:xfrm>
            <a:off x="914400" y="1524000"/>
            <a:ext cx="74676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how much greater is our ministry mission?</a:t>
            </a:r>
          </a:p>
        </p:txBody>
      </p:sp>
      <p:sp>
        <p:nvSpPr>
          <p:cNvPr id="2" name="Oval 1">
            <a:extLst>
              <a:ext uri="{FF2B5EF4-FFF2-40B4-BE49-F238E27FC236}">
                <a16:creationId xmlns:a16="http://schemas.microsoft.com/office/drawing/2014/main" xmlns="" id="{33D2207B-62D2-4372-B2BC-2A6E7EDB4414}"/>
              </a:ext>
            </a:extLst>
          </p:cNvPr>
          <p:cNvSpPr/>
          <p:nvPr/>
        </p:nvSpPr>
        <p:spPr>
          <a:xfrm>
            <a:off x="1676400" y="5638800"/>
            <a:ext cx="1143000" cy="838200"/>
          </a:xfrm>
          <a:prstGeom prst="ellipse">
            <a:avLst/>
          </a:prstGeom>
          <a:noFill/>
          <a:ln w="825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11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278B2BEB-2195-4B6A-8F6C-D93ED7B99E7D}"/>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14:21 </a:t>
            </a:r>
            <a:r>
              <a:rPr lang="en-US" sz="3200" dirty="0"/>
              <a:t>they returned to Lystra and to Iconium and to Antioch,</a:t>
            </a:r>
            <a:r>
              <a:rPr lang="en-US" sz="3200" b="1" baseline="30000" dirty="0"/>
              <a:t>22 </a:t>
            </a:r>
            <a:r>
              <a:rPr lang="en-US" sz="3200" dirty="0"/>
              <a:t>strengthening the souls of the disciples, encouraging them to continue in the faith, and saying, “</a:t>
            </a:r>
            <a:r>
              <a:rPr lang="en-US" sz="3200" b="1" u="sng" dirty="0">
                <a:solidFill>
                  <a:srgbClr val="002060"/>
                </a:solidFill>
              </a:rPr>
              <a:t>Through many tribulations we must enter the kingdom of God</a:t>
            </a:r>
            <a:r>
              <a:rPr lang="en-US" sz="3200" dirty="0"/>
              <a:t>.”  </a:t>
            </a:r>
          </a:p>
          <a:p>
            <a:endParaRPr lang="en-US" sz="3100" dirty="0">
              <a:solidFill>
                <a:srgbClr val="002060"/>
              </a:solidFill>
            </a:endParaRPr>
          </a:p>
        </p:txBody>
      </p:sp>
      <p:sp>
        <p:nvSpPr>
          <p:cNvPr id="53" name="Rounded Rectangular Callout 17">
            <a:extLst>
              <a:ext uri="{FF2B5EF4-FFF2-40B4-BE49-F238E27FC236}">
                <a16:creationId xmlns:a16="http://schemas.microsoft.com/office/drawing/2014/main" xmlns="" id="{0A57FC88-A0B7-46E9-B78B-612A7751D384}"/>
              </a:ext>
            </a:extLst>
          </p:cNvPr>
          <p:cNvSpPr/>
          <p:nvPr/>
        </p:nvSpPr>
        <p:spPr>
          <a:xfrm>
            <a:off x="838200" y="457200"/>
            <a:ext cx="7620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But ultimately, the building of God’s kingdom will prevail</a:t>
            </a:r>
          </a:p>
        </p:txBody>
      </p:sp>
      <p:sp>
        <p:nvSpPr>
          <p:cNvPr id="2" name="Oval 1">
            <a:extLst>
              <a:ext uri="{FF2B5EF4-FFF2-40B4-BE49-F238E27FC236}">
                <a16:creationId xmlns:a16="http://schemas.microsoft.com/office/drawing/2014/main" xmlns="" id="{33D2207B-62D2-4372-B2BC-2A6E7EDB4414}"/>
              </a:ext>
            </a:extLst>
          </p:cNvPr>
          <p:cNvSpPr/>
          <p:nvPr/>
        </p:nvSpPr>
        <p:spPr>
          <a:xfrm>
            <a:off x="1676400" y="5638800"/>
            <a:ext cx="1143000" cy="838200"/>
          </a:xfrm>
          <a:prstGeom prst="ellipse">
            <a:avLst/>
          </a:prstGeom>
          <a:noFill/>
          <a:ln w="825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7A66B57-5522-49C3-A673-1421ECFE9CAD}"/>
              </a:ext>
            </a:extLst>
          </p:cNvPr>
          <p:cNvSpPr txBox="1"/>
          <p:nvPr/>
        </p:nvSpPr>
        <p:spPr>
          <a:xfrm>
            <a:off x="141514" y="1600200"/>
            <a:ext cx="8839200" cy="2242457"/>
          </a:xfrm>
          <a:prstGeom prst="rect">
            <a:avLst/>
          </a:prstGeom>
          <a:solidFill>
            <a:schemeClr val="accent5">
              <a:lumMod val="75000"/>
            </a:schemeClr>
          </a:solidFill>
          <a:ln>
            <a:solidFill>
              <a:schemeClr val="bg2"/>
            </a:solidFill>
          </a:ln>
        </p:spPr>
        <p:txBody>
          <a:bodyPr wrap="square">
            <a:noAutofit/>
          </a:bodyPr>
          <a:lstStyle/>
          <a:p>
            <a:r>
              <a:rPr lang="en-US" sz="2800" b="1" baseline="30000" dirty="0">
                <a:solidFill>
                  <a:schemeClr val="bg1"/>
                </a:solidFill>
              </a:rPr>
              <a:t>Matt 13:31 </a:t>
            </a:r>
            <a:r>
              <a:rPr lang="en-US" sz="2800" dirty="0">
                <a:solidFill>
                  <a:schemeClr val="bg1"/>
                </a:solidFill>
              </a:rPr>
              <a:t>“The kingdom of heaven is like a mustard seed, which a man took and sowed in his field; </a:t>
            </a:r>
            <a:r>
              <a:rPr lang="en-US" sz="2800" b="1" baseline="30000" dirty="0">
                <a:solidFill>
                  <a:schemeClr val="bg1"/>
                </a:solidFill>
              </a:rPr>
              <a:t>32</a:t>
            </a:r>
            <a:r>
              <a:rPr lang="en-US" sz="2800" dirty="0">
                <a:solidFill>
                  <a:schemeClr val="bg1"/>
                </a:solidFill>
              </a:rPr>
              <a:t> and this is smaller than all the other seeds, but when it is full grown, it is </a:t>
            </a:r>
            <a:r>
              <a:rPr lang="en-US" sz="2800" b="1" u="sng" dirty="0">
                <a:solidFill>
                  <a:schemeClr val="bg1"/>
                </a:solidFill>
              </a:rPr>
              <a:t>larger than the garden plants and becomes a tree</a:t>
            </a:r>
            <a:r>
              <a:rPr lang="en-US" sz="2800" dirty="0">
                <a:solidFill>
                  <a:schemeClr val="bg1"/>
                </a:solidFill>
              </a:rPr>
              <a:t>, so that the birds of the air come and nest in its branches.” </a:t>
            </a:r>
          </a:p>
          <a:p>
            <a:endParaRPr lang="en-US" sz="3100" dirty="0">
              <a:solidFill>
                <a:srgbClr val="002060"/>
              </a:solidFill>
            </a:endParaRPr>
          </a:p>
        </p:txBody>
      </p:sp>
    </p:spTree>
    <p:extLst>
      <p:ext uri="{BB962C8B-B14F-4D97-AF65-F5344CB8AC3E}">
        <p14:creationId xmlns:p14="http://schemas.microsoft.com/office/powerpoint/2010/main" val="75085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around a table&#10;&#10;Description generated with very high confidence">
            <a:extLst>
              <a:ext uri="{FF2B5EF4-FFF2-40B4-BE49-F238E27FC236}">
                <a16:creationId xmlns:a16="http://schemas.microsoft.com/office/drawing/2014/main" xmlns="" id="{C6D602D7-76AE-49A9-9427-745B27152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7010400" cy="4860544"/>
          </a:xfrm>
          <a:prstGeom prst="rect">
            <a:avLst/>
          </a:prstGeom>
        </p:spPr>
      </p:pic>
    </p:spTree>
    <p:extLst>
      <p:ext uri="{BB962C8B-B14F-4D97-AF65-F5344CB8AC3E}">
        <p14:creationId xmlns:p14="http://schemas.microsoft.com/office/powerpoint/2010/main" val="3891640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1AD9BC-A936-4109-B73A-595CBDF11FAB}"/>
              </a:ext>
            </a:extLst>
          </p:cNvPr>
          <p:cNvSpPr txBox="1"/>
          <p:nvPr/>
        </p:nvSpPr>
        <p:spPr>
          <a:xfrm>
            <a:off x="0" y="5029200"/>
            <a:ext cx="9144000" cy="182880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14:18 </a:t>
            </a:r>
          </a:p>
          <a:p>
            <a:r>
              <a:rPr lang="en-US" sz="3200" dirty="0"/>
              <a:t>Even saying these things, with difficulty they restrained the crowds from  offering sacrifice to them.</a:t>
            </a:r>
          </a:p>
          <a:p>
            <a:endParaRPr lang="en-US" sz="3100" dirty="0">
              <a:solidFill>
                <a:srgbClr val="002060"/>
              </a:solidFill>
            </a:endParaRPr>
          </a:p>
        </p:txBody>
      </p:sp>
    </p:spTree>
    <p:extLst>
      <p:ext uri="{BB962C8B-B14F-4D97-AF65-F5344CB8AC3E}">
        <p14:creationId xmlns:p14="http://schemas.microsoft.com/office/powerpoint/2010/main" val="3693710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around a table&#10;&#10;Description generated with very high confidence">
            <a:extLst>
              <a:ext uri="{FF2B5EF4-FFF2-40B4-BE49-F238E27FC236}">
                <a16:creationId xmlns:a16="http://schemas.microsoft.com/office/drawing/2014/main" xmlns="" id="{C6D602D7-76AE-49A9-9427-745B27152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7010400" cy="4860544"/>
          </a:xfrm>
          <a:prstGeom prst="rect">
            <a:avLst/>
          </a:prstGeom>
        </p:spPr>
      </p:pic>
      <p:sp>
        <p:nvSpPr>
          <p:cNvPr id="6" name="Oval 5">
            <a:extLst>
              <a:ext uri="{FF2B5EF4-FFF2-40B4-BE49-F238E27FC236}">
                <a16:creationId xmlns:a16="http://schemas.microsoft.com/office/drawing/2014/main" xmlns="" id="{63F0EBF8-BC12-4CAE-8B3D-12FDB31513B1}"/>
              </a:ext>
            </a:extLst>
          </p:cNvPr>
          <p:cNvSpPr/>
          <p:nvPr/>
        </p:nvSpPr>
        <p:spPr>
          <a:xfrm>
            <a:off x="1828800" y="2209800"/>
            <a:ext cx="1447800" cy="1752600"/>
          </a:xfrm>
          <a:prstGeom prst="ellipse">
            <a:avLst/>
          </a:prstGeom>
          <a:noFill/>
          <a:ln w="1047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74D178D-DEE8-4650-BCE6-6CE6F44AB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09800" y="457200"/>
            <a:ext cx="7924800" cy="5943600"/>
          </a:xfrm>
          <a:prstGeom prst="rect">
            <a:avLst/>
          </a:prstGeom>
        </p:spPr>
      </p:pic>
    </p:spTree>
    <p:extLst>
      <p:ext uri="{BB962C8B-B14F-4D97-AF65-F5344CB8AC3E}">
        <p14:creationId xmlns:p14="http://schemas.microsoft.com/office/powerpoint/2010/main" val="2866387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74D178D-DEE8-4650-BCE6-6CE6F44AB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09800" y="457200"/>
            <a:ext cx="7924800" cy="5943600"/>
          </a:xfrm>
          <a:prstGeom prst="rect">
            <a:avLst/>
          </a:prstGeom>
        </p:spPr>
      </p:pic>
      <p:sp>
        <p:nvSpPr>
          <p:cNvPr id="11" name="Rounded Rectangular Callout 17">
            <a:extLst>
              <a:ext uri="{FF2B5EF4-FFF2-40B4-BE49-F238E27FC236}">
                <a16:creationId xmlns:a16="http://schemas.microsoft.com/office/drawing/2014/main" xmlns="" id="{3F07C6EF-51DE-4903-8E31-DB15B6FDD651}"/>
              </a:ext>
            </a:extLst>
          </p:cNvPr>
          <p:cNvSpPr/>
          <p:nvPr/>
        </p:nvSpPr>
        <p:spPr>
          <a:xfrm>
            <a:off x="0" y="9906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Think of all that tree has been through…</a:t>
            </a:r>
          </a:p>
        </p:txBody>
      </p:sp>
    </p:spTree>
    <p:extLst>
      <p:ext uri="{BB962C8B-B14F-4D97-AF65-F5344CB8AC3E}">
        <p14:creationId xmlns:p14="http://schemas.microsoft.com/office/powerpoint/2010/main" val="20540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74D178D-DEE8-4650-BCE6-6CE6F44AB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09800" y="457200"/>
            <a:ext cx="7924800" cy="5943600"/>
          </a:xfrm>
          <a:prstGeom prst="rect">
            <a:avLst/>
          </a:prstGeom>
        </p:spPr>
      </p:pic>
      <p:sp>
        <p:nvSpPr>
          <p:cNvPr id="11" name="Rounded Rectangular Callout 17">
            <a:extLst>
              <a:ext uri="{FF2B5EF4-FFF2-40B4-BE49-F238E27FC236}">
                <a16:creationId xmlns:a16="http://schemas.microsoft.com/office/drawing/2014/main" xmlns="" id="{3F07C6EF-51DE-4903-8E31-DB15B6FDD651}"/>
              </a:ext>
            </a:extLst>
          </p:cNvPr>
          <p:cNvSpPr/>
          <p:nvPr/>
        </p:nvSpPr>
        <p:spPr>
          <a:xfrm>
            <a:off x="0" y="9906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Think of all that tree has been through…</a:t>
            </a:r>
          </a:p>
        </p:txBody>
      </p:sp>
      <p:sp>
        <p:nvSpPr>
          <p:cNvPr id="12" name="Rounded Rectangular Callout 17">
            <a:extLst>
              <a:ext uri="{FF2B5EF4-FFF2-40B4-BE49-F238E27FC236}">
                <a16:creationId xmlns:a16="http://schemas.microsoft.com/office/drawing/2014/main" xmlns="" id="{9D54880B-C49B-41F8-8A4F-26A54966CD00}"/>
              </a:ext>
            </a:extLst>
          </p:cNvPr>
          <p:cNvSpPr/>
          <p:nvPr/>
        </p:nvSpPr>
        <p:spPr>
          <a:xfrm>
            <a:off x="0" y="28194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If you zoomed in on any one day…</a:t>
            </a:r>
          </a:p>
        </p:txBody>
      </p:sp>
    </p:spTree>
    <p:extLst>
      <p:ext uri="{BB962C8B-B14F-4D97-AF65-F5344CB8AC3E}">
        <p14:creationId xmlns:p14="http://schemas.microsoft.com/office/powerpoint/2010/main" val="14064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74D178D-DEE8-4650-BCE6-6CE6F44AB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09800" y="457200"/>
            <a:ext cx="7924800" cy="5943600"/>
          </a:xfrm>
          <a:prstGeom prst="rect">
            <a:avLst/>
          </a:prstGeom>
        </p:spPr>
      </p:pic>
      <p:sp>
        <p:nvSpPr>
          <p:cNvPr id="11" name="Rounded Rectangular Callout 17">
            <a:extLst>
              <a:ext uri="{FF2B5EF4-FFF2-40B4-BE49-F238E27FC236}">
                <a16:creationId xmlns:a16="http://schemas.microsoft.com/office/drawing/2014/main" xmlns="" id="{3F07C6EF-51DE-4903-8E31-DB15B6FDD651}"/>
              </a:ext>
            </a:extLst>
          </p:cNvPr>
          <p:cNvSpPr/>
          <p:nvPr/>
        </p:nvSpPr>
        <p:spPr>
          <a:xfrm>
            <a:off x="0" y="9906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Think of all that tree has been through…</a:t>
            </a:r>
          </a:p>
        </p:txBody>
      </p:sp>
      <p:sp>
        <p:nvSpPr>
          <p:cNvPr id="12" name="Rounded Rectangular Callout 17">
            <a:extLst>
              <a:ext uri="{FF2B5EF4-FFF2-40B4-BE49-F238E27FC236}">
                <a16:creationId xmlns:a16="http://schemas.microsoft.com/office/drawing/2014/main" xmlns="" id="{9D54880B-C49B-41F8-8A4F-26A54966CD00}"/>
              </a:ext>
            </a:extLst>
          </p:cNvPr>
          <p:cNvSpPr/>
          <p:nvPr/>
        </p:nvSpPr>
        <p:spPr>
          <a:xfrm>
            <a:off x="0" y="28194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If you zoomed in on any one day…</a:t>
            </a:r>
          </a:p>
        </p:txBody>
      </p:sp>
      <p:sp>
        <p:nvSpPr>
          <p:cNvPr id="13" name="Rounded Rectangular Callout 17">
            <a:extLst>
              <a:ext uri="{FF2B5EF4-FFF2-40B4-BE49-F238E27FC236}">
                <a16:creationId xmlns:a16="http://schemas.microsoft.com/office/drawing/2014/main" xmlns="" id="{273E0CBB-94F0-4BF4-901F-A0D993A5AB03}"/>
              </a:ext>
            </a:extLst>
          </p:cNvPr>
          <p:cNvSpPr/>
          <p:nvPr/>
        </p:nvSpPr>
        <p:spPr>
          <a:xfrm>
            <a:off x="0" y="44958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“My kingdom is like THAT”</a:t>
            </a:r>
          </a:p>
        </p:txBody>
      </p:sp>
    </p:spTree>
    <p:extLst>
      <p:ext uri="{BB962C8B-B14F-4D97-AF65-F5344CB8AC3E}">
        <p14:creationId xmlns:p14="http://schemas.microsoft.com/office/powerpoint/2010/main" val="27723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74D178D-DEE8-4650-BCE6-6CE6F44AB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09800" y="457200"/>
            <a:ext cx="7924800" cy="5943600"/>
          </a:xfrm>
          <a:prstGeom prst="rect">
            <a:avLst/>
          </a:prstGeom>
        </p:spPr>
      </p:pic>
      <p:sp>
        <p:nvSpPr>
          <p:cNvPr id="11" name="Rounded Rectangular Callout 17">
            <a:extLst>
              <a:ext uri="{FF2B5EF4-FFF2-40B4-BE49-F238E27FC236}">
                <a16:creationId xmlns:a16="http://schemas.microsoft.com/office/drawing/2014/main" xmlns="" id="{3F07C6EF-51DE-4903-8E31-DB15B6FDD651}"/>
              </a:ext>
            </a:extLst>
          </p:cNvPr>
          <p:cNvSpPr/>
          <p:nvPr/>
        </p:nvSpPr>
        <p:spPr>
          <a:xfrm>
            <a:off x="0" y="9906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Think of all that tree has been through…</a:t>
            </a:r>
          </a:p>
        </p:txBody>
      </p:sp>
      <p:sp>
        <p:nvSpPr>
          <p:cNvPr id="12" name="Rounded Rectangular Callout 17">
            <a:extLst>
              <a:ext uri="{FF2B5EF4-FFF2-40B4-BE49-F238E27FC236}">
                <a16:creationId xmlns:a16="http://schemas.microsoft.com/office/drawing/2014/main" xmlns="" id="{9D54880B-C49B-41F8-8A4F-26A54966CD00}"/>
              </a:ext>
            </a:extLst>
          </p:cNvPr>
          <p:cNvSpPr/>
          <p:nvPr/>
        </p:nvSpPr>
        <p:spPr>
          <a:xfrm>
            <a:off x="0" y="28194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If you zoomed in on any one day…</a:t>
            </a:r>
          </a:p>
        </p:txBody>
      </p:sp>
      <p:sp>
        <p:nvSpPr>
          <p:cNvPr id="13" name="Rounded Rectangular Callout 17">
            <a:extLst>
              <a:ext uri="{FF2B5EF4-FFF2-40B4-BE49-F238E27FC236}">
                <a16:creationId xmlns:a16="http://schemas.microsoft.com/office/drawing/2014/main" xmlns="" id="{273E0CBB-94F0-4BF4-901F-A0D993A5AB03}"/>
              </a:ext>
            </a:extLst>
          </p:cNvPr>
          <p:cNvSpPr/>
          <p:nvPr/>
        </p:nvSpPr>
        <p:spPr>
          <a:xfrm>
            <a:off x="0" y="4495800"/>
            <a:ext cx="32004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“My kingdom is like THAT”</a:t>
            </a:r>
          </a:p>
        </p:txBody>
      </p:sp>
      <p:sp>
        <p:nvSpPr>
          <p:cNvPr id="8" name="Rounded Rectangular Callout 17">
            <a:extLst>
              <a:ext uri="{FF2B5EF4-FFF2-40B4-BE49-F238E27FC236}">
                <a16:creationId xmlns:a16="http://schemas.microsoft.com/office/drawing/2014/main" xmlns="" id="{05BCD57A-ADE6-4E60-9619-7196ACB31F96}"/>
              </a:ext>
            </a:extLst>
          </p:cNvPr>
          <p:cNvSpPr/>
          <p:nvPr/>
        </p:nvSpPr>
        <p:spPr>
          <a:xfrm>
            <a:off x="1524000" y="5638800"/>
            <a:ext cx="74676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so “continue in the faith” despite the “tribulations” you see today</a:t>
            </a:r>
          </a:p>
        </p:txBody>
      </p:sp>
    </p:spTree>
    <p:extLst>
      <p:ext uri="{BB962C8B-B14F-4D97-AF65-F5344CB8AC3E}">
        <p14:creationId xmlns:p14="http://schemas.microsoft.com/office/powerpoint/2010/main" val="7955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6811984B-4D65-4A0D-B8BE-9C215FBE5574}"/>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14:23 </a:t>
            </a:r>
            <a:r>
              <a:rPr lang="en-US" sz="3200" dirty="0"/>
              <a:t>When they had </a:t>
            </a:r>
            <a:r>
              <a:rPr lang="en-US" sz="3200" b="1" u="sng" dirty="0">
                <a:solidFill>
                  <a:srgbClr val="002060"/>
                </a:solidFill>
              </a:rPr>
              <a:t>appointed elders for them in every church</a:t>
            </a:r>
            <a:r>
              <a:rPr lang="en-US" sz="3200" dirty="0"/>
              <a:t>, having prayed with fasting, they commended them to the Lord in whom they had believed.</a:t>
            </a:r>
          </a:p>
          <a:p>
            <a:endParaRPr lang="en-US" sz="3100" dirty="0">
              <a:solidFill>
                <a:srgbClr val="002060"/>
              </a:solidFill>
            </a:endParaRPr>
          </a:p>
        </p:txBody>
      </p:sp>
      <p:cxnSp>
        <p:nvCxnSpPr>
          <p:cNvPr id="51" name="Straight Connector 50">
            <a:extLst>
              <a:ext uri="{FF2B5EF4-FFF2-40B4-BE49-F238E27FC236}">
                <a16:creationId xmlns:a16="http://schemas.microsoft.com/office/drawing/2014/main" xmlns="" id="{7433BC89-B954-42DE-B245-870165CA8D2B}"/>
              </a:ext>
            </a:extLst>
          </p:cNvPr>
          <p:cNvCxnSpPr>
            <a:cxnSpLocks/>
          </p:cNvCxnSpPr>
          <p:nvPr/>
        </p:nvCxnSpPr>
        <p:spPr>
          <a:xfrm flipH="1">
            <a:off x="4876800" y="990600"/>
            <a:ext cx="76200" cy="533400"/>
          </a:xfrm>
          <a:prstGeom prst="line">
            <a:avLst/>
          </a:prstGeom>
          <a:ln w="920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389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AD8B5CB-4E64-4F3E-80E4-586F6ADCE62C}"/>
              </a:ext>
            </a:extLst>
          </p:cNvPr>
          <p:cNvCxnSpPr>
            <a:cxnSpLocks/>
          </p:cNvCxnSpPr>
          <p:nvPr/>
        </p:nvCxnSpPr>
        <p:spPr>
          <a:xfrm flipH="1">
            <a:off x="4343400" y="838200"/>
            <a:ext cx="457200" cy="1219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77B2258-A718-4BEC-A316-7EF578A027D2}"/>
              </a:ext>
            </a:extLst>
          </p:cNvPr>
          <p:cNvCxnSpPr>
            <a:cxnSpLocks/>
            <a:stCxn id="44" idx="6"/>
          </p:cNvCxnSpPr>
          <p:nvPr/>
        </p:nvCxnSpPr>
        <p:spPr>
          <a:xfrm>
            <a:off x="4572000" y="2019300"/>
            <a:ext cx="1524000" cy="571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6452D9A-AF8A-483F-BA0C-3CAB1ED289C4}"/>
              </a:ext>
            </a:extLst>
          </p:cNvPr>
          <p:cNvCxnSpPr>
            <a:cxnSpLocks/>
          </p:cNvCxnSpPr>
          <p:nvPr/>
        </p:nvCxnSpPr>
        <p:spPr>
          <a:xfrm flipV="1">
            <a:off x="6096000" y="2286000"/>
            <a:ext cx="2286000" cy="3048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6811984B-4D65-4A0D-B8BE-9C215FBE5574}"/>
              </a:ext>
            </a:extLst>
          </p:cNvPr>
          <p:cNvSpPr txBox="1"/>
          <p:nvPr/>
        </p:nvSpPr>
        <p:spPr>
          <a:xfrm>
            <a:off x="0" y="3886200"/>
            <a:ext cx="9144000" cy="2971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14:24 </a:t>
            </a:r>
            <a:r>
              <a:rPr lang="en-US" sz="3200" dirty="0"/>
              <a:t>They passed through Pisidia and came into  Pamphylia. </a:t>
            </a:r>
            <a:r>
              <a:rPr lang="en-US" sz="3200" b="1" baseline="30000" dirty="0"/>
              <a:t>25 </a:t>
            </a:r>
            <a:r>
              <a:rPr lang="en-US" sz="3200" dirty="0"/>
              <a:t>When they had spoken the word in </a:t>
            </a:r>
            <a:r>
              <a:rPr lang="en-US" sz="3200" dirty="0" err="1"/>
              <a:t>Perga</a:t>
            </a:r>
            <a:r>
              <a:rPr lang="en-US" sz="3200" dirty="0"/>
              <a:t>, they went down to </a:t>
            </a:r>
            <a:r>
              <a:rPr lang="en-US" sz="3200" dirty="0" err="1"/>
              <a:t>Attalia</a:t>
            </a:r>
            <a:r>
              <a:rPr lang="en-US" sz="3200" dirty="0"/>
              <a:t>. </a:t>
            </a:r>
            <a:r>
              <a:rPr lang="en-US" sz="3200" b="1" baseline="30000" dirty="0"/>
              <a:t>26 </a:t>
            </a:r>
            <a:r>
              <a:rPr lang="en-US" sz="3200" dirty="0"/>
              <a:t>From there they sailed to Antioch, from which they had been  commended to the grace of God for the work that they had accomplished. </a:t>
            </a:r>
          </a:p>
          <a:p>
            <a:endParaRPr lang="en-US" sz="3100" dirty="0">
              <a:solidFill>
                <a:srgbClr val="002060"/>
              </a:solidFill>
            </a:endParaRPr>
          </a:p>
        </p:txBody>
      </p:sp>
      <p:sp>
        <p:nvSpPr>
          <p:cNvPr id="44" name="Oval 43">
            <a:extLst>
              <a:ext uri="{FF2B5EF4-FFF2-40B4-BE49-F238E27FC236}">
                <a16:creationId xmlns:a16="http://schemas.microsoft.com/office/drawing/2014/main" xmlns="" id="{9FDE9CFC-B8D8-438D-9593-15DEDC5DB51F}"/>
              </a:ext>
            </a:extLst>
          </p:cNvPr>
          <p:cNvSpPr/>
          <p:nvPr/>
        </p:nvSpPr>
        <p:spPr>
          <a:xfrm>
            <a:off x="4191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5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AD8B5CB-4E64-4F3E-80E4-586F6ADCE62C}"/>
              </a:ext>
            </a:extLst>
          </p:cNvPr>
          <p:cNvCxnSpPr>
            <a:cxnSpLocks/>
          </p:cNvCxnSpPr>
          <p:nvPr/>
        </p:nvCxnSpPr>
        <p:spPr>
          <a:xfrm flipH="1">
            <a:off x="4343400" y="838200"/>
            <a:ext cx="457200" cy="1219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77B2258-A718-4BEC-A316-7EF578A027D2}"/>
              </a:ext>
            </a:extLst>
          </p:cNvPr>
          <p:cNvCxnSpPr>
            <a:cxnSpLocks/>
            <a:stCxn id="44" idx="6"/>
          </p:cNvCxnSpPr>
          <p:nvPr/>
        </p:nvCxnSpPr>
        <p:spPr>
          <a:xfrm>
            <a:off x="4572000" y="2019300"/>
            <a:ext cx="1524000" cy="571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6452D9A-AF8A-483F-BA0C-3CAB1ED289C4}"/>
              </a:ext>
            </a:extLst>
          </p:cNvPr>
          <p:cNvCxnSpPr>
            <a:cxnSpLocks/>
          </p:cNvCxnSpPr>
          <p:nvPr/>
        </p:nvCxnSpPr>
        <p:spPr>
          <a:xfrm flipV="1">
            <a:off x="6096000" y="2286000"/>
            <a:ext cx="2286000" cy="3048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14:27 </a:t>
            </a:r>
            <a:r>
              <a:rPr lang="en-US" sz="3200" dirty="0"/>
              <a:t>When they had arrived and gathered the church together, they began to report all things that God had done with them and how He had opened a door of faith to the Gentiles. </a:t>
            </a:r>
            <a:r>
              <a:rPr lang="en-US" sz="3200" b="1" baseline="30000" dirty="0"/>
              <a:t>28 </a:t>
            </a:r>
            <a:r>
              <a:rPr lang="en-US" sz="3200" dirty="0"/>
              <a:t>And they spent a long time with the disciples.</a:t>
            </a:r>
          </a:p>
          <a:p>
            <a:endParaRPr lang="en-US" sz="3100" dirty="0">
              <a:solidFill>
                <a:srgbClr val="002060"/>
              </a:solidFill>
            </a:endParaRPr>
          </a:p>
        </p:txBody>
      </p:sp>
      <p:sp>
        <p:nvSpPr>
          <p:cNvPr id="44" name="Oval 43">
            <a:extLst>
              <a:ext uri="{FF2B5EF4-FFF2-40B4-BE49-F238E27FC236}">
                <a16:creationId xmlns:a16="http://schemas.microsoft.com/office/drawing/2014/main" xmlns="" id="{9FDE9CFC-B8D8-438D-9593-15DEDC5DB51F}"/>
              </a:ext>
            </a:extLst>
          </p:cNvPr>
          <p:cNvSpPr/>
          <p:nvPr/>
        </p:nvSpPr>
        <p:spPr>
          <a:xfrm>
            <a:off x="4191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85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AD8B5CB-4E64-4F3E-80E4-586F6ADCE62C}"/>
              </a:ext>
            </a:extLst>
          </p:cNvPr>
          <p:cNvCxnSpPr>
            <a:cxnSpLocks/>
          </p:cNvCxnSpPr>
          <p:nvPr/>
        </p:nvCxnSpPr>
        <p:spPr>
          <a:xfrm flipH="1">
            <a:off x="4343400" y="838200"/>
            <a:ext cx="457200" cy="1219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77B2258-A718-4BEC-A316-7EF578A027D2}"/>
              </a:ext>
            </a:extLst>
          </p:cNvPr>
          <p:cNvCxnSpPr>
            <a:cxnSpLocks/>
            <a:stCxn id="44" idx="6"/>
          </p:cNvCxnSpPr>
          <p:nvPr/>
        </p:nvCxnSpPr>
        <p:spPr>
          <a:xfrm>
            <a:off x="4572000" y="2019300"/>
            <a:ext cx="1524000" cy="571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6452D9A-AF8A-483F-BA0C-3CAB1ED289C4}"/>
              </a:ext>
            </a:extLst>
          </p:cNvPr>
          <p:cNvCxnSpPr>
            <a:cxnSpLocks/>
          </p:cNvCxnSpPr>
          <p:nvPr/>
        </p:nvCxnSpPr>
        <p:spPr>
          <a:xfrm flipV="1">
            <a:off x="6096000" y="2286000"/>
            <a:ext cx="2286000" cy="3048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6811984B-4D65-4A0D-B8BE-9C215FBE5574}"/>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15:36 </a:t>
            </a:r>
            <a:r>
              <a:rPr lang="en-US" sz="3200" b="1" u="sng" dirty="0">
                <a:solidFill>
                  <a:srgbClr val="002060"/>
                </a:solidFill>
              </a:rPr>
              <a:t>After some days</a:t>
            </a:r>
            <a:r>
              <a:rPr lang="en-US" sz="3200" b="1" dirty="0">
                <a:solidFill>
                  <a:srgbClr val="002060"/>
                </a:solidFill>
              </a:rPr>
              <a:t> </a:t>
            </a:r>
            <a:r>
              <a:rPr lang="en-US" sz="3200" dirty="0"/>
              <a:t>Paul said to Barnabas, “Let us return and visit the brethren in every city in which we proclaimed the word of the Lord, and see how they are.”</a:t>
            </a:r>
          </a:p>
          <a:p>
            <a:endParaRPr lang="en-US" sz="3100" dirty="0">
              <a:solidFill>
                <a:srgbClr val="002060"/>
              </a:solidFill>
            </a:endParaRPr>
          </a:p>
        </p:txBody>
      </p:sp>
      <p:sp>
        <p:nvSpPr>
          <p:cNvPr id="44" name="Oval 43">
            <a:extLst>
              <a:ext uri="{FF2B5EF4-FFF2-40B4-BE49-F238E27FC236}">
                <a16:creationId xmlns:a16="http://schemas.microsoft.com/office/drawing/2014/main" xmlns="" id="{9FDE9CFC-B8D8-438D-9593-15DEDC5DB51F}"/>
              </a:ext>
            </a:extLst>
          </p:cNvPr>
          <p:cNvSpPr/>
          <p:nvPr/>
        </p:nvSpPr>
        <p:spPr>
          <a:xfrm>
            <a:off x="4191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02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b="1" u="sng" dirty="0">
                <a:solidFill>
                  <a:srgbClr val="002060"/>
                </a:solidFill>
              </a:rPr>
              <a:t>But Jews came from Antioch and Iconium</a:t>
            </a:r>
            <a:r>
              <a:rPr lang="en-US" sz="3200" dirty="0"/>
              <a:t>, and having won over the crowds, they stoned Paul and dragged him out of the city, supposing him to be dead.  </a:t>
            </a:r>
            <a:r>
              <a:rPr lang="en-US" sz="3200" b="1" baseline="30000" dirty="0"/>
              <a:t>20 </a:t>
            </a:r>
            <a:r>
              <a:rPr lang="en-US" sz="3200" dirty="0"/>
              <a:t>But while the disciples stood around him, he got up and entered the city. </a:t>
            </a:r>
          </a:p>
          <a:p>
            <a:endParaRPr lang="en-US" sz="3100" dirty="0">
              <a:solidFill>
                <a:srgbClr val="002060"/>
              </a:solidFill>
            </a:endParaRPr>
          </a:p>
        </p:txBody>
      </p:sp>
    </p:spTree>
    <p:extLst>
      <p:ext uri="{BB962C8B-B14F-4D97-AF65-F5344CB8AC3E}">
        <p14:creationId xmlns:p14="http://schemas.microsoft.com/office/powerpoint/2010/main" val="398122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97FFAB5-D65D-4BD0-A98B-31CA7A469363}"/>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0" name="Rectangle 39">
            <a:extLst>
              <a:ext uri="{FF2B5EF4-FFF2-40B4-BE49-F238E27FC236}">
                <a16:creationId xmlns:a16="http://schemas.microsoft.com/office/drawing/2014/main" xmlns="" id="{CD107CD8-7926-4CCA-A2AE-755D604FCB91}"/>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41" name="Straight Connector 40">
            <a:extLst>
              <a:ext uri="{FF2B5EF4-FFF2-40B4-BE49-F238E27FC236}">
                <a16:creationId xmlns:a16="http://schemas.microsoft.com/office/drawing/2014/main" xmlns="" id="{A8D2950E-BCB5-4CF9-84C3-80B80436BC37}"/>
              </a:ext>
            </a:extLst>
          </p:cNvPr>
          <p:cNvCxnSpPr>
            <a:cxnSpLocks/>
          </p:cNvCxnSpPr>
          <p:nvPr/>
        </p:nvCxnSpPr>
        <p:spPr>
          <a:xfrm flipH="1" flipV="1">
            <a:off x="5715000" y="1447800"/>
            <a:ext cx="990600" cy="1524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A8643934-1FFA-4EAF-B999-824E296DE709}"/>
              </a:ext>
            </a:extLst>
          </p:cNvPr>
          <p:cNvCxnSpPr>
            <a:cxnSpLocks/>
          </p:cNvCxnSpPr>
          <p:nvPr/>
        </p:nvCxnSpPr>
        <p:spPr>
          <a:xfrm>
            <a:off x="5943600" y="1447800"/>
            <a:ext cx="838200" cy="76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79CAC0AD-597B-4489-8E0C-FCEE8A813002}"/>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63145F1A-3659-4436-B6C6-46DBBFD3188B}"/>
              </a:ext>
            </a:extLst>
          </p:cNvPr>
          <p:cNvCxnSpPr>
            <a:cxnSpLocks/>
            <a:stCxn id="31" idx="6"/>
          </p:cNvCxnSpPr>
          <p:nvPr/>
        </p:nvCxnSpPr>
        <p:spPr>
          <a:xfrm>
            <a:off x="5029200" y="800100"/>
            <a:ext cx="685800" cy="190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AD8B5CB-4E64-4F3E-80E4-586F6ADCE62C}"/>
              </a:ext>
            </a:extLst>
          </p:cNvPr>
          <p:cNvCxnSpPr>
            <a:cxnSpLocks/>
          </p:cNvCxnSpPr>
          <p:nvPr/>
        </p:nvCxnSpPr>
        <p:spPr>
          <a:xfrm flipH="1">
            <a:off x="4343400" y="838200"/>
            <a:ext cx="457200" cy="12192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6B285CA-B1DA-440C-9C52-A6384145E722}"/>
              </a:ext>
            </a:extLst>
          </p:cNvPr>
          <p:cNvCxnSpPr>
            <a:cxnSpLocks/>
          </p:cNvCxnSpPr>
          <p:nvPr/>
        </p:nvCxnSpPr>
        <p:spPr>
          <a:xfrm flipH="1" flipV="1">
            <a:off x="5715000" y="1066800"/>
            <a:ext cx="228600" cy="2667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77B2258-A718-4BEC-A316-7EF578A027D2}"/>
              </a:ext>
            </a:extLst>
          </p:cNvPr>
          <p:cNvCxnSpPr>
            <a:cxnSpLocks/>
            <a:stCxn id="44" idx="6"/>
          </p:cNvCxnSpPr>
          <p:nvPr/>
        </p:nvCxnSpPr>
        <p:spPr>
          <a:xfrm>
            <a:off x="4572000" y="2019300"/>
            <a:ext cx="1524000" cy="5715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6452D9A-AF8A-483F-BA0C-3CAB1ED289C4}"/>
              </a:ext>
            </a:extLst>
          </p:cNvPr>
          <p:cNvCxnSpPr>
            <a:cxnSpLocks/>
          </p:cNvCxnSpPr>
          <p:nvPr/>
        </p:nvCxnSpPr>
        <p:spPr>
          <a:xfrm flipV="1">
            <a:off x="6096000" y="2286000"/>
            <a:ext cx="2286000" cy="304800"/>
          </a:xfrm>
          <a:prstGeom prst="line">
            <a:avLst/>
          </a:prstGeom>
          <a:ln w="920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6811984B-4D65-4A0D-B8BE-9C215FBE5574}"/>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15:36 </a:t>
            </a:r>
            <a:r>
              <a:rPr lang="en-US" sz="3200" b="1" u="sng" dirty="0">
                <a:solidFill>
                  <a:srgbClr val="002060"/>
                </a:solidFill>
              </a:rPr>
              <a:t>After some days</a:t>
            </a:r>
            <a:r>
              <a:rPr lang="en-US" sz="3200" b="1" dirty="0">
                <a:solidFill>
                  <a:srgbClr val="002060"/>
                </a:solidFill>
              </a:rPr>
              <a:t> </a:t>
            </a:r>
            <a:r>
              <a:rPr lang="en-US" sz="3200" dirty="0"/>
              <a:t>Paul said to Barnabas, “Let us return and visit the brethren in every city in which we proclaimed the word of the Lord, and see how they are.”</a:t>
            </a:r>
          </a:p>
          <a:p>
            <a:endParaRPr lang="en-US" sz="3100" dirty="0">
              <a:solidFill>
                <a:srgbClr val="002060"/>
              </a:solidFill>
            </a:endParaRPr>
          </a:p>
        </p:txBody>
      </p:sp>
      <p:sp>
        <p:nvSpPr>
          <p:cNvPr id="44" name="Oval 43">
            <a:extLst>
              <a:ext uri="{FF2B5EF4-FFF2-40B4-BE49-F238E27FC236}">
                <a16:creationId xmlns:a16="http://schemas.microsoft.com/office/drawing/2014/main" xmlns="" id="{9FDE9CFC-B8D8-438D-9593-15DEDC5DB51F}"/>
              </a:ext>
            </a:extLst>
          </p:cNvPr>
          <p:cNvSpPr/>
          <p:nvPr/>
        </p:nvSpPr>
        <p:spPr>
          <a:xfrm>
            <a:off x="4191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51" name="Straight Connector 50">
            <a:extLst>
              <a:ext uri="{FF2B5EF4-FFF2-40B4-BE49-F238E27FC236}">
                <a16:creationId xmlns:a16="http://schemas.microsoft.com/office/drawing/2014/main" xmlns="" id="{43708A7A-7592-4165-B124-B75D7F03EC8E}"/>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CD9B75D3-B21C-474A-B005-DD1E5ED273FB}"/>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9"/>
                                        </p:tgtEl>
                                      </p:cBhvr>
                                    </p:animEffect>
                                    <p:set>
                                      <p:cBhvr>
                                        <p:cTn id="46" dur="1" fill="hold">
                                          <p:stCondLst>
                                            <p:cond delay="499"/>
                                          </p:stCondLst>
                                        </p:cTn>
                                        <p:tgtEl>
                                          <p:spTgt spid="3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2"/>
                                        </p:tgtEl>
                                      </p:cBhvr>
                                    </p:animEffect>
                                    <p:set>
                                      <p:cBhvr>
                                        <p:cTn id="64" dur="1" fill="hold">
                                          <p:stCondLst>
                                            <p:cond delay="499"/>
                                          </p:stCondLst>
                                        </p:cTn>
                                        <p:tgtEl>
                                          <p:spTgt spid="4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5"/>
                                        </p:tgtEl>
                                      </p:cBhvr>
                                    </p:animEffect>
                                    <p:set>
                                      <p:cBhvr>
                                        <p:cTn id="85" dur="1" fill="hold">
                                          <p:stCondLst>
                                            <p:cond delay="499"/>
                                          </p:stCondLst>
                                        </p:cTn>
                                        <p:tgtEl>
                                          <p:spTgt spid="4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8"/>
                                        </p:tgtEl>
                                      </p:cBhvr>
                                    </p:animEffect>
                                    <p:set>
                                      <p:cBhvr>
                                        <p:cTn id="88" dur="1" fill="hold">
                                          <p:stCondLst>
                                            <p:cond delay="499"/>
                                          </p:stCondLst>
                                        </p:cTn>
                                        <p:tgtEl>
                                          <p:spTgt spid="4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0"/>
                                        </p:tgtEl>
                                      </p:cBhvr>
                                    </p:animEffect>
                                    <p:set>
                                      <p:cBhvr>
                                        <p:cTn id="91" dur="1" fill="hold">
                                          <p:stCondLst>
                                            <p:cond delay="499"/>
                                          </p:stCondLst>
                                        </p:cTn>
                                        <p:tgtEl>
                                          <p:spTgt spid="30"/>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8"/>
                                        </p:tgtEl>
                                      </p:cBhvr>
                                    </p:animEffect>
                                    <p:set>
                                      <p:cBhvr>
                                        <p:cTn id="94" dur="1" fill="hold">
                                          <p:stCondLst>
                                            <p:cond delay="499"/>
                                          </p:stCondLst>
                                        </p:cTn>
                                        <p:tgtEl>
                                          <p:spTgt spid="18"/>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52"/>
                                        </p:tgtEl>
                                      </p:cBhvr>
                                    </p:animEffect>
                                    <p:set>
                                      <p:cBhvr>
                                        <p:cTn id="100" dur="1" fill="hold">
                                          <p:stCondLst>
                                            <p:cond delay="499"/>
                                          </p:stCondLst>
                                        </p:cTn>
                                        <p:tgtEl>
                                          <p:spTgt spid="52"/>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1"/>
                                        </p:tgtEl>
                                      </p:cBhvr>
                                    </p:animEffect>
                                    <p:set>
                                      <p:cBhvr>
                                        <p:cTn id="106" dur="1" fill="hold">
                                          <p:stCondLst>
                                            <p:cond delay="499"/>
                                          </p:stCondLst>
                                        </p:cTn>
                                        <p:tgtEl>
                                          <p:spTgt spid="41"/>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childTnLst>
                                </p:cTn>
                              </p:par>
                              <p:par>
                                <p:cTn id="110" presetID="10" presetClass="entr" presetSubtype="0" fill="hold"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500"/>
                                        <p:tgtEl>
                                          <p:spTgt spid="5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fade">
                                      <p:cBhvr>
                                        <p:cTn id="115" dur="500"/>
                                        <p:tgtEl>
                                          <p:spTgt spid="53"/>
                                        </p:tgtEl>
                                      </p:cBhvr>
                                    </p:animEffect>
                                  </p:childTnLst>
                                </p:cTn>
                              </p:par>
                              <p:par>
                                <p:cTn id="116" presetID="10" presetClass="exit" presetSubtype="0" fill="hold" nodeType="withEffect">
                                  <p:stCondLst>
                                    <p:cond delay="0"/>
                                  </p:stCondLst>
                                  <p:childTnLst>
                                    <p:animEffect transition="out" filter="fade">
                                      <p:cBhvr>
                                        <p:cTn id="117" dur="500"/>
                                        <p:tgtEl>
                                          <p:spTgt spid="7"/>
                                        </p:tgtEl>
                                      </p:cBhvr>
                                    </p:animEffect>
                                    <p:set>
                                      <p:cBhvr>
                                        <p:cTn id="118" dur="1" fill="hold">
                                          <p:stCondLst>
                                            <p:cond delay="499"/>
                                          </p:stCondLst>
                                        </p:cTn>
                                        <p:tgtEl>
                                          <p:spTgt spid="7"/>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11"/>
                                        </p:tgtEl>
                                      </p:cBhvr>
                                    </p:animEffect>
                                    <p:set>
                                      <p:cBhvr>
                                        <p:cTn id="1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1" animBg="1"/>
      <p:bldP spid="24" grpId="1" animBg="1"/>
      <p:bldP spid="16" grpId="0" animBg="1"/>
      <p:bldP spid="18" grpId="0" animBg="1"/>
      <p:bldP spid="29" grpId="1" animBg="1"/>
      <p:bldP spid="22" grpId="1" animBg="1"/>
      <p:bldP spid="33" grpId="1" animBg="1"/>
      <p:bldP spid="31" grpId="1" animBg="1"/>
      <p:bldP spid="35" grpId="1" animBg="1"/>
      <p:bldP spid="34" grpId="1" animBg="1"/>
      <p:bldP spid="39" grpId="1" animBg="1"/>
      <p:bldP spid="40" grpId="1" animBg="1"/>
      <p:bldP spid="42" grpId="1" animBg="1"/>
      <p:bldP spid="43" grpId="1" animBg="1"/>
      <p:bldP spid="44" grpId="1" animBg="1"/>
      <p:bldP spid="50" grpId="0"/>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15:37 </a:t>
            </a:r>
            <a:r>
              <a:rPr lang="en-US" sz="3200" dirty="0"/>
              <a:t>Barnabas wanted to take John, called Mark, along with them also. </a:t>
            </a:r>
            <a:r>
              <a:rPr lang="en-US" sz="3200" b="1" baseline="30000" dirty="0"/>
              <a:t>38 </a:t>
            </a:r>
            <a:r>
              <a:rPr lang="en-US" sz="3200" dirty="0"/>
              <a:t>But Paul kept insisting that they should not take him along </a:t>
            </a:r>
            <a:r>
              <a:rPr lang="en-US" sz="3200" b="1" u="sng" dirty="0">
                <a:solidFill>
                  <a:srgbClr val="002060"/>
                </a:solidFill>
              </a:rPr>
              <a:t>who had deserted them in Pamphylia</a:t>
            </a:r>
            <a:r>
              <a:rPr lang="en-US" sz="3200" dirty="0"/>
              <a:t> and had not gone with them to the work.</a:t>
            </a:r>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51" name="Straight Connector 50">
            <a:extLst>
              <a:ext uri="{FF2B5EF4-FFF2-40B4-BE49-F238E27FC236}">
                <a16:creationId xmlns:a16="http://schemas.microsoft.com/office/drawing/2014/main" xmlns="" id="{E99A62C9-9155-449B-80C1-DB78B8BC407D}"/>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A9D5E655-6D50-48AB-A3DB-A40646C22D97}"/>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660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And there occurred such a sharp disagreement that they separated from one another, </a:t>
            </a:r>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13" name="Straight Connector 12">
            <a:extLst>
              <a:ext uri="{FF2B5EF4-FFF2-40B4-BE49-F238E27FC236}">
                <a16:creationId xmlns:a16="http://schemas.microsoft.com/office/drawing/2014/main" xmlns="" id="{8BA54D21-8F0A-4811-9EAB-9ED2F88B342F}"/>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E49E8284-578A-4145-8C9A-2FB0F0D82C46}"/>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2" name="Oval 11">
            <a:extLst>
              <a:ext uri="{FF2B5EF4-FFF2-40B4-BE49-F238E27FC236}">
                <a16:creationId xmlns:a16="http://schemas.microsoft.com/office/drawing/2014/main" xmlns="" id="{9C4CDC1F-511D-413B-B1D7-B0AD6EC18CFB}"/>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37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and Barnabas took Mark with him and sailed away to Cyprus. </a:t>
            </a:r>
            <a:r>
              <a:rPr lang="en-US" sz="3200" b="1" baseline="30000" dirty="0"/>
              <a:t>40 </a:t>
            </a:r>
            <a:r>
              <a:rPr lang="en-US" sz="3200" dirty="0"/>
              <a:t>But </a:t>
            </a:r>
            <a:r>
              <a:rPr lang="en-US" sz="3200" b="1" u="sng" dirty="0">
                <a:solidFill>
                  <a:srgbClr val="002060"/>
                </a:solidFill>
              </a:rPr>
              <a:t>Paul chose Silas </a:t>
            </a:r>
            <a:r>
              <a:rPr lang="en-US" sz="3200" dirty="0"/>
              <a:t>and left, being committed by the brethren to the grace of the Lord. </a:t>
            </a:r>
            <a:r>
              <a:rPr lang="en-US" sz="3200" b="1" baseline="30000" dirty="0"/>
              <a:t>41 </a:t>
            </a:r>
            <a:r>
              <a:rPr lang="en-US" sz="3100" b="1" u="sng" dirty="0">
                <a:solidFill>
                  <a:srgbClr val="002060"/>
                </a:solidFill>
              </a:rPr>
              <a:t>And he was traveling through Syria and</a:t>
            </a:r>
            <a:r>
              <a:rPr lang="en-US" sz="3200" b="1" u="sng" dirty="0">
                <a:solidFill>
                  <a:srgbClr val="002060"/>
                </a:solidFill>
              </a:rPr>
              <a:t> Cilicia</a:t>
            </a:r>
            <a:r>
              <a:rPr lang="en-US" sz="3200" dirty="0"/>
              <a:t>, strengthening the churches.</a:t>
            </a:r>
          </a:p>
          <a:p>
            <a:endParaRPr lang="en-US" sz="3200" dirty="0"/>
          </a:p>
          <a:p>
            <a:endParaRPr lang="en-US" sz="3100" dirty="0">
              <a:solidFill>
                <a:srgbClr val="002060"/>
              </a:solidFill>
            </a:endParaRPr>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772400" y="1371600"/>
            <a:ext cx="838200" cy="3810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53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and Barnabas took Mark with him and sailed away to Cyprus. </a:t>
            </a:r>
            <a:r>
              <a:rPr lang="en-US" sz="3200" b="1" baseline="30000" dirty="0"/>
              <a:t>40 </a:t>
            </a:r>
            <a:r>
              <a:rPr lang="en-US" sz="3200" dirty="0"/>
              <a:t>But </a:t>
            </a:r>
            <a:r>
              <a:rPr lang="en-US" sz="3200" b="1" u="sng" dirty="0">
                <a:solidFill>
                  <a:srgbClr val="002060"/>
                </a:solidFill>
              </a:rPr>
              <a:t>Paul chose Silas </a:t>
            </a:r>
            <a:r>
              <a:rPr lang="en-US" sz="3200" dirty="0"/>
              <a:t>and left, being committed by the brethren to the grace of the Lord. </a:t>
            </a:r>
            <a:r>
              <a:rPr lang="en-US" sz="3200" b="1" baseline="30000" dirty="0"/>
              <a:t>41 </a:t>
            </a:r>
            <a:r>
              <a:rPr lang="en-US" sz="3100" b="1" u="sng" dirty="0">
                <a:solidFill>
                  <a:srgbClr val="002060"/>
                </a:solidFill>
              </a:rPr>
              <a:t>And he was traveling through Syria and</a:t>
            </a:r>
            <a:r>
              <a:rPr lang="en-US" sz="3200" b="1" u="sng" dirty="0">
                <a:solidFill>
                  <a:srgbClr val="002060"/>
                </a:solidFill>
              </a:rPr>
              <a:t> Cilicia</a:t>
            </a:r>
            <a:r>
              <a:rPr lang="en-US" sz="3200" dirty="0"/>
              <a:t>, strengthening the churches.</a:t>
            </a:r>
          </a:p>
          <a:p>
            <a:endParaRPr lang="en-US" sz="3200" dirty="0"/>
          </a:p>
          <a:p>
            <a:endParaRPr lang="en-US" sz="3100" dirty="0">
              <a:solidFill>
                <a:srgbClr val="002060"/>
              </a:solidFill>
            </a:endParaRPr>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772400" y="1371600"/>
            <a:ext cx="838200" cy="3810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Rounded Rectangular Callout 17">
            <a:extLst>
              <a:ext uri="{FF2B5EF4-FFF2-40B4-BE49-F238E27FC236}">
                <a16:creationId xmlns:a16="http://schemas.microsoft.com/office/drawing/2014/main" xmlns="" id="{E42D567C-096D-4A74-B8C1-08B6537F66EB}"/>
              </a:ext>
            </a:extLst>
          </p:cNvPr>
          <p:cNvSpPr/>
          <p:nvPr/>
        </p:nvSpPr>
        <p:spPr>
          <a:xfrm>
            <a:off x="228600" y="152400"/>
            <a:ext cx="3810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Is this a problem?</a:t>
            </a:r>
          </a:p>
        </p:txBody>
      </p:sp>
    </p:spTree>
    <p:extLst>
      <p:ext uri="{BB962C8B-B14F-4D97-AF65-F5344CB8AC3E}">
        <p14:creationId xmlns:p14="http://schemas.microsoft.com/office/powerpoint/2010/main" val="326592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and Barnabas took Mark with him and sailed away to Cyprus.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a:t>
            </a:r>
            <a:r>
              <a:rPr lang="en-US" sz="3200" b="1" u="sng" dirty="0">
                <a:solidFill>
                  <a:srgbClr val="002060"/>
                </a:solidFill>
              </a:rPr>
              <a:t>strengthening the churches</a:t>
            </a:r>
            <a:r>
              <a:rPr lang="en-US" sz="3200" dirty="0"/>
              <a:t>.</a:t>
            </a:r>
          </a:p>
          <a:p>
            <a:endParaRPr lang="en-US" sz="3200" dirty="0"/>
          </a:p>
          <a:p>
            <a:endParaRPr lang="en-US" sz="3100" dirty="0">
              <a:solidFill>
                <a:srgbClr val="002060"/>
              </a:solidFill>
            </a:endParaRPr>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772400" y="1371600"/>
            <a:ext cx="838200" cy="3810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D39DA1CC-8570-4D02-983F-F655CE8F508E}"/>
              </a:ext>
            </a:extLst>
          </p:cNvPr>
          <p:cNvSpPr/>
          <p:nvPr/>
        </p:nvSpPr>
        <p:spPr>
          <a:xfrm rot="732948">
            <a:off x="4453974" y="5951202"/>
            <a:ext cx="91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6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 </a:t>
            </a:r>
            <a:r>
              <a:rPr lang="en-US" sz="3200" b="1" u="sng" dirty="0">
                <a:solidFill>
                  <a:srgbClr val="002060"/>
                </a:solidFill>
              </a:rPr>
              <a:t>Paul came also to </a:t>
            </a:r>
            <a:r>
              <a:rPr lang="en-US" sz="3200" b="1" u="sng" dirty="0" err="1">
                <a:solidFill>
                  <a:srgbClr val="002060"/>
                </a:solidFill>
              </a:rPr>
              <a:t>Derbe</a:t>
            </a:r>
            <a:r>
              <a:rPr lang="en-US" sz="3200" b="1" u="sng" dirty="0">
                <a:solidFill>
                  <a:srgbClr val="002060"/>
                </a:solidFill>
              </a:rPr>
              <a:t> and to Lystra</a:t>
            </a:r>
            <a:r>
              <a:rPr lang="en-US" sz="3200" dirty="0"/>
              <a:t>. And a disciple was there, named Timothy, the son of a  Jewish woman who was a believer, but his father was a Greek, </a:t>
            </a:r>
            <a:r>
              <a:rPr lang="en-US" sz="3200" b="1" baseline="30000" dirty="0"/>
              <a:t>2 </a:t>
            </a:r>
            <a:r>
              <a:rPr lang="en-US" sz="3200" dirty="0"/>
              <a:t>and he was well spoken of by the brethren who were in Lystra and Iconium</a:t>
            </a:r>
          </a:p>
          <a:p>
            <a:endParaRPr lang="en-US" sz="3100" dirty="0">
              <a:solidFill>
                <a:srgbClr val="002060"/>
              </a:solidFill>
            </a:endParaRPr>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3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right)">
                                      <p:cBhvr>
                                        <p:cTn id="18" dur="500"/>
                                        <p:tgtEl>
                                          <p:spTgt spid="27"/>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 </a:t>
            </a:r>
            <a:r>
              <a:rPr lang="en-US" sz="3200" dirty="0"/>
              <a:t>Paul came also to </a:t>
            </a:r>
            <a:r>
              <a:rPr lang="en-US" sz="3200" dirty="0" err="1"/>
              <a:t>Derbe</a:t>
            </a:r>
            <a:r>
              <a:rPr lang="en-US" sz="3200" dirty="0"/>
              <a:t> and to Lystra. </a:t>
            </a:r>
            <a:r>
              <a:rPr lang="en-US" sz="3200" b="1" u="sng" dirty="0">
                <a:solidFill>
                  <a:srgbClr val="002060"/>
                </a:solidFill>
              </a:rPr>
              <a:t>And a disciple was there, named Timothy</a:t>
            </a:r>
            <a:r>
              <a:rPr lang="en-US" sz="3200" dirty="0"/>
              <a:t>, the son of a  Jewish woman who was a believer, but his father was a Greek, </a:t>
            </a:r>
            <a:r>
              <a:rPr lang="en-US" sz="3200" b="1" baseline="30000" dirty="0"/>
              <a:t>2 </a:t>
            </a:r>
            <a:r>
              <a:rPr lang="en-US" sz="3200" dirty="0"/>
              <a:t>and he was well spoken of by the brethren who were in Lystra and Iconium</a:t>
            </a:r>
          </a:p>
          <a:p>
            <a:endParaRPr lang="en-US" sz="3100" dirty="0">
              <a:solidFill>
                <a:srgbClr val="002060"/>
              </a:solidFill>
            </a:endParaRPr>
          </a:p>
        </p:txBody>
      </p:sp>
    </p:spTree>
    <p:extLst>
      <p:ext uri="{BB962C8B-B14F-4D97-AF65-F5344CB8AC3E}">
        <p14:creationId xmlns:p14="http://schemas.microsoft.com/office/powerpoint/2010/main" val="13038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 </a:t>
            </a:r>
            <a:r>
              <a:rPr lang="en-US" sz="3200" dirty="0"/>
              <a:t>Paul came also to </a:t>
            </a:r>
            <a:r>
              <a:rPr lang="en-US" sz="3200" dirty="0" err="1"/>
              <a:t>Derbe</a:t>
            </a:r>
            <a:r>
              <a:rPr lang="en-US" sz="3200" dirty="0"/>
              <a:t> and to Lystra. </a:t>
            </a:r>
            <a:r>
              <a:rPr lang="en-US" sz="3200" b="1" u="sng" dirty="0">
                <a:solidFill>
                  <a:srgbClr val="002060"/>
                </a:solidFill>
              </a:rPr>
              <a:t>And a disciple was there, named Timothy</a:t>
            </a:r>
            <a:r>
              <a:rPr lang="en-US" sz="3200" dirty="0"/>
              <a:t>, the son of a  Jewish woman who was a believer, but his father was a Greek, </a:t>
            </a:r>
            <a:r>
              <a:rPr lang="en-US" sz="3200" b="1" baseline="30000" dirty="0"/>
              <a:t>2 </a:t>
            </a:r>
            <a:r>
              <a:rPr lang="en-US" sz="3200" dirty="0"/>
              <a:t>and he was well spoken of by the brethren who were in Lystra and Iconium</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C4EFD3AD-9D9D-4C6D-915E-894B67A697E2}"/>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Tree>
    <p:extLst>
      <p:ext uri="{BB962C8B-B14F-4D97-AF65-F5344CB8AC3E}">
        <p14:creationId xmlns:p14="http://schemas.microsoft.com/office/powerpoint/2010/main" val="423205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 </a:t>
            </a:r>
            <a:r>
              <a:rPr lang="en-US" sz="3200" b="1" u="sng" dirty="0">
                <a:solidFill>
                  <a:srgbClr val="002060"/>
                </a:solidFill>
              </a:rPr>
              <a:t>Paul wanted this man to go with him</a:t>
            </a:r>
            <a:r>
              <a:rPr lang="en-US" sz="3200" dirty="0"/>
              <a:t>; and he took him and circumcised him because of the Jews who were in those parts, for they all knew that his father was a Greek. </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8C55049E-3D56-42DC-87AF-F48E352100B1}"/>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Tree>
    <p:extLst>
      <p:ext uri="{BB962C8B-B14F-4D97-AF65-F5344CB8AC3E}">
        <p14:creationId xmlns:p14="http://schemas.microsoft.com/office/powerpoint/2010/main" val="46939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cxnSp>
        <p:nvCxnSpPr>
          <p:cNvPr id="26" name="Straight Connector 25">
            <a:extLst>
              <a:ext uri="{FF2B5EF4-FFF2-40B4-BE49-F238E27FC236}">
                <a16:creationId xmlns:a16="http://schemas.microsoft.com/office/drawing/2014/main" xmlns="" id="{1CE154A6-6E61-4911-A7F0-67801B8ED66F}"/>
              </a:ext>
            </a:extLst>
          </p:cNvPr>
          <p:cNvCxnSpPr>
            <a:cxnSpLocks/>
          </p:cNvCxnSpPr>
          <p:nvPr/>
        </p:nvCxnSpPr>
        <p:spPr>
          <a:xfrm flipH="1" flipV="1">
            <a:off x="4800600" y="7620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DD56BC06-A2A7-4247-B7DB-EBBEE78CE2E4}"/>
              </a:ext>
            </a:extLst>
          </p:cNvPr>
          <p:cNvCxnSpPr>
            <a:cxnSpLocks/>
            <a:endCxn id="34" idx="2"/>
          </p:cNvCxnSpPr>
          <p:nvPr/>
        </p:nvCxnSpPr>
        <p:spPr>
          <a:xfrm flipH="1" flipV="1">
            <a:off x="5600700" y="457200"/>
            <a:ext cx="114300" cy="609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AAF5FB9-24FC-4EC4-89A3-1F099CADEE8B}"/>
              </a:ext>
            </a:extLst>
          </p:cNvPr>
          <p:cNvSpPr/>
          <p:nvPr/>
        </p:nvSpPr>
        <p:spPr>
          <a:xfrm>
            <a:off x="5486400" y="914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D483A75-3965-45E1-BC79-8BB2BAA19AC6}"/>
              </a:ext>
            </a:extLst>
          </p:cNvPr>
          <p:cNvSpPr/>
          <p:nvPr/>
        </p:nvSpPr>
        <p:spPr>
          <a:xfrm>
            <a:off x="4876800" y="762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37" name="Straight Connector 36">
            <a:extLst>
              <a:ext uri="{FF2B5EF4-FFF2-40B4-BE49-F238E27FC236}">
                <a16:creationId xmlns:a16="http://schemas.microsoft.com/office/drawing/2014/main" xmlns="" id="{7A63179D-7A9B-4020-9C6E-A17249DB6093}"/>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BD3BDAE0-8883-4E93-9292-7E07299EE74C}"/>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42" name="Oval 41">
            <a:extLst>
              <a:ext uri="{FF2B5EF4-FFF2-40B4-BE49-F238E27FC236}">
                <a16:creationId xmlns:a16="http://schemas.microsoft.com/office/drawing/2014/main" xmlns="" id="{1110BE2B-C1DB-45C2-A080-9B67498F727E}"/>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a:t>
            </a:r>
            <a:r>
              <a:rPr lang="en-US" sz="3200" b="1" u="sng" dirty="0">
                <a:solidFill>
                  <a:srgbClr val="002060"/>
                </a:solidFill>
              </a:rPr>
              <a:t>having won over the crowds</a:t>
            </a:r>
            <a:r>
              <a:rPr lang="en-US" sz="3200" dirty="0"/>
              <a:t>, they stoned Paul and dragged him out of the city, supposing him to be dead.  </a:t>
            </a:r>
            <a:r>
              <a:rPr lang="en-US" sz="3200" b="1" baseline="30000" dirty="0"/>
              <a:t>20 </a:t>
            </a:r>
            <a:r>
              <a:rPr lang="en-US" sz="3200" dirty="0"/>
              <a:t>But while the disciples stood around him, he got up and entered the city. </a:t>
            </a:r>
          </a:p>
          <a:p>
            <a:endParaRPr lang="en-US" sz="3100" dirty="0">
              <a:solidFill>
                <a:srgbClr val="002060"/>
              </a:solidFill>
            </a:endParaRPr>
          </a:p>
        </p:txBody>
      </p:sp>
    </p:spTree>
    <p:extLst>
      <p:ext uri="{BB962C8B-B14F-4D97-AF65-F5344CB8AC3E}">
        <p14:creationId xmlns:p14="http://schemas.microsoft.com/office/powerpoint/2010/main" val="3015652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 </a:t>
            </a:r>
            <a:r>
              <a:rPr lang="en-US" sz="3200" b="1" u="sng" dirty="0">
                <a:solidFill>
                  <a:srgbClr val="002060"/>
                </a:solidFill>
              </a:rPr>
              <a:t>Paul wanted this man to go with him</a:t>
            </a:r>
            <a:r>
              <a:rPr lang="en-US" sz="3200" dirty="0"/>
              <a:t>; and he took him and </a:t>
            </a:r>
            <a:r>
              <a:rPr lang="en-US" sz="3200" b="1" u="sng" dirty="0">
                <a:solidFill>
                  <a:srgbClr val="002060"/>
                </a:solidFill>
              </a:rPr>
              <a:t>circumcised him </a:t>
            </a:r>
            <a:r>
              <a:rPr lang="en-US" sz="3200" dirty="0"/>
              <a:t>because of the Jews who were in those parts, for they all knew that his father was a Greek. </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CF29E0A9-8A1E-474C-9194-DC281790382E}"/>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Tree>
    <p:extLst>
      <p:ext uri="{BB962C8B-B14F-4D97-AF65-F5344CB8AC3E}">
        <p14:creationId xmlns:p14="http://schemas.microsoft.com/office/powerpoint/2010/main" val="1448266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 </a:t>
            </a:r>
            <a:r>
              <a:rPr lang="en-US" sz="3200" b="1" u="sng" dirty="0">
                <a:solidFill>
                  <a:srgbClr val="002060"/>
                </a:solidFill>
              </a:rPr>
              <a:t>Paul wanted this man to go with him</a:t>
            </a:r>
            <a:r>
              <a:rPr lang="en-US" sz="3200" dirty="0"/>
              <a:t>; and he took him and </a:t>
            </a:r>
            <a:r>
              <a:rPr lang="en-US" sz="3200" b="1" u="sng" dirty="0">
                <a:solidFill>
                  <a:srgbClr val="002060"/>
                </a:solidFill>
              </a:rPr>
              <a:t>circumcised him </a:t>
            </a:r>
            <a:r>
              <a:rPr lang="en-US" sz="3200" dirty="0"/>
              <a:t>because of the Jews who were in those parts, for they all knew that his father was a Greek. </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CF29E0A9-8A1E-474C-9194-DC281790382E}"/>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
        <p:nvSpPr>
          <p:cNvPr id="29" name="Rounded Rectangular Callout 17">
            <a:extLst>
              <a:ext uri="{FF2B5EF4-FFF2-40B4-BE49-F238E27FC236}">
                <a16:creationId xmlns:a16="http://schemas.microsoft.com/office/drawing/2014/main" xmlns="" id="{4263AC9E-CFCC-42F4-B45B-1197A4E01D2A}"/>
              </a:ext>
            </a:extLst>
          </p:cNvPr>
          <p:cNvSpPr/>
          <p:nvPr/>
        </p:nvSpPr>
        <p:spPr>
          <a:xfrm>
            <a:off x="914400" y="1524000"/>
            <a:ext cx="73914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lot to learn if you are going to be a disciple of Jesus</a:t>
            </a:r>
          </a:p>
        </p:txBody>
      </p:sp>
    </p:spTree>
    <p:extLst>
      <p:ext uri="{BB962C8B-B14F-4D97-AF65-F5344CB8AC3E}">
        <p14:creationId xmlns:p14="http://schemas.microsoft.com/office/powerpoint/2010/main" val="17679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 </a:t>
            </a:r>
            <a:r>
              <a:rPr lang="en-US" sz="3200" b="1" u="sng" dirty="0">
                <a:solidFill>
                  <a:srgbClr val="002060"/>
                </a:solidFill>
              </a:rPr>
              <a:t>Paul wanted this man to go with him</a:t>
            </a:r>
            <a:r>
              <a:rPr lang="en-US" sz="3200" dirty="0"/>
              <a:t>; and he took him and </a:t>
            </a:r>
            <a:r>
              <a:rPr lang="en-US" sz="3200" b="1" u="sng" dirty="0">
                <a:solidFill>
                  <a:srgbClr val="002060"/>
                </a:solidFill>
              </a:rPr>
              <a:t>circumcised him </a:t>
            </a:r>
            <a:r>
              <a:rPr lang="en-US" sz="3200" dirty="0"/>
              <a:t>because of the Jews who were in those parts, for they all knew that his father was a Greek. </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CF29E0A9-8A1E-474C-9194-DC281790382E}"/>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
        <p:nvSpPr>
          <p:cNvPr id="29" name="Rounded Rectangular Callout 17">
            <a:extLst>
              <a:ext uri="{FF2B5EF4-FFF2-40B4-BE49-F238E27FC236}">
                <a16:creationId xmlns:a16="http://schemas.microsoft.com/office/drawing/2014/main" xmlns="" id="{4263AC9E-CFCC-42F4-B45B-1197A4E01D2A}"/>
              </a:ext>
            </a:extLst>
          </p:cNvPr>
          <p:cNvSpPr/>
          <p:nvPr/>
        </p:nvSpPr>
        <p:spPr>
          <a:xfrm>
            <a:off x="914400" y="1524000"/>
            <a:ext cx="73914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lot to learn if you are going to be a disciple of Jesus</a:t>
            </a:r>
          </a:p>
        </p:txBody>
      </p:sp>
      <p:sp>
        <p:nvSpPr>
          <p:cNvPr id="31" name="Rounded Rectangular Callout 17">
            <a:extLst>
              <a:ext uri="{FF2B5EF4-FFF2-40B4-BE49-F238E27FC236}">
                <a16:creationId xmlns:a16="http://schemas.microsoft.com/office/drawing/2014/main" xmlns="" id="{A7C51FE0-3B58-4C2F-BA1C-C1DA66F6B22C}"/>
              </a:ext>
            </a:extLst>
          </p:cNvPr>
          <p:cNvSpPr/>
          <p:nvPr/>
        </p:nvSpPr>
        <p:spPr>
          <a:xfrm>
            <a:off x="152400" y="2743200"/>
            <a:ext cx="8763000"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the best way to do that is to find someone who is a step ahead of you in following Christ, and ask them to teach you </a:t>
            </a:r>
          </a:p>
        </p:txBody>
      </p:sp>
    </p:spTree>
    <p:extLst>
      <p:ext uri="{BB962C8B-B14F-4D97-AF65-F5344CB8AC3E}">
        <p14:creationId xmlns:p14="http://schemas.microsoft.com/office/powerpoint/2010/main" val="20881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 </a:t>
            </a:r>
            <a:r>
              <a:rPr lang="en-US" sz="3200" b="1" u="sng" dirty="0">
                <a:solidFill>
                  <a:srgbClr val="002060"/>
                </a:solidFill>
              </a:rPr>
              <a:t>Paul wanted this man to go with him</a:t>
            </a:r>
            <a:r>
              <a:rPr lang="en-US" sz="3200" dirty="0"/>
              <a:t>; and he took him and </a:t>
            </a:r>
            <a:r>
              <a:rPr lang="en-US" sz="3200" b="1" u="sng" dirty="0">
                <a:solidFill>
                  <a:srgbClr val="002060"/>
                </a:solidFill>
              </a:rPr>
              <a:t>circumcised him </a:t>
            </a:r>
            <a:r>
              <a:rPr lang="en-US" sz="3200" dirty="0"/>
              <a:t>because of the Jews who were in those parts, for they all knew that his father was a Greek. </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CF29E0A9-8A1E-474C-9194-DC281790382E}"/>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
        <p:nvSpPr>
          <p:cNvPr id="29" name="Rounded Rectangular Callout 17">
            <a:extLst>
              <a:ext uri="{FF2B5EF4-FFF2-40B4-BE49-F238E27FC236}">
                <a16:creationId xmlns:a16="http://schemas.microsoft.com/office/drawing/2014/main" xmlns="" id="{4263AC9E-CFCC-42F4-B45B-1197A4E01D2A}"/>
              </a:ext>
            </a:extLst>
          </p:cNvPr>
          <p:cNvSpPr/>
          <p:nvPr/>
        </p:nvSpPr>
        <p:spPr>
          <a:xfrm>
            <a:off x="228600" y="1524000"/>
            <a:ext cx="8610600" cy="10668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 am an adult… I don’t need </a:t>
            </a:r>
            <a:r>
              <a:rPr lang="en-US" sz="3600" b="1" i="1" dirty="0"/>
              <a:t>mentored</a:t>
            </a:r>
            <a:r>
              <a:rPr lang="en-US" sz="3600" b="1" dirty="0"/>
              <a:t>.” </a:t>
            </a:r>
          </a:p>
        </p:txBody>
      </p:sp>
      <p:sp>
        <p:nvSpPr>
          <p:cNvPr id="31" name="Rounded Rectangular Callout 17">
            <a:extLst>
              <a:ext uri="{FF2B5EF4-FFF2-40B4-BE49-F238E27FC236}">
                <a16:creationId xmlns:a16="http://schemas.microsoft.com/office/drawing/2014/main" xmlns="" id="{A7C51FE0-3B58-4C2F-BA1C-C1DA66F6B22C}"/>
              </a:ext>
            </a:extLst>
          </p:cNvPr>
          <p:cNvSpPr/>
          <p:nvPr/>
        </p:nvSpPr>
        <p:spPr>
          <a:xfrm>
            <a:off x="152400" y="2743200"/>
            <a:ext cx="8763000"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the best way to do that is to find someone who is a step ahead of you in following Christ, and ask them to teach you </a:t>
            </a:r>
          </a:p>
        </p:txBody>
      </p:sp>
    </p:spTree>
    <p:extLst>
      <p:ext uri="{BB962C8B-B14F-4D97-AF65-F5344CB8AC3E}">
        <p14:creationId xmlns:p14="http://schemas.microsoft.com/office/powerpoint/2010/main" val="4159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 </a:t>
            </a:r>
            <a:r>
              <a:rPr lang="en-US" sz="3200" b="1" u="sng" dirty="0">
                <a:solidFill>
                  <a:srgbClr val="002060"/>
                </a:solidFill>
              </a:rPr>
              <a:t>Paul wanted this man to go with him</a:t>
            </a:r>
            <a:r>
              <a:rPr lang="en-US" sz="3200" dirty="0"/>
              <a:t>; and he took him and </a:t>
            </a:r>
            <a:r>
              <a:rPr lang="en-US" sz="3200" b="1" u="sng" dirty="0">
                <a:solidFill>
                  <a:srgbClr val="002060"/>
                </a:solidFill>
              </a:rPr>
              <a:t>circumcised him </a:t>
            </a:r>
            <a:r>
              <a:rPr lang="en-US" sz="3200" dirty="0"/>
              <a:t>because of the Jews who were in those parts, for they all knew that his father was a Greek. </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CF29E0A9-8A1E-474C-9194-DC281790382E}"/>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
        <p:nvSpPr>
          <p:cNvPr id="29" name="Rounded Rectangular Callout 17">
            <a:extLst>
              <a:ext uri="{FF2B5EF4-FFF2-40B4-BE49-F238E27FC236}">
                <a16:creationId xmlns:a16="http://schemas.microsoft.com/office/drawing/2014/main" xmlns="" id="{4263AC9E-CFCC-42F4-B45B-1197A4E01D2A}"/>
              </a:ext>
            </a:extLst>
          </p:cNvPr>
          <p:cNvSpPr/>
          <p:nvPr/>
        </p:nvSpPr>
        <p:spPr>
          <a:xfrm>
            <a:off x="228600" y="1524000"/>
            <a:ext cx="8610600" cy="10668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 am perfectly capable of feeding myself spiritually, thank you very much.”</a:t>
            </a:r>
          </a:p>
        </p:txBody>
      </p:sp>
      <p:sp>
        <p:nvSpPr>
          <p:cNvPr id="31" name="Rounded Rectangular Callout 17">
            <a:extLst>
              <a:ext uri="{FF2B5EF4-FFF2-40B4-BE49-F238E27FC236}">
                <a16:creationId xmlns:a16="http://schemas.microsoft.com/office/drawing/2014/main" xmlns="" id="{A7C51FE0-3B58-4C2F-BA1C-C1DA66F6B22C}"/>
              </a:ext>
            </a:extLst>
          </p:cNvPr>
          <p:cNvSpPr/>
          <p:nvPr/>
        </p:nvSpPr>
        <p:spPr>
          <a:xfrm>
            <a:off x="152400" y="2743200"/>
            <a:ext cx="8763000"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the best way to do that is to find someone who is a step ahead of you in following Christ, and ask them to teach you </a:t>
            </a:r>
          </a:p>
        </p:txBody>
      </p:sp>
    </p:spTree>
    <p:extLst>
      <p:ext uri="{BB962C8B-B14F-4D97-AF65-F5344CB8AC3E}">
        <p14:creationId xmlns:p14="http://schemas.microsoft.com/office/powerpoint/2010/main" val="342841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 </a:t>
            </a:r>
            <a:r>
              <a:rPr lang="en-US" sz="3200" b="1" u="sng" dirty="0">
                <a:solidFill>
                  <a:srgbClr val="002060"/>
                </a:solidFill>
              </a:rPr>
              <a:t>Paul wanted this man to go with him</a:t>
            </a:r>
            <a:r>
              <a:rPr lang="en-US" sz="3200" dirty="0"/>
              <a:t>; and he took him and </a:t>
            </a:r>
            <a:r>
              <a:rPr lang="en-US" sz="3200" b="1" u="sng" dirty="0">
                <a:solidFill>
                  <a:srgbClr val="002060"/>
                </a:solidFill>
              </a:rPr>
              <a:t>circumcised him </a:t>
            </a:r>
            <a:r>
              <a:rPr lang="en-US" sz="3200" dirty="0"/>
              <a:t>because of the Jews who were in those parts, for they all knew that his father was a Greek. </a:t>
            </a:r>
          </a:p>
          <a:p>
            <a:endParaRPr lang="en-US" sz="3100" dirty="0">
              <a:solidFill>
                <a:srgbClr val="002060"/>
              </a:solidFill>
            </a:endParaRPr>
          </a:p>
        </p:txBody>
      </p:sp>
      <p:sp>
        <p:nvSpPr>
          <p:cNvPr id="28" name="Rounded Rectangular Callout 17">
            <a:extLst>
              <a:ext uri="{FF2B5EF4-FFF2-40B4-BE49-F238E27FC236}">
                <a16:creationId xmlns:a16="http://schemas.microsoft.com/office/drawing/2014/main" xmlns="" id="{CF29E0A9-8A1E-474C-9194-DC281790382E}"/>
              </a:ext>
            </a:extLst>
          </p:cNvPr>
          <p:cNvSpPr/>
          <p:nvPr/>
        </p:nvSpPr>
        <p:spPr>
          <a:xfrm>
            <a:off x="228600" y="152400"/>
            <a:ext cx="5029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God’s Kingdom grows through </a:t>
            </a:r>
            <a:r>
              <a:rPr lang="en-US" sz="3800" b="1" i="1" dirty="0"/>
              <a:t>discipleship</a:t>
            </a:r>
          </a:p>
        </p:txBody>
      </p:sp>
      <p:sp>
        <p:nvSpPr>
          <p:cNvPr id="29" name="Rounded Rectangular Callout 17">
            <a:extLst>
              <a:ext uri="{FF2B5EF4-FFF2-40B4-BE49-F238E27FC236}">
                <a16:creationId xmlns:a16="http://schemas.microsoft.com/office/drawing/2014/main" xmlns="" id="{4263AC9E-CFCC-42F4-B45B-1197A4E01D2A}"/>
              </a:ext>
            </a:extLst>
          </p:cNvPr>
          <p:cNvSpPr/>
          <p:nvPr/>
        </p:nvSpPr>
        <p:spPr>
          <a:xfrm>
            <a:off x="838200" y="1676400"/>
            <a:ext cx="7620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Discipleship is a privilege, a virtue, a worthy aspiration for every Christian!</a:t>
            </a:r>
          </a:p>
        </p:txBody>
      </p:sp>
    </p:spTree>
    <p:extLst>
      <p:ext uri="{BB962C8B-B14F-4D97-AF65-F5344CB8AC3E}">
        <p14:creationId xmlns:p14="http://schemas.microsoft.com/office/powerpoint/2010/main" val="2683533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20782"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2362200"/>
            <a:ext cx="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20000" y="3200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sp>
        <p:nvSpPr>
          <p:cNvPr id="50" name="Rounded Rectangular Callout 17">
            <a:extLst>
              <a:ext uri="{FF2B5EF4-FFF2-40B4-BE49-F238E27FC236}">
                <a16:creationId xmlns:a16="http://schemas.microsoft.com/office/drawing/2014/main" xmlns="" id="{39F3A798-199A-4D3A-B778-3D4FFF7E0BB8}"/>
              </a:ext>
            </a:extLst>
          </p:cNvPr>
          <p:cNvSpPr/>
          <p:nvPr/>
        </p:nvSpPr>
        <p:spPr>
          <a:xfrm>
            <a:off x="304800" y="3429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a:t>
            </a:r>
            <a:r>
              <a:rPr lang="en-US" sz="4400" b="1" i="1" u="sng" dirty="0"/>
              <a:t>Second</a:t>
            </a:r>
            <a:r>
              <a:rPr lang="en-US" sz="4400" b="1" dirty="0"/>
              <a:t> Missionary Journey</a:t>
            </a:r>
          </a:p>
        </p:txBody>
      </p:sp>
      <p:cxnSp>
        <p:nvCxnSpPr>
          <p:cNvPr id="9" name="Straight Connector 8">
            <a:extLst>
              <a:ext uri="{FF2B5EF4-FFF2-40B4-BE49-F238E27FC236}">
                <a16:creationId xmlns:a16="http://schemas.microsoft.com/office/drawing/2014/main" xmlns="" id="{1BBB7880-77D7-453A-8E29-619BF237D721}"/>
              </a:ext>
            </a:extLst>
          </p:cNvPr>
          <p:cNvCxnSpPr>
            <a:cxnSpLocks/>
          </p:cNvCxnSpPr>
          <p:nvPr/>
        </p:nvCxnSpPr>
        <p:spPr>
          <a:xfrm flipH="1">
            <a:off x="7162800" y="2286000"/>
            <a:ext cx="1219200" cy="609600"/>
          </a:xfrm>
          <a:prstGeom prst="line">
            <a:avLst/>
          </a:prstGeom>
          <a:ln w="920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534400" y="1828800"/>
            <a:ext cx="0" cy="284396"/>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1371600"/>
            <a:ext cx="7620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7315200" y="9906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620000" y="762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162800" y="1524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5715000" y="685800"/>
            <a:ext cx="6096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6629400" y="685800"/>
            <a:ext cx="7620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5867400" y="457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010400" y="381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cxnSp>
        <p:nvCxnSpPr>
          <p:cNvPr id="26" name="Straight Connector 25">
            <a:extLst>
              <a:ext uri="{FF2B5EF4-FFF2-40B4-BE49-F238E27FC236}">
                <a16:creationId xmlns:a16="http://schemas.microsoft.com/office/drawing/2014/main" xmlns="" id="{736817DA-CCF5-4238-A42D-AB149832AE09}"/>
              </a:ext>
            </a:extLst>
          </p:cNvPr>
          <p:cNvCxnSpPr>
            <a:cxnSpLocks/>
          </p:cNvCxnSpPr>
          <p:nvPr/>
        </p:nvCxnSpPr>
        <p:spPr>
          <a:xfrm flipH="1">
            <a:off x="6858000" y="1371600"/>
            <a:ext cx="990600" cy="1143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9611A0-29B8-4839-8096-EFEA426FE75F}"/>
              </a:ext>
            </a:extLst>
          </p:cNvPr>
          <p:cNvCxnSpPr>
            <a:cxnSpLocks/>
          </p:cNvCxnSpPr>
          <p:nvPr/>
        </p:nvCxnSpPr>
        <p:spPr>
          <a:xfrm flipH="1" flipV="1">
            <a:off x="5715000" y="1371600"/>
            <a:ext cx="9906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2F46EB60-817D-4B8C-9872-3A2067C92EC4}"/>
              </a:ext>
            </a:extLst>
          </p:cNvPr>
          <p:cNvSpPr/>
          <p:nvPr/>
        </p:nvSpPr>
        <p:spPr>
          <a:xfrm>
            <a:off x="6477000" y="1371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5486400" y="1219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generated with high confidence">
            <a:extLst>
              <a:ext uri="{FF2B5EF4-FFF2-40B4-BE49-F238E27FC236}">
                <a16:creationId xmlns:a16="http://schemas.microsoft.com/office/drawing/2014/main" xmlns="" id="{FCB1EE9E-51BF-4FBF-A9B9-5CD6B69897A9}"/>
              </a:ext>
            </a:extLst>
          </p:cNvPr>
          <p:cNvPicPr>
            <a:picLocks noChangeAspect="1"/>
          </p:cNvPicPr>
          <p:nvPr/>
        </p:nvPicPr>
        <p:blipFill rotWithShape="1">
          <a:blip r:embed="rId3">
            <a:extLst>
              <a:ext uri="{28A0092B-C50C-407E-A947-70E740481C1C}">
                <a14:useLocalDpi xmlns:a14="http://schemas.microsoft.com/office/drawing/2010/main" val="0"/>
              </a:ext>
            </a:extLst>
          </a:blip>
          <a:srcRect t="21162"/>
          <a:stretch/>
        </p:blipFill>
        <p:spPr>
          <a:xfrm>
            <a:off x="0" y="0"/>
            <a:ext cx="9144000" cy="5393806"/>
          </a:xfrm>
          <a:prstGeom prst="rect">
            <a:avLst/>
          </a:prstGeom>
        </p:spPr>
      </p:pic>
      <p:sp>
        <p:nvSpPr>
          <p:cNvPr id="20" name="TextBox 19">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16:4 </a:t>
            </a:r>
            <a:r>
              <a:rPr lang="en-US" sz="3200" dirty="0"/>
              <a:t>Now while they were passing through the cities, they were delivering the decrees which had been decided upon by the apostles and elders who were in Jerusalem, for them to observe. </a:t>
            </a:r>
            <a:r>
              <a:rPr lang="en-US" sz="3200" b="1" baseline="30000" dirty="0"/>
              <a:t>5 </a:t>
            </a:r>
            <a:r>
              <a:rPr lang="en-US" sz="3200" b="1" u="sng" dirty="0">
                <a:solidFill>
                  <a:srgbClr val="002060"/>
                </a:solidFill>
              </a:rPr>
              <a:t>So the churches were being strengthened in the faith, and were increasing in number daily.</a:t>
            </a:r>
            <a:endParaRPr lang="en-US" sz="3200" b="1" dirty="0">
              <a:solidFill>
                <a:srgbClr val="002060"/>
              </a:solidFill>
            </a:endParaRPr>
          </a:p>
          <a:p>
            <a:endParaRPr lang="en-US" sz="3100" dirty="0">
              <a:solidFill>
                <a:srgbClr val="002060"/>
              </a:solidFill>
            </a:endParaRPr>
          </a:p>
        </p:txBody>
      </p:sp>
    </p:spTree>
    <p:extLst>
      <p:ext uri="{BB962C8B-B14F-4D97-AF65-F5344CB8AC3E}">
        <p14:creationId xmlns:p14="http://schemas.microsoft.com/office/powerpoint/2010/main" val="3826848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16:6 </a:t>
            </a:r>
            <a:r>
              <a:rPr lang="en-US" sz="3200" dirty="0"/>
              <a:t>They passed through the </a:t>
            </a:r>
            <a:r>
              <a:rPr lang="en-US" sz="3100" b="1" u="sng" dirty="0">
                <a:solidFill>
                  <a:srgbClr val="002060"/>
                </a:solidFill>
              </a:rPr>
              <a:t>Phrygian and Galatian</a:t>
            </a:r>
            <a:r>
              <a:rPr lang="en-US" sz="3100" dirty="0"/>
              <a:t> </a:t>
            </a:r>
            <a:r>
              <a:rPr lang="en-US" sz="3200" dirty="0"/>
              <a:t>region, having been forbidden by the Holy Spirit to speak the word in Asia; </a:t>
            </a:r>
            <a:r>
              <a:rPr lang="en-US" sz="3200" b="1" baseline="30000" dirty="0"/>
              <a:t>7 </a:t>
            </a:r>
            <a:r>
              <a:rPr lang="en-US" sz="3200" dirty="0"/>
              <a:t>and after they came to  </a:t>
            </a:r>
            <a:r>
              <a:rPr lang="en-US" sz="3200" dirty="0" err="1"/>
              <a:t>Mysia</a:t>
            </a:r>
            <a:r>
              <a:rPr lang="en-US" sz="3200" dirty="0"/>
              <a:t>, they were trying to go into Bithynia, and the  Spirit of Jesus did not permit them;</a:t>
            </a:r>
            <a:r>
              <a:rPr lang="en-US" sz="3200" b="1" baseline="30000" dirty="0"/>
              <a:t>8 </a:t>
            </a:r>
            <a:r>
              <a:rPr lang="en-US" sz="3200" dirty="0"/>
              <a:t>and passing by </a:t>
            </a:r>
            <a:r>
              <a:rPr lang="en-US" sz="3200" dirty="0" err="1"/>
              <a:t>Mysia</a:t>
            </a:r>
            <a:r>
              <a:rPr lang="en-US" sz="3200" dirty="0"/>
              <a:t>, they came down to Troas. </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4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right)">
                                      <p:cBhvr>
                                        <p:cTn id="14" dur="500"/>
                                        <p:tgtEl>
                                          <p:spTgt spid="40"/>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par>
                                <p:cTn id="22" presetID="22" presetClass="entr" presetSubtype="4"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animBg="1"/>
      <p:bldP spid="51" grpId="0" animBg="1"/>
      <p:bldP spid="2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16:6 </a:t>
            </a:r>
            <a:r>
              <a:rPr lang="en-US" sz="3200" dirty="0"/>
              <a:t>They passed through the Phrygian and Galatian region, having been </a:t>
            </a:r>
            <a:r>
              <a:rPr lang="en-US" sz="3200" b="1" u="sng" dirty="0">
                <a:solidFill>
                  <a:srgbClr val="002060"/>
                </a:solidFill>
              </a:rPr>
              <a:t>forbidden by the Holy Spirit to speak the word in Asia</a:t>
            </a:r>
            <a:r>
              <a:rPr lang="en-US" sz="3200" dirty="0"/>
              <a:t>; </a:t>
            </a:r>
            <a:r>
              <a:rPr lang="en-US" sz="3200" b="1" baseline="30000" dirty="0"/>
              <a:t>7 </a:t>
            </a:r>
            <a:r>
              <a:rPr lang="en-US" sz="3200" dirty="0"/>
              <a:t>and after they came to  </a:t>
            </a:r>
            <a:r>
              <a:rPr lang="en-US" sz="3200" dirty="0" err="1"/>
              <a:t>Mysia</a:t>
            </a:r>
            <a:r>
              <a:rPr lang="en-US" sz="3200" dirty="0"/>
              <a:t>, they were trying to go into Bithynia, and the  Spirit of Jesus did not permit them;</a:t>
            </a:r>
            <a:r>
              <a:rPr lang="en-US" sz="3200" b="1" baseline="30000" dirty="0"/>
              <a:t>8 </a:t>
            </a:r>
            <a:r>
              <a:rPr lang="en-US" sz="3200" dirty="0"/>
              <a:t>and passing by </a:t>
            </a:r>
            <a:r>
              <a:rPr lang="en-US" sz="3200" dirty="0" err="1"/>
              <a:t>Mysia</a:t>
            </a:r>
            <a:r>
              <a:rPr lang="en-US" sz="3200" dirty="0"/>
              <a:t>, they came down to Troas. </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27" name="Picture 26" descr="A stop sign&#10;&#10;Description generated with very high confidence">
            <a:extLst>
              <a:ext uri="{FF2B5EF4-FFF2-40B4-BE49-F238E27FC236}">
                <a16:creationId xmlns:a16="http://schemas.microsoft.com/office/drawing/2014/main" xmlns="" id="{A9619281-DCDF-4B6D-8BE3-847AF5B22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913035" cy="912121"/>
          </a:xfrm>
          <a:prstGeom prst="rect">
            <a:avLst/>
          </a:prstGeom>
        </p:spPr>
      </p:pic>
    </p:spTree>
    <p:extLst>
      <p:ext uri="{BB962C8B-B14F-4D97-AF65-F5344CB8AC3E}">
        <p14:creationId xmlns:p14="http://schemas.microsoft.com/office/powerpoint/2010/main" val="341986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16:6 </a:t>
            </a:r>
            <a:r>
              <a:rPr lang="en-US" sz="3200" dirty="0"/>
              <a:t>They passed through the Phrygian and Galatian region, having been forbidden by the Holy Spirit to speak the word in Asia; </a:t>
            </a:r>
            <a:r>
              <a:rPr lang="en-US" sz="3200" b="1" baseline="30000" dirty="0"/>
              <a:t>7 </a:t>
            </a:r>
            <a:r>
              <a:rPr lang="en-US" sz="3200" b="1" u="sng" dirty="0">
                <a:solidFill>
                  <a:srgbClr val="002060"/>
                </a:solidFill>
              </a:rPr>
              <a:t>and after they came to  </a:t>
            </a:r>
            <a:r>
              <a:rPr lang="en-US" sz="3200" b="1" u="sng" dirty="0" err="1">
                <a:solidFill>
                  <a:srgbClr val="002060"/>
                </a:solidFill>
              </a:rPr>
              <a:t>Mysia</a:t>
            </a:r>
            <a:r>
              <a:rPr lang="en-US" sz="3200" b="1" u="sng" dirty="0">
                <a:solidFill>
                  <a:srgbClr val="002060"/>
                </a:solidFill>
              </a:rPr>
              <a:t>, they were trying to go into Bithynia, and the  Spirit of Jesus did not permit them</a:t>
            </a:r>
            <a:r>
              <a:rPr lang="en-US" sz="3200" dirty="0"/>
              <a:t>;</a:t>
            </a:r>
            <a:r>
              <a:rPr lang="en-US" sz="3200" b="1" baseline="30000" dirty="0"/>
              <a:t>8 </a:t>
            </a:r>
            <a:r>
              <a:rPr lang="en-US" sz="3200" dirty="0"/>
              <a:t>and passing by </a:t>
            </a:r>
            <a:r>
              <a:rPr lang="en-US" sz="3200" dirty="0" err="1"/>
              <a:t>Mysia</a:t>
            </a:r>
            <a:r>
              <a:rPr lang="en-US" sz="3200" dirty="0"/>
              <a:t>, they came down to Troas. </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27" name="Picture 26" descr="A stop sign&#10;&#10;Description generated with very high confidence">
            <a:extLst>
              <a:ext uri="{FF2B5EF4-FFF2-40B4-BE49-F238E27FC236}">
                <a16:creationId xmlns:a16="http://schemas.microsoft.com/office/drawing/2014/main" xmlns="" id="{A9619281-DCDF-4B6D-8BE3-847AF5B22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913035" cy="912121"/>
          </a:xfrm>
          <a:prstGeom prst="rect">
            <a:avLst/>
          </a:prstGeom>
        </p:spPr>
      </p:pic>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34" name="Picture 33" descr="A stop sign&#10;&#10;Description generated with very high confidence">
            <a:extLst>
              <a:ext uri="{FF2B5EF4-FFF2-40B4-BE49-F238E27FC236}">
                <a16:creationId xmlns:a16="http://schemas.microsoft.com/office/drawing/2014/main" xmlns="" id="{A3C8618E-FA3F-44BF-88B3-79D225560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52400"/>
            <a:ext cx="913035" cy="912121"/>
          </a:xfrm>
          <a:prstGeom prst="rect">
            <a:avLst/>
          </a:prstGeom>
        </p:spPr>
      </p:pic>
    </p:spTree>
    <p:extLst>
      <p:ext uri="{BB962C8B-B14F-4D97-AF65-F5344CB8AC3E}">
        <p14:creationId xmlns:p14="http://schemas.microsoft.com/office/powerpoint/2010/main" val="26006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a:t>
            </a:r>
            <a:r>
              <a:rPr lang="en-US" sz="3200" b="1" u="sng" dirty="0">
                <a:solidFill>
                  <a:srgbClr val="002060"/>
                </a:solidFill>
              </a:rPr>
              <a:t>they stoned Paul </a:t>
            </a:r>
            <a:r>
              <a:rPr lang="en-US" sz="3200" dirty="0"/>
              <a:t>and dragged him out of the city, supposing him to be dead.  </a:t>
            </a:r>
            <a:r>
              <a:rPr lang="en-US" sz="3200" b="1" baseline="30000" dirty="0"/>
              <a:t>20 </a:t>
            </a:r>
            <a:r>
              <a:rPr lang="en-US" sz="3200" dirty="0"/>
              <a:t>But while the disciples stood around him, he got up and entered the city. </a:t>
            </a:r>
          </a:p>
          <a:p>
            <a:endParaRPr lang="en-US" sz="3100" dirty="0">
              <a:solidFill>
                <a:srgbClr val="002060"/>
              </a:solidFill>
            </a:endParaRPr>
          </a:p>
        </p:txBody>
      </p:sp>
    </p:spTree>
    <p:extLst>
      <p:ext uri="{BB962C8B-B14F-4D97-AF65-F5344CB8AC3E}">
        <p14:creationId xmlns:p14="http://schemas.microsoft.com/office/powerpoint/2010/main" val="273413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16:6 </a:t>
            </a:r>
            <a:r>
              <a:rPr lang="en-US" sz="3200" dirty="0"/>
              <a:t>They passed through the Phrygian and Galatian region, having been forbidden by the Holy Spirit to speak the word in Asia; </a:t>
            </a:r>
            <a:r>
              <a:rPr lang="en-US" sz="3200" b="1" baseline="30000" dirty="0"/>
              <a:t>7 </a:t>
            </a:r>
            <a:r>
              <a:rPr lang="en-US" sz="3200" dirty="0"/>
              <a:t>and after they came to  </a:t>
            </a:r>
            <a:r>
              <a:rPr lang="en-US" sz="3200" dirty="0" err="1"/>
              <a:t>Mysia</a:t>
            </a:r>
            <a:r>
              <a:rPr lang="en-US" sz="3200" dirty="0"/>
              <a:t>, they were trying to go into Bithynia, and the  Spirit of Jesus did not permit them;</a:t>
            </a:r>
            <a:r>
              <a:rPr lang="en-US" sz="3200" b="1" baseline="30000" dirty="0"/>
              <a:t>8 </a:t>
            </a:r>
            <a:r>
              <a:rPr lang="en-US" sz="3200" b="1" u="sng" dirty="0">
                <a:solidFill>
                  <a:srgbClr val="002060"/>
                </a:solidFill>
              </a:rPr>
              <a:t>and passing by </a:t>
            </a:r>
            <a:r>
              <a:rPr lang="en-US" sz="3200" b="1" u="sng" dirty="0" err="1">
                <a:solidFill>
                  <a:srgbClr val="002060"/>
                </a:solidFill>
              </a:rPr>
              <a:t>Mysia</a:t>
            </a:r>
            <a:r>
              <a:rPr lang="en-US" sz="3200" b="1" u="sng" dirty="0">
                <a:solidFill>
                  <a:srgbClr val="002060"/>
                </a:solidFill>
              </a:rPr>
              <a:t>, they came down to Troas</a:t>
            </a:r>
            <a:r>
              <a:rPr lang="en-US" sz="3200" dirty="0"/>
              <a:t>. </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27" name="Picture 26" descr="A stop sign&#10;&#10;Description generated with very high confidence">
            <a:extLst>
              <a:ext uri="{FF2B5EF4-FFF2-40B4-BE49-F238E27FC236}">
                <a16:creationId xmlns:a16="http://schemas.microsoft.com/office/drawing/2014/main" xmlns="" id="{A9619281-DCDF-4B6D-8BE3-847AF5B22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913035" cy="912121"/>
          </a:xfrm>
          <a:prstGeom prst="rect">
            <a:avLst/>
          </a:prstGeom>
        </p:spPr>
      </p:pic>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34" name="Picture 33" descr="A stop sign&#10;&#10;Description generated with very high confidence">
            <a:extLst>
              <a:ext uri="{FF2B5EF4-FFF2-40B4-BE49-F238E27FC236}">
                <a16:creationId xmlns:a16="http://schemas.microsoft.com/office/drawing/2014/main" xmlns="" id="{A3C8618E-FA3F-44BF-88B3-79D225560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52400"/>
            <a:ext cx="913035" cy="912121"/>
          </a:xfrm>
          <a:prstGeom prst="rect">
            <a:avLst/>
          </a:prstGeom>
        </p:spPr>
      </p:pic>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476625"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16:6 </a:t>
            </a:r>
            <a:r>
              <a:rPr lang="en-US" sz="3200" dirty="0"/>
              <a:t>They passed through the Phrygian and Galatian region, having been forbidden by the Holy Spirit to speak the word in Asia; </a:t>
            </a:r>
            <a:r>
              <a:rPr lang="en-US" sz="3200" b="1" baseline="30000" dirty="0"/>
              <a:t>7 </a:t>
            </a:r>
            <a:r>
              <a:rPr lang="en-US" sz="3200" b="1" u="sng" dirty="0">
                <a:solidFill>
                  <a:srgbClr val="002060"/>
                </a:solidFill>
              </a:rPr>
              <a:t>and after they came to  </a:t>
            </a:r>
            <a:r>
              <a:rPr lang="en-US" sz="3200" b="1" u="sng" dirty="0" err="1">
                <a:solidFill>
                  <a:srgbClr val="002060"/>
                </a:solidFill>
              </a:rPr>
              <a:t>Mysia</a:t>
            </a:r>
            <a:r>
              <a:rPr lang="en-US" sz="3200" b="1" u="sng" dirty="0">
                <a:solidFill>
                  <a:srgbClr val="002060"/>
                </a:solidFill>
              </a:rPr>
              <a:t>, they were trying to go into Bithynia, and the  Spirit of Jesus did not permit them</a:t>
            </a:r>
            <a:r>
              <a:rPr lang="en-US" sz="3200" dirty="0"/>
              <a:t>;</a:t>
            </a:r>
            <a:r>
              <a:rPr lang="en-US" sz="3200" b="1" baseline="30000" dirty="0"/>
              <a:t>8 </a:t>
            </a:r>
            <a:r>
              <a:rPr lang="en-US" sz="3200" dirty="0"/>
              <a:t>and passing by </a:t>
            </a:r>
            <a:r>
              <a:rPr lang="en-US" sz="3200" dirty="0" err="1"/>
              <a:t>Mysia</a:t>
            </a:r>
            <a:r>
              <a:rPr lang="en-US" sz="3200" dirty="0"/>
              <a:t>, they came down to Troas. </a:t>
            </a:r>
          </a:p>
          <a:p>
            <a:endParaRPr lang="en-US" sz="3100" dirty="0">
              <a:solidFill>
                <a:srgbClr val="002060"/>
              </a:solidFill>
            </a:endParaRPr>
          </a:p>
        </p:txBody>
      </p:sp>
    </p:spTree>
    <p:extLst>
      <p:ext uri="{BB962C8B-B14F-4D97-AF65-F5344CB8AC3E}">
        <p14:creationId xmlns:p14="http://schemas.microsoft.com/office/powerpoint/2010/main" val="1214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right)">
                                      <p:cBhvr>
                                        <p:cTn id="11" dur="500"/>
                                        <p:tgtEl>
                                          <p:spTgt spid="4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16:9 </a:t>
            </a:r>
            <a:r>
              <a:rPr lang="en-US" sz="3200" dirty="0"/>
              <a:t>A vision appeared to Paul in the night: a man of Macedonia was standing and appealing to him, and saying, “</a:t>
            </a:r>
            <a:r>
              <a:rPr lang="en-US" sz="3200" b="1" u="sng" dirty="0">
                <a:solidFill>
                  <a:srgbClr val="002060"/>
                </a:solidFill>
              </a:rPr>
              <a:t>Come over to Macedonia and help us</a:t>
            </a:r>
            <a:r>
              <a:rPr lang="en-US" sz="3200" u="sng" dirty="0"/>
              <a:t>.</a:t>
            </a:r>
            <a:r>
              <a:rPr lang="en-US" sz="3200" dirty="0"/>
              <a:t>” </a:t>
            </a:r>
            <a:r>
              <a:rPr lang="en-US" sz="3200" b="1" baseline="30000" dirty="0"/>
              <a:t>10 </a:t>
            </a:r>
            <a:r>
              <a:rPr lang="en-US" sz="3200" dirty="0"/>
              <a:t>When he had seen the vision, immediately we sought to go into Macedonia, concluding that God had called us to preach the gospel to them.</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27" name="Picture 26" descr="A stop sign&#10;&#10;Description generated with very high confidence">
            <a:extLst>
              <a:ext uri="{FF2B5EF4-FFF2-40B4-BE49-F238E27FC236}">
                <a16:creationId xmlns:a16="http://schemas.microsoft.com/office/drawing/2014/main" xmlns="" id="{A9619281-DCDF-4B6D-8BE3-847AF5B22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913035" cy="912121"/>
          </a:xfrm>
          <a:prstGeom prst="rect">
            <a:avLst/>
          </a:prstGeom>
        </p:spPr>
      </p:pic>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34" name="Picture 33" descr="A stop sign&#10;&#10;Description generated with very high confidence">
            <a:extLst>
              <a:ext uri="{FF2B5EF4-FFF2-40B4-BE49-F238E27FC236}">
                <a16:creationId xmlns:a16="http://schemas.microsoft.com/office/drawing/2014/main" xmlns="" id="{A3C8618E-FA3F-44BF-88B3-79D225560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52400"/>
            <a:ext cx="913035" cy="912121"/>
          </a:xfrm>
          <a:prstGeom prst="rect">
            <a:avLst/>
          </a:prstGeom>
        </p:spPr>
      </p:pic>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476625"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017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16:9 </a:t>
            </a:r>
            <a:r>
              <a:rPr lang="en-US" sz="3200" dirty="0"/>
              <a:t>A vision appeared to Paul in the night: a man of Macedonia was standing and appealing to him, and saying, “</a:t>
            </a:r>
            <a:r>
              <a:rPr lang="en-US" sz="3200" b="1" u="sng" dirty="0">
                <a:solidFill>
                  <a:srgbClr val="002060"/>
                </a:solidFill>
              </a:rPr>
              <a:t>Come over to Macedonia and help us</a:t>
            </a:r>
            <a:r>
              <a:rPr lang="en-US" sz="3200" u="sng" dirty="0"/>
              <a:t>.</a:t>
            </a:r>
            <a:r>
              <a:rPr lang="en-US" sz="3200" dirty="0"/>
              <a:t>” </a:t>
            </a:r>
            <a:r>
              <a:rPr lang="en-US" sz="3200" b="1" baseline="30000" dirty="0"/>
              <a:t>10 </a:t>
            </a:r>
            <a:r>
              <a:rPr lang="en-US" sz="3200" dirty="0"/>
              <a:t>When he had seen the vision, immediately we sought to go into Macedonia, concluding that God had called us to preach the gospel to them.</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27" name="Picture 26" descr="A stop sign&#10;&#10;Description generated with very high confidence">
            <a:extLst>
              <a:ext uri="{FF2B5EF4-FFF2-40B4-BE49-F238E27FC236}">
                <a16:creationId xmlns:a16="http://schemas.microsoft.com/office/drawing/2014/main" xmlns="" id="{A9619281-DCDF-4B6D-8BE3-847AF5B22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913035" cy="912121"/>
          </a:xfrm>
          <a:prstGeom prst="rect">
            <a:avLst/>
          </a:prstGeom>
        </p:spPr>
      </p:pic>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34" name="Picture 33" descr="A stop sign&#10;&#10;Description generated with very high confidence">
            <a:extLst>
              <a:ext uri="{FF2B5EF4-FFF2-40B4-BE49-F238E27FC236}">
                <a16:creationId xmlns:a16="http://schemas.microsoft.com/office/drawing/2014/main" xmlns="" id="{A3C8618E-FA3F-44BF-88B3-79D225560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52400"/>
            <a:ext cx="913035" cy="912121"/>
          </a:xfrm>
          <a:prstGeom prst="rect">
            <a:avLst/>
          </a:prstGeom>
        </p:spPr>
      </p:pic>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476625"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xmlns="" id="{30884069-451B-4EEB-A855-5A9147F03017}"/>
              </a:ext>
            </a:extLst>
          </p:cNvPr>
          <p:cNvSpPr/>
          <p:nvPr/>
        </p:nvSpPr>
        <p:spPr>
          <a:xfrm rot="619198">
            <a:off x="76200" y="228600"/>
            <a:ext cx="2590800" cy="1524000"/>
          </a:xfrm>
          <a:prstGeom prst="ellipse">
            <a:avLst/>
          </a:prstGeom>
          <a:solidFill>
            <a:srgbClr val="00823B">
              <a:alpha val="58000"/>
            </a:srgb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96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16:11 </a:t>
            </a:r>
            <a:r>
              <a:rPr lang="en-US" sz="3100" dirty="0"/>
              <a:t>So putting out to sea from Troas, we ran a straight course to Samothrace, and on the day following to Neapolis; </a:t>
            </a:r>
            <a:r>
              <a:rPr lang="en-US" sz="3100" b="1" baseline="30000" dirty="0"/>
              <a:t>12 </a:t>
            </a:r>
            <a:r>
              <a:rPr lang="en-US" sz="3100" dirty="0"/>
              <a:t>and from there to Philippi, which is a leading city of the district of Macedonia, a Roman  colony; and we were staying in this city for some days. </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476625"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xmlns="" id="{30884069-451B-4EEB-A855-5A9147F03017}"/>
              </a:ext>
            </a:extLst>
          </p:cNvPr>
          <p:cNvSpPr/>
          <p:nvPr/>
        </p:nvSpPr>
        <p:spPr>
          <a:xfrm rot="619198">
            <a:off x="76200" y="228600"/>
            <a:ext cx="2590800" cy="1524000"/>
          </a:xfrm>
          <a:prstGeom prst="ellipse">
            <a:avLst/>
          </a:prstGeom>
          <a:solidFill>
            <a:srgbClr val="00823B">
              <a:alpha val="58000"/>
            </a:srgb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H="1" flipV="1">
            <a:off x="1600200" y="3048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914400" y="7620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495F76A8-2F61-4A4A-9EAF-91A40317781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16:11 </a:t>
            </a:r>
            <a:r>
              <a:rPr lang="en-US" sz="3100" dirty="0"/>
              <a:t>So putting out to sea from Troas, we ran a straight course to Samothrace, and on the day following to Neapolis; </a:t>
            </a:r>
            <a:r>
              <a:rPr lang="en-US" sz="3100" b="1" baseline="30000" dirty="0"/>
              <a:t>12 </a:t>
            </a:r>
            <a:r>
              <a:rPr lang="en-US" sz="3100" dirty="0"/>
              <a:t>and </a:t>
            </a:r>
            <a:r>
              <a:rPr lang="en-US" sz="3100" b="1" u="sng" dirty="0">
                <a:solidFill>
                  <a:srgbClr val="002060"/>
                </a:solidFill>
              </a:rPr>
              <a:t>from there to Philippi</a:t>
            </a:r>
            <a:r>
              <a:rPr lang="en-US" sz="3100" dirty="0"/>
              <a:t>, which is a leading city of the district of Macedonia, a Roman  colony; and we were staying in this city for some days. </a:t>
            </a:r>
          </a:p>
          <a:p>
            <a:endParaRPr lang="en-US" sz="3100" dirty="0">
              <a:solidFill>
                <a:srgbClr val="002060"/>
              </a:solidFill>
            </a:endParaRPr>
          </a:p>
        </p:txBody>
      </p:sp>
    </p:spTree>
    <p:extLst>
      <p:ext uri="{BB962C8B-B14F-4D97-AF65-F5344CB8AC3E}">
        <p14:creationId xmlns:p14="http://schemas.microsoft.com/office/powerpoint/2010/main" val="20734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right)">
                                      <p:cBhvr>
                                        <p:cTn id="18" dur="500"/>
                                        <p:tgtEl>
                                          <p:spTgt spid="48"/>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45" grpId="0" animBg="1"/>
      <p:bldP spid="5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16:11 </a:t>
            </a:r>
            <a:r>
              <a:rPr lang="en-US" sz="3100" dirty="0"/>
              <a:t>So putting out to sea from Troas, we ran a straight course to Samothrace, and on the day following to Neapolis; </a:t>
            </a:r>
            <a:r>
              <a:rPr lang="en-US" sz="3100" b="1" baseline="30000" dirty="0"/>
              <a:t>12 </a:t>
            </a:r>
            <a:r>
              <a:rPr lang="en-US" sz="3100" dirty="0"/>
              <a:t>and from there to Philippi, which is a leading city of the district of Macedonia, a Roman  colony; and we were staying in this city for some days. </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476625"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H="1" flipV="1">
            <a:off x="1600200" y="3048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914400" y="7620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ECAFE31B-71FF-40D5-90A4-6B87C00DF2E4}"/>
              </a:ext>
            </a:extLst>
          </p:cNvPr>
          <p:cNvSpPr/>
          <p:nvPr/>
        </p:nvSpPr>
        <p:spPr>
          <a:xfrm>
            <a:off x="6477000" y="4343400"/>
            <a:ext cx="725152" cy="600737"/>
          </a:xfrm>
          <a:prstGeom prst="ellipse">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xmlns="" id="{FF7B30A9-1604-42B3-8909-F32DC845A57B}"/>
              </a:ext>
            </a:extLst>
          </p:cNvPr>
          <p:cNvSpPr/>
          <p:nvPr/>
        </p:nvSpPr>
        <p:spPr>
          <a:xfrm>
            <a:off x="1905000" y="6257263"/>
            <a:ext cx="725152" cy="600737"/>
          </a:xfrm>
          <a:prstGeom prst="ellipse">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1BEF6F3-4E90-4D09-A664-BEC17E0DB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55" name="TextBox 54">
            <a:extLst>
              <a:ext uri="{FF2B5EF4-FFF2-40B4-BE49-F238E27FC236}">
                <a16:creationId xmlns:a16="http://schemas.microsoft.com/office/drawing/2014/main" xmlns="" id="{495F76A8-2F61-4A4A-9EAF-91A40317781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16:11 </a:t>
            </a:r>
            <a:r>
              <a:rPr lang="en-US" sz="3100" dirty="0"/>
              <a:t>So putting out to sea from Troas, we ran a straight course to Samothrace, and on the day following to Neapolis; </a:t>
            </a:r>
            <a:r>
              <a:rPr lang="en-US" sz="3100" b="1" baseline="30000" dirty="0"/>
              <a:t>12 </a:t>
            </a:r>
            <a:r>
              <a:rPr lang="en-US" sz="3100" dirty="0"/>
              <a:t>and </a:t>
            </a:r>
            <a:r>
              <a:rPr lang="en-US" sz="3100" b="1" u="sng" dirty="0">
                <a:solidFill>
                  <a:srgbClr val="002060"/>
                </a:solidFill>
              </a:rPr>
              <a:t>from there to Philippi</a:t>
            </a:r>
            <a:r>
              <a:rPr lang="en-US" sz="3100" dirty="0"/>
              <a:t>, which is a leading city of the district of Macedonia, a Roman  colony; and we were staying in this city for some days. </a:t>
            </a:r>
          </a:p>
          <a:p>
            <a:endParaRPr lang="en-US" sz="3100" dirty="0">
              <a:solidFill>
                <a:srgbClr val="002060"/>
              </a:solidFill>
            </a:endParaRPr>
          </a:p>
        </p:txBody>
      </p:sp>
    </p:spTree>
    <p:extLst>
      <p:ext uri="{BB962C8B-B14F-4D97-AF65-F5344CB8AC3E}">
        <p14:creationId xmlns:p14="http://schemas.microsoft.com/office/powerpoint/2010/main" val="21917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20638"/>
          <a:stretch/>
        </p:blipFill>
        <p:spPr>
          <a:xfrm>
            <a:off x="0" y="0"/>
            <a:ext cx="9144000" cy="6370035"/>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49" name="TextBox 48">
            <a:extLst>
              <a:ext uri="{FF2B5EF4-FFF2-40B4-BE49-F238E27FC236}">
                <a16:creationId xmlns:a16="http://schemas.microsoft.com/office/drawing/2014/main" xmlns="" id="{6811984B-4D65-4A0D-B8BE-9C215FBE5574}"/>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15:39 </a:t>
            </a:r>
            <a:r>
              <a:rPr lang="en-US" sz="3200" dirty="0"/>
              <a:t>, and </a:t>
            </a:r>
            <a:r>
              <a:rPr lang="en-US" sz="3200" b="1" u="sng" dirty="0">
                <a:solidFill>
                  <a:srgbClr val="002060"/>
                </a:solidFill>
              </a:rPr>
              <a:t>Barnabas took Mark with him and sailed away to Cyprus</a:t>
            </a:r>
            <a:r>
              <a:rPr lang="en-US" sz="3200" dirty="0"/>
              <a:t>. </a:t>
            </a:r>
            <a:r>
              <a:rPr lang="en-US" sz="3200" b="1" baseline="30000" dirty="0"/>
              <a:t>40 </a:t>
            </a:r>
            <a:r>
              <a:rPr lang="en-US" sz="3200" dirty="0"/>
              <a:t>But Paul chose Silas and left, being committed by the brethren to the grace of the Lord. </a:t>
            </a:r>
            <a:r>
              <a:rPr lang="en-US" sz="3200" b="1" baseline="30000" dirty="0"/>
              <a:t>41 </a:t>
            </a:r>
            <a:r>
              <a:rPr lang="en-US" sz="3200" dirty="0"/>
              <a:t>And he was traveling through Syria and Cilicia, strengthening the churches.</a:t>
            </a:r>
          </a:p>
          <a:p>
            <a:endParaRPr lang="en-US" sz="3200" dirty="0"/>
          </a:p>
          <a:p>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B2AEBBE-4652-44E7-912F-8C1781888EE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16:11 </a:t>
            </a:r>
            <a:r>
              <a:rPr lang="en-US" sz="3100" dirty="0"/>
              <a:t>So putting out to sea from Troas, we ran a straight course to Samothrace, and on the day following to Neapolis; </a:t>
            </a:r>
            <a:r>
              <a:rPr lang="en-US" sz="3100" b="1" baseline="30000" dirty="0"/>
              <a:t>12 </a:t>
            </a:r>
            <a:r>
              <a:rPr lang="en-US" sz="3100" dirty="0"/>
              <a:t>and from there to Philippi, which is a leading city of the district of Macedonia, a Roman  colony; and we were staying in this city for some days. </a:t>
            </a:r>
          </a:p>
          <a:p>
            <a:endParaRPr lang="en-US" sz="3100" dirty="0">
              <a:solidFill>
                <a:srgbClr val="002060"/>
              </a:solidFill>
            </a:endParaRPr>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476625"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H="1" flipV="1">
            <a:off x="1600200" y="3048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914400" y="7620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ECAFE31B-71FF-40D5-90A4-6B87C00DF2E4}"/>
              </a:ext>
            </a:extLst>
          </p:cNvPr>
          <p:cNvSpPr/>
          <p:nvPr/>
        </p:nvSpPr>
        <p:spPr>
          <a:xfrm>
            <a:off x="6477000" y="4343400"/>
            <a:ext cx="725152" cy="600737"/>
          </a:xfrm>
          <a:prstGeom prst="ellipse">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xmlns="" id="{FF7B30A9-1604-42B3-8909-F32DC845A57B}"/>
              </a:ext>
            </a:extLst>
          </p:cNvPr>
          <p:cNvSpPr/>
          <p:nvPr/>
        </p:nvSpPr>
        <p:spPr>
          <a:xfrm>
            <a:off x="1905000" y="6257263"/>
            <a:ext cx="725152" cy="600737"/>
          </a:xfrm>
          <a:prstGeom prst="ellipse">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1BEF6F3-4E90-4D09-A664-BEC17E0DB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55" name="TextBox 54">
            <a:extLst>
              <a:ext uri="{FF2B5EF4-FFF2-40B4-BE49-F238E27FC236}">
                <a16:creationId xmlns:a16="http://schemas.microsoft.com/office/drawing/2014/main" xmlns="" id="{495F76A8-2F61-4A4A-9EAF-91A40317781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16:11 </a:t>
            </a:r>
            <a:r>
              <a:rPr lang="en-US" sz="3100" dirty="0"/>
              <a:t>So putting out to sea from Troas, we ran a straight course to Samothrace, and on the day following to Neapolis; </a:t>
            </a:r>
            <a:r>
              <a:rPr lang="en-US" sz="3100" b="1" baseline="30000" dirty="0"/>
              <a:t>12 </a:t>
            </a:r>
            <a:r>
              <a:rPr lang="en-US" sz="3100" dirty="0"/>
              <a:t>and </a:t>
            </a:r>
            <a:r>
              <a:rPr lang="en-US" sz="3100" b="1" u="sng" dirty="0">
                <a:solidFill>
                  <a:srgbClr val="002060"/>
                </a:solidFill>
              </a:rPr>
              <a:t>from there to Philippi</a:t>
            </a:r>
            <a:r>
              <a:rPr lang="en-US" sz="3100" dirty="0"/>
              <a:t>, which is a leading city of the district of Macedonia, a Roman  colony; and we were staying in this city for some days. </a:t>
            </a:r>
          </a:p>
          <a:p>
            <a:endParaRPr lang="en-US" sz="3100" dirty="0">
              <a:solidFill>
                <a:srgbClr val="002060"/>
              </a:solidFill>
            </a:endParaRPr>
          </a:p>
        </p:txBody>
      </p:sp>
      <p:sp>
        <p:nvSpPr>
          <p:cNvPr id="58" name="Oval 57">
            <a:extLst>
              <a:ext uri="{FF2B5EF4-FFF2-40B4-BE49-F238E27FC236}">
                <a16:creationId xmlns:a16="http://schemas.microsoft.com/office/drawing/2014/main" xmlns="" id="{C23DCE15-5E7F-45B6-8245-0ED960CB8AD1}"/>
              </a:ext>
            </a:extLst>
          </p:cNvPr>
          <p:cNvSpPr/>
          <p:nvPr/>
        </p:nvSpPr>
        <p:spPr>
          <a:xfrm>
            <a:off x="6477000" y="4343400"/>
            <a:ext cx="725152" cy="600737"/>
          </a:xfrm>
          <a:prstGeom prst="ellipse">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246AB435-35D2-49C5-8E35-89BCD9866E1B}"/>
              </a:ext>
            </a:extLst>
          </p:cNvPr>
          <p:cNvSpPr/>
          <p:nvPr/>
        </p:nvSpPr>
        <p:spPr>
          <a:xfrm>
            <a:off x="1905000" y="6257263"/>
            <a:ext cx="725152" cy="600737"/>
          </a:xfrm>
          <a:prstGeom prst="ellipse">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8DCF658-0FC1-4BE4-BBD0-25A35D3EC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55" name="TextBox 54">
            <a:extLst>
              <a:ext uri="{FF2B5EF4-FFF2-40B4-BE49-F238E27FC236}">
                <a16:creationId xmlns:a16="http://schemas.microsoft.com/office/drawing/2014/main" xmlns="" id="{495F76A8-2F61-4A4A-9EAF-91A403177815}"/>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16:13 </a:t>
            </a:r>
            <a:r>
              <a:rPr lang="en-US" sz="3100" dirty="0"/>
              <a:t>And on the Sabbath day we went outside the gate to a riverside, where we were supposing that there would be a place of prayer; and we sat down and began speaking to the women who had assembled.</a:t>
            </a:r>
          </a:p>
          <a:p>
            <a:r>
              <a:rPr lang="en-US" sz="3100" dirty="0"/>
              <a:t> </a:t>
            </a:r>
          </a:p>
          <a:p>
            <a:endParaRPr lang="en-US" sz="3100" dirty="0">
              <a:solidFill>
                <a:srgbClr val="002060"/>
              </a:solidFill>
            </a:endParaRPr>
          </a:p>
        </p:txBody>
      </p:sp>
      <p:sp>
        <p:nvSpPr>
          <p:cNvPr id="60" name="TextBox 59">
            <a:extLst>
              <a:ext uri="{FF2B5EF4-FFF2-40B4-BE49-F238E27FC236}">
                <a16:creationId xmlns:a16="http://schemas.microsoft.com/office/drawing/2014/main" xmlns="" id="{D3B8D2F4-E81F-4823-B3B7-C114BA444730}"/>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16:13 </a:t>
            </a:r>
            <a:r>
              <a:rPr lang="en-US" sz="3100" dirty="0"/>
              <a:t>And on the Sabbath day we went outside the gate to a riverside, where we were </a:t>
            </a:r>
            <a:r>
              <a:rPr lang="en-US" sz="3000" b="1" u="sng" dirty="0">
                <a:solidFill>
                  <a:srgbClr val="002060"/>
                </a:solidFill>
              </a:rPr>
              <a:t>supposing that there</a:t>
            </a:r>
            <a:r>
              <a:rPr lang="en-US" sz="3100" b="1" u="sng" dirty="0">
                <a:solidFill>
                  <a:srgbClr val="002060"/>
                </a:solidFill>
              </a:rPr>
              <a:t> would be a place of prayer</a:t>
            </a:r>
            <a:r>
              <a:rPr lang="en-US" sz="3100" dirty="0"/>
              <a:t>; and we sat down and began speaking to the women who had assembled.</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395173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4985DFD-C91F-46F1-9F79-E4F2D0666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55" name="TextBox 54">
            <a:extLst>
              <a:ext uri="{FF2B5EF4-FFF2-40B4-BE49-F238E27FC236}">
                <a16:creationId xmlns:a16="http://schemas.microsoft.com/office/drawing/2014/main" xmlns="" id="{495F76A8-2F61-4A4A-9EAF-91A403177815}"/>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16:14 </a:t>
            </a:r>
            <a:r>
              <a:rPr lang="en-US" sz="3200" dirty="0"/>
              <a:t>A woman named Lydia, from the city of  Thyatira, a seller of purple fabrics, a worshiper of God, was listening; and the Lord opened her heart to respond to the things spoken by Paul. </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8123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B42E0BD-82A6-4533-891F-F6D76BAC2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55" name="TextBox 54">
            <a:extLst>
              <a:ext uri="{FF2B5EF4-FFF2-40B4-BE49-F238E27FC236}">
                <a16:creationId xmlns:a16="http://schemas.microsoft.com/office/drawing/2014/main" xmlns="" id="{495F76A8-2F61-4A4A-9EAF-91A403177815}"/>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16:15 </a:t>
            </a:r>
            <a:r>
              <a:rPr lang="en-US" sz="3200" dirty="0"/>
              <a:t>And when she and </a:t>
            </a:r>
            <a:r>
              <a:rPr lang="en-US" sz="3200" b="1" u="sng" dirty="0">
                <a:solidFill>
                  <a:srgbClr val="002060"/>
                </a:solidFill>
              </a:rPr>
              <a:t>her household </a:t>
            </a:r>
            <a:r>
              <a:rPr lang="en-US" sz="3200" dirty="0"/>
              <a:t>had been baptized, she urged us, saying, “If you have judged me to be faithful to the Lord, come into my house and stay.” And she prevailed upon us.</a:t>
            </a:r>
          </a:p>
          <a:p>
            <a:r>
              <a:rPr lang="en-US" sz="3100" dirty="0"/>
              <a:t> </a:t>
            </a:r>
          </a:p>
          <a:p>
            <a:endParaRPr lang="en-US" sz="3100" dirty="0">
              <a:solidFill>
                <a:srgbClr val="002060"/>
              </a:solidFill>
            </a:endParaRPr>
          </a:p>
        </p:txBody>
      </p:sp>
      <p:sp>
        <p:nvSpPr>
          <p:cNvPr id="4" name="TextBox 3">
            <a:extLst>
              <a:ext uri="{FF2B5EF4-FFF2-40B4-BE49-F238E27FC236}">
                <a16:creationId xmlns:a16="http://schemas.microsoft.com/office/drawing/2014/main" xmlns="" id="{2E0EC4C6-4B91-42EF-85B4-3F74A5D77F59}"/>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16:15 </a:t>
            </a:r>
            <a:r>
              <a:rPr lang="en-US" sz="3200" dirty="0"/>
              <a:t>And when she and her household had been baptized, she urged us, saying, “If you have judged me to be faithful to the Lord, </a:t>
            </a:r>
            <a:r>
              <a:rPr lang="en-US" sz="3200" b="1" u="sng" dirty="0">
                <a:solidFill>
                  <a:srgbClr val="002060"/>
                </a:solidFill>
              </a:rPr>
              <a:t>come into my house and stay.</a:t>
            </a:r>
            <a:r>
              <a:rPr lang="en-US" sz="3200" dirty="0"/>
              <a:t>” And she prevailed upon us.</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23042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1D69A0D-C6A7-417F-9676-9D07C05E0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55" name="TextBox 54">
            <a:extLst>
              <a:ext uri="{FF2B5EF4-FFF2-40B4-BE49-F238E27FC236}">
                <a16:creationId xmlns:a16="http://schemas.microsoft.com/office/drawing/2014/main" xmlns="" id="{495F76A8-2F61-4A4A-9EAF-91A403177815}"/>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16:15 </a:t>
            </a:r>
            <a:r>
              <a:rPr lang="en-US" sz="3200" dirty="0"/>
              <a:t>And when she and </a:t>
            </a:r>
            <a:r>
              <a:rPr lang="en-US" sz="3200" b="1" u="sng" dirty="0">
                <a:solidFill>
                  <a:srgbClr val="002060"/>
                </a:solidFill>
              </a:rPr>
              <a:t>her household </a:t>
            </a:r>
            <a:r>
              <a:rPr lang="en-US" sz="3200" dirty="0"/>
              <a:t>had been baptized, she urged us, saying, “If you have judged me to be faithful to the Lord, come into my house and stay.” And she prevailed upon us.</a:t>
            </a:r>
          </a:p>
          <a:p>
            <a:r>
              <a:rPr lang="en-US" sz="3100" dirty="0"/>
              <a:t> </a:t>
            </a:r>
          </a:p>
          <a:p>
            <a:endParaRPr lang="en-US" sz="3100" dirty="0">
              <a:solidFill>
                <a:srgbClr val="002060"/>
              </a:solidFill>
            </a:endParaRPr>
          </a:p>
        </p:txBody>
      </p:sp>
      <p:sp>
        <p:nvSpPr>
          <p:cNvPr id="4" name="TextBox 3">
            <a:extLst>
              <a:ext uri="{FF2B5EF4-FFF2-40B4-BE49-F238E27FC236}">
                <a16:creationId xmlns:a16="http://schemas.microsoft.com/office/drawing/2014/main" xmlns="" id="{2E0EC4C6-4B91-42EF-85B4-3F74A5D77F59}"/>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16:16 </a:t>
            </a:r>
            <a:r>
              <a:rPr lang="en-US" sz="3200" dirty="0"/>
              <a:t>It happened that as we were going to the place of prayer, a slave-girl having a spirit of divination met us, who was bringing her masters much profit by fortune-telling. </a:t>
            </a:r>
          </a:p>
          <a:p>
            <a:r>
              <a:rPr lang="en-US" sz="3100" dirty="0"/>
              <a:t> </a:t>
            </a:r>
          </a:p>
          <a:p>
            <a:endParaRPr lang="en-US" sz="3100" dirty="0">
              <a:solidFill>
                <a:srgbClr val="002060"/>
              </a:solidFill>
            </a:endParaRPr>
          </a:p>
        </p:txBody>
      </p:sp>
      <p:sp>
        <p:nvSpPr>
          <p:cNvPr id="5" name="TextBox 4">
            <a:extLst>
              <a:ext uri="{FF2B5EF4-FFF2-40B4-BE49-F238E27FC236}">
                <a16:creationId xmlns:a16="http://schemas.microsoft.com/office/drawing/2014/main" xmlns="" id="{16FBB36E-5671-420F-8962-818F291889CD}"/>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16:16 </a:t>
            </a:r>
            <a:r>
              <a:rPr lang="en-US" sz="3200" dirty="0"/>
              <a:t>It happened that as we were going to the place of prayer, a slave-girl </a:t>
            </a:r>
            <a:r>
              <a:rPr lang="en-US" sz="3100" b="1" u="sng" dirty="0">
                <a:solidFill>
                  <a:srgbClr val="002060"/>
                </a:solidFill>
              </a:rPr>
              <a:t>having a spirit of divination</a:t>
            </a:r>
            <a:r>
              <a:rPr lang="en-US" sz="3200" b="1" u="sng" dirty="0">
                <a:solidFill>
                  <a:srgbClr val="002060"/>
                </a:solidFill>
              </a:rPr>
              <a:t> </a:t>
            </a:r>
            <a:r>
              <a:rPr lang="en-US" sz="3200" dirty="0"/>
              <a:t>met us, who was bringing her masters much profit by fortune-telling. </a:t>
            </a:r>
          </a:p>
          <a:p>
            <a:r>
              <a:rPr lang="en-US" sz="3100" dirty="0"/>
              <a:t> </a:t>
            </a:r>
          </a:p>
          <a:p>
            <a:endParaRPr lang="en-US" sz="3100" dirty="0">
              <a:solidFill>
                <a:srgbClr val="002060"/>
              </a:solidFill>
            </a:endParaRPr>
          </a:p>
        </p:txBody>
      </p:sp>
      <p:sp>
        <p:nvSpPr>
          <p:cNvPr id="6" name="TextBox 5">
            <a:extLst>
              <a:ext uri="{FF2B5EF4-FFF2-40B4-BE49-F238E27FC236}">
                <a16:creationId xmlns:a16="http://schemas.microsoft.com/office/drawing/2014/main" xmlns="" id="{0205B261-024E-4E99-B605-9988E2331135}"/>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16:16 </a:t>
            </a:r>
            <a:r>
              <a:rPr lang="en-US" sz="3200" dirty="0"/>
              <a:t>It happened that as we were going to the place of prayer, a </a:t>
            </a:r>
            <a:r>
              <a:rPr lang="en-US" sz="3100" b="1" u="sng" dirty="0">
                <a:solidFill>
                  <a:srgbClr val="002060"/>
                </a:solidFill>
              </a:rPr>
              <a:t>slave-girl</a:t>
            </a:r>
            <a:r>
              <a:rPr lang="en-US" sz="3200" dirty="0"/>
              <a:t> having a spirit of divination</a:t>
            </a:r>
            <a:r>
              <a:rPr lang="en-US" sz="3200" b="1" u="sng" dirty="0">
                <a:solidFill>
                  <a:srgbClr val="002060"/>
                </a:solidFill>
              </a:rPr>
              <a:t> </a:t>
            </a:r>
            <a:r>
              <a:rPr lang="en-US" sz="3200" dirty="0"/>
              <a:t>met us, who was </a:t>
            </a:r>
            <a:r>
              <a:rPr lang="en-US" sz="3200" b="1" u="sng" dirty="0">
                <a:solidFill>
                  <a:srgbClr val="002060"/>
                </a:solidFill>
              </a:rPr>
              <a:t>bringing her masters much profit by fortune-telling</a:t>
            </a:r>
            <a:r>
              <a:rPr lang="en-US" sz="3200" dirty="0"/>
              <a:t>. </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103548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a:t>
            </a:r>
            <a:r>
              <a:rPr lang="en-US" sz="3200" b="1" u="sng" dirty="0">
                <a:solidFill>
                  <a:srgbClr val="002060"/>
                </a:solidFill>
              </a:rPr>
              <a:t>they stoned Paul </a:t>
            </a:r>
            <a:r>
              <a:rPr lang="en-US" sz="3200" dirty="0"/>
              <a:t>and dragged him out of the city, supposing him to be dead.  </a:t>
            </a:r>
            <a:r>
              <a:rPr lang="en-US" sz="3200" b="1" baseline="30000" dirty="0"/>
              <a:t>20 </a:t>
            </a:r>
            <a:r>
              <a:rPr lang="en-US" sz="3200" dirty="0"/>
              <a:t>But while the disciples stood around him, he got up and entered the city. </a:t>
            </a:r>
          </a:p>
          <a:p>
            <a:endParaRPr lang="en-US" sz="3100" dirty="0">
              <a:solidFill>
                <a:srgbClr val="002060"/>
              </a:solidFill>
            </a:endParaRPr>
          </a:p>
        </p:txBody>
      </p:sp>
      <p:sp>
        <p:nvSpPr>
          <p:cNvPr id="44" name="Rounded Rectangular Callout 17">
            <a:extLst>
              <a:ext uri="{FF2B5EF4-FFF2-40B4-BE49-F238E27FC236}">
                <a16:creationId xmlns:a16="http://schemas.microsoft.com/office/drawing/2014/main" xmlns="" id="{398161ED-30D2-4B5C-B488-B5BED0F35B50}"/>
              </a:ext>
            </a:extLst>
          </p:cNvPr>
          <p:cNvSpPr/>
          <p:nvPr/>
        </p:nvSpPr>
        <p:spPr>
          <a:xfrm>
            <a:off x="152400" y="76200"/>
            <a:ext cx="4495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Principles of Christian “Ministry:”</a:t>
            </a:r>
            <a:endParaRPr lang="en-US" sz="3800" b="1" i="1" dirty="0"/>
          </a:p>
        </p:txBody>
      </p:sp>
    </p:spTree>
    <p:extLst>
      <p:ext uri="{BB962C8B-B14F-4D97-AF65-F5344CB8AC3E}">
        <p14:creationId xmlns:p14="http://schemas.microsoft.com/office/powerpoint/2010/main" val="36406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1D69A0D-C6A7-417F-9676-9D07C05E0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6" name="TextBox 5">
            <a:extLst>
              <a:ext uri="{FF2B5EF4-FFF2-40B4-BE49-F238E27FC236}">
                <a16:creationId xmlns:a16="http://schemas.microsoft.com/office/drawing/2014/main" xmlns="" id="{0205B261-024E-4E99-B605-9988E2331135}"/>
              </a:ext>
            </a:extLst>
          </p:cNvPr>
          <p:cNvSpPr txBox="1"/>
          <p:nvPr/>
        </p:nvSpPr>
        <p:spPr>
          <a:xfrm>
            <a:off x="-11545"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16:17 </a:t>
            </a:r>
            <a:r>
              <a:rPr lang="en-US" sz="3200" dirty="0"/>
              <a:t>Following after Paul and us, she kept crying out, saying, “</a:t>
            </a:r>
            <a:r>
              <a:rPr lang="en-US" sz="3200" b="1" u="sng" dirty="0">
                <a:solidFill>
                  <a:srgbClr val="002060"/>
                </a:solidFill>
              </a:rPr>
              <a:t>These men are bond-servants of the Most High God, who are proclaiming to you the way of salvation</a:t>
            </a:r>
            <a:r>
              <a:rPr lang="en-US" sz="3200" dirty="0"/>
              <a:t>.” </a:t>
            </a:r>
            <a:r>
              <a:rPr lang="en-US" sz="3200" b="1" baseline="30000" dirty="0"/>
              <a:t>18 </a:t>
            </a:r>
            <a:r>
              <a:rPr lang="en-US" sz="3200" dirty="0"/>
              <a:t>She continued doing this for many days.</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3731349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1D69A0D-C6A7-417F-9676-9D07C05E0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6" name="TextBox 5">
            <a:extLst>
              <a:ext uri="{FF2B5EF4-FFF2-40B4-BE49-F238E27FC236}">
                <a16:creationId xmlns:a16="http://schemas.microsoft.com/office/drawing/2014/main" xmlns="" id="{0205B261-024E-4E99-B605-9988E2331135}"/>
              </a:ext>
            </a:extLst>
          </p:cNvPr>
          <p:cNvSpPr txBox="1"/>
          <p:nvPr/>
        </p:nvSpPr>
        <p:spPr>
          <a:xfrm>
            <a:off x="-11545"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16:17 </a:t>
            </a:r>
            <a:r>
              <a:rPr lang="en-US" sz="3200" dirty="0"/>
              <a:t>Following after Paul and us, she kept crying out, saying, “These men are bond-servants of the Most High God, who are proclaiming to you the way of salvation.” </a:t>
            </a:r>
            <a:r>
              <a:rPr lang="en-US" sz="3200" b="1" baseline="30000" dirty="0"/>
              <a:t>18 </a:t>
            </a:r>
            <a:r>
              <a:rPr lang="en-US" sz="3200" b="1" u="sng" dirty="0">
                <a:solidFill>
                  <a:srgbClr val="002060"/>
                </a:solidFill>
              </a:rPr>
              <a:t>She continued doing this for many days.</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2721193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1D69A0D-C6A7-417F-9676-9D07C05E0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6" name="TextBox 5">
            <a:extLst>
              <a:ext uri="{FF2B5EF4-FFF2-40B4-BE49-F238E27FC236}">
                <a16:creationId xmlns:a16="http://schemas.microsoft.com/office/drawing/2014/main" xmlns="" id="{0205B261-024E-4E99-B605-9988E2331135}"/>
              </a:ext>
            </a:extLst>
          </p:cNvPr>
          <p:cNvSpPr txBox="1"/>
          <p:nvPr/>
        </p:nvSpPr>
        <p:spPr>
          <a:xfrm>
            <a:off x="-11545"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16:18 </a:t>
            </a:r>
            <a:r>
              <a:rPr lang="en-US" sz="3200" b="1" u="sng" dirty="0">
                <a:solidFill>
                  <a:srgbClr val="002060"/>
                </a:solidFill>
              </a:rPr>
              <a:t>But Paul was greatly annoyed</a:t>
            </a:r>
            <a:r>
              <a:rPr lang="en-US" sz="3200" dirty="0"/>
              <a:t>, and turned</a:t>
            </a:r>
          </a:p>
          <a:p>
            <a:r>
              <a:rPr lang="en-US" sz="3200" dirty="0"/>
              <a:t>and said to the spirit, “I command you in the name of Jesus Christ to come out of her!” And it came out at that very moment.</a:t>
            </a:r>
          </a:p>
          <a:p>
            <a:r>
              <a:rPr lang="en-US" sz="3100" dirty="0"/>
              <a:t> </a:t>
            </a:r>
          </a:p>
          <a:p>
            <a:endParaRPr lang="en-US" sz="3100" dirty="0">
              <a:solidFill>
                <a:srgbClr val="002060"/>
              </a:solidFill>
            </a:endParaRPr>
          </a:p>
        </p:txBody>
      </p:sp>
      <p:sp>
        <p:nvSpPr>
          <p:cNvPr id="4" name="TextBox 3">
            <a:extLst>
              <a:ext uri="{FF2B5EF4-FFF2-40B4-BE49-F238E27FC236}">
                <a16:creationId xmlns:a16="http://schemas.microsoft.com/office/drawing/2014/main" xmlns="" id="{7593DCE9-34EA-4367-98EE-D1C219123DC8}"/>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16:18 </a:t>
            </a:r>
            <a:r>
              <a:rPr lang="en-US" sz="3200" dirty="0"/>
              <a:t>But Paul was greatly annoyed, and turned</a:t>
            </a:r>
          </a:p>
          <a:p>
            <a:r>
              <a:rPr lang="en-US" sz="3200" dirty="0"/>
              <a:t>and </a:t>
            </a:r>
            <a:r>
              <a:rPr lang="en-US" sz="3200" b="1" u="sng" dirty="0">
                <a:solidFill>
                  <a:srgbClr val="002060"/>
                </a:solidFill>
              </a:rPr>
              <a:t>said to the spirit</a:t>
            </a:r>
            <a:r>
              <a:rPr lang="en-US" sz="3200" dirty="0"/>
              <a:t>, “I command you in the name of Jesus Christ to come out of her!” And it came out at that very moment.</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18336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1D69A0D-C6A7-417F-9676-9D07C05E0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6" name="TextBox 5">
            <a:extLst>
              <a:ext uri="{FF2B5EF4-FFF2-40B4-BE49-F238E27FC236}">
                <a16:creationId xmlns:a16="http://schemas.microsoft.com/office/drawing/2014/main" xmlns="" id="{0205B261-024E-4E99-B605-9988E2331135}"/>
              </a:ext>
            </a:extLst>
          </p:cNvPr>
          <p:cNvSpPr txBox="1"/>
          <p:nvPr/>
        </p:nvSpPr>
        <p:spPr>
          <a:xfrm>
            <a:off x="-11545"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16:19 </a:t>
            </a:r>
            <a:r>
              <a:rPr lang="en-US" sz="3200" dirty="0"/>
              <a:t>But when her masters saw that </a:t>
            </a:r>
            <a:r>
              <a:rPr lang="en-US" sz="3200" b="1" u="sng" dirty="0">
                <a:solidFill>
                  <a:srgbClr val="002060"/>
                </a:solidFill>
              </a:rPr>
              <a:t>their hope of profit was gone</a:t>
            </a:r>
            <a:r>
              <a:rPr lang="en-US" sz="3200" dirty="0"/>
              <a:t>, they seized Paul and Silas and dragged them into the market place before the authorities, </a:t>
            </a:r>
          </a:p>
          <a:p>
            <a:r>
              <a:rPr lang="en-US" sz="3100" dirty="0"/>
              <a:t> </a:t>
            </a:r>
          </a:p>
          <a:p>
            <a:endParaRPr lang="en-US" sz="3100" dirty="0">
              <a:solidFill>
                <a:srgbClr val="002060"/>
              </a:solidFill>
            </a:endParaRPr>
          </a:p>
        </p:txBody>
      </p:sp>
      <p:sp>
        <p:nvSpPr>
          <p:cNvPr id="5" name="TextBox 4">
            <a:extLst>
              <a:ext uri="{FF2B5EF4-FFF2-40B4-BE49-F238E27FC236}">
                <a16:creationId xmlns:a16="http://schemas.microsoft.com/office/drawing/2014/main" xmlns="" id="{44EA2F0E-E828-4D74-AD1D-2C840F11299D}"/>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16:19 </a:t>
            </a:r>
            <a:r>
              <a:rPr lang="en-US" sz="3200" dirty="0"/>
              <a:t>But when her masters saw that their hope of profit was gone, they seized Paul and Silas and </a:t>
            </a:r>
            <a:r>
              <a:rPr lang="en-US" sz="3200" b="1" u="sng" dirty="0">
                <a:solidFill>
                  <a:srgbClr val="002060"/>
                </a:solidFill>
              </a:rPr>
              <a:t>dragged them into the market place before the authorities</a:t>
            </a:r>
            <a:r>
              <a:rPr lang="en-US" sz="3200" dirty="0"/>
              <a:t>, </a:t>
            </a:r>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348093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1D69A0D-C6A7-417F-9676-9D07C05E0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6" name="TextBox 5">
            <a:extLst>
              <a:ext uri="{FF2B5EF4-FFF2-40B4-BE49-F238E27FC236}">
                <a16:creationId xmlns:a16="http://schemas.microsoft.com/office/drawing/2014/main" xmlns="" id="{0205B261-024E-4E99-B605-9988E2331135}"/>
              </a:ext>
            </a:extLst>
          </p:cNvPr>
          <p:cNvSpPr txBox="1"/>
          <p:nvPr/>
        </p:nvSpPr>
        <p:spPr>
          <a:xfrm>
            <a:off x="-11545"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16:20</a:t>
            </a:r>
            <a:r>
              <a:rPr lang="en-US" sz="3200" b="1" dirty="0"/>
              <a:t> </a:t>
            </a:r>
            <a:r>
              <a:rPr lang="en-US" sz="3200" dirty="0"/>
              <a:t>and when they had brought them to the </a:t>
            </a:r>
            <a:r>
              <a:rPr lang="en-US" sz="3200" b="1" u="sng" dirty="0">
                <a:solidFill>
                  <a:srgbClr val="002060"/>
                </a:solidFill>
              </a:rPr>
              <a:t>chief magistrates</a:t>
            </a:r>
            <a:r>
              <a:rPr lang="en-US" sz="3200" dirty="0"/>
              <a:t>, they said, “These men are throwing our city into confusion, being Jews, </a:t>
            </a:r>
            <a:r>
              <a:rPr lang="en-US" sz="3200" b="1" baseline="30000" dirty="0"/>
              <a:t>21 </a:t>
            </a:r>
            <a:r>
              <a:rPr lang="en-US" sz="3200" dirty="0"/>
              <a:t>and are proclaiming customs which it is not lawful for us to accept or to observe, being  Romans.”</a:t>
            </a:r>
          </a:p>
          <a:p>
            <a:endParaRPr lang="en-US" sz="3200" dirty="0"/>
          </a:p>
          <a:p>
            <a:r>
              <a:rPr lang="en-US" sz="3100" dirty="0"/>
              <a:t> </a:t>
            </a:r>
          </a:p>
          <a:p>
            <a:endParaRPr lang="en-US" sz="3100" dirty="0">
              <a:solidFill>
                <a:srgbClr val="002060"/>
              </a:solidFill>
            </a:endParaRPr>
          </a:p>
        </p:txBody>
      </p:sp>
      <p:sp>
        <p:nvSpPr>
          <p:cNvPr id="8" name="TextBox 7">
            <a:extLst>
              <a:ext uri="{FF2B5EF4-FFF2-40B4-BE49-F238E27FC236}">
                <a16:creationId xmlns:a16="http://schemas.microsoft.com/office/drawing/2014/main" xmlns="" id="{76415150-3A83-4477-9A54-E68373B9EB96}"/>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16:20</a:t>
            </a:r>
            <a:r>
              <a:rPr lang="en-US" sz="3200" b="1" dirty="0"/>
              <a:t> </a:t>
            </a:r>
            <a:r>
              <a:rPr lang="en-US" sz="3200" dirty="0"/>
              <a:t>and when they had brought them to the chief magistrates, they said, “</a:t>
            </a:r>
            <a:r>
              <a:rPr lang="en-US" sz="3200" b="1" u="sng" dirty="0">
                <a:solidFill>
                  <a:srgbClr val="002060"/>
                </a:solidFill>
              </a:rPr>
              <a:t>These men are throwing our city into confusion</a:t>
            </a:r>
            <a:r>
              <a:rPr lang="en-US" sz="3200" dirty="0"/>
              <a:t>, being Jews, </a:t>
            </a:r>
            <a:r>
              <a:rPr lang="en-US" sz="3200" b="1" baseline="30000" dirty="0"/>
              <a:t>21 </a:t>
            </a:r>
            <a:r>
              <a:rPr lang="en-US" sz="3200" dirty="0"/>
              <a:t>and are proclaiming customs which it is not lawful for us to accept or to observe, being  Romans.”</a:t>
            </a:r>
          </a:p>
          <a:p>
            <a:endParaRPr lang="en-US" sz="3200" dirty="0"/>
          </a:p>
          <a:p>
            <a:r>
              <a:rPr lang="en-US" sz="3100" dirty="0"/>
              <a:t> </a:t>
            </a:r>
          </a:p>
          <a:p>
            <a:endParaRPr lang="en-US" sz="3100" dirty="0">
              <a:solidFill>
                <a:srgbClr val="002060"/>
              </a:solidFill>
            </a:endParaRPr>
          </a:p>
        </p:txBody>
      </p:sp>
      <p:sp>
        <p:nvSpPr>
          <p:cNvPr id="9" name="TextBox 8">
            <a:extLst>
              <a:ext uri="{FF2B5EF4-FFF2-40B4-BE49-F238E27FC236}">
                <a16:creationId xmlns:a16="http://schemas.microsoft.com/office/drawing/2014/main" xmlns="" id="{9010D4B9-9057-4410-88B7-6A82B97BB767}"/>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16:20</a:t>
            </a:r>
            <a:r>
              <a:rPr lang="en-US" sz="3200" b="1" dirty="0"/>
              <a:t> </a:t>
            </a:r>
            <a:r>
              <a:rPr lang="en-US" sz="3200" dirty="0"/>
              <a:t>and when they had brought them to the chief magistrates, they said, “These men are throwing our city into confusion, </a:t>
            </a:r>
            <a:r>
              <a:rPr lang="en-US" sz="3200" b="1" u="sng" dirty="0">
                <a:solidFill>
                  <a:srgbClr val="002060"/>
                </a:solidFill>
              </a:rPr>
              <a:t>being Jews</a:t>
            </a:r>
            <a:r>
              <a:rPr lang="en-US" sz="3200" dirty="0"/>
              <a:t>, </a:t>
            </a:r>
            <a:r>
              <a:rPr lang="en-US" sz="3200" b="1" baseline="30000" dirty="0"/>
              <a:t>21 </a:t>
            </a:r>
            <a:r>
              <a:rPr lang="en-US" sz="3200" dirty="0"/>
              <a:t>and are proclaiming customs which it is not lawful for us to accept or to observe, </a:t>
            </a:r>
            <a:r>
              <a:rPr lang="en-US" sz="3200" b="1" u="sng" dirty="0">
                <a:solidFill>
                  <a:srgbClr val="002060"/>
                </a:solidFill>
              </a:rPr>
              <a:t>being  Romans</a:t>
            </a:r>
            <a:r>
              <a:rPr lang="en-US" sz="3200" dirty="0"/>
              <a:t>.”</a:t>
            </a:r>
          </a:p>
          <a:p>
            <a:endParaRPr lang="en-US" sz="3200" dirty="0"/>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12783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8C99300-1942-46F8-A6B2-0C27A762E756}"/>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81000" y="0"/>
            <a:ext cx="5461000" cy="3276600"/>
          </a:xfrm>
          <a:prstGeom prst="rect">
            <a:avLst/>
          </a:prstGeom>
        </p:spPr>
      </p:pic>
      <p:pic>
        <p:nvPicPr>
          <p:cNvPr id="7" name="Picture 6">
            <a:extLst>
              <a:ext uri="{FF2B5EF4-FFF2-40B4-BE49-F238E27FC236}">
                <a16:creationId xmlns:a16="http://schemas.microsoft.com/office/drawing/2014/main" xmlns="" id="{F1D69A0D-C6A7-417F-9676-9D07C05E0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6858000"/>
          </a:xfrm>
          <a:prstGeom prst="rect">
            <a:avLst/>
          </a:prstGeom>
        </p:spPr>
      </p:pic>
      <p:sp>
        <p:nvSpPr>
          <p:cNvPr id="6" name="TextBox 5">
            <a:extLst>
              <a:ext uri="{FF2B5EF4-FFF2-40B4-BE49-F238E27FC236}">
                <a16:creationId xmlns:a16="http://schemas.microsoft.com/office/drawing/2014/main" xmlns="" id="{0205B261-024E-4E99-B605-9988E2331135}"/>
              </a:ext>
            </a:extLst>
          </p:cNvPr>
          <p:cNvSpPr txBox="1"/>
          <p:nvPr/>
        </p:nvSpPr>
        <p:spPr>
          <a:xfrm>
            <a:off x="-11545" y="5181600"/>
            <a:ext cx="91440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16:22</a:t>
            </a:r>
            <a:r>
              <a:rPr lang="en-US" sz="3200" b="1" dirty="0"/>
              <a:t> </a:t>
            </a:r>
            <a:r>
              <a:rPr lang="en-US" sz="3200" dirty="0"/>
              <a:t>The crowd rose up together against them, and the chief magistrates tore their robes off them and proceeded to order them to be  </a:t>
            </a:r>
            <a:r>
              <a:rPr lang="en-US" sz="3200" b="1" u="sng" dirty="0">
                <a:solidFill>
                  <a:srgbClr val="002060"/>
                </a:solidFill>
              </a:rPr>
              <a:t>beaten with rods</a:t>
            </a:r>
            <a:r>
              <a:rPr lang="en-US" sz="3200" dirty="0"/>
              <a:t>. </a:t>
            </a:r>
          </a:p>
          <a:p>
            <a:endParaRPr lang="en-US" sz="3200" dirty="0"/>
          </a:p>
          <a:p>
            <a:r>
              <a:rPr lang="en-US" sz="3100" dirty="0"/>
              <a:t> </a:t>
            </a:r>
          </a:p>
          <a:p>
            <a:endParaRPr lang="en-US" sz="3100" dirty="0">
              <a:solidFill>
                <a:srgbClr val="002060"/>
              </a:solidFill>
            </a:endParaRPr>
          </a:p>
        </p:txBody>
      </p:sp>
    </p:spTree>
    <p:extLst>
      <p:ext uri="{BB962C8B-B14F-4D97-AF65-F5344CB8AC3E}">
        <p14:creationId xmlns:p14="http://schemas.microsoft.com/office/powerpoint/2010/main" val="11578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D737C3D-7811-449D-ABFE-27194D618D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16:16 </a:t>
            </a:r>
            <a:r>
              <a:rPr lang="en-US" sz="3200" dirty="0"/>
              <a:t>It happened that as we were going to the place of prayer, a </a:t>
            </a:r>
            <a:r>
              <a:rPr lang="en-US" sz="3100" b="1" u="sng" dirty="0">
                <a:solidFill>
                  <a:srgbClr val="002060"/>
                </a:solidFill>
              </a:rPr>
              <a:t>slave-girl</a:t>
            </a:r>
            <a:r>
              <a:rPr lang="en-US" sz="3200" dirty="0"/>
              <a:t> having a spirit of divination</a:t>
            </a:r>
            <a:r>
              <a:rPr lang="en-US" sz="3200" b="1" u="sng" dirty="0">
                <a:solidFill>
                  <a:srgbClr val="002060"/>
                </a:solidFill>
              </a:rPr>
              <a:t> </a:t>
            </a:r>
            <a:r>
              <a:rPr lang="en-US" sz="3200" dirty="0"/>
              <a:t>met us, who was </a:t>
            </a:r>
            <a:r>
              <a:rPr lang="en-US" sz="3200" b="1" u="sng" dirty="0">
                <a:solidFill>
                  <a:srgbClr val="002060"/>
                </a:solidFill>
              </a:rPr>
              <a:t>bringing her masters much profit by fortune-telling</a:t>
            </a:r>
            <a:r>
              <a:rPr lang="en-US" sz="3200" dirty="0"/>
              <a:t>. </a:t>
            </a:r>
          </a:p>
          <a:p>
            <a:r>
              <a:rPr lang="en-US" sz="3100" dirty="0"/>
              <a:t> </a:t>
            </a:r>
          </a:p>
          <a:p>
            <a:endParaRPr lang="en-US" sz="3100" dirty="0">
              <a:solidFill>
                <a:srgbClr val="002060"/>
              </a:solidFill>
            </a:endParaRPr>
          </a:p>
        </p:txBody>
      </p:sp>
      <p:sp>
        <p:nvSpPr>
          <p:cNvPr id="8" name="TextBox 7">
            <a:extLst>
              <a:ext uri="{FF2B5EF4-FFF2-40B4-BE49-F238E27FC236}">
                <a16:creationId xmlns:a16="http://schemas.microsoft.com/office/drawing/2014/main" xmlns="" id="{C9F9691B-27A2-4AE0-AF01-2643EF9E6E58}"/>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16:23 </a:t>
            </a:r>
            <a:r>
              <a:rPr lang="en-US" sz="3100" dirty="0"/>
              <a:t>When they had struck them with many blows, </a:t>
            </a:r>
            <a:r>
              <a:rPr lang="en-US" sz="3100" b="1" u="sng" dirty="0">
                <a:solidFill>
                  <a:srgbClr val="002060"/>
                </a:solidFill>
              </a:rPr>
              <a:t>they threw them into prison</a:t>
            </a:r>
            <a:r>
              <a:rPr lang="en-US" sz="3100" dirty="0"/>
              <a:t>, commanding the jailer to guard them securely; </a:t>
            </a:r>
            <a:r>
              <a:rPr lang="en-US" sz="3100" b="1" baseline="30000" dirty="0"/>
              <a:t>24 </a:t>
            </a:r>
            <a:r>
              <a:rPr lang="en-US" sz="3100" dirty="0"/>
              <a:t>and he, having received such a command, threw them into the inner prison and fastened their feet in the stocks.</a:t>
            </a:r>
          </a:p>
          <a:p>
            <a:endParaRPr lang="en-US" sz="3100" dirty="0">
              <a:solidFill>
                <a:srgbClr val="002060"/>
              </a:solidFill>
            </a:endParaRPr>
          </a:p>
        </p:txBody>
      </p:sp>
      <p:sp>
        <p:nvSpPr>
          <p:cNvPr id="12" name="TextBox 11">
            <a:extLst>
              <a:ext uri="{FF2B5EF4-FFF2-40B4-BE49-F238E27FC236}">
                <a16:creationId xmlns:a16="http://schemas.microsoft.com/office/drawing/2014/main" xmlns="" id="{70DC9FD9-788A-41BF-B3C0-4A1E4339AD26}"/>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16:23 </a:t>
            </a:r>
            <a:r>
              <a:rPr lang="en-US" sz="3100" dirty="0"/>
              <a:t>When they had struck them with many blows, they threw them into prison, commanding the jailer to guard them securely; </a:t>
            </a:r>
            <a:r>
              <a:rPr lang="en-US" sz="3100" b="1" baseline="30000" dirty="0"/>
              <a:t>24 </a:t>
            </a:r>
            <a:r>
              <a:rPr lang="en-US" sz="3100" dirty="0"/>
              <a:t>and he, having received such a command, </a:t>
            </a:r>
            <a:r>
              <a:rPr lang="en-US" sz="3100" b="1" u="sng" dirty="0">
                <a:solidFill>
                  <a:srgbClr val="002060"/>
                </a:solidFill>
              </a:rPr>
              <a:t>threw them into the inner prison </a:t>
            </a:r>
            <a:r>
              <a:rPr lang="en-US" sz="3100" dirty="0"/>
              <a:t>and fastened their feet in the stocks.</a:t>
            </a:r>
          </a:p>
          <a:p>
            <a:endParaRPr lang="en-US" sz="3100" dirty="0">
              <a:solidFill>
                <a:srgbClr val="002060"/>
              </a:solidFill>
            </a:endParaRPr>
          </a:p>
        </p:txBody>
      </p:sp>
      <p:pic>
        <p:nvPicPr>
          <p:cNvPr id="7" name="Picture 6">
            <a:extLst>
              <a:ext uri="{FF2B5EF4-FFF2-40B4-BE49-F238E27FC236}">
                <a16:creationId xmlns:a16="http://schemas.microsoft.com/office/drawing/2014/main" xmlns="" id="{690E0F0F-4C72-4F82-95BB-8A6D9124F88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81000" y="0"/>
            <a:ext cx="5461000" cy="3276600"/>
          </a:xfrm>
          <a:prstGeom prst="rect">
            <a:avLst/>
          </a:prstGeom>
        </p:spPr>
      </p:pic>
      <p:pic>
        <p:nvPicPr>
          <p:cNvPr id="5" name="Picture 4">
            <a:extLst>
              <a:ext uri="{FF2B5EF4-FFF2-40B4-BE49-F238E27FC236}">
                <a16:creationId xmlns:a16="http://schemas.microsoft.com/office/drawing/2014/main" xmlns="" id="{27FAA839-58B0-4290-8762-9BFC726B375F}"/>
              </a:ext>
            </a:extLst>
          </p:cNvPr>
          <p:cNvPicPr>
            <a:picLocks noChangeAspect="1"/>
          </p:cNvPicPr>
          <p:nvPr/>
        </p:nvPicPr>
        <p:blipFill rotWithShape="1">
          <a:blip r:embed="rId4">
            <a:extLst>
              <a:ext uri="{28A0092B-C50C-407E-A947-70E740481C1C}">
                <a14:useLocalDpi xmlns:a14="http://schemas.microsoft.com/office/drawing/2010/main" val="0"/>
              </a:ext>
            </a:extLst>
          </a:blip>
          <a:srcRect l="49759"/>
          <a:stretch/>
        </p:blipFill>
        <p:spPr>
          <a:xfrm>
            <a:off x="4548909" y="0"/>
            <a:ext cx="4572000" cy="4429693"/>
          </a:xfrm>
          <a:prstGeom prst="rect">
            <a:avLst/>
          </a:prstGeom>
        </p:spPr>
      </p:pic>
    </p:spTree>
    <p:extLst>
      <p:ext uri="{BB962C8B-B14F-4D97-AF65-F5344CB8AC3E}">
        <p14:creationId xmlns:p14="http://schemas.microsoft.com/office/powerpoint/2010/main" val="2434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D737C3D-7811-449D-ABFE-27194D618D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16:16 </a:t>
            </a:r>
            <a:r>
              <a:rPr lang="en-US" sz="3200" dirty="0"/>
              <a:t>It happened that as we were going to the place of prayer, a </a:t>
            </a:r>
            <a:r>
              <a:rPr lang="en-US" sz="3100" b="1" u="sng" dirty="0">
                <a:solidFill>
                  <a:srgbClr val="002060"/>
                </a:solidFill>
              </a:rPr>
              <a:t>slave-girl</a:t>
            </a:r>
            <a:r>
              <a:rPr lang="en-US" sz="3200" dirty="0"/>
              <a:t> having a spirit of divination</a:t>
            </a:r>
            <a:r>
              <a:rPr lang="en-US" sz="3200" b="1" u="sng" dirty="0">
                <a:solidFill>
                  <a:srgbClr val="002060"/>
                </a:solidFill>
              </a:rPr>
              <a:t> </a:t>
            </a:r>
            <a:r>
              <a:rPr lang="en-US" sz="3200" dirty="0"/>
              <a:t>met us, who was </a:t>
            </a:r>
            <a:r>
              <a:rPr lang="en-US" sz="3200" b="1" u="sng" dirty="0">
                <a:solidFill>
                  <a:srgbClr val="002060"/>
                </a:solidFill>
              </a:rPr>
              <a:t>bringing her masters much profit by fortune-telling</a:t>
            </a:r>
            <a:r>
              <a:rPr lang="en-US" sz="3200" dirty="0"/>
              <a:t>. </a:t>
            </a:r>
          </a:p>
          <a:p>
            <a:r>
              <a:rPr lang="en-US" sz="3100" dirty="0"/>
              <a:t> </a:t>
            </a:r>
          </a:p>
          <a:p>
            <a:endParaRPr lang="en-US" sz="3100" dirty="0">
              <a:solidFill>
                <a:srgbClr val="002060"/>
              </a:solidFill>
            </a:endParaRPr>
          </a:p>
        </p:txBody>
      </p:sp>
      <p:sp>
        <p:nvSpPr>
          <p:cNvPr id="8" name="TextBox 7">
            <a:extLst>
              <a:ext uri="{FF2B5EF4-FFF2-40B4-BE49-F238E27FC236}">
                <a16:creationId xmlns:a16="http://schemas.microsoft.com/office/drawing/2014/main" xmlns="" id="{C9F9691B-27A2-4AE0-AF01-2643EF9E6E58}"/>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16:23 </a:t>
            </a:r>
            <a:r>
              <a:rPr lang="en-US" sz="3100" dirty="0"/>
              <a:t>When they had struck them with many blows, </a:t>
            </a:r>
            <a:r>
              <a:rPr lang="en-US" sz="3100" b="1" u="sng" dirty="0">
                <a:solidFill>
                  <a:srgbClr val="002060"/>
                </a:solidFill>
              </a:rPr>
              <a:t>they threw them into prison</a:t>
            </a:r>
            <a:r>
              <a:rPr lang="en-US" sz="3100" dirty="0"/>
              <a:t>, commanding the jailer to guard them securely; </a:t>
            </a:r>
            <a:r>
              <a:rPr lang="en-US" sz="3100" b="1" baseline="30000" dirty="0"/>
              <a:t>24 </a:t>
            </a:r>
            <a:r>
              <a:rPr lang="en-US" sz="3100" dirty="0"/>
              <a:t>and he, having received such a command, threw them into the inner prison and fastened their feet in the stocks.</a:t>
            </a:r>
          </a:p>
          <a:p>
            <a:endParaRPr lang="en-US" sz="3100" dirty="0">
              <a:solidFill>
                <a:srgbClr val="002060"/>
              </a:solidFill>
            </a:endParaRPr>
          </a:p>
        </p:txBody>
      </p:sp>
      <p:sp>
        <p:nvSpPr>
          <p:cNvPr id="12" name="TextBox 11">
            <a:extLst>
              <a:ext uri="{FF2B5EF4-FFF2-40B4-BE49-F238E27FC236}">
                <a16:creationId xmlns:a16="http://schemas.microsoft.com/office/drawing/2014/main" xmlns="" id="{70DC9FD9-788A-41BF-B3C0-4A1E4339AD26}"/>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16:23 </a:t>
            </a:r>
            <a:r>
              <a:rPr lang="en-US" sz="3100" dirty="0"/>
              <a:t>When they had struck them with many blows, they threw them into prison, commanding the jailer to guard them securely; </a:t>
            </a:r>
            <a:r>
              <a:rPr lang="en-US" sz="3100" b="1" baseline="30000" dirty="0"/>
              <a:t>24 </a:t>
            </a:r>
            <a:r>
              <a:rPr lang="en-US" sz="3100" dirty="0"/>
              <a:t>and he, having received such a command, </a:t>
            </a:r>
            <a:r>
              <a:rPr lang="en-US" sz="3100" b="1" u="sng" dirty="0">
                <a:solidFill>
                  <a:srgbClr val="002060"/>
                </a:solidFill>
              </a:rPr>
              <a:t>threw them into the inner prison </a:t>
            </a:r>
            <a:r>
              <a:rPr lang="en-US" sz="3100" dirty="0"/>
              <a:t>and fastened their feet in the stocks.</a:t>
            </a:r>
          </a:p>
          <a:p>
            <a:endParaRPr lang="en-US" sz="3100" dirty="0">
              <a:solidFill>
                <a:srgbClr val="002060"/>
              </a:solidFill>
            </a:endParaRPr>
          </a:p>
        </p:txBody>
      </p:sp>
      <p:pic>
        <p:nvPicPr>
          <p:cNvPr id="7" name="Picture 6">
            <a:extLst>
              <a:ext uri="{FF2B5EF4-FFF2-40B4-BE49-F238E27FC236}">
                <a16:creationId xmlns:a16="http://schemas.microsoft.com/office/drawing/2014/main" xmlns="" id="{690E0F0F-4C72-4F82-95BB-8A6D9124F88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81000" y="0"/>
            <a:ext cx="5461000" cy="3276600"/>
          </a:xfrm>
          <a:prstGeom prst="rect">
            <a:avLst/>
          </a:prstGeom>
        </p:spPr>
      </p:pic>
      <p:pic>
        <p:nvPicPr>
          <p:cNvPr id="5" name="Picture 4">
            <a:extLst>
              <a:ext uri="{FF2B5EF4-FFF2-40B4-BE49-F238E27FC236}">
                <a16:creationId xmlns:a16="http://schemas.microsoft.com/office/drawing/2014/main" xmlns="" id="{27FAA839-58B0-4290-8762-9BFC726B375F}"/>
              </a:ext>
            </a:extLst>
          </p:cNvPr>
          <p:cNvPicPr>
            <a:picLocks noChangeAspect="1"/>
          </p:cNvPicPr>
          <p:nvPr/>
        </p:nvPicPr>
        <p:blipFill rotWithShape="1">
          <a:blip r:embed="rId4">
            <a:extLst>
              <a:ext uri="{28A0092B-C50C-407E-A947-70E740481C1C}">
                <a14:useLocalDpi xmlns:a14="http://schemas.microsoft.com/office/drawing/2010/main" val="0"/>
              </a:ext>
            </a:extLst>
          </a:blip>
          <a:srcRect l="49759"/>
          <a:stretch/>
        </p:blipFill>
        <p:spPr>
          <a:xfrm>
            <a:off x="4548909" y="0"/>
            <a:ext cx="4572000" cy="4429693"/>
          </a:xfrm>
          <a:prstGeom prst="rect">
            <a:avLst/>
          </a:prstGeom>
        </p:spPr>
      </p:pic>
      <p:sp>
        <p:nvSpPr>
          <p:cNvPr id="6" name="Oval 5">
            <a:extLst>
              <a:ext uri="{FF2B5EF4-FFF2-40B4-BE49-F238E27FC236}">
                <a16:creationId xmlns:a16="http://schemas.microsoft.com/office/drawing/2014/main" xmlns="" id="{0DBD9917-C519-4BB6-B556-5F7CFF79D919}"/>
              </a:ext>
            </a:extLst>
          </p:cNvPr>
          <p:cNvSpPr/>
          <p:nvPr/>
        </p:nvSpPr>
        <p:spPr>
          <a:xfrm>
            <a:off x="5562600" y="2438400"/>
            <a:ext cx="2971800" cy="1981200"/>
          </a:xfrm>
          <a:prstGeom prst="ellipse">
            <a:avLst/>
          </a:prstGeom>
          <a:noFill/>
          <a:ln w="1079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1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6C46C3-1BE3-41BB-A31D-A879293D3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9" name="TextBox 8">
            <a:extLst>
              <a:ext uri="{FF2B5EF4-FFF2-40B4-BE49-F238E27FC236}">
                <a16:creationId xmlns:a16="http://schemas.microsoft.com/office/drawing/2014/main" xmlns="" id="{6D737C3D-7811-449D-ABFE-27194D618D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16:16 </a:t>
            </a:r>
            <a:r>
              <a:rPr lang="en-US" sz="3200" dirty="0"/>
              <a:t>It happened that as we were going to the place of prayer, a </a:t>
            </a:r>
            <a:r>
              <a:rPr lang="en-US" sz="3100" b="1" u="sng" dirty="0">
                <a:solidFill>
                  <a:srgbClr val="002060"/>
                </a:solidFill>
              </a:rPr>
              <a:t>slave-girl</a:t>
            </a:r>
            <a:r>
              <a:rPr lang="en-US" sz="3200" dirty="0"/>
              <a:t> having a spirit of divination</a:t>
            </a:r>
            <a:r>
              <a:rPr lang="en-US" sz="3200" b="1" u="sng" dirty="0">
                <a:solidFill>
                  <a:srgbClr val="002060"/>
                </a:solidFill>
              </a:rPr>
              <a:t> </a:t>
            </a:r>
            <a:r>
              <a:rPr lang="en-US" sz="3200" dirty="0"/>
              <a:t>met us, who was </a:t>
            </a:r>
            <a:r>
              <a:rPr lang="en-US" sz="3200" b="1" u="sng" dirty="0">
                <a:solidFill>
                  <a:srgbClr val="002060"/>
                </a:solidFill>
              </a:rPr>
              <a:t>bringing her masters much profit by fortune-telling</a:t>
            </a:r>
            <a:r>
              <a:rPr lang="en-US" sz="3200" dirty="0"/>
              <a:t>. </a:t>
            </a:r>
          </a:p>
          <a:p>
            <a:r>
              <a:rPr lang="en-US" sz="3100" dirty="0"/>
              <a:t> </a:t>
            </a:r>
          </a:p>
          <a:p>
            <a:endParaRPr lang="en-US" sz="3100" dirty="0">
              <a:solidFill>
                <a:srgbClr val="002060"/>
              </a:solidFill>
            </a:endParaRPr>
          </a:p>
        </p:txBody>
      </p:sp>
      <p:sp>
        <p:nvSpPr>
          <p:cNvPr id="8" name="TextBox 7">
            <a:extLst>
              <a:ext uri="{FF2B5EF4-FFF2-40B4-BE49-F238E27FC236}">
                <a16:creationId xmlns:a16="http://schemas.microsoft.com/office/drawing/2014/main" xmlns="" id="{C9F9691B-27A2-4AE0-AF01-2643EF9E6E58}"/>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16:23 </a:t>
            </a:r>
            <a:r>
              <a:rPr lang="en-US" sz="3100" dirty="0"/>
              <a:t>When they had struck them with many blows, </a:t>
            </a:r>
            <a:r>
              <a:rPr lang="en-US" sz="3100" b="1" u="sng" dirty="0">
                <a:solidFill>
                  <a:srgbClr val="002060"/>
                </a:solidFill>
              </a:rPr>
              <a:t>they threw them into prison</a:t>
            </a:r>
            <a:r>
              <a:rPr lang="en-US" sz="3100" dirty="0"/>
              <a:t>, commanding the jailer to guard them securely; </a:t>
            </a:r>
            <a:r>
              <a:rPr lang="en-US" sz="3100" b="1" baseline="30000" dirty="0"/>
              <a:t>24 </a:t>
            </a:r>
            <a:r>
              <a:rPr lang="en-US" sz="3100" dirty="0"/>
              <a:t>and he, having received such a command, threw them into the inner prison and fastened their feet in the stocks.</a:t>
            </a:r>
          </a:p>
          <a:p>
            <a:endParaRPr lang="en-US" sz="3100" dirty="0">
              <a:solidFill>
                <a:srgbClr val="002060"/>
              </a:solidFill>
            </a:endParaRPr>
          </a:p>
        </p:txBody>
      </p:sp>
      <p:sp>
        <p:nvSpPr>
          <p:cNvPr id="12" name="TextBox 11">
            <a:extLst>
              <a:ext uri="{FF2B5EF4-FFF2-40B4-BE49-F238E27FC236}">
                <a16:creationId xmlns:a16="http://schemas.microsoft.com/office/drawing/2014/main" xmlns="" id="{70DC9FD9-788A-41BF-B3C0-4A1E4339AD26}"/>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16:23 </a:t>
            </a:r>
            <a:r>
              <a:rPr lang="en-US" sz="3100" dirty="0"/>
              <a:t>When they had struck them with many blows, they threw them into prison, commanding the jailer to guard them securely; </a:t>
            </a:r>
            <a:r>
              <a:rPr lang="en-US" sz="3100" b="1" baseline="30000" dirty="0"/>
              <a:t>24 </a:t>
            </a:r>
            <a:r>
              <a:rPr lang="en-US" sz="3100" dirty="0"/>
              <a:t>and he, having received such a command, </a:t>
            </a:r>
            <a:r>
              <a:rPr lang="en-US" sz="3100" b="1" u="sng" dirty="0">
                <a:solidFill>
                  <a:srgbClr val="002060"/>
                </a:solidFill>
              </a:rPr>
              <a:t>threw them into the inner prison </a:t>
            </a:r>
            <a:r>
              <a:rPr lang="en-US" sz="3100" dirty="0"/>
              <a:t>and fastened their feet in the stocks.</a:t>
            </a:r>
          </a:p>
          <a:p>
            <a:endParaRPr lang="en-US" sz="3100" dirty="0">
              <a:solidFill>
                <a:srgbClr val="002060"/>
              </a:solidFill>
            </a:endParaRPr>
          </a:p>
        </p:txBody>
      </p:sp>
      <p:sp>
        <p:nvSpPr>
          <p:cNvPr id="10" name="TextBox 9">
            <a:extLst>
              <a:ext uri="{FF2B5EF4-FFF2-40B4-BE49-F238E27FC236}">
                <a16:creationId xmlns:a16="http://schemas.microsoft.com/office/drawing/2014/main" xmlns="" id="{673DC67C-1B84-4653-9A51-754176235728}"/>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16:23 </a:t>
            </a:r>
            <a:r>
              <a:rPr lang="en-US" sz="3100" dirty="0"/>
              <a:t>When they had struck them with many blows, they threw them into prison, commanding the jailer to guard them securely; </a:t>
            </a:r>
            <a:r>
              <a:rPr lang="en-US" sz="3100" b="1" baseline="30000" dirty="0"/>
              <a:t>24 </a:t>
            </a:r>
            <a:r>
              <a:rPr lang="en-US" sz="3100" dirty="0"/>
              <a:t>and he, having received such a command, threw them into the inner prison </a:t>
            </a:r>
            <a:r>
              <a:rPr lang="en-US" sz="3100" b="1" u="sng" dirty="0">
                <a:solidFill>
                  <a:srgbClr val="002060"/>
                </a:solidFill>
              </a:rPr>
              <a:t>and fastened their feet in the stocks</a:t>
            </a:r>
            <a:r>
              <a:rPr lang="en-US" sz="3100" dirty="0"/>
              <a:t>.</a:t>
            </a:r>
          </a:p>
          <a:p>
            <a:endParaRPr lang="en-US" sz="3100" dirty="0">
              <a:solidFill>
                <a:srgbClr val="002060"/>
              </a:solidFill>
            </a:endParaRPr>
          </a:p>
        </p:txBody>
      </p:sp>
    </p:spTree>
    <p:extLst>
      <p:ext uri="{BB962C8B-B14F-4D97-AF65-F5344CB8AC3E}">
        <p14:creationId xmlns:p14="http://schemas.microsoft.com/office/powerpoint/2010/main" val="12632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590A4AF-85A0-4E70-8926-BF8FB0EE2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8" name="TextBox 7">
            <a:extLst>
              <a:ext uri="{FF2B5EF4-FFF2-40B4-BE49-F238E27FC236}">
                <a16:creationId xmlns:a16="http://schemas.microsoft.com/office/drawing/2014/main" xmlns="" id="{C9F9691B-27A2-4AE0-AF01-2643EF9E6E58}"/>
              </a:ext>
            </a:extLst>
          </p:cNvPr>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16:25 </a:t>
            </a:r>
            <a:r>
              <a:rPr lang="en-US" sz="3200" dirty="0"/>
              <a:t>But about midnight Paul and Silas were praying and singing hymns of praise to God, and the prisoners were listening to them; </a:t>
            </a:r>
          </a:p>
          <a:p>
            <a:endParaRPr lang="en-US" sz="3100" dirty="0">
              <a:solidFill>
                <a:srgbClr val="002060"/>
              </a:solidFill>
            </a:endParaRPr>
          </a:p>
        </p:txBody>
      </p:sp>
    </p:spTree>
    <p:extLst>
      <p:ext uri="{BB962C8B-B14F-4D97-AF65-F5344CB8AC3E}">
        <p14:creationId xmlns:p14="http://schemas.microsoft.com/office/powerpoint/2010/main" val="1207278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a:t>
            </a:r>
            <a:r>
              <a:rPr lang="en-US" sz="3200" b="1" u="sng" dirty="0">
                <a:solidFill>
                  <a:srgbClr val="002060"/>
                </a:solidFill>
              </a:rPr>
              <a:t>they stoned Paul </a:t>
            </a:r>
            <a:r>
              <a:rPr lang="en-US" sz="3200" dirty="0"/>
              <a:t>and dragged him out of the city, supposing him to be dead.  </a:t>
            </a:r>
            <a:r>
              <a:rPr lang="en-US" sz="3200" b="1" baseline="30000" dirty="0"/>
              <a:t>20 </a:t>
            </a:r>
            <a:r>
              <a:rPr lang="en-US" sz="3200" dirty="0"/>
              <a:t>But while the disciples stood around him, he got up and entered the city. </a:t>
            </a:r>
          </a:p>
          <a:p>
            <a:endParaRPr lang="en-US" sz="3100" dirty="0">
              <a:solidFill>
                <a:srgbClr val="002060"/>
              </a:solidFill>
            </a:endParaRPr>
          </a:p>
        </p:txBody>
      </p:sp>
      <p:sp>
        <p:nvSpPr>
          <p:cNvPr id="41" name="Rounded Rectangular Callout 17">
            <a:extLst>
              <a:ext uri="{FF2B5EF4-FFF2-40B4-BE49-F238E27FC236}">
                <a16:creationId xmlns:a16="http://schemas.microsoft.com/office/drawing/2014/main" xmlns="" id="{71B05CB6-74C0-4900-A138-8ED6B808A96B}"/>
              </a:ext>
            </a:extLst>
          </p:cNvPr>
          <p:cNvSpPr/>
          <p:nvPr/>
        </p:nvSpPr>
        <p:spPr>
          <a:xfrm>
            <a:off x="381000" y="1676400"/>
            <a:ext cx="38100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#1 Ministry involves FAILURE</a:t>
            </a:r>
          </a:p>
        </p:txBody>
      </p:sp>
      <p:sp>
        <p:nvSpPr>
          <p:cNvPr id="44" name="Rounded Rectangular Callout 17">
            <a:extLst>
              <a:ext uri="{FF2B5EF4-FFF2-40B4-BE49-F238E27FC236}">
                <a16:creationId xmlns:a16="http://schemas.microsoft.com/office/drawing/2014/main" xmlns="" id="{398161ED-30D2-4B5C-B488-B5BED0F35B50}"/>
              </a:ext>
            </a:extLst>
          </p:cNvPr>
          <p:cNvSpPr/>
          <p:nvPr/>
        </p:nvSpPr>
        <p:spPr>
          <a:xfrm>
            <a:off x="152400" y="76200"/>
            <a:ext cx="4495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Principles of Christian “Ministry:”</a:t>
            </a:r>
            <a:endParaRPr lang="en-US" sz="3800" b="1" i="1" dirty="0"/>
          </a:p>
        </p:txBody>
      </p:sp>
    </p:spTree>
    <p:extLst>
      <p:ext uri="{BB962C8B-B14F-4D97-AF65-F5344CB8AC3E}">
        <p14:creationId xmlns:p14="http://schemas.microsoft.com/office/powerpoint/2010/main" val="256049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590A4AF-85A0-4E70-8926-BF8FB0EE2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8" name="TextBox 7">
            <a:extLst>
              <a:ext uri="{FF2B5EF4-FFF2-40B4-BE49-F238E27FC236}">
                <a16:creationId xmlns:a16="http://schemas.microsoft.com/office/drawing/2014/main" xmlns="" id="{C9F9691B-27A2-4AE0-AF01-2643EF9E6E58}"/>
              </a:ext>
            </a:extLst>
          </p:cNvPr>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16:25 </a:t>
            </a:r>
            <a:r>
              <a:rPr lang="en-US" sz="3200" dirty="0"/>
              <a:t>But about midnight Paul and Silas were praying and singing hymns of praise to God, and the prisoners were listening to them; </a:t>
            </a:r>
          </a:p>
          <a:p>
            <a:endParaRPr lang="en-US" sz="3100" dirty="0">
              <a:solidFill>
                <a:srgbClr val="002060"/>
              </a:solidFill>
            </a:endParaRPr>
          </a:p>
        </p:txBody>
      </p:sp>
      <p:sp>
        <p:nvSpPr>
          <p:cNvPr id="13" name="TextBox 12">
            <a:extLst>
              <a:ext uri="{FF2B5EF4-FFF2-40B4-BE49-F238E27FC236}">
                <a16:creationId xmlns:a16="http://schemas.microsoft.com/office/drawing/2014/main" xmlns="" id="{54BA54F5-38BC-4DC1-AD6F-CD067D554B0A}"/>
              </a:ext>
            </a:extLst>
          </p:cNvPr>
          <p:cNvSpPr txBox="1"/>
          <p:nvPr/>
        </p:nvSpPr>
        <p:spPr>
          <a:xfrm>
            <a:off x="152400" y="1219200"/>
            <a:ext cx="3276600" cy="2590800"/>
          </a:xfrm>
          <a:prstGeom prst="rect">
            <a:avLst/>
          </a:prstGeom>
          <a:noFill/>
          <a:ln>
            <a:noFill/>
          </a:ln>
        </p:spPr>
        <p:txBody>
          <a:bodyPr wrap="square">
            <a:noAutofit/>
          </a:bodyPr>
          <a:lstStyle/>
          <a:p>
            <a:r>
              <a:rPr lang="en-US" sz="3200" b="1" dirty="0">
                <a:solidFill>
                  <a:schemeClr val="bg1"/>
                </a:solidFill>
              </a:rPr>
              <a:t>“Through many tribulations we must enter the kingdom of God.”  </a:t>
            </a:r>
          </a:p>
          <a:p>
            <a:endParaRPr lang="en-US" sz="3100" dirty="0">
              <a:solidFill>
                <a:srgbClr val="002060"/>
              </a:solidFill>
            </a:endParaRPr>
          </a:p>
        </p:txBody>
      </p:sp>
    </p:spTree>
    <p:extLst>
      <p:ext uri="{BB962C8B-B14F-4D97-AF65-F5344CB8AC3E}">
        <p14:creationId xmlns:p14="http://schemas.microsoft.com/office/powerpoint/2010/main" val="20166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22F7967-7A8F-4B91-8742-9C4004B0B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8" name="TextBox 7">
            <a:extLst>
              <a:ext uri="{FF2B5EF4-FFF2-40B4-BE49-F238E27FC236}">
                <a16:creationId xmlns:a16="http://schemas.microsoft.com/office/drawing/2014/main" xmlns="" id="{C9F9691B-27A2-4AE0-AF01-2643EF9E6E58}"/>
              </a:ext>
            </a:extLst>
          </p:cNvPr>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16:26 </a:t>
            </a:r>
            <a:r>
              <a:rPr lang="en-US" sz="3200" dirty="0"/>
              <a:t>and suddenly there came a great earthquake, so that the foundations of the prison house were shaken; and immediately all the doors were opened and everyone’s chains were unfastened.</a:t>
            </a:r>
          </a:p>
          <a:p>
            <a:endParaRPr lang="en-US" sz="3100" dirty="0">
              <a:solidFill>
                <a:srgbClr val="002060"/>
              </a:solidFill>
            </a:endParaRPr>
          </a:p>
        </p:txBody>
      </p:sp>
    </p:spTree>
    <p:extLst>
      <p:ext uri="{BB962C8B-B14F-4D97-AF65-F5344CB8AC3E}">
        <p14:creationId xmlns:p14="http://schemas.microsoft.com/office/powerpoint/2010/main" val="31120030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8316BB6-D502-4792-AFA3-D9D8205A4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8" name="TextBox 7">
            <a:extLst>
              <a:ext uri="{FF2B5EF4-FFF2-40B4-BE49-F238E27FC236}">
                <a16:creationId xmlns:a16="http://schemas.microsoft.com/office/drawing/2014/main" xmlns="" id="{C9F9691B-27A2-4AE0-AF01-2643EF9E6E58}"/>
              </a:ext>
            </a:extLst>
          </p:cNvPr>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16:27 </a:t>
            </a:r>
            <a:r>
              <a:rPr lang="en-US" sz="3200" dirty="0"/>
              <a:t>When the jailer awoke and saw the prison doors opened, he drew his sword and was about to kill himself, supposing that the prisoners had escaped. </a:t>
            </a:r>
          </a:p>
          <a:p>
            <a:endParaRPr lang="en-US" sz="3100" dirty="0">
              <a:solidFill>
                <a:srgbClr val="002060"/>
              </a:solidFill>
            </a:endParaRPr>
          </a:p>
        </p:txBody>
      </p:sp>
      <p:sp>
        <p:nvSpPr>
          <p:cNvPr id="4" name="TextBox 3">
            <a:extLst>
              <a:ext uri="{FF2B5EF4-FFF2-40B4-BE49-F238E27FC236}">
                <a16:creationId xmlns:a16="http://schemas.microsoft.com/office/drawing/2014/main" xmlns="" id="{3FF7F82F-C248-4892-A9D8-A2F1784F3B87}"/>
              </a:ext>
            </a:extLst>
          </p:cNvPr>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16:27 </a:t>
            </a:r>
            <a:r>
              <a:rPr lang="en-US" sz="3200" dirty="0"/>
              <a:t>When the jailer awoke and saw the prison doors opened, he </a:t>
            </a:r>
            <a:r>
              <a:rPr lang="en-US" sz="3200" b="1" u="sng" dirty="0">
                <a:solidFill>
                  <a:srgbClr val="002060"/>
                </a:solidFill>
              </a:rPr>
              <a:t>drew his sword and was about to kill himself</a:t>
            </a:r>
            <a:r>
              <a:rPr lang="en-US" sz="3200" dirty="0"/>
              <a:t>, supposing that the prisoners had escaped. </a:t>
            </a:r>
          </a:p>
          <a:p>
            <a:endParaRPr lang="en-US" sz="3100" dirty="0">
              <a:solidFill>
                <a:srgbClr val="002060"/>
              </a:solidFill>
            </a:endParaRPr>
          </a:p>
        </p:txBody>
      </p:sp>
    </p:spTree>
    <p:extLst>
      <p:ext uri="{BB962C8B-B14F-4D97-AF65-F5344CB8AC3E}">
        <p14:creationId xmlns:p14="http://schemas.microsoft.com/office/powerpoint/2010/main" val="345717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8A9783-00C3-4B45-9F2B-17C5D5DBD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8" name="TextBox 7">
            <a:extLst>
              <a:ext uri="{FF2B5EF4-FFF2-40B4-BE49-F238E27FC236}">
                <a16:creationId xmlns:a16="http://schemas.microsoft.com/office/drawing/2014/main" xmlns="" id="{C9F9691B-27A2-4AE0-AF01-2643EF9E6E58}"/>
              </a:ext>
            </a:extLst>
          </p:cNvPr>
          <p:cNvSpPr txBox="1"/>
          <p:nvPr/>
        </p:nvSpPr>
        <p:spPr>
          <a:xfrm>
            <a:off x="0" y="5159829"/>
            <a:ext cx="9144000" cy="169817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16:28 </a:t>
            </a:r>
            <a:r>
              <a:rPr lang="en-US" sz="3200" dirty="0"/>
              <a:t>But Paul cried out with a loud voice, saying, “Do not harm yourself, for we are all here!”</a:t>
            </a:r>
          </a:p>
          <a:p>
            <a:endParaRPr lang="en-US" sz="3100" dirty="0">
              <a:solidFill>
                <a:srgbClr val="002060"/>
              </a:solidFill>
            </a:endParaRPr>
          </a:p>
        </p:txBody>
      </p:sp>
    </p:spTree>
    <p:extLst>
      <p:ext uri="{BB962C8B-B14F-4D97-AF65-F5344CB8AC3E}">
        <p14:creationId xmlns:p14="http://schemas.microsoft.com/office/powerpoint/2010/main" val="42719886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10E8BF-901D-40FC-A6E8-984402D06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8" name="TextBox 7">
            <a:extLst>
              <a:ext uri="{FF2B5EF4-FFF2-40B4-BE49-F238E27FC236}">
                <a16:creationId xmlns:a16="http://schemas.microsoft.com/office/drawing/2014/main" xmlns="" id="{C9F9691B-27A2-4AE0-AF01-2643EF9E6E58}"/>
              </a:ext>
            </a:extLst>
          </p:cNvPr>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16:29 </a:t>
            </a:r>
            <a:r>
              <a:rPr lang="en-US" sz="3200" dirty="0"/>
              <a:t>And he called for lights and rushed in, and trembling with fear he fell down before Paul and Silas, </a:t>
            </a:r>
            <a:endParaRPr lang="en-US" sz="3200" dirty="0">
              <a:solidFill>
                <a:srgbClr val="002060"/>
              </a:solidFill>
            </a:endParaRPr>
          </a:p>
        </p:txBody>
      </p:sp>
      <p:sp>
        <p:nvSpPr>
          <p:cNvPr id="4" name="TextBox 3">
            <a:extLst>
              <a:ext uri="{FF2B5EF4-FFF2-40B4-BE49-F238E27FC236}">
                <a16:creationId xmlns:a16="http://schemas.microsoft.com/office/drawing/2014/main" xmlns="" id="{0980CA71-8145-4CA5-ABAD-5316DAD58F20}"/>
              </a:ext>
            </a:extLst>
          </p:cNvPr>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16:29 </a:t>
            </a:r>
            <a:r>
              <a:rPr lang="en-US" sz="3200" dirty="0"/>
              <a:t>And he called for lights and rushed in, and trembling with fear he fell down before Paul and Silas, </a:t>
            </a:r>
            <a:r>
              <a:rPr lang="en-US" sz="3200" b="1" baseline="30000" dirty="0"/>
              <a:t>30 </a:t>
            </a:r>
            <a:r>
              <a:rPr lang="en-US" sz="3200" dirty="0"/>
              <a:t>and after he brought them out, he said, </a:t>
            </a:r>
            <a:r>
              <a:rPr lang="en-US" sz="3200" b="1" u="sng" dirty="0">
                <a:solidFill>
                  <a:srgbClr val="002060"/>
                </a:solidFill>
              </a:rPr>
              <a:t>“Sirs, what must I do to be saved?”</a:t>
            </a:r>
          </a:p>
        </p:txBody>
      </p:sp>
    </p:spTree>
    <p:extLst>
      <p:ext uri="{BB962C8B-B14F-4D97-AF65-F5344CB8AC3E}">
        <p14:creationId xmlns:p14="http://schemas.microsoft.com/office/powerpoint/2010/main" val="35527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F83A19A-A9BC-4515-AEBD-9F37837CE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8" name="TextBox 7">
            <a:extLst>
              <a:ext uri="{FF2B5EF4-FFF2-40B4-BE49-F238E27FC236}">
                <a16:creationId xmlns:a16="http://schemas.microsoft.com/office/drawing/2014/main" xmlns="" id="{C9F9691B-27A2-4AE0-AF01-2643EF9E6E58}"/>
              </a:ext>
            </a:extLst>
          </p:cNvPr>
          <p:cNvSpPr txBox="1"/>
          <p:nvPr/>
        </p:nvSpPr>
        <p:spPr>
          <a:xfrm>
            <a:off x="0" y="5181600"/>
            <a:ext cx="91440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16:31 </a:t>
            </a:r>
            <a:r>
              <a:rPr lang="en-US" sz="3200" dirty="0"/>
              <a:t>They said, “Believe in the Lord Jesus, and you will be saved, you and your household.” </a:t>
            </a:r>
          </a:p>
          <a:p>
            <a:endParaRPr lang="en-US" sz="3200" dirty="0">
              <a:solidFill>
                <a:srgbClr val="002060"/>
              </a:solidFill>
            </a:endParaRPr>
          </a:p>
        </p:txBody>
      </p:sp>
    </p:spTree>
    <p:extLst>
      <p:ext uri="{BB962C8B-B14F-4D97-AF65-F5344CB8AC3E}">
        <p14:creationId xmlns:p14="http://schemas.microsoft.com/office/powerpoint/2010/main" val="24588219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B3FDB2B-6725-44D0-8978-1F71B0B53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5" name="TextBox 4">
            <a:extLst>
              <a:ext uri="{FF2B5EF4-FFF2-40B4-BE49-F238E27FC236}">
                <a16:creationId xmlns:a16="http://schemas.microsoft.com/office/drawing/2014/main" xmlns="" id="{BB6D559D-3EB6-4887-B25A-5C7B1B942726}"/>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16:32 </a:t>
            </a:r>
            <a:r>
              <a:rPr lang="en-US" sz="3200" dirty="0"/>
              <a:t>And they spoke the word of the Lord to him  together with all who were in his house. </a:t>
            </a:r>
            <a:r>
              <a:rPr lang="en-US" sz="3200" b="1" baseline="30000" dirty="0"/>
              <a:t>33 </a:t>
            </a:r>
            <a:r>
              <a:rPr lang="en-US" sz="3200" dirty="0"/>
              <a:t>And he took them that very hour of the night and washed their wounds, and immediately he was baptized, he and all his household. </a:t>
            </a:r>
            <a:r>
              <a:rPr lang="en-US" dirty="0"/>
              <a:t> </a:t>
            </a:r>
          </a:p>
          <a:p>
            <a:endParaRPr lang="en-US" sz="3200" dirty="0">
              <a:solidFill>
                <a:srgbClr val="002060"/>
              </a:solidFill>
            </a:endParaRPr>
          </a:p>
        </p:txBody>
      </p:sp>
    </p:spTree>
    <p:extLst>
      <p:ext uri="{BB962C8B-B14F-4D97-AF65-F5344CB8AC3E}">
        <p14:creationId xmlns:p14="http://schemas.microsoft.com/office/powerpoint/2010/main" val="3968004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0D9DB20-F377-4978-AD88-D50FD11A3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3999" cy="6103620"/>
          </a:xfrm>
          <a:prstGeom prst="rect">
            <a:avLst/>
          </a:prstGeom>
        </p:spPr>
      </p:pic>
      <p:sp>
        <p:nvSpPr>
          <p:cNvPr id="5" name="TextBox 4">
            <a:extLst>
              <a:ext uri="{FF2B5EF4-FFF2-40B4-BE49-F238E27FC236}">
                <a16:creationId xmlns:a16="http://schemas.microsoft.com/office/drawing/2014/main" xmlns="" id="{BB6D559D-3EB6-4887-B25A-5C7B1B942726}"/>
              </a:ext>
            </a:extLst>
          </p:cNvPr>
          <p:cNvSpPr txBox="1"/>
          <p:nvPr/>
        </p:nvSpPr>
        <p:spPr>
          <a:xfrm>
            <a:off x="0" y="5181600"/>
            <a:ext cx="91440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16:34 </a:t>
            </a:r>
            <a:r>
              <a:rPr lang="en-US" sz="3200" dirty="0"/>
              <a:t>And he brought them into his house and set food before them, </a:t>
            </a:r>
            <a:r>
              <a:rPr lang="en-US" sz="3200" b="1" u="sng" dirty="0">
                <a:solidFill>
                  <a:srgbClr val="002060"/>
                </a:solidFill>
              </a:rPr>
              <a:t>and rejoiced greatly</a:t>
            </a:r>
            <a:r>
              <a:rPr lang="en-US" sz="3200" dirty="0"/>
              <a:t>, having believed in God with his whole household.</a:t>
            </a:r>
          </a:p>
          <a:p>
            <a:r>
              <a:rPr lang="en-US" dirty="0"/>
              <a:t> </a:t>
            </a:r>
          </a:p>
          <a:p>
            <a:endParaRPr lang="en-US" sz="3200" dirty="0">
              <a:solidFill>
                <a:srgbClr val="002060"/>
              </a:solidFill>
            </a:endParaRPr>
          </a:p>
        </p:txBody>
      </p:sp>
      <p:sp>
        <p:nvSpPr>
          <p:cNvPr id="6" name="Rounded Rectangular Callout 17">
            <a:extLst>
              <a:ext uri="{FF2B5EF4-FFF2-40B4-BE49-F238E27FC236}">
                <a16:creationId xmlns:a16="http://schemas.microsoft.com/office/drawing/2014/main" xmlns="" id="{7D9E307D-F7D4-432A-81D5-BC97200D2934}"/>
              </a:ext>
            </a:extLst>
          </p:cNvPr>
          <p:cNvSpPr/>
          <p:nvPr/>
        </p:nvSpPr>
        <p:spPr>
          <a:xfrm>
            <a:off x="228600" y="152400"/>
            <a:ext cx="52578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 In ministry, adversity is </a:t>
            </a:r>
            <a:r>
              <a:rPr lang="en-US" sz="3800" b="1" i="1" dirty="0"/>
              <a:t>opportunity</a:t>
            </a:r>
          </a:p>
        </p:txBody>
      </p:sp>
      <p:sp>
        <p:nvSpPr>
          <p:cNvPr id="7" name="TextBox 6">
            <a:extLst>
              <a:ext uri="{FF2B5EF4-FFF2-40B4-BE49-F238E27FC236}">
                <a16:creationId xmlns:a16="http://schemas.microsoft.com/office/drawing/2014/main" xmlns="" id="{4C1E52E5-996C-4472-9079-F57D2FB540C5}"/>
              </a:ext>
            </a:extLst>
          </p:cNvPr>
          <p:cNvSpPr txBox="1"/>
          <p:nvPr/>
        </p:nvSpPr>
        <p:spPr>
          <a:xfrm>
            <a:off x="76200" y="1524000"/>
            <a:ext cx="4484255" cy="1066800"/>
          </a:xfrm>
          <a:prstGeom prst="rect">
            <a:avLst/>
          </a:prstGeom>
          <a:noFill/>
          <a:ln>
            <a:noFill/>
          </a:ln>
        </p:spPr>
        <p:txBody>
          <a:bodyPr wrap="square">
            <a:noAutofit/>
          </a:bodyPr>
          <a:lstStyle/>
          <a:p>
            <a:r>
              <a:rPr lang="en-US" sz="3200" b="1" dirty="0">
                <a:solidFill>
                  <a:schemeClr val="bg1"/>
                </a:solidFill>
              </a:rPr>
              <a:t>Because God can demonstrate His power</a:t>
            </a:r>
          </a:p>
          <a:p>
            <a:endParaRPr lang="en-US" sz="3100" dirty="0">
              <a:solidFill>
                <a:srgbClr val="002060"/>
              </a:solidFill>
            </a:endParaRPr>
          </a:p>
        </p:txBody>
      </p:sp>
      <p:sp>
        <p:nvSpPr>
          <p:cNvPr id="8" name="TextBox 7">
            <a:extLst>
              <a:ext uri="{FF2B5EF4-FFF2-40B4-BE49-F238E27FC236}">
                <a16:creationId xmlns:a16="http://schemas.microsoft.com/office/drawing/2014/main" xmlns="" id="{67ED649E-8DC1-499A-B12B-10D4BBB2731F}"/>
              </a:ext>
            </a:extLst>
          </p:cNvPr>
          <p:cNvSpPr txBox="1"/>
          <p:nvPr/>
        </p:nvSpPr>
        <p:spPr>
          <a:xfrm>
            <a:off x="76200" y="2743200"/>
            <a:ext cx="5105400" cy="609600"/>
          </a:xfrm>
          <a:prstGeom prst="rect">
            <a:avLst/>
          </a:prstGeom>
          <a:noFill/>
          <a:ln>
            <a:noFill/>
          </a:ln>
        </p:spPr>
        <p:txBody>
          <a:bodyPr wrap="square">
            <a:noAutofit/>
          </a:bodyPr>
          <a:lstStyle/>
          <a:p>
            <a:r>
              <a:rPr lang="en-US" sz="3200" b="1" dirty="0">
                <a:solidFill>
                  <a:schemeClr val="bg1"/>
                </a:solidFill>
              </a:rPr>
              <a:t>Because people are watching</a:t>
            </a:r>
          </a:p>
          <a:p>
            <a:endParaRPr lang="en-US" sz="3100" dirty="0">
              <a:solidFill>
                <a:srgbClr val="002060"/>
              </a:solidFill>
            </a:endParaRPr>
          </a:p>
        </p:txBody>
      </p:sp>
      <p:sp>
        <p:nvSpPr>
          <p:cNvPr id="9" name="TextBox 8">
            <a:extLst>
              <a:ext uri="{FF2B5EF4-FFF2-40B4-BE49-F238E27FC236}">
                <a16:creationId xmlns:a16="http://schemas.microsoft.com/office/drawing/2014/main" xmlns="" id="{F651EC0F-8FCA-4B02-B24B-F34CC810A642}"/>
              </a:ext>
            </a:extLst>
          </p:cNvPr>
          <p:cNvSpPr txBox="1"/>
          <p:nvPr/>
        </p:nvSpPr>
        <p:spPr>
          <a:xfrm>
            <a:off x="76200" y="3505200"/>
            <a:ext cx="5410200" cy="1066800"/>
          </a:xfrm>
          <a:prstGeom prst="rect">
            <a:avLst/>
          </a:prstGeom>
          <a:noFill/>
          <a:ln>
            <a:noFill/>
          </a:ln>
        </p:spPr>
        <p:txBody>
          <a:bodyPr wrap="square">
            <a:noAutofit/>
          </a:bodyPr>
          <a:lstStyle/>
          <a:p>
            <a:r>
              <a:rPr lang="en-US" sz="3200" b="1" dirty="0">
                <a:solidFill>
                  <a:schemeClr val="bg1"/>
                </a:solidFill>
              </a:rPr>
              <a:t>Because “loving our enemies” is our secret weapon</a:t>
            </a:r>
          </a:p>
          <a:p>
            <a:endParaRPr lang="en-US" sz="3100" dirty="0">
              <a:solidFill>
                <a:srgbClr val="002060"/>
              </a:solidFill>
            </a:endParaRPr>
          </a:p>
        </p:txBody>
      </p:sp>
    </p:spTree>
    <p:extLst>
      <p:ext uri="{BB962C8B-B14F-4D97-AF65-F5344CB8AC3E}">
        <p14:creationId xmlns:p14="http://schemas.microsoft.com/office/powerpoint/2010/main" val="29052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EDA681-3138-471D-91A7-112B29ABB8DD}"/>
              </a:ext>
            </a:extLst>
          </p:cNvPr>
          <p:cNvSpPr txBox="1"/>
          <p:nvPr/>
        </p:nvSpPr>
        <p:spPr>
          <a:xfrm>
            <a:off x="0" y="1524000"/>
            <a:ext cx="9067800" cy="1066800"/>
          </a:xfrm>
          <a:prstGeom prst="rect">
            <a:avLst/>
          </a:prstGeom>
          <a:noFill/>
          <a:ln>
            <a:noFill/>
          </a:ln>
        </p:spPr>
        <p:txBody>
          <a:bodyPr wrap="square">
            <a:noAutofit/>
          </a:bodyPr>
          <a:lstStyle/>
          <a:p>
            <a:pPr algn="ctr"/>
            <a:r>
              <a:rPr lang="en-US" sz="3400" b="1" dirty="0">
                <a:solidFill>
                  <a:schemeClr val="bg1"/>
                </a:solidFill>
              </a:rPr>
              <a:t>God has made it His ambition to build his kingdom through the ministry of ordinary people</a:t>
            </a:r>
          </a:p>
          <a:p>
            <a:endParaRPr lang="en-US" sz="3100" dirty="0">
              <a:solidFill>
                <a:srgbClr val="002060"/>
              </a:solidFill>
            </a:endParaRPr>
          </a:p>
        </p:txBody>
      </p:sp>
      <p:sp>
        <p:nvSpPr>
          <p:cNvPr id="3" name="TextBox 2">
            <a:extLst>
              <a:ext uri="{FF2B5EF4-FFF2-40B4-BE49-F238E27FC236}">
                <a16:creationId xmlns:a16="http://schemas.microsoft.com/office/drawing/2014/main" xmlns="" id="{CEF41353-690D-40CD-9782-7EBD23274DBA}"/>
              </a:ext>
            </a:extLst>
          </p:cNvPr>
          <p:cNvSpPr txBox="1"/>
          <p:nvPr/>
        </p:nvSpPr>
        <p:spPr>
          <a:xfrm>
            <a:off x="4618" y="4114800"/>
            <a:ext cx="9067800" cy="1066800"/>
          </a:xfrm>
          <a:prstGeom prst="rect">
            <a:avLst/>
          </a:prstGeom>
          <a:noFill/>
          <a:ln>
            <a:noFill/>
          </a:ln>
        </p:spPr>
        <p:txBody>
          <a:bodyPr wrap="square">
            <a:noAutofit/>
          </a:bodyPr>
          <a:lstStyle/>
          <a:p>
            <a:pPr algn="ctr"/>
            <a:r>
              <a:rPr lang="en-US" sz="3400" b="1" dirty="0">
                <a:solidFill>
                  <a:schemeClr val="bg1"/>
                </a:solidFill>
              </a:rPr>
              <a:t>Have you made it yours? </a:t>
            </a:r>
          </a:p>
          <a:p>
            <a:endParaRPr lang="en-US" sz="3100" dirty="0">
              <a:solidFill>
                <a:srgbClr val="002060"/>
              </a:solidFill>
            </a:endParaRPr>
          </a:p>
        </p:txBody>
      </p:sp>
    </p:spTree>
    <p:extLst>
      <p:ext uri="{BB962C8B-B14F-4D97-AF65-F5344CB8AC3E}">
        <p14:creationId xmlns:p14="http://schemas.microsoft.com/office/powerpoint/2010/main" val="582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EDA681-3138-471D-91A7-112B29ABB8DD}"/>
              </a:ext>
            </a:extLst>
          </p:cNvPr>
          <p:cNvSpPr txBox="1"/>
          <p:nvPr/>
        </p:nvSpPr>
        <p:spPr>
          <a:xfrm>
            <a:off x="0" y="1524000"/>
            <a:ext cx="9067800" cy="1066800"/>
          </a:xfrm>
          <a:prstGeom prst="rect">
            <a:avLst/>
          </a:prstGeom>
          <a:noFill/>
          <a:ln>
            <a:noFill/>
          </a:ln>
        </p:spPr>
        <p:txBody>
          <a:bodyPr wrap="square">
            <a:noAutofit/>
          </a:bodyPr>
          <a:lstStyle/>
          <a:p>
            <a:pPr algn="ctr"/>
            <a:r>
              <a:rPr lang="en-US" sz="4000" b="1" dirty="0">
                <a:solidFill>
                  <a:schemeClr val="bg1"/>
                </a:solidFill>
              </a:rPr>
              <a:t>Do you have a “next play” mentality?</a:t>
            </a:r>
          </a:p>
          <a:p>
            <a:endParaRPr lang="en-US" sz="3100" dirty="0">
              <a:solidFill>
                <a:srgbClr val="002060"/>
              </a:solidFill>
            </a:endParaRPr>
          </a:p>
        </p:txBody>
      </p:sp>
    </p:spTree>
    <p:extLst>
      <p:ext uri="{BB962C8B-B14F-4D97-AF65-F5344CB8AC3E}">
        <p14:creationId xmlns:p14="http://schemas.microsoft.com/office/powerpoint/2010/main" val="40193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group of people around each other&#10;&#10;Description generated with high confidence">
            <a:extLst>
              <a:ext uri="{FF2B5EF4-FFF2-40B4-BE49-F238E27FC236}">
                <a16:creationId xmlns:a16="http://schemas.microsoft.com/office/drawing/2014/main" xmlns="" id="{538BEBB8-4372-425C-8AAC-3964A5A8BB9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667" b="903"/>
          <a:stretch/>
        </p:blipFill>
        <p:spPr>
          <a:xfrm>
            <a:off x="4724400" y="-439246"/>
            <a:ext cx="4419600" cy="5460931"/>
          </a:xfrm>
          <a:prstGeom prst="rect">
            <a:avLst/>
          </a:prstGeom>
        </p:spPr>
      </p:pic>
      <p:sp>
        <p:nvSpPr>
          <p:cNvPr id="38" name="TextBox 37">
            <a:extLst>
              <a:ext uri="{FF2B5EF4-FFF2-40B4-BE49-F238E27FC236}">
                <a16:creationId xmlns:a16="http://schemas.microsoft.com/office/drawing/2014/main" xmlns="" id="{2C1AD9BC-A936-4109-B73A-595CBDF11FAB}"/>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14:19 </a:t>
            </a:r>
            <a:r>
              <a:rPr lang="en-US" sz="3200" dirty="0"/>
              <a:t>But Jews came from Antioch and Iconium,   and having won over the crowds, </a:t>
            </a:r>
            <a:r>
              <a:rPr lang="en-US" sz="3200" b="1" u="sng" dirty="0">
                <a:solidFill>
                  <a:srgbClr val="002060"/>
                </a:solidFill>
              </a:rPr>
              <a:t>they stoned Paul </a:t>
            </a:r>
            <a:r>
              <a:rPr lang="en-US" sz="3200" dirty="0"/>
              <a:t>and dragged him out of the city, supposing him to be dead.  </a:t>
            </a:r>
            <a:r>
              <a:rPr lang="en-US" sz="3200" b="1" baseline="30000" dirty="0"/>
              <a:t>20 </a:t>
            </a:r>
            <a:r>
              <a:rPr lang="en-US" sz="3200" dirty="0"/>
              <a:t>But while the disciples stood around him, he got up and entered the city. </a:t>
            </a:r>
          </a:p>
          <a:p>
            <a:endParaRPr lang="en-US" sz="3100" dirty="0">
              <a:solidFill>
                <a:srgbClr val="002060"/>
              </a:solidFill>
            </a:endParaRPr>
          </a:p>
        </p:txBody>
      </p:sp>
      <p:sp>
        <p:nvSpPr>
          <p:cNvPr id="41" name="Rounded Rectangular Callout 17">
            <a:extLst>
              <a:ext uri="{FF2B5EF4-FFF2-40B4-BE49-F238E27FC236}">
                <a16:creationId xmlns:a16="http://schemas.microsoft.com/office/drawing/2014/main" xmlns="" id="{71B05CB6-74C0-4900-A138-8ED6B808A96B}"/>
              </a:ext>
            </a:extLst>
          </p:cNvPr>
          <p:cNvSpPr/>
          <p:nvPr/>
        </p:nvSpPr>
        <p:spPr>
          <a:xfrm>
            <a:off x="381000" y="1676400"/>
            <a:ext cx="38100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#1 Ministry involves FAILURE</a:t>
            </a:r>
          </a:p>
        </p:txBody>
      </p:sp>
      <p:sp>
        <p:nvSpPr>
          <p:cNvPr id="43" name="Rounded Rectangular Callout 17">
            <a:extLst>
              <a:ext uri="{FF2B5EF4-FFF2-40B4-BE49-F238E27FC236}">
                <a16:creationId xmlns:a16="http://schemas.microsoft.com/office/drawing/2014/main" xmlns="" id="{86B0018F-0734-4C75-8BDD-B39F09B0FBE5}"/>
              </a:ext>
            </a:extLst>
          </p:cNvPr>
          <p:cNvSpPr/>
          <p:nvPr/>
        </p:nvSpPr>
        <p:spPr>
          <a:xfrm>
            <a:off x="762000" y="2971800"/>
            <a:ext cx="47244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i="1" dirty="0"/>
              <a:t>Which usually HURTS</a:t>
            </a:r>
          </a:p>
        </p:txBody>
      </p:sp>
      <p:sp>
        <p:nvSpPr>
          <p:cNvPr id="44" name="Rounded Rectangular Callout 17">
            <a:extLst>
              <a:ext uri="{FF2B5EF4-FFF2-40B4-BE49-F238E27FC236}">
                <a16:creationId xmlns:a16="http://schemas.microsoft.com/office/drawing/2014/main" xmlns="" id="{398161ED-30D2-4B5C-B488-B5BED0F35B50}"/>
              </a:ext>
            </a:extLst>
          </p:cNvPr>
          <p:cNvSpPr/>
          <p:nvPr/>
        </p:nvSpPr>
        <p:spPr>
          <a:xfrm>
            <a:off x="152400" y="76200"/>
            <a:ext cx="4495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Principles of Christian “Ministry:”</a:t>
            </a:r>
            <a:endParaRPr lang="en-US" sz="3800" b="1" i="1" dirty="0"/>
          </a:p>
        </p:txBody>
      </p:sp>
    </p:spTree>
    <p:extLst>
      <p:ext uri="{BB962C8B-B14F-4D97-AF65-F5344CB8AC3E}">
        <p14:creationId xmlns:p14="http://schemas.microsoft.com/office/powerpoint/2010/main" val="12336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55051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28504</TotalTime>
  <Words>1675</Words>
  <Application>Microsoft Office PowerPoint</Application>
  <PresentationFormat>On-screen Show (4:3)</PresentationFormat>
  <Paragraphs>492</Paragraphs>
  <Slides>90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4346</cp:revision>
  <dcterms:created xsi:type="dcterms:W3CDTF">2015-11-05T16:00:32Z</dcterms:created>
  <dcterms:modified xsi:type="dcterms:W3CDTF">2018-10-03T15:08:04Z</dcterms:modified>
</cp:coreProperties>
</file>