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9" r:id="rId1"/>
  </p:sldMasterIdLst>
  <p:notesMasterIdLst>
    <p:notesMasterId r:id="rId54"/>
  </p:notesMasterIdLst>
  <p:handoutMasterIdLst>
    <p:handoutMasterId r:id="rId55"/>
  </p:handoutMasterIdLst>
  <p:sldIdLst>
    <p:sldId id="257" r:id="rId2"/>
    <p:sldId id="924" r:id="rId3"/>
    <p:sldId id="860" r:id="rId4"/>
    <p:sldId id="867" r:id="rId5"/>
    <p:sldId id="926" r:id="rId6"/>
    <p:sldId id="964" r:id="rId7"/>
    <p:sldId id="965" r:id="rId8"/>
    <p:sldId id="967" r:id="rId9"/>
    <p:sldId id="1031" r:id="rId10"/>
    <p:sldId id="1030" r:id="rId11"/>
    <p:sldId id="1032" r:id="rId12"/>
    <p:sldId id="1033" r:id="rId13"/>
    <p:sldId id="963" r:id="rId14"/>
    <p:sldId id="945" r:id="rId15"/>
    <p:sldId id="995" r:id="rId16"/>
    <p:sldId id="1035" r:id="rId17"/>
    <p:sldId id="969" r:id="rId18"/>
    <p:sldId id="1034" r:id="rId19"/>
    <p:sldId id="974" r:id="rId20"/>
    <p:sldId id="1036" r:id="rId21"/>
    <p:sldId id="1038" r:id="rId22"/>
    <p:sldId id="1042" r:id="rId23"/>
    <p:sldId id="1039" r:id="rId24"/>
    <p:sldId id="975" r:id="rId25"/>
    <p:sldId id="1010" r:id="rId26"/>
    <p:sldId id="1013" r:id="rId27"/>
    <p:sldId id="1011" r:id="rId28"/>
    <p:sldId id="1023" r:id="rId29"/>
    <p:sldId id="1014" r:id="rId30"/>
    <p:sldId id="1024" r:id="rId31"/>
    <p:sldId id="982" r:id="rId32"/>
    <p:sldId id="1025" r:id="rId33"/>
    <p:sldId id="1026" r:id="rId34"/>
    <p:sldId id="1027" r:id="rId35"/>
    <p:sldId id="986" r:id="rId36"/>
    <p:sldId id="1015" r:id="rId37"/>
    <p:sldId id="999" r:id="rId38"/>
    <p:sldId id="1001" r:id="rId39"/>
    <p:sldId id="991" r:id="rId40"/>
    <p:sldId id="992" r:id="rId41"/>
    <p:sldId id="1028" r:id="rId42"/>
    <p:sldId id="958" r:id="rId43"/>
    <p:sldId id="1029" r:id="rId44"/>
    <p:sldId id="878" r:id="rId45"/>
    <p:sldId id="880" r:id="rId46"/>
    <p:sldId id="881" r:id="rId47"/>
    <p:sldId id="1017" r:id="rId48"/>
    <p:sldId id="1043" r:id="rId49"/>
    <p:sldId id="1040" r:id="rId50"/>
    <p:sldId id="1021" r:id="rId51"/>
    <p:sldId id="1041" r:id="rId52"/>
    <p:sldId id="626" r:id="rId53"/>
  </p:sldIdLst>
  <p:sldSz cx="9144000" cy="6858000" type="letter"/>
  <p:notesSz cx="6858000" cy="9144000"/>
  <p:kinsoku lang="ja-JP" invalStChars="" invalEndChars="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F3F9"/>
    <a:srgbClr val="3B3B3B"/>
    <a:srgbClr val="6B6B6B"/>
    <a:srgbClr val="000000"/>
    <a:srgbClr val="0000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149" autoAdjust="0"/>
    <p:restoredTop sz="94660"/>
  </p:normalViewPr>
  <p:slideViewPr>
    <p:cSldViewPr>
      <p:cViewPr varScale="1">
        <p:scale>
          <a:sx n="83" d="100"/>
          <a:sy n="83" d="100"/>
        </p:scale>
        <p:origin x="544" y="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56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51175" y="8710613"/>
            <a:ext cx="757238" cy="2540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87312" tIns="44450" rIns="87312" bIns="44450">
            <a:spAutoFit/>
          </a:bodyPr>
          <a:lstStyle/>
          <a:p>
            <a:pPr algn="ctr" defTabSz="868363">
              <a:lnSpc>
                <a:spcPct val="90000"/>
              </a:lnSpc>
              <a:defRPr/>
            </a:pPr>
            <a:r>
              <a:rPr lang="en-US" sz="1200" b="0"/>
              <a:t>Page </a:t>
            </a:r>
            <a:fld id="{3BA3F2A0-BD49-4831-93FE-9929813F1923}" type="slidenum">
              <a:rPr lang="en-US" sz="1200" b="0"/>
              <a:pPr algn="ctr" defTabSz="868363">
                <a:lnSpc>
                  <a:spcPct val="90000"/>
                </a:lnSpc>
                <a:defRPr/>
              </a:pPr>
              <a:t>‹#›</a:t>
            </a:fld>
            <a:endParaRPr lang="en-US" sz="1200" b="0"/>
          </a:p>
        </p:txBody>
      </p:sp>
    </p:spTree>
    <p:extLst>
      <p:ext uri="{BB962C8B-B14F-4D97-AF65-F5344CB8AC3E}">
        <p14:creationId xmlns:p14="http://schemas.microsoft.com/office/powerpoint/2010/main" val="38837552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051175" y="8710613"/>
            <a:ext cx="757238" cy="2540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87312" tIns="44450" rIns="87312" bIns="44450">
            <a:spAutoFit/>
          </a:bodyPr>
          <a:lstStyle/>
          <a:p>
            <a:pPr algn="ctr" defTabSz="868363">
              <a:lnSpc>
                <a:spcPct val="90000"/>
              </a:lnSpc>
              <a:defRPr/>
            </a:pPr>
            <a:r>
              <a:rPr lang="en-US" sz="1200" b="0"/>
              <a:t>Page </a:t>
            </a:r>
            <a:fld id="{7DFDF4FF-6496-4C78-B234-565E6726F705}" type="slidenum">
              <a:rPr lang="en-US" sz="1200" b="0"/>
              <a:pPr algn="ctr" defTabSz="868363">
                <a:lnSpc>
                  <a:spcPct val="90000"/>
                </a:lnSpc>
                <a:defRPr/>
              </a:pPr>
              <a:t>‹#›</a:t>
            </a:fld>
            <a:endParaRPr lang="en-US" sz="1200" b="0"/>
          </a:p>
        </p:txBody>
      </p:sp>
      <p:sp>
        <p:nvSpPr>
          <p:cNvPr id="8192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959804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5670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8129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9971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1120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1674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3938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543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6456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9551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4696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85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62723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41701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65022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74695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59882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73241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1958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00717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83562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13142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5564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94395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3370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70159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48828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47863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82717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8248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78990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38189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72334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2485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66198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24928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28349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51784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38898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11191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77288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1144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89144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3341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1116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764183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097326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023089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1503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611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1082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7369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33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itchFamily="2" charset="2"/>
              <a:buChar char="Ø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524000"/>
            <a:ext cx="44958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4958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004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524000"/>
            <a:ext cx="9144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>
    <p:wipe dir="r"/>
  </p:transition>
  <p:txStyles>
    <p:titleStyle>
      <a:lvl1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0">
          <a:solidFill>
            <a:srgbClr val="D3F3F9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1">
          <a:solidFill>
            <a:srgbClr val="D3F3F9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1">
          <a:solidFill>
            <a:srgbClr val="D3F3F9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1">
          <a:solidFill>
            <a:srgbClr val="D3F3F9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1">
          <a:solidFill>
            <a:srgbClr val="D3F3F9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1">
          <a:solidFill>
            <a:srgbClr val="D3F3F9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1">
          <a:solidFill>
            <a:srgbClr val="D3F3F9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1">
          <a:solidFill>
            <a:srgbClr val="D3F3F9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1">
          <a:solidFill>
            <a:srgbClr val="D3F3F9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285750" indent="-2857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Clr>
          <a:schemeClr val="tx2"/>
        </a:buClr>
        <a:buSzPct val="100000"/>
        <a:buFont typeface="Wingdings" pitchFamily="2" charset="2"/>
        <a:buChar char="Ø"/>
        <a:defRPr sz="4400" b="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–"/>
        <a:defRPr sz="3600" b="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»"/>
        <a:defRPr b="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543050" indent="-1714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•"/>
        <a:defRPr sz="1400" b="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00250" indent="-1714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–"/>
        <a:defRPr sz="1400" b="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457450" indent="-1714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14650" indent="-1714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371850" indent="-1714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29050" indent="-1714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1 Thessalonians 5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971800"/>
            <a:ext cx="8077200" cy="2514600"/>
          </a:xfrm>
        </p:spPr>
        <p:txBody>
          <a:bodyPr lIns="90488" tIns="44450" rIns="90488" bIns="44450"/>
          <a:lstStyle/>
          <a:p>
            <a:pPr>
              <a:defRPr/>
            </a:pPr>
            <a:r>
              <a:rPr lang="en-US" sz="6600" dirty="0" smtClean="0"/>
              <a:t>Twelve Keys to</a:t>
            </a:r>
            <a:br>
              <a:rPr lang="en-US" sz="6600" dirty="0" smtClean="0"/>
            </a:br>
            <a:r>
              <a:rPr lang="en-US" sz="6600" dirty="0" smtClean="0"/>
              <a:t>  Good Body Life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35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 smtClean="0"/>
              <a:t>12 Dear brothers and sisters, respect those who are your </a:t>
            </a:r>
            <a:r>
              <a:rPr lang="en-US" sz="4800" u="sng" smtClean="0"/>
              <a:t>leaders</a:t>
            </a:r>
            <a:r>
              <a:rPr lang="en-US" sz="4800" smtClean="0"/>
              <a:t> in the Lord’s work. They work hard among you and admonish you.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 smtClean="0"/>
              <a:t>13 Think highly of them and give them your wholehearted love because of their work. And remember to live peaceably with each other.</a:t>
            </a:r>
          </a:p>
        </p:txBody>
      </p:sp>
      <p:sp>
        <p:nvSpPr>
          <p:cNvPr id="740355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1 Thessalonians 5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295400" y="4953000"/>
            <a:ext cx="6553200" cy="1447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5000"/>
              </a:lnSpc>
              <a:spcBef>
                <a:spcPct val="10000"/>
              </a:spcBef>
            </a:pPr>
            <a:r>
              <a:rPr lang="en-US" sz="6000" b="0">
                <a:latin typeface="Times New Roman" pitchFamily="18" charset="0"/>
              </a:rPr>
              <a:t>1. Proper attitude </a:t>
            </a:r>
            <a:br>
              <a:rPr lang="en-US" sz="6000" b="0">
                <a:latin typeface="Times New Roman" pitchFamily="18" charset="0"/>
              </a:rPr>
            </a:br>
            <a:r>
              <a:rPr lang="en-US" sz="6000" b="0">
                <a:latin typeface="Times New Roman" pitchFamily="18" charset="0"/>
              </a:rPr>
              <a:t>    toward leaders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505200" y="152400"/>
            <a:ext cx="5638800" cy="6553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7000"/>
              </a:lnSpc>
              <a:spcBef>
                <a:spcPct val="10000"/>
              </a:spcBef>
            </a:pPr>
            <a:r>
              <a:rPr lang="en-US" sz="5400" b="0" dirty="0">
                <a:latin typeface="Times New Roman" pitchFamily="18" charset="0"/>
              </a:rPr>
              <a:t>What are spiritual leaders?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 dirty="0">
                <a:latin typeface="Times New Roman" pitchFamily="18" charset="0"/>
              </a:rPr>
              <a:t>- relatively more </a:t>
            </a:r>
            <a:br>
              <a:rPr lang="en-US" sz="5400" b="0" dirty="0">
                <a:latin typeface="Times New Roman" pitchFamily="18" charset="0"/>
              </a:rPr>
            </a:br>
            <a:r>
              <a:rPr lang="en-US" sz="5400" b="0" dirty="0">
                <a:latin typeface="Times New Roman" pitchFamily="18" charset="0"/>
              </a:rPr>
              <a:t>   mature believers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 dirty="0">
                <a:latin typeface="Times New Roman" pitchFamily="18" charset="0"/>
              </a:rPr>
              <a:t>- must know the </a:t>
            </a:r>
            <a:br>
              <a:rPr lang="en-US" sz="5400" b="0" dirty="0">
                <a:latin typeface="Times New Roman" pitchFamily="18" charset="0"/>
              </a:rPr>
            </a:br>
            <a:r>
              <a:rPr lang="en-US" sz="5400" b="0" dirty="0">
                <a:latin typeface="Times New Roman" pitchFamily="18" charset="0"/>
              </a:rPr>
              <a:t>   </a:t>
            </a:r>
            <a:r>
              <a:rPr lang="en-US" sz="5400" b="0" dirty="0" smtClean="0">
                <a:latin typeface="Times New Roman" pitchFamily="18" charset="0"/>
              </a:rPr>
              <a:t>word</a:t>
            </a:r>
            <a:endParaRPr lang="en-US" sz="5400" b="0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35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 smtClean="0"/>
              <a:t>12 Dear brothers and sisters, respect those who are your </a:t>
            </a:r>
            <a:r>
              <a:rPr lang="en-US" sz="4800" u="sng" smtClean="0"/>
              <a:t>leaders</a:t>
            </a:r>
            <a:r>
              <a:rPr lang="en-US" sz="4800" smtClean="0"/>
              <a:t> in the Lord’s work. They work hard among you and admonish you.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 smtClean="0"/>
              <a:t>13 Think highly of them and give them your wholehearted love because of their work. And remember to live peaceably with each other.</a:t>
            </a:r>
          </a:p>
        </p:txBody>
      </p:sp>
      <p:sp>
        <p:nvSpPr>
          <p:cNvPr id="740355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1 Thessalonians 5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295400" y="4953000"/>
            <a:ext cx="6553200" cy="1447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5000"/>
              </a:lnSpc>
              <a:spcBef>
                <a:spcPct val="10000"/>
              </a:spcBef>
            </a:pPr>
            <a:r>
              <a:rPr lang="en-US" sz="6000" b="0">
                <a:latin typeface="Times New Roman" pitchFamily="18" charset="0"/>
              </a:rPr>
              <a:t>1. Proper attitude </a:t>
            </a:r>
            <a:br>
              <a:rPr lang="en-US" sz="6000" b="0">
                <a:latin typeface="Times New Roman" pitchFamily="18" charset="0"/>
              </a:rPr>
            </a:br>
            <a:r>
              <a:rPr lang="en-US" sz="6000" b="0">
                <a:latin typeface="Times New Roman" pitchFamily="18" charset="0"/>
              </a:rPr>
              <a:t>    toward leaders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505200" y="152400"/>
            <a:ext cx="5638800" cy="6553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7000"/>
              </a:lnSpc>
              <a:spcBef>
                <a:spcPct val="10000"/>
              </a:spcBef>
            </a:pPr>
            <a:r>
              <a:rPr lang="en-US" sz="5400" b="0" dirty="0">
                <a:latin typeface="Times New Roman" pitchFamily="18" charset="0"/>
              </a:rPr>
              <a:t>What are spiritual leaders?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 dirty="0">
                <a:latin typeface="Times New Roman" pitchFamily="18" charset="0"/>
              </a:rPr>
              <a:t>- relatively more </a:t>
            </a:r>
            <a:br>
              <a:rPr lang="en-US" sz="5400" b="0" dirty="0">
                <a:latin typeface="Times New Roman" pitchFamily="18" charset="0"/>
              </a:rPr>
            </a:br>
            <a:r>
              <a:rPr lang="en-US" sz="5400" b="0" dirty="0">
                <a:latin typeface="Times New Roman" pitchFamily="18" charset="0"/>
              </a:rPr>
              <a:t>   mature believers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 dirty="0">
                <a:latin typeface="Times New Roman" pitchFamily="18" charset="0"/>
              </a:rPr>
              <a:t>- must know the </a:t>
            </a:r>
            <a:br>
              <a:rPr lang="en-US" sz="5400" b="0" dirty="0">
                <a:latin typeface="Times New Roman" pitchFamily="18" charset="0"/>
              </a:rPr>
            </a:br>
            <a:r>
              <a:rPr lang="en-US" sz="5400" b="0" dirty="0">
                <a:latin typeface="Times New Roman" pitchFamily="18" charset="0"/>
              </a:rPr>
              <a:t>   word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 dirty="0" smtClean="0">
                <a:latin typeface="Times New Roman" pitchFamily="18" charset="0"/>
              </a:rPr>
              <a:t>- must </a:t>
            </a:r>
            <a:r>
              <a:rPr lang="en-US" sz="5400" b="0" dirty="0">
                <a:latin typeface="Times New Roman" pitchFamily="18" charset="0"/>
              </a:rPr>
              <a:t>exhibit </a:t>
            </a:r>
            <a:br>
              <a:rPr lang="en-US" sz="5400" b="0" dirty="0">
                <a:latin typeface="Times New Roman" pitchFamily="18" charset="0"/>
              </a:rPr>
            </a:br>
            <a:r>
              <a:rPr lang="en-US" sz="5400" b="0" dirty="0">
                <a:latin typeface="Times New Roman" pitchFamily="18" charset="0"/>
              </a:rPr>
              <a:t>   good </a:t>
            </a:r>
            <a:r>
              <a:rPr lang="en-US" sz="5400" b="0" dirty="0" smtClean="0">
                <a:latin typeface="Times New Roman" pitchFamily="18" charset="0"/>
              </a:rPr>
              <a:t>character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35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 smtClean="0"/>
              <a:t>12 Dear brothers and sisters, respect those who are your </a:t>
            </a:r>
            <a:r>
              <a:rPr lang="en-US" sz="4800" u="sng" smtClean="0"/>
              <a:t>leaders</a:t>
            </a:r>
            <a:r>
              <a:rPr lang="en-US" sz="4800" smtClean="0"/>
              <a:t> in the Lord’s work. They work hard among you and admonish you.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 smtClean="0"/>
              <a:t>13 Think highly of them and give them your wholehearted love because of their work. And remember to live peaceably with each other.</a:t>
            </a:r>
          </a:p>
        </p:txBody>
      </p:sp>
      <p:sp>
        <p:nvSpPr>
          <p:cNvPr id="740355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1 Thessalonians 5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295400" y="4953000"/>
            <a:ext cx="6553200" cy="1447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5000"/>
              </a:lnSpc>
              <a:spcBef>
                <a:spcPct val="10000"/>
              </a:spcBef>
            </a:pPr>
            <a:r>
              <a:rPr lang="en-US" sz="6000" b="0">
                <a:latin typeface="Times New Roman" pitchFamily="18" charset="0"/>
              </a:rPr>
              <a:t>1. Proper attitude </a:t>
            </a:r>
            <a:br>
              <a:rPr lang="en-US" sz="6000" b="0">
                <a:latin typeface="Times New Roman" pitchFamily="18" charset="0"/>
              </a:rPr>
            </a:br>
            <a:r>
              <a:rPr lang="en-US" sz="6000" b="0">
                <a:latin typeface="Times New Roman" pitchFamily="18" charset="0"/>
              </a:rPr>
              <a:t>    toward leaders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505200" y="152400"/>
            <a:ext cx="5638800" cy="6553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7000"/>
              </a:lnSpc>
              <a:spcBef>
                <a:spcPct val="10000"/>
              </a:spcBef>
            </a:pPr>
            <a:r>
              <a:rPr lang="en-US" sz="5400" b="0" dirty="0">
                <a:latin typeface="Times New Roman" pitchFamily="18" charset="0"/>
              </a:rPr>
              <a:t>What are spiritual leaders?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 dirty="0">
                <a:latin typeface="Times New Roman" pitchFamily="18" charset="0"/>
              </a:rPr>
              <a:t>- relatively more </a:t>
            </a:r>
            <a:br>
              <a:rPr lang="en-US" sz="5400" b="0" dirty="0">
                <a:latin typeface="Times New Roman" pitchFamily="18" charset="0"/>
              </a:rPr>
            </a:br>
            <a:r>
              <a:rPr lang="en-US" sz="5400" b="0" dirty="0">
                <a:latin typeface="Times New Roman" pitchFamily="18" charset="0"/>
              </a:rPr>
              <a:t>   mature believers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 dirty="0">
                <a:latin typeface="Times New Roman" pitchFamily="18" charset="0"/>
              </a:rPr>
              <a:t>- must know the </a:t>
            </a:r>
            <a:br>
              <a:rPr lang="en-US" sz="5400" b="0" dirty="0">
                <a:latin typeface="Times New Roman" pitchFamily="18" charset="0"/>
              </a:rPr>
            </a:br>
            <a:r>
              <a:rPr lang="en-US" sz="5400" b="0" dirty="0">
                <a:latin typeface="Times New Roman" pitchFamily="18" charset="0"/>
              </a:rPr>
              <a:t>   word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 dirty="0" smtClean="0">
                <a:latin typeface="Times New Roman" pitchFamily="18" charset="0"/>
              </a:rPr>
              <a:t>- must </a:t>
            </a:r>
            <a:r>
              <a:rPr lang="en-US" sz="5400" b="0" dirty="0">
                <a:latin typeface="Times New Roman" pitchFamily="18" charset="0"/>
              </a:rPr>
              <a:t>exhibit </a:t>
            </a:r>
            <a:br>
              <a:rPr lang="en-US" sz="5400" b="0" dirty="0">
                <a:latin typeface="Times New Roman" pitchFamily="18" charset="0"/>
              </a:rPr>
            </a:br>
            <a:r>
              <a:rPr lang="en-US" sz="5400" b="0" dirty="0">
                <a:latin typeface="Times New Roman" pitchFamily="18" charset="0"/>
              </a:rPr>
              <a:t>   good </a:t>
            </a:r>
            <a:r>
              <a:rPr lang="en-US" sz="5400" b="0" dirty="0" smtClean="0">
                <a:latin typeface="Times New Roman" pitchFamily="18" charset="0"/>
              </a:rPr>
              <a:t>character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 dirty="0" smtClean="0">
                <a:latin typeface="Times New Roman" pitchFamily="18" charset="0"/>
              </a:rPr>
              <a:t>- people follow </a:t>
            </a:r>
            <a:br>
              <a:rPr lang="en-US" sz="5400" b="0" dirty="0" smtClean="0">
                <a:latin typeface="Times New Roman" pitchFamily="18" charset="0"/>
              </a:rPr>
            </a:br>
            <a:r>
              <a:rPr lang="en-US" sz="5400" b="0" dirty="0" smtClean="0">
                <a:latin typeface="Times New Roman" pitchFamily="18" charset="0"/>
              </a:rPr>
              <a:t>   them</a:t>
            </a:r>
            <a:endParaRPr lang="en-US" sz="5400" b="0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35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 smtClean="0"/>
              <a:t>12 Dear brothers and sisters, respect those who are your </a:t>
            </a:r>
            <a:r>
              <a:rPr lang="en-US" sz="4800" u="sng" smtClean="0"/>
              <a:t>leaders</a:t>
            </a:r>
            <a:r>
              <a:rPr lang="en-US" sz="4800" smtClean="0"/>
              <a:t> in the Lord’s work. They work hard among you and admonish you.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 smtClean="0"/>
              <a:t>13 Think highly of them and give them your wholehearted love because of their work. And remember to live peaceably with each other.</a:t>
            </a:r>
          </a:p>
        </p:txBody>
      </p:sp>
      <p:sp>
        <p:nvSpPr>
          <p:cNvPr id="740355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1 Thessalonians 5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295400" y="4953000"/>
            <a:ext cx="6553200" cy="1447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5000"/>
              </a:lnSpc>
              <a:spcBef>
                <a:spcPct val="10000"/>
              </a:spcBef>
            </a:pPr>
            <a:r>
              <a:rPr lang="en-US" sz="6000" b="0">
                <a:latin typeface="Times New Roman" pitchFamily="18" charset="0"/>
              </a:rPr>
              <a:t>1. Proper attitude </a:t>
            </a:r>
            <a:br>
              <a:rPr lang="en-US" sz="6000" b="0">
                <a:latin typeface="Times New Roman" pitchFamily="18" charset="0"/>
              </a:rPr>
            </a:br>
            <a:r>
              <a:rPr lang="en-US" sz="6000" b="0">
                <a:latin typeface="Times New Roman" pitchFamily="18" charset="0"/>
              </a:rPr>
              <a:t>    toward leaders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505200" y="152400"/>
            <a:ext cx="5638800" cy="6553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7000"/>
              </a:lnSpc>
              <a:spcBef>
                <a:spcPct val="10000"/>
              </a:spcBef>
            </a:pPr>
            <a:r>
              <a:rPr lang="en-US" sz="5400" b="0" dirty="0">
                <a:latin typeface="Times New Roman" pitchFamily="18" charset="0"/>
              </a:rPr>
              <a:t>What are spiritual leaders?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 dirty="0" smtClean="0">
                <a:latin typeface="Times New Roman" pitchFamily="18" charset="0"/>
              </a:rPr>
              <a:t>- </a:t>
            </a:r>
            <a:r>
              <a:rPr lang="en-US" sz="5400" b="0" dirty="0">
                <a:latin typeface="Times New Roman" pitchFamily="18" charset="0"/>
              </a:rPr>
              <a:t>called by God to </a:t>
            </a:r>
            <a:br>
              <a:rPr lang="en-US" sz="5400" b="0" dirty="0">
                <a:latin typeface="Times New Roman" pitchFamily="18" charset="0"/>
              </a:rPr>
            </a:br>
            <a:r>
              <a:rPr lang="en-US" sz="5400" b="0" dirty="0">
                <a:latin typeface="Times New Roman" pitchFamily="18" charset="0"/>
              </a:rPr>
              <a:t>   serve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3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 smtClean="0"/>
              <a:t>12 Dear brothers and sisters, respect those who are your leaders in the Lord’s work. They work hard among you and admonish you.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 smtClean="0"/>
              <a:t>13 Think highly of them and give them your wholehearted love because of their work. And remember to live peaceably with each other.</a:t>
            </a:r>
          </a:p>
        </p:txBody>
      </p:sp>
      <p:sp>
        <p:nvSpPr>
          <p:cNvPr id="740355" name="Rectangle 3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1 Thessalonians 5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295400" y="4953000"/>
            <a:ext cx="6553200" cy="1447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5000"/>
              </a:lnSpc>
              <a:spcBef>
                <a:spcPct val="10000"/>
              </a:spcBef>
            </a:pPr>
            <a:r>
              <a:rPr lang="en-US" sz="6000" b="0">
                <a:latin typeface="Times New Roman" pitchFamily="18" charset="0"/>
              </a:rPr>
              <a:t>1. Proper attitude </a:t>
            </a:r>
            <a:br>
              <a:rPr lang="en-US" sz="6000" b="0">
                <a:latin typeface="Times New Roman" pitchFamily="18" charset="0"/>
              </a:rPr>
            </a:br>
            <a:r>
              <a:rPr lang="en-US" sz="6000" b="0">
                <a:latin typeface="Times New Roman" pitchFamily="18" charset="0"/>
              </a:rPr>
              <a:t>    toward leaders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3505200" y="152400"/>
            <a:ext cx="5638800" cy="6553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7000"/>
              </a:lnSpc>
              <a:spcBef>
                <a:spcPct val="10000"/>
              </a:spcBef>
            </a:pPr>
            <a:r>
              <a:rPr lang="en-US" sz="5400" b="0" dirty="0">
                <a:latin typeface="Times New Roman" pitchFamily="18" charset="0"/>
              </a:rPr>
              <a:t>What are spiritual leaders?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 dirty="0" smtClean="0">
                <a:latin typeface="Times New Roman" pitchFamily="18" charset="0"/>
              </a:rPr>
              <a:t>- </a:t>
            </a:r>
            <a:r>
              <a:rPr lang="en-US" sz="5400" b="0" dirty="0">
                <a:latin typeface="Times New Roman" pitchFamily="18" charset="0"/>
              </a:rPr>
              <a:t>called by God to </a:t>
            </a:r>
            <a:r>
              <a:rPr lang="en-US" sz="5400" b="0" dirty="0" smtClean="0">
                <a:latin typeface="Times New Roman" pitchFamily="18" charset="0"/>
              </a:rPr>
              <a:t/>
            </a:r>
            <a:br>
              <a:rPr lang="en-US" sz="5400" b="0" dirty="0" smtClean="0">
                <a:latin typeface="Times New Roman" pitchFamily="18" charset="0"/>
              </a:rPr>
            </a:br>
            <a:r>
              <a:rPr lang="en-US" sz="5400" b="0" dirty="0" smtClean="0">
                <a:latin typeface="Times New Roman" pitchFamily="18" charset="0"/>
              </a:rPr>
              <a:t>   serve </a:t>
            </a:r>
            <a:endParaRPr lang="en-US" sz="5400" b="0" dirty="0">
              <a:latin typeface="Times New Roman" pitchFamily="18" charset="0"/>
            </a:endParaRP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228600" y="2667000"/>
            <a:ext cx="8686800" cy="4038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7000"/>
              </a:lnSpc>
              <a:spcBef>
                <a:spcPct val="10000"/>
              </a:spcBef>
            </a:pPr>
            <a:r>
              <a:rPr lang="en-US" sz="4800" b="0" dirty="0">
                <a:latin typeface="Times New Roman" pitchFamily="18" charset="0"/>
              </a:rPr>
              <a:t>Mk 10:42-5 So Jesus called them together and said, “You know that in this world kings are tyrants, and officials lord it over the people beneath them.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4800" b="0" dirty="0">
                <a:latin typeface="Times New Roman" pitchFamily="18" charset="0"/>
              </a:rPr>
              <a:t>But among you it should be quite different.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35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 smtClean="0"/>
              <a:t>12 Dear brothers and sisters, respect those who are your leaders in the Lord’s work. They work hard among you and admonish you.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 smtClean="0"/>
              <a:t>13 Think highly of them and give them your wholehearted love because of their work. And remember to live peaceably with each other.</a:t>
            </a:r>
          </a:p>
        </p:txBody>
      </p:sp>
      <p:sp>
        <p:nvSpPr>
          <p:cNvPr id="740355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1 Thessalonians 5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295400" y="4953000"/>
            <a:ext cx="6553200" cy="1447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5000"/>
              </a:lnSpc>
              <a:spcBef>
                <a:spcPct val="10000"/>
              </a:spcBef>
            </a:pPr>
            <a:r>
              <a:rPr lang="en-US" sz="6000">
                <a:latin typeface="Times New Roman" pitchFamily="18" charset="0"/>
              </a:rPr>
              <a:t>1. Proper attitude toward leaders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3505200" y="152400"/>
            <a:ext cx="5638800" cy="6553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7000"/>
              </a:lnSpc>
              <a:spcBef>
                <a:spcPct val="10000"/>
              </a:spcBef>
            </a:pPr>
            <a:r>
              <a:rPr lang="en-US" sz="5400" b="0" dirty="0">
                <a:latin typeface="Times New Roman" pitchFamily="18" charset="0"/>
              </a:rPr>
              <a:t>What are spiritual leaders?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 dirty="0" smtClean="0">
                <a:latin typeface="Times New Roman" pitchFamily="18" charset="0"/>
              </a:rPr>
              <a:t>- </a:t>
            </a:r>
            <a:r>
              <a:rPr lang="en-US" sz="5400" b="0" dirty="0">
                <a:latin typeface="Times New Roman" pitchFamily="18" charset="0"/>
              </a:rPr>
              <a:t>called by God to serve 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228600" y="2209800"/>
            <a:ext cx="8915400" cy="4572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7000"/>
              </a:lnSpc>
              <a:spcBef>
                <a:spcPct val="10000"/>
              </a:spcBef>
            </a:pPr>
            <a:r>
              <a:rPr lang="en-US" sz="4800" b="0" dirty="0">
                <a:latin typeface="Times New Roman" pitchFamily="18" charset="0"/>
              </a:rPr>
              <a:t>Whoever wants to be a leader among you must be your servant, and whoever wants to be first must be the slave of all.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35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 smtClean="0"/>
              <a:t>12 Dear brothers and sisters, respect those who are your leaders in the Lord’s work. They work hard among you and admonish you.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 smtClean="0"/>
              <a:t>13 Think highly of them and give them your wholehearted love because of their work. And remember to live peaceably with each other.</a:t>
            </a:r>
          </a:p>
        </p:txBody>
      </p:sp>
      <p:sp>
        <p:nvSpPr>
          <p:cNvPr id="740355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1 Thessalonians 5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295400" y="4953000"/>
            <a:ext cx="6553200" cy="1447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5000"/>
              </a:lnSpc>
              <a:spcBef>
                <a:spcPct val="10000"/>
              </a:spcBef>
            </a:pPr>
            <a:r>
              <a:rPr lang="en-US" sz="6000">
                <a:latin typeface="Times New Roman" pitchFamily="18" charset="0"/>
              </a:rPr>
              <a:t>1. Proper attitude toward leaders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3505200" y="152400"/>
            <a:ext cx="5638800" cy="6553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7000"/>
              </a:lnSpc>
              <a:spcBef>
                <a:spcPct val="10000"/>
              </a:spcBef>
            </a:pPr>
            <a:r>
              <a:rPr lang="en-US" sz="5400" b="0" dirty="0">
                <a:latin typeface="Times New Roman" pitchFamily="18" charset="0"/>
              </a:rPr>
              <a:t>What are spiritual leaders?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 dirty="0" smtClean="0">
                <a:latin typeface="Times New Roman" pitchFamily="18" charset="0"/>
              </a:rPr>
              <a:t>- </a:t>
            </a:r>
            <a:r>
              <a:rPr lang="en-US" sz="5400" b="0" dirty="0">
                <a:latin typeface="Times New Roman" pitchFamily="18" charset="0"/>
              </a:rPr>
              <a:t>called by God to serve 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228600" y="2209800"/>
            <a:ext cx="8915400" cy="4572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7000"/>
              </a:lnSpc>
              <a:spcBef>
                <a:spcPct val="10000"/>
              </a:spcBef>
            </a:pPr>
            <a:r>
              <a:rPr lang="en-US" sz="4800" b="0" dirty="0">
                <a:latin typeface="Times New Roman" pitchFamily="18" charset="0"/>
              </a:rPr>
              <a:t>Whoever wants to be a leader among you must be your servant, and whoever wants to be first must be the slave of all. 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4800" b="0" dirty="0">
                <a:latin typeface="Times New Roman" pitchFamily="18" charset="0"/>
              </a:rPr>
              <a:t>For even I, the Son of Man, came here not to be served but to serve others, and to give my life as a ransom for many.”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58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 smtClean="0"/>
              <a:t>12 Dear brothers and sisters, respect those who are your </a:t>
            </a:r>
            <a:r>
              <a:rPr lang="en-US" sz="4800" u="sng" smtClean="0"/>
              <a:t>leaders</a:t>
            </a:r>
            <a:r>
              <a:rPr lang="en-US" sz="4800" smtClean="0"/>
              <a:t> in the Lord’s work. They work hard among you and admonish you.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 smtClean="0"/>
              <a:t>13 Think highly of them and give them your wholehearted love because of their work. And remember to live peaceably with each other.</a:t>
            </a:r>
          </a:p>
        </p:txBody>
      </p:sp>
      <p:sp>
        <p:nvSpPr>
          <p:cNvPr id="707587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1 Thessalonians 5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295400" y="4953000"/>
            <a:ext cx="6553200" cy="1447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5000"/>
              </a:lnSpc>
              <a:spcBef>
                <a:spcPct val="10000"/>
              </a:spcBef>
            </a:pPr>
            <a:r>
              <a:rPr lang="en-US" sz="6000" b="0">
                <a:latin typeface="Times New Roman" pitchFamily="18" charset="0"/>
              </a:rPr>
              <a:t>1. Proper attitude </a:t>
            </a:r>
            <a:br>
              <a:rPr lang="en-US" sz="6000" b="0">
                <a:latin typeface="Times New Roman" pitchFamily="18" charset="0"/>
              </a:rPr>
            </a:br>
            <a:r>
              <a:rPr lang="en-US" sz="6000" b="0">
                <a:latin typeface="Times New Roman" pitchFamily="18" charset="0"/>
              </a:rPr>
              <a:t>    toward leaders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3505200" y="152400"/>
            <a:ext cx="5638800" cy="6553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7000"/>
              </a:lnSpc>
              <a:spcBef>
                <a:spcPct val="10000"/>
              </a:spcBef>
            </a:pPr>
            <a:r>
              <a:rPr lang="en-US" sz="5400" b="0" dirty="0">
                <a:latin typeface="Times New Roman" pitchFamily="18" charset="0"/>
              </a:rPr>
              <a:t>What are spiritual leaders?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 dirty="0" smtClean="0">
                <a:latin typeface="Times New Roman" pitchFamily="18" charset="0"/>
              </a:rPr>
              <a:t>- </a:t>
            </a:r>
            <a:r>
              <a:rPr lang="en-US" sz="5400" b="0" dirty="0">
                <a:latin typeface="Times New Roman" pitchFamily="18" charset="0"/>
              </a:rPr>
              <a:t>called by God to </a:t>
            </a:r>
            <a:br>
              <a:rPr lang="en-US" sz="5400" b="0" dirty="0">
                <a:latin typeface="Times New Roman" pitchFamily="18" charset="0"/>
              </a:rPr>
            </a:br>
            <a:r>
              <a:rPr lang="en-US" sz="5400" b="0" dirty="0">
                <a:latin typeface="Times New Roman" pitchFamily="18" charset="0"/>
              </a:rPr>
              <a:t>   serve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58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 smtClean="0"/>
              <a:t>12 Dear brothers and sisters, respect those who are your </a:t>
            </a:r>
            <a:r>
              <a:rPr lang="en-US" sz="4800" u="sng" smtClean="0"/>
              <a:t>leaders</a:t>
            </a:r>
            <a:r>
              <a:rPr lang="en-US" sz="4800" smtClean="0"/>
              <a:t> in the Lord’s work. They work hard among you and admonish you.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 smtClean="0"/>
              <a:t>13 Think highly of them and give them your wholehearted love because of their work. And remember to live peaceably with each other.</a:t>
            </a:r>
          </a:p>
        </p:txBody>
      </p:sp>
      <p:sp>
        <p:nvSpPr>
          <p:cNvPr id="707587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1 Thessalonians 5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295400" y="4953000"/>
            <a:ext cx="6553200" cy="1447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5000"/>
              </a:lnSpc>
              <a:spcBef>
                <a:spcPct val="10000"/>
              </a:spcBef>
            </a:pPr>
            <a:r>
              <a:rPr lang="en-US" sz="6000" b="0">
                <a:latin typeface="Times New Roman" pitchFamily="18" charset="0"/>
              </a:rPr>
              <a:t>1. Proper attitude </a:t>
            </a:r>
            <a:br>
              <a:rPr lang="en-US" sz="6000" b="0">
                <a:latin typeface="Times New Roman" pitchFamily="18" charset="0"/>
              </a:rPr>
            </a:br>
            <a:r>
              <a:rPr lang="en-US" sz="6000" b="0">
                <a:latin typeface="Times New Roman" pitchFamily="18" charset="0"/>
              </a:rPr>
              <a:t>    toward leaders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3505200" y="152400"/>
            <a:ext cx="5638800" cy="6553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7000"/>
              </a:lnSpc>
              <a:spcBef>
                <a:spcPct val="10000"/>
              </a:spcBef>
            </a:pPr>
            <a:r>
              <a:rPr lang="en-US" sz="5400" b="0" dirty="0">
                <a:latin typeface="Times New Roman" pitchFamily="18" charset="0"/>
              </a:rPr>
              <a:t>What are spiritual leaders?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 dirty="0" smtClean="0">
                <a:latin typeface="Times New Roman" pitchFamily="18" charset="0"/>
              </a:rPr>
              <a:t>- </a:t>
            </a:r>
            <a:r>
              <a:rPr lang="en-US" sz="5400" b="0" dirty="0">
                <a:latin typeface="Times New Roman" pitchFamily="18" charset="0"/>
              </a:rPr>
              <a:t>called by God to </a:t>
            </a:r>
            <a:br>
              <a:rPr lang="en-US" sz="5400" b="0" dirty="0">
                <a:latin typeface="Times New Roman" pitchFamily="18" charset="0"/>
              </a:rPr>
            </a:br>
            <a:r>
              <a:rPr lang="en-US" sz="5400" b="0" dirty="0">
                <a:latin typeface="Times New Roman" pitchFamily="18" charset="0"/>
              </a:rPr>
              <a:t>   serve </a:t>
            </a:r>
          </a:p>
        </p:txBody>
      </p:sp>
      <p:sp>
        <p:nvSpPr>
          <p:cNvPr id="19462" name="Rectangle 7"/>
          <p:cNvSpPr>
            <a:spLocks noChangeArrowheads="1"/>
          </p:cNvSpPr>
          <p:nvPr/>
        </p:nvSpPr>
        <p:spPr bwMode="auto">
          <a:xfrm>
            <a:off x="2362200" y="2819400"/>
            <a:ext cx="5715000" cy="1447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7000"/>
              </a:lnSpc>
              <a:spcBef>
                <a:spcPct val="10000"/>
              </a:spcBef>
            </a:pPr>
            <a:r>
              <a:rPr lang="en-US" sz="6000" b="0" dirty="0">
                <a:latin typeface="Times New Roman" pitchFamily="18" charset="0"/>
              </a:rPr>
              <a:t>Recognized, not </a:t>
            </a:r>
            <a:br>
              <a:rPr lang="en-US" sz="6000" b="0" dirty="0">
                <a:latin typeface="Times New Roman" pitchFamily="18" charset="0"/>
              </a:rPr>
            </a:br>
            <a:r>
              <a:rPr lang="en-US" sz="6000" b="0" dirty="0">
                <a:latin typeface="Times New Roman" pitchFamily="18" charset="0"/>
              </a:rPr>
              <a:t>      made leaders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58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 smtClean="0"/>
              <a:t>12 Dear brothers and sisters, respect those who are your </a:t>
            </a:r>
            <a:r>
              <a:rPr lang="en-US" sz="4800" u="sng" smtClean="0"/>
              <a:t>leaders</a:t>
            </a:r>
            <a:r>
              <a:rPr lang="en-US" sz="4800" smtClean="0"/>
              <a:t> in the Lord’s work. They work hard among you and admonish you.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 smtClean="0"/>
              <a:t>13 Think highly of them and give them your wholehearted love because of their work. And remember to live peaceably with each other.</a:t>
            </a:r>
          </a:p>
        </p:txBody>
      </p:sp>
      <p:sp>
        <p:nvSpPr>
          <p:cNvPr id="707587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1 Thessalonians 5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1295400" y="4953000"/>
            <a:ext cx="6553200" cy="1447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5000"/>
              </a:lnSpc>
              <a:spcBef>
                <a:spcPct val="10000"/>
              </a:spcBef>
            </a:pPr>
            <a:r>
              <a:rPr lang="en-US" sz="6000" b="0">
                <a:latin typeface="Times New Roman" pitchFamily="18" charset="0"/>
              </a:rPr>
              <a:t>1. Proper attitude </a:t>
            </a:r>
            <a:br>
              <a:rPr lang="en-US" sz="6000" b="0">
                <a:latin typeface="Times New Roman" pitchFamily="18" charset="0"/>
              </a:rPr>
            </a:br>
            <a:r>
              <a:rPr lang="en-US" sz="6000" b="0">
                <a:latin typeface="Times New Roman" pitchFamily="18" charset="0"/>
              </a:rPr>
              <a:t>    toward leaders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3505200" y="152400"/>
            <a:ext cx="5486400" cy="6553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7000"/>
              </a:lnSpc>
              <a:spcBef>
                <a:spcPct val="10000"/>
              </a:spcBef>
            </a:pPr>
            <a:r>
              <a:rPr lang="en-US" sz="5400" b="0" dirty="0">
                <a:latin typeface="Times New Roman" pitchFamily="18" charset="0"/>
              </a:rPr>
              <a:t>What are spiritual leaders?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 dirty="0" smtClean="0">
                <a:latin typeface="Times New Roman" pitchFamily="18" charset="0"/>
              </a:rPr>
              <a:t>- </a:t>
            </a:r>
            <a:r>
              <a:rPr lang="en-US" sz="5400" b="0" dirty="0">
                <a:latin typeface="Times New Roman" pitchFamily="18" charset="0"/>
              </a:rPr>
              <a:t>called by God to </a:t>
            </a:r>
            <a:br>
              <a:rPr lang="en-US" sz="5400" b="0" dirty="0">
                <a:latin typeface="Times New Roman" pitchFamily="18" charset="0"/>
              </a:rPr>
            </a:br>
            <a:r>
              <a:rPr lang="en-US" sz="5400" b="0" dirty="0">
                <a:latin typeface="Times New Roman" pitchFamily="18" charset="0"/>
              </a:rPr>
              <a:t>   serve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 dirty="0">
                <a:latin typeface="Times New Roman" pitchFamily="18" charset="0"/>
              </a:rPr>
              <a:t>- provision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1 Thessalonians 5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5400" smtClean="0"/>
              <a:t>5:11 Therefore encourage one another and build each other up, just as in fact you are doing.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58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 smtClean="0"/>
              <a:t>12 Dear brothers and sisters, respect those who are your </a:t>
            </a:r>
            <a:r>
              <a:rPr lang="en-US" sz="4800" u="sng" smtClean="0"/>
              <a:t>leaders</a:t>
            </a:r>
            <a:r>
              <a:rPr lang="en-US" sz="4800" smtClean="0"/>
              <a:t> in the Lord’s work. They work hard among you and admonish you.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 smtClean="0"/>
              <a:t>13 Think highly of them and give them your wholehearted love because of their work. And remember to live peaceably with each other.</a:t>
            </a:r>
          </a:p>
        </p:txBody>
      </p:sp>
      <p:sp>
        <p:nvSpPr>
          <p:cNvPr id="707587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1 Thessalonians 5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1295400" y="4953000"/>
            <a:ext cx="6553200" cy="1447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5000"/>
              </a:lnSpc>
              <a:spcBef>
                <a:spcPct val="10000"/>
              </a:spcBef>
            </a:pPr>
            <a:r>
              <a:rPr lang="en-US" sz="6000" b="0">
                <a:latin typeface="Times New Roman" pitchFamily="18" charset="0"/>
              </a:rPr>
              <a:t>1. Proper attitude </a:t>
            </a:r>
            <a:br>
              <a:rPr lang="en-US" sz="6000" b="0">
                <a:latin typeface="Times New Roman" pitchFamily="18" charset="0"/>
              </a:rPr>
            </a:br>
            <a:r>
              <a:rPr lang="en-US" sz="6000" b="0">
                <a:latin typeface="Times New Roman" pitchFamily="18" charset="0"/>
              </a:rPr>
              <a:t>    toward leaders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3505200" y="152400"/>
            <a:ext cx="5486400" cy="6553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7000"/>
              </a:lnSpc>
              <a:spcBef>
                <a:spcPct val="10000"/>
              </a:spcBef>
            </a:pPr>
            <a:r>
              <a:rPr lang="en-US" sz="5400" b="0" dirty="0">
                <a:latin typeface="Times New Roman" pitchFamily="18" charset="0"/>
              </a:rPr>
              <a:t>What are spiritual leaders?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 dirty="0" smtClean="0">
                <a:latin typeface="Times New Roman" pitchFamily="18" charset="0"/>
              </a:rPr>
              <a:t>- </a:t>
            </a:r>
            <a:r>
              <a:rPr lang="en-US" sz="5400" b="0" dirty="0">
                <a:latin typeface="Times New Roman" pitchFamily="18" charset="0"/>
              </a:rPr>
              <a:t>called by God to </a:t>
            </a:r>
            <a:br>
              <a:rPr lang="en-US" sz="5400" b="0" dirty="0">
                <a:latin typeface="Times New Roman" pitchFamily="18" charset="0"/>
              </a:rPr>
            </a:br>
            <a:r>
              <a:rPr lang="en-US" sz="5400" b="0" dirty="0">
                <a:latin typeface="Times New Roman" pitchFamily="18" charset="0"/>
              </a:rPr>
              <a:t>   serve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 dirty="0">
                <a:latin typeface="Times New Roman" pitchFamily="18" charset="0"/>
              </a:rPr>
              <a:t>- provision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228600" y="4419600"/>
            <a:ext cx="4114800" cy="2209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5000"/>
              </a:lnSpc>
              <a:spcBef>
                <a:spcPct val="10000"/>
              </a:spcBef>
            </a:pPr>
            <a:r>
              <a:rPr lang="en-US" sz="5400" b="0" dirty="0">
                <a:latin typeface="Times New Roman" pitchFamily="18" charset="0"/>
              </a:rPr>
              <a:t>Environment</a:t>
            </a:r>
          </a:p>
          <a:p>
            <a:pPr>
              <a:lnSpc>
                <a:spcPct val="75000"/>
              </a:lnSpc>
              <a:spcBef>
                <a:spcPct val="10000"/>
              </a:spcBef>
            </a:pPr>
            <a:r>
              <a:rPr lang="en-US" sz="5400" b="0" dirty="0" smtClean="0">
                <a:latin typeface="Times New Roman" pitchFamily="18" charset="0"/>
              </a:rPr>
              <a:t>Equipping</a:t>
            </a:r>
            <a:endParaRPr lang="en-US" sz="5400" b="0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58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 smtClean="0"/>
              <a:t>12 Dear brothers and sisters, respect those who are your </a:t>
            </a:r>
            <a:r>
              <a:rPr lang="en-US" sz="4800" u="sng" smtClean="0"/>
              <a:t>leaders</a:t>
            </a:r>
            <a:r>
              <a:rPr lang="en-US" sz="4800" smtClean="0"/>
              <a:t> in the Lord’s work. They work hard among you and admonish you.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 smtClean="0"/>
              <a:t>13 Think highly of them and give them your wholehearted love because of their work. And remember to live peaceably with each other.</a:t>
            </a:r>
          </a:p>
        </p:txBody>
      </p:sp>
      <p:sp>
        <p:nvSpPr>
          <p:cNvPr id="707587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1 Thessalonians 5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1295400" y="4953000"/>
            <a:ext cx="6553200" cy="1447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5000"/>
              </a:lnSpc>
              <a:spcBef>
                <a:spcPct val="10000"/>
              </a:spcBef>
            </a:pPr>
            <a:r>
              <a:rPr lang="en-US" sz="6000" b="0">
                <a:latin typeface="Times New Roman" pitchFamily="18" charset="0"/>
              </a:rPr>
              <a:t>1. Proper attitude </a:t>
            </a:r>
            <a:br>
              <a:rPr lang="en-US" sz="6000" b="0">
                <a:latin typeface="Times New Roman" pitchFamily="18" charset="0"/>
              </a:rPr>
            </a:br>
            <a:r>
              <a:rPr lang="en-US" sz="6000" b="0">
                <a:latin typeface="Times New Roman" pitchFamily="18" charset="0"/>
              </a:rPr>
              <a:t>    toward leaders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3505200" y="152400"/>
            <a:ext cx="5486400" cy="6553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7000"/>
              </a:lnSpc>
              <a:spcBef>
                <a:spcPct val="10000"/>
              </a:spcBef>
            </a:pPr>
            <a:r>
              <a:rPr lang="en-US" sz="5400" b="0" dirty="0">
                <a:latin typeface="Times New Roman" pitchFamily="18" charset="0"/>
              </a:rPr>
              <a:t>What are spiritual leaders?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 dirty="0" smtClean="0">
                <a:latin typeface="Times New Roman" pitchFamily="18" charset="0"/>
              </a:rPr>
              <a:t>- </a:t>
            </a:r>
            <a:r>
              <a:rPr lang="en-US" sz="5400" b="0" dirty="0">
                <a:latin typeface="Times New Roman" pitchFamily="18" charset="0"/>
              </a:rPr>
              <a:t>called by God to </a:t>
            </a:r>
            <a:br>
              <a:rPr lang="en-US" sz="5400" b="0" dirty="0">
                <a:latin typeface="Times New Roman" pitchFamily="18" charset="0"/>
              </a:rPr>
            </a:br>
            <a:r>
              <a:rPr lang="en-US" sz="5400" b="0" dirty="0">
                <a:latin typeface="Times New Roman" pitchFamily="18" charset="0"/>
              </a:rPr>
              <a:t>   serve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 dirty="0">
                <a:latin typeface="Times New Roman" pitchFamily="18" charset="0"/>
              </a:rPr>
              <a:t>- provision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228600" y="4419600"/>
            <a:ext cx="4114800" cy="2209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5000"/>
              </a:lnSpc>
              <a:spcBef>
                <a:spcPct val="10000"/>
              </a:spcBef>
            </a:pPr>
            <a:r>
              <a:rPr lang="en-US" sz="5400" b="0" dirty="0">
                <a:latin typeface="Times New Roman" pitchFamily="18" charset="0"/>
              </a:rPr>
              <a:t>Environment</a:t>
            </a:r>
          </a:p>
          <a:p>
            <a:pPr>
              <a:lnSpc>
                <a:spcPct val="75000"/>
              </a:lnSpc>
              <a:spcBef>
                <a:spcPct val="10000"/>
              </a:spcBef>
            </a:pPr>
            <a:r>
              <a:rPr lang="en-US" sz="5400" b="0" dirty="0" smtClean="0">
                <a:latin typeface="Times New Roman" pitchFamily="18" charset="0"/>
              </a:rPr>
              <a:t>Equipping</a:t>
            </a:r>
            <a:endParaRPr lang="en-US" sz="5400" b="0" dirty="0">
              <a:latin typeface="Times New Roman" pitchFamily="18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33400" y="1752600"/>
            <a:ext cx="7772400" cy="2590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FF0000"/>
              </a:gs>
              <a:gs pos="100000">
                <a:srgbClr val="000000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>
              <a:lnSpc>
                <a:spcPct val="75000"/>
              </a:lnSpc>
              <a:spcBef>
                <a:spcPct val="10000"/>
              </a:spcBef>
              <a:defRPr/>
            </a:pPr>
            <a:r>
              <a:rPr lang="en-US" sz="4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Eph. 4:11-12 And He gave [</a:t>
            </a:r>
            <a:r>
              <a:rPr lang="en-US" sz="4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leaders</a:t>
            </a:r>
            <a:r>
              <a:rPr lang="en-US" sz="4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], for the equipping of the saints for the work of service, to the building up of the body of Christ</a:t>
            </a:r>
          </a:p>
          <a:p>
            <a:pPr>
              <a:lnSpc>
                <a:spcPct val="75000"/>
              </a:lnSpc>
              <a:spcBef>
                <a:spcPct val="10000"/>
              </a:spcBef>
              <a:defRPr/>
            </a:pPr>
            <a:endParaRPr lang="en-US" sz="72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58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 smtClean="0"/>
              <a:t>12 Dear brothers and sisters, respect those who are your </a:t>
            </a:r>
            <a:r>
              <a:rPr lang="en-US" sz="4800" u="sng" smtClean="0"/>
              <a:t>leaders</a:t>
            </a:r>
            <a:r>
              <a:rPr lang="en-US" sz="4800" smtClean="0"/>
              <a:t> in the Lord’s work. They work hard among you and admonish you.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 smtClean="0"/>
              <a:t>13 Think highly of them and give them your wholehearted love because of their work. And remember to live peaceably with each other.</a:t>
            </a:r>
          </a:p>
        </p:txBody>
      </p:sp>
      <p:sp>
        <p:nvSpPr>
          <p:cNvPr id="707587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1 Thessalonians 5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1295400" y="4953000"/>
            <a:ext cx="6553200" cy="1447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5000"/>
              </a:lnSpc>
              <a:spcBef>
                <a:spcPct val="10000"/>
              </a:spcBef>
            </a:pPr>
            <a:r>
              <a:rPr lang="en-US" sz="6000" b="0">
                <a:latin typeface="Times New Roman" pitchFamily="18" charset="0"/>
              </a:rPr>
              <a:t>1. Proper attitude </a:t>
            </a:r>
            <a:br>
              <a:rPr lang="en-US" sz="6000" b="0">
                <a:latin typeface="Times New Roman" pitchFamily="18" charset="0"/>
              </a:rPr>
            </a:br>
            <a:r>
              <a:rPr lang="en-US" sz="6000" b="0">
                <a:latin typeface="Times New Roman" pitchFamily="18" charset="0"/>
              </a:rPr>
              <a:t>    toward leaders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3505200" y="152400"/>
            <a:ext cx="5486400" cy="6553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7000"/>
              </a:lnSpc>
              <a:spcBef>
                <a:spcPct val="10000"/>
              </a:spcBef>
            </a:pPr>
            <a:r>
              <a:rPr lang="en-US" sz="5400" b="0" dirty="0">
                <a:latin typeface="Times New Roman" pitchFamily="18" charset="0"/>
              </a:rPr>
              <a:t>What are spiritual leaders?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 dirty="0" smtClean="0">
                <a:latin typeface="Times New Roman" pitchFamily="18" charset="0"/>
              </a:rPr>
              <a:t>- </a:t>
            </a:r>
            <a:r>
              <a:rPr lang="en-US" sz="5400" b="0" dirty="0">
                <a:latin typeface="Times New Roman" pitchFamily="18" charset="0"/>
              </a:rPr>
              <a:t>called by God to </a:t>
            </a:r>
            <a:br>
              <a:rPr lang="en-US" sz="5400" b="0" dirty="0">
                <a:latin typeface="Times New Roman" pitchFamily="18" charset="0"/>
              </a:rPr>
            </a:br>
            <a:r>
              <a:rPr lang="en-US" sz="5400" b="0" dirty="0">
                <a:latin typeface="Times New Roman" pitchFamily="18" charset="0"/>
              </a:rPr>
              <a:t>   serve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 dirty="0">
                <a:latin typeface="Times New Roman" pitchFamily="18" charset="0"/>
              </a:rPr>
              <a:t>- provision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228600" y="4419600"/>
            <a:ext cx="4114800" cy="2209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5000"/>
              </a:lnSpc>
              <a:spcBef>
                <a:spcPct val="10000"/>
              </a:spcBef>
            </a:pPr>
            <a:r>
              <a:rPr lang="en-US" sz="5400" b="0" dirty="0">
                <a:latin typeface="Times New Roman" pitchFamily="18" charset="0"/>
              </a:rPr>
              <a:t>Environment</a:t>
            </a:r>
          </a:p>
          <a:p>
            <a:pPr>
              <a:lnSpc>
                <a:spcPct val="75000"/>
              </a:lnSpc>
              <a:spcBef>
                <a:spcPct val="10000"/>
              </a:spcBef>
            </a:pPr>
            <a:r>
              <a:rPr lang="en-US" sz="5400" b="0" dirty="0" smtClean="0">
                <a:latin typeface="Times New Roman" pitchFamily="18" charset="0"/>
              </a:rPr>
              <a:t>Equipping</a:t>
            </a:r>
            <a:endParaRPr lang="en-US" sz="5400" b="0" dirty="0">
              <a:latin typeface="Times New Roman" pitchFamily="18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33400" y="1752600"/>
            <a:ext cx="7772400" cy="2590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FF0000"/>
              </a:gs>
              <a:gs pos="100000">
                <a:srgbClr val="000000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>
              <a:lnSpc>
                <a:spcPct val="75000"/>
              </a:lnSpc>
              <a:spcBef>
                <a:spcPct val="10000"/>
              </a:spcBef>
              <a:defRPr/>
            </a:pPr>
            <a:r>
              <a:rPr lang="en-US" sz="4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Eph. 4:11-12 And He gave [</a:t>
            </a:r>
            <a:r>
              <a:rPr lang="en-US" sz="4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leaders</a:t>
            </a:r>
            <a:r>
              <a:rPr lang="en-US" sz="4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], for the equipping of the saints for the work of service, to the building up of the body of Christ</a:t>
            </a:r>
          </a:p>
          <a:p>
            <a:pPr>
              <a:lnSpc>
                <a:spcPct val="75000"/>
              </a:lnSpc>
              <a:spcBef>
                <a:spcPct val="10000"/>
              </a:spcBef>
              <a:defRPr/>
            </a:pPr>
            <a:endParaRPr lang="en-US" sz="72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rot="5400000" flipH="1" flipV="1">
            <a:off x="4191000" y="3352800"/>
            <a:ext cx="2438400" cy="1981200"/>
          </a:xfrm>
          <a:prstGeom prst="straightConnector1">
            <a:avLst/>
          </a:prstGeom>
          <a:solidFill>
            <a:schemeClr val="bg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352800" y="5105400"/>
            <a:ext cx="2590800" cy="1219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FF0000"/>
              </a:gs>
              <a:gs pos="100000">
                <a:srgbClr val="000000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>
              <a:lnSpc>
                <a:spcPct val="75000"/>
              </a:lnSpc>
              <a:spcBef>
                <a:spcPct val="10000"/>
              </a:spcBef>
              <a:defRPr/>
            </a:pPr>
            <a:r>
              <a:rPr lang="en-US" sz="4400" b="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diakonia</a:t>
            </a:r>
            <a:endParaRPr lang="en-US" sz="4400" b="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lnSpc>
                <a:spcPct val="75000"/>
              </a:lnSpc>
              <a:spcBef>
                <a:spcPct val="10000"/>
              </a:spcBef>
              <a:defRPr/>
            </a:pPr>
            <a:r>
              <a:rPr lang="en-US" sz="4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= ministry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58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 smtClean="0"/>
              <a:t>12 Dear brothers and sisters, respect those who are your </a:t>
            </a:r>
            <a:r>
              <a:rPr lang="en-US" sz="4800" u="sng" smtClean="0"/>
              <a:t>leaders</a:t>
            </a:r>
            <a:r>
              <a:rPr lang="en-US" sz="4800" smtClean="0"/>
              <a:t> in the Lord’s work. They work hard among you and admonish you.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 smtClean="0"/>
              <a:t>13 Think highly of them and give them your wholehearted love because of their work. And remember to live peaceably with each other.</a:t>
            </a:r>
          </a:p>
        </p:txBody>
      </p:sp>
      <p:sp>
        <p:nvSpPr>
          <p:cNvPr id="707587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1 Thessalonians 5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1295400" y="4953000"/>
            <a:ext cx="6553200" cy="1447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5000"/>
              </a:lnSpc>
              <a:spcBef>
                <a:spcPct val="10000"/>
              </a:spcBef>
            </a:pPr>
            <a:r>
              <a:rPr lang="en-US" sz="6000" b="0">
                <a:latin typeface="Times New Roman" pitchFamily="18" charset="0"/>
              </a:rPr>
              <a:t>1. Proper attitude </a:t>
            </a:r>
            <a:br>
              <a:rPr lang="en-US" sz="6000" b="0">
                <a:latin typeface="Times New Roman" pitchFamily="18" charset="0"/>
              </a:rPr>
            </a:br>
            <a:r>
              <a:rPr lang="en-US" sz="6000" b="0">
                <a:latin typeface="Times New Roman" pitchFamily="18" charset="0"/>
              </a:rPr>
              <a:t>    toward leaders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3505200" y="152400"/>
            <a:ext cx="5486400" cy="6553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7000"/>
              </a:lnSpc>
              <a:spcBef>
                <a:spcPct val="10000"/>
              </a:spcBef>
            </a:pPr>
            <a:r>
              <a:rPr lang="en-US" sz="5400" b="0" dirty="0">
                <a:latin typeface="Times New Roman" pitchFamily="18" charset="0"/>
              </a:rPr>
              <a:t>What are spiritual leaders?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 dirty="0" smtClean="0">
                <a:latin typeface="Times New Roman" pitchFamily="18" charset="0"/>
              </a:rPr>
              <a:t>- </a:t>
            </a:r>
            <a:r>
              <a:rPr lang="en-US" sz="5400" b="0" dirty="0">
                <a:latin typeface="Times New Roman" pitchFamily="18" charset="0"/>
              </a:rPr>
              <a:t>called by God to </a:t>
            </a:r>
            <a:br>
              <a:rPr lang="en-US" sz="5400" b="0" dirty="0">
                <a:latin typeface="Times New Roman" pitchFamily="18" charset="0"/>
              </a:rPr>
            </a:br>
            <a:r>
              <a:rPr lang="en-US" sz="5400" b="0" dirty="0">
                <a:latin typeface="Times New Roman" pitchFamily="18" charset="0"/>
              </a:rPr>
              <a:t>   serve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 dirty="0">
                <a:latin typeface="Times New Roman" pitchFamily="18" charset="0"/>
              </a:rPr>
              <a:t>- provision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228600" y="4419600"/>
            <a:ext cx="4114800" cy="2209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5000"/>
              </a:lnSpc>
              <a:spcBef>
                <a:spcPct val="10000"/>
              </a:spcBef>
            </a:pPr>
            <a:r>
              <a:rPr lang="en-US" sz="5400" b="0" dirty="0">
                <a:latin typeface="Times New Roman" pitchFamily="18" charset="0"/>
              </a:rPr>
              <a:t>Environment</a:t>
            </a:r>
          </a:p>
          <a:p>
            <a:pPr>
              <a:lnSpc>
                <a:spcPct val="75000"/>
              </a:lnSpc>
              <a:spcBef>
                <a:spcPct val="10000"/>
              </a:spcBef>
            </a:pPr>
            <a:r>
              <a:rPr lang="en-US" sz="5400" b="0" dirty="0">
                <a:latin typeface="Times New Roman" pitchFamily="18" charset="0"/>
              </a:rPr>
              <a:t>Equipping</a:t>
            </a:r>
          </a:p>
          <a:p>
            <a:pPr>
              <a:lnSpc>
                <a:spcPct val="75000"/>
              </a:lnSpc>
              <a:spcBef>
                <a:spcPct val="10000"/>
              </a:spcBef>
            </a:pPr>
            <a:r>
              <a:rPr lang="en-US" sz="5400" b="0" dirty="0">
                <a:latin typeface="Times New Roman" pitchFamily="18" charset="0"/>
              </a:rPr>
              <a:t>Support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58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 smtClean="0"/>
              <a:t>12 Dear brothers and sisters, respect those who are your </a:t>
            </a:r>
            <a:r>
              <a:rPr lang="en-US" sz="4800" u="sng" smtClean="0"/>
              <a:t>leaders</a:t>
            </a:r>
            <a:r>
              <a:rPr lang="en-US" sz="4800" smtClean="0"/>
              <a:t> in the Lord’s work. They work hard among you and admonish you.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 smtClean="0"/>
              <a:t>13 Think highly of them and give them your wholehearted love because of their work. And remember to live peaceably with each other.</a:t>
            </a:r>
          </a:p>
        </p:txBody>
      </p:sp>
      <p:sp>
        <p:nvSpPr>
          <p:cNvPr id="707587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1 Thessalonians 5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1295400" y="4953000"/>
            <a:ext cx="6553200" cy="1447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5000"/>
              </a:lnSpc>
              <a:spcBef>
                <a:spcPct val="10000"/>
              </a:spcBef>
            </a:pPr>
            <a:r>
              <a:rPr lang="en-US" sz="6000" b="0">
                <a:latin typeface="Times New Roman" pitchFamily="18" charset="0"/>
              </a:rPr>
              <a:t>1. Proper attitude </a:t>
            </a:r>
            <a:br>
              <a:rPr lang="en-US" sz="6000" b="0">
                <a:latin typeface="Times New Roman" pitchFamily="18" charset="0"/>
              </a:rPr>
            </a:br>
            <a:r>
              <a:rPr lang="en-US" sz="6000" b="0">
                <a:latin typeface="Times New Roman" pitchFamily="18" charset="0"/>
              </a:rPr>
              <a:t>    toward leaders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3505200" y="152400"/>
            <a:ext cx="5486400" cy="6553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7000"/>
              </a:lnSpc>
              <a:spcBef>
                <a:spcPct val="10000"/>
              </a:spcBef>
            </a:pPr>
            <a:r>
              <a:rPr lang="en-US" sz="5400" b="0" dirty="0">
                <a:latin typeface="Times New Roman" pitchFamily="18" charset="0"/>
              </a:rPr>
              <a:t>What are spiritual leaders?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 dirty="0" smtClean="0">
                <a:latin typeface="Times New Roman" pitchFamily="18" charset="0"/>
              </a:rPr>
              <a:t>- </a:t>
            </a:r>
            <a:r>
              <a:rPr lang="en-US" sz="5400" b="0" dirty="0">
                <a:latin typeface="Times New Roman" pitchFamily="18" charset="0"/>
              </a:rPr>
              <a:t>called by God to </a:t>
            </a:r>
            <a:br>
              <a:rPr lang="en-US" sz="5400" b="0" dirty="0">
                <a:latin typeface="Times New Roman" pitchFamily="18" charset="0"/>
              </a:rPr>
            </a:br>
            <a:r>
              <a:rPr lang="en-US" sz="5400" b="0" dirty="0">
                <a:latin typeface="Times New Roman" pitchFamily="18" charset="0"/>
              </a:rPr>
              <a:t>   serve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 dirty="0">
                <a:latin typeface="Times New Roman" pitchFamily="18" charset="0"/>
              </a:rPr>
              <a:t>- provision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 dirty="0">
                <a:latin typeface="Times New Roman" pitchFamily="18" charset="0"/>
              </a:rPr>
              <a:t>- protection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58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 smtClean="0"/>
              <a:t>12 Dear brothers and sisters, respect those who are your </a:t>
            </a:r>
            <a:r>
              <a:rPr lang="en-US" sz="4800" u="sng" smtClean="0"/>
              <a:t>leaders</a:t>
            </a:r>
            <a:r>
              <a:rPr lang="en-US" sz="4800" smtClean="0"/>
              <a:t> in the Lord’s work. They work hard among you and admonish you.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 smtClean="0"/>
              <a:t>13 Think highly of them and give them your wholehearted love because of their work. And remember to live peaceably with each other.</a:t>
            </a:r>
          </a:p>
        </p:txBody>
      </p:sp>
      <p:sp>
        <p:nvSpPr>
          <p:cNvPr id="707587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1 Thessalonians 5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1295400" y="4953000"/>
            <a:ext cx="6553200" cy="1447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5000"/>
              </a:lnSpc>
              <a:spcBef>
                <a:spcPct val="10000"/>
              </a:spcBef>
            </a:pPr>
            <a:r>
              <a:rPr lang="en-US" sz="6000" b="0">
                <a:latin typeface="Times New Roman" pitchFamily="18" charset="0"/>
              </a:rPr>
              <a:t>1. Proper attitude </a:t>
            </a:r>
            <a:br>
              <a:rPr lang="en-US" sz="6000" b="0">
                <a:latin typeface="Times New Roman" pitchFamily="18" charset="0"/>
              </a:rPr>
            </a:br>
            <a:r>
              <a:rPr lang="en-US" sz="6000" b="0">
                <a:latin typeface="Times New Roman" pitchFamily="18" charset="0"/>
              </a:rPr>
              <a:t>    toward leaders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3505200" y="152400"/>
            <a:ext cx="5486400" cy="6553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7000"/>
              </a:lnSpc>
              <a:spcBef>
                <a:spcPct val="10000"/>
              </a:spcBef>
            </a:pPr>
            <a:r>
              <a:rPr lang="en-US" sz="5400" b="0" dirty="0">
                <a:latin typeface="Times New Roman" pitchFamily="18" charset="0"/>
              </a:rPr>
              <a:t>What are spiritual leaders?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 dirty="0" smtClean="0">
                <a:latin typeface="Times New Roman" pitchFamily="18" charset="0"/>
              </a:rPr>
              <a:t>- </a:t>
            </a:r>
            <a:r>
              <a:rPr lang="en-US" sz="5400" b="0" dirty="0">
                <a:latin typeface="Times New Roman" pitchFamily="18" charset="0"/>
              </a:rPr>
              <a:t>called by God to </a:t>
            </a:r>
            <a:br>
              <a:rPr lang="en-US" sz="5400" b="0" dirty="0">
                <a:latin typeface="Times New Roman" pitchFamily="18" charset="0"/>
              </a:rPr>
            </a:br>
            <a:r>
              <a:rPr lang="en-US" sz="5400" b="0" dirty="0">
                <a:latin typeface="Times New Roman" pitchFamily="18" charset="0"/>
              </a:rPr>
              <a:t>   serve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 dirty="0">
                <a:latin typeface="Times New Roman" pitchFamily="18" charset="0"/>
              </a:rPr>
              <a:t>- provision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 dirty="0">
                <a:latin typeface="Times New Roman" pitchFamily="18" charset="0"/>
              </a:rPr>
              <a:t>- protection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04800" y="5181600"/>
            <a:ext cx="4114800" cy="1371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5000"/>
              </a:lnSpc>
              <a:spcBef>
                <a:spcPct val="10000"/>
              </a:spcBef>
            </a:pPr>
            <a:r>
              <a:rPr lang="en-US" sz="5400" b="0" dirty="0" smtClean="0">
                <a:latin typeface="Times New Roman" pitchFamily="18" charset="0"/>
              </a:rPr>
              <a:t>Bad players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58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 smtClean="0"/>
              <a:t>12 Dear brothers and sisters, respect those who are your </a:t>
            </a:r>
            <a:r>
              <a:rPr lang="en-US" sz="4800" u="sng" smtClean="0"/>
              <a:t>leaders</a:t>
            </a:r>
            <a:r>
              <a:rPr lang="en-US" sz="4800" smtClean="0"/>
              <a:t> in the Lord’s work. They work hard among you and admonish you.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 smtClean="0"/>
              <a:t>13 Think highly of them and give them your wholehearted love because of their work. And remember to live peaceably with each other.</a:t>
            </a:r>
          </a:p>
        </p:txBody>
      </p:sp>
      <p:sp>
        <p:nvSpPr>
          <p:cNvPr id="707587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1 Thessalonians 5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1295400" y="4953000"/>
            <a:ext cx="6553200" cy="1447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5000"/>
              </a:lnSpc>
              <a:spcBef>
                <a:spcPct val="10000"/>
              </a:spcBef>
            </a:pPr>
            <a:r>
              <a:rPr lang="en-US" sz="6000" b="0">
                <a:latin typeface="Times New Roman" pitchFamily="18" charset="0"/>
              </a:rPr>
              <a:t>1. Proper attitude </a:t>
            </a:r>
            <a:br>
              <a:rPr lang="en-US" sz="6000" b="0">
                <a:latin typeface="Times New Roman" pitchFamily="18" charset="0"/>
              </a:rPr>
            </a:br>
            <a:r>
              <a:rPr lang="en-US" sz="6000" b="0">
                <a:latin typeface="Times New Roman" pitchFamily="18" charset="0"/>
              </a:rPr>
              <a:t>    toward leaders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3505200" y="152400"/>
            <a:ext cx="5486400" cy="6553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7000"/>
              </a:lnSpc>
              <a:spcBef>
                <a:spcPct val="10000"/>
              </a:spcBef>
            </a:pPr>
            <a:r>
              <a:rPr lang="en-US" sz="5400" b="0" dirty="0">
                <a:latin typeface="Times New Roman" pitchFamily="18" charset="0"/>
              </a:rPr>
              <a:t>What are spiritual leaders?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 dirty="0" smtClean="0">
                <a:latin typeface="Times New Roman" pitchFamily="18" charset="0"/>
              </a:rPr>
              <a:t>- </a:t>
            </a:r>
            <a:r>
              <a:rPr lang="en-US" sz="5400" b="0" dirty="0">
                <a:latin typeface="Times New Roman" pitchFamily="18" charset="0"/>
              </a:rPr>
              <a:t>called by God to </a:t>
            </a:r>
            <a:br>
              <a:rPr lang="en-US" sz="5400" b="0" dirty="0">
                <a:latin typeface="Times New Roman" pitchFamily="18" charset="0"/>
              </a:rPr>
            </a:br>
            <a:r>
              <a:rPr lang="en-US" sz="5400" b="0" dirty="0">
                <a:latin typeface="Times New Roman" pitchFamily="18" charset="0"/>
              </a:rPr>
              <a:t>   serve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 dirty="0">
                <a:latin typeface="Times New Roman" pitchFamily="18" charset="0"/>
              </a:rPr>
              <a:t>- provision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 dirty="0">
                <a:latin typeface="Times New Roman" pitchFamily="18" charset="0"/>
              </a:rPr>
              <a:t>- protection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04800" y="5181600"/>
            <a:ext cx="4114800" cy="1371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5000"/>
              </a:lnSpc>
              <a:spcBef>
                <a:spcPct val="10000"/>
              </a:spcBef>
            </a:pPr>
            <a:r>
              <a:rPr lang="en-US" sz="5400" b="0" dirty="0" smtClean="0">
                <a:latin typeface="Times New Roman" pitchFamily="18" charset="0"/>
              </a:rPr>
              <a:t>Bad players</a:t>
            </a:r>
          </a:p>
          <a:p>
            <a:pPr>
              <a:lnSpc>
                <a:spcPct val="75000"/>
              </a:lnSpc>
              <a:spcBef>
                <a:spcPct val="10000"/>
              </a:spcBef>
            </a:pPr>
            <a:r>
              <a:rPr lang="en-US" sz="5400" b="0" dirty="0" smtClean="0">
                <a:latin typeface="Times New Roman" pitchFamily="18" charset="0"/>
              </a:rPr>
              <a:t>False doctrine</a:t>
            </a:r>
            <a:endParaRPr lang="en-US" sz="5400" b="0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58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 smtClean="0"/>
              <a:t>12 Dear brothers and sisters, respect those who are your </a:t>
            </a:r>
            <a:r>
              <a:rPr lang="en-US" sz="4800" u="sng" smtClean="0"/>
              <a:t>leaders</a:t>
            </a:r>
            <a:r>
              <a:rPr lang="en-US" sz="4800" smtClean="0"/>
              <a:t> in the Lord’s work. They work hard among you and admonish you.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 smtClean="0"/>
              <a:t>13 Think highly of them and give them your wholehearted love because of their work. And remember to live peaceably with each other.</a:t>
            </a:r>
          </a:p>
        </p:txBody>
      </p:sp>
      <p:sp>
        <p:nvSpPr>
          <p:cNvPr id="707587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1 Thessalonians 5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1295400" y="4953000"/>
            <a:ext cx="6553200" cy="1447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5000"/>
              </a:lnSpc>
              <a:spcBef>
                <a:spcPct val="10000"/>
              </a:spcBef>
            </a:pPr>
            <a:r>
              <a:rPr lang="en-US" sz="6000" b="0">
                <a:latin typeface="Times New Roman" pitchFamily="18" charset="0"/>
              </a:rPr>
              <a:t>1. Proper attitude </a:t>
            </a:r>
            <a:br>
              <a:rPr lang="en-US" sz="6000" b="0">
                <a:latin typeface="Times New Roman" pitchFamily="18" charset="0"/>
              </a:rPr>
            </a:br>
            <a:r>
              <a:rPr lang="en-US" sz="6000" b="0">
                <a:latin typeface="Times New Roman" pitchFamily="18" charset="0"/>
              </a:rPr>
              <a:t>    toward leaders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3505200" y="152400"/>
            <a:ext cx="5486400" cy="6553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7000"/>
              </a:lnSpc>
              <a:spcBef>
                <a:spcPct val="10000"/>
              </a:spcBef>
            </a:pPr>
            <a:r>
              <a:rPr lang="en-US" sz="5400" b="0" dirty="0">
                <a:latin typeface="Times New Roman" pitchFamily="18" charset="0"/>
              </a:rPr>
              <a:t>What are spiritual leaders?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 dirty="0" smtClean="0">
                <a:latin typeface="Times New Roman" pitchFamily="18" charset="0"/>
              </a:rPr>
              <a:t>- </a:t>
            </a:r>
            <a:r>
              <a:rPr lang="en-US" sz="5400" b="0" dirty="0">
                <a:latin typeface="Times New Roman" pitchFamily="18" charset="0"/>
              </a:rPr>
              <a:t>called by God to </a:t>
            </a:r>
            <a:br>
              <a:rPr lang="en-US" sz="5400" b="0" dirty="0">
                <a:latin typeface="Times New Roman" pitchFamily="18" charset="0"/>
              </a:rPr>
            </a:br>
            <a:r>
              <a:rPr lang="en-US" sz="5400" b="0" dirty="0">
                <a:latin typeface="Times New Roman" pitchFamily="18" charset="0"/>
              </a:rPr>
              <a:t>   serve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 dirty="0">
                <a:latin typeface="Times New Roman" pitchFamily="18" charset="0"/>
              </a:rPr>
              <a:t>- provision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 dirty="0">
                <a:latin typeface="Times New Roman" pitchFamily="18" charset="0"/>
              </a:rPr>
              <a:t>- protection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 dirty="0">
                <a:latin typeface="Times New Roman" pitchFamily="18" charset="0"/>
              </a:rPr>
              <a:t>- direction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09600" y="4648200"/>
            <a:ext cx="3657600" cy="1981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5000"/>
              </a:lnSpc>
              <a:spcBef>
                <a:spcPct val="10000"/>
              </a:spcBef>
            </a:pPr>
            <a:r>
              <a:rPr lang="en-US" sz="5400" b="0" dirty="0">
                <a:latin typeface="Times New Roman" pitchFamily="18" charset="0"/>
              </a:rPr>
              <a:t>Based on God’s </a:t>
            </a:r>
            <a:r>
              <a:rPr lang="en-US" sz="5400" b="0" dirty="0" smtClean="0">
                <a:latin typeface="Times New Roman" pitchFamily="18" charset="0"/>
              </a:rPr>
              <a:t>word</a:t>
            </a:r>
            <a:endParaRPr lang="en-US" sz="5400" b="0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58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 smtClean="0"/>
              <a:t>12 Dear brothers and sisters, respect those who are your </a:t>
            </a:r>
            <a:r>
              <a:rPr lang="en-US" sz="4800" u="sng" smtClean="0"/>
              <a:t>leaders</a:t>
            </a:r>
            <a:r>
              <a:rPr lang="en-US" sz="4800" smtClean="0"/>
              <a:t> in the Lord’s work. They work hard among you and admonish you.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 smtClean="0"/>
              <a:t>13 Think highly of them and give them your wholehearted love because of their work. And remember to live peaceably with each other.</a:t>
            </a:r>
          </a:p>
        </p:txBody>
      </p:sp>
      <p:sp>
        <p:nvSpPr>
          <p:cNvPr id="707587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1 Thessalonians 5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1295400" y="4953000"/>
            <a:ext cx="6553200" cy="1447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5000"/>
              </a:lnSpc>
              <a:spcBef>
                <a:spcPct val="10000"/>
              </a:spcBef>
            </a:pPr>
            <a:r>
              <a:rPr lang="en-US" sz="6000" b="0">
                <a:latin typeface="Times New Roman" pitchFamily="18" charset="0"/>
              </a:rPr>
              <a:t>1. Proper attitude </a:t>
            </a:r>
            <a:br>
              <a:rPr lang="en-US" sz="6000" b="0">
                <a:latin typeface="Times New Roman" pitchFamily="18" charset="0"/>
              </a:rPr>
            </a:br>
            <a:r>
              <a:rPr lang="en-US" sz="6000" b="0">
                <a:latin typeface="Times New Roman" pitchFamily="18" charset="0"/>
              </a:rPr>
              <a:t>    toward leaders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3505200" y="152400"/>
            <a:ext cx="5486400" cy="6553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7000"/>
              </a:lnSpc>
              <a:spcBef>
                <a:spcPct val="10000"/>
              </a:spcBef>
            </a:pPr>
            <a:r>
              <a:rPr lang="en-US" sz="5400" b="0" dirty="0">
                <a:latin typeface="Times New Roman" pitchFamily="18" charset="0"/>
              </a:rPr>
              <a:t>What are spiritual leaders?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 dirty="0" smtClean="0">
                <a:latin typeface="Times New Roman" pitchFamily="18" charset="0"/>
              </a:rPr>
              <a:t>- </a:t>
            </a:r>
            <a:r>
              <a:rPr lang="en-US" sz="5400" b="0" dirty="0">
                <a:latin typeface="Times New Roman" pitchFamily="18" charset="0"/>
              </a:rPr>
              <a:t>called by God to </a:t>
            </a:r>
            <a:br>
              <a:rPr lang="en-US" sz="5400" b="0" dirty="0">
                <a:latin typeface="Times New Roman" pitchFamily="18" charset="0"/>
              </a:rPr>
            </a:br>
            <a:r>
              <a:rPr lang="en-US" sz="5400" b="0" dirty="0">
                <a:latin typeface="Times New Roman" pitchFamily="18" charset="0"/>
              </a:rPr>
              <a:t>   serve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 dirty="0">
                <a:latin typeface="Times New Roman" pitchFamily="18" charset="0"/>
              </a:rPr>
              <a:t>- provision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 dirty="0">
                <a:latin typeface="Times New Roman" pitchFamily="18" charset="0"/>
              </a:rPr>
              <a:t>- protection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 dirty="0">
                <a:latin typeface="Times New Roman" pitchFamily="18" charset="0"/>
              </a:rPr>
              <a:t>- direction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09600" y="4648200"/>
            <a:ext cx="3657600" cy="1981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5000"/>
              </a:lnSpc>
              <a:spcBef>
                <a:spcPct val="10000"/>
              </a:spcBef>
            </a:pPr>
            <a:r>
              <a:rPr lang="en-US" sz="5400" b="0">
                <a:latin typeface="Times New Roman" pitchFamily="18" charset="0"/>
              </a:rPr>
              <a:t>Based on God’s word</a:t>
            </a:r>
          </a:p>
          <a:p>
            <a:pPr>
              <a:lnSpc>
                <a:spcPct val="75000"/>
              </a:lnSpc>
              <a:spcBef>
                <a:spcPct val="10000"/>
              </a:spcBef>
            </a:pPr>
            <a:r>
              <a:rPr lang="en-US" sz="5400" b="0">
                <a:latin typeface="Times New Roman" pitchFamily="18" charset="0"/>
              </a:rPr>
              <a:t>Wisdom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58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 smtClean="0"/>
              <a:t>12 Dear brothers and sisters, respect those who are your </a:t>
            </a:r>
            <a:r>
              <a:rPr lang="en-US" sz="4800" u="sng" smtClean="0"/>
              <a:t>leaders</a:t>
            </a:r>
            <a:r>
              <a:rPr lang="en-US" sz="4800" smtClean="0"/>
              <a:t> in the Lord’s work. They work hard among you and admonish you.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 smtClean="0"/>
              <a:t>13 Think highly of them and give them your wholehearted love because of their work. And remember to live peaceably with each other.</a:t>
            </a:r>
          </a:p>
        </p:txBody>
      </p:sp>
      <p:sp>
        <p:nvSpPr>
          <p:cNvPr id="707587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1 Thessalonians 5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1295400" y="4953000"/>
            <a:ext cx="6553200" cy="1447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5000"/>
              </a:lnSpc>
              <a:spcBef>
                <a:spcPct val="10000"/>
              </a:spcBef>
            </a:pPr>
            <a:r>
              <a:rPr lang="en-US" sz="6000" b="0">
                <a:latin typeface="Times New Roman" pitchFamily="18" charset="0"/>
              </a:rPr>
              <a:t>1. Proper attitude </a:t>
            </a:r>
            <a:br>
              <a:rPr lang="en-US" sz="6000" b="0">
                <a:latin typeface="Times New Roman" pitchFamily="18" charset="0"/>
              </a:rPr>
            </a:br>
            <a:r>
              <a:rPr lang="en-US" sz="6000" b="0">
                <a:latin typeface="Times New Roman" pitchFamily="18" charset="0"/>
              </a:rPr>
              <a:t>    toward leaders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3505200" y="152400"/>
            <a:ext cx="5486400" cy="6553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7000"/>
              </a:lnSpc>
              <a:spcBef>
                <a:spcPct val="10000"/>
              </a:spcBef>
            </a:pPr>
            <a:r>
              <a:rPr lang="en-US" sz="5400" b="0" dirty="0">
                <a:latin typeface="Times New Roman" pitchFamily="18" charset="0"/>
              </a:rPr>
              <a:t>What are spiritual leaders?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 dirty="0" smtClean="0">
                <a:latin typeface="Times New Roman" pitchFamily="18" charset="0"/>
              </a:rPr>
              <a:t>- </a:t>
            </a:r>
            <a:r>
              <a:rPr lang="en-US" sz="5400" b="0" dirty="0">
                <a:latin typeface="Times New Roman" pitchFamily="18" charset="0"/>
              </a:rPr>
              <a:t>called by God to </a:t>
            </a:r>
            <a:br>
              <a:rPr lang="en-US" sz="5400" b="0" dirty="0">
                <a:latin typeface="Times New Roman" pitchFamily="18" charset="0"/>
              </a:rPr>
            </a:br>
            <a:r>
              <a:rPr lang="en-US" sz="5400" b="0" dirty="0">
                <a:latin typeface="Times New Roman" pitchFamily="18" charset="0"/>
              </a:rPr>
              <a:t>   serve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 dirty="0">
                <a:latin typeface="Times New Roman" pitchFamily="18" charset="0"/>
              </a:rPr>
              <a:t>- provision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 dirty="0">
                <a:latin typeface="Times New Roman" pitchFamily="18" charset="0"/>
              </a:rPr>
              <a:t>- protection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 dirty="0">
                <a:latin typeface="Times New Roman" pitchFamily="18" charset="0"/>
              </a:rPr>
              <a:t>- direction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09600" y="4648200"/>
            <a:ext cx="4648200" cy="1981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5000"/>
              </a:lnSpc>
              <a:spcBef>
                <a:spcPct val="10000"/>
              </a:spcBef>
            </a:pPr>
            <a:r>
              <a:rPr lang="en-US" sz="5400" b="0" dirty="0" smtClean="0">
                <a:latin typeface="Times New Roman" pitchFamily="18" charset="0"/>
              </a:rPr>
              <a:t>Only applies to the operation of the ministry</a:t>
            </a:r>
            <a:endParaRPr lang="en-US" sz="5400" b="0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65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1 Thessalonians 5</a:t>
            </a:r>
          </a:p>
        </p:txBody>
      </p:sp>
      <p:sp>
        <p:nvSpPr>
          <p:cNvPr id="66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 smtClean="0"/>
              <a:t>12 Dear brothers and sisters, respect those who are your </a:t>
            </a:r>
            <a:r>
              <a:rPr lang="en-US" sz="4800" u="sng" smtClean="0"/>
              <a:t>leaders</a:t>
            </a:r>
            <a:r>
              <a:rPr lang="en-US" sz="4800" smtClean="0"/>
              <a:t> in the Lord’s work. They work hard among you and admonish you.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 smtClean="0"/>
              <a:t>13 Think highly of them and give them your wholehearted love because of their work. And remember to live peaceably with each other.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6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7651" grpId="0" uiExpand="1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58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 smtClean="0"/>
              <a:t>12 Dear brothers and sisters, respect those who are your </a:t>
            </a:r>
            <a:r>
              <a:rPr lang="en-US" sz="4800" u="sng" smtClean="0"/>
              <a:t>leaders</a:t>
            </a:r>
            <a:r>
              <a:rPr lang="en-US" sz="4800" smtClean="0"/>
              <a:t> in the Lord’s work. They work hard among you and admonish you.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 smtClean="0"/>
              <a:t>13 Think highly of them and give them your wholehearted love because of their work. And remember to live peaceably with each other.</a:t>
            </a:r>
          </a:p>
        </p:txBody>
      </p:sp>
      <p:sp>
        <p:nvSpPr>
          <p:cNvPr id="707587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1 Thessalonians 5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3505200" y="152400"/>
            <a:ext cx="5638800" cy="6553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>
                <a:latin typeface="Times New Roman" pitchFamily="18" charset="0"/>
              </a:rPr>
              <a:t>What are spiritual leaders?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>
                <a:latin typeface="Times New Roman" pitchFamily="18" charset="0"/>
              </a:rPr>
              <a:t>- relatively more </a:t>
            </a:r>
            <a:br>
              <a:rPr lang="en-US" sz="5400" b="0">
                <a:latin typeface="Times New Roman" pitchFamily="18" charset="0"/>
              </a:rPr>
            </a:br>
            <a:r>
              <a:rPr lang="en-US" sz="5400" b="0">
                <a:latin typeface="Times New Roman" pitchFamily="18" charset="0"/>
              </a:rPr>
              <a:t>   mature believers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>
                <a:latin typeface="Times New Roman" pitchFamily="18" charset="0"/>
              </a:rPr>
              <a:t>- called by God to </a:t>
            </a:r>
            <a:br>
              <a:rPr lang="en-US" sz="5400" b="0">
                <a:latin typeface="Times New Roman" pitchFamily="18" charset="0"/>
              </a:rPr>
            </a:br>
            <a:r>
              <a:rPr lang="en-US" sz="5400" b="0">
                <a:latin typeface="Times New Roman" pitchFamily="18" charset="0"/>
              </a:rPr>
              <a:t>   serve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>
                <a:latin typeface="Times New Roman" pitchFamily="18" charset="0"/>
              </a:rPr>
              <a:t>- provision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>
                <a:latin typeface="Times New Roman" pitchFamily="18" charset="0"/>
              </a:rPr>
              <a:t>- protection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>
                <a:latin typeface="Times New Roman" pitchFamily="18" charset="0"/>
              </a:rPr>
              <a:t>- direction</a:t>
            </a:r>
          </a:p>
        </p:txBody>
      </p:sp>
      <p:sp>
        <p:nvSpPr>
          <p:cNvPr id="30727" name="Rectangle 6"/>
          <p:cNvSpPr>
            <a:spLocks noChangeArrowheads="1"/>
          </p:cNvSpPr>
          <p:nvPr/>
        </p:nvSpPr>
        <p:spPr bwMode="auto">
          <a:xfrm>
            <a:off x="3200400" y="152400"/>
            <a:ext cx="5943600" cy="6553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5000"/>
              </a:lnSpc>
              <a:spcBef>
                <a:spcPct val="10000"/>
              </a:spcBef>
            </a:pPr>
            <a:r>
              <a:rPr lang="en-US" sz="5400" b="0">
                <a:latin typeface="Times New Roman" pitchFamily="18" charset="0"/>
              </a:rPr>
              <a:t>Prov 10:21 The godly give good advice, but fools are destroyed by their lack of common sense.</a:t>
            </a:r>
          </a:p>
          <a:p>
            <a:pPr>
              <a:lnSpc>
                <a:spcPct val="75000"/>
              </a:lnSpc>
              <a:spcBef>
                <a:spcPct val="10000"/>
              </a:spcBef>
            </a:pPr>
            <a:r>
              <a:rPr lang="en-US" sz="5400" b="0">
                <a:latin typeface="Times New Roman" pitchFamily="18" charset="0"/>
              </a:rPr>
              <a:t>12:15 Fools think they need no advice, but the wise listen to others.</a:t>
            </a:r>
          </a:p>
          <a:p>
            <a:pPr>
              <a:lnSpc>
                <a:spcPct val="75000"/>
              </a:lnSpc>
              <a:spcBef>
                <a:spcPct val="10000"/>
              </a:spcBef>
            </a:pPr>
            <a:endParaRPr lang="en-US" sz="5400" b="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58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 smtClean="0"/>
              <a:t>12 Dear brothers and sisters, respect those who are your </a:t>
            </a:r>
            <a:r>
              <a:rPr lang="en-US" sz="4800" u="sng" smtClean="0"/>
              <a:t>leaders</a:t>
            </a:r>
            <a:r>
              <a:rPr lang="en-US" sz="4800" smtClean="0"/>
              <a:t> in the Lord’s work. They work hard among you and admonish you.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 smtClean="0"/>
              <a:t>13 Think highly of them and give them your wholehearted love because of their work. And remember to live peaceably with each other.</a:t>
            </a:r>
          </a:p>
        </p:txBody>
      </p:sp>
      <p:sp>
        <p:nvSpPr>
          <p:cNvPr id="707587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1 Thessalonians 5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3505200" y="152400"/>
            <a:ext cx="5638800" cy="6553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>
                <a:latin typeface="Times New Roman" pitchFamily="18" charset="0"/>
              </a:rPr>
              <a:t>What are spiritual leaders?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>
                <a:latin typeface="Times New Roman" pitchFamily="18" charset="0"/>
              </a:rPr>
              <a:t>- relatively more </a:t>
            </a:r>
            <a:br>
              <a:rPr lang="en-US" sz="5400" b="0">
                <a:latin typeface="Times New Roman" pitchFamily="18" charset="0"/>
              </a:rPr>
            </a:br>
            <a:r>
              <a:rPr lang="en-US" sz="5400" b="0">
                <a:latin typeface="Times New Roman" pitchFamily="18" charset="0"/>
              </a:rPr>
              <a:t>   mature believers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>
                <a:latin typeface="Times New Roman" pitchFamily="18" charset="0"/>
              </a:rPr>
              <a:t>- called by God to </a:t>
            </a:r>
            <a:br>
              <a:rPr lang="en-US" sz="5400" b="0">
                <a:latin typeface="Times New Roman" pitchFamily="18" charset="0"/>
              </a:rPr>
            </a:br>
            <a:r>
              <a:rPr lang="en-US" sz="5400" b="0">
                <a:latin typeface="Times New Roman" pitchFamily="18" charset="0"/>
              </a:rPr>
              <a:t>   serve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>
                <a:latin typeface="Times New Roman" pitchFamily="18" charset="0"/>
              </a:rPr>
              <a:t>- provision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>
                <a:latin typeface="Times New Roman" pitchFamily="18" charset="0"/>
              </a:rPr>
              <a:t>- protection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>
                <a:latin typeface="Times New Roman" pitchFamily="18" charset="0"/>
              </a:rPr>
              <a:t>- direction</a:t>
            </a:r>
          </a:p>
        </p:txBody>
      </p:sp>
      <p:sp>
        <p:nvSpPr>
          <p:cNvPr id="32775" name="Rectangle 6"/>
          <p:cNvSpPr>
            <a:spLocks noChangeArrowheads="1"/>
          </p:cNvSpPr>
          <p:nvPr/>
        </p:nvSpPr>
        <p:spPr bwMode="auto">
          <a:xfrm>
            <a:off x="3200400" y="152400"/>
            <a:ext cx="5943600" cy="6553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5000"/>
              </a:lnSpc>
              <a:spcBef>
                <a:spcPct val="10000"/>
              </a:spcBef>
            </a:pPr>
            <a:r>
              <a:rPr lang="en-US" sz="4800" b="0" dirty="0">
                <a:latin typeface="Times New Roman" pitchFamily="18" charset="0"/>
              </a:rPr>
              <a:t>Prov. </a:t>
            </a:r>
            <a:r>
              <a:rPr lang="en-US" sz="4800" b="0" dirty="0" smtClean="0">
                <a:latin typeface="Times New Roman" pitchFamily="18" charset="0"/>
              </a:rPr>
              <a:t>13:13-14 </a:t>
            </a:r>
            <a:r>
              <a:rPr lang="en-US" sz="4800" b="0" dirty="0">
                <a:latin typeface="Times New Roman" pitchFamily="18" charset="0"/>
              </a:rPr>
              <a:t>People who despise advice will find themselves in trouble; those who respect it will succeed. </a:t>
            </a:r>
          </a:p>
          <a:p>
            <a:pPr>
              <a:lnSpc>
                <a:spcPct val="75000"/>
              </a:lnSpc>
              <a:spcBef>
                <a:spcPct val="10000"/>
              </a:spcBef>
            </a:pPr>
            <a:r>
              <a:rPr lang="en-US" sz="4800" b="0" dirty="0">
                <a:latin typeface="Times New Roman" pitchFamily="18" charset="0"/>
              </a:rPr>
              <a:t>The advice of the wise is like a life-giving fountain; those who accept it avoid the snares of death.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58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 smtClean="0"/>
              <a:t>12 Dear brothers and sisters, respect those who are your </a:t>
            </a:r>
            <a:r>
              <a:rPr lang="en-US" sz="4800" u="sng" smtClean="0"/>
              <a:t>leaders</a:t>
            </a:r>
            <a:r>
              <a:rPr lang="en-US" sz="4800" smtClean="0"/>
              <a:t> in the Lord’s work. They work hard among you and admonish you.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 smtClean="0"/>
              <a:t>13 Think highly of them and give them your wholehearted love because of their work. And remember to live peaceably with each other.</a:t>
            </a:r>
          </a:p>
        </p:txBody>
      </p:sp>
      <p:sp>
        <p:nvSpPr>
          <p:cNvPr id="707587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1 Thessalonians 5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3505200" y="152400"/>
            <a:ext cx="5638800" cy="6553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>
                <a:latin typeface="Times New Roman" pitchFamily="18" charset="0"/>
              </a:rPr>
              <a:t>What are spiritual leaders?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>
                <a:latin typeface="Times New Roman" pitchFamily="18" charset="0"/>
              </a:rPr>
              <a:t>- relatively more </a:t>
            </a:r>
            <a:br>
              <a:rPr lang="en-US" sz="5400" b="0">
                <a:latin typeface="Times New Roman" pitchFamily="18" charset="0"/>
              </a:rPr>
            </a:br>
            <a:r>
              <a:rPr lang="en-US" sz="5400" b="0">
                <a:latin typeface="Times New Roman" pitchFamily="18" charset="0"/>
              </a:rPr>
              <a:t>   mature believers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>
                <a:latin typeface="Times New Roman" pitchFamily="18" charset="0"/>
              </a:rPr>
              <a:t>- called by God to </a:t>
            </a:r>
            <a:br>
              <a:rPr lang="en-US" sz="5400" b="0">
                <a:latin typeface="Times New Roman" pitchFamily="18" charset="0"/>
              </a:rPr>
            </a:br>
            <a:r>
              <a:rPr lang="en-US" sz="5400" b="0">
                <a:latin typeface="Times New Roman" pitchFamily="18" charset="0"/>
              </a:rPr>
              <a:t>   serve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>
                <a:latin typeface="Times New Roman" pitchFamily="18" charset="0"/>
              </a:rPr>
              <a:t>- provision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>
                <a:latin typeface="Times New Roman" pitchFamily="18" charset="0"/>
              </a:rPr>
              <a:t>- protection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>
                <a:latin typeface="Times New Roman" pitchFamily="18" charset="0"/>
              </a:rPr>
              <a:t>- direction</a:t>
            </a:r>
          </a:p>
        </p:txBody>
      </p:sp>
      <p:sp>
        <p:nvSpPr>
          <p:cNvPr id="34823" name="Rectangle 6"/>
          <p:cNvSpPr>
            <a:spLocks noChangeArrowheads="1"/>
          </p:cNvSpPr>
          <p:nvPr/>
        </p:nvSpPr>
        <p:spPr bwMode="auto">
          <a:xfrm>
            <a:off x="3200400" y="152400"/>
            <a:ext cx="5943600" cy="6553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5000"/>
              </a:lnSpc>
              <a:spcBef>
                <a:spcPct val="10000"/>
              </a:spcBef>
            </a:pPr>
            <a:r>
              <a:rPr lang="en-US" sz="4800" b="0">
                <a:latin typeface="Times New Roman" pitchFamily="18" charset="0"/>
              </a:rPr>
              <a:t>Prov. 23:9 Don’t waste your breath on fools, for they will despise the wisest advice.</a:t>
            </a:r>
          </a:p>
          <a:p>
            <a:pPr>
              <a:lnSpc>
                <a:spcPct val="75000"/>
              </a:lnSpc>
              <a:spcBef>
                <a:spcPct val="10000"/>
              </a:spcBef>
            </a:pPr>
            <a:r>
              <a:rPr lang="en-US" sz="4800" b="0">
                <a:latin typeface="Times New Roman" pitchFamily="18" charset="0"/>
              </a:rPr>
              <a:t>Prov. 12:1 Whoever loves discipline loves knowledge, </a:t>
            </a:r>
          </a:p>
          <a:p>
            <a:pPr>
              <a:lnSpc>
                <a:spcPct val="75000"/>
              </a:lnSpc>
              <a:spcBef>
                <a:spcPct val="10000"/>
              </a:spcBef>
            </a:pPr>
            <a:r>
              <a:rPr lang="en-US" sz="4800" b="0">
                <a:latin typeface="Times New Roman" pitchFamily="18" charset="0"/>
              </a:rPr>
              <a:t>But he who hates reproof is stupid.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58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 smtClean="0"/>
              <a:t>12 Dear brothers and sisters, respect those who are your </a:t>
            </a:r>
            <a:r>
              <a:rPr lang="en-US" sz="4800" u="sng" smtClean="0"/>
              <a:t>leaders</a:t>
            </a:r>
            <a:r>
              <a:rPr lang="en-US" sz="4800" smtClean="0"/>
              <a:t> in the Lord’s work. They work hard among you and admonish you.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 smtClean="0"/>
              <a:t>13 Think highly of them and give them your wholehearted love because of their work. And remember to live peaceably with each other.</a:t>
            </a:r>
          </a:p>
        </p:txBody>
      </p:sp>
      <p:sp>
        <p:nvSpPr>
          <p:cNvPr id="707587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1 Thessalonians 5</a:t>
            </a: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3505200" y="152400"/>
            <a:ext cx="5638800" cy="6553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>
                <a:latin typeface="Times New Roman" pitchFamily="18" charset="0"/>
              </a:rPr>
              <a:t>What are spiritual leaders?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>
                <a:latin typeface="Times New Roman" pitchFamily="18" charset="0"/>
              </a:rPr>
              <a:t>- relatively more </a:t>
            </a:r>
            <a:br>
              <a:rPr lang="en-US" sz="5400" b="0">
                <a:latin typeface="Times New Roman" pitchFamily="18" charset="0"/>
              </a:rPr>
            </a:br>
            <a:r>
              <a:rPr lang="en-US" sz="5400" b="0">
                <a:latin typeface="Times New Roman" pitchFamily="18" charset="0"/>
              </a:rPr>
              <a:t>   mature believers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>
                <a:latin typeface="Times New Roman" pitchFamily="18" charset="0"/>
              </a:rPr>
              <a:t>- called by God to </a:t>
            </a:r>
            <a:br>
              <a:rPr lang="en-US" sz="5400" b="0">
                <a:latin typeface="Times New Roman" pitchFamily="18" charset="0"/>
              </a:rPr>
            </a:br>
            <a:r>
              <a:rPr lang="en-US" sz="5400" b="0">
                <a:latin typeface="Times New Roman" pitchFamily="18" charset="0"/>
              </a:rPr>
              <a:t>   serve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>
                <a:latin typeface="Times New Roman" pitchFamily="18" charset="0"/>
              </a:rPr>
              <a:t>- provision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>
                <a:latin typeface="Times New Roman" pitchFamily="18" charset="0"/>
              </a:rPr>
              <a:t>- protection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>
                <a:latin typeface="Times New Roman" pitchFamily="18" charset="0"/>
              </a:rPr>
              <a:t>- direction</a:t>
            </a:r>
          </a:p>
        </p:txBody>
      </p:sp>
      <p:sp>
        <p:nvSpPr>
          <p:cNvPr id="36871" name="Rectangle 6"/>
          <p:cNvSpPr>
            <a:spLocks noChangeArrowheads="1"/>
          </p:cNvSpPr>
          <p:nvPr/>
        </p:nvSpPr>
        <p:spPr bwMode="auto">
          <a:xfrm>
            <a:off x="2743200" y="152400"/>
            <a:ext cx="6400800" cy="6553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5000"/>
              </a:lnSpc>
              <a:spcBef>
                <a:spcPct val="10000"/>
              </a:spcBef>
            </a:pPr>
            <a:r>
              <a:rPr lang="en-US" sz="4800" b="0">
                <a:latin typeface="Times New Roman" pitchFamily="18" charset="0"/>
              </a:rPr>
              <a:t>Prov. 15:32 He who neglects discipline despises himself, </a:t>
            </a:r>
          </a:p>
          <a:p>
            <a:pPr>
              <a:lnSpc>
                <a:spcPct val="75000"/>
              </a:lnSpc>
              <a:spcBef>
                <a:spcPct val="10000"/>
              </a:spcBef>
            </a:pPr>
            <a:r>
              <a:rPr lang="en-US" sz="4800" b="0">
                <a:latin typeface="Times New Roman" pitchFamily="18" charset="0"/>
              </a:rPr>
              <a:t>But he who listens to reproof acquires understanding. </a:t>
            </a:r>
          </a:p>
          <a:p>
            <a:pPr>
              <a:lnSpc>
                <a:spcPct val="75000"/>
              </a:lnSpc>
              <a:spcBef>
                <a:spcPct val="10000"/>
              </a:spcBef>
            </a:pPr>
            <a:r>
              <a:rPr lang="en-US" sz="4800" b="0">
                <a:latin typeface="Times New Roman" pitchFamily="18" charset="0"/>
              </a:rPr>
              <a:t>29:1 A man who hardens his neck after much reproof </a:t>
            </a:r>
          </a:p>
          <a:p>
            <a:pPr>
              <a:lnSpc>
                <a:spcPct val="75000"/>
              </a:lnSpc>
              <a:spcBef>
                <a:spcPct val="10000"/>
              </a:spcBef>
            </a:pPr>
            <a:r>
              <a:rPr lang="en-US" sz="4800" b="0">
                <a:latin typeface="Times New Roman" pitchFamily="18" charset="0"/>
              </a:rPr>
              <a:t>Will suddenly be broken beyond remedy.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58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 smtClean="0"/>
              <a:t>12 Dear brothers and sisters, respect those who are your </a:t>
            </a:r>
            <a:r>
              <a:rPr lang="en-US" sz="4800" u="sng" smtClean="0"/>
              <a:t>leaders</a:t>
            </a:r>
            <a:r>
              <a:rPr lang="en-US" sz="4800" smtClean="0"/>
              <a:t> in the Lord’s work. They work hard among you and admonish you.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 smtClean="0"/>
              <a:t>13 Think highly of them and give them your wholehearted love because of their work. And remember to live peaceably with each other.</a:t>
            </a:r>
          </a:p>
        </p:txBody>
      </p:sp>
      <p:sp>
        <p:nvSpPr>
          <p:cNvPr id="707587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1 Thessalonians 5</a:t>
            </a: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3505200" y="152400"/>
            <a:ext cx="5638800" cy="6553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>
                <a:latin typeface="Times New Roman" pitchFamily="18" charset="0"/>
              </a:rPr>
              <a:t>What are spiritual leaders?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>
                <a:latin typeface="Times New Roman" pitchFamily="18" charset="0"/>
              </a:rPr>
              <a:t>- relatively more </a:t>
            </a:r>
            <a:br>
              <a:rPr lang="en-US" sz="5400" b="0">
                <a:latin typeface="Times New Roman" pitchFamily="18" charset="0"/>
              </a:rPr>
            </a:br>
            <a:r>
              <a:rPr lang="en-US" sz="5400" b="0">
                <a:latin typeface="Times New Roman" pitchFamily="18" charset="0"/>
              </a:rPr>
              <a:t>   mature believers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>
                <a:latin typeface="Times New Roman" pitchFamily="18" charset="0"/>
              </a:rPr>
              <a:t>- called by God to </a:t>
            </a:r>
            <a:br>
              <a:rPr lang="en-US" sz="5400" b="0">
                <a:latin typeface="Times New Roman" pitchFamily="18" charset="0"/>
              </a:rPr>
            </a:br>
            <a:r>
              <a:rPr lang="en-US" sz="5400" b="0">
                <a:latin typeface="Times New Roman" pitchFamily="18" charset="0"/>
              </a:rPr>
              <a:t>   serve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>
                <a:latin typeface="Times New Roman" pitchFamily="18" charset="0"/>
              </a:rPr>
              <a:t>- provision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>
                <a:latin typeface="Times New Roman" pitchFamily="18" charset="0"/>
              </a:rPr>
              <a:t>- protection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>
                <a:latin typeface="Times New Roman" pitchFamily="18" charset="0"/>
              </a:rPr>
              <a:t>- direction</a:t>
            </a:r>
          </a:p>
        </p:txBody>
      </p:sp>
      <p:sp>
        <p:nvSpPr>
          <p:cNvPr id="38919" name="Rectangle 6"/>
          <p:cNvSpPr>
            <a:spLocks noChangeArrowheads="1"/>
          </p:cNvSpPr>
          <p:nvPr/>
        </p:nvSpPr>
        <p:spPr bwMode="auto">
          <a:xfrm>
            <a:off x="2743200" y="152400"/>
            <a:ext cx="6400800" cy="6553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5000"/>
              </a:lnSpc>
              <a:spcBef>
                <a:spcPct val="10000"/>
              </a:spcBef>
            </a:pPr>
            <a:r>
              <a:rPr lang="en-US" sz="4800" b="0">
                <a:latin typeface="Times New Roman" pitchFamily="18" charset="0"/>
              </a:rPr>
              <a:t>Prov. 17:10 A rebuke goes deeper into one who has understanding </a:t>
            </a:r>
          </a:p>
          <a:p>
            <a:pPr>
              <a:lnSpc>
                <a:spcPct val="75000"/>
              </a:lnSpc>
              <a:spcBef>
                <a:spcPct val="10000"/>
              </a:spcBef>
            </a:pPr>
            <a:r>
              <a:rPr lang="en-US" sz="4800" b="0">
                <a:latin typeface="Times New Roman" pitchFamily="18" charset="0"/>
              </a:rPr>
              <a:t>Than a hundred blows into a fool.</a:t>
            </a:r>
          </a:p>
          <a:p>
            <a:pPr>
              <a:lnSpc>
                <a:spcPct val="75000"/>
              </a:lnSpc>
              <a:spcBef>
                <a:spcPct val="10000"/>
              </a:spcBef>
            </a:pPr>
            <a:r>
              <a:rPr lang="en-US" sz="4800" b="0">
                <a:latin typeface="Times New Roman" pitchFamily="18" charset="0"/>
              </a:rPr>
              <a:t>Prov. 9:8 Do not rebuke a mocker or he will hate you; </a:t>
            </a:r>
          </a:p>
          <a:p>
            <a:pPr>
              <a:lnSpc>
                <a:spcPct val="75000"/>
              </a:lnSpc>
              <a:spcBef>
                <a:spcPct val="10000"/>
              </a:spcBef>
            </a:pPr>
            <a:r>
              <a:rPr lang="en-US" sz="4800" b="0">
                <a:latin typeface="Times New Roman" pitchFamily="18" charset="0"/>
              </a:rPr>
              <a:t>rebuke a wise man and he will love you.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58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 smtClean="0"/>
              <a:t>12 Dear brothers and sisters, respect those who are your </a:t>
            </a:r>
            <a:r>
              <a:rPr lang="en-US" sz="4800" u="sng" smtClean="0"/>
              <a:t>leaders</a:t>
            </a:r>
            <a:r>
              <a:rPr lang="en-US" sz="4800" smtClean="0"/>
              <a:t> in the Lord’s work. They work hard among you and admonish you.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 smtClean="0"/>
              <a:t>13 Think highly of them and give them your wholehearted love because of their work. And remember to live peaceably with each other.</a:t>
            </a:r>
          </a:p>
        </p:txBody>
      </p:sp>
      <p:sp>
        <p:nvSpPr>
          <p:cNvPr id="707587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1 Thessalonians 5</a:t>
            </a: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3505200" y="152400"/>
            <a:ext cx="5638800" cy="6553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7000"/>
              </a:lnSpc>
              <a:spcBef>
                <a:spcPct val="10000"/>
              </a:spcBef>
            </a:pPr>
            <a:r>
              <a:rPr lang="en-US" sz="5400" b="0" dirty="0">
                <a:latin typeface="Times New Roman" pitchFamily="18" charset="0"/>
              </a:rPr>
              <a:t>What are spiritual leaders?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 dirty="0" smtClean="0">
                <a:latin typeface="Times New Roman" pitchFamily="18" charset="0"/>
              </a:rPr>
              <a:t>- </a:t>
            </a:r>
            <a:r>
              <a:rPr lang="en-US" sz="5400" b="0" dirty="0">
                <a:latin typeface="Times New Roman" pitchFamily="18" charset="0"/>
              </a:rPr>
              <a:t>called by God to </a:t>
            </a:r>
            <a:br>
              <a:rPr lang="en-US" sz="5400" b="0" dirty="0">
                <a:latin typeface="Times New Roman" pitchFamily="18" charset="0"/>
              </a:rPr>
            </a:br>
            <a:r>
              <a:rPr lang="en-US" sz="5400" b="0" dirty="0">
                <a:latin typeface="Times New Roman" pitchFamily="18" charset="0"/>
              </a:rPr>
              <a:t>   serve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 dirty="0">
                <a:latin typeface="Times New Roman" pitchFamily="18" charset="0"/>
              </a:rPr>
              <a:t>- provision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 dirty="0">
                <a:latin typeface="Times New Roman" pitchFamily="18" charset="0"/>
              </a:rPr>
              <a:t>- protection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 dirty="0">
                <a:latin typeface="Times New Roman" pitchFamily="18" charset="0"/>
              </a:rPr>
              <a:t>- direction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58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 smtClean="0"/>
              <a:t>12 Dear brothers and sisters, respect those who are your </a:t>
            </a:r>
            <a:r>
              <a:rPr lang="en-US" sz="4800" u="sng" smtClean="0"/>
              <a:t>leaders</a:t>
            </a:r>
            <a:r>
              <a:rPr lang="en-US" sz="4800" smtClean="0"/>
              <a:t> in the Lord’s work. They work hard among you and admonish you.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 smtClean="0"/>
              <a:t>13 Think highly of them and give them your wholehearted love because of their work. And remember to live peaceably with each other.</a:t>
            </a:r>
          </a:p>
        </p:txBody>
      </p:sp>
      <p:sp>
        <p:nvSpPr>
          <p:cNvPr id="707587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1 Thessalonians 5</a:t>
            </a: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3505200" y="152400"/>
            <a:ext cx="5638800" cy="6553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7000"/>
              </a:lnSpc>
              <a:spcBef>
                <a:spcPct val="10000"/>
              </a:spcBef>
            </a:pPr>
            <a:r>
              <a:rPr lang="en-US" sz="5400" b="0" dirty="0">
                <a:latin typeface="Times New Roman" pitchFamily="18" charset="0"/>
              </a:rPr>
              <a:t>What are spiritual leaders?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 dirty="0" smtClean="0">
                <a:latin typeface="Times New Roman" pitchFamily="18" charset="0"/>
              </a:rPr>
              <a:t>- </a:t>
            </a:r>
            <a:r>
              <a:rPr lang="en-US" sz="5400" b="0" dirty="0">
                <a:latin typeface="Times New Roman" pitchFamily="18" charset="0"/>
              </a:rPr>
              <a:t>called by God to </a:t>
            </a:r>
            <a:br>
              <a:rPr lang="en-US" sz="5400" b="0" dirty="0">
                <a:latin typeface="Times New Roman" pitchFamily="18" charset="0"/>
              </a:rPr>
            </a:br>
            <a:r>
              <a:rPr lang="en-US" sz="5400" b="0" dirty="0">
                <a:latin typeface="Times New Roman" pitchFamily="18" charset="0"/>
              </a:rPr>
              <a:t>   serve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 dirty="0">
                <a:latin typeface="Times New Roman" pitchFamily="18" charset="0"/>
              </a:rPr>
              <a:t>- provision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 dirty="0">
                <a:latin typeface="Times New Roman" pitchFamily="18" charset="0"/>
              </a:rPr>
              <a:t>- protection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 dirty="0" smtClean="0">
                <a:latin typeface="Times New Roman" pitchFamily="18" charset="0"/>
              </a:rPr>
              <a:t>- direction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 dirty="0" smtClean="0">
                <a:latin typeface="Times New Roman" pitchFamily="18" charset="0"/>
              </a:rPr>
              <a:t>- motivation</a:t>
            </a:r>
            <a:endParaRPr lang="en-US" sz="5400" b="0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46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 smtClean="0"/>
              <a:t>12 Dear brothers and sisters, respect those who are your </a:t>
            </a:r>
            <a:r>
              <a:rPr lang="en-US" sz="4800" u="sng" smtClean="0"/>
              <a:t>leaders</a:t>
            </a:r>
            <a:r>
              <a:rPr lang="en-US" sz="4800" smtClean="0"/>
              <a:t> in the Lord’s work. They work hard among you and admonish you.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 smtClean="0"/>
              <a:t>13 Think highly of them and give them your wholehearted love because of their work. And remember to live peaceably with each other.</a:t>
            </a:r>
          </a:p>
        </p:txBody>
      </p:sp>
      <p:sp>
        <p:nvSpPr>
          <p:cNvPr id="702467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1 Thessalonians 5</a:t>
            </a: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3505200" y="152400"/>
            <a:ext cx="5638800" cy="6400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5000"/>
              </a:lnSpc>
              <a:spcBef>
                <a:spcPct val="10000"/>
              </a:spcBef>
            </a:pPr>
            <a:r>
              <a:rPr lang="en-US" sz="5400" b="0" dirty="0">
                <a:latin typeface="Times New Roman" pitchFamily="18" charset="0"/>
              </a:rPr>
              <a:t>What are spiritual </a:t>
            </a:r>
            <a:r>
              <a:rPr lang="en-US" sz="5400" b="0" dirty="0" smtClean="0">
                <a:latin typeface="Times New Roman" pitchFamily="18" charset="0"/>
              </a:rPr>
              <a:t>leaders NOT?</a:t>
            </a:r>
            <a:endParaRPr lang="en-US" sz="5400" b="0" dirty="0">
              <a:latin typeface="Times New Roman" pitchFamily="18" charset="0"/>
            </a:endParaRPr>
          </a:p>
          <a:p>
            <a:pPr>
              <a:lnSpc>
                <a:spcPct val="75000"/>
              </a:lnSpc>
              <a:spcBef>
                <a:spcPct val="10000"/>
              </a:spcBef>
            </a:pPr>
            <a:r>
              <a:rPr lang="en-US" sz="5400" b="0" dirty="0">
                <a:latin typeface="Times New Roman" pitchFamily="18" charset="0"/>
              </a:rPr>
              <a:t>- Not clergy</a:t>
            </a:r>
          </a:p>
          <a:p>
            <a:pPr>
              <a:lnSpc>
                <a:spcPct val="75000"/>
              </a:lnSpc>
              <a:spcBef>
                <a:spcPct val="10000"/>
              </a:spcBef>
            </a:pPr>
            <a:r>
              <a:rPr lang="en-US" sz="5400" b="0" dirty="0">
                <a:latin typeface="Times New Roman" pitchFamily="18" charset="0"/>
              </a:rPr>
              <a:t>- Not parents</a:t>
            </a:r>
          </a:p>
          <a:p>
            <a:pPr>
              <a:lnSpc>
                <a:spcPct val="75000"/>
              </a:lnSpc>
              <a:spcBef>
                <a:spcPct val="10000"/>
              </a:spcBef>
            </a:pPr>
            <a:r>
              <a:rPr lang="en-US" sz="5400" b="0" dirty="0">
                <a:latin typeface="Times New Roman" pitchFamily="18" charset="0"/>
              </a:rPr>
              <a:t>- Not priests</a:t>
            </a:r>
          </a:p>
          <a:p>
            <a:pPr>
              <a:lnSpc>
                <a:spcPct val="75000"/>
              </a:lnSpc>
              <a:spcBef>
                <a:spcPct val="10000"/>
              </a:spcBef>
            </a:pPr>
            <a:r>
              <a:rPr lang="en-US" sz="5400" b="0" dirty="0">
                <a:latin typeface="Times New Roman" pitchFamily="18" charset="0"/>
              </a:rPr>
              <a:t>- Not mini-gods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0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40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1 Thessalonians 5</a:t>
            </a:r>
          </a:p>
        </p:txBody>
      </p:sp>
      <p:sp>
        <p:nvSpPr>
          <p:cNvPr id="7475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 smtClean="0"/>
              <a:t>12 Dear brothers and sisters, respect those who are your </a:t>
            </a:r>
            <a:r>
              <a:rPr lang="en-US" sz="4800" u="sng" smtClean="0"/>
              <a:t>leaders</a:t>
            </a:r>
            <a:r>
              <a:rPr lang="en-US" sz="4800" smtClean="0"/>
              <a:t> in the Lord’s work. They work hard among you and admonish you.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 smtClean="0"/>
              <a:t>13 Think highly of them and give them your wholehearted love because of their work. And remember to live peaceably with each other.</a:t>
            </a: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3429000" y="152400"/>
            <a:ext cx="5486400" cy="6400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5000"/>
              </a:lnSpc>
              <a:spcBef>
                <a:spcPct val="10000"/>
              </a:spcBef>
            </a:pPr>
            <a:r>
              <a:rPr lang="en-US" sz="5400" b="0" dirty="0">
                <a:latin typeface="Times New Roman" pitchFamily="18" charset="0"/>
              </a:rPr>
              <a:t>What are spiritual leaders?</a:t>
            </a:r>
          </a:p>
          <a:p>
            <a:pPr>
              <a:lnSpc>
                <a:spcPct val="75000"/>
              </a:lnSpc>
              <a:spcBef>
                <a:spcPct val="10000"/>
              </a:spcBef>
            </a:pPr>
            <a:r>
              <a:rPr lang="en-US" sz="5400" b="0" dirty="0">
                <a:latin typeface="Times New Roman" pitchFamily="18" charset="0"/>
              </a:rPr>
              <a:t>- authoritative re. </a:t>
            </a:r>
            <a:br>
              <a:rPr lang="en-US" sz="5400" b="0" dirty="0">
                <a:latin typeface="Times New Roman" pitchFamily="18" charset="0"/>
              </a:rPr>
            </a:br>
            <a:r>
              <a:rPr lang="en-US" sz="5400" b="0" dirty="0">
                <a:latin typeface="Times New Roman" pitchFamily="18" charset="0"/>
              </a:rPr>
              <a:t>  how the church </a:t>
            </a:r>
            <a:br>
              <a:rPr lang="en-US" sz="5400" b="0" dirty="0">
                <a:latin typeface="Times New Roman" pitchFamily="18" charset="0"/>
              </a:rPr>
            </a:br>
            <a:r>
              <a:rPr lang="en-US" sz="5400" b="0" dirty="0">
                <a:latin typeface="Times New Roman" pitchFamily="18" charset="0"/>
              </a:rPr>
              <a:t>  is run</a:t>
            </a:r>
          </a:p>
          <a:p>
            <a:pPr>
              <a:lnSpc>
                <a:spcPct val="75000"/>
              </a:lnSpc>
              <a:spcBef>
                <a:spcPct val="10000"/>
              </a:spcBef>
            </a:pPr>
            <a:r>
              <a:rPr lang="en-US" sz="5400" b="0" dirty="0">
                <a:latin typeface="Times New Roman" pitchFamily="18" charset="0"/>
              </a:rPr>
              <a:t>- accountable to </a:t>
            </a:r>
            <a:br>
              <a:rPr lang="en-US" sz="5400" b="0" dirty="0">
                <a:latin typeface="Times New Roman" pitchFamily="18" charset="0"/>
              </a:rPr>
            </a:br>
            <a:r>
              <a:rPr lang="en-US" sz="5400" b="0" dirty="0">
                <a:latin typeface="Times New Roman" pitchFamily="18" charset="0"/>
              </a:rPr>
              <a:t>  scripture</a:t>
            </a:r>
          </a:p>
          <a:p>
            <a:pPr>
              <a:lnSpc>
                <a:spcPct val="75000"/>
              </a:lnSpc>
              <a:spcBef>
                <a:spcPct val="10000"/>
              </a:spcBef>
            </a:pPr>
            <a:r>
              <a:rPr lang="en-US" sz="5400" b="0" dirty="0">
                <a:latin typeface="Times New Roman" pitchFamily="18" charset="0"/>
              </a:rPr>
              <a:t>- accountable to </a:t>
            </a:r>
            <a:br>
              <a:rPr lang="en-US" sz="5400" b="0" dirty="0">
                <a:latin typeface="Times New Roman" pitchFamily="18" charset="0"/>
              </a:rPr>
            </a:br>
            <a:r>
              <a:rPr lang="en-US" sz="5400" b="0" dirty="0">
                <a:latin typeface="Times New Roman" pitchFamily="18" charset="0"/>
              </a:rPr>
              <a:t>  other leaders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7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2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1 Thessalonians 5</a:t>
            </a:r>
          </a:p>
        </p:txBody>
      </p:sp>
      <p:sp>
        <p:nvSpPr>
          <p:cNvPr id="69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 smtClean="0"/>
              <a:t>12 Dear brothers and sisters, respect those who are your leaders in the Lord’s work. </a:t>
            </a:r>
            <a:r>
              <a:rPr lang="en-US" sz="4800" u="sng" smtClean="0"/>
              <a:t>They work hard among you</a:t>
            </a:r>
            <a:r>
              <a:rPr lang="en-US" sz="4800" smtClean="0"/>
              <a:t> and admonish you.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 smtClean="0"/>
              <a:t>13 Think highly of them and give them your wholehearted love </a:t>
            </a:r>
            <a:r>
              <a:rPr lang="en-US" sz="4800" u="sng" smtClean="0"/>
              <a:t>because of their work</a:t>
            </a:r>
            <a:r>
              <a:rPr lang="en-US" sz="4800" smtClean="0"/>
              <a:t>. And remember to live peaceably with each other.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81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1 Thessalonians 5</a:t>
            </a:r>
          </a:p>
        </p:txBody>
      </p:sp>
      <p:sp>
        <p:nvSpPr>
          <p:cNvPr id="67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 smtClean="0"/>
              <a:t>12 Dear brothers and sisters, respect those who are your </a:t>
            </a:r>
            <a:r>
              <a:rPr lang="en-US" sz="4800" u="sng" smtClean="0"/>
              <a:t>leaders</a:t>
            </a:r>
            <a:r>
              <a:rPr lang="en-US" sz="4800" smtClean="0"/>
              <a:t> in the Lord’s work. They work hard among you and admonish you.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 smtClean="0"/>
              <a:t>13 Think highly of them and give them your wholehearted love because of their work. And remember to live peaceably with each other.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295400" y="4953000"/>
            <a:ext cx="5638800" cy="1447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5000"/>
              </a:lnSpc>
              <a:spcBef>
                <a:spcPct val="10000"/>
              </a:spcBef>
            </a:pPr>
            <a:r>
              <a:rPr lang="en-US" sz="6000" b="0">
                <a:latin typeface="Times New Roman" pitchFamily="18" charset="0"/>
              </a:rPr>
              <a:t>1. Proper attitude </a:t>
            </a:r>
            <a:br>
              <a:rPr lang="en-US" sz="6000" b="0">
                <a:latin typeface="Times New Roman" pitchFamily="18" charset="0"/>
              </a:rPr>
            </a:br>
            <a:r>
              <a:rPr lang="en-US" sz="6000" b="0">
                <a:latin typeface="Times New Roman" pitchFamily="18" charset="0"/>
              </a:rPr>
              <a:t>    toward leaders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2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1 Thessalonians 5</a:t>
            </a:r>
          </a:p>
        </p:txBody>
      </p:sp>
      <p:sp>
        <p:nvSpPr>
          <p:cNvPr id="69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 smtClean="0"/>
              <a:t>12 Dear brothers and sisters, respect those who are your leaders in the Lord’s work. </a:t>
            </a:r>
            <a:r>
              <a:rPr lang="en-US" sz="4800" u="sng" smtClean="0"/>
              <a:t>They work hard among you</a:t>
            </a:r>
            <a:r>
              <a:rPr lang="en-US" sz="4800" smtClean="0"/>
              <a:t> and admonish you.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 smtClean="0"/>
              <a:t>13 Think highly of them and give them your wholehearted love </a:t>
            </a:r>
            <a:r>
              <a:rPr lang="en-US" sz="4800" u="sng" smtClean="0"/>
              <a:t>because of their work</a:t>
            </a:r>
            <a:r>
              <a:rPr lang="en-US" sz="4800" smtClean="0"/>
              <a:t>. And remember to live peaceably with each other.</a:t>
            </a: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838200" y="457200"/>
            <a:ext cx="6629400" cy="1828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0000"/>
              </a:lnSpc>
              <a:spcBef>
                <a:spcPct val="5000"/>
              </a:spcBef>
            </a:pPr>
            <a:r>
              <a:rPr lang="en-US" sz="5400" b="0">
                <a:latin typeface="Times New Roman" pitchFamily="18" charset="0"/>
              </a:rPr>
              <a:t>Respect needs to be earned in advance through proven service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2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1 Thessalonians 5</a:t>
            </a:r>
          </a:p>
        </p:txBody>
      </p:sp>
      <p:sp>
        <p:nvSpPr>
          <p:cNvPr id="69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 smtClean="0"/>
              <a:t>12 Dear brothers and sisters, respect those who are your leaders in the Lord’s work. </a:t>
            </a:r>
            <a:r>
              <a:rPr lang="en-US" sz="4800" u="sng" smtClean="0"/>
              <a:t>They work hard among you</a:t>
            </a:r>
            <a:r>
              <a:rPr lang="en-US" sz="4800" smtClean="0"/>
              <a:t> and admonish you.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 smtClean="0"/>
              <a:t>13 Think highly of them and give them your wholehearted love </a:t>
            </a:r>
            <a:r>
              <a:rPr lang="en-US" sz="4800" u="sng" smtClean="0"/>
              <a:t>because of their work</a:t>
            </a:r>
            <a:r>
              <a:rPr lang="en-US" sz="4800" smtClean="0"/>
              <a:t>. And remember to live peaceably with each other.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38200" y="457200"/>
            <a:ext cx="6629400" cy="1828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0000"/>
              </a:lnSpc>
              <a:spcBef>
                <a:spcPct val="5000"/>
              </a:spcBef>
            </a:pPr>
            <a:r>
              <a:rPr lang="en-US" sz="5400" b="0">
                <a:latin typeface="Times New Roman" pitchFamily="18" charset="0"/>
              </a:rPr>
              <a:t>Respect needs to be earned in advance through proven service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667000" y="152400"/>
            <a:ext cx="6324600" cy="6553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7000"/>
              </a:lnSpc>
              <a:spcBef>
                <a:spcPct val="5000"/>
              </a:spcBef>
              <a:buClr>
                <a:schemeClr val="tx2"/>
              </a:buClr>
            </a:pPr>
            <a:r>
              <a:rPr lang="en-US" sz="4800" b="0" dirty="0" smtClean="0">
                <a:latin typeface="Times New Roman" pitchFamily="18" charset="0"/>
              </a:rPr>
              <a:t>Being a good follower:</a:t>
            </a:r>
          </a:p>
          <a:p>
            <a:pPr>
              <a:lnSpc>
                <a:spcPct val="77000"/>
              </a:lnSpc>
              <a:spcBef>
                <a:spcPct val="50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4800" b="0" dirty="0" smtClean="0">
                <a:latin typeface="Times New Roman" pitchFamily="18" charset="0"/>
              </a:rPr>
              <a:t>Be </a:t>
            </a:r>
            <a:r>
              <a:rPr lang="en-US" sz="4800" b="0" dirty="0">
                <a:latin typeface="Times New Roman" pitchFamily="18" charset="0"/>
              </a:rPr>
              <a:t>inclined to go their </a:t>
            </a:r>
            <a:br>
              <a:rPr lang="en-US" sz="4800" b="0" dirty="0">
                <a:latin typeface="Times New Roman" pitchFamily="18" charset="0"/>
              </a:rPr>
            </a:br>
            <a:r>
              <a:rPr lang="en-US" sz="4800" b="0" dirty="0">
                <a:latin typeface="Times New Roman" pitchFamily="18" charset="0"/>
              </a:rPr>
              <a:t>   direction</a:t>
            </a:r>
          </a:p>
          <a:p>
            <a:pPr>
              <a:lnSpc>
                <a:spcPct val="70000"/>
              </a:lnSpc>
              <a:spcBef>
                <a:spcPct val="50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4800" b="0" dirty="0">
                <a:latin typeface="Times New Roman" pitchFamily="18" charset="0"/>
              </a:rPr>
              <a:t>Appreciate their work</a:t>
            </a:r>
          </a:p>
          <a:p>
            <a:pPr>
              <a:lnSpc>
                <a:spcPct val="70000"/>
              </a:lnSpc>
              <a:spcBef>
                <a:spcPct val="50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4800" b="0" dirty="0">
                <a:latin typeface="Times New Roman" pitchFamily="18" charset="0"/>
              </a:rPr>
              <a:t>Defer on judgment </a:t>
            </a:r>
            <a:br>
              <a:rPr lang="en-US" sz="4800" b="0" dirty="0">
                <a:latin typeface="Times New Roman" pitchFamily="18" charset="0"/>
              </a:rPr>
            </a:br>
            <a:r>
              <a:rPr lang="en-US" sz="4800" b="0" dirty="0">
                <a:latin typeface="Times New Roman" pitchFamily="18" charset="0"/>
              </a:rPr>
              <a:t>   calls</a:t>
            </a:r>
          </a:p>
          <a:p>
            <a:pPr>
              <a:lnSpc>
                <a:spcPct val="70000"/>
              </a:lnSpc>
              <a:spcBef>
                <a:spcPct val="50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4800" b="0" dirty="0">
                <a:latin typeface="Times New Roman" pitchFamily="18" charset="0"/>
              </a:rPr>
              <a:t>Don’t give them </a:t>
            </a:r>
            <a:br>
              <a:rPr lang="en-US" sz="4800" b="0" dirty="0">
                <a:latin typeface="Times New Roman" pitchFamily="18" charset="0"/>
              </a:rPr>
            </a:br>
            <a:r>
              <a:rPr lang="en-US" sz="4800" b="0" dirty="0">
                <a:latin typeface="Times New Roman" pitchFamily="18" charset="0"/>
              </a:rPr>
              <a:t>   unnecessary flack</a:t>
            </a:r>
          </a:p>
          <a:p>
            <a:pPr>
              <a:lnSpc>
                <a:spcPct val="70000"/>
              </a:lnSpc>
              <a:spcBef>
                <a:spcPct val="50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4800" b="0" dirty="0">
                <a:latin typeface="Times New Roman" pitchFamily="18" charset="0"/>
              </a:rPr>
              <a:t>Feel free to question </a:t>
            </a:r>
            <a:br>
              <a:rPr lang="en-US" sz="4800" b="0" dirty="0">
                <a:latin typeface="Times New Roman" pitchFamily="18" charset="0"/>
              </a:rPr>
            </a:br>
            <a:r>
              <a:rPr lang="en-US" sz="4800" b="0" dirty="0">
                <a:latin typeface="Times New Roman" pitchFamily="18" charset="0"/>
              </a:rPr>
              <a:t>   </a:t>
            </a:r>
            <a:r>
              <a:rPr lang="en-US" sz="4800" b="0" dirty="0" smtClean="0">
                <a:latin typeface="Times New Roman" pitchFamily="18" charset="0"/>
              </a:rPr>
              <a:t>respectfully</a:t>
            </a:r>
            <a:endParaRPr lang="en-US" sz="4800" b="0" dirty="0">
              <a:latin typeface="Times New Roman" pitchFamily="18" charset="0"/>
            </a:endParaRPr>
          </a:p>
          <a:p>
            <a:pPr>
              <a:lnSpc>
                <a:spcPct val="70000"/>
              </a:lnSpc>
              <a:spcBef>
                <a:spcPct val="50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4800" b="0" dirty="0" smtClean="0">
                <a:latin typeface="Times New Roman" pitchFamily="18" charset="0"/>
              </a:rPr>
              <a:t>Accept that they may </a:t>
            </a:r>
            <a:br>
              <a:rPr lang="en-US" sz="4800" b="0" dirty="0" smtClean="0">
                <a:latin typeface="Times New Roman" pitchFamily="18" charset="0"/>
              </a:rPr>
            </a:br>
            <a:r>
              <a:rPr lang="en-US" sz="4800" b="0" dirty="0" smtClean="0">
                <a:latin typeface="Times New Roman" pitchFamily="18" charset="0"/>
              </a:rPr>
              <a:t>   make mistakes</a:t>
            </a:r>
            <a:endParaRPr lang="en-US" sz="4800" b="0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1 Thessalonians 5</a:t>
            </a:r>
          </a:p>
        </p:txBody>
      </p:sp>
      <p:sp>
        <p:nvSpPr>
          <p:cNvPr id="715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 smtClean="0"/>
              <a:t>12 Dear brothers and sisters, </a:t>
            </a:r>
            <a:r>
              <a:rPr lang="en-US" sz="4800" u="sng" smtClean="0"/>
              <a:t>respect</a:t>
            </a:r>
            <a:r>
              <a:rPr lang="en-US" sz="4800" smtClean="0"/>
              <a:t> those who are your leaders in the Lord’s work. They work hard among you and admonish you.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 smtClean="0"/>
              <a:t>13 </a:t>
            </a:r>
            <a:r>
              <a:rPr lang="en-US" sz="4800" u="sng" smtClean="0"/>
              <a:t>Think highly of them</a:t>
            </a:r>
            <a:r>
              <a:rPr lang="en-US" sz="4800" smtClean="0"/>
              <a:t> and give them your </a:t>
            </a:r>
            <a:r>
              <a:rPr lang="en-US" sz="4800" u="sng" smtClean="0"/>
              <a:t>wholehearted love</a:t>
            </a:r>
            <a:r>
              <a:rPr lang="en-US" sz="4800" smtClean="0"/>
              <a:t> because of their work. And remember to live peaceably with each other.</a:t>
            </a:r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3429000" y="152400"/>
            <a:ext cx="5638800" cy="2590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 dirty="0">
                <a:latin typeface="Times New Roman" pitchFamily="18" charset="0"/>
              </a:rPr>
              <a:t>Respecting leaders: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 dirty="0">
                <a:latin typeface="Times New Roman" pitchFamily="18" charset="0"/>
              </a:rPr>
              <a:t>Strengthens them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 dirty="0">
                <a:latin typeface="Times New Roman" pitchFamily="18" charset="0"/>
              </a:rPr>
              <a:t>Strengthens the </a:t>
            </a:r>
            <a:br>
              <a:rPr lang="en-US" sz="5400" b="0" dirty="0">
                <a:latin typeface="Times New Roman" pitchFamily="18" charset="0"/>
              </a:rPr>
            </a:br>
            <a:r>
              <a:rPr lang="en-US" sz="5400" b="0" dirty="0">
                <a:latin typeface="Times New Roman" pitchFamily="18" charset="0"/>
              </a:rPr>
              <a:t>   church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6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6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7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1 Thessalonians 5</a:t>
            </a:r>
          </a:p>
        </p:txBody>
      </p:sp>
      <p:sp>
        <p:nvSpPr>
          <p:cNvPr id="7137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 smtClean="0"/>
              <a:t>12 Dear brothers and sisters, </a:t>
            </a:r>
            <a:r>
              <a:rPr lang="en-US" sz="4800" u="sng" smtClean="0"/>
              <a:t>respect</a:t>
            </a:r>
            <a:r>
              <a:rPr lang="en-US" sz="4800" smtClean="0"/>
              <a:t> those who are your leaders in the Lord’s work. They work hard among you and admonish you.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 smtClean="0"/>
              <a:t>13 </a:t>
            </a:r>
            <a:r>
              <a:rPr lang="en-US" sz="4800" u="sng" smtClean="0"/>
              <a:t>Think highly of them</a:t>
            </a:r>
            <a:r>
              <a:rPr lang="en-US" sz="4800" smtClean="0"/>
              <a:t> and give them your </a:t>
            </a:r>
            <a:r>
              <a:rPr lang="en-US" sz="4800" u="sng" smtClean="0"/>
              <a:t>wholehearted love</a:t>
            </a:r>
            <a:r>
              <a:rPr lang="en-US" sz="4800" smtClean="0"/>
              <a:t> because of their work. And remember to live peaceably with each other.</a:t>
            </a:r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3429000" y="152400"/>
            <a:ext cx="5638800" cy="3733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7000"/>
              </a:lnSpc>
              <a:spcBef>
                <a:spcPct val="5000"/>
              </a:spcBef>
            </a:pPr>
            <a:r>
              <a:rPr lang="en-US" sz="5400" b="0" dirty="0">
                <a:latin typeface="Times New Roman" pitchFamily="18" charset="0"/>
              </a:rPr>
              <a:t>Cynicism and suspicion of leaders:</a:t>
            </a:r>
          </a:p>
          <a:p>
            <a:pPr>
              <a:lnSpc>
                <a:spcPct val="70000"/>
              </a:lnSpc>
              <a:spcBef>
                <a:spcPct val="5000"/>
              </a:spcBef>
            </a:pPr>
            <a:r>
              <a:rPr lang="en-US" sz="5400" b="0" dirty="0">
                <a:latin typeface="Times New Roman" pitchFamily="18" charset="0"/>
              </a:rPr>
              <a:t>- spiritual poison</a:t>
            </a:r>
          </a:p>
          <a:p>
            <a:pPr>
              <a:lnSpc>
                <a:spcPct val="70000"/>
              </a:lnSpc>
              <a:spcBef>
                <a:spcPct val="5000"/>
              </a:spcBef>
            </a:pPr>
            <a:r>
              <a:rPr lang="en-US" sz="5400" b="0" dirty="0">
                <a:latin typeface="Times New Roman" pitchFamily="18" charset="0"/>
              </a:rPr>
              <a:t>  that cripples the </a:t>
            </a:r>
            <a:br>
              <a:rPr lang="en-US" sz="5400" b="0" dirty="0">
                <a:latin typeface="Times New Roman" pitchFamily="18" charset="0"/>
              </a:rPr>
            </a:br>
            <a:r>
              <a:rPr lang="en-US" sz="5400" b="0" dirty="0">
                <a:latin typeface="Times New Roman" pitchFamily="18" charset="0"/>
              </a:rPr>
              <a:t>  </a:t>
            </a:r>
            <a:r>
              <a:rPr lang="en-US" sz="5400" b="0" dirty="0" smtClean="0">
                <a:latin typeface="Times New Roman" pitchFamily="18" charset="0"/>
              </a:rPr>
              <a:t>body of Christ</a:t>
            </a:r>
            <a:endParaRPr lang="en-US" sz="5400" b="0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17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1 Thessalonians 5</a:t>
            </a:r>
          </a:p>
        </p:txBody>
      </p:sp>
      <p:sp>
        <p:nvSpPr>
          <p:cNvPr id="69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 smtClean="0"/>
              <a:t>12 Dear brothers and sisters, </a:t>
            </a:r>
            <a:r>
              <a:rPr lang="en-US" sz="4800" u="sng" smtClean="0"/>
              <a:t>respect</a:t>
            </a:r>
            <a:r>
              <a:rPr lang="en-US" sz="4800" smtClean="0"/>
              <a:t> those who are your leaders in the Lord’s work. They work hard among you and admonish you.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 smtClean="0"/>
              <a:t>13 </a:t>
            </a:r>
            <a:r>
              <a:rPr lang="en-US" sz="4800" u="sng" smtClean="0"/>
              <a:t>Think highly of them</a:t>
            </a:r>
            <a:r>
              <a:rPr lang="en-US" sz="4800" smtClean="0"/>
              <a:t> and give them your </a:t>
            </a:r>
            <a:r>
              <a:rPr lang="en-US" sz="4800" u="sng" smtClean="0"/>
              <a:t>wholehearted love</a:t>
            </a:r>
            <a:r>
              <a:rPr lang="en-US" sz="4800" smtClean="0"/>
              <a:t> because of their work. And remember to live peaceably with each other.</a:t>
            </a:r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3429000" y="152400"/>
            <a:ext cx="5638800" cy="3733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7000"/>
              </a:lnSpc>
              <a:spcBef>
                <a:spcPct val="5000"/>
              </a:spcBef>
            </a:pPr>
            <a:r>
              <a:rPr lang="en-US" sz="5400" b="0" dirty="0">
                <a:latin typeface="Times New Roman" pitchFamily="18" charset="0"/>
              </a:rPr>
              <a:t>Cynicism and suspicion of leaders:</a:t>
            </a:r>
          </a:p>
          <a:p>
            <a:pPr>
              <a:lnSpc>
                <a:spcPct val="70000"/>
              </a:lnSpc>
              <a:spcBef>
                <a:spcPct val="5000"/>
              </a:spcBef>
            </a:pPr>
            <a:r>
              <a:rPr lang="en-US" sz="5400" b="0" dirty="0">
                <a:latin typeface="Times New Roman" pitchFamily="18" charset="0"/>
              </a:rPr>
              <a:t>- different than </a:t>
            </a:r>
            <a:br>
              <a:rPr lang="en-US" sz="5400" b="0" dirty="0">
                <a:latin typeface="Times New Roman" pitchFamily="18" charset="0"/>
              </a:rPr>
            </a:br>
            <a:r>
              <a:rPr lang="en-US" sz="5400" b="0" dirty="0">
                <a:latin typeface="Times New Roman" pitchFamily="18" charset="0"/>
              </a:rPr>
              <a:t>  criticism, dissent</a:t>
            </a:r>
            <a:br>
              <a:rPr lang="en-US" sz="5400" b="0" dirty="0">
                <a:latin typeface="Times New Roman" pitchFamily="18" charset="0"/>
              </a:rPr>
            </a:br>
            <a:r>
              <a:rPr lang="en-US" sz="5400" b="0" dirty="0">
                <a:latin typeface="Times New Roman" pitchFamily="18" charset="0"/>
              </a:rPr>
              <a:t>  or questioning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22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1 Thessalonians 5</a:t>
            </a:r>
          </a:p>
        </p:txBody>
      </p:sp>
      <p:sp>
        <p:nvSpPr>
          <p:cNvPr id="69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 smtClean="0"/>
              <a:t>12 Dear brothers and sisters, respect those who are your leaders in the Lord’s work. They work hard among you and admonish you.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 smtClean="0"/>
              <a:t>13 Think highly of them and give them your wholehearted love because of their work. And remember to </a:t>
            </a:r>
            <a:r>
              <a:rPr lang="en-US" sz="4800" u="sng" smtClean="0"/>
              <a:t>live peaceably with each other</a:t>
            </a:r>
            <a:r>
              <a:rPr lang="en-US" sz="4800" smtClean="0"/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25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1 Thessalonians 5</a:t>
            </a:r>
          </a:p>
        </p:txBody>
      </p:sp>
      <p:sp>
        <p:nvSpPr>
          <p:cNvPr id="69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 smtClean="0"/>
              <a:t>12 Dear brothers and sisters, respect those who are your leaders in the Lord’s work. They work hard among you and admonish you.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 smtClean="0"/>
              <a:t>13 Think highly of them and give them your wholehearted love because of their work. And remember to </a:t>
            </a:r>
            <a:r>
              <a:rPr lang="en-US" sz="4800" u="sng" smtClean="0"/>
              <a:t>live peaceably with each other</a:t>
            </a:r>
            <a:r>
              <a:rPr lang="en-US" sz="4800" smtClean="0"/>
              <a:t>.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1752600" y="3124200"/>
            <a:ext cx="6172200" cy="1676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7000"/>
              </a:lnSpc>
              <a:spcBef>
                <a:spcPct val="10000"/>
              </a:spcBef>
            </a:pPr>
            <a:r>
              <a:rPr lang="en-US" sz="6600" b="0" dirty="0" smtClean="0">
                <a:latin typeface="Times New Roman" pitchFamily="18" charset="0"/>
              </a:rPr>
              <a:t>Not </a:t>
            </a:r>
            <a:r>
              <a:rPr lang="en-US" sz="6600" b="0" dirty="0">
                <a:latin typeface="Times New Roman" pitchFamily="18" charset="0"/>
              </a:rPr>
              <a:t>just </a:t>
            </a:r>
            <a:r>
              <a:rPr lang="en-US" sz="6600" b="0" dirty="0" smtClean="0">
                <a:latin typeface="Times New Roman" pitchFamily="18" charset="0"/>
              </a:rPr>
              <a:t>advice or a suggestion…</a:t>
            </a:r>
            <a:endParaRPr lang="en-US" sz="6600" b="0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25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1 Thessalonians 5</a:t>
            </a:r>
          </a:p>
        </p:txBody>
      </p:sp>
      <p:sp>
        <p:nvSpPr>
          <p:cNvPr id="69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 smtClean="0"/>
              <a:t>12 Dear brothers and sisters, respect those who are your leaders in the Lord’s work. They work hard among you and admonish you.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 smtClean="0"/>
              <a:t>13 Think highly of them and give them your wholehearted love because of their work. And remember to </a:t>
            </a:r>
            <a:r>
              <a:rPr lang="en-US" sz="4800" u="sng" smtClean="0"/>
              <a:t>live peaceably with each other</a:t>
            </a:r>
            <a:r>
              <a:rPr lang="en-US" sz="4800" smtClean="0"/>
              <a:t>.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81000" y="2362200"/>
            <a:ext cx="6629400" cy="25146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5C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>
              <a:lnSpc>
                <a:spcPct val="75000"/>
              </a:lnSpc>
              <a:spcBef>
                <a:spcPct val="15000"/>
              </a:spcBef>
              <a:defRPr/>
            </a:pPr>
            <a:r>
              <a:rPr lang="en-US" sz="5400" b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Prov</a:t>
            </a: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54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13:10 Pride </a:t>
            </a: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only breeds quarrels, but wisdom is found in those who take advice. </a:t>
            </a:r>
            <a:endParaRPr lang="en-US" sz="10600" b="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25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1 Thessalonians 5</a:t>
            </a:r>
          </a:p>
        </p:txBody>
      </p:sp>
      <p:sp>
        <p:nvSpPr>
          <p:cNvPr id="69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 smtClean="0"/>
              <a:t>12 Dear brothers and sisters, respect those who are your leaders in the Lord’s work. They work hard among you and admonish you.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 smtClean="0"/>
              <a:t>13 Think highly of them and give them your wholehearted love because of their work. And remember to </a:t>
            </a:r>
            <a:r>
              <a:rPr lang="en-US" sz="4800" u="sng" smtClean="0"/>
              <a:t>live peaceably with each other</a:t>
            </a:r>
            <a:r>
              <a:rPr lang="en-US" sz="4800" smtClean="0"/>
              <a:t>.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429000" y="152400"/>
            <a:ext cx="5638800" cy="6019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7000"/>
              </a:lnSpc>
              <a:spcBef>
                <a:spcPct val="10000"/>
              </a:spcBef>
            </a:pPr>
            <a:r>
              <a:rPr lang="en-US" sz="5400" b="0" dirty="0">
                <a:latin typeface="Times New Roman" pitchFamily="18" charset="0"/>
              </a:rPr>
              <a:t>Who can be a leader?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 dirty="0">
                <a:latin typeface="Times New Roman" pitchFamily="18" charset="0"/>
              </a:rPr>
              <a:t>You!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endParaRPr lang="en-US" sz="5400" b="0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25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1 Thessalonians 5</a:t>
            </a:r>
          </a:p>
        </p:txBody>
      </p:sp>
      <p:sp>
        <p:nvSpPr>
          <p:cNvPr id="69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 smtClean="0"/>
              <a:t>12 Dear brothers and sisters, respect those who are your leaders in the Lord’s work. They work hard among you and admonish you.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 smtClean="0"/>
              <a:t>13 Think highly of them and give them your wholehearted love because of their work. And remember to </a:t>
            </a:r>
            <a:r>
              <a:rPr lang="en-US" sz="4800" u="sng" smtClean="0"/>
              <a:t>live peaceably with each other</a:t>
            </a:r>
            <a:r>
              <a:rPr lang="en-US" sz="4800" smtClean="0"/>
              <a:t>.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429000" y="152400"/>
            <a:ext cx="5638800" cy="6019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7000"/>
              </a:lnSpc>
              <a:spcBef>
                <a:spcPct val="10000"/>
              </a:spcBef>
            </a:pPr>
            <a:r>
              <a:rPr lang="en-US" sz="5400" b="0" dirty="0">
                <a:latin typeface="Times New Roman" pitchFamily="18" charset="0"/>
              </a:rPr>
              <a:t>Who can be a leader?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 dirty="0">
                <a:latin typeface="Times New Roman" pitchFamily="18" charset="0"/>
              </a:rPr>
              <a:t>You!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endParaRPr lang="en-US" sz="5400" b="0" dirty="0">
              <a:latin typeface="Times New Roman" pitchFamily="18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28600" y="2209800"/>
            <a:ext cx="8305800" cy="2667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7000"/>
              </a:lnSpc>
              <a:spcBef>
                <a:spcPct val="10000"/>
              </a:spcBef>
            </a:pPr>
            <a:r>
              <a:rPr lang="en-US" sz="5400" b="0" dirty="0">
                <a:latin typeface="Times New Roman" pitchFamily="18" charset="0"/>
              </a:rPr>
              <a:t>1Tim. 3:1 It is a trustworthy statement: if anyone aspires to the office of overseer, it is a fine work he desires to do.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3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 smtClean="0"/>
              <a:t>12 Dear brothers and sisters, respect those who are your </a:t>
            </a:r>
            <a:r>
              <a:rPr lang="en-US" sz="4800" u="sng" smtClean="0"/>
              <a:t>leaders</a:t>
            </a:r>
            <a:r>
              <a:rPr lang="en-US" sz="4800" smtClean="0"/>
              <a:t> in the Lord’s work. They work hard among you and admonish you.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 smtClean="0"/>
              <a:t>13 Think highly of them and give them your wholehearted love because of their work. And remember to live peaceably with each other.</a:t>
            </a:r>
          </a:p>
        </p:txBody>
      </p:sp>
      <p:sp>
        <p:nvSpPr>
          <p:cNvPr id="740355" name="Rectangle 3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1 Thessalonians 5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295400" y="4953000"/>
            <a:ext cx="5638800" cy="1447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5000"/>
              </a:lnSpc>
              <a:spcBef>
                <a:spcPct val="10000"/>
              </a:spcBef>
            </a:pPr>
            <a:r>
              <a:rPr lang="en-US" sz="6000" b="0">
                <a:latin typeface="Times New Roman" pitchFamily="18" charset="0"/>
              </a:rPr>
              <a:t>1. Proper attitude </a:t>
            </a:r>
            <a:br>
              <a:rPr lang="en-US" sz="6000" b="0">
                <a:latin typeface="Times New Roman" pitchFamily="18" charset="0"/>
              </a:rPr>
            </a:br>
            <a:r>
              <a:rPr lang="en-US" sz="6000" b="0">
                <a:latin typeface="Times New Roman" pitchFamily="18" charset="0"/>
              </a:rPr>
              <a:t>    toward leaders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4343400" y="2895600"/>
            <a:ext cx="4038600" cy="1219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5000"/>
              </a:lnSpc>
              <a:spcBef>
                <a:spcPct val="10000"/>
              </a:spcBef>
            </a:pPr>
            <a:r>
              <a:rPr lang="en-US" sz="5400" b="0" dirty="0">
                <a:latin typeface="Times New Roman" pitchFamily="18" charset="0"/>
              </a:rPr>
              <a:t>Leaders in Thessalonica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25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1 Thessalonians 5</a:t>
            </a:r>
          </a:p>
        </p:txBody>
      </p:sp>
      <p:sp>
        <p:nvSpPr>
          <p:cNvPr id="69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 smtClean="0"/>
              <a:t>12 Dear brothers and sisters, respect those who are your leaders in the Lord’s work. They work hard among you and admonish you.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 smtClean="0"/>
              <a:t>13 Think highly of them and give them your wholehearted love because of their work. And remember to </a:t>
            </a:r>
            <a:r>
              <a:rPr lang="en-US" sz="4800" u="sng" smtClean="0"/>
              <a:t>live peaceably with each other</a:t>
            </a:r>
            <a:r>
              <a:rPr lang="en-US" sz="4800" smtClean="0"/>
              <a:t>.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429000" y="152400"/>
            <a:ext cx="5638800" cy="6096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7000"/>
              </a:lnSpc>
              <a:spcBef>
                <a:spcPct val="10000"/>
              </a:spcBef>
            </a:pPr>
            <a:r>
              <a:rPr lang="en-US" sz="5400" b="0" dirty="0">
                <a:latin typeface="Times New Roman" pitchFamily="18" charset="0"/>
              </a:rPr>
              <a:t>Who can be a leader?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 dirty="0">
                <a:latin typeface="Times New Roman" pitchFamily="18" charset="0"/>
              </a:rPr>
              <a:t>You!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 dirty="0">
                <a:latin typeface="Times New Roman" pitchFamily="18" charset="0"/>
              </a:rPr>
              <a:t>Leaders are badly needed!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 dirty="0">
                <a:latin typeface="Times New Roman" pitchFamily="18" charset="0"/>
              </a:rPr>
              <a:t>Ask God if he wants you to lead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 dirty="0">
                <a:latin typeface="Times New Roman" pitchFamily="18" charset="0"/>
              </a:rPr>
              <a:t>Get equipped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 dirty="0">
                <a:latin typeface="Times New Roman" pitchFamily="18" charset="0"/>
              </a:rPr>
              <a:t>Begin to serve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25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1 Thessalonians 5</a:t>
            </a:r>
          </a:p>
        </p:txBody>
      </p:sp>
      <p:sp>
        <p:nvSpPr>
          <p:cNvPr id="69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 smtClean="0"/>
              <a:t>12 Dear brothers and sisters, respect those who are your leaders in the Lord’s work. They work hard among you and admonish you.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 smtClean="0"/>
              <a:t>13 Think highly of them and give them your wholehearted love because of their work. And remember to </a:t>
            </a:r>
            <a:r>
              <a:rPr lang="en-US" sz="4800" u="sng" smtClean="0"/>
              <a:t>live peaceably with each other</a:t>
            </a:r>
            <a:r>
              <a:rPr lang="en-US" sz="4800" smtClean="0"/>
              <a:t>.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429000" y="152400"/>
            <a:ext cx="5638800" cy="6096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7000"/>
              </a:lnSpc>
              <a:spcBef>
                <a:spcPct val="10000"/>
              </a:spcBef>
            </a:pPr>
            <a:r>
              <a:rPr lang="en-US" sz="5400" b="0" dirty="0">
                <a:latin typeface="Times New Roman" pitchFamily="18" charset="0"/>
              </a:rPr>
              <a:t>Who can be a leader?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 dirty="0">
                <a:latin typeface="Times New Roman" pitchFamily="18" charset="0"/>
              </a:rPr>
              <a:t>You!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 dirty="0">
                <a:latin typeface="Times New Roman" pitchFamily="18" charset="0"/>
              </a:rPr>
              <a:t>Leaders are badly needed!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 dirty="0">
                <a:latin typeface="Times New Roman" pitchFamily="18" charset="0"/>
              </a:rPr>
              <a:t>Ask God if he wants you to lead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 dirty="0">
                <a:latin typeface="Times New Roman" pitchFamily="18" charset="0"/>
              </a:rPr>
              <a:t>Get equipped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 dirty="0">
                <a:latin typeface="Times New Roman" pitchFamily="18" charset="0"/>
              </a:rPr>
              <a:t>Begin to serve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47800" y="2362200"/>
            <a:ext cx="5029200" cy="1981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7000"/>
              </a:lnSpc>
              <a:spcBef>
                <a:spcPct val="10000"/>
              </a:spcBef>
            </a:pPr>
            <a:r>
              <a:rPr lang="en-US" sz="8000" b="0" dirty="0" smtClean="0">
                <a:latin typeface="Times New Roman" pitchFamily="18" charset="0"/>
              </a:rPr>
              <a:t>The joys of leadership</a:t>
            </a:r>
            <a:endParaRPr lang="en-US" sz="8000" b="0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10600" smtClean="0"/>
              <a:t>Leadership</a:t>
            </a:r>
          </a:p>
        </p:txBody>
      </p:sp>
      <p:sp>
        <p:nvSpPr>
          <p:cNvPr id="425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1963" y="2362200"/>
            <a:ext cx="7462837" cy="4114800"/>
          </a:xfrm>
        </p:spPr>
        <p:txBody>
          <a:bodyPr lIns="90488" tIns="44450" rIns="90488" bIns="44450"/>
          <a:lstStyle/>
          <a:p>
            <a:pPr>
              <a:defRPr/>
            </a:pPr>
            <a:r>
              <a:rPr lang="en-US" sz="6000" dirty="0" smtClean="0"/>
              <a:t>Observations?</a:t>
            </a:r>
          </a:p>
          <a:p>
            <a:pPr>
              <a:defRPr/>
            </a:pPr>
            <a:r>
              <a:rPr lang="en-US" sz="6000" dirty="0" smtClean="0"/>
              <a:t>Comments?</a:t>
            </a:r>
          </a:p>
          <a:p>
            <a:pPr>
              <a:defRPr/>
            </a:pPr>
            <a:r>
              <a:rPr lang="en-US" sz="6000" dirty="0" smtClean="0"/>
              <a:t>Questions?</a:t>
            </a:r>
          </a:p>
          <a:p>
            <a:pPr>
              <a:defRPr/>
            </a:pPr>
            <a:r>
              <a:rPr lang="en-US" sz="6000" dirty="0" smtClean="0"/>
              <a:t>Experiences?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35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 smtClean="0"/>
              <a:t>12 Dear brothers and sisters, respect those who are your </a:t>
            </a:r>
            <a:r>
              <a:rPr lang="en-US" sz="4800" u="sng" smtClean="0"/>
              <a:t>leaders</a:t>
            </a:r>
            <a:r>
              <a:rPr lang="en-US" sz="4800" smtClean="0"/>
              <a:t> in the Lord’s work. They work hard among you and admonish you.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 smtClean="0"/>
              <a:t>13 Think highly of them and give them your wholehearted love because of their work. And remember to live peaceably with each other.</a:t>
            </a:r>
          </a:p>
        </p:txBody>
      </p:sp>
      <p:sp>
        <p:nvSpPr>
          <p:cNvPr id="740355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1 Thessalonians 5</a:t>
            </a:r>
          </a:p>
        </p:txBody>
      </p:sp>
      <p:sp>
        <p:nvSpPr>
          <p:cNvPr id="8198" name="Rectangle 5"/>
          <p:cNvSpPr>
            <a:spLocks noChangeArrowheads="1"/>
          </p:cNvSpPr>
          <p:nvPr/>
        </p:nvSpPr>
        <p:spPr bwMode="auto">
          <a:xfrm>
            <a:off x="4495800" y="4191000"/>
            <a:ext cx="1981200" cy="609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7000"/>
              </a:lnSpc>
              <a:spcBef>
                <a:spcPct val="10000"/>
              </a:spcBef>
            </a:pPr>
            <a:r>
              <a:rPr lang="en-US" sz="5400" b="0" dirty="0">
                <a:latin typeface="Times New Roman" pitchFamily="18" charset="0"/>
              </a:rPr>
              <a:t>Plural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295400" y="4953000"/>
            <a:ext cx="5638800" cy="1447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5000"/>
              </a:lnSpc>
              <a:spcBef>
                <a:spcPct val="10000"/>
              </a:spcBef>
            </a:pPr>
            <a:r>
              <a:rPr lang="en-US" sz="6000" b="0">
                <a:latin typeface="Times New Roman" pitchFamily="18" charset="0"/>
              </a:rPr>
              <a:t>1. Proper attitude </a:t>
            </a:r>
            <a:br>
              <a:rPr lang="en-US" sz="6000" b="0">
                <a:latin typeface="Times New Roman" pitchFamily="18" charset="0"/>
              </a:rPr>
            </a:br>
            <a:r>
              <a:rPr lang="en-US" sz="6000" b="0">
                <a:latin typeface="Times New Roman" pitchFamily="18" charset="0"/>
              </a:rPr>
              <a:t>    toward leaders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343400" y="2895600"/>
            <a:ext cx="4038600" cy="1219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5000"/>
              </a:lnSpc>
              <a:spcBef>
                <a:spcPct val="10000"/>
              </a:spcBef>
            </a:pPr>
            <a:r>
              <a:rPr lang="en-US" sz="5400" b="0" dirty="0">
                <a:latin typeface="Times New Roman" pitchFamily="18" charset="0"/>
              </a:rPr>
              <a:t>Leaders in Thessalonica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35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 dirty="0" smtClean="0"/>
              <a:t>12 Dear brothers and sisters, respect those who are your </a:t>
            </a:r>
            <a:r>
              <a:rPr lang="en-US" sz="4800" u="sng" dirty="0" smtClean="0"/>
              <a:t>leaders</a:t>
            </a:r>
            <a:r>
              <a:rPr lang="en-US" sz="4800" dirty="0" smtClean="0"/>
              <a:t> in the Lord’s work. They work hard among you and admonish you.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 dirty="0" smtClean="0"/>
              <a:t>13 Think highly of them and give them your wholehearted love because of their work. And remember to live peaceably with each other.</a:t>
            </a:r>
          </a:p>
        </p:txBody>
      </p:sp>
      <p:sp>
        <p:nvSpPr>
          <p:cNvPr id="740355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1 Thessalonians 5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295400" y="4953000"/>
            <a:ext cx="5638800" cy="1447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5000"/>
              </a:lnSpc>
              <a:spcBef>
                <a:spcPct val="10000"/>
              </a:spcBef>
            </a:pPr>
            <a:r>
              <a:rPr lang="en-US" sz="6000" b="0">
                <a:latin typeface="Times New Roman" pitchFamily="18" charset="0"/>
              </a:rPr>
              <a:t>1. Proper attitude </a:t>
            </a:r>
            <a:br>
              <a:rPr lang="en-US" sz="6000" b="0">
                <a:latin typeface="Times New Roman" pitchFamily="18" charset="0"/>
              </a:rPr>
            </a:br>
            <a:r>
              <a:rPr lang="en-US" sz="6000" b="0">
                <a:latin typeface="Times New Roman" pitchFamily="18" charset="0"/>
              </a:rPr>
              <a:t>    toward leaders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4495800" y="4191000"/>
            <a:ext cx="1981200" cy="609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7000"/>
              </a:lnSpc>
              <a:spcBef>
                <a:spcPct val="10000"/>
              </a:spcBef>
            </a:pPr>
            <a:r>
              <a:rPr lang="en-US" sz="5400" b="0" dirty="0">
                <a:latin typeface="Times New Roman" pitchFamily="18" charset="0"/>
              </a:rPr>
              <a:t>Plural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4343400" y="2895600"/>
            <a:ext cx="4038600" cy="1219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5000"/>
              </a:lnSpc>
              <a:spcBef>
                <a:spcPct val="10000"/>
              </a:spcBef>
            </a:pPr>
            <a:r>
              <a:rPr lang="en-US" sz="5400" b="0" dirty="0">
                <a:latin typeface="Times New Roman" pitchFamily="18" charset="0"/>
              </a:rPr>
              <a:t>Leaders in Thessalonica</a:t>
            </a:r>
          </a:p>
        </p:txBody>
      </p:sp>
      <p:sp>
        <p:nvSpPr>
          <p:cNvPr id="9223" name="Rectangle 5"/>
          <p:cNvSpPr>
            <a:spLocks noChangeArrowheads="1"/>
          </p:cNvSpPr>
          <p:nvPr/>
        </p:nvSpPr>
        <p:spPr bwMode="auto">
          <a:xfrm>
            <a:off x="4876800" y="4495800"/>
            <a:ext cx="3733800" cy="1295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>
                <a:latin typeface="Times New Roman" pitchFamily="18" charset="0"/>
              </a:rPr>
              <a:t>None went to seminary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35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 smtClean="0"/>
              <a:t>12 Dear brothers and sisters, respect those who are your </a:t>
            </a:r>
            <a:r>
              <a:rPr lang="en-US" sz="4800" u="sng" smtClean="0"/>
              <a:t>leaders</a:t>
            </a:r>
            <a:r>
              <a:rPr lang="en-US" sz="4800" smtClean="0"/>
              <a:t> in the Lord’s work. They work hard among you and admonish you.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 smtClean="0"/>
              <a:t>13 Think highly of them and give them your wholehearted love because of their work. And remember to live peaceably with each other.</a:t>
            </a:r>
          </a:p>
        </p:txBody>
      </p:sp>
      <p:sp>
        <p:nvSpPr>
          <p:cNvPr id="740355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1 Thessalonians 5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295400" y="4953000"/>
            <a:ext cx="6553200" cy="1447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5000"/>
              </a:lnSpc>
              <a:spcBef>
                <a:spcPct val="10000"/>
              </a:spcBef>
            </a:pPr>
            <a:r>
              <a:rPr lang="en-US" sz="6000" b="0">
                <a:latin typeface="Times New Roman" pitchFamily="18" charset="0"/>
              </a:rPr>
              <a:t>1. Proper attitude </a:t>
            </a:r>
            <a:br>
              <a:rPr lang="en-US" sz="6000" b="0">
                <a:latin typeface="Times New Roman" pitchFamily="18" charset="0"/>
              </a:rPr>
            </a:br>
            <a:r>
              <a:rPr lang="en-US" sz="6000" b="0">
                <a:latin typeface="Times New Roman" pitchFamily="18" charset="0"/>
              </a:rPr>
              <a:t>    toward leaders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505200" y="152400"/>
            <a:ext cx="5638800" cy="6553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7000"/>
              </a:lnSpc>
              <a:spcBef>
                <a:spcPct val="10000"/>
              </a:spcBef>
            </a:pPr>
            <a:r>
              <a:rPr lang="en-US" sz="5400" b="0" dirty="0">
                <a:latin typeface="Times New Roman" pitchFamily="18" charset="0"/>
              </a:rPr>
              <a:t>What are spiritual leaders?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 dirty="0">
                <a:latin typeface="Times New Roman" pitchFamily="18" charset="0"/>
              </a:rPr>
              <a:t>- relatively more </a:t>
            </a:r>
            <a:br>
              <a:rPr lang="en-US" sz="5400" b="0" dirty="0">
                <a:latin typeface="Times New Roman" pitchFamily="18" charset="0"/>
              </a:rPr>
            </a:br>
            <a:r>
              <a:rPr lang="en-US" sz="5400" b="0" dirty="0">
                <a:latin typeface="Times New Roman" pitchFamily="18" charset="0"/>
              </a:rPr>
              <a:t>   mature believers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 dirty="0">
                <a:latin typeface="Times New Roman" pitchFamily="18" charset="0"/>
              </a:rPr>
              <a:t>- must know the </a:t>
            </a:r>
            <a:br>
              <a:rPr lang="en-US" sz="5400" b="0" dirty="0">
                <a:latin typeface="Times New Roman" pitchFamily="18" charset="0"/>
              </a:rPr>
            </a:br>
            <a:r>
              <a:rPr lang="en-US" sz="5400" b="0" dirty="0">
                <a:latin typeface="Times New Roman" pitchFamily="18" charset="0"/>
              </a:rPr>
              <a:t>   </a:t>
            </a:r>
            <a:r>
              <a:rPr lang="en-US" sz="5400" b="0" dirty="0" smtClean="0">
                <a:latin typeface="Times New Roman" pitchFamily="18" charset="0"/>
              </a:rPr>
              <a:t>word</a:t>
            </a:r>
            <a:endParaRPr lang="en-US" sz="5400" b="0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35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 smtClean="0"/>
              <a:t>12 Dear brothers and sisters, respect those who are your </a:t>
            </a:r>
            <a:r>
              <a:rPr lang="en-US" sz="4800" u="sng" smtClean="0"/>
              <a:t>leaders</a:t>
            </a:r>
            <a:r>
              <a:rPr lang="en-US" sz="4800" smtClean="0"/>
              <a:t> in the Lord’s work. They work hard among you and admonish you.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 smtClean="0"/>
              <a:t>13 Think highly of them and give them your wholehearted love because of their work. And remember to live peaceably with each other.</a:t>
            </a:r>
          </a:p>
        </p:txBody>
      </p:sp>
      <p:sp>
        <p:nvSpPr>
          <p:cNvPr id="740355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1 Thessalonians 5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295400" y="4953000"/>
            <a:ext cx="6553200" cy="1447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5000"/>
              </a:lnSpc>
              <a:spcBef>
                <a:spcPct val="10000"/>
              </a:spcBef>
            </a:pPr>
            <a:r>
              <a:rPr lang="en-US" sz="6000" b="0">
                <a:latin typeface="Times New Roman" pitchFamily="18" charset="0"/>
              </a:rPr>
              <a:t>1. Proper attitude </a:t>
            </a:r>
            <a:br>
              <a:rPr lang="en-US" sz="6000" b="0">
                <a:latin typeface="Times New Roman" pitchFamily="18" charset="0"/>
              </a:rPr>
            </a:br>
            <a:r>
              <a:rPr lang="en-US" sz="6000" b="0">
                <a:latin typeface="Times New Roman" pitchFamily="18" charset="0"/>
              </a:rPr>
              <a:t>    toward leaders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505200" y="152400"/>
            <a:ext cx="5638800" cy="6553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7000"/>
              </a:lnSpc>
              <a:spcBef>
                <a:spcPct val="10000"/>
              </a:spcBef>
            </a:pPr>
            <a:r>
              <a:rPr lang="en-US" sz="5400" b="0" dirty="0">
                <a:latin typeface="Times New Roman" pitchFamily="18" charset="0"/>
              </a:rPr>
              <a:t>What are spiritual leaders?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 dirty="0">
                <a:latin typeface="Times New Roman" pitchFamily="18" charset="0"/>
              </a:rPr>
              <a:t>- relatively more </a:t>
            </a:r>
            <a:br>
              <a:rPr lang="en-US" sz="5400" b="0" dirty="0">
                <a:latin typeface="Times New Roman" pitchFamily="18" charset="0"/>
              </a:rPr>
            </a:br>
            <a:r>
              <a:rPr lang="en-US" sz="5400" b="0" dirty="0">
                <a:latin typeface="Times New Roman" pitchFamily="18" charset="0"/>
              </a:rPr>
              <a:t>   mature believers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5400" b="0" dirty="0">
                <a:latin typeface="Times New Roman" pitchFamily="18" charset="0"/>
              </a:rPr>
              <a:t>- must know the </a:t>
            </a:r>
            <a:br>
              <a:rPr lang="en-US" sz="5400" b="0" dirty="0">
                <a:latin typeface="Times New Roman" pitchFamily="18" charset="0"/>
              </a:rPr>
            </a:br>
            <a:r>
              <a:rPr lang="en-US" sz="5400" b="0" dirty="0">
                <a:latin typeface="Times New Roman" pitchFamily="18" charset="0"/>
              </a:rPr>
              <a:t>   </a:t>
            </a:r>
            <a:r>
              <a:rPr lang="en-US" sz="5400" b="0" dirty="0" smtClean="0">
                <a:latin typeface="Times New Roman" pitchFamily="18" charset="0"/>
              </a:rPr>
              <a:t>word</a:t>
            </a:r>
            <a:endParaRPr lang="en-US" sz="5400" b="0" dirty="0">
              <a:latin typeface="Times New Roman" pitchFamily="18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685800" y="3505200"/>
            <a:ext cx="7772400" cy="3048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FF0000"/>
              </a:gs>
              <a:gs pos="100000">
                <a:srgbClr val="000000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>
              <a:lnSpc>
                <a:spcPct val="75000"/>
              </a:lnSpc>
              <a:spcBef>
                <a:spcPct val="10000"/>
              </a:spcBef>
              <a:defRPr/>
            </a:pPr>
            <a:r>
              <a:rPr lang="en-US" sz="4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Tit 1:9 [A leader must] hold fast the faithful word which is in accordance with the teaching, so that he will be able both to exhort in sound doctrine and to refute those who contradict.</a:t>
            </a:r>
            <a:endParaRPr lang="en-US" sz="72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n1">
  <a:themeElements>
    <a:clrScheme name="">
      <a:dk1>
        <a:srgbClr val="919191"/>
      </a:dk1>
      <a:lt1>
        <a:srgbClr val="FFFFFF"/>
      </a:lt1>
      <a:dk2>
        <a:srgbClr val="0000F8"/>
      </a:dk2>
      <a:lt2>
        <a:srgbClr val="FAFD00"/>
      </a:lt2>
      <a:accent1>
        <a:srgbClr val="618FFD"/>
      </a:accent1>
      <a:accent2>
        <a:srgbClr val="FAFD00"/>
      </a:accent2>
      <a:accent3>
        <a:srgbClr val="AAAAFB"/>
      </a:accent3>
      <a:accent4>
        <a:srgbClr val="DADADA"/>
      </a:accent4>
      <a:accent5>
        <a:srgbClr val="B7C6FE"/>
      </a:accent5>
      <a:accent6>
        <a:srgbClr val="E3E500"/>
      </a:accent6>
      <a:hlink>
        <a:srgbClr val="FC0128"/>
      </a:hlink>
      <a:folHlink>
        <a:srgbClr val="CECECE"/>
      </a:folHlink>
    </a:clrScheme>
    <a:fontScheme name="den1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04775" cap="flat" cmpd="sng" algn="ctr">
          <a:solidFill>
            <a:schemeClr val="tx1"/>
          </a:solidFill>
          <a:prstDash val="solid"/>
          <a:round/>
          <a:headEnd type="none" w="sm" len="sm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04775" cap="flat" cmpd="sng" algn="ctr">
          <a:solidFill>
            <a:schemeClr val="tx1"/>
          </a:solidFill>
          <a:prstDash val="solid"/>
          <a:round/>
          <a:headEnd type="none" w="sm" len="sm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n1.po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n1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n1.po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n1.po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n1.po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n1.po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n1.po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Office\Templates\den1.pot</Template>
  <TotalTime>0</TotalTime>
  <Words>3738</Words>
  <Application>Microsoft Office PowerPoint</Application>
  <PresentationFormat>Letter Paper (8.5x11 in)</PresentationFormat>
  <Paragraphs>389</Paragraphs>
  <Slides>52</Slides>
  <Notes>52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7" baseType="lpstr">
      <vt:lpstr>Arial</vt:lpstr>
      <vt:lpstr>Monotype Sorts</vt:lpstr>
      <vt:lpstr>Times New Roman</vt:lpstr>
      <vt:lpstr>Wingdings</vt:lpstr>
      <vt:lpstr>den1</vt:lpstr>
      <vt:lpstr>1 Thessalonians 5</vt:lpstr>
      <vt:lpstr>1 Thessalonians 5</vt:lpstr>
      <vt:lpstr>1 Thessalonians 5</vt:lpstr>
      <vt:lpstr>1 Thessalonians 5</vt:lpstr>
      <vt:lpstr>1 Thessalonians 5</vt:lpstr>
      <vt:lpstr>1 Thessalonians 5</vt:lpstr>
      <vt:lpstr>1 Thessalonians 5</vt:lpstr>
      <vt:lpstr>1 Thessalonians 5</vt:lpstr>
      <vt:lpstr>1 Thessalonians 5</vt:lpstr>
      <vt:lpstr>1 Thessalonians 5</vt:lpstr>
      <vt:lpstr>1 Thessalonians 5</vt:lpstr>
      <vt:lpstr>1 Thessalonians 5</vt:lpstr>
      <vt:lpstr>1 Thessalonians 5</vt:lpstr>
      <vt:lpstr>1 Thessalonians 5</vt:lpstr>
      <vt:lpstr>1 Thessalonians 5</vt:lpstr>
      <vt:lpstr>1 Thessalonians 5</vt:lpstr>
      <vt:lpstr>1 Thessalonians 5</vt:lpstr>
      <vt:lpstr>1 Thessalonians 5</vt:lpstr>
      <vt:lpstr>1 Thessalonians 5</vt:lpstr>
      <vt:lpstr>1 Thessalonians 5</vt:lpstr>
      <vt:lpstr>1 Thessalonians 5</vt:lpstr>
      <vt:lpstr>1 Thessalonians 5</vt:lpstr>
      <vt:lpstr>1 Thessalonians 5</vt:lpstr>
      <vt:lpstr>1 Thessalonians 5</vt:lpstr>
      <vt:lpstr>1 Thessalonians 5</vt:lpstr>
      <vt:lpstr>1 Thessalonians 5</vt:lpstr>
      <vt:lpstr>1 Thessalonians 5</vt:lpstr>
      <vt:lpstr>1 Thessalonians 5</vt:lpstr>
      <vt:lpstr>1 Thessalonians 5</vt:lpstr>
      <vt:lpstr>1 Thessalonians 5</vt:lpstr>
      <vt:lpstr>1 Thessalonians 5</vt:lpstr>
      <vt:lpstr>1 Thessalonians 5</vt:lpstr>
      <vt:lpstr>1 Thessalonians 5</vt:lpstr>
      <vt:lpstr>1 Thessalonians 5</vt:lpstr>
      <vt:lpstr>1 Thessalonians 5</vt:lpstr>
      <vt:lpstr>1 Thessalonians 5</vt:lpstr>
      <vt:lpstr>1 Thessalonians 5</vt:lpstr>
      <vt:lpstr>1 Thessalonians 5</vt:lpstr>
      <vt:lpstr>1 Thessalonians 5</vt:lpstr>
      <vt:lpstr>1 Thessalonians 5</vt:lpstr>
      <vt:lpstr>1 Thessalonians 5</vt:lpstr>
      <vt:lpstr>1 Thessalonians 5</vt:lpstr>
      <vt:lpstr>1 Thessalonians 5</vt:lpstr>
      <vt:lpstr>1 Thessalonians 5</vt:lpstr>
      <vt:lpstr>1 Thessalonians 5</vt:lpstr>
      <vt:lpstr>1 Thessalonians 5</vt:lpstr>
      <vt:lpstr>1 Thessalonians 5</vt:lpstr>
      <vt:lpstr>1 Thessalonians 5</vt:lpstr>
      <vt:lpstr>1 Thessalonians 5</vt:lpstr>
      <vt:lpstr>1 Thessalonians 5</vt:lpstr>
      <vt:lpstr>1 Thessalonians 5</vt:lpstr>
      <vt:lpstr>Leadership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2023-06-26T15:35:49Z</dcterms:created>
  <dcterms:modified xsi:type="dcterms:W3CDTF">2023-06-26T15:35:56Z</dcterms:modified>
</cp:coreProperties>
</file>