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72" r:id="rId2"/>
    <p:sldMasterId id="2147483684" r:id="rId3"/>
  </p:sldMasterIdLst>
  <p:notesMasterIdLst>
    <p:notesMasterId r:id="rId41"/>
  </p:notesMasterIdLst>
  <p:sldIdLst>
    <p:sldId id="1325" r:id="rId4"/>
    <p:sldId id="1506" r:id="rId5"/>
    <p:sldId id="1507" r:id="rId6"/>
    <p:sldId id="1621" r:id="rId7"/>
    <p:sldId id="1508" r:id="rId8"/>
    <p:sldId id="1483" r:id="rId9"/>
    <p:sldId id="1502" r:id="rId10"/>
    <p:sldId id="1503" r:id="rId11"/>
    <p:sldId id="1504" r:id="rId12"/>
    <p:sldId id="1622" r:id="rId13"/>
    <p:sldId id="1618" r:id="rId14"/>
    <p:sldId id="1614" r:id="rId15"/>
    <p:sldId id="1496" r:id="rId16"/>
    <p:sldId id="1520" r:id="rId17"/>
    <p:sldId id="1509" r:id="rId18"/>
    <p:sldId id="1623" r:id="rId19"/>
    <p:sldId id="1615" r:id="rId20"/>
    <p:sldId id="1616" r:id="rId21"/>
    <p:sldId id="1497" r:id="rId22"/>
    <p:sldId id="1624" r:id="rId23"/>
    <p:sldId id="1095" r:id="rId24"/>
    <p:sldId id="1096" r:id="rId25"/>
    <p:sldId id="1097" r:id="rId26"/>
    <p:sldId id="1613" r:id="rId27"/>
    <p:sldId id="1609" r:id="rId28"/>
    <p:sldId id="1610" r:id="rId29"/>
    <p:sldId id="1611" r:id="rId30"/>
    <p:sldId id="1612" r:id="rId31"/>
    <p:sldId id="1489" r:id="rId32"/>
    <p:sldId id="1491" r:id="rId33"/>
    <p:sldId id="1490" r:id="rId34"/>
    <p:sldId id="1619" r:id="rId35"/>
    <p:sldId id="1512" r:id="rId36"/>
    <p:sldId id="1617" r:id="rId37"/>
    <p:sldId id="1499" r:id="rId38"/>
    <p:sldId id="1500" r:id="rId39"/>
    <p:sldId id="15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BA88"/>
    <a:srgbClr val="97450D"/>
    <a:srgbClr val="523E1A"/>
    <a:srgbClr val="3A2C12"/>
    <a:srgbClr val="503C18"/>
    <a:srgbClr val="43301D"/>
    <a:srgbClr val="2A1810"/>
    <a:srgbClr val="3F2519"/>
    <a:srgbClr val="332A1D"/>
    <a:srgbClr val="2A28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213" autoAdjust="0"/>
    <p:restoredTop sz="83112" autoAdjust="0"/>
  </p:normalViewPr>
  <p:slideViewPr>
    <p:cSldViewPr>
      <p:cViewPr varScale="1">
        <p:scale>
          <a:sx n="68" d="100"/>
          <a:sy n="68" d="100"/>
        </p:scale>
        <p:origin x="112" y="48"/>
      </p:cViewPr>
      <p:guideLst>
        <p:guide orient="horz" pos="2160"/>
        <p:guide pos="3840"/>
      </p:guideLst>
    </p:cSldViewPr>
  </p:slideViewPr>
  <p:notesTextViewPr>
    <p:cViewPr>
      <p:scale>
        <a:sx n="100" d="100"/>
        <a:sy n="100" d="100"/>
      </p:scale>
      <p:origin x="0" y="0"/>
    </p:cViewPr>
  </p:notesTextViewPr>
  <p:sorterViewPr>
    <p:cViewPr>
      <p:scale>
        <a:sx n="116" d="100"/>
        <a:sy n="116" d="100"/>
      </p:scale>
      <p:origin x="0" y="-168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5C749-4993-4E44-A439-8E1EDE8A1D92}" type="datetimeFigureOut">
              <a:rPr lang="en-US" smtClean="0"/>
              <a:pPr/>
              <a:t>8/3/2021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B3B516-1BB5-4C80-B268-F5F2C570A7D0}" type="slidenum">
              <a:rPr lang="en-US" smtClean="0"/>
              <a:pPr/>
              <a:t>‹#›</a:t>
            </a:fld>
            <a:endParaRPr lang="en-US"/>
          </a:p>
        </p:txBody>
      </p:sp>
    </p:spTree>
    <p:extLst>
      <p:ext uri="{BB962C8B-B14F-4D97-AF65-F5344CB8AC3E}">
        <p14:creationId xmlns:p14="http://schemas.microsoft.com/office/powerpoint/2010/main" val="36123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a:t>
            </a:fld>
            <a:endParaRPr lang="en-US"/>
          </a:p>
        </p:txBody>
      </p:sp>
    </p:spTree>
    <p:extLst>
      <p:ext uri="{BB962C8B-B14F-4D97-AF65-F5344CB8AC3E}">
        <p14:creationId xmlns:p14="http://schemas.microsoft.com/office/powerpoint/2010/main" val="364764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You only have one life, and you’re spending it minute by minute on… online videos.</a:t>
            </a:r>
          </a:p>
          <a:p>
            <a:r>
              <a:rPr lang="en-US" b="1" dirty="0"/>
              <a:t>Full length? 85 hours.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119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566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12</a:t>
            </a:fld>
            <a:endParaRPr lang="en-US"/>
          </a:p>
        </p:txBody>
      </p:sp>
    </p:spTree>
    <p:extLst>
      <p:ext uri="{BB962C8B-B14F-4D97-AF65-F5344CB8AC3E}">
        <p14:creationId xmlns:p14="http://schemas.microsoft.com/office/powerpoint/2010/main" val="2108481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B3B516-1BB5-4C80-B268-F5F2C570A7D0}" type="slidenum">
              <a:rPr lang="en-US" smtClean="0"/>
              <a:pPr/>
              <a:t>13</a:t>
            </a:fld>
            <a:endParaRPr lang="en-US"/>
          </a:p>
        </p:txBody>
      </p:sp>
    </p:spTree>
    <p:extLst>
      <p:ext uri="{BB962C8B-B14F-4D97-AF65-F5344CB8AC3E}">
        <p14:creationId xmlns:p14="http://schemas.microsoft.com/office/powerpoint/2010/main" val="2320990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“Passions”</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epithumia</a:t>
            </a:r>
            <a:r>
              <a:rPr lang="en-US" sz="1200" kern="1200" dirty="0">
                <a:solidFill>
                  <a:schemeClr val="tx1"/>
                </a:solidFill>
                <a:effectLst/>
                <a:latin typeface="+mn-lt"/>
                <a:ea typeface="+mn-ea"/>
                <a:cs typeface="+mn-cs"/>
              </a:rPr>
              <a:t>) comes from the two root words roots </a:t>
            </a:r>
            <a:r>
              <a:rPr lang="en-US" sz="1200" i="1" kern="1200" dirty="0">
                <a:solidFill>
                  <a:schemeClr val="tx1"/>
                </a:solidFill>
                <a:effectLst/>
                <a:latin typeface="+mn-lt"/>
                <a:ea typeface="+mn-ea"/>
                <a:cs typeface="+mn-cs"/>
              </a:rPr>
              <a:t>epi</a:t>
            </a:r>
            <a:r>
              <a:rPr lang="en-US" sz="1200" kern="1200" dirty="0">
                <a:solidFill>
                  <a:schemeClr val="tx1"/>
                </a:solidFill>
                <a:effectLst/>
                <a:latin typeface="+mn-lt"/>
                <a:ea typeface="+mn-ea"/>
                <a:cs typeface="+mn-cs"/>
              </a:rPr>
              <a:t> (“over” or “on”) and </a:t>
            </a:r>
            <a:r>
              <a:rPr lang="en-US" sz="1200" i="1" kern="1200" dirty="0" err="1">
                <a:solidFill>
                  <a:schemeClr val="tx1"/>
                </a:solidFill>
                <a:effectLst/>
                <a:latin typeface="+mn-lt"/>
                <a:ea typeface="+mn-ea"/>
                <a:cs typeface="+mn-cs"/>
              </a:rPr>
              <a:t>thumia</a:t>
            </a:r>
            <a:r>
              <a:rPr lang="en-US" sz="1200" kern="1200" dirty="0">
                <a:solidFill>
                  <a:schemeClr val="tx1"/>
                </a:solidFill>
                <a:effectLst/>
                <a:latin typeface="+mn-lt"/>
                <a:ea typeface="+mn-ea"/>
                <a:cs typeface="+mn-cs"/>
              </a:rPr>
              <a:t> (“desire”). Thus, this is an “over desire.” We could translate this as a “great desire” or “inordinate” desire (</a:t>
            </a:r>
            <a:r>
              <a:rPr lang="en-US" sz="1200" kern="1200" dirty="0" err="1">
                <a:solidFill>
                  <a:schemeClr val="tx1"/>
                </a:solidFill>
                <a:effectLst/>
                <a:latin typeface="+mn-lt"/>
                <a:ea typeface="+mn-ea"/>
                <a:cs typeface="+mn-cs"/>
              </a:rPr>
              <a:t>BDAG</a:t>
            </a:r>
            <a:r>
              <a:rPr lang="en-US" sz="1200" kern="1200" dirty="0">
                <a:solidFill>
                  <a:schemeClr val="tx1"/>
                </a:solidFill>
                <a:effectLst/>
                <a:latin typeface="+mn-lt"/>
                <a:ea typeface="+mn-ea"/>
                <a:cs typeface="+mn-cs"/>
              </a:rPr>
              <a:t>). Sensual experiences aren’t bad. The problem is with our supercharged desires. We turn sensual experiences into the meaning of life, and this leaves us and other picking up the wreckage. </a:t>
            </a:r>
          </a:p>
        </p:txBody>
      </p:sp>
      <p:sp>
        <p:nvSpPr>
          <p:cNvPr id="4" name="Slide Number Placeholder 3"/>
          <p:cNvSpPr>
            <a:spLocks noGrp="1"/>
          </p:cNvSpPr>
          <p:nvPr>
            <p:ph type="sldNum" sz="quarter" idx="10"/>
          </p:nvPr>
        </p:nvSpPr>
        <p:spPr/>
        <p:txBody>
          <a:bodyPr/>
          <a:lstStyle/>
          <a:p>
            <a:fld id="{64B3B516-1BB5-4C80-B268-F5F2C570A7D0}" type="slidenum">
              <a:rPr lang="en-US" smtClean="0"/>
              <a:pPr/>
              <a:t>14</a:t>
            </a:fld>
            <a:endParaRPr lang="en-US"/>
          </a:p>
        </p:txBody>
      </p:sp>
    </p:spTree>
    <p:extLst>
      <p:ext uri="{BB962C8B-B14F-4D97-AF65-F5344CB8AC3E}">
        <p14:creationId xmlns:p14="http://schemas.microsoft.com/office/powerpoint/2010/main" val="84244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15</a:t>
            </a:fld>
            <a:endParaRPr lang="en-US"/>
          </a:p>
        </p:txBody>
      </p:sp>
    </p:spTree>
    <p:extLst>
      <p:ext uri="{BB962C8B-B14F-4D97-AF65-F5344CB8AC3E}">
        <p14:creationId xmlns:p14="http://schemas.microsoft.com/office/powerpoint/2010/main" val="519540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16</a:t>
            </a:fld>
            <a:endParaRPr lang="en-US"/>
          </a:p>
        </p:txBody>
      </p:sp>
    </p:spTree>
    <p:extLst>
      <p:ext uri="{BB962C8B-B14F-4D97-AF65-F5344CB8AC3E}">
        <p14:creationId xmlns:p14="http://schemas.microsoft.com/office/powerpoint/2010/main" val="4244461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17</a:t>
            </a:fld>
            <a:endParaRPr lang="en-US"/>
          </a:p>
        </p:txBody>
      </p:sp>
    </p:spTree>
    <p:extLst>
      <p:ext uri="{BB962C8B-B14F-4D97-AF65-F5344CB8AC3E}">
        <p14:creationId xmlns:p14="http://schemas.microsoft.com/office/powerpoint/2010/main" val="2450621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18</a:t>
            </a:fld>
            <a:endParaRPr lang="en-US"/>
          </a:p>
        </p:txBody>
      </p:sp>
    </p:spTree>
    <p:extLst>
      <p:ext uri="{BB962C8B-B14F-4D97-AF65-F5344CB8AC3E}">
        <p14:creationId xmlns:p14="http://schemas.microsoft.com/office/powerpoint/2010/main" val="3857039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19</a:t>
            </a:fld>
            <a:endParaRPr lang="en-US"/>
          </a:p>
        </p:txBody>
      </p:sp>
    </p:spTree>
    <p:extLst>
      <p:ext uri="{BB962C8B-B14F-4D97-AF65-F5344CB8AC3E}">
        <p14:creationId xmlns:p14="http://schemas.microsoft.com/office/powerpoint/2010/main" val="340790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a:t>
            </a:fld>
            <a:endParaRPr lang="en-US"/>
          </a:p>
        </p:txBody>
      </p:sp>
    </p:spTree>
    <p:extLst>
      <p:ext uri="{BB962C8B-B14F-4D97-AF65-F5344CB8AC3E}">
        <p14:creationId xmlns:p14="http://schemas.microsoft.com/office/powerpoint/2010/main" val="2914837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20</a:t>
            </a:fld>
            <a:endParaRPr lang="en-US"/>
          </a:p>
        </p:txBody>
      </p:sp>
    </p:spTree>
    <p:extLst>
      <p:ext uri="{BB962C8B-B14F-4D97-AF65-F5344CB8AC3E}">
        <p14:creationId xmlns:p14="http://schemas.microsoft.com/office/powerpoint/2010/main" val="2766764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872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944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rPr>
              <a:t>It isn’t the weight of the stone that bothers 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218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400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2663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0266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4360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840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165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a:t>
            </a:fld>
            <a:endParaRPr lang="en-US"/>
          </a:p>
        </p:txBody>
      </p:sp>
    </p:spTree>
    <p:extLst>
      <p:ext uri="{BB962C8B-B14F-4D97-AF65-F5344CB8AC3E}">
        <p14:creationId xmlns:p14="http://schemas.microsoft.com/office/powerpoint/2010/main" val="2432137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791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6074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019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33</a:t>
            </a:fld>
            <a:endParaRPr lang="en-US"/>
          </a:p>
        </p:txBody>
      </p:sp>
    </p:spTree>
    <p:extLst>
      <p:ext uri="{BB962C8B-B14F-4D97-AF65-F5344CB8AC3E}">
        <p14:creationId xmlns:p14="http://schemas.microsoft.com/office/powerpoint/2010/main" val="1918324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Someone can buy you a gift, give you money, or speak kind words to you. That’s nice. But we’re reading about a love far deeper than this. After all, what would make you feel more loved: (1) If I sacrificed to give you money or (2) if I sacrificed to give you my life? Many people grew up with parents who showered them with gifts, but they were never relationally or emotionally present with us. They didn’t want another present from the store… They wanted time with their mom and dad. Now, as adults, they realize that they wouldn’t even want to spend regular time with their parents, because they never built a substantive relationship.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didn’t just give us gifts, but himself. He didn’t merely </a:t>
            </a:r>
            <a:r>
              <a:rPr lang="en-US" sz="1200" i="1" kern="1200" dirty="0">
                <a:solidFill>
                  <a:schemeClr val="tx1"/>
                </a:solidFill>
                <a:effectLst/>
                <a:latin typeface="+mn-lt"/>
                <a:ea typeface="+mn-ea"/>
                <a:cs typeface="+mn-cs"/>
              </a:rPr>
              <a:t>tell</a:t>
            </a:r>
            <a:r>
              <a:rPr lang="en-US" sz="1200" kern="1200" dirty="0">
                <a:solidFill>
                  <a:schemeClr val="tx1"/>
                </a:solidFill>
                <a:effectLst/>
                <a:latin typeface="+mn-lt"/>
                <a:ea typeface="+mn-ea"/>
                <a:cs typeface="+mn-cs"/>
              </a:rPr>
              <a:t> us that he loves us, he </a:t>
            </a:r>
            <a:r>
              <a:rPr lang="en-US" sz="1200" i="1" kern="1200" dirty="0">
                <a:solidFill>
                  <a:schemeClr val="tx1"/>
                </a:solidFill>
                <a:effectLst/>
                <a:latin typeface="+mn-lt"/>
                <a:ea typeface="+mn-ea"/>
                <a:cs typeface="+mn-cs"/>
              </a:rPr>
              <a:t>showed</a:t>
            </a:r>
            <a:r>
              <a:rPr lang="en-US" sz="1200" kern="1200" dirty="0">
                <a:solidFill>
                  <a:schemeClr val="tx1"/>
                </a:solidFill>
                <a:effectLst/>
                <a:latin typeface="+mn-lt"/>
                <a:ea typeface="+mn-ea"/>
                <a:cs typeface="+mn-cs"/>
              </a:rPr>
              <a:t> it, dying naked on a Roman Cross. This language of a </a:t>
            </a:r>
            <a:r>
              <a:rPr lang="en-US" sz="1200" b="1" kern="1200" dirty="0">
                <a:solidFill>
                  <a:schemeClr val="tx1"/>
                </a:solidFill>
                <a:effectLst/>
                <a:latin typeface="+mn-lt"/>
                <a:ea typeface="+mn-ea"/>
                <a:cs typeface="+mn-cs"/>
              </a:rPr>
              <a:t>“lamb unblemished and spotless”</a:t>
            </a:r>
            <a:r>
              <a:rPr lang="en-US" sz="1200" kern="1200" dirty="0">
                <a:solidFill>
                  <a:schemeClr val="tx1"/>
                </a:solidFill>
                <a:effectLst/>
                <a:latin typeface="+mn-lt"/>
                <a:ea typeface="+mn-ea"/>
                <a:cs typeface="+mn-cs"/>
              </a:rPr>
              <a:t> harkens back to the OT sacrificial system, the Passover (Ex. 12:5), and the predictions of the Suffering Servant (Isa. 53:7; cf. 1 Pet. 2:21-25). We agree with Schreiner that it’s probably “best to think of Peter as seeing the death of Christ as embracing all three ideas.”</a:t>
            </a:r>
          </a:p>
          <a:p>
            <a:r>
              <a:rPr lang="en-US" sz="1200" kern="1200" dirty="0">
                <a:solidFill>
                  <a:schemeClr val="tx1"/>
                </a:solidFill>
                <a:effectLst/>
                <a:latin typeface="+mn-lt"/>
                <a:ea typeface="+mn-ea"/>
                <a:cs typeface="+mn-cs"/>
              </a:rPr>
              <a:t>Thomas R. Schreiner, </a:t>
            </a:r>
            <a:r>
              <a:rPr lang="en-US" sz="1200" i="1" kern="1200" dirty="0">
                <a:solidFill>
                  <a:schemeClr val="tx1"/>
                </a:solidFill>
                <a:effectLst/>
                <a:latin typeface="+mn-lt"/>
                <a:ea typeface="+mn-ea"/>
                <a:cs typeface="+mn-cs"/>
              </a:rPr>
              <a:t>1, 2 Peter, Jude</a:t>
            </a:r>
            <a:r>
              <a:rPr lang="en-US" sz="1200" kern="1200" dirty="0">
                <a:solidFill>
                  <a:schemeClr val="tx1"/>
                </a:solidFill>
                <a:effectLst/>
                <a:latin typeface="+mn-lt"/>
                <a:ea typeface="+mn-ea"/>
                <a:cs typeface="+mn-cs"/>
              </a:rPr>
              <a:t>, vol. 37, The New American Commentary (Nashville: Broadman &amp; Holman Publishers, 2003), 87.</a:t>
            </a:r>
          </a:p>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34</a:t>
            </a:fld>
            <a:endParaRPr lang="en-US"/>
          </a:p>
        </p:txBody>
      </p:sp>
    </p:spTree>
    <p:extLst>
      <p:ext uri="{BB962C8B-B14F-4D97-AF65-F5344CB8AC3E}">
        <p14:creationId xmlns:p14="http://schemas.microsoft.com/office/powerpoint/2010/main" val="4286560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35</a:t>
            </a:fld>
            <a:endParaRPr lang="en-US"/>
          </a:p>
        </p:txBody>
      </p:sp>
    </p:spTree>
    <p:extLst>
      <p:ext uri="{BB962C8B-B14F-4D97-AF65-F5344CB8AC3E}">
        <p14:creationId xmlns:p14="http://schemas.microsoft.com/office/powerpoint/2010/main" val="2521078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36</a:t>
            </a:fld>
            <a:endParaRPr lang="en-US"/>
          </a:p>
        </p:txBody>
      </p:sp>
    </p:spTree>
    <p:extLst>
      <p:ext uri="{BB962C8B-B14F-4D97-AF65-F5344CB8AC3E}">
        <p14:creationId xmlns:p14="http://schemas.microsoft.com/office/powerpoint/2010/main" val="4257640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37</a:t>
            </a:fld>
            <a:endParaRPr lang="en-US"/>
          </a:p>
        </p:txBody>
      </p:sp>
    </p:spTree>
    <p:extLst>
      <p:ext uri="{BB962C8B-B14F-4D97-AF65-F5344CB8AC3E}">
        <p14:creationId xmlns:p14="http://schemas.microsoft.com/office/powerpoint/2010/main" val="121023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a:t>
            </a:fld>
            <a:endParaRPr lang="en-US"/>
          </a:p>
        </p:txBody>
      </p:sp>
    </p:spTree>
    <p:extLst>
      <p:ext uri="{BB962C8B-B14F-4D97-AF65-F5344CB8AC3E}">
        <p14:creationId xmlns:p14="http://schemas.microsoft.com/office/powerpoint/2010/main" val="118470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a:t>
            </a:fld>
            <a:endParaRPr lang="en-US"/>
          </a:p>
        </p:txBody>
      </p:sp>
    </p:spTree>
    <p:extLst>
      <p:ext uri="{BB962C8B-B14F-4D97-AF65-F5344CB8AC3E}">
        <p14:creationId xmlns:p14="http://schemas.microsoft.com/office/powerpoint/2010/main" val="852778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3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8760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931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You only have one life, and you’re spending it minute by minute on… online videos.</a:t>
            </a:r>
          </a:p>
          <a:p>
            <a:r>
              <a:rPr lang="en-US" b="1" dirty="0"/>
              <a:t>Full length? 85 hours.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26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1184137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31178719"/>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9370203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87169165"/>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55102219"/>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3948784"/>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8751788"/>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79299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2188564"/>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2147073"/>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9237274"/>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617289859"/>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569485976"/>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357468568"/>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348689627"/>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196886178"/>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893774282"/>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09375701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006537622"/>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46044710"/>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504868210"/>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16091357"/>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8/3/2021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solidFill>
                  <a:prstClr val="white">
                    <a:tint val="75000"/>
                  </a:prstClr>
                </a:solidFill>
              </a:rPr>
              <a:pPr/>
              <a:t>8/3/2021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8249888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8/3/2021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27864763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4.gi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49E938E-2C77-4518-84EA-1AED384764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11" t="13041" r="15713" b="19761"/>
          <a:stretch/>
        </p:blipFill>
        <p:spPr>
          <a:xfrm>
            <a:off x="2084070" y="2590800"/>
            <a:ext cx="8023860" cy="1513936"/>
          </a:xfrm>
          <a:prstGeom prst="rect">
            <a:avLst/>
          </a:prstGeom>
        </p:spPr>
      </p:pic>
    </p:spTree>
    <p:extLst>
      <p:ext uri="{BB962C8B-B14F-4D97-AF65-F5344CB8AC3E}">
        <p14:creationId xmlns:p14="http://schemas.microsoft.com/office/powerpoint/2010/main" val="11544956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244577D-058D-4D35-9C43-A2309A6C0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066800"/>
            <a:ext cx="5562600" cy="1738313"/>
          </a:xfrm>
          <a:prstGeom prst="rect">
            <a:avLst/>
          </a:prstGeom>
        </p:spPr>
      </p:pic>
      <p:pic>
        <p:nvPicPr>
          <p:cNvPr id="8" name="Picture 7">
            <a:extLst>
              <a:ext uri="{FF2B5EF4-FFF2-40B4-BE49-F238E27FC236}">
                <a16:creationId xmlns="" xmlns:a16="http://schemas.microsoft.com/office/drawing/2014/main" id="{704FCBB9-D3AC-43FF-9B05-80347AA9E6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00" r="12500"/>
          <a:stretch/>
        </p:blipFill>
        <p:spPr>
          <a:xfrm>
            <a:off x="6400801" y="4267200"/>
            <a:ext cx="5562600" cy="2317750"/>
          </a:xfrm>
          <a:prstGeom prst="rect">
            <a:avLst/>
          </a:prstGeom>
        </p:spPr>
      </p:pic>
      <p:pic>
        <p:nvPicPr>
          <p:cNvPr id="12" name="Picture 11">
            <a:extLst>
              <a:ext uri="{FF2B5EF4-FFF2-40B4-BE49-F238E27FC236}">
                <a16:creationId xmlns="" xmlns:a16="http://schemas.microsoft.com/office/drawing/2014/main" id="{24CC8F41-C1DF-45F0-A233-234B282C9C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83882"/>
            <a:ext cx="10052634" cy="5026317"/>
          </a:xfrm>
          <a:prstGeom prst="rect">
            <a:avLst/>
          </a:prstGeom>
        </p:spPr>
      </p:pic>
    </p:spTree>
    <p:extLst>
      <p:ext uri="{BB962C8B-B14F-4D97-AF65-F5344CB8AC3E}">
        <p14:creationId xmlns:p14="http://schemas.microsoft.com/office/powerpoint/2010/main" val="14707331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9367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913533"/>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 Pet. 1:13) Therefore, </a:t>
            </a:r>
            <a:r>
              <a:rPr kumimoji="0" lang="en-US" sz="4400" b="1" i="0" u="sng" strike="noStrike" kern="1200" cap="none" spc="-150" normalizeH="0" baseline="0" noProof="0" dirty="0">
                <a:ln>
                  <a:noFill/>
                </a:ln>
                <a:solidFill>
                  <a:srgbClr val="913533"/>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prepare your minds for action</a:t>
            </a:r>
            <a:r>
              <a:rPr kumimoji="0" lang="en-US" sz="4400" b="1" i="0" u="none" strike="noStrike" kern="1200" cap="none" spc="-150" normalizeH="0" baseline="0" noProof="0" dirty="0">
                <a:ln>
                  <a:noFill/>
                </a:ln>
                <a:solidFill>
                  <a:srgbClr val="913533"/>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150" normalizeH="0" baseline="0" noProof="0" dirty="0">
                <a:ln>
                  <a:noFill/>
                </a:ln>
                <a:solidFill>
                  <a:srgbClr val="913533"/>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keep sober in spirit</a:t>
            </a:r>
            <a:endParaRPr kumimoji="0" lang="en-US" sz="4400" b="1" i="0" u="none" strike="noStrike" kern="1200" cap="none" spc="-150" normalizeH="0" baseline="0" noProof="0" dirty="0">
              <a:ln>
                <a:noFill/>
              </a:ln>
              <a:solidFill>
                <a:srgbClr val="913533"/>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 name="Rounded Rectangle 8">
            <a:extLst>
              <a:ext uri="{FF2B5EF4-FFF2-40B4-BE49-F238E27FC236}">
                <a16:creationId xmlns="" xmlns:a16="http://schemas.microsoft.com/office/drawing/2014/main" id="{408CE7F9-917B-4A7D-8B6F-D39CE2581AB4}"/>
              </a:ext>
            </a:extLst>
          </p:cNvPr>
          <p:cNvSpPr/>
          <p:nvPr/>
        </p:nvSpPr>
        <p:spPr>
          <a:xfrm>
            <a:off x="2895600" y="1371600"/>
            <a:ext cx="9413673" cy="274459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150" normalizeH="0" baseline="0" noProof="0" dirty="0">
                <a:ln>
                  <a:noFill/>
                </a:ln>
                <a:solidFill>
                  <a:srgbClr val="C0504D">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“Sober” (</a:t>
            </a:r>
            <a:r>
              <a:rPr kumimoji="0" lang="en-US" altLang="en-US" sz="4800" b="1" i="1" u="none" strike="noStrike" kern="1200" cap="none" spc="-150" normalizeH="0" baseline="0" noProof="0" dirty="0" err="1">
                <a:ln>
                  <a:noFill/>
                </a:ln>
                <a:solidFill>
                  <a:srgbClr val="C0504D">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nēphontes</a:t>
            </a:r>
            <a:r>
              <a:rPr kumimoji="0" lang="en-US" altLang="en-US" sz="4800" b="1" i="0" u="none" strike="noStrike" kern="1200" cap="none" spc="-150" normalizeH="0" baseline="0" noProof="0" dirty="0">
                <a:ln>
                  <a:noFill/>
                </a:ln>
                <a:solidFill>
                  <a:srgbClr val="C0504D">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Otto </a:t>
            </a:r>
            <a:r>
              <a:rPr kumimoji="0" lang="en-US" altLang="en-US" sz="4000" b="1" i="0" u="none" strike="noStrike" kern="1200" cap="none" spc="-15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Bauernfeind</a:t>
            </a:r>
            <a:r>
              <a:rPr kumimoji="0" lang="en-US" alt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“Self-evident antithesis to all kinds of mental fuzziness.”</a:t>
            </a:r>
          </a:p>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Theological Dictionary of the New Testament</a:t>
            </a:r>
            <a:r>
              <a:rPr kumimoji="0" lang="en-US" alt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(Grand Rapids, MI: Eerdmans, 1964), 937.</a:t>
            </a:r>
          </a:p>
        </p:txBody>
      </p:sp>
      <p:sp>
        <p:nvSpPr>
          <p:cNvPr id="5" name="Rounded Rectangle 2">
            <a:extLst>
              <a:ext uri="{FF2B5EF4-FFF2-40B4-BE49-F238E27FC236}">
                <a16:creationId xmlns="" xmlns:a16="http://schemas.microsoft.com/office/drawing/2014/main" id="{6B91AAEF-2E63-4749-99DB-2CD499DF4450}"/>
              </a:ext>
            </a:extLst>
          </p:cNvPr>
          <p:cNvSpPr/>
          <p:nvPr/>
        </p:nvSpPr>
        <p:spPr>
          <a:xfrm>
            <a:off x="36136" y="3352799"/>
            <a:ext cx="9413673" cy="3527981"/>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EEECE1">
                    <a:lumMod val="9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Change begins in the mind</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Most of us don’t believe this.</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Passively accepting fleeting thoughts.</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Mental lethargy.</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Stimulation junkies.</a:t>
            </a:r>
          </a:p>
        </p:txBody>
      </p:sp>
    </p:spTree>
    <p:extLst>
      <p:ext uri="{BB962C8B-B14F-4D97-AF65-F5344CB8AC3E}">
        <p14:creationId xmlns:p14="http://schemas.microsoft.com/office/powerpoint/2010/main" val="21846482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93670"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1:13) Therefore, prepare your minds for action,</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keep sober in spirit,</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fix your hope completely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on the grace</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to be brought to you at the revelation of Jesus Christ.</a:t>
            </a:r>
          </a:p>
        </p:txBody>
      </p:sp>
    </p:spTree>
    <p:extLst>
      <p:ext uri="{BB962C8B-B14F-4D97-AF65-F5344CB8AC3E}">
        <p14:creationId xmlns:p14="http://schemas.microsoft.com/office/powerpoint/2010/main" val="412567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Effect transition="in" filter="wipe(left)">
                                      <p:cBhvr>
                                        <p:cTn id="1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123658"/>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1:14) As obedient children,</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do not 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conformed</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to the former lusts which were yours in your ignorance.</a:t>
            </a:r>
          </a:p>
        </p:txBody>
      </p:sp>
      <p:sp>
        <p:nvSpPr>
          <p:cNvPr id="4" name="Rectangle: Rounded Corners 3">
            <a:extLst>
              <a:ext uri="{FF2B5EF4-FFF2-40B4-BE49-F238E27FC236}">
                <a16:creationId xmlns="" xmlns:a16="http://schemas.microsoft.com/office/drawing/2014/main" id="{77D69D98-B249-4DA5-8F0A-EDCA8CD7123E}"/>
              </a:ext>
            </a:extLst>
          </p:cNvPr>
          <p:cNvSpPr/>
          <p:nvPr/>
        </p:nvSpPr>
        <p:spPr>
          <a:xfrm>
            <a:off x="5257800" y="782108"/>
            <a:ext cx="3733800" cy="765956"/>
          </a:xfrm>
          <a:prstGeom prst="roundRect">
            <a:avLst/>
          </a:prstGeom>
          <a:noFill/>
          <a:ln w="57150">
            <a:solidFill>
              <a:srgbClr val="FF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8">
            <a:extLst>
              <a:ext uri="{FF2B5EF4-FFF2-40B4-BE49-F238E27FC236}">
                <a16:creationId xmlns="" xmlns:a16="http://schemas.microsoft.com/office/drawing/2014/main" id="{DEBAAA95-215C-41F9-B9EC-AF0629B5951B}"/>
              </a:ext>
            </a:extLst>
          </p:cNvPr>
          <p:cNvSpPr/>
          <p:nvPr/>
        </p:nvSpPr>
        <p:spPr>
          <a:xfrm>
            <a:off x="609600" y="2514600"/>
            <a:ext cx="8077200" cy="41148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5400" b="1" spc="-150" dirty="0">
                <a:solidFill>
                  <a:srgbClr val="C0504D">
                    <a:lumMod val="20000"/>
                    <a:lumOff val="8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am </a:t>
            </a:r>
            <a:r>
              <a:rPr lang="en-US" altLang="en-US" sz="5400" b="1" i="1" spc="-150" dirty="0">
                <a:solidFill>
                  <a:srgbClr val="C0504D">
                    <a:lumMod val="20000"/>
                    <a:lumOff val="8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a:t>
            </a:r>
            <a:r>
              <a:rPr lang="en-US" altLang="en-US" sz="5400" b="1" spc="-150" dirty="0">
                <a:solidFill>
                  <a:srgbClr val="C0504D">
                    <a:lumMod val="20000"/>
                    <a:lumOff val="8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conformist!”</a:t>
            </a:r>
          </a:p>
          <a:p>
            <a:pPr marL="457200" lvl="0">
              <a:defRPr/>
            </a:pPr>
            <a:r>
              <a:rPr lang="en-US" altLang="en-US" sz="4000" b="1" i="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Really…?</a:t>
            </a:r>
          </a:p>
          <a:p>
            <a:pPr marL="4572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don’t conform in my style, music tastes, hobbies, etc.”</a:t>
            </a:r>
          </a:p>
          <a:p>
            <a:pPr marL="4572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These are superficial compared to your values and worldview!</a:t>
            </a:r>
          </a:p>
        </p:txBody>
      </p:sp>
    </p:spTree>
    <p:extLst>
      <p:ext uri="{BB962C8B-B14F-4D97-AF65-F5344CB8AC3E}">
        <p14:creationId xmlns:p14="http://schemas.microsoft.com/office/powerpoint/2010/main" val="8558367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500"/>
                                        <p:tgtEl>
                                          <p:spTgt spid="5">
                                            <p:txEl>
                                              <p:pRg st="3" end="3"/>
                                            </p:txEl>
                                          </p:spTgt>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123658"/>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1:14) As obedient children,</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do not 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conformed</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to the former lusts which were yours in your ignorance.</a:t>
            </a:r>
          </a:p>
        </p:txBody>
      </p:sp>
      <p:sp>
        <p:nvSpPr>
          <p:cNvPr id="3" name="Rounded Rectangle 8">
            <a:extLst>
              <a:ext uri="{FF2B5EF4-FFF2-40B4-BE49-F238E27FC236}">
                <a16:creationId xmlns="" xmlns:a16="http://schemas.microsoft.com/office/drawing/2014/main" id="{2EE30C50-EC1E-4B47-92D2-86ACF0C9AA7A}"/>
              </a:ext>
            </a:extLst>
          </p:cNvPr>
          <p:cNvSpPr/>
          <p:nvPr/>
        </p:nvSpPr>
        <p:spPr>
          <a:xfrm>
            <a:off x="152400" y="2254528"/>
            <a:ext cx="8077200" cy="41148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54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“Former lusts” (</a:t>
            </a:r>
            <a:r>
              <a:rPr lang="en-US" altLang="en-US" sz="5400" b="1" i="1" spc="-150"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epithumia</a:t>
            </a:r>
            <a:r>
              <a:rPr lang="en-US" altLang="en-US" sz="54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lvl="0" indent="-571500">
              <a:buFont typeface="Wingdings" panose="05000000000000000000" pitchFamily="2" charset="2"/>
              <a:buChar char="ü"/>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Sensual experiences</a:t>
            </a:r>
          </a:p>
          <a:p>
            <a:pPr marL="571500" lvl="0" indent="-571500">
              <a:buFont typeface="Wingdings" panose="05000000000000000000" pitchFamily="2" charset="2"/>
              <a:buChar char="ü"/>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Sexual experiences</a:t>
            </a:r>
          </a:p>
          <a:p>
            <a:pPr marL="571500" lvl="0" indent="-571500">
              <a:buFont typeface="Wingdings" panose="05000000000000000000" pitchFamily="2" charset="2"/>
              <a:buChar char="ü"/>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Living for money</a:t>
            </a:r>
          </a:p>
          <a:p>
            <a:pPr marL="571500" lvl="0" indent="-571500">
              <a:buFont typeface="Wingdings" panose="05000000000000000000" pitchFamily="2" charset="2"/>
              <a:buChar char="ü"/>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Unsatisfied without achievement</a:t>
            </a:r>
          </a:p>
          <a:p>
            <a:pPr marL="571500" lvl="0" indent="-571500">
              <a:buFont typeface="Wingdings" panose="05000000000000000000" pitchFamily="2" charset="2"/>
              <a:buChar char="ü"/>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Starting a family</a:t>
            </a:r>
          </a:p>
        </p:txBody>
      </p:sp>
      <p:sp>
        <p:nvSpPr>
          <p:cNvPr id="4" name="Rectangle: Rounded Corners 3">
            <a:extLst>
              <a:ext uri="{FF2B5EF4-FFF2-40B4-BE49-F238E27FC236}">
                <a16:creationId xmlns="" xmlns:a16="http://schemas.microsoft.com/office/drawing/2014/main" id="{77D69D98-B249-4DA5-8F0A-EDCA8CD7123E}"/>
              </a:ext>
            </a:extLst>
          </p:cNvPr>
          <p:cNvSpPr/>
          <p:nvPr/>
        </p:nvSpPr>
        <p:spPr>
          <a:xfrm>
            <a:off x="5257800" y="782108"/>
            <a:ext cx="3733800" cy="765956"/>
          </a:xfrm>
          <a:prstGeom prst="roundRect">
            <a:avLst/>
          </a:prstGeom>
          <a:noFill/>
          <a:ln w="57150">
            <a:solidFill>
              <a:srgbClr val="FF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2">
            <a:extLst>
              <a:ext uri="{FF2B5EF4-FFF2-40B4-BE49-F238E27FC236}">
                <a16:creationId xmlns="" xmlns:a16="http://schemas.microsoft.com/office/drawing/2014/main" id="{3A9F0EF5-12E3-4AA9-BB18-850898321402}"/>
              </a:ext>
            </a:extLst>
          </p:cNvPr>
          <p:cNvSpPr/>
          <p:nvPr/>
        </p:nvSpPr>
        <p:spPr>
          <a:xfrm>
            <a:off x="6629400" y="3048000"/>
            <a:ext cx="5638800" cy="2273968"/>
          </a:xfrm>
          <a:prstGeom prst="roundRect">
            <a:avLst>
              <a:gd name="adj" fmla="val 36589"/>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6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 what’s the alternative?</a:t>
            </a:r>
            <a:endParaRPr lang="en-US" sz="5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1753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left)">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1:15) But like the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One who called you,</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yourselves also in all your behavior;</a:t>
            </a:r>
          </a:p>
          <a:p>
            <a:r>
              <a:rPr lang="en-US" sz="4400" b="1" spc="-150" baseline="3000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16</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because it is written,</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“You shall 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for I am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 name="Rounded Rectangle 8">
            <a:extLst>
              <a:ext uri="{FF2B5EF4-FFF2-40B4-BE49-F238E27FC236}">
                <a16:creationId xmlns="" xmlns:a16="http://schemas.microsoft.com/office/drawing/2014/main" id="{F7DD6535-BB9F-4A26-AE80-98B7B16ADF85}"/>
              </a:ext>
            </a:extLst>
          </p:cNvPr>
          <p:cNvSpPr/>
          <p:nvPr/>
        </p:nvSpPr>
        <p:spPr>
          <a:xfrm>
            <a:off x="228600" y="2886485"/>
            <a:ext cx="5562600" cy="694915"/>
          </a:xfrm>
          <a:prstGeom prst="roundRect">
            <a:avLst/>
          </a:prstGeom>
          <a:gradFill flip="none" rotWithShape="1">
            <a:gsLst>
              <a:gs pos="0">
                <a:srgbClr val="66351C">
                  <a:shade val="30000"/>
                  <a:satMod val="115000"/>
                </a:srgbClr>
              </a:gs>
              <a:gs pos="50000">
                <a:srgbClr val="66351C">
                  <a:shade val="67500"/>
                  <a:satMod val="115000"/>
                </a:srgbClr>
              </a:gs>
              <a:gs pos="100000">
                <a:srgbClr val="66351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Leviticus 11:44; 19:2; 20:7, 26</a:t>
            </a:r>
            <a:endParaRPr lang="en-US" altLang="en-US"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AE0B5F2D-AA30-4DA9-8E6A-3358735B3C2B}"/>
              </a:ext>
            </a:extLst>
          </p:cNvPr>
          <p:cNvSpPr/>
          <p:nvPr/>
        </p:nvSpPr>
        <p:spPr>
          <a:xfrm>
            <a:off x="4724400" y="76200"/>
            <a:ext cx="1981200" cy="762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41A881BA-CA8C-47A1-ACBA-A2CB9480B6CC}"/>
              </a:ext>
            </a:extLst>
          </p:cNvPr>
          <p:cNvSpPr/>
          <p:nvPr/>
        </p:nvSpPr>
        <p:spPr>
          <a:xfrm>
            <a:off x="533400" y="8382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6E4E2EBC-91FE-42ED-8D39-C0C4967DB038}"/>
              </a:ext>
            </a:extLst>
          </p:cNvPr>
          <p:cNvSpPr/>
          <p:nvPr/>
        </p:nvSpPr>
        <p:spPr>
          <a:xfrm>
            <a:off x="3009900" y="21399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6E862DD2-E8FC-4ED8-9D7D-8B7B151BA48A}"/>
              </a:ext>
            </a:extLst>
          </p:cNvPr>
          <p:cNvSpPr/>
          <p:nvPr/>
        </p:nvSpPr>
        <p:spPr>
          <a:xfrm>
            <a:off x="6249437" y="21399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5078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7"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1:15) But like the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One who called you,</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yourselves also in all your behavior;</a:t>
            </a:r>
          </a:p>
          <a:p>
            <a:r>
              <a:rPr lang="en-US" sz="4400" b="1" spc="-150" baseline="3000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16</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because it is written,</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“You shall 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for I am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 name="Rounded Rectangle 8">
            <a:extLst>
              <a:ext uri="{FF2B5EF4-FFF2-40B4-BE49-F238E27FC236}">
                <a16:creationId xmlns="" xmlns:a16="http://schemas.microsoft.com/office/drawing/2014/main" id="{F7DD6535-BB9F-4A26-AE80-98B7B16ADF85}"/>
              </a:ext>
            </a:extLst>
          </p:cNvPr>
          <p:cNvSpPr/>
          <p:nvPr/>
        </p:nvSpPr>
        <p:spPr>
          <a:xfrm>
            <a:off x="228600" y="2886485"/>
            <a:ext cx="5562600" cy="694915"/>
          </a:xfrm>
          <a:prstGeom prst="roundRect">
            <a:avLst/>
          </a:prstGeom>
          <a:gradFill flip="none" rotWithShape="1">
            <a:gsLst>
              <a:gs pos="0">
                <a:srgbClr val="66351C">
                  <a:shade val="30000"/>
                  <a:satMod val="115000"/>
                </a:srgbClr>
              </a:gs>
              <a:gs pos="50000">
                <a:srgbClr val="66351C">
                  <a:shade val="67500"/>
                  <a:satMod val="115000"/>
                </a:srgbClr>
              </a:gs>
              <a:gs pos="100000">
                <a:srgbClr val="66351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Leviticus 11:44; 19:2; 20:7, 26</a:t>
            </a:r>
            <a:endParaRPr lang="en-US" altLang="en-US"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AE0B5F2D-AA30-4DA9-8E6A-3358735B3C2B}"/>
              </a:ext>
            </a:extLst>
          </p:cNvPr>
          <p:cNvSpPr/>
          <p:nvPr/>
        </p:nvSpPr>
        <p:spPr>
          <a:xfrm>
            <a:off x="4724400" y="76200"/>
            <a:ext cx="1981200" cy="762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41A881BA-CA8C-47A1-ACBA-A2CB9480B6CC}"/>
              </a:ext>
            </a:extLst>
          </p:cNvPr>
          <p:cNvSpPr/>
          <p:nvPr/>
        </p:nvSpPr>
        <p:spPr>
          <a:xfrm>
            <a:off x="533400" y="8382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6E4E2EBC-91FE-42ED-8D39-C0C4967DB038}"/>
              </a:ext>
            </a:extLst>
          </p:cNvPr>
          <p:cNvSpPr/>
          <p:nvPr/>
        </p:nvSpPr>
        <p:spPr>
          <a:xfrm>
            <a:off x="3009900" y="21399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6E862DD2-E8FC-4ED8-9D7D-8B7B151BA48A}"/>
              </a:ext>
            </a:extLst>
          </p:cNvPr>
          <p:cNvSpPr/>
          <p:nvPr/>
        </p:nvSpPr>
        <p:spPr>
          <a:xfrm>
            <a:off x="6249437" y="21399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ounded Rectangle 8">
            <a:extLst>
              <a:ext uri="{FF2B5EF4-FFF2-40B4-BE49-F238E27FC236}">
                <a16:creationId xmlns="" xmlns:a16="http://schemas.microsoft.com/office/drawing/2014/main" id="{994D4EAA-F1AF-4871-BDDA-39D687CE119F}"/>
              </a:ext>
            </a:extLst>
          </p:cNvPr>
          <p:cNvSpPr/>
          <p:nvPr/>
        </p:nvSpPr>
        <p:spPr>
          <a:xfrm>
            <a:off x="2703096" y="2744216"/>
            <a:ext cx="9413673" cy="4037584"/>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“Holy” (</a:t>
            </a:r>
            <a:r>
              <a:rPr lang="en-US" altLang="en-US" sz="4800" b="1" i="1" spc="-150"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hagios</a:t>
            </a: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carries the meaning of “uniqueness.”</a:t>
            </a:r>
          </a:p>
          <a:p>
            <a:pPr marL="914400" lvl="0">
              <a:defRPr/>
            </a:pPr>
            <a:r>
              <a:rPr lang="en-US" altLang="en-US" sz="28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Millard J. Erickson, </a:t>
            </a:r>
            <a:r>
              <a:rPr lang="en-US" altLang="en-US" sz="2800" b="1" i="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Christian Theology</a:t>
            </a:r>
            <a:r>
              <a:rPr lang="en-US" altLang="en-US" sz="28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(Grand Rapids, MI: Baker Book House, 1998), 311.</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 is like You, majestic in holiness?”</a:t>
            </a:r>
          </a:p>
          <a:p>
            <a:pPr marL="914400" lvl="0">
              <a:defRPr/>
            </a:pPr>
            <a:r>
              <a:rPr lang="en-US" altLang="en-US" sz="28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Exodus 15:11</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Distinct, different, separate, or set apart.</a:t>
            </a:r>
          </a:p>
        </p:txBody>
      </p:sp>
    </p:spTree>
    <p:extLst>
      <p:ext uri="{BB962C8B-B14F-4D97-AF65-F5344CB8AC3E}">
        <p14:creationId xmlns:p14="http://schemas.microsoft.com/office/powerpoint/2010/main" val="425544190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left)">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wipe(left)">
                                      <p:cBhvr>
                                        <p:cTn id="39" dur="500"/>
                                        <p:tgtEl>
                                          <p:spTgt spid="11">
                                            <p:txEl>
                                              <p:pRg st="1" end="1"/>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1">
                                            <p:txEl>
                                              <p:pRg st="3" end="3"/>
                                            </p:txEl>
                                          </p:spTgt>
                                        </p:tgtEl>
                                        <p:attrNameLst>
                                          <p:attrName>style.visibility</p:attrName>
                                        </p:attrNameLst>
                                      </p:cBhvr>
                                      <p:to>
                                        <p:strVal val="visible"/>
                                      </p:to>
                                    </p:set>
                                    <p:animEffect transition="in" filter="wipe(left)">
                                      <p:cBhvr>
                                        <p:cTn id="48" dur="500"/>
                                        <p:tgtEl>
                                          <p:spTgt spid="11">
                                            <p:txEl>
                                              <p:pRg st="3" end="3"/>
                                            </p:txEl>
                                          </p:spTgt>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wipe(left)">
                                      <p:cBhvr>
                                        <p:cTn id="52" dur="500"/>
                                        <p:tgtEl>
                                          <p:spTgt spid="11">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xEl>
                                              <p:pRg st="5" end="5"/>
                                            </p:txEl>
                                          </p:spTgt>
                                        </p:tgtEl>
                                        <p:attrNameLst>
                                          <p:attrName>style.visibility</p:attrName>
                                        </p:attrNameLst>
                                      </p:cBhvr>
                                      <p:to>
                                        <p:strVal val="visible"/>
                                      </p:to>
                                    </p:set>
                                    <p:animEffect transition="in" filter="wipe(left)">
                                      <p:cBhvr>
                                        <p:cTn id="57" dur="500"/>
                                        <p:tgtEl>
                                          <p:spTgt spid="1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transition="in" filter="fade">
                                      <p:cBhvr>
                                        <p:cTn id="70" dur="500"/>
                                        <p:tgtEl>
                                          <p:spTgt spid="7"/>
                                        </p:tgtEl>
                                      </p:cBhvr>
                                    </p:animEffect>
                                  </p:childTnLst>
                                </p:cTn>
                              </p:par>
                            </p:childTnLst>
                          </p:cTn>
                        </p:par>
                        <p:par>
                          <p:cTn id="71" fill="hold">
                            <p:stCondLst>
                              <p:cond delay="1000"/>
                            </p:stCondLst>
                            <p:childTnLst>
                              <p:par>
                                <p:cTn id="72" presetID="53" presetClass="entr" presetSubtype="16"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Effect transition="in" filter="fade">
                                      <p:cBhvr>
                                        <p:cTn id="76" dur="500"/>
                                        <p:tgtEl>
                                          <p:spTgt spid="13"/>
                                        </p:tgtEl>
                                      </p:cBhvr>
                                    </p:animEffect>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500" fill="hold"/>
                                        <p:tgtEl>
                                          <p:spTgt spid="14"/>
                                        </p:tgtEl>
                                        <p:attrNameLst>
                                          <p:attrName>ppt_w</p:attrName>
                                        </p:attrNameLst>
                                      </p:cBhvr>
                                      <p:tavLst>
                                        <p:tav tm="0">
                                          <p:val>
                                            <p:fltVal val="0"/>
                                          </p:val>
                                        </p:tav>
                                        <p:tav tm="100000">
                                          <p:val>
                                            <p:strVal val="#ppt_w"/>
                                          </p:val>
                                        </p:tav>
                                      </p:tavLst>
                                    </p:anim>
                                    <p:anim calcmode="lin" valueType="num">
                                      <p:cBhvr>
                                        <p:cTn id="81" dur="500" fill="hold"/>
                                        <p:tgtEl>
                                          <p:spTgt spid="14"/>
                                        </p:tgtEl>
                                        <p:attrNameLst>
                                          <p:attrName>ppt_h</p:attrName>
                                        </p:attrNameLst>
                                      </p:cBhvr>
                                      <p:tavLst>
                                        <p:tav tm="0">
                                          <p:val>
                                            <p:fltVal val="0"/>
                                          </p:val>
                                        </p:tav>
                                        <p:tav tm="100000">
                                          <p:val>
                                            <p:strVal val="#ppt_h"/>
                                          </p:val>
                                        </p:tav>
                                      </p:tavLst>
                                    </p:anim>
                                    <p:animEffect transition="in" filter="fade">
                                      <p:cBhvr>
                                        <p:cTn id="8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7" grpId="0" animBg="1"/>
      <p:bldP spid="13" grpId="0" animBg="1"/>
      <p:bldP spid="1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1:15) But like the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One who called you,</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yourselves also in all your behavior;</a:t>
            </a:r>
          </a:p>
          <a:p>
            <a:r>
              <a:rPr lang="en-US" sz="4400" b="1" spc="-150" baseline="3000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16</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because it is written,</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“You shall 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for I am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 name="Rounded Rectangle 8">
            <a:extLst>
              <a:ext uri="{FF2B5EF4-FFF2-40B4-BE49-F238E27FC236}">
                <a16:creationId xmlns="" xmlns:a16="http://schemas.microsoft.com/office/drawing/2014/main" id="{F7DD6535-BB9F-4A26-AE80-98B7B16ADF85}"/>
              </a:ext>
            </a:extLst>
          </p:cNvPr>
          <p:cNvSpPr/>
          <p:nvPr/>
        </p:nvSpPr>
        <p:spPr>
          <a:xfrm>
            <a:off x="228600" y="2886485"/>
            <a:ext cx="5562600" cy="694915"/>
          </a:xfrm>
          <a:prstGeom prst="roundRect">
            <a:avLst/>
          </a:prstGeom>
          <a:gradFill flip="none" rotWithShape="1">
            <a:gsLst>
              <a:gs pos="0">
                <a:srgbClr val="66351C">
                  <a:shade val="30000"/>
                  <a:satMod val="115000"/>
                </a:srgbClr>
              </a:gs>
              <a:gs pos="50000">
                <a:srgbClr val="66351C">
                  <a:shade val="67500"/>
                  <a:satMod val="115000"/>
                </a:srgbClr>
              </a:gs>
              <a:gs pos="100000">
                <a:srgbClr val="66351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Leviticus 11:44; 19:2; 20:7, 26</a:t>
            </a:r>
            <a:endParaRPr lang="en-US" altLang="en-US"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AE0B5F2D-AA30-4DA9-8E6A-3358735B3C2B}"/>
              </a:ext>
            </a:extLst>
          </p:cNvPr>
          <p:cNvSpPr/>
          <p:nvPr/>
        </p:nvSpPr>
        <p:spPr>
          <a:xfrm>
            <a:off x="4724400" y="76200"/>
            <a:ext cx="1981200" cy="762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41A881BA-CA8C-47A1-ACBA-A2CB9480B6CC}"/>
              </a:ext>
            </a:extLst>
          </p:cNvPr>
          <p:cNvSpPr/>
          <p:nvPr/>
        </p:nvSpPr>
        <p:spPr>
          <a:xfrm>
            <a:off x="533400" y="8382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6E4E2EBC-91FE-42ED-8D39-C0C4967DB038}"/>
              </a:ext>
            </a:extLst>
          </p:cNvPr>
          <p:cNvSpPr/>
          <p:nvPr/>
        </p:nvSpPr>
        <p:spPr>
          <a:xfrm>
            <a:off x="3009900" y="21399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6E862DD2-E8FC-4ED8-9D7D-8B7B151BA48A}"/>
              </a:ext>
            </a:extLst>
          </p:cNvPr>
          <p:cNvSpPr/>
          <p:nvPr/>
        </p:nvSpPr>
        <p:spPr>
          <a:xfrm>
            <a:off x="6249437" y="21399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ounded Rectangle 8">
            <a:extLst>
              <a:ext uri="{FF2B5EF4-FFF2-40B4-BE49-F238E27FC236}">
                <a16:creationId xmlns="" xmlns:a16="http://schemas.microsoft.com/office/drawing/2014/main" id="{994D4EAA-F1AF-4871-BDDA-39D687CE119F}"/>
              </a:ext>
            </a:extLst>
          </p:cNvPr>
          <p:cNvSpPr/>
          <p:nvPr/>
        </p:nvSpPr>
        <p:spPr>
          <a:xfrm>
            <a:off x="2703096" y="2744216"/>
            <a:ext cx="9413673" cy="4037584"/>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does it look like to be unique?</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Self-righteous?</a:t>
            </a:r>
          </a:p>
          <a:p>
            <a:pPr marL="45720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Withdrawing from “sinners”?</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Developing an insular Christian culture?</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Focusing on biblical teachings that aren’t emphasized?</a:t>
            </a:r>
          </a:p>
        </p:txBody>
      </p:sp>
      <p:cxnSp>
        <p:nvCxnSpPr>
          <p:cNvPr id="5" name="Straight Connector 4">
            <a:extLst>
              <a:ext uri="{FF2B5EF4-FFF2-40B4-BE49-F238E27FC236}">
                <a16:creationId xmlns="" xmlns:a16="http://schemas.microsoft.com/office/drawing/2014/main" id="{61894E55-36E1-4F2A-98AE-44E684F45401}"/>
              </a:ext>
            </a:extLst>
          </p:cNvPr>
          <p:cNvCxnSpPr/>
          <p:nvPr/>
        </p:nvCxnSpPr>
        <p:spPr>
          <a:xfrm>
            <a:off x="3352800" y="3581400"/>
            <a:ext cx="8382000" cy="2971800"/>
          </a:xfrm>
          <a:prstGeom prst="line">
            <a:avLst/>
          </a:prstGeom>
          <a:ln w="190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5F6D05BB-00DD-4E2B-BD74-B2D5C2FB2000}"/>
              </a:ext>
            </a:extLst>
          </p:cNvPr>
          <p:cNvCxnSpPr>
            <a:cxnSpLocks/>
          </p:cNvCxnSpPr>
          <p:nvPr/>
        </p:nvCxnSpPr>
        <p:spPr>
          <a:xfrm flipV="1">
            <a:off x="3505200" y="3581400"/>
            <a:ext cx="8077200" cy="2971800"/>
          </a:xfrm>
          <a:prstGeom prst="line">
            <a:avLst/>
          </a:prstGeom>
          <a:ln w="1905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7089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500"/>
                                        <p:tgtEl>
                                          <p:spTgt spid="11">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500"/>
                                        <p:tgtEl>
                                          <p:spTgt spid="11">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wipe(left)">
                                      <p:cBhvr>
                                        <p:cTn id="15" dur="500"/>
                                        <p:tgtEl>
                                          <p:spTgt spid="11">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wipe(left)">
                                      <p:cBhvr>
                                        <p:cTn id="19" dur="500"/>
                                        <p:tgtEl>
                                          <p:spTgt spid="11">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1:15) But like the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One who called you,</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yourselves also in all your behavior;</a:t>
            </a:r>
          </a:p>
          <a:p>
            <a:r>
              <a:rPr lang="en-US" sz="4400" b="1" spc="-150" baseline="3000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16</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because it is written,</a:t>
            </a:r>
          </a:p>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“You shall be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for I am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holy</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 name="Rounded Rectangle 8">
            <a:extLst>
              <a:ext uri="{FF2B5EF4-FFF2-40B4-BE49-F238E27FC236}">
                <a16:creationId xmlns="" xmlns:a16="http://schemas.microsoft.com/office/drawing/2014/main" id="{F7DD6535-BB9F-4A26-AE80-98B7B16ADF85}"/>
              </a:ext>
            </a:extLst>
          </p:cNvPr>
          <p:cNvSpPr/>
          <p:nvPr/>
        </p:nvSpPr>
        <p:spPr>
          <a:xfrm>
            <a:off x="228600" y="2886485"/>
            <a:ext cx="5562600" cy="694915"/>
          </a:xfrm>
          <a:prstGeom prst="roundRect">
            <a:avLst/>
          </a:prstGeom>
          <a:gradFill flip="none" rotWithShape="1">
            <a:gsLst>
              <a:gs pos="0">
                <a:srgbClr val="66351C">
                  <a:shade val="30000"/>
                  <a:satMod val="115000"/>
                </a:srgbClr>
              </a:gs>
              <a:gs pos="50000">
                <a:srgbClr val="66351C">
                  <a:shade val="67500"/>
                  <a:satMod val="115000"/>
                </a:srgbClr>
              </a:gs>
              <a:gs pos="100000">
                <a:srgbClr val="66351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Leviticus 11:44; 19:2; 20:7, 26</a:t>
            </a:r>
            <a:endParaRPr lang="en-US" altLang="en-US"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AE0B5F2D-AA30-4DA9-8E6A-3358735B3C2B}"/>
              </a:ext>
            </a:extLst>
          </p:cNvPr>
          <p:cNvSpPr/>
          <p:nvPr/>
        </p:nvSpPr>
        <p:spPr>
          <a:xfrm>
            <a:off x="4724400" y="76200"/>
            <a:ext cx="1981200" cy="762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41A881BA-CA8C-47A1-ACBA-A2CB9480B6CC}"/>
              </a:ext>
            </a:extLst>
          </p:cNvPr>
          <p:cNvSpPr/>
          <p:nvPr/>
        </p:nvSpPr>
        <p:spPr>
          <a:xfrm>
            <a:off x="533400" y="8382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6E4E2EBC-91FE-42ED-8D39-C0C4967DB038}"/>
              </a:ext>
            </a:extLst>
          </p:cNvPr>
          <p:cNvSpPr/>
          <p:nvPr/>
        </p:nvSpPr>
        <p:spPr>
          <a:xfrm>
            <a:off x="3009900" y="21399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6E862DD2-E8FC-4ED8-9D7D-8B7B151BA48A}"/>
              </a:ext>
            </a:extLst>
          </p:cNvPr>
          <p:cNvSpPr/>
          <p:nvPr/>
        </p:nvSpPr>
        <p:spPr>
          <a:xfrm>
            <a:off x="6249437" y="2139900"/>
            <a:ext cx="1532021" cy="63939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unique</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ounded Rectangle 8">
            <a:extLst>
              <a:ext uri="{FF2B5EF4-FFF2-40B4-BE49-F238E27FC236}">
                <a16:creationId xmlns="" xmlns:a16="http://schemas.microsoft.com/office/drawing/2014/main" id="{994D4EAA-F1AF-4871-BDDA-39D687CE119F}"/>
              </a:ext>
            </a:extLst>
          </p:cNvPr>
          <p:cNvSpPr/>
          <p:nvPr/>
        </p:nvSpPr>
        <p:spPr>
          <a:xfrm>
            <a:off x="2703096" y="2744216"/>
            <a:ext cx="9413673" cy="4037584"/>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does it look like to be unique?</a:t>
            </a:r>
          </a:p>
          <a:p>
            <a:pPr lvl="0" algn="ctr">
              <a:defRPr/>
            </a:pPr>
            <a:r>
              <a:rPr lang="en-US" altLang="en-US" sz="16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LOVE!</a:t>
            </a:r>
          </a:p>
          <a:p>
            <a:pPr lvl="0" algn="ctr">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“Fervently love one another” (v.22).</a:t>
            </a:r>
          </a:p>
        </p:txBody>
      </p:sp>
    </p:spTree>
    <p:extLst>
      <p:ext uri="{BB962C8B-B14F-4D97-AF65-F5344CB8AC3E}">
        <p14:creationId xmlns:p14="http://schemas.microsoft.com/office/powerpoint/2010/main" val="242132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p:cTn id="7"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1">
                                            <p:txEl>
                                              <p:pRg st="1" end="1"/>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p:cTn id="13"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1:17) If you address as Father the One who impartially judges according to each one’s work,</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conduct yourselves in fear</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during the time of your stay on earth.</a:t>
            </a:r>
          </a:p>
        </p:txBody>
      </p:sp>
      <p:sp>
        <p:nvSpPr>
          <p:cNvPr id="3" name="Rounded Rectangle 8">
            <a:extLst>
              <a:ext uri="{FF2B5EF4-FFF2-40B4-BE49-F238E27FC236}">
                <a16:creationId xmlns="" xmlns:a16="http://schemas.microsoft.com/office/drawing/2014/main" id="{46D0E18D-097A-454D-A114-31CB4D192BF8}"/>
              </a:ext>
            </a:extLst>
          </p:cNvPr>
          <p:cNvSpPr/>
          <p:nvPr/>
        </p:nvSpPr>
        <p:spPr>
          <a:xfrm>
            <a:off x="3200400" y="2590800"/>
            <a:ext cx="8915400" cy="39624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5400" b="1" spc="-150" dirty="0">
                <a:solidFill>
                  <a:srgbClr val="C0504D">
                    <a:lumMod val="20000"/>
                    <a:lumOff val="8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“Fear” (</a:t>
            </a:r>
            <a:r>
              <a:rPr lang="en-US" altLang="en-US" sz="5400" b="1" i="1" spc="-150" dirty="0" err="1">
                <a:solidFill>
                  <a:srgbClr val="C0504D">
                    <a:lumMod val="20000"/>
                    <a:lumOff val="8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phobos</a:t>
            </a:r>
            <a:r>
              <a:rPr lang="en-US" altLang="en-US" sz="5400" b="1" spc="-150" dirty="0">
                <a:solidFill>
                  <a:srgbClr val="C0504D">
                    <a:lumMod val="20000"/>
                    <a:lumOff val="8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2286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Being </a:t>
            </a:r>
            <a:r>
              <a:rPr lang="en-US" altLang="en-US" sz="4000" b="1" spc="-15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scared  </a:t>
            </a:r>
            <a:r>
              <a:rPr lang="en-US" altLang="en-US" sz="2400" b="1" dirty="0" smtClean="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Mt. 14:26; 28:4; Lk. 21:26; Acts 5:5, 11; 2 Cor. 7:5; Heb. 2:15; 1 Pet. 3:14)</a:t>
            </a:r>
          </a:p>
          <a:p>
            <a:pPr marL="228600" lvl="0">
              <a:defRPr/>
            </a:pPr>
            <a:r>
              <a:rPr lang="en-US" altLang="en-US" sz="4000" b="1" spc="-15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Astonishment   </a:t>
            </a:r>
            <a:r>
              <a:rPr lang="en-US" altLang="en-US" sz="2400" b="1" dirty="0" smtClean="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Mk. 4:41; Lk. 5:26)</a:t>
            </a:r>
            <a:endParaRPr lang="en-US" altLang="en-US" sz="16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Awe or </a:t>
            </a:r>
            <a:r>
              <a:rPr lang="en-US" altLang="en-US" sz="4000" b="1" spc="-15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Wonder  </a:t>
            </a:r>
            <a:r>
              <a:rPr lang="en-US" altLang="en-US" sz="2400" b="1" dirty="0" smtClean="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Acts 2:43; 2 Cor. 5:11)</a:t>
            </a:r>
            <a:endParaRPr lang="en-US" altLang="en-US" sz="16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r>
              <a:rPr lang="en-US" altLang="en-US" sz="4000" b="1" spc="-15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Respect  </a:t>
            </a:r>
            <a:r>
              <a:rPr lang="en-US" altLang="en-US" sz="2400" b="1" dirty="0" smtClean="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 2:18; 3:2)</a:t>
            </a:r>
            <a:endParaRPr lang="en-US" altLang="en-US" sz="16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4122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93670" cy="769441"/>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1:13) Therefore, prepare your minds for action</a:t>
            </a:r>
          </a:p>
        </p:txBody>
      </p:sp>
      <p:cxnSp>
        <p:nvCxnSpPr>
          <p:cNvPr id="5" name="Straight Arrow Connector 4">
            <a:extLst>
              <a:ext uri="{FF2B5EF4-FFF2-40B4-BE49-F238E27FC236}">
                <a16:creationId xmlns="" xmlns:a16="http://schemas.microsoft.com/office/drawing/2014/main" id="{E65929EF-1409-4DF2-A76E-10979385DE23}"/>
              </a:ext>
            </a:extLst>
          </p:cNvPr>
          <p:cNvCxnSpPr>
            <a:cxnSpLocks/>
          </p:cNvCxnSpPr>
          <p:nvPr/>
        </p:nvCxnSpPr>
        <p:spPr>
          <a:xfrm>
            <a:off x="4024564" y="879267"/>
            <a:ext cx="1385636" cy="1635333"/>
          </a:xfrm>
          <a:prstGeom prst="straightConnector1">
            <a:avLst/>
          </a:prstGeom>
          <a:ln w="76200">
            <a:solidFill>
              <a:srgbClr val="FFFF00"/>
            </a:solidFill>
            <a:tailEnd type="triangle"/>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 xmlns:a16="http://schemas.microsoft.com/office/drawing/2014/main" id="{899DA404-1F5E-4CF7-8097-209C96BE0896}"/>
              </a:ext>
            </a:extLst>
          </p:cNvPr>
          <p:cNvSpPr/>
          <p:nvPr/>
        </p:nvSpPr>
        <p:spPr>
          <a:xfrm>
            <a:off x="2767264" y="113311"/>
            <a:ext cx="2514600" cy="765956"/>
          </a:xfrm>
          <a:prstGeom prst="roundRect">
            <a:avLst/>
          </a:prstGeom>
          <a:noFill/>
          <a:ln w="57150">
            <a:solidFill>
              <a:srgbClr val="FF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8">
            <a:extLst>
              <a:ext uri="{FF2B5EF4-FFF2-40B4-BE49-F238E27FC236}">
                <a16:creationId xmlns="" xmlns:a16="http://schemas.microsoft.com/office/drawing/2014/main" id="{5A60C3F2-0509-4F91-A32F-318D11D06697}"/>
              </a:ext>
            </a:extLst>
          </p:cNvPr>
          <p:cNvSpPr/>
          <p:nvPr/>
        </p:nvSpPr>
        <p:spPr>
          <a:xfrm>
            <a:off x="3429000" y="2514600"/>
            <a:ext cx="8586538" cy="4191000"/>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never have to doubt God’s love (v.2).</a:t>
            </a:r>
          </a:p>
          <a:p>
            <a:pPr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have a permanent clean slate (v.3).</a:t>
            </a:r>
          </a:p>
          <a:p>
            <a:pPr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 place in eternity is secure (vv.4-5).</a:t>
            </a:r>
          </a:p>
          <a:p>
            <a:pPr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will heap rewards on us (v.7).</a:t>
            </a:r>
          </a:p>
          <a:p>
            <a:pPr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can’t fathom the magnitude of what we’re going to experience (vv.8-12).</a:t>
            </a:r>
          </a:p>
        </p:txBody>
      </p:sp>
      <p:sp>
        <p:nvSpPr>
          <p:cNvPr id="16" name="Rounded Rectangle 8">
            <a:extLst>
              <a:ext uri="{FF2B5EF4-FFF2-40B4-BE49-F238E27FC236}">
                <a16:creationId xmlns="" xmlns:a16="http://schemas.microsoft.com/office/drawing/2014/main" id="{87040C79-A219-4524-AA74-E8D685951891}"/>
              </a:ext>
            </a:extLst>
          </p:cNvPr>
          <p:cNvSpPr/>
          <p:nvPr/>
        </p:nvSpPr>
        <p:spPr>
          <a:xfrm>
            <a:off x="3429000" y="2513585"/>
            <a:ext cx="8586538" cy="4154904"/>
          </a:xfrm>
          <a:prstGeom prst="roundRect">
            <a:avLst/>
          </a:prstGeom>
          <a:noFill/>
          <a:ln w="76200">
            <a:solidFill>
              <a:srgbClr val="FFFF00"/>
            </a:solid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151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1:17) If you address as Father the One who impartially judges according to each one’s work,</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conduct yourselves in fear</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during the time of your stay on earth.</a:t>
            </a:r>
          </a:p>
        </p:txBody>
      </p:sp>
      <p:sp>
        <p:nvSpPr>
          <p:cNvPr id="3" name="Rounded Rectangle 8">
            <a:extLst>
              <a:ext uri="{FF2B5EF4-FFF2-40B4-BE49-F238E27FC236}">
                <a16:creationId xmlns="" xmlns:a16="http://schemas.microsoft.com/office/drawing/2014/main" id="{46D0E18D-097A-454D-A114-31CB4D192BF8}"/>
              </a:ext>
            </a:extLst>
          </p:cNvPr>
          <p:cNvSpPr/>
          <p:nvPr/>
        </p:nvSpPr>
        <p:spPr>
          <a:xfrm>
            <a:off x="3200400" y="2590800"/>
            <a:ext cx="8915400" cy="39624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5400" b="1" spc="-150" dirty="0">
                <a:solidFill>
                  <a:srgbClr val="C0504D">
                    <a:lumMod val="20000"/>
                    <a:lumOff val="8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“Fear” (</a:t>
            </a:r>
            <a:r>
              <a:rPr lang="en-US" altLang="en-US" sz="5400" b="1" i="1" spc="-150" dirty="0" err="1">
                <a:solidFill>
                  <a:srgbClr val="C0504D">
                    <a:lumMod val="20000"/>
                    <a:lumOff val="8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phobos</a:t>
            </a:r>
            <a:r>
              <a:rPr lang="en-US" altLang="en-US" sz="5400" b="1" spc="-150" dirty="0">
                <a:solidFill>
                  <a:srgbClr val="C0504D">
                    <a:lumMod val="20000"/>
                    <a:lumOff val="8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2286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Being </a:t>
            </a:r>
            <a:r>
              <a:rPr lang="en-US" altLang="en-US" sz="4000" b="1" spc="-15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scared  </a:t>
            </a:r>
            <a:r>
              <a:rPr lang="en-US" altLang="en-US" sz="2400" b="1" dirty="0" smtClean="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Mt. 14:26; 28:4; Lk. 21:26; Acts 5:5, 11; 2 Cor. 7:5; Heb. 2:15; 1 Pet. 3:14)</a:t>
            </a:r>
          </a:p>
          <a:p>
            <a:pPr marL="228600" lvl="0">
              <a:defRPr/>
            </a:pPr>
            <a:r>
              <a:rPr lang="en-US" altLang="en-US" sz="4000" b="1" spc="-15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Astonishment   </a:t>
            </a:r>
            <a:r>
              <a:rPr lang="en-US" altLang="en-US" sz="2400" b="1" dirty="0" smtClean="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Mk. 4:41; Lk. 5:26)</a:t>
            </a:r>
            <a:endParaRPr lang="en-US" altLang="en-US" sz="16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r>
              <a:rPr lang="en-US" alt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Awe or </a:t>
            </a:r>
            <a:r>
              <a:rPr lang="en-US" altLang="en-US" sz="4000" b="1" spc="-15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Wonder  </a:t>
            </a:r>
            <a:r>
              <a:rPr lang="en-US" altLang="en-US" sz="2400" b="1" dirty="0" smtClean="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Acts 2:43; 2 Cor. 5:11)</a:t>
            </a:r>
            <a:endParaRPr lang="en-US" altLang="en-US" sz="16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r>
              <a:rPr lang="en-US" altLang="en-US" sz="4000" b="1" spc="-15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Respect  </a:t>
            </a:r>
            <a:r>
              <a:rPr lang="en-US" altLang="en-US" sz="2400" b="1" dirty="0" smtClean="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 2:18; 3:2)</a:t>
            </a:r>
            <a:endParaRPr lang="en-US" altLang="en-US" sz="16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2">
            <a:extLst>
              <a:ext uri="{FF2B5EF4-FFF2-40B4-BE49-F238E27FC236}">
                <a16:creationId xmlns="" xmlns:a16="http://schemas.microsoft.com/office/drawing/2014/main" id="{7FEEFB3F-E56B-470C-83DE-672A7E3AED92}"/>
              </a:ext>
            </a:extLst>
          </p:cNvPr>
          <p:cNvSpPr/>
          <p:nvPr/>
        </p:nvSpPr>
        <p:spPr>
          <a:xfrm>
            <a:off x="-4713" y="3715168"/>
            <a:ext cx="7696200" cy="3047999"/>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5400" b="1" spc="-150"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Apathy increases when…</a:t>
            </a:r>
          </a:p>
          <a:p>
            <a:pPr marL="571500" lvl="0" indent="-571500">
              <a:buFont typeface="Wingdings" panose="05000000000000000000" pitchFamily="2" charset="2"/>
              <a:buChar char="ü"/>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one is paying attention</a:t>
            </a:r>
          </a:p>
          <a:p>
            <a:pPr marL="571500" lvl="0" indent="-571500">
              <a:buFont typeface="Wingdings" panose="05000000000000000000" pitchFamily="2" charset="2"/>
              <a:buChar char="ü"/>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We’re not being rewarded</a:t>
            </a:r>
          </a:p>
          <a:p>
            <a:pPr marL="571500" lvl="0" indent="-571500">
              <a:buFont typeface="Wingdings" panose="05000000000000000000" pitchFamily="2" charset="2"/>
              <a:buChar char="ü"/>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There’s no goal or mission</a:t>
            </a:r>
          </a:p>
        </p:txBody>
      </p:sp>
    </p:spTree>
    <p:extLst>
      <p:ext uri="{BB962C8B-B14F-4D97-AF65-F5344CB8AC3E}">
        <p14:creationId xmlns:p14="http://schemas.microsoft.com/office/powerpoint/2010/main" val="29946422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wipe(left)">
                                      <p:cBhvr>
                                        <p:cTn id="41" dur="500"/>
                                        <p:tgtEl>
                                          <p:spTgt spid="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wipe(left)">
                                      <p:cBhvr>
                                        <p:cTn id="46" dur="500"/>
                                        <p:tgtEl>
                                          <p:spTgt spid="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Effect transition="in" filter="wipe(left)">
                                      <p:cBhvr>
                                        <p:cTn id="51" dur="500"/>
                                        <p:tgtEl>
                                          <p:spTgt spid="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wipe(left)">
                                      <p:cBhvr>
                                        <p:cTn id="5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683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descr="Image result for sisyphus 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800" y="110490"/>
            <a:ext cx="6477000"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87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144FC7C2-F43F-4222-A90A-1B74FD2EAE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8800" y="110490"/>
            <a:ext cx="6477000" cy="4857750"/>
          </a:xfrm>
          <a:prstGeom prst="rect">
            <a:avLst/>
          </a:prstGeom>
        </p:spPr>
      </p:pic>
      <p:sp>
        <p:nvSpPr>
          <p:cNvPr id="8" name="TextBox 7"/>
          <p:cNvSpPr txBox="1"/>
          <p:nvPr/>
        </p:nvSpPr>
        <p:spPr>
          <a:xfrm>
            <a:off x="152400" y="76200"/>
            <a:ext cx="5260538" cy="3416320"/>
          </a:xfrm>
          <a:prstGeom prst="rect">
            <a:avLst/>
          </a:prstGeom>
          <a:noFill/>
          <a:effectLst>
            <a:softEdge rad="1270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1F497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What is horrifying about this picture?</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150" normalizeH="0" baseline="0" noProof="0" dirty="0">
                <a:ln>
                  <a:noFill/>
                </a:ln>
                <a:solidFill>
                  <a:srgbClr val="4F81BD">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physical labor?</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150" normalizeH="0" baseline="0" noProof="0" dirty="0">
                <a:ln>
                  <a:noFill/>
                </a:ln>
                <a:solidFill>
                  <a:srgbClr val="4F81BD">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duration?</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150" normalizeH="0" baseline="0" noProof="0" dirty="0">
                <a:ln>
                  <a:noFill/>
                </a:ln>
                <a:solidFill>
                  <a:srgbClr val="4F81BD">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repetition?</a:t>
            </a:r>
          </a:p>
        </p:txBody>
      </p:sp>
      <p:sp>
        <p:nvSpPr>
          <p:cNvPr id="9" name="Rounded Rectangle 8"/>
          <p:cNvSpPr/>
          <p:nvPr/>
        </p:nvSpPr>
        <p:spPr>
          <a:xfrm>
            <a:off x="419100" y="3501161"/>
            <a:ext cx="7086600" cy="2981920"/>
          </a:xfrm>
          <a:prstGeom prst="round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utter lack of meaning!</a:t>
            </a:r>
          </a:p>
        </p:txBody>
      </p:sp>
      <p:cxnSp>
        <p:nvCxnSpPr>
          <p:cNvPr id="3" name="Straight Connector 2"/>
          <p:cNvCxnSpPr/>
          <p:nvPr/>
        </p:nvCxnSpPr>
        <p:spPr>
          <a:xfrm>
            <a:off x="762000" y="1913930"/>
            <a:ext cx="44196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0" y="2523530"/>
            <a:ext cx="32004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2000" y="3133130"/>
            <a:ext cx="33528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28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6200" y="45720"/>
            <a:ext cx="7772398"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Gabriel </a:t>
            </a:r>
            <a:r>
              <a:rPr kumimoji="0" lang="en-US" sz="6000" b="0" i="0" u="none" strike="noStrike" kern="1200" cap="none" spc="0" normalizeH="0" baseline="0" noProof="0" dirty="0" err="1">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Sahlgren</a:t>
            </a:r>
            <a:endParaRPr kumimoji="0" lang="en-US" sz="6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Gabriel H. </a:t>
            </a:r>
            <a:r>
              <a:rPr kumimoji="0" lang="en-US" sz="2000" b="0" i="0" u="none" strike="noStrike" kern="1200" cap="none" spc="0" normalizeH="0" baseline="0" noProof="0" dirty="0" err="1">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Sahlgren</a:t>
            </a: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“Work Longer, Live Healthier.” </a:t>
            </a:r>
            <a:r>
              <a:rPr kumimoji="0" lang="en-US" sz="2000" b="0" i="1"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Institute of Economic Affairs</a:t>
            </a: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(May, 2013), p.7.</a:t>
            </a:r>
          </a:p>
        </p:txBody>
      </p:sp>
      <p:sp>
        <p:nvSpPr>
          <p:cNvPr id="7" name="TextBox 6"/>
          <p:cNvSpPr txBox="1"/>
          <p:nvPr/>
        </p:nvSpPr>
        <p:spPr>
          <a:xfrm>
            <a:off x="76200" y="2025908"/>
            <a:ext cx="777239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Retirement </a:t>
            </a:r>
            <a:r>
              <a:rPr kumimoji="0" lang="en-US" sz="4400" b="0" i="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increases</a:t>
            </a: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the probability of suffering from clinical depression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by about </a:t>
            </a:r>
            <a:r>
              <a:rPr kumimoji="0" lang="en-US" sz="7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40 percent</a:t>
            </a:r>
            <a:r>
              <a:rPr kumimoji="0" lang="en-US" sz="72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pic>
        <p:nvPicPr>
          <p:cNvPr id="9" name="Picture 2" descr="Image result for Institute of Economic Affairs">
            <a:extLst>
              <a:ext uri="{FF2B5EF4-FFF2-40B4-BE49-F238E27FC236}">
                <a16:creationId xmlns="" xmlns:a16="http://schemas.microsoft.com/office/drawing/2014/main" id="{E620CF1F-03E4-4BF4-8ABF-C41B63A79C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48598" y="0"/>
            <a:ext cx="4343402"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4">
            <a:extLst>
              <a:ext uri="{FF2B5EF4-FFF2-40B4-BE49-F238E27FC236}">
                <a16:creationId xmlns="" xmlns:a16="http://schemas.microsoft.com/office/drawing/2014/main" id="{14C90400-AAC5-4161-973D-A965CB1DD26B}"/>
              </a:ext>
            </a:extLst>
          </p:cNvPr>
          <p:cNvSpPr/>
          <p:nvPr/>
        </p:nvSpPr>
        <p:spPr>
          <a:xfrm>
            <a:off x="685800" y="4495800"/>
            <a:ext cx="7429500" cy="227856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majority of Americans are unhappy with their jobs!</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Susan Adams, “Most Americans are Unhappy at Work” </a:t>
            </a:r>
            <a:r>
              <a:rPr kumimoji="0" lang="en-US" sz="2000" b="1" i="1"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Forbes</a:t>
            </a:r>
            <a:r>
              <a:rPr kumimoji="0" lang="en-US" sz="20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(June 20, 2014).</a:t>
            </a:r>
          </a:p>
        </p:txBody>
      </p:sp>
    </p:spTree>
    <p:extLst>
      <p:ext uri="{BB962C8B-B14F-4D97-AF65-F5344CB8AC3E}">
        <p14:creationId xmlns:p14="http://schemas.microsoft.com/office/powerpoint/2010/main" val="348029917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6200" y="45720"/>
            <a:ext cx="7772398"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Eric Fromm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(Humanistic Philosopher)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Eric Fromm, </a:t>
            </a:r>
            <a:r>
              <a:rPr kumimoji="0" lang="en-US" sz="2000" b="0" i="1"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Sane Society</a:t>
            </a: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(New York: Routledge, 1955), 202.</a:t>
            </a:r>
          </a:p>
        </p:txBody>
      </p:sp>
      <p:pic>
        <p:nvPicPr>
          <p:cNvPr id="10" name="Picture 2" descr="Image result for erich fromm the sane society">
            <a:extLst>
              <a:ext uri="{FF2B5EF4-FFF2-40B4-BE49-F238E27FC236}">
                <a16:creationId xmlns="" xmlns:a16="http://schemas.microsoft.com/office/drawing/2014/main" id="{75B75A70-3798-4BEC-8F7D-FC5C89C62E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8599" y="0"/>
            <a:ext cx="4343402"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0CE34B63-7882-4DD3-80DC-A00C96E75E6D}"/>
              </a:ext>
            </a:extLst>
          </p:cNvPr>
          <p:cNvSpPr txBox="1"/>
          <p:nvPr/>
        </p:nvSpPr>
        <p:spPr>
          <a:xfrm>
            <a:off x="76200" y="2025908"/>
            <a:ext cx="777239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average man today may have a good deal of fun and pleasure,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but in spite of this, he is fundamentally depressed.</a:t>
            </a:r>
          </a:p>
        </p:txBody>
      </p:sp>
    </p:spTree>
    <p:extLst>
      <p:ext uri="{BB962C8B-B14F-4D97-AF65-F5344CB8AC3E}">
        <p14:creationId xmlns:p14="http://schemas.microsoft.com/office/powerpoint/2010/main" val="5128032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6200" y="45720"/>
            <a:ext cx="7772398"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Eric Fromm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(Humanistic Philosopher)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Eric Fromm, </a:t>
            </a:r>
            <a:r>
              <a:rPr kumimoji="0" lang="en-US" sz="2000" b="0" i="1"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Sane Society</a:t>
            </a: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(New York: Routledge, 1955), 202.</a:t>
            </a:r>
          </a:p>
        </p:txBody>
      </p:sp>
      <p:pic>
        <p:nvPicPr>
          <p:cNvPr id="10" name="Picture 2" descr="Image result for erich fromm the sane society">
            <a:extLst>
              <a:ext uri="{FF2B5EF4-FFF2-40B4-BE49-F238E27FC236}">
                <a16:creationId xmlns="" xmlns:a16="http://schemas.microsoft.com/office/drawing/2014/main" id="{75B75A70-3798-4BEC-8F7D-FC5C89C62E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8599" y="0"/>
            <a:ext cx="434340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11774CF5-D1C7-4AFE-995F-CB08FF26CC39}"/>
              </a:ext>
            </a:extLst>
          </p:cNvPr>
          <p:cNvSpPr txBox="1"/>
          <p:nvPr/>
        </p:nvSpPr>
        <p:spPr>
          <a:xfrm>
            <a:off x="76200" y="2025908"/>
            <a:ext cx="777239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Perhaps it clarifies the issue if instead of using the word “depressed”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we use the word “bored.”</a:t>
            </a:r>
          </a:p>
        </p:txBody>
      </p:sp>
    </p:spTree>
    <p:extLst>
      <p:ext uri="{BB962C8B-B14F-4D97-AF65-F5344CB8AC3E}">
        <p14:creationId xmlns:p14="http://schemas.microsoft.com/office/powerpoint/2010/main" val="2559593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6200" y="45720"/>
            <a:ext cx="7772398"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Eric Fromm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(Humanistic Philosopher)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Eric Fromm, </a:t>
            </a:r>
            <a:r>
              <a:rPr kumimoji="0" lang="en-US" sz="2000" b="0" i="1"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Sane Society</a:t>
            </a: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(New York: Routledge, 1955), 202.</a:t>
            </a:r>
          </a:p>
        </p:txBody>
      </p:sp>
      <p:sp>
        <p:nvSpPr>
          <p:cNvPr id="7" name="TextBox 6"/>
          <p:cNvSpPr txBox="1"/>
          <p:nvPr/>
        </p:nvSpPr>
        <p:spPr>
          <a:xfrm>
            <a:off x="76200" y="2025908"/>
            <a:ext cx="7772398"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Actually there is very little difference between the two, except a difference in degree, because boredom is nothing but the experience of a paralysis of our productive powers and the sense of un-aliveness.</a:t>
            </a:r>
          </a:p>
        </p:txBody>
      </p:sp>
      <p:pic>
        <p:nvPicPr>
          <p:cNvPr id="10" name="Picture 2" descr="Image result for erich fromm the sane society">
            <a:extLst>
              <a:ext uri="{FF2B5EF4-FFF2-40B4-BE49-F238E27FC236}">
                <a16:creationId xmlns="" xmlns:a16="http://schemas.microsoft.com/office/drawing/2014/main" id="{75B75A70-3798-4BEC-8F7D-FC5C89C62E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8599" y="0"/>
            <a:ext cx="43434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80830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6200" y="45720"/>
            <a:ext cx="7772398"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Eric Fromm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(Humanistic Philosopher)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Eric Fromm, </a:t>
            </a:r>
            <a:r>
              <a:rPr kumimoji="0" lang="en-US" sz="2000" b="0" i="1"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Sane Society</a:t>
            </a:r>
            <a:r>
              <a:rPr kumimoji="0" lang="en-US" sz="2000" b="0"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(New York: Routledge, 1955), 202.</a:t>
            </a:r>
          </a:p>
        </p:txBody>
      </p:sp>
      <p:sp>
        <p:nvSpPr>
          <p:cNvPr id="7" name="TextBox 6"/>
          <p:cNvSpPr txBox="1"/>
          <p:nvPr/>
        </p:nvSpPr>
        <p:spPr>
          <a:xfrm>
            <a:off x="76200" y="2025908"/>
            <a:ext cx="7772398"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Among the evils of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there are few which are as painful as boredom,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and consequently every attempt is made to avoid it.</a:t>
            </a:r>
          </a:p>
        </p:txBody>
      </p:sp>
      <p:pic>
        <p:nvPicPr>
          <p:cNvPr id="10" name="Picture 2" descr="Image result for erich fromm the sane society">
            <a:extLst>
              <a:ext uri="{FF2B5EF4-FFF2-40B4-BE49-F238E27FC236}">
                <a16:creationId xmlns="" xmlns:a16="http://schemas.microsoft.com/office/drawing/2014/main" id="{75B75A70-3798-4BEC-8F7D-FC5C89C62E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8599" y="0"/>
            <a:ext cx="43434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1204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831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93670" cy="769441"/>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1:13) Therefore,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prepare your minds for action</a:t>
            </a:r>
            <a:endPar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ounded Rectangle 8">
            <a:extLst>
              <a:ext uri="{FF2B5EF4-FFF2-40B4-BE49-F238E27FC236}">
                <a16:creationId xmlns="" xmlns:a16="http://schemas.microsoft.com/office/drawing/2014/main" id="{04A52626-59F3-4C84-B604-E7F4AA0DA5CC}"/>
              </a:ext>
            </a:extLst>
          </p:cNvPr>
          <p:cNvSpPr/>
          <p:nvPr/>
        </p:nvSpPr>
        <p:spPr>
          <a:xfrm>
            <a:off x="5516407" y="914400"/>
            <a:ext cx="6605338" cy="36576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“Prepare your minds” (</a:t>
            </a:r>
            <a:r>
              <a:rPr lang="en-US" altLang="en-US" sz="4800" b="1" i="1" spc="-150"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anazosamenoi</a:t>
            </a: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Refers to the binding “of long garments to facilitate work or walking” (</a:t>
            </a:r>
            <a:r>
              <a:rPr lang="en-US" altLang="en-US" sz="4000" b="1" spc="-15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BDAG</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42562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721108"/>
      </p:ext>
    </p:extLst>
  </p:cSld>
  <p:clrMapOvr>
    <a:masterClrMapping/>
  </p:clrMapOvr>
  <mc:AlternateContent xmlns:mc="http://schemas.openxmlformats.org/markup-compatibility/2006" xmlns:p14="http://schemas.microsoft.com/office/powerpoint/2010/main">
    <mc:Choice Requires="p14">
      <p:transition spd="slow" p14:dur="2000">
        <p:wipe dir="u"/>
      </p:transition>
    </mc:Choice>
    <mc:Fallback xmlns="">
      <p:transition spd="slow">
        <p:wipe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153130"/>
      </p:ext>
    </p:extLst>
  </p:cSld>
  <p:clrMapOvr>
    <a:masterClrMapping/>
  </p:clrMapOvr>
  <mc:AlternateContent xmlns:mc="http://schemas.openxmlformats.org/markup-compatibility/2006" xmlns:p14="http://schemas.microsoft.com/office/powerpoint/2010/main">
    <mc:Choice Requires="p14">
      <p:transition spd="slow" p14:dur="2000">
        <p:wipe dir="u"/>
      </p:transition>
    </mc:Choice>
    <mc:Fallback xmlns="">
      <p:transition spd="slow">
        <p:wipe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913533"/>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 Pet. 1:17) If you address as Father the One who impartially judges according to each one’s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150" normalizeH="0" baseline="0" noProof="0" dirty="0">
                <a:ln>
                  <a:noFill/>
                </a:ln>
                <a:solidFill>
                  <a:srgbClr val="913533"/>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conduct yourselves in fear</a:t>
            </a:r>
            <a:r>
              <a:rPr kumimoji="0" lang="en-US" sz="4400" b="1" i="0" u="none" strike="noStrike" kern="1200" cap="none" spc="-150" normalizeH="0" baseline="0" noProof="0" dirty="0">
                <a:ln>
                  <a:noFill/>
                </a:ln>
                <a:solidFill>
                  <a:srgbClr val="913533"/>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during the time of your stay on earth.</a:t>
            </a:r>
          </a:p>
        </p:txBody>
      </p:sp>
      <p:sp>
        <p:nvSpPr>
          <p:cNvPr id="3" name="Rounded Rectangle 8">
            <a:extLst>
              <a:ext uri="{FF2B5EF4-FFF2-40B4-BE49-F238E27FC236}">
                <a16:creationId xmlns="" xmlns:a16="http://schemas.microsoft.com/office/drawing/2014/main" id="{46D0E18D-097A-454D-A114-31CB4D192BF8}"/>
              </a:ext>
            </a:extLst>
          </p:cNvPr>
          <p:cNvSpPr/>
          <p:nvPr/>
        </p:nvSpPr>
        <p:spPr>
          <a:xfrm>
            <a:off x="6071647" y="1439892"/>
            <a:ext cx="6096000" cy="53340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150" normalizeH="0" baseline="0" noProof="0" dirty="0">
                <a:ln>
                  <a:noFill/>
                </a:ln>
                <a:solidFill>
                  <a:srgbClr val="C0504D">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“Fear” (</a:t>
            </a:r>
            <a:r>
              <a:rPr kumimoji="0" lang="en-US" altLang="en-US" sz="5400" b="1" i="1" u="none" strike="noStrike" kern="1200" cap="none" spc="-150" normalizeH="0" baseline="0" noProof="0" dirty="0" err="1">
                <a:ln>
                  <a:noFill/>
                </a:ln>
                <a:solidFill>
                  <a:srgbClr val="C0504D">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phobos</a:t>
            </a:r>
            <a:r>
              <a:rPr kumimoji="0" lang="en-US" altLang="en-US" sz="5400" b="1" i="0" u="none" strike="noStrike" kern="1200" cap="none" spc="-150" normalizeH="0" baseline="0" noProof="0" dirty="0">
                <a:ln>
                  <a:noFill/>
                </a:ln>
                <a:solidFill>
                  <a:srgbClr val="C0504D">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Being scared</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(Mt. 14:26; 28:4; Lk. 21:26; Acts 5:5, 11; 2 Cor. 7:5; Heb. 2:15; 1 Pet. 3:14)</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Astonishment</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(Mk. 4:41; Lk. 5:26)</a:t>
            </a:r>
            <a:endParaRPr kumimoji="0" lang="en-US" altLang="en-US" sz="16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Awe or Wonder</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(Acts 2:43; 2 Cor. 5:11)</a:t>
            </a:r>
            <a:endParaRPr kumimoji="0" lang="en-US" altLang="en-US" sz="16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Respect</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Pet. 2:18; 3:2)</a:t>
            </a:r>
            <a:endParaRPr kumimoji="0" lang="en-US" altLang="en-US" sz="16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Rounded Rectangle 2">
            <a:extLst>
              <a:ext uri="{FF2B5EF4-FFF2-40B4-BE49-F238E27FC236}">
                <a16:creationId xmlns="" xmlns:a16="http://schemas.microsoft.com/office/drawing/2014/main" id="{7FEEFB3F-E56B-470C-83DE-672A7E3AED92}"/>
              </a:ext>
            </a:extLst>
          </p:cNvPr>
          <p:cNvSpPr/>
          <p:nvPr/>
        </p:nvSpPr>
        <p:spPr>
          <a:xfrm>
            <a:off x="152400" y="2895600"/>
            <a:ext cx="7696200" cy="3047999"/>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EEECE1">
                    <a:lumMod val="9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Apathy increases when…</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 one is paying attention</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We’re not being rewarded</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There’s no goal or mission</a:t>
            </a:r>
          </a:p>
        </p:txBody>
      </p:sp>
    </p:spTree>
    <p:extLst>
      <p:ext uri="{BB962C8B-B14F-4D97-AF65-F5344CB8AC3E}">
        <p14:creationId xmlns:p14="http://schemas.microsoft.com/office/powerpoint/2010/main" val="30516817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123658"/>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1:18) You were not redeemed with perishable things like silver or gold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from your futile way of life inherited from your forefathers.</a:t>
            </a:r>
            <a:endPar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42626475"/>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3477875"/>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1:18) You were not redeemed with perishable things like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silver or gold</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from your futile way of life inherited from your forefathers.</a:t>
            </a:r>
          </a:p>
          <a:p>
            <a:r>
              <a:rPr lang="en-US" sz="4400" b="1" spc="-150" baseline="3000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19</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But with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precious blood</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 as of a lamb unblemished and spotless,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the blood of Christ</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8477789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123658"/>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1:20) For He was foreknown before the foundation of the world, but has appeared in these last times for the sake of you.</a:t>
            </a:r>
          </a:p>
        </p:txBody>
      </p:sp>
    </p:spTree>
    <p:extLst>
      <p:ext uri="{BB962C8B-B14F-4D97-AF65-F5344CB8AC3E}">
        <p14:creationId xmlns:p14="http://schemas.microsoft.com/office/powerpoint/2010/main" val="3302401744"/>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65598" cy="2123658"/>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1:21) Through Him, you are believers in God, who raised Him from the dead and gave Him glory, so that your faith and hope are in God.</a:t>
            </a:r>
          </a:p>
        </p:txBody>
      </p:sp>
    </p:spTree>
    <p:extLst>
      <p:ext uri="{BB962C8B-B14F-4D97-AF65-F5344CB8AC3E}">
        <p14:creationId xmlns:p14="http://schemas.microsoft.com/office/powerpoint/2010/main" val="729297103"/>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0160598" cy="2800767"/>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1:22) Since you have in obedience to the truth purified your souls for a sincere love of your brothers and sisters,</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fervently love one another from the heart.</a:t>
            </a:r>
          </a:p>
        </p:txBody>
      </p:sp>
      <p:sp>
        <p:nvSpPr>
          <p:cNvPr id="3" name="Rounded Rectangle 8">
            <a:extLst>
              <a:ext uri="{FF2B5EF4-FFF2-40B4-BE49-F238E27FC236}">
                <a16:creationId xmlns="" xmlns:a16="http://schemas.microsoft.com/office/drawing/2014/main" id="{1838903E-5925-4FAB-814C-118FD9D2C631}"/>
              </a:ext>
            </a:extLst>
          </p:cNvPr>
          <p:cNvSpPr/>
          <p:nvPr/>
        </p:nvSpPr>
        <p:spPr>
          <a:xfrm>
            <a:off x="6629400" y="2971800"/>
            <a:ext cx="5305928" cy="2819401"/>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Change </a:t>
            </a:r>
            <a:r>
              <a:rPr kumimoji="0" lang="en-US" altLang="en-US" sz="5400" b="1" i="1" u="none"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begins</a:t>
            </a:r>
            <a:r>
              <a:rPr kumimoji="0" lang="en-US" altLang="en-US" sz="5400" b="1" i="0" u="none"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in the mind, but it doesn’t </a:t>
            </a:r>
            <a:r>
              <a:rPr kumimoji="0" lang="en-US" altLang="en-US" sz="5400" b="1" i="1" u="none"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end</a:t>
            </a:r>
            <a:r>
              <a:rPr kumimoji="0" lang="en-US" altLang="en-US" sz="5400" b="1" i="0" u="none"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there.</a:t>
            </a:r>
            <a:endParaRPr kumimoji="0" lang="en-US" altLang="en-US"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850675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93670" cy="769441"/>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1:13) Therefore,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prepare your minds for action</a:t>
            </a:r>
            <a:endPar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ounded Rectangle 8">
            <a:extLst>
              <a:ext uri="{FF2B5EF4-FFF2-40B4-BE49-F238E27FC236}">
                <a16:creationId xmlns="" xmlns:a16="http://schemas.microsoft.com/office/drawing/2014/main" id="{04A52626-59F3-4C84-B604-E7F4AA0DA5CC}"/>
              </a:ext>
            </a:extLst>
          </p:cNvPr>
          <p:cNvSpPr/>
          <p:nvPr/>
        </p:nvSpPr>
        <p:spPr>
          <a:xfrm>
            <a:off x="5516407" y="914400"/>
            <a:ext cx="6605338" cy="3657600"/>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“Prepare your minds” (</a:t>
            </a:r>
            <a:r>
              <a:rPr lang="en-US" altLang="en-US" sz="4800" b="1" i="1" spc="-150"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anazosamenoi</a:t>
            </a: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Refers to the binding “of long garments to facilitate work or walking” (</a:t>
            </a:r>
            <a:r>
              <a:rPr lang="en-US" altLang="en-US" sz="4000" b="1" spc="-15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BDAG</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7" name="Picture 2" descr="Chris Papazis on Twitter: &amp;quot;Gird up your loins with #Truth #Ephesians… &amp;quot;">
            <a:extLst>
              <a:ext uri="{FF2B5EF4-FFF2-40B4-BE49-F238E27FC236}">
                <a16:creationId xmlns="" xmlns:a16="http://schemas.microsoft.com/office/drawing/2014/main" id="{6F89B13A-BC70-4C33-9871-DF6DDE7CDB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6709"/>
            <a:ext cx="74910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23955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98B540E-6AC6-47B9-B270-5A4A96642E40}"/>
              </a:ext>
            </a:extLst>
          </p:cNvPr>
          <p:cNvSpPr txBox="1"/>
          <p:nvPr/>
        </p:nvSpPr>
        <p:spPr>
          <a:xfrm>
            <a:off x="50202" y="77215"/>
            <a:ext cx="12093670" cy="1446550"/>
          </a:xfrm>
          <a:prstGeom prst="rect">
            <a:avLst/>
          </a:prstGeom>
          <a:noFill/>
        </p:spPr>
        <p:txBody>
          <a:bodyPr wrap="square" rtlCol="0">
            <a:spAutoFit/>
          </a:bodyPr>
          <a:lstStyle/>
          <a:p>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(1 Pet. 1:13) Therefore, </a:t>
            </a:r>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prepare your minds for action</a:t>
            </a:r>
            <a:r>
              <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4400" b="1" u="sng"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rPr>
              <a:t>keep sober in spirit</a:t>
            </a:r>
            <a:endParaRPr lang="en-US" sz="4400" b="1" spc="-150" dirty="0">
              <a:solidFill>
                <a:srgbClr val="913533"/>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ounded Rectangle 8">
            <a:extLst>
              <a:ext uri="{FF2B5EF4-FFF2-40B4-BE49-F238E27FC236}">
                <a16:creationId xmlns="" xmlns:a16="http://schemas.microsoft.com/office/drawing/2014/main" id="{408CE7F9-917B-4A7D-8B6F-D39CE2581AB4}"/>
              </a:ext>
            </a:extLst>
          </p:cNvPr>
          <p:cNvSpPr/>
          <p:nvPr/>
        </p:nvSpPr>
        <p:spPr>
          <a:xfrm>
            <a:off x="0" y="1447800"/>
            <a:ext cx="9413673" cy="2719136"/>
          </a:xfrm>
          <a:prstGeom prst="roundRect">
            <a:avLst/>
          </a:prstGeom>
          <a:gradFill flip="none" rotWithShape="1">
            <a:gsLst>
              <a:gs pos="0">
                <a:srgbClr val="783C3C">
                  <a:shade val="30000"/>
                  <a:satMod val="115000"/>
                </a:srgbClr>
              </a:gs>
              <a:gs pos="50000">
                <a:srgbClr val="783C3C">
                  <a:shade val="67500"/>
                  <a:satMod val="115000"/>
                </a:srgbClr>
              </a:gs>
              <a:gs pos="100000">
                <a:srgbClr val="783C3C">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“Sober” (</a:t>
            </a:r>
            <a:r>
              <a:rPr lang="en-US" altLang="en-US" sz="4800" b="1" i="1" spc="-150"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nēphontes</a:t>
            </a:r>
            <a:r>
              <a:rPr lang="en-US" alt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lvl="0">
              <a:defRPr/>
            </a:pP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Otto </a:t>
            </a:r>
            <a:r>
              <a:rPr lang="en-US" altLang="en-US" sz="4000" b="1" spc="-15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Bauernfeind</a:t>
            </a:r>
            <a:r>
              <a:rPr lang="en-US" alt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“Self-evident antithesis to all kinds of mental fuzziness.”</a:t>
            </a:r>
          </a:p>
          <a:p>
            <a:pPr marL="914400" lvl="0">
              <a:defRPr/>
            </a:pPr>
            <a:r>
              <a:rPr lang="en-US" altLang="en-US" sz="24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Theological Dictionary of the New Testament</a:t>
            </a:r>
            <a:r>
              <a:rPr lang="en-US" alt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(Grand Rapids, MI: Eerdmans, 1964), 937.</a:t>
            </a:r>
          </a:p>
        </p:txBody>
      </p:sp>
      <p:sp>
        <p:nvSpPr>
          <p:cNvPr id="5" name="Rounded Rectangle 2">
            <a:extLst>
              <a:ext uri="{FF2B5EF4-FFF2-40B4-BE49-F238E27FC236}">
                <a16:creationId xmlns="" xmlns:a16="http://schemas.microsoft.com/office/drawing/2014/main" id="{6B91AAEF-2E63-4749-99DB-2CD499DF4450}"/>
              </a:ext>
            </a:extLst>
          </p:cNvPr>
          <p:cNvSpPr/>
          <p:nvPr/>
        </p:nvSpPr>
        <p:spPr>
          <a:xfrm>
            <a:off x="2738515" y="3428999"/>
            <a:ext cx="9413673" cy="3452567"/>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5400" b="1" spc="-150" dirty="0">
                <a:solidFill>
                  <a:srgbClr val="EEECE1">
                    <a:lumMod val="9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Change begins in the mind</a:t>
            </a:r>
          </a:p>
          <a:p>
            <a:pPr marL="571500" lvl="0" indent="-571500">
              <a:buFont typeface="Wingdings" panose="05000000000000000000" pitchFamily="2" charset="2"/>
              <a:buChar char="ü"/>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Most of us don’t believe this.</a:t>
            </a:r>
          </a:p>
          <a:p>
            <a:pPr marL="571500" lvl="0" indent="-571500">
              <a:buFont typeface="Wingdings" panose="05000000000000000000" pitchFamily="2" charset="2"/>
              <a:buChar char="ü"/>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Passively accepting fleeting thoughts.</a:t>
            </a:r>
          </a:p>
          <a:p>
            <a:pPr marL="571500" lvl="0" indent="-571500">
              <a:buFont typeface="Wingdings" panose="05000000000000000000" pitchFamily="2" charset="2"/>
              <a:buChar char="ü"/>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Mental lethargy.</a:t>
            </a:r>
          </a:p>
          <a:p>
            <a:pPr marL="571500" lvl="0" indent="-571500">
              <a:buFont typeface="Wingdings" panose="05000000000000000000" pitchFamily="2" charset="2"/>
              <a:buChar char="ü"/>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Stimulation junkies.</a:t>
            </a:r>
          </a:p>
        </p:txBody>
      </p:sp>
    </p:spTree>
    <p:extLst>
      <p:ext uri="{BB962C8B-B14F-4D97-AF65-F5344CB8AC3E}">
        <p14:creationId xmlns:p14="http://schemas.microsoft.com/office/powerpoint/2010/main" val="36745934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22" presetClass="entr" presetSubtype="8" fill="hold" nodeType="with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left)">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left)">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wipe(left)">
                                      <p:cBhvr>
                                        <p:cTn id="45" dur="500"/>
                                        <p:tgtEl>
                                          <p:spTgt spid="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wipe(left)">
                                      <p:cBhvr>
                                        <p:cTn id="5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02504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0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96058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244577D-058D-4D35-9C43-A2309A6C0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066800"/>
            <a:ext cx="5562600" cy="1738313"/>
          </a:xfrm>
          <a:prstGeom prst="rect">
            <a:avLst/>
          </a:prstGeom>
        </p:spPr>
      </p:pic>
      <p:pic>
        <p:nvPicPr>
          <p:cNvPr id="8" name="Picture 7">
            <a:extLst>
              <a:ext uri="{FF2B5EF4-FFF2-40B4-BE49-F238E27FC236}">
                <a16:creationId xmlns="" xmlns:a16="http://schemas.microsoft.com/office/drawing/2014/main" id="{704FCBB9-D3AC-43FF-9B05-80347AA9E6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00" r="12500"/>
          <a:stretch/>
        </p:blipFill>
        <p:spPr>
          <a:xfrm>
            <a:off x="6400801" y="4267200"/>
            <a:ext cx="5562600" cy="2317750"/>
          </a:xfrm>
          <a:prstGeom prst="rect">
            <a:avLst/>
          </a:prstGeom>
        </p:spPr>
      </p:pic>
    </p:spTree>
    <p:extLst>
      <p:ext uri="{BB962C8B-B14F-4D97-AF65-F5344CB8AC3E}">
        <p14:creationId xmlns:p14="http://schemas.microsoft.com/office/powerpoint/2010/main" val="1954920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10483</TotalTime>
  <Words>2035</Words>
  <Application>Microsoft Office PowerPoint</Application>
  <PresentationFormat>Widescreen</PresentationFormat>
  <Paragraphs>225</Paragraphs>
  <Slides>37</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Calibri</vt:lpstr>
      <vt:lpstr>Times New Roman</vt:lpstr>
      <vt:lpstr>Wingdings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Franklin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Rochford</dc:creator>
  <cp:lastModifiedBy>RobinetteT</cp:lastModifiedBy>
  <cp:revision>1426</cp:revision>
  <dcterms:created xsi:type="dcterms:W3CDTF">2011-02-16T23:43:02Z</dcterms:created>
  <dcterms:modified xsi:type="dcterms:W3CDTF">2021-08-03T15:26:47Z</dcterms:modified>
</cp:coreProperties>
</file>