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7" r:id="rId8"/>
    <p:sldId id="269" r:id="rId9"/>
    <p:sldId id="273" r:id="rId10"/>
    <p:sldId id="274" r:id="rId11"/>
    <p:sldId id="275" r:id="rId12"/>
    <p:sldId id="297" r:id="rId13"/>
    <p:sldId id="276" r:id="rId14"/>
    <p:sldId id="277" r:id="rId15"/>
    <p:sldId id="279" r:id="rId16"/>
    <p:sldId id="280" r:id="rId17"/>
    <p:sldId id="281" r:id="rId18"/>
    <p:sldId id="282" r:id="rId19"/>
    <p:sldId id="283" r:id="rId20"/>
    <p:sldId id="284" r:id="rId21"/>
    <p:sldId id="285" r:id="rId22"/>
    <p:sldId id="287" r:id="rId23"/>
    <p:sldId id="288" r:id="rId24"/>
    <p:sldId id="289" r:id="rId25"/>
    <p:sldId id="296" r:id="rId26"/>
    <p:sldId id="290" r:id="rId27"/>
    <p:sldId id="291" r:id="rId28"/>
    <p:sldId id="292" r:id="rId29"/>
    <p:sldId id="293" r:id="rId30"/>
    <p:sldId id="29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619" autoAdjust="0"/>
    <p:restoredTop sz="94660"/>
  </p:normalViewPr>
  <p:slideViewPr>
    <p:cSldViewPr snapToGrid="0">
      <p:cViewPr varScale="1">
        <p:scale>
          <a:sx n="38" d="100"/>
          <a:sy n="38" d="100"/>
        </p:scale>
        <p:origin x="72"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D7B725-CB86-43CC-9BA6-3EFAAC57AC2A}"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30A12-57E0-45A7-9D14-F545D973933E}" type="slidenum">
              <a:rPr lang="en-US" smtClean="0"/>
              <a:t>‹#›</a:t>
            </a:fld>
            <a:endParaRPr lang="en-US"/>
          </a:p>
        </p:txBody>
      </p:sp>
    </p:spTree>
    <p:extLst>
      <p:ext uri="{BB962C8B-B14F-4D97-AF65-F5344CB8AC3E}">
        <p14:creationId xmlns:p14="http://schemas.microsoft.com/office/powerpoint/2010/main" val="142993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7B725-CB86-43CC-9BA6-3EFAAC57AC2A}"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30A12-57E0-45A7-9D14-F545D973933E}" type="slidenum">
              <a:rPr lang="en-US" smtClean="0"/>
              <a:t>‹#›</a:t>
            </a:fld>
            <a:endParaRPr lang="en-US"/>
          </a:p>
        </p:txBody>
      </p:sp>
    </p:spTree>
    <p:extLst>
      <p:ext uri="{BB962C8B-B14F-4D97-AF65-F5344CB8AC3E}">
        <p14:creationId xmlns:p14="http://schemas.microsoft.com/office/powerpoint/2010/main" val="1281482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7B725-CB86-43CC-9BA6-3EFAAC57AC2A}"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30A12-57E0-45A7-9D14-F545D973933E}" type="slidenum">
              <a:rPr lang="en-US" smtClean="0"/>
              <a:t>‹#›</a:t>
            </a:fld>
            <a:endParaRPr lang="en-US"/>
          </a:p>
        </p:txBody>
      </p:sp>
    </p:spTree>
    <p:extLst>
      <p:ext uri="{BB962C8B-B14F-4D97-AF65-F5344CB8AC3E}">
        <p14:creationId xmlns:p14="http://schemas.microsoft.com/office/powerpoint/2010/main" val="1505861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7B725-CB86-43CC-9BA6-3EFAAC57AC2A}"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30A12-57E0-45A7-9D14-F545D973933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25495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7B725-CB86-43CC-9BA6-3EFAAC57AC2A}"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30A12-57E0-45A7-9D14-F545D973933E}" type="slidenum">
              <a:rPr lang="en-US" smtClean="0"/>
              <a:t>‹#›</a:t>
            </a:fld>
            <a:endParaRPr lang="en-US"/>
          </a:p>
        </p:txBody>
      </p:sp>
    </p:spTree>
    <p:extLst>
      <p:ext uri="{BB962C8B-B14F-4D97-AF65-F5344CB8AC3E}">
        <p14:creationId xmlns:p14="http://schemas.microsoft.com/office/powerpoint/2010/main" val="1196772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D7B725-CB86-43CC-9BA6-3EFAAC57AC2A}" type="datetimeFigureOut">
              <a:rPr lang="en-US" smtClean="0"/>
              <a:t>2/14/2022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30A12-57E0-45A7-9D14-F545D973933E}" type="slidenum">
              <a:rPr lang="en-US" smtClean="0"/>
              <a:t>‹#›</a:t>
            </a:fld>
            <a:endParaRPr lang="en-US"/>
          </a:p>
        </p:txBody>
      </p:sp>
    </p:spTree>
    <p:extLst>
      <p:ext uri="{BB962C8B-B14F-4D97-AF65-F5344CB8AC3E}">
        <p14:creationId xmlns:p14="http://schemas.microsoft.com/office/powerpoint/2010/main" val="617616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D7B725-CB86-43CC-9BA6-3EFAAC57AC2A}" type="datetimeFigureOut">
              <a:rPr lang="en-US" smtClean="0"/>
              <a:t>2/14/2022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30A12-57E0-45A7-9D14-F545D973933E}" type="slidenum">
              <a:rPr lang="en-US" smtClean="0"/>
              <a:t>‹#›</a:t>
            </a:fld>
            <a:endParaRPr lang="en-US"/>
          </a:p>
        </p:txBody>
      </p:sp>
    </p:spTree>
    <p:extLst>
      <p:ext uri="{BB962C8B-B14F-4D97-AF65-F5344CB8AC3E}">
        <p14:creationId xmlns:p14="http://schemas.microsoft.com/office/powerpoint/2010/main" val="1176295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D7B725-CB86-43CC-9BA6-3EFAAC57AC2A}"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30A12-57E0-45A7-9D14-F545D973933E}" type="slidenum">
              <a:rPr lang="en-US" smtClean="0"/>
              <a:t>‹#›</a:t>
            </a:fld>
            <a:endParaRPr lang="en-US"/>
          </a:p>
        </p:txBody>
      </p:sp>
    </p:spTree>
    <p:extLst>
      <p:ext uri="{BB962C8B-B14F-4D97-AF65-F5344CB8AC3E}">
        <p14:creationId xmlns:p14="http://schemas.microsoft.com/office/powerpoint/2010/main" val="1989636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D7B725-CB86-43CC-9BA6-3EFAAC57AC2A}"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30A12-57E0-45A7-9D14-F545D973933E}" type="slidenum">
              <a:rPr lang="en-US" smtClean="0"/>
              <a:t>‹#›</a:t>
            </a:fld>
            <a:endParaRPr lang="en-US"/>
          </a:p>
        </p:txBody>
      </p:sp>
    </p:spTree>
    <p:extLst>
      <p:ext uri="{BB962C8B-B14F-4D97-AF65-F5344CB8AC3E}">
        <p14:creationId xmlns:p14="http://schemas.microsoft.com/office/powerpoint/2010/main" val="86189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1D7B725-CB86-43CC-9BA6-3EFAAC57AC2A}"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30A12-57E0-45A7-9D14-F545D973933E}" type="slidenum">
              <a:rPr lang="en-US" smtClean="0"/>
              <a:t>‹#›</a:t>
            </a:fld>
            <a:endParaRPr lang="en-US"/>
          </a:p>
        </p:txBody>
      </p:sp>
    </p:spTree>
    <p:extLst>
      <p:ext uri="{BB962C8B-B14F-4D97-AF65-F5344CB8AC3E}">
        <p14:creationId xmlns:p14="http://schemas.microsoft.com/office/powerpoint/2010/main" val="164490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D7B725-CB86-43CC-9BA6-3EFAAC57AC2A}"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30A12-57E0-45A7-9D14-F545D973933E}" type="slidenum">
              <a:rPr lang="en-US" smtClean="0"/>
              <a:t>‹#›</a:t>
            </a:fld>
            <a:endParaRPr lang="en-US"/>
          </a:p>
        </p:txBody>
      </p:sp>
    </p:spTree>
    <p:extLst>
      <p:ext uri="{BB962C8B-B14F-4D97-AF65-F5344CB8AC3E}">
        <p14:creationId xmlns:p14="http://schemas.microsoft.com/office/powerpoint/2010/main" val="6711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D7B725-CB86-43CC-9BA6-3EFAAC57AC2A}"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30A12-57E0-45A7-9D14-F545D973933E}" type="slidenum">
              <a:rPr lang="en-US" smtClean="0"/>
              <a:t>‹#›</a:t>
            </a:fld>
            <a:endParaRPr lang="en-US"/>
          </a:p>
        </p:txBody>
      </p:sp>
    </p:spTree>
    <p:extLst>
      <p:ext uri="{BB962C8B-B14F-4D97-AF65-F5344CB8AC3E}">
        <p14:creationId xmlns:p14="http://schemas.microsoft.com/office/powerpoint/2010/main" val="171534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D7B725-CB86-43CC-9BA6-3EFAAC57AC2A}" type="datetimeFigureOut">
              <a:rPr lang="en-US" smtClean="0"/>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30A12-57E0-45A7-9D14-F545D973933E}" type="slidenum">
              <a:rPr lang="en-US" smtClean="0"/>
              <a:t>‹#›</a:t>
            </a:fld>
            <a:endParaRPr lang="en-US"/>
          </a:p>
        </p:txBody>
      </p:sp>
    </p:spTree>
    <p:extLst>
      <p:ext uri="{BB962C8B-B14F-4D97-AF65-F5344CB8AC3E}">
        <p14:creationId xmlns:p14="http://schemas.microsoft.com/office/powerpoint/2010/main" val="226125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1D7B725-CB86-43CC-9BA6-3EFAAC57AC2A}" type="datetimeFigureOut">
              <a:rPr lang="en-US" smtClean="0"/>
              <a:t>2/14/2022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D830A12-57E0-45A7-9D14-F545D973933E}" type="slidenum">
              <a:rPr lang="en-US" smtClean="0"/>
              <a:t>‹#›</a:t>
            </a:fld>
            <a:endParaRPr lang="en-US"/>
          </a:p>
        </p:txBody>
      </p:sp>
    </p:spTree>
    <p:extLst>
      <p:ext uri="{BB962C8B-B14F-4D97-AF65-F5344CB8AC3E}">
        <p14:creationId xmlns:p14="http://schemas.microsoft.com/office/powerpoint/2010/main" val="256506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1D7B725-CB86-43CC-9BA6-3EFAAC57AC2A}" type="datetimeFigureOut">
              <a:rPr lang="en-US" smtClean="0"/>
              <a:t>2/14/2022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D830A12-57E0-45A7-9D14-F545D973933E}" type="slidenum">
              <a:rPr lang="en-US" smtClean="0"/>
              <a:t>‹#›</a:t>
            </a:fld>
            <a:endParaRPr lang="en-US"/>
          </a:p>
        </p:txBody>
      </p:sp>
    </p:spTree>
    <p:extLst>
      <p:ext uri="{BB962C8B-B14F-4D97-AF65-F5344CB8AC3E}">
        <p14:creationId xmlns:p14="http://schemas.microsoft.com/office/powerpoint/2010/main" val="2167824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1D7B725-CB86-43CC-9BA6-3EFAAC57AC2A}" type="datetimeFigureOut">
              <a:rPr lang="en-US" smtClean="0"/>
              <a:t>2/14/2022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D830A12-57E0-45A7-9D14-F545D973933E}" type="slidenum">
              <a:rPr lang="en-US" smtClean="0"/>
              <a:t>‹#›</a:t>
            </a:fld>
            <a:endParaRPr lang="en-US"/>
          </a:p>
        </p:txBody>
      </p:sp>
    </p:spTree>
    <p:extLst>
      <p:ext uri="{BB962C8B-B14F-4D97-AF65-F5344CB8AC3E}">
        <p14:creationId xmlns:p14="http://schemas.microsoft.com/office/powerpoint/2010/main" val="1559150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7B725-CB86-43CC-9BA6-3EFAAC57AC2A}"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30A12-57E0-45A7-9D14-F545D973933E}" type="slidenum">
              <a:rPr lang="en-US" smtClean="0"/>
              <a:t>‹#›</a:t>
            </a:fld>
            <a:endParaRPr lang="en-US"/>
          </a:p>
        </p:txBody>
      </p:sp>
    </p:spTree>
    <p:extLst>
      <p:ext uri="{BB962C8B-B14F-4D97-AF65-F5344CB8AC3E}">
        <p14:creationId xmlns:p14="http://schemas.microsoft.com/office/powerpoint/2010/main" val="332167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1D7B725-CB86-43CC-9BA6-3EFAAC57AC2A}" type="datetimeFigureOut">
              <a:rPr lang="en-US" smtClean="0"/>
              <a:t>2/14/2022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D830A12-57E0-45A7-9D14-F545D973933E}" type="slidenum">
              <a:rPr lang="en-US" smtClean="0"/>
              <a:t>‹#›</a:t>
            </a:fld>
            <a:endParaRPr lang="en-US"/>
          </a:p>
        </p:txBody>
      </p:sp>
    </p:spTree>
    <p:extLst>
      <p:ext uri="{BB962C8B-B14F-4D97-AF65-F5344CB8AC3E}">
        <p14:creationId xmlns:p14="http://schemas.microsoft.com/office/powerpoint/2010/main" val="23419771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Nehemiah 1</a:t>
            </a:r>
            <a:endParaRPr lang="en-US" dirty="0"/>
          </a:p>
        </p:txBody>
      </p:sp>
      <p:sp>
        <p:nvSpPr>
          <p:cNvPr id="3" name="Subtitle 2"/>
          <p:cNvSpPr>
            <a:spLocks noGrp="1"/>
          </p:cNvSpPr>
          <p:nvPr>
            <p:ph type="subTitle" idx="1"/>
          </p:nvPr>
        </p:nvSpPr>
        <p:spPr/>
        <p:txBody>
          <a:bodyPr>
            <a:normAutofit/>
          </a:bodyPr>
          <a:lstStyle/>
          <a:p>
            <a:r>
              <a:rPr lang="en-US" sz="2400" dirty="0" smtClean="0"/>
              <a:t>A Disrupted Life</a:t>
            </a:r>
            <a:endParaRPr lang="en-US" sz="2400" dirty="0"/>
          </a:p>
        </p:txBody>
      </p:sp>
    </p:spTree>
    <p:extLst>
      <p:ext uri="{BB962C8B-B14F-4D97-AF65-F5344CB8AC3E}">
        <p14:creationId xmlns:p14="http://schemas.microsoft.com/office/powerpoint/2010/main" val="1819657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 Practical day to day life was disrupted</a:t>
            </a:r>
            <a:endParaRPr lang="en-US" sz="2800" dirty="0"/>
          </a:p>
          <a:p>
            <a:r>
              <a:rPr lang="en-US" sz="2800" dirty="0" smtClean="0"/>
              <a:t>Where he lived:  Babylon to Jerusalem</a:t>
            </a:r>
          </a:p>
          <a:p>
            <a:r>
              <a:rPr lang="en-US" sz="2800" dirty="0" smtClean="0"/>
              <a:t>Job: cupbearer to servant/leader </a:t>
            </a:r>
          </a:p>
          <a:p>
            <a:r>
              <a:rPr lang="en-US" sz="2800" dirty="0" smtClean="0"/>
              <a:t>Position of respect to earning respect </a:t>
            </a:r>
          </a:p>
          <a:p>
            <a:r>
              <a:rPr lang="en-US" sz="2800" dirty="0" smtClean="0"/>
              <a:t>Life of relative ease to rough living</a:t>
            </a:r>
          </a:p>
          <a:p>
            <a:r>
              <a:rPr lang="en-US" sz="2800" dirty="0" smtClean="0"/>
              <a:t>New set of risks and fears, physical threats </a:t>
            </a:r>
          </a:p>
        </p:txBody>
      </p:sp>
    </p:spTree>
    <p:extLst>
      <p:ext uri="{BB962C8B-B14F-4D97-AF65-F5344CB8AC3E}">
        <p14:creationId xmlns:p14="http://schemas.microsoft.com/office/powerpoint/2010/main" val="122046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77" y="69643"/>
            <a:ext cx="9404723" cy="1400530"/>
          </a:xfrm>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 Emotional life was disrupted</a:t>
            </a:r>
          </a:p>
          <a:p>
            <a:r>
              <a:rPr lang="en-US" sz="2800" dirty="0" smtClean="0"/>
              <a:t>1:4 – “ I sat down and wept and mourned for days;”</a:t>
            </a:r>
          </a:p>
          <a:p>
            <a:r>
              <a:rPr lang="en-US" sz="2800" dirty="0" smtClean="0"/>
              <a:t>5:6,7:  He was “very angry” when he heard some were taking advantage of fellow countrymen</a:t>
            </a:r>
          </a:p>
          <a:p>
            <a:r>
              <a:rPr lang="en-US" sz="2800" dirty="0" smtClean="0"/>
              <a:t>12:43 “and on that day they offered great sacrifices and rejoiced because God had given them great joy;” </a:t>
            </a:r>
          </a:p>
        </p:txBody>
      </p:sp>
    </p:spTree>
    <p:extLst>
      <p:ext uri="{BB962C8B-B14F-4D97-AF65-F5344CB8AC3E}">
        <p14:creationId xmlns:p14="http://schemas.microsoft.com/office/powerpoint/2010/main" val="51814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77" y="69643"/>
            <a:ext cx="9404723" cy="1400530"/>
          </a:xfrm>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 Emotional life was disrupted</a:t>
            </a:r>
          </a:p>
          <a:p>
            <a:r>
              <a:rPr lang="en-US" sz="2800" dirty="0" smtClean="0"/>
              <a:t>1:4 – “ I sat down and wept and mourned for days;”</a:t>
            </a:r>
          </a:p>
          <a:p>
            <a:r>
              <a:rPr lang="en-US" sz="2800" dirty="0" smtClean="0"/>
              <a:t>5:6,7:  He was “very angry” when he heard some were taking advantage of fellow countrymen</a:t>
            </a:r>
          </a:p>
          <a:p>
            <a:r>
              <a:rPr lang="en-US" sz="2800" dirty="0" smtClean="0"/>
              <a:t>12:43 “and on that day they offered great sacrifices and rejoiced because God had given them great joy;” </a:t>
            </a:r>
          </a:p>
        </p:txBody>
      </p:sp>
      <p:sp>
        <p:nvSpPr>
          <p:cNvPr id="5" name="TextBox 4"/>
          <p:cNvSpPr txBox="1"/>
          <p:nvPr/>
        </p:nvSpPr>
        <p:spPr>
          <a:xfrm>
            <a:off x="1103312" y="985420"/>
            <a:ext cx="8404814" cy="5262979"/>
          </a:xfrm>
          <a:prstGeom prst="rect">
            <a:avLst/>
          </a:prstGeom>
          <a:solidFill>
            <a:srgbClr val="C00000"/>
          </a:solidFill>
        </p:spPr>
        <p:txBody>
          <a:bodyPr wrap="square" rtlCol="0">
            <a:spAutoFit/>
          </a:bodyPr>
          <a:lstStyle/>
          <a:p>
            <a:pPr>
              <a:defRPr/>
            </a:pPr>
            <a:r>
              <a:rPr lang="en-US" sz="2400" dirty="0"/>
              <a:t>"Not only because of the human needs in Jerusalem, but also, and I think primarily, because God was being dishonored as long as Jerusalem lay waste.  For Jerusalem was "the holy city" … the worship center God had chosen "as a dwelling for (his) Name" … – that is, the appointed place where the reality of his presence would be experienced in love and mercy by those who sought him...But none of this could be reality while Jerusalem was in ruins  and the temple services were, inevitably, disrupted. Nehemiah identifies with the quest of God's glory and praise, and it  is this that prompts his mourning, his fasting, ...and his praying itself.  J.I. Packer, </a:t>
            </a:r>
            <a:r>
              <a:rPr lang="en-US" sz="2400" i="1" dirty="0"/>
              <a:t>A Passion for Faithfulness</a:t>
            </a:r>
            <a:r>
              <a:rPr lang="en-US" sz="2400" dirty="0"/>
              <a:t> (Crossway Books: Wheaton, Illinois, 1995), p. 60.</a:t>
            </a:r>
          </a:p>
        </p:txBody>
      </p:sp>
    </p:spTree>
    <p:extLst>
      <p:ext uri="{BB962C8B-B14F-4D97-AF65-F5344CB8AC3E}">
        <p14:creationId xmlns:p14="http://schemas.microsoft.com/office/powerpoint/2010/main" val="33080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 Prayer Life was disrupted</a:t>
            </a:r>
          </a:p>
          <a:p>
            <a:r>
              <a:rPr lang="en-US" sz="2800" dirty="0" smtClean="0"/>
              <a:t>Chap 1: “I was fasting and praying” </a:t>
            </a:r>
          </a:p>
          <a:p>
            <a:r>
              <a:rPr lang="en-US" sz="2800" dirty="0" smtClean="0"/>
              <a:t>Spontaneous prayers asking for help to do God’s will</a:t>
            </a:r>
          </a:p>
          <a:p>
            <a:pPr marL="0" indent="0">
              <a:buNone/>
            </a:pPr>
            <a:r>
              <a:rPr lang="en-US" sz="2800" dirty="0"/>
              <a:t>Boldness and guidance </a:t>
            </a:r>
          </a:p>
          <a:p>
            <a:r>
              <a:rPr lang="en-US" sz="2800" dirty="0"/>
              <a:t>2:4 Then the king said to me, “What would you request?” So I prayed to the God of heaven</a:t>
            </a:r>
          </a:p>
          <a:p>
            <a:endParaRPr lang="en-US" sz="2800" dirty="0" smtClean="0"/>
          </a:p>
        </p:txBody>
      </p:sp>
    </p:spTree>
    <p:extLst>
      <p:ext uri="{BB962C8B-B14F-4D97-AF65-F5344CB8AC3E}">
        <p14:creationId xmlns:p14="http://schemas.microsoft.com/office/powerpoint/2010/main" val="250579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a:xfrm>
            <a:off x="1104293" y="2065797"/>
            <a:ext cx="8946541" cy="4195481"/>
          </a:xfrm>
        </p:spPr>
        <p:txBody>
          <a:bodyPr>
            <a:normAutofit lnSpcReduction="10000"/>
          </a:bodyPr>
          <a:lstStyle/>
          <a:p>
            <a:pPr marL="0" indent="0">
              <a:buNone/>
            </a:pPr>
            <a:r>
              <a:rPr lang="en-US" sz="2800" dirty="0" smtClean="0"/>
              <a:t>Protection</a:t>
            </a:r>
          </a:p>
          <a:p>
            <a:r>
              <a:rPr lang="en-US" sz="2800" dirty="0" smtClean="0"/>
              <a:t>4:4 “Hear, O God, how we are despised!” Return their reproach on their own heads and give them up for plunder in a land of captivity.” </a:t>
            </a:r>
          </a:p>
          <a:p>
            <a:pPr marL="0" indent="0">
              <a:buNone/>
            </a:pPr>
            <a:r>
              <a:rPr lang="en-US" sz="2800" dirty="0"/>
              <a:t>Courage and stamina </a:t>
            </a:r>
          </a:p>
          <a:p>
            <a:r>
              <a:rPr lang="en-US" sz="2800" dirty="0"/>
              <a:t>6:9 For all of them were </a:t>
            </a:r>
            <a:r>
              <a:rPr lang="en-US" sz="2800" i="1" dirty="0"/>
              <a:t>trying </a:t>
            </a:r>
            <a:r>
              <a:rPr lang="en-US" sz="2800" dirty="0"/>
              <a:t>to frighten us, thinking, “They will become discouraged with the work and it will not be done.  But now, </a:t>
            </a:r>
            <a:r>
              <a:rPr lang="en-US" sz="2800" i="1" dirty="0"/>
              <a:t>O God, </a:t>
            </a:r>
            <a:r>
              <a:rPr lang="en-US" sz="2800" dirty="0"/>
              <a:t>strengthen my hands</a:t>
            </a:r>
            <a:endParaRPr lang="en-US" sz="2800" dirty="0" smtClean="0"/>
          </a:p>
          <a:p>
            <a:pPr marL="0" indent="0">
              <a:buNone/>
            </a:pPr>
            <a:endParaRPr lang="en-US" sz="2800" dirty="0" smtClean="0"/>
          </a:p>
        </p:txBody>
      </p:sp>
    </p:spTree>
    <p:extLst>
      <p:ext uri="{BB962C8B-B14F-4D97-AF65-F5344CB8AC3E}">
        <p14:creationId xmlns:p14="http://schemas.microsoft.com/office/powerpoint/2010/main" val="79365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 Nehemiah’s life reflects a pattern in Biblical history</a:t>
            </a:r>
          </a:p>
          <a:p>
            <a:r>
              <a:rPr lang="en-US" sz="2800" dirty="0" smtClean="0"/>
              <a:t>Abraham</a:t>
            </a:r>
          </a:p>
          <a:p>
            <a:r>
              <a:rPr lang="en-US" sz="2800" dirty="0" smtClean="0"/>
              <a:t>Moses</a:t>
            </a:r>
          </a:p>
          <a:p>
            <a:r>
              <a:rPr lang="en-US" sz="2800" dirty="0" smtClean="0"/>
              <a:t>David</a:t>
            </a:r>
          </a:p>
          <a:p>
            <a:r>
              <a:rPr lang="en-US" sz="2800" dirty="0" smtClean="0"/>
              <a:t>Prophets </a:t>
            </a:r>
          </a:p>
          <a:p>
            <a:r>
              <a:rPr lang="en-US" sz="2800" dirty="0" smtClean="0"/>
              <a:t>Jesus </a:t>
            </a:r>
          </a:p>
          <a:p>
            <a:r>
              <a:rPr lang="en-US" sz="2800" dirty="0" smtClean="0"/>
              <a:t>Calling of the first disciples (Mark 1:16-20)</a:t>
            </a:r>
          </a:p>
          <a:p>
            <a:endParaRPr lang="en-US" sz="2800" dirty="0" smtClean="0"/>
          </a:p>
        </p:txBody>
      </p:sp>
    </p:spTree>
    <p:extLst>
      <p:ext uri="{BB962C8B-B14F-4D97-AF65-F5344CB8AC3E}">
        <p14:creationId xmlns:p14="http://schemas.microsoft.com/office/powerpoint/2010/main" val="144766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4253" y="989913"/>
            <a:ext cx="7933385" cy="5262979"/>
          </a:xfrm>
          <a:prstGeom prst="rect">
            <a:avLst/>
          </a:prstGeom>
        </p:spPr>
        <p:txBody>
          <a:bodyPr wrap="square">
            <a:spAutoFit/>
          </a:bodyPr>
          <a:lstStyle/>
          <a:p>
            <a:pPr marL="457200" indent="-457200" fontAlgn="base"/>
            <a:r>
              <a:rPr lang="en-US" sz="2400" dirty="0" smtClean="0"/>
              <a:t>     As </a:t>
            </a:r>
            <a:r>
              <a:rPr lang="en-US" sz="2400" dirty="0"/>
              <a:t>He was going along by the Sea of Galilee, He saw Simon and Andrew, the brother of Simon, casting a net in the sea; for they were fishermen.</a:t>
            </a:r>
          </a:p>
          <a:p>
            <a:pPr marL="457200" indent="-457200" fontAlgn="base"/>
            <a:r>
              <a:rPr lang="en-US" sz="2400" dirty="0"/>
              <a:t> 17 And Jesus </a:t>
            </a:r>
            <a:r>
              <a:rPr lang="en-US" sz="2400" dirty="0" smtClean="0"/>
              <a:t>said to   them,</a:t>
            </a:r>
            <a:r>
              <a:rPr lang="en-US" sz="2400" dirty="0"/>
              <a:t> “Follow Me, and I will make you become fishers of men.”</a:t>
            </a:r>
          </a:p>
          <a:p>
            <a:pPr marL="457200" indent="-457200" fontAlgn="base"/>
            <a:r>
              <a:rPr lang="en-US" sz="2400" dirty="0"/>
              <a:t> 18 Immediately they left their nets and followed Him.</a:t>
            </a:r>
          </a:p>
          <a:p>
            <a:pPr marL="457200" indent="-457200" fontAlgn="base"/>
            <a:r>
              <a:rPr lang="en-US" sz="2400" dirty="0"/>
              <a:t> 19 Going on a little farther, He saw </a:t>
            </a:r>
            <a:r>
              <a:rPr lang="en-US" sz="2400" dirty="0" smtClean="0"/>
              <a:t>James </a:t>
            </a:r>
            <a:r>
              <a:rPr lang="en-US" sz="2400" dirty="0"/>
              <a:t>the son of Zebedee, and John his brother, who were also in the boat mending the nets.</a:t>
            </a:r>
          </a:p>
          <a:p>
            <a:pPr marL="457200" indent="-457200" fontAlgn="base"/>
            <a:r>
              <a:rPr lang="en-US" sz="2400" dirty="0"/>
              <a:t> 20 Immediately He called them; and they left their father Zebedee in the boat with the hired servants, and went away </a:t>
            </a:r>
            <a:r>
              <a:rPr lang="en-US" sz="2400" dirty="0" smtClean="0"/>
              <a:t>to </a:t>
            </a:r>
            <a:r>
              <a:rPr lang="en-US" sz="2400" dirty="0"/>
              <a:t>follow Him.</a:t>
            </a:r>
            <a:endParaRPr lang="en-US" sz="2400" b="0" i="0" dirty="0">
              <a:effectLst/>
            </a:endParaRPr>
          </a:p>
        </p:txBody>
      </p:sp>
    </p:spTree>
    <p:extLst>
      <p:ext uri="{BB962C8B-B14F-4D97-AF65-F5344CB8AC3E}">
        <p14:creationId xmlns:p14="http://schemas.microsoft.com/office/powerpoint/2010/main" val="3831351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 </a:t>
            </a:r>
            <a:r>
              <a:rPr lang="en-US" sz="2800" b="1" dirty="0" smtClean="0"/>
              <a:t>Paul </a:t>
            </a:r>
          </a:p>
          <a:p>
            <a:pPr marL="0" indent="0">
              <a:buNone/>
            </a:pPr>
            <a:r>
              <a:rPr lang="en-US" sz="2800" dirty="0" smtClean="0"/>
              <a:t>Col.1: 25</a:t>
            </a:r>
            <a:r>
              <a:rPr lang="en-US" sz="2800" b="1" dirty="0"/>
              <a:t> </a:t>
            </a:r>
            <a:r>
              <a:rPr lang="en-US" sz="2800" dirty="0"/>
              <a:t>God has given me the responsibility of serving his church by proclaiming his entire message to you. 26</a:t>
            </a:r>
            <a:r>
              <a:rPr lang="en-US" sz="2800" b="1" dirty="0"/>
              <a:t> </a:t>
            </a:r>
            <a:r>
              <a:rPr lang="en-US" sz="2800" dirty="0"/>
              <a:t>This message was kept secret for centuries and generations past, but now it has been revealed to God’s people. 27</a:t>
            </a:r>
            <a:r>
              <a:rPr lang="en-US" sz="2800" b="1" dirty="0"/>
              <a:t> </a:t>
            </a:r>
            <a:r>
              <a:rPr lang="en-US" sz="2800" dirty="0"/>
              <a:t>For God wanted them to know that the riches and glory of Christ are for you Gentiles, too. And this is the secret: Christ lives in you. This gives you assurance of sharing his </a:t>
            </a:r>
            <a:r>
              <a:rPr lang="en-US" sz="2800" dirty="0" smtClean="0"/>
              <a:t>glory (NLT) </a:t>
            </a:r>
          </a:p>
        </p:txBody>
      </p:sp>
    </p:spTree>
    <p:extLst>
      <p:ext uri="{BB962C8B-B14F-4D97-AF65-F5344CB8AC3E}">
        <p14:creationId xmlns:p14="http://schemas.microsoft.com/office/powerpoint/2010/main" val="74024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a:xfrm>
            <a:off x="1103312" y="2052918"/>
            <a:ext cx="10309755" cy="4195481"/>
          </a:xfrm>
        </p:spPr>
        <p:txBody>
          <a:bodyPr>
            <a:normAutofit lnSpcReduction="10000"/>
          </a:bodyPr>
          <a:lstStyle/>
          <a:p>
            <a:pPr marL="0" indent="0">
              <a:buNone/>
            </a:pPr>
            <a:r>
              <a:rPr lang="en-US" sz="2800" dirty="0" smtClean="0"/>
              <a:t>Practical day to day</a:t>
            </a:r>
          </a:p>
          <a:p>
            <a:r>
              <a:rPr lang="en-US" sz="2800" dirty="0" smtClean="0"/>
              <a:t>Persecutor to persecuted, 10,000 mile by foot </a:t>
            </a:r>
            <a:endParaRPr lang="en-US" sz="2800" dirty="0"/>
          </a:p>
          <a:p>
            <a:pPr marL="0" indent="0">
              <a:buNone/>
            </a:pPr>
            <a:r>
              <a:rPr lang="en-US" sz="2800" dirty="0" smtClean="0"/>
              <a:t>Emotional life</a:t>
            </a:r>
          </a:p>
          <a:p>
            <a:r>
              <a:rPr lang="en-US" sz="2800" dirty="0" smtClean="0"/>
              <a:t>Phil 1:4: always offering prayer with joy in my </a:t>
            </a:r>
            <a:r>
              <a:rPr lang="en-US" sz="2800" dirty="0" smtClean="0"/>
              <a:t>every </a:t>
            </a:r>
            <a:r>
              <a:rPr lang="en-US" sz="2800" dirty="0" smtClean="0"/>
              <a:t>prayer for you</a:t>
            </a:r>
          </a:p>
          <a:p>
            <a:r>
              <a:rPr lang="en-US" sz="2800" dirty="0" smtClean="0"/>
              <a:t> I </a:t>
            </a:r>
            <a:r>
              <a:rPr lang="en-US" sz="2800" dirty="0" err="1" smtClean="0"/>
              <a:t>Thes</a:t>
            </a:r>
            <a:r>
              <a:rPr lang="en-US" sz="2800" dirty="0" smtClean="0"/>
              <a:t> 2:8: fond affection ..very life;</a:t>
            </a:r>
          </a:p>
          <a:p>
            <a:r>
              <a:rPr lang="en-US" sz="2800" dirty="0" smtClean="0"/>
              <a:t> Galatians:  such concern over the gospel  </a:t>
            </a:r>
          </a:p>
          <a:p>
            <a:r>
              <a:rPr lang="en-US" sz="2800" dirty="0" smtClean="0"/>
              <a:t>2 Timothy:  “longing to see you..”</a:t>
            </a:r>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smtClean="0"/>
          </a:p>
          <a:p>
            <a:pPr marL="0" indent="0">
              <a:buNone/>
            </a:pPr>
            <a:endParaRPr lang="en-US" sz="2800" dirty="0" smtClean="0"/>
          </a:p>
          <a:p>
            <a:endParaRPr lang="en-US" sz="2800" dirty="0" smtClean="0"/>
          </a:p>
        </p:txBody>
      </p:sp>
    </p:spTree>
    <p:extLst>
      <p:ext uri="{BB962C8B-B14F-4D97-AF65-F5344CB8AC3E}">
        <p14:creationId xmlns:p14="http://schemas.microsoft.com/office/powerpoint/2010/main" val="323704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Prayer life</a:t>
            </a:r>
          </a:p>
          <a:p>
            <a:r>
              <a:rPr lang="en-US" sz="2800" dirty="0" smtClean="0"/>
              <a:t>Praying for them:  </a:t>
            </a:r>
            <a:r>
              <a:rPr lang="en-US" sz="2800" dirty="0"/>
              <a:t>Romans 1:9&amp;10; </a:t>
            </a:r>
            <a:r>
              <a:rPr lang="en-US" sz="2800" dirty="0" err="1"/>
              <a:t>Eph</a:t>
            </a:r>
            <a:r>
              <a:rPr lang="en-US" sz="2800" dirty="0"/>
              <a:t> 1:3, Phil 1:9, I </a:t>
            </a:r>
            <a:r>
              <a:rPr lang="en-US" sz="2800" dirty="0" err="1"/>
              <a:t>Thes</a:t>
            </a:r>
            <a:r>
              <a:rPr lang="en-US" sz="2800" dirty="0"/>
              <a:t> </a:t>
            </a:r>
            <a:r>
              <a:rPr lang="en-US" sz="2800" dirty="0" smtClean="0"/>
              <a:t>1;3&amp;4</a:t>
            </a:r>
          </a:p>
          <a:p>
            <a:r>
              <a:rPr lang="en-US" sz="2800" dirty="0" smtClean="0"/>
              <a:t>Asks for prayer to speak boldly: </a:t>
            </a:r>
            <a:r>
              <a:rPr lang="en-US" sz="2800" dirty="0" err="1" smtClean="0"/>
              <a:t>Eph</a:t>
            </a:r>
            <a:r>
              <a:rPr lang="en-US" sz="2800" dirty="0" smtClean="0"/>
              <a:t> </a:t>
            </a:r>
            <a:r>
              <a:rPr lang="en-US" sz="2800" dirty="0"/>
              <a:t>6:19; Col. 4:3&amp;4 </a:t>
            </a:r>
            <a:endParaRPr lang="en-US" sz="2800" dirty="0" smtClean="0"/>
          </a:p>
          <a:p>
            <a:r>
              <a:rPr lang="en-US" sz="2800" dirty="0" smtClean="0"/>
              <a:t>God’s glory and  His work be done</a:t>
            </a:r>
            <a:endParaRPr lang="en-US" sz="2800" dirty="0"/>
          </a:p>
          <a:p>
            <a:endParaRPr lang="en-US" sz="2800" dirty="0"/>
          </a:p>
          <a:p>
            <a:pPr marL="0" indent="0">
              <a:buNone/>
            </a:pPr>
            <a:endParaRPr lang="en-US" sz="2800" dirty="0" smtClean="0"/>
          </a:p>
          <a:p>
            <a:pPr marL="0" indent="0">
              <a:buNone/>
            </a:pPr>
            <a:endParaRPr lang="en-US" sz="2800" dirty="0" smtClean="0"/>
          </a:p>
          <a:p>
            <a:pPr marL="0" indent="0">
              <a:buNone/>
            </a:pPr>
            <a:endParaRPr lang="en-US" sz="2800" dirty="0" smtClean="0"/>
          </a:p>
          <a:p>
            <a:endParaRPr lang="en-US" sz="2800" dirty="0" smtClean="0"/>
          </a:p>
        </p:txBody>
      </p:sp>
    </p:spTree>
    <p:extLst>
      <p:ext uri="{BB962C8B-B14F-4D97-AF65-F5344CB8AC3E}">
        <p14:creationId xmlns:p14="http://schemas.microsoft.com/office/powerpoint/2010/main" val="371115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Historical Context</a:t>
            </a:r>
          </a:p>
        </p:txBody>
      </p:sp>
    </p:spTree>
    <p:extLst>
      <p:ext uri="{BB962C8B-B14F-4D97-AF65-F5344CB8AC3E}">
        <p14:creationId xmlns:p14="http://schemas.microsoft.com/office/powerpoint/2010/main" val="3127834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So difficult to keep this perspective</a:t>
            </a:r>
          </a:p>
          <a:p>
            <a:r>
              <a:rPr lang="en-US" sz="2800" dirty="0" smtClean="0"/>
              <a:t>Easily distracted </a:t>
            </a:r>
          </a:p>
          <a:p>
            <a:r>
              <a:rPr lang="en-US" sz="2800" dirty="0" smtClean="0"/>
              <a:t>Culture aggressively and unashamedly promotes self-centeredness</a:t>
            </a:r>
          </a:p>
          <a:p>
            <a:r>
              <a:rPr lang="en-US" sz="2800" dirty="0" smtClean="0"/>
              <a:t>Too easy to think we deserve our comfort, ease, more trips…. </a:t>
            </a:r>
          </a:p>
          <a:p>
            <a:pPr marL="0" indent="0">
              <a:buNone/>
            </a:pPr>
            <a:endParaRPr lang="en-US" sz="2800" dirty="0"/>
          </a:p>
          <a:p>
            <a:pPr marL="0" indent="0">
              <a:buNone/>
            </a:pPr>
            <a:endParaRPr lang="en-US" sz="2800" dirty="0" smtClean="0"/>
          </a:p>
          <a:p>
            <a:pPr marL="0" indent="0">
              <a:buNone/>
            </a:pPr>
            <a:endParaRPr lang="en-US" sz="2800" dirty="0" smtClean="0"/>
          </a:p>
          <a:p>
            <a:pPr marL="0" indent="0">
              <a:buNone/>
            </a:pPr>
            <a:endParaRPr lang="en-US" sz="2800" dirty="0" smtClean="0"/>
          </a:p>
          <a:p>
            <a:endParaRPr lang="en-US" sz="2800" dirty="0" smtClean="0"/>
          </a:p>
        </p:txBody>
      </p:sp>
    </p:spTree>
    <p:extLst>
      <p:ext uri="{BB962C8B-B14F-4D97-AF65-F5344CB8AC3E}">
        <p14:creationId xmlns:p14="http://schemas.microsoft.com/office/powerpoint/2010/main" val="99146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How do I know if I am losing this perspective</a:t>
            </a:r>
            <a:r>
              <a:rPr lang="en-US" sz="2800" smtClean="0"/>
              <a:t>? </a:t>
            </a:r>
          </a:p>
          <a:p>
            <a:pPr marL="0" indent="0">
              <a:buNone/>
            </a:pPr>
            <a:r>
              <a:rPr lang="en-US" sz="2800" i="1" smtClean="0"/>
              <a:t>When </a:t>
            </a:r>
            <a:r>
              <a:rPr lang="en-US" sz="2800" i="1" dirty="0"/>
              <a:t>was the last time you can remember </a:t>
            </a:r>
            <a:r>
              <a:rPr lang="en-US" sz="2800" i="1" dirty="0" smtClean="0"/>
              <a:t>your life being disrupted by God?</a:t>
            </a:r>
          </a:p>
          <a:p>
            <a:pPr marL="0" indent="0">
              <a:buNone/>
            </a:pPr>
            <a:r>
              <a:rPr lang="en-US" sz="2800" i="1" dirty="0" smtClean="0"/>
              <a:t> </a:t>
            </a:r>
          </a:p>
          <a:p>
            <a:pPr marL="0" indent="0">
              <a:buNone/>
            </a:pPr>
            <a:r>
              <a:rPr lang="en-US" sz="2800" i="1" dirty="0" smtClean="0"/>
              <a:t>And </a:t>
            </a:r>
            <a:r>
              <a:rPr lang="en-US" sz="2800" i="1" dirty="0"/>
              <a:t>when your schedule/agenda was </a:t>
            </a:r>
            <a:r>
              <a:rPr lang="en-US" sz="2800" i="1" dirty="0" smtClean="0"/>
              <a:t>disrupted,  </a:t>
            </a:r>
            <a:r>
              <a:rPr lang="en-US" sz="2800" i="1" dirty="0"/>
              <a:t>how did you respond?  </a:t>
            </a:r>
            <a:endParaRPr lang="en-US" sz="2800" dirty="0"/>
          </a:p>
          <a:p>
            <a:pPr marL="0" indent="0">
              <a:buNone/>
            </a:pPr>
            <a:endParaRPr lang="en-US" sz="2800" i="1" dirty="0" smtClean="0"/>
          </a:p>
          <a:p>
            <a:pPr marL="0" indent="0">
              <a:buNone/>
            </a:pPr>
            <a:endParaRPr lang="en-US" sz="2800" i="1" dirty="0"/>
          </a:p>
          <a:p>
            <a:pPr marL="0" indent="0">
              <a:buNone/>
            </a:pPr>
            <a:endParaRPr lang="en-US" sz="2800" dirty="0"/>
          </a:p>
          <a:p>
            <a:pPr marL="0" indent="0">
              <a:buNone/>
            </a:pPr>
            <a:endParaRPr lang="en-US" sz="2800" i="1" dirty="0"/>
          </a:p>
          <a:p>
            <a:pPr marL="0" indent="0">
              <a:buNone/>
            </a:pPr>
            <a:endParaRPr lang="en-US" sz="2800" dirty="0" smtClean="0"/>
          </a:p>
          <a:p>
            <a:pPr marL="0" indent="0">
              <a:buNone/>
            </a:pPr>
            <a:endParaRPr lang="en-US" sz="2800" dirty="0" smtClean="0"/>
          </a:p>
          <a:p>
            <a:pPr marL="0" indent="0">
              <a:buNone/>
            </a:pPr>
            <a:endParaRPr lang="en-US" sz="2800" dirty="0" smtClean="0"/>
          </a:p>
          <a:p>
            <a:endParaRPr lang="en-US" sz="2800" dirty="0" smtClean="0"/>
          </a:p>
        </p:txBody>
      </p:sp>
    </p:spTree>
    <p:extLst>
      <p:ext uri="{BB962C8B-B14F-4D97-AF65-F5344CB8AC3E}">
        <p14:creationId xmlns:p14="http://schemas.microsoft.com/office/powerpoint/2010/main" val="418482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i="1" dirty="0" smtClean="0"/>
              <a:t>When was the last time your emotional life was             impacted by the things of God?</a:t>
            </a:r>
          </a:p>
          <a:p>
            <a:pPr marL="0" indent="0">
              <a:buNone/>
            </a:pPr>
            <a:endParaRPr lang="en-US" sz="2800" i="1" dirty="0"/>
          </a:p>
          <a:p>
            <a:pPr marL="0" indent="0">
              <a:buNone/>
            </a:pPr>
            <a:r>
              <a:rPr lang="en-US" sz="2800" i="1" dirty="0" smtClean="0"/>
              <a:t>When was the last time your prayer life focused on the advancement of God’s kingdom?  When you do pray for yourself, do you ask God to empower  you to play your role in advancing his kingdom? </a:t>
            </a:r>
            <a:r>
              <a:rPr lang="en-US" sz="2800" i="1" dirty="0"/>
              <a:t> </a:t>
            </a:r>
            <a:endParaRPr lang="en-US" sz="2800" dirty="0"/>
          </a:p>
          <a:p>
            <a:pPr marL="0" indent="0">
              <a:buNone/>
            </a:pPr>
            <a:r>
              <a:rPr lang="en-US" sz="2800" i="1" dirty="0" smtClean="0"/>
              <a:t> </a:t>
            </a:r>
            <a:endParaRPr lang="en-US" sz="2800" i="1" dirty="0"/>
          </a:p>
          <a:p>
            <a:pPr marL="0" indent="0">
              <a:buNone/>
            </a:pPr>
            <a:endParaRPr lang="en-US" sz="2800" i="1" dirty="0" smtClean="0"/>
          </a:p>
          <a:p>
            <a:pPr marL="0" indent="0">
              <a:buNone/>
            </a:pPr>
            <a:endParaRPr lang="en-US" sz="2800" i="1" dirty="0"/>
          </a:p>
          <a:p>
            <a:pPr marL="0" indent="0">
              <a:buNone/>
            </a:pPr>
            <a:endParaRPr lang="en-US" sz="2800" dirty="0"/>
          </a:p>
          <a:p>
            <a:pPr marL="0" indent="0">
              <a:buNone/>
            </a:pPr>
            <a:endParaRPr lang="en-US" sz="2800" i="1" dirty="0"/>
          </a:p>
          <a:p>
            <a:pPr marL="0" indent="0">
              <a:buNone/>
            </a:pPr>
            <a:endParaRPr lang="en-US" sz="2800" dirty="0" smtClean="0"/>
          </a:p>
          <a:p>
            <a:pPr marL="0" indent="0">
              <a:buNone/>
            </a:pPr>
            <a:endParaRPr lang="en-US" sz="2800" dirty="0" smtClean="0"/>
          </a:p>
          <a:p>
            <a:pPr marL="0" indent="0">
              <a:buNone/>
            </a:pPr>
            <a:endParaRPr lang="en-US" sz="2800" dirty="0" smtClean="0"/>
          </a:p>
          <a:p>
            <a:endParaRPr lang="en-US" sz="2800" dirty="0" smtClean="0"/>
          </a:p>
        </p:txBody>
      </p:sp>
    </p:spTree>
    <p:extLst>
      <p:ext uri="{BB962C8B-B14F-4D97-AF65-F5344CB8AC3E}">
        <p14:creationId xmlns:p14="http://schemas.microsoft.com/office/powerpoint/2010/main" val="420676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a:xfrm>
            <a:off x="1103312" y="2052918"/>
            <a:ext cx="8946541" cy="4579702"/>
          </a:xfrm>
        </p:spPr>
        <p:txBody>
          <a:bodyPr>
            <a:normAutofit fontScale="92500" lnSpcReduction="10000"/>
          </a:bodyPr>
          <a:lstStyle/>
          <a:p>
            <a:pPr marL="0" indent="0">
              <a:buNone/>
            </a:pPr>
            <a:r>
              <a:rPr lang="en-US" sz="2800" i="1" dirty="0"/>
              <a:t> </a:t>
            </a:r>
            <a:r>
              <a:rPr lang="en-US" sz="3000" dirty="0" smtClean="0"/>
              <a:t>Why did Nehemiah embrace these disruptions? </a:t>
            </a:r>
          </a:p>
          <a:p>
            <a:r>
              <a:rPr lang="en-US" sz="3000" dirty="0" smtClean="0"/>
              <a:t>2:18:  “…so they put their hands to the </a:t>
            </a:r>
            <a:r>
              <a:rPr lang="en-US" sz="3000" b="1" dirty="0" smtClean="0"/>
              <a:t>good work</a:t>
            </a:r>
            <a:r>
              <a:rPr lang="en-US" sz="3000" dirty="0" smtClean="0"/>
              <a:t>…”</a:t>
            </a:r>
          </a:p>
          <a:p>
            <a:r>
              <a:rPr lang="en-US" sz="3000" dirty="0" smtClean="0"/>
              <a:t>6:3: “…I am doing a </a:t>
            </a:r>
            <a:r>
              <a:rPr lang="en-US" sz="3000" b="1" dirty="0" smtClean="0"/>
              <a:t>great work </a:t>
            </a:r>
            <a:r>
              <a:rPr lang="en-US" sz="3000" dirty="0" smtClean="0"/>
              <a:t>and I can not come down.” </a:t>
            </a:r>
          </a:p>
          <a:p>
            <a:pPr marL="0" indent="0">
              <a:buNone/>
            </a:pPr>
            <a:r>
              <a:rPr lang="en-US" sz="3000" dirty="0" smtClean="0"/>
              <a:t>What made it a great work?</a:t>
            </a:r>
          </a:p>
          <a:p>
            <a:r>
              <a:rPr lang="en-US" sz="3000" dirty="0" smtClean="0"/>
              <a:t>Neither glamorous nor much fun </a:t>
            </a:r>
          </a:p>
          <a:p>
            <a:r>
              <a:rPr lang="en-US" sz="3000" dirty="0" smtClean="0"/>
              <a:t>Full of additional stress</a:t>
            </a:r>
            <a:endParaRPr lang="en-US" sz="3000" dirty="0"/>
          </a:p>
          <a:p>
            <a:pPr marL="0" indent="0">
              <a:buNone/>
            </a:pPr>
            <a:r>
              <a:rPr lang="en-US" sz="3000" i="1" dirty="0" smtClean="0"/>
              <a:t> </a:t>
            </a:r>
            <a:endParaRPr lang="en-US" sz="3000" i="1" dirty="0"/>
          </a:p>
          <a:p>
            <a:pPr marL="0" indent="0">
              <a:buNone/>
            </a:pPr>
            <a:endParaRPr lang="en-US" sz="2800" i="1" dirty="0" smtClean="0"/>
          </a:p>
          <a:p>
            <a:pPr marL="0" indent="0">
              <a:buNone/>
            </a:pPr>
            <a:endParaRPr lang="en-US" sz="2800" i="1" dirty="0"/>
          </a:p>
          <a:p>
            <a:pPr marL="0" indent="0">
              <a:buNone/>
            </a:pPr>
            <a:endParaRPr lang="en-US" sz="2800" dirty="0"/>
          </a:p>
          <a:p>
            <a:pPr marL="0" indent="0">
              <a:buNone/>
            </a:pPr>
            <a:endParaRPr lang="en-US" sz="2800" i="1" dirty="0"/>
          </a:p>
          <a:p>
            <a:pPr marL="0" indent="0">
              <a:buNone/>
            </a:pPr>
            <a:endParaRPr lang="en-US" sz="2800" dirty="0" smtClean="0"/>
          </a:p>
          <a:p>
            <a:pPr marL="0" indent="0">
              <a:buNone/>
            </a:pPr>
            <a:endParaRPr lang="en-US" sz="2800" dirty="0" smtClean="0"/>
          </a:p>
          <a:p>
            <a:pPr marL="0" indent="0">
              <a:buNone/>
            </a:pPr>
            <a:endParaRPr lang="en-US" sz="2800" dirty="0" smtClean="0"/>
          </a:p>
          <a:p>
            <a:endParaRPr lang="en-US" sz="2800" dirty="0" smtClean="0"/>
          </a:p>
        </p:txBody>
      </p:sp>
    </p:spTree>
    <p:extLst>
      <p:ext uri="{BB962C8B-B14F-4D97-AF65-F5344CB8AC3E}">
        <p14:creationId xmlns:p14="http://schemas.microsoft.com/office/powerpoint/2010/main" val="382104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It was a great work because God had given Nehemiah the task.</a:t>
            </a:r>
          </a:p>
          <a:p>
            <a:r>
              <a:rPr lang="en-US" sz="2800" dirty="0" smtClean="0"/>
              <a:t>Makes all the difference in the world</a:t>
            </a:r>
          </a:p>
          <a:p>
            <a:r>
              <a:rPr lang="en-US" sz="2800" dirty="0" smtClean="0"/>
              <a:t>Value of job tied to giver of the job</a:t>
            </a:r>
          </a:p>
          <a:p>
            <a:pPr marL="0" indent="0">
              <a:buNone/>
            </a:pPr>
            <a:endParaRPr lang="en-US" sz="2800" i="1" dirty="0"/>
          </a:p>
          <a:p>
            <a:pPr marL="0" indent="0">
              <a:buNone/>
            </a:pPr>
            <a:endParaRPr lang="en-US" sz="2800" dirty="0"/>
          </a:p>
          <a:p>
            <a:pPr marL="0" indent="0">
              <a:buNone/>
            </a:pPr>
            <a:endParaRPr lang="en-US" sz="2800" i="1" dirty="0"/>
          </a:p>
          <a:p>
            <a:pPr marL="0" indent="0">
              <a:buNone/>
            </a:pPr>
            <a:endParaRPr lang="en-US" sz="2800" dirty="0" smtClean="0"/>
          </a:p>
          <a:p>
            <a:pPr marL="0" indent="0">
              <a:buNone/>
            </a:pPr>
            <a:endParaRPr lang="en-US" sz="2800" dirty="0" smtClean="0"/>
          </a:p>
          <a:p>
            <a:pPr marL="0" indent="0">
              <a:buNone/>
            </a:pPr>
            <a:endParaRPr lang="en-US" sz="2800" dirty="0" smtClean="0"/>
          </a:p>
          <a:p>
            <a:endParaRPr lang="en-US" sz="2800" dirty="0" smtClean="0"/>
          </a:p>
        </p:txBody>
      </p:sp>
    </p:spTree>
    <p:extLst>
      <p:ext uri="{BB962C8B-B14F-4D97-AF65-F5344CB8AC3E}">
        <p14:creationId xmlns:p14="http://schemas.microsoft.com/office/powerpoint/2010/main" val="322541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endParaRPr lang="en-US" sz="2800" i="1" dirty="0"/>
          </a:p>
          <a:p>
            <a:pPr marL="0" indent="0">
              <a:buNone/>
            </a:pPr>
            <a:endParaRPr lang="en-US" sz="2800" dirty="0"/>
          </a:p>
          <a:p>
            <a:pPr marL="0" indent="0">
              <a:buNone/>
            </a:pPr>
            <a:endParaRPr lang="en-US" sz="2800" i="1" dirty="0"/>
          </a:p>
          <a:p>
            <a:pPr marL="0" indent="0">
              <a:buNone/>
            </a:pPr>
            <a:endParaRPr lang="en-US" sz="2800" dirty="0" smtClean="0"/>
          </a:p>
          <a:p>
            <a:pPr marL="0" indent="0">
              <a:buNone/>
            </a:pPr>
            <a:endParaRPr lang="en-US" sz="2800" dirty="0" smtClean="0"/>
          </a:p>
          <a:p>
            <a:pPr marL="0" indent="0">
              <a:buNone/>
            </a:pPr>
            <a:endParaRPr lang="en-US" sz="2800" dirty="0" smtClean="0"/>
          </a:p>
          <a:p>
            <a:pPr marL="0" indent="0">
              <a:buNone/>
            </a:pPr>
            <a:r>
              <a:rPr lang="en-US" sz="2800" dirty="0" smtClean="0"/>
              <a:t>Robert </a:t>
            </a:r>
            <a:r>
              <a:rPr lang="en-US" sz="2800" dirty="0" err="1" smtClean="0"/>
              <a:t>McQuilkin</a:t>
            </a:r>
            <a:r>
              <a:rPr lang="en-US" sz="2800" dirty="0" smtClean="0"/>
              <a:t> </a:t>
            </a:r>
          </a:p>
        </p:txBody>
      </p:sp>
      <p:pic>
        <p:nvPicPr>
          <p:cNvPr id="5" name="Picture 4"/>
          <p:cNvPicPr>
            <a:picLocks noChangeAspect="1"/>
          </p:cNvPicPr>
          <p:nvPr/>
        </p:nvPicPr>
        <p:blipFill>
          <a:blip r:embed="rId2"/>
          <a:stretch>
            <a:fillRect/>
          </a:stretch>
        </p:blipFill>
        <p:spPr>
          <a:xfrm>
            <a:off x="646111" y="1378039"/>
            <a:ext cx="2990850" cy="4076432"/>
          </a:xfrm>
          <a:prstGeom prst="rect">
            <a:avLst/>
          </a:prstGeom>
        </p:spPr>
      </p:pic>
      <p:sp>
        <p:nvSpPr>
          <p:cNvPr id="4" name="TextBox 3"/>
          <p:cNvSpPr txBox="1"/>
          <p:nvPr/>
        </p:nvSpPr>
        <p:spPr>
          <a:xfrm>
            <a:off x="5306097" y="1661374"/>
            <a:ext cx="4340179" cy="2246769"/>
          </a:xfrm>
          <a:prstGeom prst="rect">
            <a:avLst/>
          </a:prstGeom>
          <a:noFill/>
        </p:spPr>
        <p:txBody>
          <a:bodyPr wrap="square" rtlCol="0">
            <a:spAutoFit/>
          </a:bodyPr>
          <a:lstStyle/>
          <a:p>
            <a:r>
              <a:rPr lang="en-US" sz="2800" dirty="0" smtClean="0"/>
              <a:t>Author</a:t>
            </a:r>
          </a:p>
          <a:p>
            <a:r>
              <a:rPr lang="en-US" sz="2800" dirty="0" smtClean="0"/>
              <a:t>Missionary leader</a:t>
            </a:r>
          </a:p>
          <a:p>
            <a:r>
              <a:rPr lang="en-US" sz="2800" dirty="0" smtClean="0"/>
              <a:t>College President</a:t>
            </a:r>
          </a:p>
          <a:p>
            <a:r>
              <a:rPr lang="en-US" sz="2800" dirty="0" smtClean="0"/>
              <a:t>Founded two radio stations</a:t>
            </a:r>
            <a:endParaRPr lang="en-US" sz="2800" dirty="0"/>
          </a:p>
        </p:txBody>
      </p:sp>
    </p:spTree>
    <p:extLst>
      <p:ext uri="{BB962C8B-B14F-4D97-AF65-F5344CB8AC3E}">
        <p14:creationId xmlns:p14="http://schemas.microsoft.com/office/powerpoint/2010/main" val="38578828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Do you miss being president?</a:t>
            </a:r>
          </a:p>
          <a:p>
            <a:pPr marL="0" indent="0">
              <a:buNone/>
            </a:pPr>
            <a:r>
              <a:rPr lang="en-US" sz="2800" dirty="0" smtClean="0"/>
              <a:t>“I didn’t sleep well that night and awoke contemplating the puzzle.  Muriel was still mobile </a:t>
            </a:r>
            <a:r>
              <a:rPr lang="en-US" sz="2800" dirty="0" smtClean="0"/>
              <a:t>at that </a:t>
            </a:r>
            <a:r>
              <a:rPr lang="en-US" sz="2800" dirty="0" smtClean="0"/>
              <a:t>time, so we set out on our morning walk around the block.  She wasn’t too sure on her feet, so we went slowly and held hands as we always do.  This day I heard footsteps behind me and looked back to see the familiar form of a local derelict behind us.  He staggered past us, then turned and looked us up and down. “</a:t>
            </a:r>
            <a:r>
              <a:rPr lang="en-US" sz="2800" dirty="0" err="1" smtClean="0"/>
              <a:t>Tha</a:t>
            </a:r>
            <a:r>
              <a:rPr lang="en-US" sz="2800" dirty="0" smtClean="0"/>
              <a:t>’ good.  </a:t>
            </a:r>
            <a:endParaRPr lang="en-US" sz="2800" dirty="0"/>
          </a:p>
          <a:p>
            <a:pPr marL="0" indent="0">
              <a:buNone/>
            </a:pPr>
            <a:endParaRPr lang="en-US" sz="2800" dirty="0" smtClean="0"/>
          </a:p>
          <a:p>
            <a:pPr marL="0" indent="0">
              <a:buNone/>
            </a:pPr>
            <a:endParaRPr lang="en-US" sz="2800" dirty="0" smtClean="0"/>
          </a:p>
          <a:p>
            <a:pPr marL="0" indent="0">
              <a:buNone/>
            </a:pPr>
            <a:endParaRPr lang="en-US" sz="2800" dirty="0" smtClean="0"/>
          </a:p>
          <a:p>
            <a:endParaRPr lang="en-US" sz="2800" dirty="0" smtClean="0"/>
          </a:p>
        </p:txBody>
      </p:sp>
    </p:spTree>
    <p:extLst>
      <p:ext uri="{BB962C8B-B14F-4D97-AF65-F5344CB8AC3E}">
        <p14:creationId xmlns:p14="http://schemas.microsoft.com/office/powerpoint/2010/main" val="1693004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I like ‘at,” he said. “</a:t>
            </a:r>
            <a:r>
              <a:rPr lang="en-US" sz="2800" dirty="0" err="1" smtClean="0"/>
              <a:t>Tha’s</a:t>
            </a:r>
            <a:r>
              <a:rPr lang="en-US" sz="2800" dirty="0" smtClean="0"/>
              <a:t> real good. I likes it.” He turned and headed back down the street, mumbling to himself over and over again, “</a:t>
            </a:r>
            <a:r>
              <a:rPr lang="en-US" sz="2800" dirty="0" err="1" smtClean="0"/>
              <a:t>Tha’s</a:t>
            </a:r>
            <a:r>
              <a:rPr lang="en-US" sz="2800" dirty="0" smtClean="0"/>
              <a:t> good. I like it.”</a:t>
            </a:r>
          </a:p>
          <a:p>
            <a:pPr marL="0" indent="0">
              <a:buNone/>
            </a:pPr>
            <a:r>
              <a:rPr lang="en-US" sz="2800" dirty="0"/>
              <a:t> </a:t>
            </a:r>
            <a:r>
              <a:rPr lang="en-US" sz="2800" dirty="0" smtClean="0"/>
              <a:t>    When Muriel and I reached our little garden and sat down, his words came back to me.  Then the realization hit me; God has spoken through and inebriated old derelict.  “It is </a:t>
            </a:r>
            <a:r>
              <a:rPr lang="en-US" sz="2800" i="1" dirty="0" smtClean="0"/>
              <a:t>you </a:t>
            </a:r>
            <a:r>
              <a:rPr lang="en-US" sz="2800" dirty="0" smtClean="0"/>
              <a:t>who are whispering to my spirit, ‘I likes it, </a:t>
            </a:r>
            <a:r>
              <a:rPr lang="en-US" sz="2800" dirty="0" err="1" smtClean="0"/>
              <a:t>tha’s</a:t>
            </a:r>
            <a:r>
              <a:rPr lang="en-US" sz="2800" dirty="0" smtClean="0"/>
              <a:t> good,’ ”  I </a:t>
            </a:r>
          </a:p>
          <a:p>
            <a:pPr marL="0" indent="0">
              <a:buNone/>
            </a:pPr>
            <a:endParaRPr lang="en-US" sz="2800" dirty="0" smtClean="0"/>
          </a:p>
          <a:p>
            <a:pPr marL="0" indent="0">
              <a:buNone/>
            </a:pPr>
            <a:endParaRPr lang="en-US" sz="2800" dirty="0" smtClean="0"/>
          </a:p>
          <a:p>
            <a:endParaRPr lang="en-US" sz="2800" dirty="0" smtClean="0"/>
          </a:p>
        </p:txBody>
      </p:sp>
    </p:spTree>
    <p:extLst>
      <p:ext uri="{BB962C8B-B14F-4D97-AF65-F5344CB8AC3E}">
        <p14:creationId xmlns:p14="http://schemas.microsoft.com/office/powerpoint/2010/main" val="2984157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said aloud.  “I may be on the bench, but if you like it and say it’s good, that all that counts.”</a:t>
            </a:r>
          </a:p>
          <a:p>
            <a:pPr marL="0" indent="0">
              <a:buNone/>
            </a:pPr>
            <a:r>
              <a:rPr lang="en-US" sz="2800" dirty="0" smtClean="0"/>
              <a:t>Paul E. Miller, </a:t>
            </a:r>
            <a:r>
              <a:rPr lang="en-US" sz="2800" i="1" dirty="0" smtClean="0"/>
              <a:t>Love Walked Among Us, </a:t>
            </a:r>
            <a:r>
              <a:rPr lang="en-US" sz="2800" dirty="0" smtClean="0"/>
              <a:t>pg. 123.  </a:t>
            </a:r>
          </a:p>
          <a:p>
            <a:pPr marL="0" indent="0">
              <a:buNone/>
            </a:pPr>
            <a:endParaRPr lang="en-US" sz="2800" dirty="0" smtClean="0"/>
          </a:p>
          <a:p>
            <a:endParaRPr lang="en-US" sz="2800" dirty="0" smtClean="0"/>
          </a:p>
        </p:txBody>
      </p:sp>
    </p:spTree>
    <p:extLst>
      <p:ext uri="{BB962C8B-B14F-4D97-AF65-F5344CB8AC3E}">
        <p14:creationId xmlns:p14="http://schemas.microsoft.com/office/powerpoint/2010/main" val="29744596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sz="half" idx="2"/>
          </p:nvPr>
        </p:nvSpPr>
        <p:spPr>
          <a:xfrm>
            <a:off x="1146220" y="1853248"/>
            <a:ext cx="4353431" cy="4403090"/>
          </a:xfrm>
        </p:spPr>
        <p:txBody>
          <a:bodyPr>
            <a:normAutofit fontScale="92500"/>
          </a:bodyPr>
          <a:lstStyle/>
          <a:p>
            <a:r>
              <a:rPr lang="en-US" sz="2800" dirty="0" smtClean="0"/>
              <a:t>Listening to a teaching </a:t>
            </a:r>
          </a:p>
          <a:p>
            <a:r>
              <a:rPr lang="en-US" sz="2800" dirty="0" smtClean="0"/>
              <a:t>Call/listen to someone  </a:t>
            </a:r>
          </a:p>
          <a:p>
            <a:r>
              <a:rPr lang="en-US" sz="2800" dirty="0" smtClean="0"/>
              <a:t> Pray for someone</a:t>
            </a:r>
          </a:p>
          <a:p>
            <a:r>
              <a:rPr lang="en-US" sz="2800" dirty="0" smtClean="0"/>
              <a:t>Invite someone to this meeting</a:t>
            </a:r>
          </a:p>
          <a:p>
            <a:r>
              <a:rPr lang="en-US" sz="2800" dirty="0" smtClean="0"/>
              <a:t>Introduce yourself to someone </a:t>
            </a:r>
            <a:endParaRPr lang="en-US" sz="2800" dirty="0"/>
          </a:p>
          <a:p>
            <a:r>
              <a:rPr lang="en-US" sz="2800" dirty="0" smtClean="0"/>
              <a:t>Confess a sin</a:t>
            </a:r>
          </a:p>
        </p:txBody>
      </p:sp>
      <p:sp>
        <p:nvSpPr>
          <p:cNvPr id="6" name="Content Placeholder 5"/>
          <p:cNvSpPr>
            <a:spLocks noGrp="1"/>
          </p:cNvSpPr>
          <p:nvPr>
            <p:ph sz="quarter" idx="4"/>
          </p:nvPr>
        </p:nvSpPr>
        <p:spPr>
          <a:xfrm>
            <a:off x="5692462" y="1853248"/>
            <a:ext cx="4358372" cy="4403090"/>
          </a:xfrm>
        </p:spPr>
        <p:txBody>
          <a:bodyPr>
            <a:normAutofit lnSpcReduction="10000"/>
          </a:bodyPr>
          <a:lstStyle/>
          <a:p>
            <a:r>
              <a:rPr lang="en-US" sz="2800" dirty="0" smtClean="0"/>
              <a:t>Be generous with money</a:t>
            </a:r>
          </a:p>
          <a:p>
            <a:r>
              <a:rPr lang="en-US" sz="2800" dirty="0" smtClean="0"/>
              <a:t>Learn about Global Partner</a:t>
            </a:r>
          </a:p>
          <a:p>
            <a:r>
              <a:rPr lang="en-US" sz="2800" dirty="0" smtClean="0"/>
              <a:t>Tell someone about love of God</a:t>
            </a:r>
          </a:p>
          <a:p>
            <a:r>
              <a:rPr lang="en-US" sz="2800" dirty="0" smtClean="0"/>
              <a:t>Write a note of encouragement </a:t>
            </a:r>
          </a:p>
          <a:p>
            <a:r>
              <a:rPr lang="en-US" sz="2800" dirty="0" smtClean="0"/>
              <a:t>Take a risk</a:t>
            </a:r>
            <a:endParaRPr lang="en-US" sz="2800" dirty="0"/>
          </a:p>
        </p:txBody>
      </p:sp>
    </p:spTree>
    <p:extLst>
      <p:ext uri="{BB962C8B-B14F-4D97-AF65-F5344CB8AC3E}">
        <p14:creationId xmlns:p14="http://schemas.microsoft.com/office/powerpoint/2010/main" val="3521688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6111" y="452718"/>
            <a:ext cx="3993019" cy="6214850"/>
          </a:xfrm>
          <a:prstGeom prst="rect">
            <a:avLst/>
          </a:prstGeom>
        </p:spPr>
      </p:pic>
      <p:sp>
        <p:nvSpPr>
          <p:cNvPr id="5" name="TextBox 4"/>
          <p:cNvSpPr txBox="1"/>
          <p:nvPr/>
        </p:nvSpPr>
        <p:spPr>
          <a:xfrm>
            <a:off x="5576582" y="2359814"/>
            <a:ext cx="5558246" cy="2246769"/>
          </a:xfrm>
          <a:prstGeom prst="rect">
            <a:avLst/>
          </a:prstGeom>
          <a:noFill/>
        </p:spPr>
        <p:txBody>
          <a:bodyPr wrap="square">
            <a:spAutoFit/>
          </a:bodyPr>
          <a:lstStyle/>
          <a:p>
            <a:pPr>
              <a:defRPr/>
            </a:pPr>
            <a:r>
              <a:rPr lang="en-US" sz="2800" dirty="0"/>
              <a:t>Israel conquered by Assyria in </a:t>
            </a:r>
            <a:r>
              <a:rPr lang="en-US" sz="2800" dirty="0" smtClean="0"/>
              <a:t>722 BC</a:t>
            </a:r>
            <a:endParaRPr lang="en-US" sz="2800" dirty="0"/>
          </a:p>
          <a:p>
            <a:pPr>
              <a:defRPr/>
            </a:pPr>
            <a:endParaRPr lang="en-US" sz="2800" dirty="0"/>
          </a:p>
          <a:p>
            <a:pPr>
              <a:defRPr/>
            </a:pPr>
            <a:r>
              <a:rPr lang="en-US" sz="2800" dirty="0"/>
              <a:t>Judah conquered by Babylon in </a:t>
            </a:r>
            <a:r>
              <a:rPr lang="en-US" sz="2800" dirty="0" smtClean="0"/>
              <a:t>586 BC</a:t>
            </a:r>
            <a:endParaRPr lang="en-US" sz="2800" dirty="0"/>
          </a:p>
        </p:txBody>
      </p:sp>
    </p:spTree>
    <p:extLst>
      <p:ext uri="{BB962C8B-B14F-4D97-AF65-F5344CB8AC3E}">
        <p14:creationId xmlns:p14="http://schemas.microsoft.com/office/powerpoint/2010/main" val="259007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Why Nehemiah embrace the disruptions?</a:t>
            </a:r>
          </a:p>
          <a:p>
            <a:r>
              <a:rPr lang="en-US" sz="2800" dirty="0" smtClean="0"/>
              <a:t> Part of a supernatural event</a:t>
            </a:r>
          </a:p>
          <a:p>
            <a:r>
              <a:rPr lang="en-US" sz="2800" dirty="0" smtClean="0"/>
              <a:t>6:16 “When the enemies heard of it, and all the nations surrounding us saw it, they lost their confidence; for they recognized that this work had been accomplished with the help of our God.”  </a:t>
            </a:r>
          </a:p>
          <a:p>
            <a:pPr marL="0" indent="0">
              <a:buNone/>
            </a:pPr>
            <a:endParaRPr lang="en-US" sz="2800" dirty="0" smtClean="0"/>
          </a:p>
          <a:p>
            <a:pPr marL="0" indent="0">
              <a:buNone/>
            </a:pPr>
            <a:endParaRPr lang="en-US" sz="2800" dirty="0" smtClean="0"/>
          </a:p>
          <a:p>
            <a:pPr marL="0" indent="0">
              <a:buNone/>
            </a:pPr>
            <a:endParaRPr lang="en-US" sz="2800" dirty="0" smtClean="0"/>
          </a:p>
          <a:p>
            <a:endParaRPr lang="en-US" sz="2800" dirty="0" smtClean="0"/>
          </a:p>
        </p:txBody>
      </p:sp>
    </p:spTree>
    <p:extLst>
      <p:ext uri="{BB962C8B-B14F-4D97-AF65-F5344CB8AC3E}">
        <p14:creationId xmlns:p14="http://schemas.microsoft.com/office/powerpoint/2010/main" val="41951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6" name="Picture 5"/>
          <p:cNvPicPr>
            <a:picLocks noChangeAspect="1"/>
          </p:cNvPicPr>
          <p:nvPr/>
        </p:nvPicPr>
        <p:blipFill>
          <a:blip r:embed="rId2"/>
          <a:stretch>
            <a:fillRect/>
          </a:stretch>
        </p:blipFill>
        <p:spPr>
          <a:xfrm>
            <a:off x="1327301" y="452718"/>
            <a:ext cx="8498561" cy="6011177"/>
          </a:xfrm>
          <a:prstGeom prst="rect">
            <a:avLst/>
          </a:prstGeom>
        </p:spPr>
      </p:pic>
    </p:spTree>
    <p:extLst>
      <p:ext uri="{BB962C8B-B14F-4D97-AF65-F5344CB8AC3E}">
        <p14:creationId xmlns:p14="http://schemas.microsoft.com/office/powerpoint/2010/main" val="2829826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Two things Nehemiah knew</a:t>
            </a:r>
          </a:p>
          <a:p>
            <a:pPr marL="457200" indent="-457200">
              <a:buAutoNum type="arabicPeriod"/>
            </a:pPr>
            <a:r>
              <a:rPr lang="en-US" sz="2800" dirty="0" smtClean="0"/>
              <a:t>God was at work in human history  (Neh. 1:7-9)</a:t>
            </a:r>
          </a:p>
          <a:p>
            <a:pPr marL="457200" indent="-457200">
              <a:buAutoNum type="arabicPeriod"/>
            </a:pPr>
            <a:endParaRPr lang="en-US" sz="2800" dirty="0"/>
          </a:p>
        </p:txBody>
      </p:sp>
    </p:spTree>
    <p:extLst>
      <p:ext uri="{BB962C8B-B14F-4D97-AF65-F5344CB8AC3E}">
        <p14:creationId xmlns:p14="http://schemas.microsoft.com/office/powerpoint/2010/main" val="65168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Two things Nehemiah knew</a:t>
            </a:r>
          </a:p>
          <a:p>
            <a:pPr marL="457200" indent="-457200">
              <a:buAutoNum type="arabicPeriod"/>
            </a:pPr>
            <a:r>
              <a:rPr lang="en-US" sz="2800" dirty="0" smtClean="0"/>
              <a:t>God was at work in human history  (Neh. 1:7-9)</a:t>
            </a:r>
          </a:p>
          <a:p>
            <a:pPr marL="457200" indent="-457200">
              <a:buAutoNum type="arabicPeriod"/>
            </a:pPr>
            <a:r>
              <a:rPr lang="en-US" sz="2800" dirty="0" smtClean="0"/>
              <a:t>He had a role in that plan (2:5, 12)</a:t>
            </a:r>
          </a:p>
          <a:p>
            <a:pPr marL="0" indent="0">
              <a:buNone/>
            </a:pPr>
            <a:r>
              <a:rPr lang="en-US" sz="2800" dirty="0" smtClean="0"/>
              <a:t>Let’s read Neh. 1:1 – 2:12</a:t>
            </a:r>
          </a:p>
          <a:p>
            <a:pPr marL="457200" indent="-457200">
              <a:buAutoNum type="arabicPeriod"/>
            </a:pPr>
            <a:endParaRPr lang="en-US" sz="2800" dirty="0"/>
          </a:p>
        </p:txBody>
      </p:sp>
    </p:spTree>
    <p:extLst>
      <p:ext uri="{BB962C8B-B14F-4D97-AF65-F5344CB8AC3E}">
        <p14:creationId xmlns:p14="http://schemas.microsoft.com/office/powerpoint/2010/main" val="324564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How would describe Nehemiah’s life?</a:t>
            </a:r>
          </a:p>
          <a:p>
            <a:pPr marL="0" indent="0">
              <a:buNone/>
            </a:pPr>
            <a:r>
              <a:rPr lang="en-US" sz="2800" dirty="0" smtClean="0"/>
              <a:t>DISRUPTED</a:t>
            </a:r>
          </a:p>
          <a:p>
            <a:r>
              <a:rPr lang="en-US" sz="2800" dirty="0" smtClean="0"/>
              <a:t>Thrown in disorder, interrupted</a:t>
            </a:r>
          </a:p>
          <a:p>
            <a:r>
              <a:rPr lang="en-US" sz="2800" dirty="0" smtClean="0"/>
              <a:t>His world was turned upside down</a:t>
            </a:r>
          </a:p>
          <a:p>
            <a:pPr marL="0" indent="0">
              <a:buNone/>
            </a:pPr>
            <a:endParaRPr lang="en-US" sz="2800" dirty="0"/>
          </a:p>
        </p:txBody>
      </p:sp>
    </p:spTree>
    <p:extLst>
      <p:ext uri="{BB962C8B-B14F-4D97-AF65-F5344CB8AC3E}">
        <p14:creationId xmlns:p14="http://schemas.microsoft.com/office/powerpoint/2010/main" val="266832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Two questions:</a:t>
            </a:r>
          </a:p>
          <a:p>
            <a:pPr marL="514350" indent="-514350">
              <a:buAutoNum type="arabicPeriod"/>
            </a:pPr>
            <a:r>
              <a:rPr lang="en-US" sz="2800" dirty="0" smtClean="0"/>
              <a:t>How was his life disrupted?</a:t>
            </a:r>
          </a:p>
          <a:p>
            <a:pPr marL="514350" indent="-514350">
              <a:buAutoNum type="arabicPeriod"/>
            </a:pPr>
            <a:r>
              <a:rPr lang="en-US" sz="2800" dirty="0" smtClean="0"/>
              <a:t>Why did he embrace these disruptions? </a:t>
            </a:r>
            <a:endParaRPr lang="en-US" sz="2800" dirty="0"/>
          </a:p>
        </p:txBody>
      </p:sp>
    </p:spTree>
    <p:extLst>
      <p:ext uri="{BB962C8B-B14F-4D97-AF65-F5344CB8AC3E}">
        <p14:creationId xmlns:p14="http://schemas.microsoft.com/office/powerpoint/2010/main" val="2302449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Nehemiah 1</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How was his life disrupted?</a:t>
            </a:r>
          </a:p>
          <a:p>
            <a:r>
              <a:rPr lang="en-US" sz="2800" dirty="0" smtClean="0"/>
              <a:t>Practical day to day</a:t>
            </a:r>
          </a:p>
          <a:p>
            <a:r>
              <a:rPr lang="en-US" sz="2800" dirty="0" smtClean="0"/>
              <a:t>Emotional life</a:t>
            </a:r>
          </a:p>
          <a:p>
            <a:r>
              <a:rPr lang="en-US" sz="2800" dirty="0" smtClean="0"/>
              <a:t>Prayer life</a:t>
            </a:r>
            <a:endParaRPr lang="en-US" sz="2800" dirty="0"/>
          </a:p>
        </p:txBody>
      </p:sp>
    </p:spTree>
    <p:extLst>
      <p:ext uri="{BB962C8B-B14F-4D97-AF65-F5344CB8AC3E}">
        <p14:creationId xmlns:p14="http://schemas.microsoft.com/office/powerpoint/2010/main" val="423819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1258</Words>
  <Application>Microsoft Office PowerPoint</Application>
  <PresentationFormat>Widescreen</PresentationFormat>
  <Paragraphs>190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Century Gothic</vt:lpstr>
      <vt:lpstr>Wingdings 3</vt:lpstr>
      <vt:lpstr>Ion</vt:lpstr>
      <vt:lpstr>Nehemiah 1</vt:lpstr>
      <vt:lpstr>Nehemiah 1</vt:lpstr>
      <vt:lpstr>PowerPoint Presentation</vt:lpstr>
      <vt:lpstr>Nehemiah 1</vt:lpstr>
      <vt:lpstr>Nehemiah 1</vt:lpstr>
      <vt:lpstr>Nehemiah 1</vt:lpstr>
      <vt:lpstr>Nehemiah 1</vt:lpstr>
      <vt:lpstr>Nehemiah 1</vt:lpstr>
      <vt:lpstr>Nehemiah 1</vt:lpstr>
      <vt:lpstr>Nehemiah 1</vt:lpstr>
      <vt:lpstr>Nehemiah 1</vt:lpstr>
      <vt:lpstr>Nehemiah 1</vt:lpstr>
      <vt:lpstr>Nehemiah 1</vt:lpstr>
      <vt:lpstr>Nehemiah 1</vt:lpstr>
      <vt:lpstr>Nehemiah 1</vt:lpstr>
      <vt:lpstr>PowerPoint Presentation</vt:lpstr>
      <vt:lpstr>Nehemiah 1</vt:lpstr>
      <vt:lpstr>Nehemiah 1</vt:lpstr>
      <vt:lpstr>Nehemiah 1</vt:lpstr>
      <vt:lpstr>Nehemiah 1</vt:lpstr>
      <vt:lpstr>Nehemiah 1</vt:lpstr>
      <vt:lpstr>Nehemiah 1</vt:lpstr>
      <vt:lpstr>Nehemiah 1</vt:lpstr>
      <vt:lpstr>Nehemiah 1</vt:lpstr>
      <vt:lpstr>Nehemiah 1</vt:lpstr>
      <vt:lpstr>Nehemiah 1</vt:lpstr>
      <vt:lpstr>Nehemiah 1</vt:lpstr>
      <vt:lpstr>Nehemiah 1</vt:lpstr>
      <vt:lpstr>Nehemiah 1</vt:lpstr>
      <vt:lpstr>Nehemiah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2022-02-14T18:12:14Z</dcterms:created>
  <dcterms:modified xsi:type="dcterms:W3CDTF">2022-02-14T19:47:09Z</dcterms:modified>
</cp:coreProperties>
</file>