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sldIdLst>
    <p:sldId id="258" r:id="rId3"/>
    <p:sldId id="256" r:id="rId4"/>
    <p:sldId id="257" r:id="rId5"/>
    <p:sldId id="354" r:id="rId6"/>
    <p:sldId id="355" r:id="rId7"/>
    <p:sldId id="356" r:id="rId8"/>
    <p:sldId id="311" r:id="rId9"/>
    <p:sldId id="352" r:id="rId10"/>
    <p:sldId id="357" r:id="rId11"/>
    <p:sldId id="361" r:id="rId12"/>
    <p:sldId id="334" r:id="rId13"/>
    <p:sldId id="362" r:id="rId14"/>
    <p:sldId id="319" r:id="rId15"/>
    <p:sldId id="312" r:id="rId16"/>
    <p:sldId id="341" r:id="rId17"/>
    <p:sldId id="348" r:id="rId18"/>
    <p:sldId id="358" r:id="rId19"/>
    <p:sldId id="359" r:id="rId20"/>
    <p:sldId id="342" r:id="rId21"/>
    <p:sldId id="313" r:id="rId22"/>
    <p:sldId id="314" r:id="rId23"/>
    <p:sldId id="344" r:id="rId24"/>
    <p:sldId id="360" r:id="rId25"/>
    <p:sldId id="364" r:id="rId26"/>
    <p:sldId id="372" r:id="rId27"/>
    <p:sldId id="373" r:id="rId28"/>
    <p:sldId id="374" r:id="rId29"/>
    <p:sldId id="376" r:id="rId30"/>
    <p:sldId id="377" r:id="rId31"/>
    <p:sldId id="379" r:id="rId32"/>
    <p:sldId id="380" r:id="rId33"/>
    <p:sldId id="381" r:id="rId34"/>
    <p:sldId id="382" r:id="rId35"/>
    <p:sldId id="383" r:id="rId36"/>
    <p:sldId id="315" r:id="rId37"/>
    <p:sldId id="365" r:id="rId38"/>
    <p:sldId id="366" r:id="rId39"/>
    <p:sldId id="367" r:id="rId40"/>
    <p:sldId id="371" r:id="rId41"/>
    <p:sldId id="349" r:id="rId42"/>
    <p:sldId id="368" r:id="rId43"/>
    <p:sldId id="369" r:id="rId44"/>
    <p:sldId id="384" r:id="rId45"/>
    <p:sldId id="37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A8A2B8-3B70-49B1-82A8-C5A944596C6F}" v="1666" dt="2023-02-26T14:08:41.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73" d="100"/>
          <a:sy n="73"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825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58071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96990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0146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334646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548820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311433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721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855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6393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4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1" y="618518"/>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1" y="2249486"/>
            <a:ext cx="11798135" cy="4466009"/>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0742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4537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0362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3254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4325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6467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2708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4977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1706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188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759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6377C-396D-4516-A8E6-A7E68094E111}"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4136983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414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27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56377C-396D-4516-A8E6-A7E68094E11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86917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56377C-396D-4516-A8E6-A7E68094E111}"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87060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56377C-396D-4516-A8E6-A7E68094E111}"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45699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377C-396D-4516-A8E6-A7E68094E111}"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207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36050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78227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56377C-396D-4516-A8E6-A7E68094E111}" type="datetimeFigureOut">
              <a:rPr lang="en-US" smtClean="0"/>
              <a:t>3/3/2023</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4C9B08A-0439-4A3A-8B0E-A3CEF0DB522E}" type="slidenum">
              <a:rPr lang="en-US" smtClean="0"/>
              <a:t>‹#›</a:t>
            </a:fld>
            <a:endParaRPr lang="en-US"/>
          </a:p>
        </p:txBody>
      </p:sp>
    </p:spTree>
    <p:extLst>
      <p:ext uri="{BB962C8B-B14F-4D97-AF65-F5344CB8AC3E}">
        <p14:creationId xmlns:p14="http://schemas.microsoft.com/office/powerpoint/2010/main" val="35047742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3/3/2023</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4258678"/>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ref.ly/logosres/ntbec?ref=Bible.1Co3.18-20&amp;off=377&amp;ctx=ork+for+the+church.%0a~The+world+depends+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40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B06C9D-0F95-999B-9B43-454C853A4BBD}"/>
              </a:ext>
            </a:extLst>
          </p:cNvPr>
          <p:cNvSpPr>
            <a:spLocks noGrp="1"/>
          </p:cNvSpPr>
          <p:nvPr>
            <p:ph type="title"/>
          </p:nvPr>
        </p:nvSpPr>
        <p:spPr/>
        <p:txBody>
          <a:bodyPr/>
          <a:lstStyle/>
          <a:p>
            <a:r>
              <a:rPr lang="en-US" b="1" dirty="0"/>
              <a:t>Acts 2:41–47 (NASB95) </a:t>
            </a:r>
            <a:endParaRPr lang="en-US" dirty="0"/>
          </a:p>
        </p:txBody>
      </p:sp>
      <p:sp>
        <p:nvSpPr>
          <p:cNvPr id="3" name="Content Placeholder 2">
            <a:extLst>
              <a:ext uri="{FF2B5EF4-FFF2-40B4-BE49-F238E27FC236}">
                <a16:creationId xmlns:a16="http://schemas.microsoft.com/office/drawing/2014/main" xmlns="" id="{8DB37C10-B41E-6AF0-C3C4-100B4B1F9C9C}"/>
              </a:ext>
            </a:extLst>
          </p:cNvPr>
          <p:cNvSpPr>
            <a:spLocks noGrp="1"/>
          </p:cNvSpPr>
          <p:nvPr>
            <p:ph idx="1"/>
          </p:nvPr>
        </p:nvSpPr>
        <p:spPr>
          <a:xfrm>
            <a:off x="168232" y="1773473"/>
            <a:ext cx="11798135" cy="4932127"/>
          </a:xfrm>
        </p:spPr>
        <p:txBody>
          <a:bodyPr>
            <a:noAutofit/>
          </a:bodyPr>
          <a:lstStyle/>
          <a:p>
            <a:pPr marL="0" indent="0">
              <a:buNone/>
            </a:pPr>
            <a:r>
              <a:rPr lang="en-US" sz="3200" b="1" i="0" u="none" baseline="0" dirty="0"/>
              <a:t>44</a:t>
            </a:r>
            <a:r>
              <a:rPr lang="en-US" sz="3200" b="0" i="0" u="none" baseline="0" dirty="0"/>
              <a:t> And all those who had believed were together and had all things in common; </a:t>
            </a:r>
            <a:r>
              <a:rPr lang="en-US" sz="3200" b="1" i="0" u="none" baseline="0" dirty="0"/>
              <a:t>45</a:t>
            </a:r>
            <a:r>
              <a:rPr lang="en-US" sz="3200" b="0" i="0" u="none" baseline="0" dirty="0"/>
              <a:t> and they began selling their property and possessions and were sharing them with all, as anyone might have need. </a:t>
            </a:r>
            <a:r>
              <a:rPr lang="en-US" sz="3200" b="1" i="0" u="none" baseline="0" dirty="0"/>
              <a:t>46</a:t>
            </a:r>
            <a:r>
              <a:rPr lang="en-US" sz="3200" b="0" i="0" u="none" baseline="0" dirty="0"/>
              <a:t> Day by day continuing with one mind in the temple, and breaking bread from house to house, they were taking their meals together with gladness and sincerity of heart, </a:t>
            </a:r>
            <a:r>
              <a:rPr lang="en-US" sz="3200" b="1" i="0" u="none" baseline="0" dirty="0"/>
              <a:t>47</a:t>
            </a:r>
            <a:r>
              <a:rPr lang="en-US" sz="3200" b="0" i="0" u="none" baseline="0" dirty="0"/>
              <a:t> praising God and having favor with all the people…</a:t>
            </a:r>
            <a:endParaRPr lang="en-US" sz="3200" dirty="0"/>
          </a:p>
        </p:txBody>
      </p:sp>
      <p:sp>
        <p:nvSpPr>
          <p:cNvPr id="4" name="TextBox 3">
            <a:extLst>
              <a:ext uri="{FF2B5EF4-FFF2-40B4-BE49-F238E27FC236}">
                <a16:creationId xmlns:a16="http://schemas.microsoft.com/office/drawing/2014/main" xmlns="" id="{4E3C76C3-559A-96FF-BBC5-C3AE9555BF82}"/>
              </a:ext>
            </a:extLst>
          </p:cNvPr>
          <p:cNvSpPr txBox="1"/>
          <p:nvPr/>
        </p:nvSpPr>
        <p:spPr>
          <a:xfrm>
            <a:off x="1828800" y="2422566"/>
            <a:ext cx="6958940"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6000" dirty="0"/>
              <a:t>They used the right methods and people came to Christ!</a:t>
            </a:r>
          </a:p>
        </p:txBody>
      </p:sp>
      <p:sp>
        <p:nvSpPr>
          <p:cNvPr id="5" name="&quot;Not Allowed&quot; Symbol 4">
            <a:extLst>
              <a:ext uri="{FF2B5EF4-FFF2-40B4-BE49-F238E27FC236}">
                <a16:creationId xmlns:a16="http://schemas.microsoft.com/office/drawing/2014/main" xmlns="" id="{2A85C0F6-C780-53B6-0239-A271F37667C0}"/>
              </a:ext>
            </a:extLst>
          </p:cNvPr>
          <p:cNvSpPr/>
          <p:nvPr/>
        </p:nvSpPr>
        <p:spPr>
          <a:xfrm>
            <a:off x="837210" y="756062"/>
            <a:ext cx="8847117" cy="5949538"/>
          </a:xfrm>
          <a:prstGeom prst="noSmoking">
            <a:avLst>
              <a:gd name="adj" fmla="val 105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8433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0E96449C-1030-CA09-2E4C-8220814FAB2C}"/>
              </a:ext>
            </a:extLst>
          </p:cNvPr>
          <p:cNvSpPr>
            <a:spLocks noGrp="1"/>
          </p:cNvSpPr>
          <p:nvPr>
            <p:ph type="title"/>
          </p:nvPr>
        </p:nvSpPr>
        <p:spPr/>
        <p:txBody>
          <a:bodyPr/>
          <a:lstStyle/>
          <a:p>
            <a:pPr eaLnBrk="1" hangingPunct="1"/>
            <a:r>
              <a:rPr lang="en-US" altLang="en-US"/>
              <a:t>Acts Chapter 2</a:t>
            </a:r>
          </a:p>
        </p:txBody>
      </p:sp>
      <p:sp>
        <p:nvSpPr>
          <p:cNvPr id="31747" name="Content Placeholder 2">
            <a:extLst>
              <a:ext uri="{FF2B5EF4-FFF2-40B4-BE49-F238E27FC236}">
                <a16:creationId xmlns:a16="http://schemas.microsoft.com/office/drawing/2014/main" xmlns="" id="{9A450E5D-FBFF-EC25-6445-860F7DDCD829}"/>
              </a:ext>
            </a:extLst>
          </p:cNvPr>
          <p:cNvSpPr>
            <a:spLocks noGrp="1"/>
          </p:cNvSpPr>
          <p:nvPr>
            <p:ph idx="1"/>
          </p:nvPr>
        </p:nvSpPr>
        <p:spPr/>
        <p:txBody>
          <a:bodyPr>
            <a:normAutofit/>
          </a:bodyPr>
          <a:lstStyle/>
          <a:p>
            <a:pPr>
              <a:buFont typeface="Wingdings" panose="05000000000000000000" pitchFamily="2" charset="2"/>
              <a:buNone/>
            </a:pPr>
            <a:r>
              <a:rPr lang="en-US" altLang="en-US" sz="4000" b="1"/>
              <a:t>47 …</a:t>
            </a:r>
            <a:r>
              <a:rPr lang="en-US" altLang="en-US" sz="4000"/>
              <a:t>And the Lord was adding to their number day by day those who were being saved.</a:t>
            </a:r>
          </a:p>
          <a:p>
            <a:r>
              <a:rPr lang="en-US" altLang="en-US" sz="4000"/>
              <a:t>Faithful planting</a:t>
            </a:r>
          </a:p>
          <a:p>
            <a:r>
              <a:rPr lang="en-US" altLang="en-US" sz="4000"/>
              <a:t>Faithful watering</a:t>
            </a:r>
          </a:p>
          <a:p>
            <a:r>
              <a:rPr lang="en-US" altLang="en-US" sz="4000"/>
              <a:t>BUT GOD causes the growth!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02EA97-B412-80FB-915C-9C83452445AB}"/>
              </a:ext>
            </a:extLst>
          </p:cNvPr>
          <p:cNvSpPr>
            <a:spLocks noGrp="1"/>
          </p:cNvSpPr>
          <p:nvPr>
            <p:ph type="title"/>
          </p:nvPr>
        </p:nvSpPr>
        <p:spPr/>
        <p:txBody>
          <a:bodyPr/>
          <a:lstStyle/>
          <a:p>
            <a:r>
              <a:rPr lang="en-US" dirty="0"/>
              <a:t>1 Corinthians Chapter 3</a:t>
            </a:r>
          </a:p>
        </p:txBody>
      </p:sp>
      <p:sp>
        <p:nvSpPr>
          <p:cNvPr id="3" name="Content Placeholder 2">
            <a:extLst>
              <a:ext uri="{FF2B5EF4-FFF2-40B4-BE49-F238E27FC236}">
                <a16:creationId xmlns:a16="http://schemas.microsoft.com/office/drawing/2014/main" xmlns="" id="{97003A77-0A4D-877C-8FB8-E3EBD6BB1292}"/>
              </a:ext>
            </a:extLst>
          </p:cNvPr>
          <p:cNvSpPr>
            <a:spLocks noGrp="1"/>
          </p:cNvSpPr>
          <p:nvPr>
            <p:ph idx="1"/>
          </p:nvPr>
        </p:nvSpPr>
        <p:spPr/>
        <p:txBody>
          <a:bodyPr/>
          <a:lstStyle/>
          <a:p>
            <a:r>
              <a:rPr lang="en-US" dirty="0"/>
              <a:t>You can do everything right=no growth</a:t>
            </a:r>
          </a:p>
          <a:p>
            <a:r>
              <a:rPr lang="en-US" dirty="0"/>
              <a:t>You can do everything wrong=growth</a:t>
            </a:r>
          </a:p>
          <a:p>
            <a:r>
              <a:rPr lang="en-US" dirty="0"/>
              <a:t>Methods matter but they aren’t the core issue</a:t>
            </a:r>
          </a:p>
        </p:txBody>
      </p:sp>
    </p:spTree>
    <p:extLst>
      <p:ext uri="{BB962C8B-B14F-4D97-AF65-F5344CB8AC3E}">
        <p14:creationId xmlns:p14="http://schemas.microsoft.com/office/powerpoint/2010/main" val="24270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60676834-CB47-7AB1-8015-CAD6404CB5B2}"/>
              </a:ext>
            </a:extLst>
          </p:cNvPr>
          <p:cNvSpPr>
            <a:spLocks noGrp="1"/>
          </p:cNvSpPr>
          <p:nvPr>
            <p:ph type="title"/>
          </p:nvPr>
        </p:nvSpPr>
        <p:spPr/>
        <p:txBody>
          <a:bodyPr/>
          <a:lstStyle/>
          <a:p>
            <a:pPr eaLnBrk="1" hangingPunct="1"/>
            <a:r>
              <a:rPr lang="en-US" altLang="en-US"/>
              <a:t>1 Corinthians Chapter 3</a:t>
            </a:r>
          </a:p>
        </p:txBody>
      </p:sp>
      <p:sp>
        <p:nvSpPr>
          <p:cNvPr id="37891" name="Content Placeholder 2">
            <a:extLst>
              <a:ext uri="{FF2B5EF4-FFF2-40B4-BE49-F238E27FC236}">
                <a16:creationId xmlns:a16="http://schemas.microsoft.com/office/drawing/2014/main" xmlns="" id="{4CCCF5F4-D7FB-ECC2-09AF-0A162B17B197}"/>
              </a:ext>
            </a:extLst>
          </p:cNvPr>
          <p:cNvSpPr>
            <a:spLocks noGrp="1"/>
          </p:cNvSpPr>
          <p:nvPr>
            <p:ph idx="1"/>
          </p:nvPr>
        </p:nvSpPr>
        <p:spPr/>
        <p:txBody>
          <a:bodyPr/>
          <a:lstStyle/>
          <a:p>
            <a:pPr>
              <a:buFont typeface="Wingdings" panose="05000000000000000000" pitchFamily="2" charset="2"/>
              <a:buNone/>
            </a:pPr>
            <a:r>
              <a:rPr lang="en-US" altLang="en-US" sz="4000" b="1"/>
              <a:t>8 </a:t>
            </a:r>
            <a:r>
              <a:rPr lang="en-US" altLang="en-US" sz="4000"/>
              <a:t>Now he who plants and he who waters are one; but each will receive his own reward according to his own labor. </a:t>
            </a:r>
          </a:p>
          <a:p>
            <a:pPr eaLnBrk="1" hangingPunct="1">
              <a:buFont typeface="Wingdings" panose="05000000000000000000" pitchFamily="2" charset="2"/>
              <a:buNone/>
            </a:pPr>
            <a:endParaRPr lang="en-US" altLang="en-US" sz="4000"/>
          </a:p>
          <a:p>
            <a:pPr eaLnBrk="1" hangingPunct="1">
              <a:buFont typeface="Wingdings" panose="05000000000000000000" pitchFamily="2" charset="2"/>
              <a:buNone/>
            </a:pPr>
            <a:endParaRPr lang="en-US" altLang="en-US" sz="400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7A5C69A1-6512-24CC-318F-C8B9C31E2A83}"/>
              </a:ext>
            </a:extLst>
          </p:cNvPr>
          <p:cNvSpPr>
            <a:spLocks noGrp="1"/>
          </p:cNvSpPr>
          <p:nvPr>
            <p:ph type="title"/>
          </p:nvPr>
        </p:nvSpPr>
        <p:spPr/>
        <p:txBody>
          <a:bodyPr/>
          <a:lstStyle/>
          <a:p>
            <a:pPr eaLnBrk="1" hangingPunct="1"/>
            <a:r>
              <a:rPr lang="en-US" altLang="en-US"/>
              <a:t>1 Corinthians Chapter 3</a:t>
            </a:r>
          </a:p>
        </p:txBody>
      </p:sp>
      <p:sp>
        <p:nvSpPr>
          <p:cNvPr id="38915" name="Content Placeholder 2">
            <a:extLst>
              <a:ext uri="{FF2B5EF4-FFF2-40B4-BE49-F238E27FC236}">
                <a16:creationId xmlns:a16="http://schemas.microsoft.com/office/drawing/2014/main" xmlns="" id="{5C582F68-CD92-CF90-9212-0D96C8AB0F5C}"/>
              </a:ext>
            </a:extLst>
          </p:cNvPr>
          <p:cNvSpPr>
            <a:spLocks noGrp="1"/>
          </p:cNvSpPr>
          <p:nvPr>
            <p:ph idx="1"/>
          </p:nvPr>
        </p:nvSpPr>
        <p:spPr/>
        <p:txBody>
          <a:bodyPr>
            <a:normAutofit lnSpcReduction="10000"/>
          </a:bodyPr>
          <a:lstStyle/>
          <a:p>
            <a:pPr>
              <a:buFont typeface="Wingdings" panose="05000000000000000000" pitchFamily="2" charset="2"/>
              <a:buNone/>
            </a:pPr>
            <a:r>
              <a:rPr lang="en-US" altLang="en-US" sz="4000" b="1"/>
              <a:t>9</a:t>
            </a:r>
            <a:r>
              <a:rPr lang="en-US" altLang="en-US" sz="4000"/>
              <a:t> For we are God’s fellow workers; you are God’s field, God’s building. </a:t>
            </a:r>
            <a:r>
              <a:rPr lang="en-US" altLang="en-US" sz="4000" b="1"/>
              <a:t>10 </a:t>
            </a:r>
            <a:r>
              <a:rPr lang="en-US" altLang="en-US" sz="4000"/>
              <a:t>According to the grace of God which was given to me, like a wise master builder I laid a foundation, and another is building on it. But each man must be careful how he builds on it. </a:t>
            </a:r>
          </a:p>
          <a:p>
            <a:pPr eaLnBrk="1" hangingPunct="1">
              <a:buFont typeface="Wingdings" panose="05000000000000000000" pitchFamily="2" charset="2"/>
              <a:buNone/>
            </a:pPr>
            <a:endParaRPr lang="en-US" altLang="en-US" sz="4000"/>
          </a:p>
          <a:p>
            <a:pPr eaLnBrk="1" hangingPunct="1">
              <a:buFont typeface="Wingdings" panose="05000000000000000000" pitchFamily="2" charset="2"/>
              <a:buNone/>
            </a:pPr>
            <a:endParaRPr lang="en-US" altLang="en-US" sz="40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7044F7A7-F55D-9402-850A-EFB4D922F7DB}"/>
              </a:ext>
            </a:extLst>
          </p:cNvPr>
          <p:cNvSpPr>
            <a:spLocks noGrp="1"/>
          </p:cNvSpPr>
          <p:nvPr>
            <p:ph type="title"/>
          </p:nvPr>
        </p:nvSpPr>
        <p:spPr/>
        <p:txBody>
          <a:bodyPr/>
          <a:lstStyle/>
          <a:p>
            <a:pPr eaLnBrk="1" hangingPunct="1"/>
            <a:r>
              <a:rPr lang="en-US" altLang="en-US"/>
              <a:t>1 Corinthians Chapter 3</a:t>
            </a:r>
          </a:p>
        </p:txBody>
      </p:sp>
      <p:sp>
        <p:nvSpPr>
          <p:cNvPr id="39939" name="Content Placeholder 2">
            <a:extLst>
              <a:ext uri="{FF2B5EF4-FFF2-40B4-BE49-F238E27FC236}">
                <a16:creationId xmlns:a16="http://schemas.microsoft.com/office/drawing/2014/main" xmlns="" id="{A270C390-D0CB-5260-270A-D78DA4AE6E5E}"/>
              </a:ext>
            </a:extLst>
          </p:cNvPr>
          <p:cNvSpPr>
            <a:spLocks noGrp="1"/>
          </p:cNvSpPr>
          <p:nvPr>
            <p:ph idx="1"/>
          </p:nvPr>
        </p:nvSpPr>
        <p:spPr/>
        <p:txBody>
          <a:bodyPr>
            <a:normAutofit lnSpcReduction="10000"/>
          </a:bodyPr>
          <a:lstStyle/>
          <a:p>
            <a:pPr>
              <a:buFont typeface="Wingdings" panose="05000000000000000000" pitchFamily="2" charset="2"/>
              <a:buNone/>
            </a:pPr>
            <a:r>
              <a:rPr lang="en-US" altLang="en-US" sz="4000" b="1"/>
              <a:t>9</a:t>
            </a:r>
            <a:r>
              <a:rPr lang="en-US" altLang="en-US" sz="4000"/>
              <a:t> For we are God’s fellow workers; you are God’s field, God’s building. </a:t>
            </a:r>
            <a:r>
              <a:rPr lang="en-US" altLang="en-US" sz="4000" b="1"/>
              <a:t>10 </a:t>
            </a:r>
            <a:r>
              <a:rPr lang="en-US" altLang="en-US" sz="4000"/>
              <a:t>According to the grace of God which was given to me, like a wise master builder I laid a foundation, and another is building on it</a:t>
            </a:r>
            <a:r>
              <a:rPr lang="en-US" altLang="en-US" sz="4000" u="sng"/>
              <a:t>. But each man must be careful how he builds on it. </a:t>
            </a:r>
          </a:p>
          <a:p>
            <a:pPr eaLnBrk="1" hangingPunct="1">
              <a:buFont typeface="Wingdings" panose="05000000000000000000" pitchFamily="2" charset="2"/>
              <a:buNone/>
            </a:pPr>
            <a:endParaRPr lang="en-US" altLang="en-US" sz="4000"/>
          </a:p>
          <a:p>
            <a:pPr eaLnBrk="1" hangingPunct="1">
              <a:buFont typeface="Wingdings" panose="05000000000000000000" pitchFamily="2" charset="2"/>
              <a:buNone/>
            </a:pPr>
            <a:endParaRPr lang="en-US" altLang="en-US" sz="4000"/>
          </a:p>
        </p:txBody>
      </p:sp>
      <p:sp>
        <p:nvSpPr>
          <p:cNvPr id="4" name="TextBox 3">
            <a:extLst>
              <a:ext uri="{FF2B5EF4-FFF2-40B4-BE49-F238E27FC236}">
                <a16:creationId xmlns:a16="http://schemas.microsoft.com/office/drawing/2014/main" xmlns="" id="{B1671E42-1F0B-82A4-FA53-6692E5190876}"/>
              </a:ext>
            </a:extLst>
          </p:cNvPr>
          <p:cNvSpPr txBox="1"/>
          <p:nvPr/>
        </p:nvSpPr>
        <p:spPr>
          <a:xfrm>
            <a:off x="1752600" y="1828800"/>
            <a:ext cx="3429000" cy="144655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4400" dirty="0"/>
              <a:t>An important warning!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5FAEE5BC-4BE1-6ED9-1E30-637527CE6C31}"/>
              </a:ext>
            </a:extLst>
          </p:cNvPr>
          <p:cNvSpPr>
            <a:spLocks noGrp="1"/>
          </p:cNvSpPr>
          <p:nvPr>
            <p:ph type="title"/>
          </p:nvPr>
        </p:nvSpPr>
        <p:spPr/>
        <p:txBody>
          <a:bodyPr/>
          <a:lstStyle/>
          <a:p>
            <a:pPr eaLnBrk="1" hangingPunct="1"/>
            <a:r>
              <a:rPr lang="en-US" altLang="en-US"/>
              <a:t>1 Corinthians Chapter 3</a:t>
            </a:r>
          </a:p>
        </p:txBody>
      </p:sp>
      <p:sp>
        <p:nvSpPr>
          <p:cNvPr id="40963" name="Content Placeholder 2">
            <a:extLst>
              <a:ext uri="{FF2B5EF4-FFF2-40B4-BE49-F238E27FC236}">
                <a16:creationId xmlns:a16="http://schemas.microsoft.com/office/drawing/2014/main" xmlns="" id="{C3E18B08-46CE-728D-7FBB-BEBAB94820CC}"/>
              </a:ext>
            </a:extLst>
          </p:cNvPr>
          <p:cNvSpPr>
            <a:spLocks noGrp="1"/>
          </p:cNvSpPr>
          <p:nvPr>
            <p:ph idx="1"/>
          </p:nvPr>
        </p:nvSpPr>
        <p:spPr/>
        <p:txBody>
          <a:bodyPr>
            <a:normAutofit lnSpcReduction="10000"/>
          </a:bodyPr>
          <a:lstStyle/>
          <a:p>
            <a:pPr>
              <a:buFont typeface="Wingdings" panose="05000000000000000000" pitchFamily="2" charset="2"/>
              <a:buNone/>
            </a:pPr>
            <a:r>
              <a:rPr lang="en-US" altLang="en-US" sz="4000" b="1"/>
              <a:t>9</a:t>
            </a:r>
            <a:r>
              <a:rPr lang="en-US" altLang="en-US" sz="4000"/>
              <a:t> For we are God’s fellow workers; you are God’s field, God’s building. </a:t>
            </a:r>
            <a:r>
              <a:rPr lang="en-US" altLang="en-US" sz="4000" b="1"/>
              <a:t>10 </a:t>
            </a:r>
            <a:r>
              <a:rPr lang="en-US" altLang="en-US" sz="4000"/>
              <a:t>According to the grace of God which was given to me, like a wise master builder I laid a foundation, and another is building on it</a:t>
            </a:r>
            <a:r>
              <a:rPr lang="en-US" altLang="en-US" sz="4000" u="sng"/>
              <a:t>. But each man must be careful how he builds on it. </a:t>
            </a:r>
          </a:p>
          <a:p>
            <a:pPr eaLnBrk="1" hangingPunct="1">
              <a:buFont typeface="Wingdings" panose="05000000000000000000" pitchFamily="2" charset="2"/>
              <a:buNone/>
            </a:pPr>
            <a:endParaRPr lang="en-US" altLang="en-US" sz="4000"/>
          </a:p>
          <a:p>
            <a:pPr eaLnBrk="1" hangingPunct="1">
              <a:buFont typeface="Wingdings" panose="05000000000000000000" pitchFamily="2" charset="2"/>
              <a:buNone/>
            </a:pPr>
            <a:endParaRPr lang="en-US" altLang="en-US" sz="4000"/>
          </a:p>
        </p:txBody>
      </p:sp>
      <p:sp>
        <p:nvSpPr>
          <p:cNvPr id="4" name="TextBox 3">
            <a:extLst>
              <a:ext uri="{FF2B5EF4-FFF2-40B4-BE49-F238E27FC236}">
                <a16:creationId xmlns:a16="http://schemas.microsoft.com/office/drawing/2014/main" xmlns="" id="{599CBAC2-4B7E-63BF-C4D6-3B9E9D247335}"/>
              </a:ext>
            </a:extLst>
          </p:cNvPr>
          <p:cNvSpPr txBox="1"/>
          <p:nvPr/>
        </p:nvSpPr>
        <p:spPr>
          <a:xfrm>
            <a:off x="1752600" y="1828800"/>
            <a:ext cx="3429000" cy="144655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4400" dirty="0"/>
              <a:t>An important warning!</a:t>
            </a:r>
          </a:p>
        </p:txBody>
      </p:sp>
      <p:sp>
        <p:nvSpPr>
          <p:cNvPr id="5" name="TextBox 4">
            <a:extLst>
              <a:ext uri="{FF2B5EF4-FFF2-40B4-BE49-F238E27FC236}">
                <a16:creationId xmlns:a16="http://schemas.microsoft.com/office/drawing/2014/main" xmlns="" id="{DB4D25E5-1805-76D6-6639-D0418F411DDC}"/>
              </a:ext>
            </a:extLst>
          </p:cNvPr>
          <p:cNvSpPr txBox="1"/>
          <p:nvPr/>
        </p:nvSpPr>
        <p:spPr>
          <a:xfrm>
            <a:off x="1981200" y="3352801"/>
            <a:ext cx="4953000" cy="2800767"/>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sz="4400" dirty="0"/>
              <a:t>Methods do matter, we just need to be careful no to let them be the main focus!</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ED2FA071-B7C6-1AD2-0B46-9BCD81C894FC}"/>
              </a:ext>
            </a:extLst>
          </p:cNvPr>
          <p:cNvSpPr>
            <a:spLocks noGrp="1"/>
          </p:cNvSpPr>
          <p:nvPr>
            <p:ph type="title"/>
          </p:nvPr>
        </p:nvSpPr>
        <p:spPr/>
        <p:txBody>
          <a:bodyPr/>
          <a:lstStyle/>
          <a:p>
            <a:r>
              <a:rPr lang="en-US" altLang="en-US"/>
              <a:t>Building on the foundation</a:t>
            </a:r>
          </a:p>
        </p:txBody>
      </p:sp>
      <p:sp>
        <p:nvSpPr>
          <p:cNvPr id="3" name="Content Placeholder 2">
            <a:extLst>
              <a:ext uri="{FF2B5EF4-FFF2-40B4-BE49-F238E27FC236}">
                <a16:creationId xmlns:a16="http://schemas.microsoft.com/office/drawing/2014/main" xmlns="" id="{96913F57-3500-13DA-DA4D-6E93F0E53F93}"/>
              </a:ext>
            </a:extLst>
          </p:cNvPr>
          <p:cNvSpPr>
            <a:spLocks noGrp="1"/>
          </p:cNvSpPr>
          <p:nvPr>
            <p:ph idx="1"/>
          </p:nvPr>
        </p:nvSpPr>
        <p:spPr/>
        <p:txBody>
          <a:bodyPr>
            <a:normAutofit fontScale="92500" lnSpcReduction="10000"/>
          </a:bodyPr>
          <a:lstStyle/>
          <a:p>
            <a:pPr marL="0" indent="0">
              <a:buNone/>
            </a:pPr>
            <a:r>
              <a:rPr lang="en-US" altLang="en-US" sz="4000" dirty="0"/>
              <a:t>Jesus is the foundation for the church.</a:t>
            </a:r>
          </a:p>
          <a:p>
            <a:pPr lvl="1"/>
            <a:r>
              <a:rPr lang="en-US" altLang="en-US" dirty="0"/>
              <a:t>Jesus is the messiah</a:t>
            </a:r>
          </a:p>
          <a:p>
            <a:pPr lvl="1"/>
            <a:r>
              <a:rPr lang="en-US" altLang="en-US" sz="3600" dirty="0"/>
              <a:t>He came to save us from judgment</a:t>
            </a:r>
          </a:p>
          <a:p>
            <a:pPr lvl="1"/>
            <a:r>
              <a:rPr lang="en-US" altLang="en-US" dirty="0"/>
              <a:t>He died on the cross so that we could be reconciled to God</a:t>
            </a:r>
          </a:p>
          <a:p>
            <a:pPr lvl="1"/>
            <a:r>
              <a:rPr lang="en-US" altLang="en-US" dirty="0"/>
              <a:t>The guiding principle of the while Bible and Jesus’ teaching is love</a:t>
            </a:r>
            <a:endParaRPr lang="en-US" altLang="en-US" sz="3600" dirty="0"/>
          </a:p>
        </p:txBody>
      </p:sp>
    </p:spTree>
    <p:extLst>
      <p:ext uri="{BB962C8B-B14F-4D97-AF65-F5344CB8AC3E}">
        <p14:creationId xmlns:p14="http://schemas.microsoft.com/office/powerpoint/2010/main" val="26329035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ED2FA071-B7C6-1AD2-0B46-9BCD81C894FC}"/>
              </a:ext>
            </a:extLst>
          </p:cNvPr>
          <p:cNvSpPr>
            <a:spLocks noGrp="1"/>
          </p:cNvSpPr>
          <p:nvPr>
            <p:ph type="title"/>
          </p:nvPr>
        </p:nvSpPr>
        <p:spPr/>
        <p:txBody>
          <a:bodyPr/>
          <a:lstStyle/>
          <a:p>
            <a:r>
              <a:rPr lang="en-US" altLang="en-US"/>
              <a:t>Building on the foundation</a:t>
            </a:r>
          </a:p>
        </p:txBody>
      </p:sp>
      <p:sp>
        <p:nvSpPr>
          <p:cNvPr id="3" name="Content Placeholder 2">
            <a:extLst>
              <a:ext uri="{FF2B5EF4-FFF2-40B4-BE49-F238E27FC236}">
                <a16:creationId xmlns:a16="http://schemas.microsoft.com/office/drawing/2014/main" xmlns="" id="{96913F57-3500-13DA-DA4D-6E93F0E53F93}"/>
              </a:ext>
            </a:extLst>
          </p:cNvPr>
          <p:cNvSpPr>
            <a:spLocks noGrp="1"/>
          </p:cNvSpPr>
          <p:nvPr>
            <p:ph idx="1"/>
          </p:nvPr>
        </p:nvSpPr>
        <p:spPr/>
        <p:txBody>
          <a:bodyPr>
            <a:normAutofit fontScale="92500" lnSpcReduction="10000"/>
          </a:bodyPr>
          <a:lstStyle/>
          <a:p>
            <a:r>
              <a:rPr lang="en-US" altLang="en-US" sz="4000"/>
              <a:t>Jesus is the foundation for the church.</a:t>
            </a:r>
          </a:p>
          <a:p>
            <a:pPr lvl="1"/>
            <a:r>
              <a:rPr lang="en-US" altLang="en-US" sz="3600"/>
              <a:t>The church begins with the good news</a:t>
            </a:r>
          </a:p>
          <a:p>
            <a:pPr lvl="1"/>
            <a:r>
              <a:rPr lang="en-US" altLang="en-US" sz="3600"/>
              <a:t>We have methods, and meetings etc. but these are means to an end.</a:t>
            </a:r>
          </a:p>
          <a:p>
            <a:pPr lvl="1"/>
            <a:r>
              <a:rPr lang="en-US" altLang="en-US" sz="3600"/>
              <a:t>The end is supposed to be intimacy with Christ, and submission to His leadership</a:t>
            </a:r>
          </a:p>
          <a:p>
            <a:pPr lvl="1"/>
            <a:r>
              <a:rPr lang="en-US" altLang="en-US" sz="3600"/>
              <a:t>NOT techniques that make churches grow</a:t>
            </a:r>
          </a:p>
        </p:txBody>
      </p:sp>
      <p:sp>
        <p:nvSpPr>
          <p:cNvPr id="4" name="TextBox 3">
            <a:extLst>
              <a:ext uri="{FF2B5EF4-FFF2-40B4-BE49-F238E27FC236}">
                <a16:creationId xmlns:a16="http://schemas.microsoft.com/office/drawing/2014/main" xmlns="" id="{540F79C3-03DE-0717-B21A-A9EFCE6D38A7}"/>
              </a:ext>
            </a:extLst>
          </p:cNvPr>
          <p:cNvSpPr txBox="1"/>
          <p:nvPr/>
        </p:nvSpPr>
        <p:spPr>
          <a:xfrm>
            <a:off x="364562" y="737776"/>
            <a:ext cx="10243671" cy="56323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l" rtl="0"/>
            <a:r>
              <a:rPr lang="en-US" sz="4000" b="1" dirty="0"/>
              <a:t>Matthew 22:36–40 (NASB95) — </a:t>
            </a:r>
            <a:r>
              <a:rPr lang="en-US" sz="4000" b="1" i="0" u="none" baseline="0" dirty="0"/>
              <a:t>36</a:t>
            </a:r>
            <a:r>
              <a:rPr lang="en-US" sz="4000" b="0" i="0" u="none" baseline="0" dirty="0"/>
              <a:t> “Teacher, which is the great commandment in the Law?” </a:t>
            </a:r>
            <a:r>
              <a:rPr lang="en-US" sz="4000" b="1" i="0" u="none" baseline="0" dirty="0"/>
              <a:t>37</a:t>
            </a:r>
            <a:r>
              <a:rPr lang="en-US" sz="4000" b="0" i="0" u="none" baseline="0" dirty="0"/>
              <a:t> And He said to him, “ ‘You shall love the Lord your God with all your heart, and with all your soul, and with all your mind.’ </a:t>
            </a:r>
            <a:r>
              <a:rPr lang="en-US" sz="4000" b="1" i="0" u="none" baseline="0" dirty="0"/>
              <a:t>38</a:t>
            </a:r>
            <a:r>
              <a:rPr lang="en-US" sz="4000" b="0" i="0" u="none" baseline="0" dirty="0"/>
              <a:t> “This is the great and foremost commandment. </a:t>
            </a:r>
            <a:r>
              <a:rPr lang="en-US" sz="4000" b="1" i="0" u="none" baseline="0" dirty="0"/>
              <a:t>39</a:t>
            </a:r>
            <a:r>
              <a:rPr lang="en-US" sz="4000" b="0" i="0" u="none" baseline="0" dirty="0"/>
              <a:t> “The second is like it, ‘You shall love your neighbor as yourself.’ </a:t>
            </a:r>
            <a:r>
              <a:rPr lang="en-US" sz="4000" b="1" i="0" u="none" baseline="0" dirty="0"/>
              <a:t>40</a:t>
            </a:r>
            <a:r>
              <a:rPr lang="en-US" sz="4000" b="0" i="0" u="none" baseline="0" dirty="0"/>
              <a:t> “On these two commandments depend the whole Law and the Prophets.”</a:t>
            </a:r>
          </a:p>
        </p:txBody>
      </p:sp>
    </p:spTree>
    <p:extLst>
      <p:ext uri="{BB962C8B-B14F-4D97-AF65-F5344CB8AC3E}">
        <p14:creationId xmlns:p14="http://schemas.microsoft.com/office/powerpoint/2010/main" val="941498148"/>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ED2FA071-B7C6-1AD2-0B46-9BCD81C894FC}"/>
              </a:ext>
            </a:extLst>
          </p:cNvPr>
          <p:cNvSpPr>
            <a:spLocks noGrp="1"/>
          </p:cNvSpPr>
          <p:nvPr>
            <p:ph type="title"/>
          </p:nvPr>
        </p:nvSpPr>
        <p:spPr/>
        <p:txBody>
          <a:bodyPr/>
          <a:lstStyle/>
          <a:p>
            <a:r>
              <a:rPr lang="en-US" altLang="en-US"/>
              <a:t>Building on the foundation</a:t>
            </a:r>
          </a:p>
        </p:txBody>
      </p:sp>
      <p:sp>
        <p:nvSpPr>
          <p:cNvPr id="3" name="Content Placeholder 2">
            <a:extLst>
              <a:ext uri="{FF2B5EF4-FFF2-40B4-BE49-F238E27FC236}">
                <a16:creationId xmlns:a16="http://schemas.microsoft.com/office/drawing/2014/main" xmlns="" id="{96913F57-3500-13DA-DA4D-6E93F0E53F93}"/>
              </a:ext>
            </a:extLst>
          </p:cNvPr>
          <p:cNvSpPr>
            <a:spLocks noGrp="1"/>
          </p:cNvSpPr>
          <p:nvPr>
            <p:ph idx="1"/>
          </p:nvPr>
        </p:nvSpPr>
        <p:spPr/>
        <p:txBody>
          <a:bodyPr>
            <a:normAutofit fontScale="85000" lnSpcReduction="10000"/>
          </a:bodyPr>
          <a:lstStyle/>
          <a:p>
            <a:pPr marL="0" indent="0">
              <a:buNone/>
            </a:pPr>
            <a:r>
              <a:rPr lang="en-US" altLang="en-US" sz="4000" dirty="0"/>
              <a:t>Jesus is the foundation for the church.</a:t>
            </a:r>
          </a:p>
          <a:p>
            <a:pPr lvl="1"/>
            <a:r>
              <a:rPr lang="en-US" altLang="en-US" sz="3600" dirty="0"/>
              <a:t>We have methods, and meetings etc. but these are means to an end.</a:t>
            </a:r>
          </a:p>
          <a:p>
            <a:pPr lvl="1"/>
            <a:r>
              <a:rPr lang="en-US" altLang="en-US" dirty="0"/>
              <a:t>Biblical churches may have different features or approaches, but the goal and the foundation is always the same.</a:t>
            </a:r>
          </a:p>
          <a:p>
            <a:pPr lvl="1"/>
            <a:r>
              <a:rPr lang="en-US" altLang="en-US" sz="3600" dirty="0"/>
              <a:t>Different approaches have different strengths and weaknesses, but it is not technique that makes churches grow</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54C35B-5CB9-4FEF-B035-4AE6E224D369}"/>
              </a:ext>
            </a:extLst>
          </p:cNvPr>
          <p:cNvSpPr>
            <a:spLocks noGrp="1"/>
          </p:cNvSpPr>
          <p:nvPr>
            <p:ph type="ctrTitle"/>
          </p:nvPr>
        </p:nvSpPr>
        <p:spPr/>
        <p:txBody>
          <a:bodyPr>
            <a:normAutofit/>
          </a:bodyPr>
          <a:lstStyle/>
          <a:p>
            <a:r>
              <a:rPr lang="en-US" sz="6600" dirty="0"/>
              <a:t>1 Corinthians 3-2</a:t>
            </a:r>
          </a:p>
        </p:txBody>
      </p:sp>
      <p:sp>
        <p:nvSpPr>
          <p:cNvPr id="3" name="Subtitle 2">
            <a:extLst>
              <a:ext uri="{FF2B5EF4-FFF2-40B4-BE49-F238E27FC236}">
                <a16:creationId xmlns:a16="http://schemas.microsoft.com/office/drawing/2014/main" xmlns="" id="{E552436C-FC19-4DA2-BA86-8D710E0A39FF}"/>
              </a:ext>
            </a:extLst>
          </p:cNvPr>
          <p:cNvSpPr>
            <a:spLocks noGrp="1"/>
          </p:cNvSpPr>
          <p:nvPr>
            <p:ph type="subTitle" idx="1"/>
          </p:nvPr>
        </p:nvSpPr>
        <p:spPr/>
        <p:txBody>
          <a:bodyPr>
            <a:normAutofit/>
          </a:bodyPr>
          <a:lstStyle/>
          <a:p>
            <a:r>
              <a:rPr lang="en-US" sz="3600" dirty="0"/>
              <a:t>Our role in Ministry</a:t>
            </a:r>
          </a:p>
        </p:txBody>
      </p:sp>
    </p:spTree>
    <p:extLst>
      <p:ext uri="{BB962C8B-B14F-4D97-AF65-F5344CB8AC3E}">
        <p14:creationId xmlns:p14="http://schemas.microsoft.com/office/powerpoint/2010/main" val="1366632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D7D7CAF0-7081-3CE0-8F0D-BF959E1B641C}"/>
              </a:ext>
            </a:extLst>
          </p:cNvPr>
          <p:cNvSpPr>
            <a:spLocks noGrp="1"/>
          </p:cNvSpPr>
          <p:nvPr>
            <p:ph type="title"/>
          </p:nvPr>
        </p:nvSpPr>
        <p:spPr/>
        <p:txBody>
          <a:bodyPr/>
          <a:lstStyle/>
          <a:p>
            <a:pPr eaLnBrk="1" hangingPunct="1"/>
            <a:r>
              <a:rPr lang="en-US" altLang="en-US"/>
              <a:t>1 Corinthians Chapter 3</a:t>
            </a:r>
          </a:p>
        </p:txBody>
      </p:sp>
      <p:sp>
        <p:nvSpPr>
          <p:cNvPr id="43011" name="Content Placeholder 2">
            <a:extLst>
              <a:ext uri="{FF2B5EF4-FFF2-40B4-BE49-F238E27FC236}">
                <a16:creationId xmlns:a16="http://schemas.microsoft.com/office/drawing/2014/main" xmlns="" id="{F7A729B5-A247-BD67-B7E2-EC233E734C53}"/>
              </a:ext>
            </a:extLst>
          </p:cNvPr>
          <p:cNvSpPr>
            <a:spLocks noGrp="1"/>
          </p:cNvSpPr>
          <p:nvPr>
            <p:ph idx="1"/>
          </p:nvPr>
        </p:nvSpPr>
        <p:spPr/>
        <p:txBody>
          <a:bodyPr>
            <a:normAutofit/>
          </a:bodyPr>
          <a:lstStyle/>
          <a:p>
            <a:pPr>
              <a:buFont typeface="Wingdings" panose="05000000000000000000" pitchFamily="2" charset="2"/>
              <a:buNone/>
            </a:pPr>
            <a:r>
              <a:rPr lang="en-US" altLang="en-US" sz="4000" b="1"/>
              <a:t>11</a:t>
            </a:r>
            <a:r>
              <a:rPr lang="en-US" altLang="en-US" sz="4000"/>
              <a:t> For no man can lay a foundation other than the one which is laid, which is Jesus Christ. </a:t>
            </a:r>
            <a:r>
              <a:rPr lang="en-US" altLang="en-US" sz="4000" b="1"/>
              <a:t>12 </a:t>
            </a:r>
            <a:r>
              <a:rPr lang="en-US" altLang="en-US" sz="4000"/>
              <a:t>Now if any man builds on the foundation with gold, silver, precious stones, wood, hay, straw, </a:t>
            </a:r>
          </a:p>
          <a:p>
            <a:pPr eaLnBrk="1" hangingPunct="1">
              <a:buFont typeface="Wingdings" panose="05000000000000000000" pitchFamily="2" charset="2"/>
              <a:buNone/>
            </a:pPr>
            <a:endParaRPr lang="en-US" altLang="en-US" sz="40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xmlns="" id="{ED4D24CE-E9E3-C907-C5E5-04D4EF17A5C2}"/>
              </a:ext>
            </a:extLst>
          </p:cNvPr>
          <p:cNvSpPr>
            <a:spLocks noGrp="1"/>
          </p:cNvSpPr>
          <p:nvPr>
            <p:ph type="title"/>
          </p:nvPr>
        </p:nvSpPr>
        <p:spPr/>
        <p:txBody>
          <a:bodyPr/>
          <a:lstStyle/>
          <a:p>
            <a:pPr eaLnBrk="1" hangingPunct="1"/>
            <a:r>
              <a:rPr lang="en-US" altLang="en-US"/>
              <a:t>1 Corinthians Chapter 3</a:t>
            </a:r>
          </a:p>
        </p:txBody>
      </p:sp>
      <p:sp>
        <p:nvSpPr>
          <p:cNvPr id="44035" name="Content Placeholder 2">
            <a:extLst>
              <a:ext uri="{FF2B5EF4-FFF2-40B4-BE49-F238E27FC236}">
                <a16:creationId xmlns:a16="http://schemas.microsoft.com/office/drawing/2014/main" xmlns="" id="{A2C48BC8-2F14-6039-326F-263FD1F63FDB}"/>
              </a:ext>
            </a:extLst>
          </p:cNvPr>
          <p:cNvSpPr>
            <a:spLocks noGrp="1"/>
          </p:cNvSpPr>
          <p:nvPr>
            <p:ph idx="1"/>
          </p:nvPr>
        </p:nvSpPr>
        <p:spPr/>
        <p:txBody>
          <a:bodyPr>
            <a:normAutofit/>
          </a:bodyPr>
          <a:lstStyle/>
          <a:p>
            <a:pPr>
              <a:buFont typeface="Wingdings" panose="05000000000000000000" pitchFamily="2" charset="2"/>
              <a:buNone/>
            </a:pPr>
            <a:r>
              <a:rPr lang="en-US" altLang="en-US" sz="4000" b="1"/>
              <a:t>13 </a:t>
            </a:r>
            <a:r>
              <a:rPr lang="en-US" altLang="en-US" sz="4000"/>
              <a:t>each man’s work will become evident; for the day will show it because it is </a:t>
            </a:r>
            <a:r>
              <a:rPr lang="en-US" altLang="en-US" sz="4000" i="1"/>
              <a:t>to be </a:t>
            </a:r>
            <a:r>
              <a:rPr lang="en-US" altLang="en-US" sz="4000"/>
              <a:t>revealed with fire, and the fire itself will test the quality of each man’s work. </a:t>
            </a:r>
            <a:r>
              <a:rPr lang="en-US" altLang="en-US" sz="4000" b="1"/>
              <a:t>14</a:t>
            </a:r>
            <a:r>
              <a:rPr lang="en-US" altLang="en-US" sz="4000"/>
              <a:t> If any man’s work which he has built on it remains, he will receive a reward.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5C368B83-3242-02A1-18B2-D805D227E105}"/>
              </a:ext>
            </a:extLst>
          </p:cNvPr>
          <p:cNvSpPr>
            <a:spLocks noGrp="1"/>
          </p:cNvSpPr>
          <p:nvPr>
            <p:ph type="title"/>
          </p:nvPr>
        </p:nvSpPr>
        <p:spPr/>
        <p:txBody>
          <a:bodyPr/>
          <a:lstStyle/>
          <a:p>
            <a:r>
              <a:rPr lang="en-US" altLang="en-US"/>
              <a:t>Building on the foundation</a:t>
            </a:r>
          </a:p>
        </p:txBody>
      </p:sp>
      <p:sp>
        <p:nvSpPr>
          <p:cNvPr id="3" name="Content Placeholder 2">
            <a:extLst>
              <a:ext uri="{FF2B5EF4-FFF2-40B4-BE49-F238E27FC236}">
                <a16:creationId xmlns:a16="http://schemas.microsoft.com/office/drawing/2014/main" xmlns="" id="{7B386F46-32D1-06F7-E7ED-BA56DFD34606}"/>
              </a:ext>
            </a:extLst>
          </p:cNvPr>
          <p:cNvSpPr>
            <a:spLocks noGrp="1"/>
          </p:cNvSpPr>
          <p:nvPr>
            <p:ph idx="1"/>
          </p:nvPr>
        </p:nvSpPr>
        <p:spPr/>
        <p:txBody>
          <a:bodyPr>
            <a:normAutofit/>
          </a:bodyPr>
          <a:lstStyle/>
          <a:p>
            <a:pPr marL="0" indent="0">
              <a:buNone/>
            </a:pPr>
            <a:r>
              <a:rPr lang="en-US" altLang="en-US" sz="4000" dirty="0"/>
              <a:t>What will we build on this foundation with?</a:t>
            </a:r>
          </a:p>
          <a:p>
            <a:pPr lvl="1"/>
            <a:r>
              <a:rPr lang="en-US" altLang="en-US" sz="3600" dirty="0"/>
              <a:t>Devotion to God?  Loving Him despite the circumstances?  Doing what is right because we believe in Him?</a:t>
            </a:r>
          </a:p>
          <a:p>
            <a:pPr lvl="1"/>
            <a:r>
              <a:rPr lang="en-US" altLang="en-US" sz="3600" dirty="0"/>
              <a:t>Or trying to glorify ourselves, and build a church that satisfies our own ego?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5C368B83-3242-02A1-18B2-D805D227E105}"/>
              </a:ext>
            </a:extLst>
          </p:cNvPr>
          <p:cNvSpPr>
            <a:spLocks noGrp="1"/>
          </p:cNvSpPr>
          <p:nvPr>
            <p:ph type="title"/>
          </p:nvPr>
        </p:nvSpPr>
        <p:spPr/>
        <p:txBody>
          <a:bodyPr/>
          <a:lstStyle/>
          <a:p>
            <a:r>
              <a:rPr lang="en-US" altLang="en-US"/>
              <a:t>Building on the foundation</a:t>
            </a:r>
          </a:p>
        </p:txBody>
      </p:sp>
      <p:sp>
        <p:nvSpPr>
          <p:cNvPr id="3" name="Content Placeholder 2">
            <a:extLst>
              <a:ext uri="{FF2B5EF4-FFF2-40B4-BE49-F238E27FC236}">
                <a16:creationId xmlns:a16="http://schemas.microsoft.com/office/drawing/2014/main" xmlns="" id="{7B386F46-32D1-06F7-E7ED-BA56DFD34606}"/>
              </a:ext>
            </a:extLst>
          </p:cNvPr>
          <p:cNvSpPr>
            <a:spLocks noGrp="1"/>
          </p:cNvSpPr>
          <p:nvPr>
            <p:ph idx="1"/>
          </p:nvPr>
        </p:nvSpPr>
        <p:spPr/>
        <p:txBody>
          <a:bodyPr>
            <a:normAutofit/>
          </a:bodyPr>
          <a:lstStyle/>
          <a:p>
            <a:pPr marL="0" indent="0">
              <a:buNone/>
            </a:pPr>
            <a:r>
              <a:rPr lang="en-US" altLang="en-US" sz="4000" dirty="0"/>
              <a:t>What will we build on this foundation with?</a:t>
            </a:r>
          </a:p>
          <a:p>
            <a:pPr lvl="1"/>
            <a:r>
              <a:rPr lang="en-US" altLang="en-US" sz="3600" dirty="0"/>
              <a:t>Devotion to God?  Loving Him despite the circumstances?  Doing what is right because we believe in Him?</a:t>
            </a:r>
          </a:p>
          <a:p>
            <a:pPr lvl="1"/>
            <a:r>
              <a:rPr lang="en-US" altLang="en-US" sz="3600" dirty="0"/>
              <a:t>Or trying to glorify ourselves, and build a church that satisfies our own ego?</a:t>
            </a:r>
          </a:p>
        </p:txBody>
      </p:sp>
      <p:sp>
        <p:nvSpPr>
          <p:cNvPr id="2" name="TextBox 1">
            <a:extLst>
              <a:ext uri="{FF2B5EF4-FFF2-40B4-BE49-F238E27FC236}">
                <a16:creationId xmlns:a16="http://schemas.microsoft.com/office/drawing/2014/main" xmlns="" id="{62B3AE10-9FD0-CC61-B1A0-1B500D891AE7}"/>
              </a:ext>
            </a:extLst>
          </p:cNvPr>
          <p:cNvSpPr txBox="1"/>
          <p:nvPr/>
        </p:nvSpPr>
        <p:spPr>
          <a:xfrm>
            <a:off x="1676400" y="2438400"/>
            <a:ext cx="5638800" cy="286232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600" dirty="0"/>
              <a:t>The only spiritual work that will last will be work that points people to God.  NOT us and our great church, or our superior methods</a:t>
            </a:r>
          </a:p>
        </p:txBody>
      </p:sp>
    </p:spTree>
    <p:extLst>
      <p:ext uri="{BB962C8B-B14F-4D97-AF65-F5344CB8AC3E}">
        <p14:creationId xmlns:p14="http://schemas.microsoft.com/office/powerpoint/2010/main" val="1739975105"/>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A6815E-9FBA-1885-E3A2-9AB30F04F57D}"/>
              </a:ext>
            </a:extLst>
          </p:cNvPr>
          <p:cNvSpPr>
            <a:spLocks noGrp="1"/>
          </p:cNvSpPr>
          <p:nvPr>
            <p:ph type="title"/>
          </p:nvPr>
        </p:nvSpPr>
        <p:spPr/>
        <p:txBody>
          <a:bodyPr/>
          <a:lstStyle/>
          <a:p>
            <a:r>
              <a:rPr lang="en-US" dirty="0"/>
              <a:t>Building on the Foundation</a:t>
            </a:r>
          </a:p>
        </p:txBody>
      </p:sp>
      <p:sp>
        <p:nvSpPr>
          <p:cNvPr id="3" name="Content Placeholder 2">
            <a:extLst>
              <a:ext uri="{FF2B5EF4-FFF2-40B4-BE49-F238E27FC236}">
                <a16:creationId xmlns:a16="http://schemas.microsoft.com/office/drawing/2014/main" xmlns="" id="{CDEA06CB-67F8-489D-4037-1034E0E788C1}"/>
              </a:ext>
            </a:extLst>
          </p:cNvPr>
          <p:cNvSpPr>
            <a:spLocks noGrp="1"/>
          </p:cNvSpPr>
          <p:nvPr>
            <p:ph idx="1"/>
          </p:nvPr>
        </p:nvSpPr>
        <p:spPr/>
        <p:txBody>
          <a:bodyPr/>
          <a:lstStyle/>
          <a:p>
            <a:r>
              <a:rPr lang="en-US" dirty="0"/>
              <a:t>We are not responsible for the outcome of our service to God</a:t>
            </a:r>
          </a:p>
          <a:p>
            <a:r>
              <a:rPr lang="en-US" dirty="0"/>
              <a:t>We are responsible for our faithfulness</a:t>
            </a:r>
          </a:p>
        </p:txBody>
      </p:sp>
    </p:spTree>
    <p:extLst>
      <p:ext uri="{BB962C8B-B14F-4D97-AF65-F5344CB8AC3E}">
        <p14:creationId xmlns:p14="http://schemas.microsoft.com/office/powerpoint/2010/main" val="36036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74FC9-B884-DB00-8601-DC7072866408}"/>
              </a:ext>
            </a:extLst>
          </p:cNvPr>
          <p:cNvSpPr>
            <a:spLocks noGrp="1"/>
          </p:cNvSpPr>
          <p:nvPr>
            <p:ph type="title"/>
          </p:nvPr>
        </p:nvSpPr>
        <p:spPr/>
        <p:txBody>
          <a:bodyPr/>
          <a:lstStyle/>
          <a:p>
            <a:r>
              <a:rPr lang="en-US" dirty="0"/>
              <a:t>Faithfulness vs Fleshliness</a:t>
            </a:r>
          </a:p>
        </p:txBody>
      </p:sp>
      <p:sp>
        <p:nvSpPr>
          <p:cNvPr id="3" name="Content Placeholder 2">
            <a:extLst>
              <a:ext uri="{FF2B5EF4-FFF2-40B4-BE49-F238E27FC236}">
                <a16:creationId xmlns:a16="http://schemas.microsoft.com/office/drawing/2014/main" xmlns="" id="{381C3756-B0FB-B458-69CE-9263196F695A}"/>
              </a:ext>
            </a:extLst>
          </p:cNvPr>
          <p:cNvSpPr>
            <a:spLocks noGrp="1"/>
          </p:cNvSpPr>
          <p:nvPr>
            <p:ph idx="1"/>
          </p:nvPr>
        </p:nvSpPr>
        <p:spPr/>
        <p:txBody>
          <a:bodyPr>
            <a:normAutofit fontScale="92500" lnSpcReduction="20000"/>
          </a:bodyPr>
          <a:lstStyle/>
          <a:p>
            <a:pPr marL="0" indent="0">
              <a:buNone/>
            </a:pPr>
            <a:r>
              <a:rPr lang="en-US" b="1" dirty="0"/>
              <a:t>2 Timothy 4:1–2 (NASB95) — </a:t>
            </a:r>
            <a:r>
              <a:rPr lang="en-US" b="1" i="0" u="none" baseline="0" dirty="0"/>
              <a:t>1</a:t>
            </a:r>
            <a:r>
              <a:rPr lang="en-US" b="0" i="0" u="none" baseline="0" dirty="0"/>
              <a:t> I solemnly charge you in the presence of God and of Christ Jesus, who is to judge the living and the dead, and by His appearing and His kingdom: </a:t>
            </a:r>
            <a:r>
              <a:rPr lang="en-US" b="1" i="0" u="none" baseline="0" dirty="0"/>
              <a:t>2</a:t>
            </a:r>
            <a:r>
              <a:rPr lang="en-US" b="0" i="0" u="none" baseline="0" dirty="0"/>
              <a:t> preach the word; be ready in season and out of season; reprove, rebuke, exhort, with great patience and instruction.</a:t>
            </a:r>
          </a:p>
          <a:p>
            <a:pPr marL="0" indent="0">
              <a:buNone/>
            </a:pPr>
            <a:endParaRPr lang="en-US" dirty="0"/>
          </a:p>
        </p:txBody>
      </p:sp>
    </p:spTree>
    <p:extLst>
      <p:ext uri="{BB962C8B-B14F-4D97-AF65-F5344CB8AC3E}">
        <p14:creationId xmlns:p14="http://schemas.microsoft.com/office/powerpoint/2010/main" val="29139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74FC9-B884-DB00-8601-DC7072866408}"/>
              </a:ext>
            </a:extLst>
          </p:cNvPr>
          <p:cNvSpPr>
            <a:spLocks noGrp="1"/>
          </p:cNvSpPr>
          <p:nvPr>
            <p:ph type="title"/>
          </p:nvPr>
        </p:nvSpPr>
        <p:spPr/>
        <p:txBody>
          <a:bodyPr/>
          <a:lstStyle/>
          <a:p>
            <a:r>
              <a:rPr lang="en-US" dirty="0"/>
              <a:t>Faithfulness vs Fleshliness</a:t>
            </a:r>
          </a:p>
        </p:txBody>
      </p:sp>
      <p:sp>
        <p:nvSpPr>
          <p:cNvPr id="3" name="Content Placeholder 2">
            <a:extLst>
              <a:ext uri="{FF2B5EF4-FFF2-40B4-BE49-F238E27FC236}">
                <a16:creationId xmlns:a16="http://schemas.microsoft.com/office/drawing/2014/main" xmlns="" id="{381C3756-B0FB-B458-69CE-9263196F695A}"/>
              </a:ext>
            </a:extLst>
          </p:cNvPr>
          <p:cNvSpPr>
            <a:spLocks noGrp="1"/>
          </p:cNvSpPr>
          <p:nvPr>
            <p:ph idx="1"/>
          </p:nvPr>
        </p:nvSpPr>
        <p:spPr/>
        <p:txBody>
          <a:bodyPr>
            <a:normAutofit fontScale="70000" lnSpcReduction="20000"/>
          </a:bodyPr>
          <a:lstStyle/>
          <a:p>
            <a:r>
              <a:rPr lang="en-US" dirty="0"/>
              <a:t>Outward appearances matter more than what is in our hearts</a:t>
            </a:r>
          </a:p>
          <a:p>
            <a:r>
              <a:rPr lang="en-US" dirty="0"/>
              <a:t>Attendance, participation, schedule matter more than spiritual growth</a:t>
            </a:r>
          </a:p>
          <a:p>
            <a:r>
              <a:rPr lang="en-US" dirty="0"/>
              <a:t>Having a person to invest in is more important than what I invest</a:t>
            </a:r>
          </a:p>
          <a:p>
            <a:r>
              <a:rPr lang="en-US" dirty="0"/>
              <a:t>Viewing the steps toward leadership as rungs on a ladder vs opportunities to serve.</a:t>
            </a:r>
          </a:p>
        </p:txBody>
      </p:sp>
    </p:spTree>
    <p:extLst>
      <p:ext uri="{BB962C8B-B14F-4D97-AF65-F5344CB8AC3E}">
        <p14:creationId xmlns:p14="http://schemas.microsoft.com/office/powerpoint/2010/main" val="260755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74FC9-B884-DB00-8601-DC7072866408}"/>
              </a:ext>
            </a:extLst>
          </p:cNvPr>
          <p:cNvSpPr>
            <a:spLocks noGrp="1"/>
          </p:cNvSpPr>
          <p:nvPr>
            <p:ph type="title"/>
          </p:nvPr>
        </p:nvSpPr>
        <p:spPr/>
        <p:txBody>
          <a:bodyPr/>
          <a:lstStyle/>
          <a:p>
            <a:r>
              <a:rPr lang="en-US" dirty="0"/>
              <a:t>Faithfulness vs Fleshliness</a:t>
            </a:r>
          </a:p>
        </p:txBody>
      </p:sp>
      <p:sp>
        <p:nvSpPr>
          <p:cNvPr id="3" name="Content Placeholder 2">
            <a:extLst>
              <a:ext uri="{FF2B5EF4-FFF2-40B4-BE49-F238E27FC236}">
                <a16:creationId xmlns:a16="http://schemas.microsoft.com/office/drawing/2014/main" xmlns="" id="{381C3756-B0FB-B458-69CE-9263196F695A}"/>
              </a:ext>
            </a:extLst>
          </p:cNvPr>
          <p:cNvSpPr>
            <a:spLocks noGrp="1"/>
          </p:cNvSpPr>
          <p:nvPr>
            <p:ph idx="1"/>
          </p:nvPr>
        </p:nvSpPr>
        <p:spPr/>
        <p:txBody>
          <a:bodyPr>
            <a:normAutofit/>
          </a:bodyPr>
          <a:lstStyle/>
          <a:p>
            <a:r>
              <a:rPr lang="en-US" dirty="0"/>
              <a:t>No one has perfect motives</a:t>
            </a:r>
          </a:p>
          <a:p>
            <a:r>
              <a:rPr lang="en-US" dirty="0"/>
              <a:t>It’s not perfection that should be the focus</a:t>
            </a:r>
          </a:p>
          <a:p>
            <a:r>
              <a:rPr lang="en-US" dirty="0"/>
              <a:t>It’s the fight!</a:t>
            </a:r>
          </a:p>
        </p:txBody>
      </p:sp>
    </p:spTree>
    <p:extLst>
      <p:ext uri="{BB962C8B-B14F-4D97-AF65-F5344CB8AC3E}">
        <p14:creationId xmlns:p14="http://schemas.microsoft.com/office/powerpoint/2010/main" val="33009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499893-D01C-F97C-EA07-DF2A34D88A75}"/>
              </a:ext>
            </a:extLst>
          </p:cNvPr>
          <p:cNvSpPr>
            <a:spLocks noGrp="1"/>
          </p:cNvSpPr>
          <p:nvPr>
            <p:ph type="title"/>
          </p:nvPr>
        </p:nvSpPr>
        <p:spPr/>
        <p:txBody>
          <a:bodyPr>
            <a:normAutofit fontScale="90000"/>
          </a:bodyPr>
          <a:lstStyle/>
          <a:p>
            <a:pPr>
              <a:defRPr/>
            </a:pPr>
            <a:r>
              <a:rPr lang="en-US" b="1" i="1" dirty="0"/>
              <a:t>No Little People  </a:t>
            </a:r>
            <a:br>
              <a:rPr lang="en-US" b="1" i="1" dirty="0"/>
            </a:br>
            <a:r>
              <a:rPr lang="en-US" b="1" i="1" dirty="0"/>
              <a:t>Francis Schaeffer</a:t>
            </a:r>
            <a:endParaRPr lang="en-US" dirty="0"/>
          </a:p>
        </p:txBody>
      </p:sp>
      <p:sp>
        <p:nvSpPr>
          <p:cNvPr id="30723" name="Content Placeholder 2">
            <a:extLst>
              <a:ext uri="{FF2B5EF4-FFF2-40B4-BE49-F238E27FC236}">
                <a16:creationId xmlns:a16="http://schemas.microsoft.com/office/drawing/2014/main" xmlns="" id="{F790CDE6-8C3C-2FDE-5BF3-932312BF23BB}"/>
              </a:ext>
            </a:extLst>
          </p:cNvPr>
          <p:cNvSpPr>
            <a:spLocks noGrp="1"/>
          </p:cNvSpPr>
          <p:nvPr>
            <p:ph idx="1"/>
          </p:nvPr>
        </p:nvSpPr>
        <p:spPr/>
        <p:txBody>
          <a:bodyPr/>
          <a:lstStyle/>
          <a:p>
            <a:pPr eaLnBrk="1" hangingPunct="1">
              <a:buFont typeface="Wingdings 2" panose="05020102010507070707" pitchFamily="18" charset="2"/>
              <a:buNone/>
            </a:pPr>
            <a:r>
              <a:rPr lang="en-US" altLang="en-US" sz="3600" b="1"/>
              <a:t>Taking the Lowest Place</a:t>
            </a:r>
            <a:endParaRPr lang="en-US" altLang="en-US" sz="3600"/>
          </a:p>
          <a:p>
            <a:pPr eaLnBrk="1" hangingPunct="1">
              <a:buFont typeface="Wingdings 2" panose="05020102010507070707" pitchFamily="18" charset="2"/>
              <a:buNone/>
            </a:pPr>
            <a:r>
              <a:rPr lang="en-US" altLang="en-US" sz="3600"/>
              <a:t>Christ taught his disciples that they were not to be called "Rabbi" or "Master" (Mt. 23:8,10) and that the greatest among them would be the servant of all (Mk. 10:44). Doesn't each one of us tend to reverse this, </a:t>
            </a:r>
          </a:p>
          <a:p>
            <a:pPr eaLnBrk="1" hangingPunct="1">
              <a:buFont typeface="Wingdings 2" panose="05020102010507070707" pitchFamily="18" charset="2"/>
              <a:buNone/>
            </a:pPr>
            <a:endParaRPr lang="en-US" altLang="en-US" sz="3600"/>
          </a:p>
        </p:txBody>
      </p:sp>
    </p:spTree>
    <p:extLst>
      <p:ext uri="{BB962C8B-B14F-4D97-AF65-F5344CB8AC3E}">
        <p14:creationId xmlns:p14="http://schemas.microsoft.com/office/powerpoint/2010/main" val="1870983190"/>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78842-F8CB-9928-2D13-B419D5472965}"/>
              </a:ext>
            </a:extLst>
          </p:cNvPr>
          <p:cNvSpPr>
            <a:spLocks noGrp="1"/>
          </p:cNvSpPr>
          <p:nvPr>
            <p:ph type="title"/>
          </p:nvPr>
        </p:nvSpPr>
        <p:spPr/>
        <p:txBody>
          <a:bodyPr>
            <a:normAutofit fontScale="90000"/>
          </a:bodyPr>
          <a:lstStyle/>
          <a:p>
            <a:pPr>
              <a:defRPr/>
            </a:pPr>
            <a:r>
              <a:rPr lang="en-US" b="1" i="1" dirty="0"/>
              <a:t>No Little People  </a:t>
            </a:r>
            <a:br>
              <a:rPr lang="en-US" b="1" i="1" dirty="0"/>
            </a:br>
            <a:r>
              <a:rPr lang="en-US" b="1" i="1" dirty="0"/>
              <a:t>Francis Schaeffer</a:t>
            </a:r>
            <a:endParaRPr lang="en-US" dirty="0"/>
          </a:p>
        </p:txBody>
      </p:sp>
      <p:sp>
        <p:nvSpPr>
          <p:cNvPr id="31747" name="Content Placeholder 2">
            <a:extLst>
              <a:ext uri="{FF2B5EF4-FFF2-40B4-BE49-F238E27FC236}">
                <a16:creationId xmlns:a16="http://schemas.microsoft.com/office/drawing/2014/main" xmlns="" id="{A8EE1734-D6F0-8E8E-8F70-8E3AC141244C}"/>
              </a:ext>
            </a:extLst>
          </p:cNvPr>
          <p:cNvSpPr>
            <a:spLocks noGrp="1"/>
          </p:cNvSpPr>
          <p:nvPr>
            <p:ph idx="1"/>
          </p:nvPr>
        </p:nvSpPr>
        <p:spPr/>
        <p:txBody>
          <a:bodyPr/>
          <a:lstStyle/>
          <a:p>
            <a:pPr eaLnBrk="1" hangingPunct="1">
              <a:buFont typeface="Wingdings 2" panose="05020102010507070707" pitchFamily="18" charset="2"/>
              <a:buNone/>
            </a:pPr>
            <a:r>
              <a:rPr lang="en-US" altLang="en-US" sz="3600" b="1"/>
              <a:t>Taking the Lowest Place</a:t>
            </a:r>
            <a:endParaRPr lang="en-US" altLang="en-US" sz="3600"/>
          </a:p>
          <a:p>
            <a:pPr eaLnBrk="1" hangingPunct="1">
              <a:buFont typeface="Wingdings 2" panose="05020102010507070707" pitchFamily="18" charset="2"/>
              <a:buNone/>
            </a:pPr>
            <a:r>
              <a:rPr lang="en-US" altLang="en-US" sz="3600"/>
              <a:t>following our natural inclinations as fallen men while ignoring the Word of God? Don't we like the foremost place? And if this is our mind-set, isn't this living in the flesh, and to that extent leaving the Spirit no place?</a:t>
            </a:r>
          </a:p>
        </p:txBody>
      </p:sp>
    </p:spTree>
    <p:extLst>
      <p:ext uri="{BB962C8B-B14F-4D97-AF65-F5344CB8AC3E}">
        <p14:creationId xmlns:p14="http://schemas.microsoft.com/office/powerpoint/2010/main" val="208811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D009F-51D4-4085-B098-D09DC39CDBE1}"/>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xmlns="" id="{146113FF-5BD3-4944-B8E1-83C0C75412AD}"/>
              </a:ext>
            </a:extLst>
          </p:cNvPr>
          <p:cNvSpPr>
            <a:spLocks noGrp="1"/>
          </p:cNvSpPr>
          <p:nvPr>
            <p:ph idx="1"/>
          </p:nvPr>
        </p:nvSpPr>
        <p:spPr/>
        <p:txBody>
          <a:bodyPr/>
          <a:lstStyle/>
          <a:p>
            <a:r>
              <a:rPr lang="en-US" dirty="0"/>
              <a:t>Lots of problems in Corinth</a:t>
            </a:r>
          </a:p>
          <a:p>
            <a:r>
              <a:rPr lang="en-US" dirty="0"/>
              <a:t>Sexual immorality</a:t>
            </a:r>
          </a:p>
          <a:p>
            <a:r>
              <a:rPr lang="en-US" dirty="0"/>
              <a:t>Fighting</a:t>
            </a:r>
          </a:p>
          <a:p>
            <a:r>
              <a:rPr lang="en-US" dirty="0"/>
              <a:t>Cliques</a:t>
            </a:r>
          </a:p>
        </p:txBody>
      </p:sp>
    </p:spTree>
    <p:extLst>
      <p:ext uri="{BB962C8B-B14F-4D97-AF65-F5344CB8AC3E}">
        <p14:creationId xmlns:p14="http://schemas.microsoft.com/office/powerpoint/2010/main" val="42761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C5475-6566-A62B-CC98-B0F0B189EA27}"/>
              </a:ext>
            </a:extLst>
          </p:cNvPr>
          <p:cNvSpPr>
            <a:spLocks noGrp="1"/>
          </p:cNvSpPr>
          <p:nvPr>
            <p:ph type="title"/>
          </p:nvPr>
        </p:nvSpPr>
        <p:spPr/>
        <p:txBody>
          <a:bodyPr>
            <a:normAutofit fontScale="90000"/>
          </a:bodyPr>
          <a:lstStyle/>
          <a:p>
            <a:pPr>
              <a:defRPr/>
            </a:pPr>
            <a:r>
              <a:rPr lang="en-US" b="1" i="1" dirty="0"/>
              <a:t>No Little People  </a:t>
            </a:r>
            <a:br>
              <a:rPr lang="en-US" b="1" i="1" dirty="0"/>
            </a:br>
            <a:r>
              <a:rPr lang="en-US" b="1" i="1" dirty="0"/>
              <a:t>Francis Schaeffer</a:t>
            </a:r>
            <a:endParaRPr lang="en-US" dirty="0"/>
          </a:p>
        </p:txBody>
      </p:sp>
      <p:sp>
        <p:nvSpPr>
          <p:cNvPr id="33795" name="Content Placeholder 2">
            <a:extLst>
              <a:ext uri="{FF2B5EF4-FFF2-40B4-BE49-F238E27FC236}">
                <a16:creationId xmlns:a16="http://schemas.microsoft.com/office/drawing/2014/main" xmlns="" id="{0EF58022-7332-DB57-F86B-32CEB2677AEA}"/>
              </a:ext>
            </a:extLst>
          </p:cNvPr>
          <p:cNvSpPr>
            <a:spLocks noGrp="1"/>
          </p:cNvSpPr>
          <p:nvPr>
            <p:ph idx="1"/>
          </p:nvPr>
        </p:nvSpPr>
        <p:spPr/>
        <p:txBody>
          <a:bodyPr/>
          <a:lstStyle/>
          <a:p>
            <a:pPr eaLnBrk="1" hangingPunct="1">
              <a:buFont typeface="Wingdings 2" panose="05020102010507070707" pitchFamily="18" charset="2"/>
              <a:buNone/>
            </a:pPr>
            <a:r>
              <a:rPr lang="en-US" altLang="en-US" sz="3600"/>
              <a:t>If we are going to do the Lord's work in the Lord's way, we must take Jesus' teaching seriously: He does not want us to press on to the greatest place unless he himself makes it im­possible to do otherwise. Taking the lower place in a practical way</a:t>
            </a:r>
          </a:p>
        </p:txBody>
      </p:sp>
    </p:spTree>
    <p:extLst>
      <p:ext uri="{BB962C8B-B14F-4D97-AF65-F5344CB8AC3E}">
        <p14:creationId xmlns:p14="http://schemas.microsoft.com/office/powerpoint/2010/main" val="2734978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DA07B-B43F-E738-4C35-E60DF19CAAB5}"/>
              </a:ext>
            </a:extLst>
          </p:cNvPr>
          <p:cNvSpPr>
            <a:spLocks noGrp="1"/>
          </p:cNvSpPr>
          <p:nvPr>
            <p:ph type="title"/>
          </p:nvPr>
        </p:nvSpPr>
        <p:spPr/>
        <p:txBody>
          <a:bodyPr>
            <a:normAutofit fontScale="90000"/>
          </a:bodyPr>
          <a:lstStyle/>
          <a:p>
            <a:pPr>
              <a:defRPr/>
            </a:pPr>
            <a:r>
              <a:rPr lang="en-US" b="1" i="1" dirty="0"/>
              <a:t>No Little People  </a:t>
            </a:r>
            <a:br>
              <a:rPr lang="en-US" b="1" i="1" dirty="0"/>
            </a:br>
            <a:r>
              <a:rPr lang="en-US" b="1" i="1" dirty="0"/>
              <a:t>Francis Schaeffer</a:t>
            </a:r>
            <a:endParaRPr lang="en-US" dirty="0"/>
          </a:p>
        </p:txBody>
      </p:sp>
      <p:sp>
        <p:nvSpPr>
          <p:cNvPr id="34819" name="Content Placeholder 2">
            <a:extLst>
              <a:ext uri="{FF2B5EF4-FFF2-40B4-BE49-F238E27FC236}">
                <a16:creationId xmlns:a16="http://schemas.microsoft.com/office/drawing/2014/main" xmlns="" id="{3D525DE5-63B0-972E-FCED-15522CC18EA0}"/>
              </a:ext>
            </a:extLst>
          </p:cNvPr>
          <p:cNvSpPr>
            <a:spLocks noGrp="1"/>
          </p:cNvSpPr>
          <p:nvPr>
            <p:ph idx="1"/>
          </p:nvPr>
        </p:nvSpPr>
        <p:spPr/>
        <p:txBody>
          <a:bodyPr/>
          <a:lstStyle/>
          <a:p>
            <a:pPr eaLnBrk="1" hangingPunct="1">
              <a:buFont typeface="Wingdings 2" panose="05020102010507070707" pitchFamily="18" charset="2"/>
              <a:buNone/>
            </a:pPr>
            <a:r>
              <a:rPr lang="en-US" altLang="en-US" sz="3600"/>
              <a:t>(thus reflecting the mentality of Christ  who humbled himself even to death on a cross) should be a Christian's choice. Even if we have an "office," like a parent with a child or an elder in a church, it is only the office that sets us apart. </a:t>
            </a:r>
          </a:p>
        </p:txBody>
      </p:sp>
    </p:spTree>
    <p:extLst>
      <p:ext uri="{BB962C8B-B14F-4D97-AF65-F5344CB8AC3E}">
        <p14:creationId xmlns:p14="http://schemas.microsoft.com/office/powerpoint/2010/main" val="2294246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CA823D-AB65-564A-E832-3CA1930FF501}"/>
              </a:ext>
            </a:extLst>
          </p:cNvPr>
          <p:cNvSpPr>
            <a:spLocks noGrp="1"/>
          </p:cNvSpPr>
          <p:nvPr>
            <p:ph type="title"/>
          </p:nvPr>
        </p:nvSpPr>
        <p:spPr/>
        <p:txBody>
          <a:bodyPr>
            <a:normAutofit fontScale="90000"/>
          </a:bodyPr>
          <a:lstStyle/>
          <a:p>
            <a:pPr>
              <a:defRPr/>
            </a:pPr>
            <a:r>
              <a:rPr lang="en-US" b="1" i="1" dirty="0"/>
              <a:t>No Little People  </a:t>
            </a:r>
            <a:br>
              <a:rPr lang="en-US" b="1" i="1" dirty="0"/>
            </a:br>
            <a:r>
              <a:rPr lang="en-US" b="1" i="1" dirty="0"/>
              <a:t>Francis Schaeffer</a:t>
            </a:r>
            <a:endParaRPr lang="en-US" dirty="0"/>
          </a:p>
        </p:txBody>
      </p:sp>
      <p:sp>
        <p:nvSpPr>
          <p:cNvPr id="35843" name="Content Placeholder 2">
            <a:extLst>
              <a:ext uri="{FF2B5EF4-FFF2-40B4-BE49-F238E27FC236}">
                <a16:creationId xmlns:a16="http://schemas.microsoft.com/office/drawing/2014/main" xmlns="" id="{F58BC0D6-DEF2-6B1F-4CE9-380A63489AC4}"/>
              </a:ext>
            </a:extLst>
          </p:cNvPr>
          <p:cNvSpPr>
            <a:spLocks noGrp="1"/>
          </p:cNvSpPr>
          <p:nvPr>
            <p:ph idx="1"/>
          </p:nvPr>
        </p:nvSpPr>
        <p:spPr/>
        <p:txBody>
          <a:bodyPr/>
          <a:lstStyle/>
          <a:p>
            <a:pPr eaLnBrk="1" hangingPunct="1">
              <a:buFont typeface="Wingdings 2" panose="05020102010507070707" pitchFamily="18" charset="2"/>
              <a:buNone/>
            </a:pPr>
            <a:r>
              <a:rPr lang="en-US" altLang="en-US" sz="3600"/>
              <a:t>We are not greater than those over whom we have authority. If we have the world's mentality of wanting the foremost place, we are not qualified for Christian leadership. This mentality can lift us into ecclesiastical leadership or fit us for being</a:t>
            </a:r>
          </a:p>
        </p:txBody>
      </p:sp>
    </p:spTree>
    <p:extLst>
      <p:ext uri="{BB962C8B-B14F-4D97-AF65-F5344CB8AC3E}">
        <p14:creationId xmlns:p14="http://schemas.microsoft.com/office/powerpoint/2010/main" val="1765149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BCE92C-C13A-023C-20B8-D2310508AE9B}"/>
              </a:ext>
            </a:extLst>
          </p:cNvPr>
          <p:cNvSpPr>
            <a:spLocks noGrp="1"/>
          </p:cNvSpPr>
          <p:nvPr>
            <p:ph type="title"/>
          </p:nvPr>
        </p:nvSpPr>
        <p:spPr/>
        <p:txBody>
          <a:bodyPr>
            <a:normAutofit fontScale="90000"/>
          </a:bodyPr>
          <a:lstStyle/>
          <a:p>
            <a:pPr>
              <a:defRPr/>
            </a:pPr>
            <a:r>
              <a:rPr lang="en-US" b="1" i="1" dirty="0"/>
              <a:t>No Little People  </a:t>
            </a:r>
            <a:br>
              <a:rPr lang="en-US" b="1" i="1" dirty="0"/>
            </a:br>
            <a:r>
              <a:rPr lang="en-US" b="1" i="1" dirty="0"/>
              <a:t>Francis Schaeffer</a:t>
            </a:r>
            <a:endParaRPr lang="en-US" dirty="0"/>
          </a:p>
        </p:txBody>
      </p:sp>
      <p:sp>
        <p:nvSpPr>
          <p:cNvPr id="36867" name="Content Placeholder 2">
            <a:extLst>
              <a:ext uri="{FF2B5EF4-FFF2-40B4-BE49-F238E27FC236}">
                <a16:creationId xmlns:a16="http://schemas.microsoft.com/office/drawing/2014/main" xmlns="" id="{42A65E6A-024E-505A-7E28-39D3B5A1290F}"/>
              </a:ext>
            </a:extLst>
          </p:cNvPr>
          <p:cNvSpPr>
            <a:spLocks noGrp="1"/>
          </p:cNvSpPr>
          <p:nvPr>
            <p:ph idx="1"/>
          </p:nvPr>
        </p:nvSpPr>
        <p:spPr/>
        <p:txBody>
          <a:bodyPr/>
          <a:lstStyle/>
          <a:p>
            <a:pPr eaLnBrk="1" hangingPunct="1">
              <a:buFont typeface="Wingdings 2" panose="05020102010507070707" pitchFamily="18" charset="2"/>
              <a:buNone/>
            </a:pPr>
            <a:r>
              <a:rPr lang="en-US" altLang="en-US" sz="3600"/>
              <a:t>a big name among men, but it unfits us for real spiritual leadership. To the extent that we want power we are in the flesh, and the Holy Spirit has no part in us. Christ put a towel around himself and washed his disciples' feet</a:t>
            </a:r>
          </a:p>
        </p:txBody>
      </p:sp>
    </p:spTree>
    <p:extLst>
      <p:ext uri="{BB962C8B-B14F-4D97-AF65-F5344CB8AC3E}">
        <p14:creationId xmlns:p14="http://schemas.microsoft.com/office/powerpoint/2010/main" val="2699336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F76922-6317-2A01-0C5B-4354FD7C6CD3}"/>
              </a:ext>
            </a:extLst>
          </p:cNvPr>
          <p:cNvSpPr>
            <a:spLocks noGrp="1"/>
          </p:cNvSpPr>
          <p:nvPr>
            <p:ph type="title"/>
          </p:nvPr>
        </p:nvSpPr>
        <p:spPr/>
        <p:txBody>
          <a:bodyPr>
            <a:normAutofit fontScale="90000"/>
          </a:bodyPr>
          <a:lstStyle/>
          <a:p>
            <a:pPr>
              <a:defRPr/>
            </a:pPr>
            <a:r>
              <a:rPr lang="en-US" b="1" i="1" dirty="0"/>
              <a:t>No Little People  </a:t>
            </a:r>
            <a:br>
              <a:rPr lang="en-US" b="1" i="1" dirty="0"/>
            </a:br>
            <a:r>
              <a:rPr lang="en-US" b="1" i="1" dirty="0"/>
              <a:t>Francis Schaeffer</a:t>
            </a:r>
            <a:endParaRPr lang="en-US" dirty="0"/>
          </a:p>
        </p:txBody>
      </p:sp>
      <p:sp>
        <p:nvSpPr>
          <p:cNvPr id="37891" name="Content Placeholder 2">
            <a:extLst>
              <a:ext uri="{FF2B5EF4-FFF2-40B4-BE49-F238E27FC236}">
                <a16:creationId xmlns:a16="http://schemas.microsoft.com/office/drawing/2014/main" xmlns="" id="{A62D7F5D-7353-C2AB-E283-90E0214DA1F8}"/>
              </a:ext>
            </a:extLst>
          </p:cNvPr>
          <p:cNvSpPr>
            <a:spLocks noGrp="1"/>
          </p:cNvSpPr>
          <p:nvPr>
            <p:ph idx="1"/>
          </p:nvPr>
        </p:nvSpPr>
        <p:spPr/>
        <p:txBody>
          <a:bodyPr/>
          <a:lstStyle/>
          <a:p>
            <a:pPr eaLnBrk="1" hangingPunct="1">
              <a:buFont typeface="Wingdings 2" panose="05020102010507070707" pitchFamily="18" charset="2"/>
              <a:buNone/>
            </a:pPr>
            <a:r>
              <a:rPr lang="en-US" altLang="en-US" sz="3600"/>
              <a:t>(John 13:4-14). We should ask ourselves from time to time, "Whose feet am I washing?" …</a:t>
            </a:r>
          </a:p>
        </p:txBody>
      </p:sp>
    </p:spTree>
    <p:extLst>
      <p:ext uri="{BB962C8B-B14F-4D97-AF65-F5344CB8AC3E}">
        <p14:creationId xmlns:p14="http://schemas.microsoft.com/office/powerpoint/2010/main" val="3773856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9AE181AC-DD9A-26EC-BB8C-042CE5D28948}"/>
              </a:ext>
            </a:extLst>
          </p:cNvPr>
          <p:cNvSpPr>
            <a:spLocks noGrp="1"/>
          </p:cNvSpPr>
          <p:nvPr>
            <p:ph type="title"/>
          </p:nvPr>
        </p:nvSpPr>
        <p:spPr/>
        <p:txBody>
          <a:bodyPr/>
          <a:lstStyle/>
          <a:p>
            <a:pPr eaLnBrk="1" hangingPunct="1"/>
            <a:r>
              <a:rPr lang="en-US" altLang="en-US"/>
              <a:t>1 Corinthians Chapter 3</a:t>
            </a:r>
          </a:p>
        </p:txBody>
      </p:sp>
      <p:sp>
        <p:nvSpPr>
          <p:cNvPr id="47107" name="Content Placeholder 2">
            <a:extLst>
              <a:ext uri="{FF2B5EF4-FFF2-40B4-BE49-F238E27FC236}">
                <a16:creationId xmlns:a16="http://schemas.microsoft.com/office/drawing/2014/main" xmlns="" id="{CD31DD25-E11F-D649-00C3-B274511F7FD9}"/>
              </a:ext>
            </a:extLst>
          </p:cNvPr>
          <p:cNvSpPr>
            <a:spLocks noGrp="1"/>
          </p:cNvSpPr>
          <p:nvPr>
            <p:ph idx="1"/>
          </p:nvPr>
        </p:nvSpPr>
        <p:spPr/>
        <p:txBody>
          <a:bodyPr/>
          <a:lstStyle/>
          <a:p>
            <a:pPr>
              <a:buFont typeface="Wingdings" panose="05000000000000000000" pitchFamily="2" charset="2"/>
              <a:buNone/>
            </a:pPr>
            <a:r>
              <a:rPr lang="en-US" altLang="en-US" sz="4000" b="1"/>
              <a:t>15</a:t>
            </a:r>
            <a:r>
              <a:rPr lang="en-US" altLang="en-US" sz="4000"/>
              <a:t> If any man’s work is burned up, he will suffer loss; but he himself will be saved, yet so as through fire.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C171DE-2A56-7889-932A-F6328C637DB6}"/>
              </a:ext>
            </a:extLst>
          </p:cNvPr>
          <p:cNvSpPr>
            <a:spLocks noGrp="1"/>
          </p:cNvSpPr>
          <p:nvPr>
            <p:ph type="title"/>
          </p:nvPr>
        </p:nvSpPr>
        <p:spPr/>
        <p:txBody>
          <a:bodyPr/>
          <a:lstStyle/>
          <a:p>
            <a:r>
              <a:rPr lang="en-US" dirty="0"/>
              <a:t>This sounds like a threat</a:t>
            </a:r>
          </a:p>
        </p:txBody>
      </p:sp>
      <p:sp>
        <p:nvSpPr>
          <p:cNvPr id="3" name="Content Placeholder 2">
            <a:extLst>
              <a:ext uri="{FF2B5EF4-FFF2-40B4-BE49-F238E27FC236}">
                <a16:creationId xmlns:a16="http://schemas.microsoft.com/office/drawing/2014/main" xmlns="" id="{883B9700-70B6-4835-6AD4-D0A2E2248598}"/>
              </a:ext>
            </a:extLst>
          </p:cNvPr>
          <p:cNvSpPr>
            <a:spLocks noGrp="1"/>
          </p:cNvSpPr>
          <p:nvPr>
            <p:ph idx="1"/>
          </p:nvPr>
        </p:nvSpPr>
        <p:spPr/>
        <p:txBody>
          <a:bodyPr/>
          <a:lstStyle/>
          <a:p>
            <a:r>
              <a:rPr lang="en-US" dirty="0"/>
              <a:t>You spend a life thinking you are serving God </a:t>
            </a:r>
          </a:p>
        </p:txBody>
      </p:sp>
      <p:pic>
        <p:nvPicPr>
          <p:cNvPr id="5" name="Picture 4" descr="A picture containing text, sky&#10;&#10;Description automatically generated">
            <a:extLst>
              <a:ext uri="{FF2B5EF4-FFF2-40B4-BE49-F238E27FC236}">
                <a16:creationId xmlns:a16="http://schemas.microsoft.com/office/drawing/2014/main" xmlns="" id="{3B74ED9D-929E-A4BC-F337-115F1A095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38" y="3164731"/>
            <a:ext cx="4668161" cy="3499371"/>
          </a:xfrm>
          <a:prstGeom prst="rect">
            <a:avLst/>
          </a:prstGeom>
        </p:spPr>
      </p:pic>
    </p:spTree>
    <p:extLst>
      <p:ext uri="{BB962C8B-B14F-4D97-AF65-F5344CB8AC3E}">
        <p14:creationId xmlns:p14="http://schemas.microsoft.com/office/powerpoint/2010/main" val="179861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C171DE-2A56-7889-932A-F6328C637DB6}"/>
              </a:ext>
            </a:extLst>
          </p:cNvPr>
          <p:cNvSpPr>
            <a:spLocks noGrp="1"/>
          </p:cNvSpPr>
          <p:nvPr>
            <p:ph type="title"/>
          </p:nvPr>
        </p:nvSpPr>
        <p:spPr/>
        <p:txBody>
          <a:bodyPr/>
          <a:lstStyle/>
          <a:p>
            <a:r>
              <a:rPr lang="en-US" dirty="0"/>
              <a:t>This sounds like a threat</a:t>
            </a:r>
          </a:p>
        </p:txBody>
      </p:sp>
      <p:sp>
        <p:nvSpPr>
          <p:cNvPr id="3" name="Content Placeholder 2">
            <a:extLst>
              <a:ext uri="{FF2B5EF4-FFF2-40B4-BE49-F238E27FC236}">
                <a16:creationId xmlns:a16="http://schemas.microsoft.com/office/drawing/2014/main" xmlns="" id="{883B9700-70B6-4835-6AD4-D0A2E2248598}"/>
              </a:ext>
            </a:extLst>
          </p:cNvPr>
          <p:cNvSpPr>
            <a:spLocks noGrp="1"/>
          </p:cNvSpPr>
          <p:nvPr>
            <p:ph idx="1"/>
          </p:nvPr>
        </p:nvSpPr>
        <p:spPr/>
        <p:txBody>
          <a:bodyPr/>
          <a:lstStyle/>
          <a:p>
            <a:pPr marL="0" indent="0">
              <a:buNone/>
            </a:pPr>
            <a:r>
              <a:rPr lang="en-US" dirty="0"/>
              <a:t>The only thing that will last are spiritual things</a:t>
            </a:r>
          </a:p>
          <a:p>
            <a:pPr lvl="1"/>
            <a:r>
              <a:rPr lang="en-US" dirty="0"/>
              <a:t>Relationships</a:t>
            </a:r>
          </a:p>
          <a:p>
            <a:pPr lvl="1"/>
            <a:r>
              <a:rPr lang="en-US" dirty="0"/>
              <a:t>The love you show God and people</a:t>
            </a:r>
          </a:p>
          <a:p>
            <a:pPr lvl="1"/>
            <a:r>
              <a:rPr lang="en-US" dirty="0"/>
              <a:t>We can’t take anything else with us</a:t>
            </a:r>
          </a:p>
          <a:p>
            <a:pPr lvl="1"/>
            <a:endParaRPr lang="en-US" dirty="0"/>
          </a:p>
          <a:p>
            <a:pPr lvl="1"/>
            <a:endParaRPr lang="en-US" dirty="0"/>
          </a:p>
        </p:txBody>
      </p:sp>
    </p:spTree>
    <p:extLst>
      <p:ext uri="{BB962C8B-B14F-4D97-AF65-F5344CB8AC3E}">
        <p14:creationId xmlns:p14="http://schemas.microsoft.com/office/powerpoint/2010/main" val="369208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C171DE-2A56-7889-932A-F6328C637DB6}"/>
              </a:ext>
            </a:extLst>
          </p:cNvPr>
          <p:cNvSpPr>
            <a:spLocks noGrp="1"/>
          </p:cNvSpPr>
          <p:nvPr>
            <p:ph type="title"/>
          </p:nvPr>
        </p:nvSpPr>
        <p:spPr/>
        <p:txBody>
          <a:bodyPr/>
          <a:lstStyle/>
          <a:p>
            <a:r>
              <a:rPr lang="en-US" dirty="0"/>
              <a:t>The Corinthian People</a:t>
            </a:r>
          </a:p>
        </p:txBody>
      </p:sp>
      <p:sp>
        <p:nvSpPr>
          <p:cNvPr id="3" name="Content Placeholder 2">
            <a:extLst>
              <a:ext uri="{FF2B5EF4-FFF2-40B4-BE49-F238E27FC236}">
                <a16:creationId xmlns:a16="http://schemas.microsoft.com/office/drawing/2014/main" xmlns="" id="{883B9700-70B6-4835-6AD4-D0A2E2248598}"/>
              </a:ext>
            </a:extLst>
          </p:cNvPr>
          <p:cNvSpPr>
            <a:spLocks noGrp="1"/>
          </p:cNvSpPr>
          <p:nvPr>
            <p:ph idx="1"/>
          </p:nvPr>
        </p:nvSpPr>
        <p:spPr/>
        <p:txBody>
          <a:bodyPr/>
          <a:lstStyle/>
          <a:p>
            <a:pPr marL="0" indent="0">
              <a:buNone/>
            </a:pPr>
            <a:r>
              <a:rPr lang="en-US" dirty="0"/>
              <a:t>Were real believers</a:t>
            </a:r>
          </a:p>
          <a:p>
            <a:pPr lvl="1"/>
            <a:r>
              <a:rPr lang="en-US" dirty="0"/>
              <a:t>	They were not building anything that would last</a:t>
            </a:r>
          </a:p>
          <a:p>
            <a:pPr lvl="1"/>
            <a:r>
              <a:rPr lang="en-US" dirty="0"/>
              <a:t>  Ego was in the way</a:t>
            </a:r>
          </a:p>
          <a:p>
            <a:pPr lvl="1"/>
            <a:r>
              <a:rPr lang="en-US" dirty="0"/>
              <a:t>  Self-rule was in the way</a:t>
            </a:r>
          </a:p>
          <a:p>
            <a:pPr lvl="1"/>
            <a:r>
              <a:rPr lang="en-US" dirty="0"/>
              <a:t>  Competition was in the way</a:t>
            </a:r>
          </a:p>
          <a:p>
            <a:pPr lvl="1"/>
            <a:endParaRPr lang="en-US" dirty="0"/>
          </a:p>
          <a:p>
            <a:pPr lvl="1"/>
            <a:endParaRPr lang="en-US" dirty="0"/>
          </a:p>
        </p:txBody>
      </p:sp>
    </p:spTree>
    <p:extLst>
      <p:ext uri="{BB962C8B-B14F-4D97-AF65-F5344CB8AC3E}">
        <p14:creationId xmlns:p14="http://schemas.microsoft.com/office/powerpoint/2010/main" val="371649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C171DE-2A56-7889-932A-F6328C637DB6}"/>
              </a:ext>
            </a:extLst>
          </p:cNvPr>
          <p:cNvSpPr>
            <a:spLocks noGrp="1"/>
          </p:cNvSpPr>
          <p:nvPr>
            <p:ph type="title"/>
          </p:nvPr>
        </p:nvSpPr>
        <p:spPr/>
        <p:txBody>
          <a:bodyPr/>
          <a:lstStyle/>
          <a:p>
            <a:r>
              <a:rPr lang="en-US" dirty="0"/>
              <a:t>The Corinthian People</a:t>
            </a:r>
          </a:p>
        </p:txBody>
      </p:sp>
      <p:sp>
        <p:nvSpPr>
          <p:cNvPr id="3" name="Content Placeholder 2">
            <a:extLst>
              <a:ext uri="{FF2B5EF4-FFF2-40B4-BE49-F238E27FC236}">
                <a16:creationId xmlns:a16="http://schemas.microsoft.com/office/drawing/2014/main" xmlns="" id="{883B9700-70B6-4835-6AD4-D0A2E2248598}"/>
              </a:ext>
            </a:extLst>
          </p:cNvPr>
          <p:cNvSpPr>
            <a:spLocks noGrp="1"/>
          </p:cNvSpPr>
          <p:nvPr>
            <p:ph idx="1"/>
          </p:nvPr>
        </p:nvSpPr>
        <p:spPr/>
        <p:txBody>
          <a:bodyPr/>
          <a:lstStyle/>
          <a:p>
            <a:pPr marL="0" indent="0">
              <a:buNone/>
            </a:pPr>
            <a:r>
              <a:rPr lang="en-US" dirty="0"/>
              <a:t>Were real believers</a:t>
            </a:r>
          </a:p>
          <a:p>
            <a:pPr lvl="1"/>
            <a:r>
              <a:rPr lang="en-US" dirty="0"/>
              <a:t>	They were not building anything that would last</a:t>
            </a:r>
          </a:p>
          <a:p>
            <a:pPr lvl="1"/>
            <a:r>
              <a:rPr lang="en-US" dirty="0"/>
              <a:t>  Ego was in the way</a:t>
            </a:r>
          </a:p>
          <a:p>
            <a:pPr lvl="1"/>
            <a:r>
              <a:rPr lang="en-US" dirty="0"/>
              <a:t>  Self-rule was in the way</a:t>
            </a:r>
          </a:p>
          <a:p>
            <a:pPr lvl="1"/>
            <a:r>
              <a:rPr lang="en-US" dirty="0"/>
              <a:t>  Competition was in the way</a:t>
            </a:r>
          </a:p>
          <a:p>
            <a:pPr lvl="1"/>
            <a:endParaRPr lang="en-US" dirty="0"/>
          </a:p>
          <a:p>
            <a:pPr lvl="1"/>
            <a:endParaRPr lang="en-US" dirty="0"/>
          </a:p>
        </p:txBody>
      </p:sp>
      <p:sp>
        <p:nvSpPr>
          <p:cNvPr id="4" name="TextBox 3">
            <a:extLst>
              <a:ext uri="{FF2B5EF4-FFF2-40B4-BE49-F238E27FC236}">
                <a16:creationId xmlns:a16="http://schemas.microsoft.com/office/drawing/2014/main" xmlns="" id="{F8569E66-DB86-1047-F1C4-24469187D38F}"/>
              </a:ext>
            </a:extLst>
          </p:cNvPr>
          <p:cNvSpPr txBox="1"/>
          <p:nvPr/>
        </p:nvSpPr>
        <p:spPr>
          <a:xfrm>
            <a:off x="225631" y="910313"/>
            <a:ext cx="9106437" cy="47336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eaLnBrk="0" hangingPunct="0">
              <a:lnSpc>
                <a:spcPct val="90000"/>
              </a:lnSpc>
              <a:spcBef>
                <a:spcPts val="0"/>
              </a:spcBef>
              <a:spcAft>
                <a:spcPts val="600"/>
              </a:spcAft>
              <a:buSzPct val="85000"/>
            </a:pPr>
            <a:r>
              <a:rPr lang="en-US" sz="3600" dirty="0">
                <a:solidFill>
                  <a:srgbClr val="FFFFFF"/>
                </a:solidFill>
                <a:latin typeface="Calibri Light" panose="020F0302020204030204" pitchFamily="34" charset="0"/>
                <a:ea typeface="Cambria" charset="0"/>
                <a:cs typeface="Cambria" charset="0"/>
              </a:rPr>
              <a:t>“A little friendly competition” rarely stays little or friendly when [a Christian worker] makes the rewards for winning too great and the price of failure too high. When you seek to determine your level of self-worth and security by comparison with others, the end result is either complacency or anxiety.’</a:t>
            </a:r>
          </a:p>
          <a:p>
            <a:pPr eaLnBrk="0" hangingPunct="0">
              <a:lnSpc>
                <a:spcPct val="90000"/>
              </a:lnSpc>
              <a:spcBef>
                <a:spcPts val="0"/>
              </a:spcBef>
              <a:spcAft>
                <a:spcPts val="600"/>
              </a:spcAft>
              <a:buSzPct val="85000"/>
            </a:pPr>
            <a:endParaRPr lang="en-US" sz="3600" i="1" dirty="0">
              <a:solidFill>
                <a:srgbClr val="FFFFFF"/>
              </a:solidFill>
              <a:latin typeface="Calibri Light" panose="020F0302020204030204" pitchFamily="34" charset="0"/>
              <a:ea typeface="Cambria" charset="0"/>
              <a:cs typeface="Cambria" charset="0"/>
            </a:endParaRPr>
          </a:p>
          <a:p>
            <a:pPr eaLnBrk="0" hangingPunct="0">
              <a:lnSpc>
                <a:spcPct val="90000"/>
              </a:lnSpc>
              <a:spcBef>
                <a:spcPts val="0"/>
              </a:spcBef>
              <a:spcAft>
                <a:spcPts val="600"/>
              </a:spcAft>
              <a:buSzPct val="85000"/>
            </a:pPr>
            <a:r>
              <a:rPr lang="en-US" sz="3600" i="1" dirty="0">
                <a:solidFill>
                  <a:srgbClr val="FFFFFF"/>
                </a:solidFill>
                <a:latin typeface="Calibri Light" panose="020F0302020204030204" pitchFamily="34" charset="0"/>
                <a:ea typeface="Cambria" charset="0"/>
                <a:cs typeface="Cambria" charset="0"/>
              </a:rPr>
              <a:t>“Lead Like Jesus” Ken Blanchard</a:t>
            </a:r>
          </a:p>
        </p:txBody>
      </p:sp>
    </p:spTree>
    <p:extLst>
      <p:ext uri="{BB962C8B-B14F-4D97-AF65-F5344CB8AC3E}">
        <p14:creationId xmlns:p14="http://schemas.microsoft.com/office/powerpoint/2010/main" val="201017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8C72B-1124-BA8B-371E-A0C056AD4071}"/>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xmlns="" id="{4706325C-37C9-6D29-C315-6FC596439F4D}"/>
              </a:ext>
            </a:extLst>
          </p:cNvPr>
          <p:cNvSpPr>
            <a:spLocks noGrp="1"/>
          </p:cNvSpPr>
          <p:nvPr>
            <p:ph idx="1"/>
          </p:nvPr>
        </p:nvSpPr>
        <p:spPr/>
        <p:txBody>
          <a:bodyPr/>
          <a:lstStyle/>
          <a:p>
            <a:r>
              <a:rPr lang="en-US" dirty="0"/>
              <a:t>Chapter 3.1 </a:t>
            </a:r>
          </a:p>
          <a:p>
            <a:pPr lvl="1"/>
            <a:r>
              <a:rPr lang="en-US" dirty="0"/>
              <a:t>Paul confronts them</a:t>
            </a:r>
          </a:p>
          <a:p>
            <a:pPr lvl="1"/>
            <a:r>
              <a:rPr lang="en-US" dirty="0"/>
              <a:t>Biblical framework for confrontation</a:t>
            </a:r>
          </a:p>
          <a:p>
            <a:pPr lvl="1"/>
            <a:r>
              <a:rPr lang="en-US" dirty="0"/>
              <a:t>Speaking into each others lives vs condemning </a:t>
            </a:r>
          </a:p>
        </p:txBody>
      </p:sp>
    </p:spTree>
    <p:extLst>
      <p:ext uri="{BB962C8B-B14F-4D97-AF65-F5344CB8AC3E}">
        <p14:creationId xmlns:p14="http://schemas.microsoft.com/office/powerpoint/2010/main" val="152949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xmlns="" id="{63946692-26B8-BD8C-21A5-C7FE81DB3A45}"/>
              </a:ext>
            </a:extLst>
          </p:cNvPr>
          <p:cNvSpPr>
            <a:spLocks noGrp="1"/>
          </p:cNvSpPr>
          <p:nvPr>
            <p:ph type="title"/>
          </p:nvPr>
        </p:nvSpPr>
        <p:spPr/>
        <p:txBody>
          <a:bodyPr/>
          <a:lstStyle/>
          <a:p>
            <a:r>
              <a:rPr lang="en-US" altLang="en-US" dirty="0"/>
              <a:t>How can I be sure?	</a:t>
            </a:r>
          </a:p>
        </p:txBody>
      </p:sp>
      <p:sp>
        <p:nvSpPr>
          <p:cNvPr id="3" name="Content Placeholder 2">
            <a:extLst>
              <a:ext uri="{FF2B5EF4-FFF2-40B4-BE49-F238E27FC236}">
                <a16:creationId xmlns:a16="http://schemas.microsoft.com/office/drawing/2014/main" xmlns="" id="{FBADCF8F-7159-EF92-361E-D43BCE79914E}"/>
              </a:ext>
            </a:extLst>
          </p:cNvPr>
          <p:cNvSpPr>
            <a:spLocks noGrp="1"/>
          </p:cNvSpPr>
          <p:nvPr>
            <p:ph idx="1"/>
          </p:nvPr>
        </p:nvSpPr>
        <p:spPr/>
        <p:txBody>
          <a:bodyPr>
            <a:normAutofit/>
          </a:bodyPr>
          <a:lstStyle/>
          <a:p>
            <a:r>
              <a:rPr lang="en-US" altLang="en-US" sz="4000" dirty="0"/>
              <a:t>Be genuine</a:t>
            </a:r>
          </a:p>
          <a:p>
            <a:r>
              <a:rPr lang="en-US" altLang="en-US" dirty="0"/>
              <a:t>Be faithful</a:t>
            </a:r>
          </a:p>
          <a:p>
            <a:r>
              <a:rPr lang="en-US" altLang="en-US" dirty="0"/>
              <a:t>Be cautious of your own tendencies</a:t>
            </a:r>
          </a:p>
          <a:p>
            <a:r>
              <a:rPr lang="en-US" altLang="en-US" dirty="0"/>
              <a:t>Be open to feedback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53CDE2-B207-715E-59C2-73E7940615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349C8CB-7F16-A5BF-6071-E03A7F063FAB}"/>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xmlns="" id="{A0F76747-1460-262A-75D2-F42F328F7BAD}"/>
              </a:ext>
            </a:extLst>
          </p:cNvPr>
          <p:cNvSpPr txBox="1"/>
          <p:nvPr/>
        </p:nvSpPr>
        <p:spPr>
          <a:xfrm>
            <a:off x="84117" y="63513"/>
            <a:ext cx="12023766" cy="61863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rtl="0"/>
            <a:r>
              <a:rPr lang="en-US" sz="3600" dirty="0"/>
              <a:t>The world depends on promotion, prestige, and the influence of money and important people. The church depends on prayer, the power of the Spirit, humility, sacrifice, and service. The church that imitates the world may seem to succeed in time, but it will turn to ashes in eternity. The church in the Book of Acts had none of the “secrets of success” that seem to be important today. They owned no property; they had no influence in government; they had no treasury (“Silver and gold have I none,” said Peter); their leaders were ordinary men without special education in the accepted schools; they held no attendance contests; they brought in no celebrities; and yet they turned the world upside down!</a:t>
            </a:r>
          </a:p>
        </p:txBody>
      </p:sp>
    </p:spTree>
    <p:extLst>
      <p:ext uri="{BB962C8B-B14F-4D97-AF65-F5344CB8AC3E}">
        <p14:creationId xmlns:p14="http://schemas.microsoft.com/office/powerpoint/2010/main" val="3722945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53CDE2-B207-715E-59C2-73E7940615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349C8CB-7F16-A5BF-6071-E03A7F063FAB}"/>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xmlns="" id="{A0F76747-1460-262A-75D2-F42F328F7BAD}"/>
              </a:ext>
            </a:extLst>
          </p:cNvPr>
          <p:cNvSpPr txBox="1"/>
          <p:nvPr/>
        </p:nvSpPr>
        <p:spPr>
          <a:xfrm>
            <a:off x="84117" y="63513"/>
            <a:ext cx="12023766" cy="51706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rtl="0"/>
            <a:r>
              <a:rPr lang="en-US" sz="3600" dirty="0"/>
              <a:t>God has a specific plan for each local church (Phil. 2:12–13). Each pastor and church leader must seek the mind of God for His wisdom. First Corinthians 3:19 warns that man’s wisdom will only trap him (a quotation from Job 5:13); and 1 Corinthians 3:20 warns that man’s wisdom only leads to vanity and futility (a quotation from Ps. 94:11). Though the church must be identified with the </a:t>
            </a:r>
            <a:r>
              <a:rPr lang="en-US" sz="3600" i="1" dirty="0"/>
              <a:t>needs of the world, it must not imitate the wisdom of the world.</a:t>
            </a:r>
          </a:p>
          <a:p>
            <a:pPr lvl="1"/>
            <a:r>
              <a:rPr lang="en-US" sz="1400" dirty="0"/>
              <a:t> </a:t>
            </a:r>
            <a:r>
              <a:rPr lang="en-US" sz="1400" dirty="0" err="1"/>
              <a:t>Wiersbe</a:t>
            </a:r>
            <a:r>
              <a:rPr lang="en-US" sz="1400" dirty="0"/>
              <a:t>, W. W. (1996).  (Vol. 1, p. 581). Victor Books.</a:t>
            </a:r>
          </a:p>
          <a:p>
            <a:pPr algn="just" rtl="0"/>
            <a:endParaRPr lang="en-US" sz="1400" dirty="0"/>
          </a:p>
          <a:p>
            <a:r>
              <a:rPr lang="en-US" sz="1400" b="0" i="0" u="none" strike="noStrike" baseline="0" dirty="0"/>
              <a:t> </a:t>
            </a:r>
            <a:r>
              <a:rPr lang="en-US" sz="1400" b="0" i="0" u="none" strike="noStrike" baseline="0" dirty="0" err="1"/>
              <a:t>Wiersbe</a:t>
            </a:r>
            <a:r>
              <a:rPr lang="en-US" sz="1400" b="0" i="0" u="none" strike="noStrike" baseline="0" dirty="0"/>
              <a:t>, W. W. (1996). </a:t>
            </a:r>
            <a:r>
              <a:rPr lang="en-US" sz="1400" b="0" i="1" u="sng" strike="noStrike" baseline="0" dirty="0">
                <a:solidFill>
                  <a:srgbClr val="0000FF"/>
                </a:solidFill>
                <a:hlinkClick r:id="rId2"/>
              </a:rPr>
              <a:t>The Bible exposition commentary</a:t>
            </a:r>
            <a:r>
              <a:rPr lang="en-US" sz="1400" b="0" i="0" u="none" strike="noStrike" baseline="0" dirty="0">
                <a:solidFill>
                  <a:srgbClr val="0000FF"/>
                </a:solidFill>
                <a:hlinkClick r:id="rId2"/>
              </a:rPr>
              <a:t> (Vol. 1, p. 581). Victor Books.</a:t>
            </a:r>
          </a:p>
        </p:txBody>
      </p:sp>
    </p:spTree>
    <p:extLst>
      <p:ext uri="{BB962C8B-B14F-4D97-AF65-F5344CB8AC3E}">
        <p14:creationId xmlns:p14="http://schemas.microsoft.com/office/powerpoint/2010/main" val="3184180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7BDF3-B9DE-7CB0-1D32-0B330C5012C0}"/>
              </a:ext>
            </a:extLst>
          </p:cNvPr>
          <p:cNvSpPr>
            <a:spLocks noGrp="1"/>
          </p:cNvSpPr>
          <p:nvPr>
            <p:ph type="title"/>
          </p:nvPr>
        </p:nvSpPr>
        <p:spPr/>
        <p:txBody>
          <a:bodyPr>
            <a:normAutofit/>
          </a:bodyPr>
          <a:lstStyle/>
          <a:p>
            <a:r>
              <a:rPr lang="en-US" b="1" dirty="0"/>
              <a:t>1 Corinthians 4:11–14 (NASB95) </a:t>
            </a:r>
            <a:endParaRPr lang="en-US" dirty="0"/>
          </a:p>
        </p:txBody>
      </p:sp>
      <p:sp>
        <p:nvSpPr>
          <p:cNvPr id="3" name="Content Placeholder 2">
            <a:extLst>
              <a:ext uri="{FF2B5EF4-FFF2-40B4-BE49-F238E27FC236}">
                <a16:creationId xmlns:a16="http://schemas.microsoft.com/office/drawing/2014/main" xmlns="" id="{3CE6971B-AACC-929E-8B92-09429F7D1714}"/>
              </a:ext>
            </a:extLst>
          </p:cNvPr>
          <p:cNvSpPr>
            <a:spLocks noGrp="1"/>
          </p:cNvSpPr>
          <p:nvPr>
            <p:ph idx="1"/>
          </p:nvPr>
        </p:nvSpPr>
        <p:spPr/>
        <p:txBody>
          <a:bodyPr>
            <a:normAutofit fontScale="77500" lnSpcReduction="20000"/>
          </a:bodyPr>
          <a:lstStyle/>
          <a:p>
            <a:pPr marL="0" indent="0">
              <a:buNone/>
            </a:pPr>
            <a:r>
              <a:rPr lang="en-US" b="1" i="0" u="none" baseline="0" dirty="0"/>
              <a:t>11</a:t>
            </a:r>
            <a:r>
              <a:rPr lang="en-US" b="0" i="0" u="none" baseline="0" dirty="0"/>
              <a:t> To this present hour we are both hungry and thirsty, and are poorly clothed, and are roughly treated, and are homeless; </a:t>
            </a:r>
            <a:r>
              <a:rPr lang="en-US" b="1" i="0" u="none" baseline="0" dirty="0"/>
              <a:t>12</a:t>
            </a:r>
            <a:r>
              <a:rPr lang="en-US" b="0" i="0" u="none" baseline="0" dirty="0"/>
              <a:t> and we toil, working with our own hands; when we are reviled, we bless; when we are persecuted, we endure; </a:t>
            </a:r>
            <a:r>
              <a:rPr lang="en-US" b="1" i="0" u="none" baseline="0" dirty="0"/>
              <a:t>13</a:t>
            </a:r>
            <a:r>
              <a:rPr lang="en-US" b="0" i="0" u="none" baseline="0" dirty="0"/>
              <a:t> when we are slandered, we try to conciliate; we have become as the scum of the world, the dregs of all things, even until now. </a:t>
            </a:r>
            <a:r>
              <a:rPr lang="en-US" b="1" i="0" u="none" baseline="0" dirty="0"/>
              <a:t>14</a:t>
            </a:r>
            <a:r>
              <a:rPr lang="en-US" b="0" i="0" u="none" baseline="0" dirty="0"/>
              <a:t> I do not write these things to shame you, but to admonish you as my beloved children.</a:t>
            </a:r>
          </a:p>
          <a:p>
            <a:endParaRPr lang="en-US" dirty="0"/>
          </a:p>
        </p:txBody>
      </p:sp>
    </p:spTree>
    <p:extLst>
      <p:ext uri="{BB962C8B-B14F-4D97-AF65-F5344CB8AC3E}">
        <p14:creationId xmlns:p14="http://schemas.microsoft.com/office/powerpoint/2010/main" val="1660554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24BDC-21B4-9131-2FB5-E2F826388FAF}"/>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xmlns="" id="{D2B48581-FD0E-1FBD-F4A8-8A2A98A0AE69}"/>
              </a:ext>
            </a:extLst>
          </p:cNvPr>
          <p:cNvSpPr>
            <a:spLocks noGrp="1"/>
          </p:cNvSpPr>
          <p:nvPr>
            <p:ph idx="1"/>
          </p:nvPr>
        </p:nvSpPr>
        <p:spPr/>
        <p:txBody>
          <a:bodyPr/>
          <a:lstStyle/>
          <a:p>
            <a:r>
              <a:rPr lang="en-US" dirty="0"/>
              <a:t>1 Corinthians Chapter 5</a:t>
            </a:r>
          </a:p>
          <a:p>
            <a:pPr lvl="1"/>
            <a:r>
              <a:rPr lang="en-US" dirty="0"/>
              <a:t>Tough love</a:t>
            </a:r>
          </a:p>
        </p:txBody>
      </p:sp>
    </p:spTree>
    <p:extLst>
      <p:ext uri="{BB962C8B-B14F-4D97-AF65-F5344CB8AC3E}">
        <p14:creationId xmlns:p14="http://schemas.microsoft.com/office/powerpoint/2010/main" val="398420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031087-355E-A72D-C608-F882CDF569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2C9286B-689A-B5AB-5B50-8C54A3BE6849}"/>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xmlns="" id="{325A97E9-2E6F-6F67-62E0-BF366123605A}"/>
              </a:ext>
            </a:extLst>
          </p:cNvPr>
          <p:cNvGraphicFramePr>
            <a:graphicFrameLocks noGrp="1"/>
          </p:cNvGraphicFramePr>
          <p:nvPr>
            <p:extLst>
              <p:ext uri="{D42A27DB-BD31-4B8C-83A1-F6EECF244321}">
                <p14:modId xmlns:p14="http://schemas.microsoft.com/office/powerpoint/2010/main" val="3859479454"/>
              </p:ext>
            </p:extLst>
          </p:nvPr>
        </p:nvGraphicFramePr>
        <p:xfrm>
          <a:off x="168234" y="393192"/>
          <a:ext cx="11761094" cy="5728247"/>
        </p:xfrm>
        <a:graphic>
          <a:graphicData uri="http://schemas.openxmlformats.org/drawingml/2006/table">
            <a:tbl>
              <a:tblPr firstRow="1" bandRow="1">
                <a:tableStyleId>{5C22544A-7EE6-4342-B048-85BDC9FD1C3A}</a:tableStyleId>
              </a:tblPr>
              <a:tblGrid>
                <a:gridCol w="5864359">
                  <a:extLst>
                    <a:ext uri="{9D8B030D-6E8A-4147-A177-3AD203B41FA5}">
                      <a16:colId xmlns:a16="http://schemas.microsoft.com/office/drawing/2014/main" xmlns="" val="2184700994"/>
                    </a:ext>
                  </a:extLst>
                </a:gridCol>
                <a:gridCol w="5896735">
                  <a:extLst>
                    <a:ext uri="{9D8B030D-6E8A-4147-A177-3AD203B41FA5}">
                      <a16:colId xmlns:a16="http://schemas.microsoft.com/office/drawing/2014/main" xmlns="" val="44211573"/>
                    </a:ext>
                  </a:extLst>
                </a:gridCol>
              </a:tblGrid>
              <a:tr h="556675">
                <a:tc>
                  <a:txBody>
                    <a:bodyPr/>
                    <a:lstStyle/>
                    <a:p>
                      <a:r>
                        <a:rPr lang="en-US" sz="2800" dirty="0"/>
                        <a:t>“Fleshly Christians”</a:t>
                      </a:r>
                    </a:p>
                  </a:txBody>
                  <a:tcPr/>
                </a:tc>
                <a:tc>
                  <a:txBody>
                    <a:bodyPr/>
                    <a:lstStyle/>
                    <a:p>
                      <a:r>
                        <a:rPr lang="en-US" sz="2400" dirty="0"/>
                        <a:t>“Spiritual Mature”</a:t>
                      </a:r>
                    </a:p>
                  </a:txBody>
                  <a:tcPr/>
                </a:tc>
                <a:extLst>
                  <a:ext uri="{0D108BD9-81ED-4DB2-BD59-A6C34878D82A}">
                    <a16:rowId xmlns:a16="http://schemas.microsoft.com/office/drawing/2014/main" xmlns="" val="946592869"/>
                  </a:ext>
                </a:extLst>
              </a:tr>
              <a:tr h="556675">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Stunted spiritual growth</a:t>
                      </a:r>
                    </a:p>
                  </a:txBody>
                  <a:tcPr/>
                </a:tc>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Real evident change in behavior</a:t>
                      </a:r>
                    </a:p>
                  </a:txBody>
                  <a:tcPr/>
                </a:tc>
                <a:extLst>
                  <a:ext uri="{0D108BD9-81ED-4DB2-BD59-A6C34878D82A}">
                    <a16:rowId xmlns:a16="http://schemas.microsoft.com/office/drawing/2014/main" xmlns="" val="3521931357"/>
                  </a:ext>
                </a:extLst>
              </a:tr>
              <a:tr h="556675">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Think they are mature when they are not</a:t>
                      </a:r>
                    </a:p>
                  </a:txBody>
                  <a:tcPr/>
                </a:tc>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Have an accurate understanding of their progress</a:t>
                      </a:r>
                    </a:p>
                  </a:txBody>
                  <a:tcPr/>
                </a:tc>
                <a:extLst>
                  <a:ext uri="{0D108BD9-81ED-4DB2-BD59-A6C34878D82A}">
                    <a16:rowId xmlns:a16="http://schemas.microsoft.com/office/drawing/2014/main" xmlns="" val="1235697288"/>
                  </a:ext>
                </a:extLst>
              </a:tr>
              <a:tr h="777820">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Unable to accept the deep things of God</a:t>
                      </a:r>
                    </a:p>
                  </a:txBody>
                  <a:tcPr/>
                </a:tc>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Able to be challenged by difficult truths without melt down</a:t>
                      </a:r>
                    </a:p>
                  </a:txBody>
                  <a:tcPr/>
                </a:tc>
                <a:extLst>
                  <a:ext uri="{0D108BD9-81ED-4DB2-BD59-A6C34878D82A}">
                    <a16:rowId xmlns:a16="http://schemas.microsoft.com/office/drawing/2014/main" xmlns="" val="564621674"/>
                  </a:ext>
                </a:extLst>
              </a:tr>
              <a:tr h="556675">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Behavior no different than people without God</a:t>
                      </a:r>
                    </a:p>
                  </a:txBody>
                  <a:tcPr/>
                </a:tc>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Evident fruits of the Spirit (Gal 5:22-23)</a:t>
                      </a:r>
                    </a:p>
                  </a:txBody>
                  <a:tcPr/>
                </a:tc>
                <a:extLst>
                  <a:ext uri="{0D108BD9-81ED-4DB2-BD59-A6C34878D82A}">
                    <a16:rowId xmlns:a16="http://schemas.microsoft.com/office/drawing/2014/main" xmlns="" val="3600613769"/>
                  </a:ext>
                </a:extLst>
              </a:tr>
              <a:tr h="766382">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Jealousy </a:t>
                      </a:r>
                    </a:p>
                  </a:txBody>
                  <a:tcPr/>
                </a:tc>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Invested in the successes of others</a:t>
                      </a:r>
                    </a:p>
                    <a:p>
                      <a:endParaRPr lang="en-US" sz="2000" dirty="0"/>
                    </a:p>
                  </a:txBody>
                  <a:tcPr/>
                </a:tc>
                <a:extLst>
                  <a:ext uri="{0D108BD9-81ED-4DB2-BD59-A6C34878D82A}">
                    <a16:rowId xmlns:a16="http://schemas.microsoft.com/office/drawing/2014/main" xmlns="" val="1868798705"/>
                  </a:ext>
                </a:extLst>
              </a:tr>
              <a:tr h="556675">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Strife</a:t>
                      </a:r>
                    </a:p>
                  </a:txBody>
                  <a:tcPr/>
                </a:tc>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Pursue peace and reconciliation with all</a:t>
                      </a:r>
                    </a:p>
                  </a:txBody>
                  <a:tcPr/>
                </a:tc>
                <a:extLst>
                  <a:ext uri="{0D108BD9-81ED-4DB2-BD59-A6C34878D82A}">
                    <a16:rowId xmlns:a16="http://schemas.microsoft.com/office/drawing/2014/main" xmlns="" val="3235784787"/>
                  </a:ext>
                </a:extLst>
              </a:tr>
              <a:tr h="777820">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Clinging to people rather than to God</a:t>
                      </a:r>
                    </a:p>
                    <a:p>
                      <a:pPr marL="0" marR="0" lvl="0" indent="0" algn="l" defTabSz="685835"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2400" dirty="0"/>
                        <a:t>Not overly dependent on leaders or methods</a:t>
                      </a:r>
                    </a:p>
                    <a:p>
                      <a:endParaRPr lang="en-US" sz="2000" dirty="0"/>
                    </a:p>
                  </a:txBody>
                  <a:tcPr/>
                </a:tc>
                <a:extLst>
                  <a:ext uri="{0D108BD9-81ED-4DB2-BD59-A6C34878D82A}">
                    <a16:rowId xmlns:a16="http://schemas.microsoft.com/office/drawing/2014/main" xmlns="" val="2760950202"/>
                  </a:ext>
                </a:extLst>
              </a:tr>
            </a:tbl>
          </a:graphicData>
        </a:graphic>
      </p:graphicFrame>
    </p:spTree>
    <p:extLst>
      <p:ext uri="{BB962C8B-B14F-4D97-AF65-F5344CB8AC3E}">
        <p14:creationId xmlns:p14="http://schemas.microsoft.com/office/powerpoint/2010/main" val="40993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031087-355E-A72D-C608-F882CDF569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2C9286B-689A-B5AB-5B50-8C54A3BE6849}"/>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xmlns="" id="{325A97E9-2E6F-6F67-62E0-BF366123605A}"/>
              </a:ext>
            </a:extLst>
          </p:cNvPr>
          <p:cNvGraphicFramePr>
            <a:graphicFrameLocks noGrp="1"/>
          </p:cNvGraphicFramePr>
          <p:nvPr>
            <p:extLst>
              <p:ext uri="{D42A27DB-BD31-4B8C-83A1-F6EECF244321}">
                <p14:modId xmlns:p14="http://schemas.microsoft.com/office/powerpoint/2010/main" val="847558517"/>
              </p:ext>
            </p:extLst>
          </p:nvPr>
        </p:nvGraphicFramePr>
        <p:xfrm>
          <a:off x="168234" y="393192"/>
          <a:ext cx="11761094" cy="5585875"/>
        </p:xfrm>
        <a:graphic>
          <a:graphicData uri="http://schemas.openxmlformats.org/drawingml/2006/table">
            <a:tbl>
              <a:tblPr firstRow="1" bandRow="1">
                <a:tableStyleId>{5C22544A-7EE6-4342-B048-85BDC9FD1C3A}</a:tableStyleId>
              </a:tblPr>
              <a:tblGrid>
                <a:gridCol w="5864359">
                  <a:extLst>
                    <a:ext uri="{9D8B030D-6E8A-4147-A177-3AD203B41FA5}">
                      <a16:colId xmlns:a16="http://schemas.microsoft.com/office/drawing/2014/main" xmlns="" val="2184700994"/>
                    </a:ext>
                  </a:extLst>
                </a:gridCol>
                <a:gridCol w="5896735">
                  <a:extLst>
                    <a:ext uri="{9D8B030D-6E8A-4147-A177-3AD203B41FA5}">
                      <a16:colId xmlns:a16="http://schemas.microsoft.com/office/drawing/2014/main" xmlns="" val="44211573"/>
                    </a:ext>
                  </a:extLst>
                </a:gridCol>
              </a:tblGrid>
              <a:tr h="556675">
                <a:tc>
                  <a:txBody>
                    <a:bodyPr/>
                    <a:lstStyle/>
                    <a:p>
                      <a:r>
                        <a:rPr lang="en-US" sz="2800" dirty="0"/>
                        <a:t>“Fleshly Christians”</a:t>
                      </a:r>
                    </a:p>
                  </a:txBody>
                  <a:tcPr/>
                </a:tc>
                <a:tc>
                  <a:txBody>
                    <a:bodyPr/>
                    <a:lstStyle/>
                    <a:p>
                      <a:r>
                        <a:rPr lang="en-US" sz="2400" dirty="0"/>
                        <a:t>“Spiritual Mature”</a:t>
                      </a:r>
                    </a:p>
                  </a:txBody>
                  <a:tcPr/>
                </a:tc>
                <a:extLst>
                  <a:ext uri="{0D108BD9-81ED-4DB2-BD59-A6C34878D82A}">
                    <a16:rowId xmlns:a16="http://schemas.microsoft.com/office/drawing/2014/main" xmlns="" val="946592869"/>
                  </a:ext>
                </a:extLst>
              </a:tr>
              <a:tr h="777820">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6600" dirty="0"/>
                        <a:t>Clinging to people rather than to God</a:t>
                      </a:r>
                    </a:p>
                    <a:p>
                      <a:pPr marL="0" marR="0" lvl="0" indent="0" algn="l" defTabSz="685835" rtl="0" eaLnBrk="1" fontAlgn="auto" latinLnBrk="0" hangingPunct="1">
                        <a:lnSpc>
                          <a:spcPct val="100000"/>
                        </a:lnSpc>
                        <a:spcBef>
                          <a:spcPts val="0"/>
                        </a:spcBef>
                        <a:spcAft>
                          <a:spcPts val="0"/>
                        </a:spcAft>
                        <a:buClrTx/>
                        <a:buSzTx/>
                        <a:buFontTx/>
                        <a:buNone/>
                        <a:tabLst/>
                        <a:defRPr/>
                      </a:pPr>
                      <a:endParaRPr lang="en-US" sz="6600" dirty="0"/>
                    </a:p>
                  </a:txBody>
                  <a:tcPr/>
                </a:tc>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US" sz="6600" dirty="0"/>
                        <a:t>Not overly dependent on leaders or methods</a:t>
                      </a:r>
                    </a:p>
                    <a:p>
                      <a:endParaRPr lang="en-US" sz="6000" dirty="0"/>
                    </a:p>
                  </a:txBody>
                  <a:tcPr/>
                </a:tc>
                <a:extLst>
                  <a:ext uri="{0D108BD9-81ED-4DB2-BD59-A6C34878D82A}">
                    <a16:rowId xmlns:a16="http://schemas.microsoft.com/office/drawing/2014/main" xmlns="" val="2760950202"/>
                  </a:ext>
                </a:extLst>
              </a:tr>
            </a:tbl>
          </a:graphicData>
        </a:graphic>
      </p:graphicFrame>
    </p:spTree>
    <p:extLst>
      <p:ext uri="{BB962C8B-B14F-4D97-AF65-F5344CB8AC3E}">
        <p14:creationId xmlns:p14="http://schemas.microsoft.com/office/powerpoint/2010/main" val="280757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F5846118-7B3F-56B2-491F-CB5967068CB0}"/>
              </a:ext>
            </a:extLst>
          </p:cNvPr>
          <p:cNvSpPr>
            <a:spLocks noGrp="1"/>
          </p:cNvSpPr>
          <p:nvPr>
            <p:ph type="title"/>
          </p:nvPr>
        </p:nvSpPr>
        <p:spPr/>
        <p:txBody>
          <a:bodyPr/>
          <a:lstStyle/>
          <a:p>
            <a:pPr eaLnBrk="1" hangingPunct="1"/>
            <a:r>
              <a:rPr lang="en-US" altLang="en-US"/>
              <a:t>1 Corinthians Chapter 3</a:t>
            </a:r>
          </a:p>
        </p:txBody>
      </p:sp>
      <p:sp>
        <p:nvSpPr>
          <p:cNvPr id="23555" name="Content Placeholder 2">
            <a:extLst>
              <a:ext uri="{FF2B5EF4-FFF2-40B4-BE49-F238E27FC236}">
                <a16:creationId xmlns:a16="http://schemas.microsoft.com/office/drawing/2014/main" xmlns="" id="{7AB76825-532E-EC9F-BE46-ECD2A4292611}"/>
              </a:ext>
            </a:extLst>
          </p:cNvPr>
          <p:cNvSpPr>
            <a:spLocks noGrp="1"/>
          </p:cNvSpPr>
          <p:nvPr>
            <p:ph idx="1"/>
          </p:nvPr>
        </p:nvSpPr>
        <p:spPr/>
        <p:txBody>
          <a:bodyPr/>
          <a:lstStyle/>
          <a:p>
            <a:pPr>
              <a:buFont typeface="Wingdings" panose="05000000000000000000" pitchFamily="2" charset="2"/>
              <a:buNone/>
            </a:pPr>
            <a:r>
              <a:rPr lang="en-US" altLang="en-US" sz="4000" b="1"/>
              <a:t>7</a:t>
            </a:r>
            <a:r>
              <a:rPr lang="en-US" altLang="en-US" sz="4000"/>
              <a:t> So then neither the one who plants nor the one who waters is anything, but </a:t>
            </a:r>
            <a:r>
              <a:rPr lang="en-US" altLang="en-US" sz="4000" u="sng"/>
              <a:t>God who causes the growth</a:t>
            </a:r>
            <a:r>
              <a:rPr lang="en-US" altLang="en-US" sz="4000"/>
              <a:t>. </a:t>
            </a:r>
          </a:p>
          <a:p>
            <a:pPr eaLnBrk="1" hangingPunct="1">
              <a:buFont typeface="Wingdings" panose="05000000000000000000" pitchFamily="2" charset="2"/>
              <a:buNone/>
            </a:pPr>
            <a:endParaRPr lang="en-US" altLang="en-US" sz="4000"/>
          </a:p>
          <a:p>
            <a:pPr eaLnBrk="1" hangingPunct="1">
              <a:buFont typeface="Wingdings" panose="05000000000000000000" pitchFamily="2" charset="2"/>
              <a:buNone/>
            </a:pPr>
            <a:endParaRPr lang="en-US" altLang="en-US" sz="400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B06C9D-0F95-999B-9B43-454C853A4BBD}"/>
              </a:ext>
            </a:extLst>
          </p:cNvPr>
          <p:cNvSpPr>
            <a:spLocks noGrp="1"/>
          </p:cNvSpPr>
          <p:nvPr>
            <p:ph type="title"/>
          </p:nvPr>
        </p:nvSpPr>
        <p:spPr/>
        <p:txBody>
          <a:bodyPr/>
          <a:lstStyle/>
          <a:p>
            <a:r>
              <a:rPr lang="en-US" b="1" dirty="0"/>
              <a:t>Acts 2:41–47 (NASB95) </a:t>
            </a:r>
            <a:endParaRPr lang="en-US" dirty="0"/>
          </a:p>
        </p:txBody>
      </p:sp>
      <p:sp>
        <p:nvSpPr>
          <p:cNvPr id="3" name="Content Placeholder 2">
            <a:extLst>
              <a:ext uri="{FF2B5EF4-FFF2-40B4-BE49-F238E27FC236}">
                <a16:creationId xmlns:a16="http://schemas.microsoft.com/office/drawing/2014/main" xmlns="" id="{8DB37C10-B41E-6AF0-C3C4-100B4B1F9C9C}"/>
              </a:ext>
            </a:extLst>
          </p:cNvPr>
          <p:cNvSpPr>
            <a:spLocks noGrp="1"/>
          </p:cNvSpPr>
          <p:nvPr>
            <p:ph idx="1"/>
          </p:nvPr>
        </p:nvSpPr>
        <p:spPr>
          <a:xfrm>
            <a:off x="168232" y="1773473"/>
            <a:ext cx="11798135" cy="4932127"/>
          </a:xfrm>
        </p:spPr>
        <p:txBody>
          <a:bodyPr>
            <a:noAutofit/>
          </a:bodyPr>
          <a:lstStyle/>
          <a:p>
            <a:pPr marL="0" indent="0">
              <a:buNone/>
            </a:pPr>
            <a:r>
              <a:rPr lang="en-US" sz="3600" b="1" i="0" u="none" baseline="0" dirty="0"/>
              <a:t>41</a:t>
            </a:r>
            <a:r>
              <a:rPr lang="en-US" sz="3600" b="0" i="0" u="none" baseline="0" dirty="0"/>
              <a:t> So then, those who had received his word were baptized; and that day there were added about three thousand souls. </a:t>
            </a:r>
            <a:r>
              <a:rPr lang="en-US" sz="3600" b="1" i="0" u="none" baseline="0" dirty="0"/>
              <a:t>42</a:t>
            </a:r>
            <a:r>
              <a:rPr lang="en-US" sz="3600" b="0" i="0" u="none" baseline="0" dirty="0"/>
              <a:t> They were continually </a:t>
            </a:r>
            <a:r>
              <a:rPr lang="en-US" sz="3600" b="0" i="0" baseline="0" dirty="0"/>
              <a:t>devoting themselves to the apostles’</a:t>
            </a:r>
            <a:r>
              <a:rPr lang="en-US" sz="3600" b="0" i="0" u="none" baseline="0" dirty="0"/>
              <a:t> teaching and to fellowship, to the breaking of bread and to prayer. </a:t>
            </a:r>
            <a:r>
              <a:rPr lang="en-US" sz="3600" b="1" i="0" u="none" baseline="0" dirty="0"/>
              <a:t>43</a:t>
            </a:r>
            <a:r>
              <a:rPr lang="en-US" sz="3600" b="0" i="0" u="none" baseline="0" dirty="0"/>
              <a:t> Everyone kept feeling a sense of awe; and many wonders and signs were taking place through the apostles. </a:t>
            </a:r>
            <a:endParaRPr lang="en-US" sz="3600" dirty="0"/>
          </a:p>
        </p:txBody>
      </p:sp>
    </p:spTree>
    <p:extLst>
      <p:ext uri="{BB962C8B-B14F-4D97-AF65-F5344CB8AC3E}">
        <p14:creationId xmlns:p14="http://schemas.microsoft.com/office/powerpoint/2010/main" val="177274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B06C9D-0F95-999B-9B43-454C853A4BBD}"/>
              </a:ext>
            </a:extLst>
          </p:cNvPr>
          <p:cNvSpPr>
            <a:spLocks noGrp="1"/>
          </p:cNvSpPr>
          <p:nvPr>
            <p:ph type="title"/>
          </p:nvPr>
        </p:nvSpPr>
        <p:spPr/>
        <p:txBody>
          <a:bodyPr/>
          <a:lstStyle/>
          <a:p>
            <a:r>
              <a:rPr lang="en-US" b="1" dirty="0"/>
              <a:t>Acts 2:41–47 (NASB95) </a:t>
            </a:r>
            <a:endParaRPr lang="en-US" dirty="0"/>
          </a:p>
        </p:txBody>
      </p:sp>
      <p:sp>
        <p:nvSpPr>
          <p:cNvPr id="3" name="Content Placeholder 2">
            <a:extLst>
              <a:ext uri="{FF2B5EF4-FFF2-40B4-BE49-F238E27FC236}">
                <a16:creationId xmlns:a16="http://schemas.microsoft.com/office/drawing/2014/main" xmlns="" id="{8DB37C10-B41E-6AF0-C3C4-100B4B1F9C9C}"/>
              </a:ext>
            </a:extLst>
          </p:cNvPr>
          <p:cNvSpPr>
            <a:spLocks noGrp="1"/>
          </p:cNvSpPr>
          <p:nvPr>
            <p:ph idx="1"/>
          </p:nvPr>
        </p:nvSpPr>
        <p:spPr>
          <a:xfrm>
            <a:off x="168232" y="1773473"/>
            <a:ext cx="11798135" cy="4932127"/>
          </a:xfrm>
        </p:spPr>
        <p:txBody>
          <a:bodyPr>
            <a:noAutofit/>
          </a:bodyPr>
          <a:lstStyle/>
          <a:p>
            <a:pPr marL="0" indent="0">
              <a:buNone/>
            </a:pPr>
            <a:r>
              <a:rPr lang="en-US" sz="3200" b="1" i="0" u="none" baseline="0" dirty="0"/>
              <a:t>44</a:t>
            </a:r>
            <a:r>
              <a:rPr lang="en-US" sz="3200" b="0" i="0" u="none" baseline="0" dirty="0"/>
              <a:t> And all those who had believed were together and had all things in common; </a:t>
            </a:r>
            <a:r>
              <a:rPr lang="en-US" sz="3200" b="1" i="0" u="none" baseline="0" dirty="0"/>
              <a:t>45</a:t>
            </a:r>
            <a:r>
              <a:rPr lang="en-US" sz="3200" b="0" i="0" u="none" baseline="0" dirty="0"/>
              <a:t> and they began selling their property and possessions and were sharing them with all, as anyone might have need. </a:t>
            </a:r>
            <a:r>
              <a:rPr lang="en-US" sz="3200" b="1" i="0" u="none" baseline="0" dirty="0"/>
              <a:t>46</a:t>
            </a:r>
            <a:r>
              <a:rPr lang="en-US" sz="3200" b="0" i="0" u="none" baseline="0" dirty="0"/>
              <a:t> Day by day continuing with one mind in the temple, and breaking bread from house to house, they were taking their meals together with gladness and sincerity of heart, </a:t>
            </a:r>
            <a:r>
              <a:rPr lang="en-US" sz="3200" b="1" i="0" u="none" baseline="0" dirty="0"/>
              <a:t>47</a:t>
            </a:r>
            <a:r>
              <a:rPr lang="en-US" sz="3200" b="0" i="0" u="none" baseline="0" dirty="0"/>
              <a:t> praising God and having favor with all the people…</a:t>
            </a:r>
            <a:endParaRPr lang="en-US" sz="3200" dirty="0"/>
          </a:p>
        </p:txBody>
      </p:sp>
    </p:spTree>
    <p:extLst>
      <p:ext uri="{BB962C8B-B14F-4D97-AF65-F5344CB8AC3E}">
        <p14:creationId xmlns:p14="http://schemas.microsoft.com/office/powerpoint/2010/main" val="1709736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9ADF8B05-EAE8-4921-A314-FA6A15E56CEC}" vid="{0530C1E6-F8D8-4B61-A478-76B233D9ABC6}"/>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9ADF8B05-EAE8-4921-A314-FA6A15E56CEC}" vid="{586AD5A8-CAD1-4A83-A9F4-732EBC0F50B9}"/>
    </a:ext>
  </a:extLst>
</a:theme>
</file>

<file path=docProps/app.xml><?xml version="1.0" encoding="utf-8"?>
<Properties xmlns="http://schemas.openxmlformats.org/officeDocument/2006/extended-properties" xmlns:vt="http://schemas.openxmlformats.org/officeDocument/2006/docPropsVTypes">
  <Template>new dwell</Template>
  <TotalTime>637</TotalTime>
  <Words>1959</Words>
  <Application>Microsoft Office PowerPoint</Application>
  <PresentationFormat>Widescreen</PresentationFormat>
  <Paragraphs>161</Paragraphs>
  <Slides>44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Calibri Light</vt:lpstr>
      <vt:lpstr>Cambria</vt:lpstr>
      <vt:lpstr>Lao UI</vt:lpstr>
      <vt:lpstr>Trebuchet MS</vt:lpstr>
      <vt:lpstr>Tw Cen MT</vt:lpstr>
      <vt:lpstr>Wingdings</vt:lpstr>
      <vt:lpstr>Wingdings 2</vt:lpstr>
      <vt:lpstr>Dwell-Theme</vt:lpstr>
      <vt:lpstr>Dwell-Light-Theme</vt:lpstr>
      <vt:lpstr>PowerPoint Presentation</vt:lpstr>
      <vt:lpstr>1 Corinthians 3-2</vt:lpstr>
      <vt:lpstr>Context</vt:lpstr>
      <vt:lpstr>Context</vt:lpstr>
      <vt:lpstr>PowerPoint Presentation</vt:lpstr>
      <vt:lpstr>PowerPoint Presentation</vt:lpstr>
      <vt:lpstr>1 Corinthians Chapter 3</vt:lpstr>
      <vt:lpstr>Acts 2:41–47 (NASB95) </vt:lpstr>
      <vt:lpstr>Acts 2:41–47 (NASB95) </vt:lpstr>
      <vt:lpstr>Acts 2:41–47 (NASB95) </vt:lpstr>
      <vt:lpstr>Acts Chapter 2</vt:lpstr>
      <vt:lpstr>1 Corinthians Chapter 3</vt:lpstr>
      <vt:lpstr>1 Corinthians Chapter 3</vt:lpstr>
      <vt:lpstr>1 Corinthians Chapter 3</vt:lpstr>
      <vt:lpstr>1 Corinthians Chapter 3</vt:lpstr>
      <vt:lpstr>1 Corinthians Chapter 3</vt:lpstr>
      <vt:lpstr>Building on the foundation</vt:lpstr>
      <vt:lpstr>Building on the foundation</vt:lpstr>
      <vt:lpstr>Building on the foundation</vt:lpstr>
      <vt:lpstr>1 Corinthians Chapter 3</vt:lpstr>
      <vt:lpstr>1 Corinthians Chapter 3</vt:lpstr>
      <vt:lpstr>Building on the foundation</vt:lpstr>
      <vt:lpstr>Building on the foundation</vt:lpstr>
      <vt:lpstr>Building on the Foundation</vt:lpstr>
      <vt:lpstr>Faithfulness vs Fleshliness</vt:lpstr>
      <vt:lpstr>Faithfulness vs Fleshliness</vt:lpstr>
      <vt:lpstr>Faithfulness vs Fleshliness</vt:lpstr>
      <vt:lpstr>No Little People   Francis Schaeffer</vt:lpstr>
      <vt:lpstr>No Little People   Francis Schaeffer</vt:lpstr>
      <vt:lpstr>No Little People   Francis Schaeffer</vt:lpstr>
      <vt:lpstr>No Little People   Francis Schaeffer</vt:lpstr>
      <vt:lpstr>No Little People   Francis Schaeffer</vt:lpstr>
      <vt:lpstr>No Little People   Francis Schaeffer</vt:lpstr>
      <vt:lpstr>No Little People   Francis Schaeffer</vt:lpstr>
      <vt:lpstr>1 Corinthians Chapter 3</vt:lpstr>
      <vt:lpstr>This sounds like a threat</vt:lpstr>
      <vt:lpstr>This sounds like a threat</vt:lpstr>
      <vt:lpstr>The Corinthian People</vt:lpstr>
      <vt:lpstr>The Corinthian People</vt:lpstr>
      <vt:lpstr>How can I be sure? </vt:lpstr>
      <vt:lpstr>PowerPoint Presentation</vt:lpstr>
      <vt:lpstr>PowerPoint Presentation</vt:lpstr>
      <vt:lpstr>1 Corinthians 4:11–14 (NASB95) </vt:lpstr>
      <vt:lpstr>Next Week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LoweryR</dc:creator>
  <cp:lastModifiedBy>DoddH</cp:lastModifiedBy>
  <cp:revision>2</cp:revision>
  <dcterms:created xsi:type="dcterms:W3CDTF">2023-02-12T13:14:30Z</dcterms:created>
  <dcterms:modified xsi:type="dcterms:W3CDTF">2023-03-03T22:54:49Z</dcterms:modified>
</cp:coreProperties>
</file>