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5"/>
  </p:notesMasterIdLst>
  <p:sldIdLst>
    <p:sldId id="1273" r:id="rId2"/>
    <p:sldId id="7322" r:id="rId3"/>
    <p:sldId id="7434" r:id="rId4"/>
    <p:sldId id="7438" r:id="rId5"/>
    <p:sldId id="7436" r:id="rId6"/>
    <p:sldId id="7445" r:id="rId7"/>
    <p:sldId id="7439" r:id="rId8"/>
    <p:sldId id="7440" r:id="rId9"/>
    <p:sldId id="7441" r:id="rId10"/>
    <p:sldId id="7442" r:id="rId11"/>
    <p:sldId id="7447" r:id="rId12"/>
    <p:sldId id="7448" r:id="rId13"/>
    <p:sldId id="7449" r:id="rId14"/>
    <p:sldId id="7450" r:id="rId15"/>
    <p:sldId id="7443" r:id="rId16"/>
    <p:sldId id="7444" r:id="rId17"/>
    <p:sldId id="7446" r:id="rId18"/>
    <p:sldId id="7451" r:id="rId19"/>
    <p:sldId id="7452" r:id="rId20"/>
    <p:sldId id="7454" r:id="rId21"/>
    <p:sldId id="7455" r:id="rId22"/>
    <p:sldId id="7456" r:id="rId23"/>
    <p:sldId id="7457" r:id="rId24"/>
    <p:sldId id="7460" r:id="rId25"/>
    <p:sldId id="7458" r:id="rId26"/>
    <p:sldId id="7459" r:id="rId27"/>
    <p:sldId id="7453" r:id="rId28"/>
    <p:sldId id="7432" r:id="rId29"/>
    <p:sldId id="7461" r:id="rId30"/>
    <p:sldId id="7433" r:id="rId31"/>
    <p:sldId id="7398" r:id="rId32"/>
    <p:sldId id="7462" r:id="rId33"/>
    <p:sldId id="6665" r:id="rId34"/>
  </p:sldIdLst>
  <p:sldSz cx="10160000" cy="5715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99" autoAdjust="0"/>
    <p:restoredTop sz="90476" autoAdjust="0"/>
  </p:normalViewPr>
  <p:slideViewPr>
    <p:cSldViewPr>
      <p:cViewPr>
        <p:scale>
          <a:sx n="74" d="100"/>
          <a:sy n="74" d="100"/>
        </p:scale>
        <p:origin x="912" y="312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139" d="100"/>
        <a:sy n="139" d="100"/>
      </p:scale>
      <p:origin x="0" y="-746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4279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8687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70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1348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3543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7575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7023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9271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05658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9206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3637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9788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633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7284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55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1044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800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107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1 Peter 5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5400" dirty="0">
                <a:ea typeface="ＭＳ Ｐゴシック" pitchFamily="34" charset="-128"/>
              </a:rPr>
              <a:t>Lion Survival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C3CC2496-B4F5-4DEF-B140-49A1532A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Adversary, The Devil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2DA54D9-7649-4186-8726-25D18A22F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we know:</a:t>
            </a:r>
          </a:p>
          <a:p>
            <a:pPr marL="571500" indent="-571500">
              <a:buFontTx/>
              <a:buChar char="-"/>
            </a:pPr>
            <a:r>
              <a:rPr lang="en-US" dirty="0"/>
              <a:t>Jesus dealt Satan a decisive defeat at the cross. </a:t>
            </a:r>
            <a:br>
              <a:rPr lang="en-US" dirty="0"/>
            </a:br>
            <a:r>
              <a:rPr lang="en-US" sz="2000" i="1" dirty="0"/>
              <a:t>(Col 2:15)</a:t>
            </a:r>
          </a:p>
          <a:p>
            <a:pPr marL="571500" indent="-571500">
              <a:buFontTx/>
              <a:buChar char="-"/>
            </a:pPr>
            <a:r>
              <a:rPr lang="en-US" dirty="0"/>
              <a:t>His final doom is certain. </a:t>
            </a:r>
            <a:r>
              <a:rPr lang="en-US" sz="2000" i="1" dirty="0"/>
              <a:t>(Rev 20:10)</a:t>
            </a:r>
          </a:p>
          <a:p>
            <a:pPr marL="571500" indent="-571500">
              <a:buFontTx/>
              <a:buChar char="-"/>
            </a:pPr>
            <a:r>
              <a:rPr lang="en-US" dirty="0"/>
              <a:t>Satan hates God, and spends his remaining time lashing out at Him.</a:t>
            </a:r>
          </a:p>
          <a:p>
            <a:pPr marL="571500" indent="-571500">
              <a:buFontTx/>
              <a:buChar char="-"/>
            </a:pPr>
            <a:r>
              <a:rPr lang="en-US" dirty="0"/>
              <a:t>He tries to harm people by keeping them from God. </a:t>
            </a:r>
            <a:r>
              <a:rPr lang="en-US" sz="2000" i="1" dirty="0"/>
              <a:t>(Acts 26:18)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740691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C3CC2496-B4F5-4DEF-B140-49A1532A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Adversary, The Devil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2DA54D9-7649-4186-8726-25D18A22F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we know:</a:t>
            </a:r>
          </a:p>
          <a:p>
            <a:pPr marL="571500" indent="-571500">
              <a:buFontTx/>
              <a:buChar char="-"/>
            </a:pPr>
            <a:r>
              <a:rPr lang="en-US" dirty="0"/>
              <a:t>How does he attack?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645031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1.bp.blogspot.com/_RwdH5DTKRas/S48f5nwJAWI/AAAAAAAACp8/macRJQ1wCTE/s1600/jesus+arm-wrestling+with+satan+demon.jpg">
            <a:extLst>
              <a:ext uri="{FF2B5EF4-FFF2-40B4-BE49-F238E27FC236}">
                <a16:creationId xmlns:a16="http://schemas.microsoft.com/office/drawing/2014/main" xmlns="" id="{F8672CE8-F43F-4750-814C-80003C534A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2084" y="146050"/>
            <a:ext cx="8995832" cy="5397500"/>
          </a:xfrm>
          <a:noFill/>
          <a:ln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492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hy didn&amp;#39;t Voldemort&amp;#39;s soul split when his spell rebounded in Deathly  Hallows? - Quora">
            <a:extLst>
              <a:ext uri="{FF2B5EF4-FFF2-40B4-BE49-F238E27FC236}">
                <a16:creationId xmlns:a16="http://schemas.microsoft.com/office/drawing/2014/main" xmlns="" id="{65E5B81C-8E22-4372-8B53-7FF7BBC1B3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1119942"/>
            <a:ext cx="9820275" cy="417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87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C3CC2496-B4F5-4DEF-B140-49A1532A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Adversary, The Devil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2DA54D9-7649-4186-8726-25D18A22F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we know:</a:t>
            </a:r>
          </a:p>
          <a:p>
            <a:pPr marL="571500" indent="-571500">
              <a:buFontTx/>
              <a:buChar char="-"/>
            </a:pPr>
            <a:r>
              <a:rPr lang="en-US" dirty="0"/>
              <a:t>How does he attack?</a:t>
            </a:r>
          </a:p>
          <a:p>
            <a:pPr marL="571500" indent="-571500">
              <a:buFontTx/>
              <a:buChar char="-"/>
            </a:pPr>
            <a:r>
              <a:rPr lang="en-US" dirty="0"/>
              <a:t>Through telling lies – distorting your view of God, of yourself, of others, of reality!</a:t>
            </a:r>
          </a:p>
          <a:p>
            <a:pPr marL="571500" indent="-571500">
              <a:buFontTx/>
              <a:buChar char="-"/>
            </a:pPr>
            <a:r>
              <a:rPr lang="en-US" dirty="0"/>
              <a:t>And he’s really good at it!</a:t>
            </a:r>
          </a:p>
        </p:txBody>
      </p:sp>
    </p:spTree>
    <p:extLst>
      <p:ext uri="{BB962C8B-B14F-4D97-AF65-F5344CB8AC3E}">
        <p14:creationId xmlns:p14="http://schemas.microsoft.com/office/powerpoint/2010/main" val="241013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 Be of sober spirit, be on the alert.</a:t>
            </a:r>
          </a:p>
          <a:p>
            <a:r>
              <a:rPr lang="en-US" dirty="0"/>
              <a:t>Your adversary, the devil, prowls around </a:t>
            </a:r>
            <a:br>
              <a:rPr lang="en-US" dirty="0"/>
            </a:br>
            <a:r>
              <a:rPr lang="en-US" dirty="0"/>
              <a:t>like a roaring lion, seeking someone to devour.</a:t>
            </a:r>
          </a:p>
        </p:txBody>
      </p:sp>
    </p:spTree>
    <p:extLst>
      <p:ext uri="{BB962C8B-B14F-4D97-AF65-F5344CB8AC3E}">
        <p14:creationId xmlns:p14="http://schemas.microsoft.com/office/powerpoint/2010/main" val="9195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477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 Be of sober spirit, be on the alert.</a:t>
            </a:r>
          </a:p>
          <a:p>
            <a:r>
              <a:rPr lang="en-US" dirty="0"/>
              <a:t>Your adversary, the devil, prowls around </a:t>
            </a:r>
            <a:br>
              <a:rPr lang="en-US" dirty="0"/>
            </a:br>
            <a:r>
              <a:rPr lang="en-US" dirty="0"/>
              <a:t>like a roaring lion, seeking someone to devour.</a:t>
            </a:r>
          </a:p>
        </p:txBody>
      </p:sp>
    </p:spTree>
    <p:extLst>
      <p:ext uri="{BB962C8B-B14F-4D97-AF65-F5344CB8AC3E}">
        <p14:creationId xmlns:p14="http://schemas.microsoft.com/office/powerpoint/2010/main" val="3362379020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2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4972B8-EC7F-4149-A7E4-BAEBF0401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7FEDAC-0253-45AF-8ED1-3842633B8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“Behind the scenes the lions take their positions”</a:t>
            </a:r>
          </a:p>
          <a:p>
            <a:r>
              <a:rPr lang="en-US" dirty="0"/>
              <a:t>“Nearly everybody scatters”</a:t>
            </a:r>
          </a:p>
          <a:p>
            <a:r>
              <a:rPr lang="en-US" dirty="0"/>
              <a:t>“But the warthog seems oblivious”</a:t>
            </a:r>
          </a:p>
          <a:p>
            <a:pPr marL="571500" indent="-571500">
              <a:buFontTx/>
              <a:buChar char="-"/>
            </a:pPr>
            <a:r>
              <a:rPr lang="en-US" dirty="0"/>
              <a:t>Not sober or alert!</a:t>
            </a:r>
          </a:p>
          <a:p>
            <a:r>
              <a:rPr lang="en-US" dirty="0"/>
              <a:t>Devoured!</a:t>
            </a:r>
          </a:p>
        </p:txBody>
      </p:sp>
    </p:spTree>
    <p:extLst>
      <p:ext uri="{BB962C8B-B14F-4D97-AF65-F5344CB8AC3E}">
        <p14:creationId xmlns:p14="http://schemas.microsoft.com/office/powerpoint/2010/main" val="355551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 Be of sober spirit, be on the alert.</a:t>
            </a:r>
          </a:p>
          <a:p>
            <a:r>
              <a:rPr lang="en-US" dirty="0"/>
              <a:t>Your adversary, the devil, prowls around </a:t>
            </a:r>
            <a:br>
              <a:rPr lang="en-US" dirty="0"/>
            </a:br>
            <a:r>
              <a:rPr lang="en-US" dirty="0"/>
              <a:t>like a roaring lion, seeking someone to devour.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95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4972B8-EC7F-4149-A7E4-BAEBF0401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7FEDAC-0253-45AF-8ED1-3842633B8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Sophistication! – “One behind the target and two lying in wait.”</a:t>
            </a:r>
          </a:p>
          <a:p>
            <a:r>
              <a:rPr lang="en-US" dirty="0"/>
              <a:t>Separated during panic, and devoured</a:t>
            </a:r>
          </a:p>
        </p:txBody>
      </p:sp>
    </p:spTree>
    <p:extLst>
      <p:ext uri="{BB962C8B-B14F-4D97-AF65-F5344CB8AC3E}">
        <p14:creationId xmlns:p14="http://schemas.microsoft.com/office/powerpoint/2010/main" val="197282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473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4972B8-EC7F-4149-A7E4-BAEBF0401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7FEDAC-0253-45AF-8ED1-3842633B8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Seeking “a manageable target”</a:t>
            </a:r>
          </a:p>
          <a:p>
            <a:r>
              <a:rPr lang="en-US" dirty="0"/>
              <a:t>	In our context, an easy target is someone who doesn’t have a firm grasp of God’s truth</a:t>
            </a:r>
          </a:p>
        </p:txBody>
      </p:sp>
    </p:spTree>
    <p:extLst>
      <p:ext uri="{BB962C8B-B14F-4D97-AF65-F5344CB8AC3E}">
        <p14:creationId xmlns:p14="http://schemas.microsoft.com/office/powerpoint/2010/main" val="323642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4972B8-EC7F-4149-A7E4-BAEBF0401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7FEDAC-0253-45AF-8ED1-3842633B8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lead lion “roars to scare the cows”</a:t>
            </a:r>
          </a:p>
          <a:p>
            <a:r>
              <a:rPr lang="en-US" dirty="0"/>
              <a:t>	Lions roar for 3 reasons:</a:t>
            </a:r>
          </a:p>
          <a:p>
            <a:pPr marL="571500" indent="-571500">
              <a:buFontTx/>
              <a:buChar char="-"/>
            </a:pPr>
            <a:r>
              <a:rPr lang="en-US" dirty="0"/>
              <a:t>Communication with the other lions</a:t>
            </a:r>
          </a:p>
          <a:p>
            <a:pPr marL="571500" indent="-571500">
              <a:buFontTx/>
              <a:buChar char="-"/>
            </a:pPr>
            <a:r>
              <a:rPr lang="en-US" dirty="0"/>
              <a:t>To intimidate other creatures (“Back off!”)</a:t>
            </a:r>
          </a:p>
          <a:p>
            <a:pPr marL="571500" indent="-571500">
              <a:buFontTx/>
              <a:buChar char="-"/>
            </a:pPr>
            <a:r>
              <a:rPr lang="en-US" dirty="0"/>
              <a:t>To induce panic and separate their prey</a:t>
            </a:r>
          </a:p>
        </p:txBody>
      </p:sp>
    </p:spTree>
    <p:extLst>
      <p:ext uri="{BB962C8B-B14F-4D97-AF65-F5344CB8AC3E}">
        <p14:creationId xmlns:p14="http://schemas.microsoft.com/office/powerpoint/2010/main" val="9337120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:a16="http://schemas.microsoft.com/office/drawing/2014/main" xmlns="" id="{9B4972B8-EC7F-4149-A7E4-BAEBF0401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7FEDAC-0253-45AF-8ED1-3842633B8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“The calf loses his mother. Now he’s defenseless.”</a:t>
            </a:r>
          </a:p>
          <a:p>
            <a:pPr marL="571500" indent="-571500">
              <a:buFontTx/>
              <a:buChar char="-"/>
            </a:pPr>
            <a:r>
              <a:rPr lang="en-US" dirty="0"/>
              <a:t>How easy is it to separate you from the pack?</a:t>
            </a:r>
          </a:p>
        </p:txBody>
      </p:sp>
    </p:spTree>
    <p:extLst>
      <p:ext uri="{BB962C8B-B14F-4D97-AF65-F5344CB8AC3E}">
        <p14:creationId xmlns:p14="http://schemas.microsoft.com/office/powerpoint/2010/main" val="17727270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4972B8-EC7F-4149-A7E4-BAEBF0401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7FEDAC-0253-45AF-8ED1-3842633B8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Sadness: </a:t>
            </a:r>
            <a:br>
              <a:rPr lang="en-US" dirty="0"/>
            </a:br>
            <a:r>
              <a:rPr lang="en-US" dirty="0"/>
              <a:t>“In disbelief she tries to urge her baby to its feet.”</a:t>
            </a:r>
          </a:p>
          <a:p>
            <a:r>
              <a:rPr lang="en-US" dirty="0"/>
              <a:t>We will see people picked off by Satan</a:t>
            </a:r>
          </a:p>
          <a:p>
            <a:pPr marL="571500" indent="-571500">
              <a:buFontTx/>
              <a:buChar char="-"/>
            </a:pPr>
            <a:r>
              <a:rPr lang="en-US" dirty="0"/>
              <a:t>Accusations</a:t>
            </a:r>
          </a:p>
          <a:p>
            <a:pPr marL="571500" indent="-571500">
              <a:buFontTx/>
              <a:buChar char="-"/>
            </a:pPr>
            <a:r>
              <a:rPr lang="en-US" dirty="0"/>
              <a:t>Temptation</a:t>
            </a:r>
          </a:p>
          <a:p>
            <a:pPr marL="571500" indent="-571500">
              <a:buFontTx/>
              <a:buChar char="-"/>
            </a:pPr>
            <a:r>
              <a:rPr lang="en-US" dirty="0"/>
              <a:t>Division</a:t>
            </a:r>
          </a:p>
          <a:p>
            <a:pPr marL="571500" indent="-571500">
              <a:buFontTx/>
              <a:buChar char="-"/>
            </a:pPr>
            <a:r>
              <a:rPr lang="en-US" dirty="0"/>
              <a:t>Intimidation </a:t>
            </a:r>
            <a:r>
              <a:rPr lang="en-US" sz="2800" i="1" dirty="0"/>
              <a:t>(discouragement, unworthiness, threats)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13021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 </a:t>
            </a:r>
            <a:r>
              <a:rPr lang="en-US" dirty="0"/>
              <a:t>Be of sober spirit, be on the alert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adversary, the devil, prowls around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like a roaring lion, seeking someone to devour.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BA45C310-2AD4-4AD7-97A9-4EDD4F49E26A}"/>
              </a:ext>
            </a:extLst>
          </p:cNvPr>
          <p:cNvSpPr/>
          <p:nvPr/>
        </p:nvSpPr>
        <p:spPr bwMode="auto">
          <a:xfrm>
            <a:off x="431800" y="2476500"/>
            <a:ext cx="24384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 Be alert!</a:t>
            </a:r>
          </a:p>
        </p:txBody>
      </p:sp>
    </p:spTree>
    <p:extLst>
      <p:ext uri="{BB962C8B-B14F-4D97-AF65-F5344CB8AC3E}">
        <p14:creationId xmlns:p14="http://schemas.microsoft.com/office/powerpoint/2010/main" val="11547609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 But resist him, firm in the faith,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BFE0FB80-6719-41AA-AA6B-D2F6DB53CD86}"/>
              </a:ext>
            </a:extLst>
          </p:cNvPr>
          <p:cNvSpPr/>
          <p:nvPr/>
        </p:nvSpPr>
        <p:spPr bwMode="auto">
          <a:xfrm>
            <a:off x="431800" y="2476500"/>
            <a:ext cx="82296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 Be firm in the faith! Learn the Scriptures!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9D264328-9F8E-4F83-9FE2-EE33C5CD5570}"/>
              </a:ext>
            </a:extLst>
          </p:cNvPr>
          <p:cNvSpPr/>
          <p:nvPr/>
        </p:nvSpPr>
        <p:spPr bwMode="auto">
          <a:xfrm>
            <a:off x="812800" y="3686175"/>
            <a:ext cx="82296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3. Resist the devil and he will flee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(James 4:6)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42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 But resist him, firm in the faith,</a:t>
            </a:r>
          </a:p>
          <a:p>
            <a:r>
              <a:rPr lang="en-US" dirty="0"/>
              <a:t>knowing that the same experiences of suffering are being accomplished by your brethren who are in the world.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BFE0FB80-6719-41AA-AA6B-D2F6DB53CD86}"/>
              </a:ext>
            </a:extLst>
          </p:cNvPr>
          <p:cNvSpPr/>
          <p:nvPr/>
        </p:nvSpPr>
        <p:spPr bwMode="auto">
          <a:xfrm>
            <a:off x="431800" y="2476500"/>
            <a:ext cx="82296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 Remember: You aren’t in this alone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98DEF028-0442-4476-A873-9FA6FD850194}"/>
              </a:ext>
            </a:extLst>
          </p:cNvPr>
          <p:cNvSpPr/>
          <p:nvPr/>
        </p:nvSpPr>
        <p:spPr bwMode="auto">
          <a:xfrm>
            <a:off x="1117600" y="3419284"/>
            <a:ext cx="82296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 Beware of strategies to separate you from God and from the pack (like division, accusation, temptation)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0904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 Be of sober spirit, be on the alert.</a:t>
            </a:r>
          </a:p>
          <a:p>
            <a:r>
              <a:rPr lang="en-US" dirty="0"/>
              <a:t>Your adversary, the devil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prowls around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like a roaring lion, seeking someone to devour.</a:t>
            </a:r>
          </a:p>
        </p:txBody>
      </p:sp>
    </p:spTree>
    <p:extLst>
      <p:ext uri="{BB962C8B-B14F-4D97-AF65-F5344CB8AC3E}">
        <p14:creationId xmlns:p14="http://schemas.microsoft.com/office/powerpoint/2010/main" val="65829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 After you have suffered for a little while,</a:t>
            </a:r>
          </a:p>
          <a:p>
            <a:r>
              <a:rPr lang="en-US" dirty="0"/>
              <a:t>the God of all grace, who called you to His eternal glory in Christ,</a:t>
            </a:r>
          </a:p>
          <a:p>
            <a:r>
              <a:rPr lang="en-US" dirty="0"/>
              <a:t>will Himself perfect, confirm, strengthen and establish you.</a:t>
            </a:r>
          </a:p>
          <a:p>
            <a:r>
              <a:rPr lang="en-US" dirty="0"/>
              <a:t>11 To Him be dominion forever and ever. Amen.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77BF04F4-AAE4-422A-A048-463591BDB208}"/>
              </a:ext>
            </a:extLst>
          </p:cNvPr>
          <p:cNvSpPr/>
          <p:nvPr/>
        </p:nvSpPr>
        <p:spPr bwMode="auto">
          <a:xfrm>
            <a:off x="188385" y="3752278"/>
            <a:ext cx="72390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6. Remember: It will all be over soon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59384CCE-330D-4CFF-B841-78155AACE890}"/>
              </a:ext>
            </a:extLst>
          </p:cNvPr>
          <p:cNvSpPr/>
          <p:nvPr/>
        </p:nvSpPr>
        <p:spPr bwMode="auto">
          <a:xfrm>
            <a:off x="545041" y="4497099"/>
            <a:ext cx="94488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7. Remember: God has dominion even over Satan</a:t>
            </a:r>
          </a:p>
        </p:txBody>
      </p:sp>
    </p:spTree>
    <p:extLst>
      <p:ext uri="{BB962C8B-B14F-4D97-AF65-F5344CB8AC3E}">
        <p14:creationId xmlns:p14="http://schemas.microsoft.com/office/powerpoint/2010/main" val="20303428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Conclusions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/>
            <a:r>
              <a:rPr lang="en-US" sz="4000" dirty="0"/>
              <a:t>There’s a lion on the loose who wants to devour you</a:t>
            </a:r>
          </a:p>
          <a:p>
            <a:pPr marL="228600" indent="-228600"/>
            <a:r>
              <a:rPr lang="en-US" sz="4000" dirty="0"/>
              <a:t>But there’s an even greater Lion who gave his life for you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Conclusions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/>
            <a:r>
              <a:rPr lang="en-US" sz="4000" dirty="0"/>
              <a:t>There’s a lion on the loose who wants to devour you</a:t>
            </a:r>
          </a:p>
          <a:p>
            <a:pPr marL="228600" indent="-228600"/>
            <a:r>
              <a:rPr lang="en-US" sz="4000" dirty="0"/>
              <a:t>But there’s an even greater Lion who gave his life for you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xmlns="" id="{EF177ACD-4883-4AA6-90CE-A5F5EAB40AEA}"/>
              </a:ext>
            </a:extLst>
          </p:cNvPr>
          <p:cNvSpPr/>
          <p:nvPr/>
        </p:nvSpPr>
        <p:spPr bwMode="auto">
          <a:xfrm>
            <a:off x="3098800" y="2933700"/>
            <a:ext cx="67818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Look, the Lion of the tribe of Judah, the heir to David’s throne, has won the victory…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Then I saw a Lamb that looked as if it had been slaughtered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(Rev 5:5-6)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9009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See the Dwell App OR </a:t>
            </a:r>
            <a:r>
              <a:rPr lang="en-US" sz="2400" u="sng" dirty="0">
                <a:ea typeface="ＭＳ Ｐゴシック" pitchFamily="34" charset="-128"/>
              </a:rPr>
              <a:t>teachings.dwellcc.org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1 Peter 5</a:t>
            </a:r>
          </a:p>
        </p:txBody>
      </p:sp>
      <p:pic>
        <p:nvPicPr>
          <p:cNvPr id="9218" name="Picture 2" descr="Satan and His Kingdom: What the Bible Says and How It Matters to You:  McCallum, Dennis: 9780764206498: Amazon.com: Books">
            <a:extLst>
              <a:ext uri="{FF2B5EF4-FFF2-40B4-BE49-F238E27FC236}">
                <a16:creationId xmlns:a16="http://schemas.microsoft.com/office/drawing/2014/main" xmlns="" id="{3CED9CB5-6F25-4397-A435-472ECBC86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3" y="2762250"/>
            <a:ext cx="1795463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28112EAB-51A2-428E-9051-FC99472B2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Adversary, The Devil</a:t>
            </a:r>
          </a:p>
        </p:txBody>
      </p:sp>
      <p:pic>
        <p:nvPicPr>
          <p:cNvPr id="4100" name="Picture 4" descr="Demons | Cryptid Wiki | Fandom">
            <a:extLst>
              <a:ext uri="{FF2B5EF4-FFF2-40B4-BE49-F238E27FC236}">
                <a16:creationId xmlns:a16="http://schemas.microsoft.com/office/drawing/2014/main" xmlns="" id="{80C50D2B-A478-4C9D-8AC5-BDCF58BD70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27" y="952500"/>
            <a:ext cx="6185821" cy="463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67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28112EAB-51A2-428E-9051-FC99472B2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Adversary, The Devil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4089ED1-B55D-4FA5-8757-3D4A095B7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33" y="952500"/>
            <a:ext cx="8991600" cy="463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4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17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E9A6019-37BC-4C19-8A83-6FE419ED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400" y="4840705"/>
            <a:ext cx="2260600" cy="1091914"/>
          </a:xfrm>
        </p:spPr>
        <p:txBody>
          <a:bodyPr/>
          <a:lstStyle/>
          <a:p>
            <a:r>
              <a:rPr lang="en-US" sz="900" dirty="0" err="1"/>
              <a:t>Barna</a:t>
            </a:r>
            <a:r>
              <a:rPr lang="en-US" sz="900" dirty="0"/>
              <a:t> Group. “Most American Christians Do Not Believe that Satan or the Holy Spirit Exist” April 10, 2009. https://www.barna.com/research/most-american-christians-do-not-believe-that-satan-or-the-holy-spirit-exist/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1A8F22B4-0AFA-49A8-8B69-4D4662281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7653865" cy="5521324"/>
          </a:xfrm>
        </p:spPr>
        <p:txBody>
          <a:bodyPr/>
          <a:lstStyle/>
          <a:p>
            <a:r>
              <a:rPr lang="en-US" dirty="0"/>
              <a:t>Four out of ten Christians (40%) strongly agreed that Satan “is not a living being but is a symbol of evil.”</a:t>
            </a:r>
          </a:p>
          <a:p>
            <a:r>
              <a:rPr lang="en-US" dirty="0"/>
              <a:t>An additional two out of ten Christians (19%) said they “agree somewhat” with that perspective.</a:t>
            </a:r>
          </a:p>
        </p:txBody>
      </p:sp>
      <p:pic>
        <p:nvPicPr>
          <p:cNvPr id="5122" name="Picture 2" descr="Barna Group - Knowledge to navigate a changing world">
            <a:extLst>
              <a:ext uri="{FF2B5EF4-FFF2-40B4-BE49-F238E27FC236}">
                <a16:creationId xmlns:a16="http://schemas.microsoft.com/office/drawing/2014/main" xmlns="" id="{A0CE734B-B3D7-4486-BF8F-15655560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414" y="79376"/>
            <a:ext cx="2016124" cy="201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atan | South Park Archives | Fandom">
            <a:extLst>
              <a:ext uri="{FF2B5EF4-FFF2-40B4-BE49-F238E27FC236}">
                <a16:creationId xmlns:a16="http://schemas.microsoft.com/office/drawing/2014/main" xmlns="" id="{A9960645-144C-4F20-8CDA-0E571E4C2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510" y="2171700"/>
            <a:ext cx="1998027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42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C3CC2496-B4F5-4DEF-B140-49A1532A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Adversary, The Devil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2DA54D9-7649-4186-8726-25D18A22F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believe in Satan?</a:t>
            </a:r>
          </a:p>
          <a:p>
            <a:pPr marL="571500" indent="-571500">
              <a:buFontTx/>
              <a:buChar char="-"/>
            </a:pPr>
            <a:r>
              <a:rPr lang="en-US" dirty="0"/>
              <a:t>There’s not time to fully explore this question</a:t>
            </a:r>
          </a:p>
          <a:p>
            <a:pPr marL="571500" indent="-571500">
              <a:buFontTx/>
              <a:buChar char="-"/>
            </a:pPr>
            <a:r>
              <a:rPr lang="en-US" dirty="0"/>
              <a:t>But Peter believed in him</a:t>
            </a:r>
          </a:p>
          <a:p>
            <a:pPr marL="571500" indent="-571500">
              <a:buFontTx/>
              <a:buChar char="-"/>
            </a:pPr>
            <a:r>
              <a:rPr lang="en-US" dirty="0"/>
              <a:t>And so did Jesus!</a:t>
            </a:r>
          </a:p>
          <a:p>
            <a:pPr marL="971550" lvl="1" indent="-571500">
              <a:buFontTx/>
              <a:buChar char="-"/>
            </a:pPr>
            <a:r>
              <a:rPr lang="en-US" dirty="0"/>
              <a:t>Luke 4</a:t>
            </a:r>
          </a:p>
          <a:p>
            <a:pPr marL="971550" lvl="1" indent="-571500">
              <a:buFontTx/>
              <a:buChar char="-"/>
            </a:pPr>
            <a:r>
              <a:rPr lang="en-US" dirty="0"/>
              <a:t>Luke 22:31-32</a:t>
            </a:r>
          </a:p>
        </p:txBody>
      </p:sp>
    </p:spTree>
    <p:extLst>
      <p:ext uri="{BB962C8B-B14F-4D97-AF65-F5344CB8AC3E}">
        <p14:creationId xmlns:p14="http://schemas.microsoft.com/office/powerpoint/2010/main" val="216183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C3CC2496-B4F5-4DEF-B140-49A1532A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Adversary, The Devil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2DA54D9-7649-4186-8726-25D18A22F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we know:</a:t>
            </a:r>
          </a:p>
          <a:p>
            <a:pPr marL="571500" indent="-571500">
              <a:buFontTx/>
              <a:buChar char="-"/>
            </a:pPr>
            <a:r>
              <a:rPr lang="en-US" dirty="0"/>
              <a:t>He was once the leader of the angels </a:t>
            </a:r>
            <a:r>
              <a:rPr lang="en-US" sz="2000" i="1" dirty="0"/>
              <a:t>(</a:t>
            </a:r>
            <a:r>
              <a:rPr lang="en-US" sz="2000" i="1" dirty="0" err="1"/>
              <a:t>Ezek</a:t>
            </a:r>
            <a:r>
              <a:rPr lang="en-US" sz="2000" i="1" dirty="0"/>
              <a:t> 28)</a:t>
            </a:r>
            <a:endParaRPr lang="en-US" i="1" dirty="0"/>
          </a:p>
          <a:p>
            <a:pPr marL="571500" indent="-571500">
              <a:buFontTx/>
              <a:buChar char="-"/>
            </a:pPr>
            <a:r>
              <a:rPr lang="en-US" dirty="0"/>
              <a:t>He grew proud and turned on God </a:t>
            </a:r>
            <a:r>
              <a:rPr lang="en-US" sz="2000" i="1" dirty="0"/>
              <a:t>(1 Tim 3:6-7; </a:t>
            </a:r>
            <a:r>
              <a:rPr lang="en-US" sz="2000" i="1" dirty="0" err="1"/>
              <a:t>Ezek</a:t>
            </a:r>
            <a:r>
              <a:rPr lang="en-US" sz="2000" i="1" dirty="0"/>
              <a:t> 28)</a:t>
            </a:r>
            <a:endParaRPr lang="en-US" i="1" dirty="0"/>
          </a:p>
          <a:p>
            <a:pPr marL="571500" indent="-571500">
              <a:buFontTx/>
              <a:buChar char="-"/>
            </a:pPr>
            <a:r>
              <a:rPr lang="en-US" dirty="0"/>
              <a:t>Convinced other angels to join him </a:t>
            </a:r>
            <a:r>
              <a:rPr lang="en-US" sz="2000" i="1" dirty="0"/>
              <a:t>(Rev 12:4, 9)</a:t>
            </a:r>
          </a:p>
          <a:p>
            <a:pPr marL="571500" indent="-571500">
              <a:buFontTx/>
              <a:buChar char="-"/>
            </a:pPr>
            <a:r>
              <a:rPr lang="en-US" dirty="0"/>
              <a:t>He has many names</a:t>
            </a:r>
            <a:endParaRPr lang="en-US" sz="54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FDF9D04A-EC70-4E22-973D-6956700C06B5}"/>
              </a:ext>
            </a:extLst>
          </p:cNvPr>
          <p:cNvSpPr/>
          <p:nvPr/>
        </p:nvSpPr>
        <p:spPr bwMode="auto">
          <a:xfrm>
            <a:off x="5080000" y="3488575"/>
            <a:ext cx="4789714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Satan = the adversary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Devil = the accuser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Father of Lies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8:44)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Thief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10:10-11)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7871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767</Words>
  <Application>Microsoft Office PowerPoint</Application>
  <PresentationFormat>Custom</PresentationFormat>
  <Paragraphs>133</Paragraphs>
  <Slides>33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MS PGothic</vt:lpstr>
      <vt:lpstr>MS PGothic</vt:lpstr>
      <vt:lpstr>Arial</vt:lpstr>
      <vt:lpstr>Calibri Light</vt:lpstr>
      <vt:lpstr>Georgia</vt:lpstr>
      <vt:lpstr>Papyrus</vt:lpstr>
      <vt:lpstr>Times New Roman</vt:lpstr>
      <vt:lpstr>Default Design</vt:lpstr>
      <vt:lpstr>1 Peter 5</vt:lpstr>
      <vt:lpstr>1 Peter 5</vt:lpstr>
      <vt:lpstr>1 Peter 5</vt:lpstr>
      <vt:lpstr>Your Adversary, The Devil</vt:lpstr>
      <vt:lpstr>Your Adversary, The Devil</vt:lpstr>
      <vt:lpstr>PowerPoint Presentation</vt:lpstr>
      <vt:lpstr>Barna Group. “Most American Christians Do Not Believe that Satan or the Holy Spirit Exist” April 10, 2009. https://www.barna.com/research/most-american-christians-do-not-believe-that-satan-or-the-holy-spirit-exist/</vt:lpstr>
      <vt:lpstr>Your Adversary, The Devil</vt:lpstr>
      <vt:lpstr>Your Adversary, The Devil</vt:lpstr>
      <vt:lpstr>Your Adversary, The Devil</vt:lpstr>
      <vt:lpstr>Your Adversary, The Devil</vt:lpstr>
      <vt:lpstr>PowerPoint Presentation</vt:lpstr>
      <vt:lpstr>PowerPoint Presentation</vt:lpstr>
      <vt:lpstr>Your Adversary, The Devil</vt:lpstr>
      <vt:lpstr>1 Peter 5</vt:lpstr>
      <vt:lpstr>PowerPoint Presentation</vt:lpstr>
      <vt:lpstr>1 Peter 5</vt:lpstr>
      <vt:lpstr>PowerPoint Presentation</vt:lpstr>
      <vt:lpstr>Observations</vt:lpstr>
      <vt:lpstr>PowerPoint Presentation</vt:lpstr>
      <vt:lpstr>Observations</vt:lpstr>
      <vt:lpstr>PowerPoint Presentation</vt:lpstr>
      <vt:lpstr>Observations</vt:lpstr>
      <vt:lpstr>Observations</vt:lpstr>
      <vt:lpstr>Observations</vt:lpstr>
      <vt:lpstr>Observations</vt:lpstr>
      <vt:lpstr>1 Peter 5</vt:lpstr>
      <vt:lpstr>1 Peter 5</vt:lpstr>
      <vt:lpstr>1 Peter 5</vt:lpstr>
      <vt:lpstr>1 Peter 5</vt:lpstr>
      <vt:lpstr>Conclusions</vt:lpstr>
      <vt:lpstr>Conclusions</vt:lpstr>
      <vt:lpstr>1 Peter 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2021-10-25T19:13:51Z</dcterms:modified>
</cp:coreProperties>
</file>