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7081" r:id="rId2"/>
    <p:sldId id="7570" r:id="rId3"/>
    <p:sldId id="7571" r:id="rId4"/>
    <p:sldId id="8065" r:id="rId5"/>
    <p:sldId id="7910" r:id="rId6"/>
    <p:sldId id="8000" r:id="rId7"/>
    <p:sldId id="8003" r:id="rId8"/>
    <p:sldId id="8004" r:id="rId9"/>
    <p:sldId id="8005" r:id="rId10"/>
    <p:sldId id="8006" r:id="rId11"/>
    <p:sldId id="8007" r:id="rId12"/>
    <p:sldId id="8008" r:id="rId13"/>
    <p:sldId id="8009" r:id="rId14"/>
    <p:sldId id="8010" r:id="rId15"/>
    <p:sldId id="8011" r:id="rId16"/>
    <p:sldId id="8012" r:id="rId17"/>
    <p:sldId id="8014" r:id="rId18"/>
    <p:sldId id="8015" r:id="rId19"/>
    <p:sldId id="8016" r:id="rId20"/>
    <p:sldId id="8017" r:id="rId21"/>
    <p:sldId id="8020" r:id="rId22"/>
    <p:sldId id="8018" r:id="rId23"/>
    <p:sldId id="8066" r:id="rId24"/>
    <p:sldId id="8071" r:id="rId25"/>
    <p:sldId id="8021" r:id="rId26"/>
    <p:sldId id="8022" r:id="rId27"/>
    <p:sldId id="8023" r:id="rId28"/>
    <p:sldId id="8025" r:id="rId29"/>
    <p:sldId id="8075" r:id="rId30"/>
    <p:sldId id="8028" r:id="rId31"/>
    <p:sldId id="8029" r:id="rId32"/>
    <p:sldId id="8030" r:id="rId33"/>
    <p:sldId id="8069" r:id="rId34"/>
    <p:sldId id="8032" r:id="rId35"/>
    <p:sldId id="8068" r:id="rId36"/>
    <p:sldId id="8034" r:id="rId37"/>
    <p:sldId id="8037" r:id="rId38"/>
    <p:sldId id="8073" r:id="rId39"/>
    <p:sldId id="8072" r:id="rId40"/>
    <p:sldId id="8043" r:id="rId41"/>
    <p:sldId id="8070" r:id="rId42"/>
    <p:sldId id="8047" r:id="rId43"/>
    <p:sldId id="8046" r:id="rId44"/>
    <p:sldId id="8048" r:id="rId45"/>
    <p:sldId id="8049" r:id="rId46"/>
    <p:sldId id="8050" r:id="rId47"/>
    <p:sldId id="8051" r:id="rId48"/>
    <p:sldId id="8052" r:id="rId49"/>
    <p:sldId id="8053" r:id="rId50"/>
    <p:sldId id="8054" r:id="rId51"/>
    <p:sldId id="8055" r:id="rId52"/>
    <p:sldId id="928" r:id="rId53"/>
    <p:sldId id="8074" r:id="rId54"/>
    <p:sldId id="8057" r:id="rId55"/>
    <p:sldId id="8058" r:id="rId56"/>
    <p:sldId id="8059" r:id="rId57"/>
    <p:sldId id="8060" r:id="rId58"/>
    <p:sldId id="8061" r:id="rId59"/>
    <p:sldId id="8062" r:id="rId60"/>
    <p:sldId id="8063" r:id="rId61"/>
    <p:sldId id="7645" r:id="rId62"/>
    <p:sldId id="6976" r:id="rId6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E1C"/>
    <a:srgbClr val="DCDC92"/>
    <a:srgbClr val="F79747"/>
    <a:srgbClr val="F68B32"/>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8" autoAdjust="0"/>
    <p:restoredTop sz="90958" autoAdjust="0"/>
  </p:normalViewPr>
  <p:slideViewPr>
    <p:cSldViewPr>
      <p:cViewPr varScale="1">
        <p:scale>
          <a:sx n="67" d="100"/>
          <a:sy n="67" d="100"/>
        </p:scale>
        <p:origin x="1128"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3/20/2023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44</a:t>
            </a:fld>
            <a:endParaRPr lang="en-US"/>
          </a:p>
        </p:txBody>
      </p:sp>
    </p:spTree>
    <p:extLst>
      <p:ext uri="{BB962C8B-B14F-4D97-AF65-F5344CB8AC3E}">
        <p14:creationId xmlns:p14="http://schemas.microsoft.com/office/powerpoint/2010/main" val="151226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45</a:t>
            </a:fld>
            <a:endParaRPr lang="en-US"/>
          </a:p>
        </p:txBody>
      </p:sp>
    </p:spTree>
    <p:extLst>
      <p:ext uri="{BB962C8B-B14F-4D97-AF65-F5344CB8AC3E}">
        <p14:creationId xmlns:p14="http://schemas.microsoft.com/office/powerpoint/2010/main" val="143921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46</a:t>
            </a:fld>
            <a:endParaRPr lang="en-US"/>
          </a:p>
        </p:txBody>
      </p:sp>
    </p:spTree>
    <p:extLst>
      <p:ext uri="{BB962C8B-B14F-4D97-AF65-F5344CB8AC3E}">
        <p14:creationId xmlns:p14="http://schemas.microsoft.com/office/powerpoint/2010/main" val="197320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47</a:t>
            </a:fld>
            <a:endParaRPr lang="en-US"/>
          </a:p>
        </p:txBody>
      </p:sp>
    </p:spTree>
    <p:extLst>
      <p:ext uri="{BB962C8B-B14F-4D97-AF65-F5344CB8AC3E}">
        <p14:creationId xmlns:p14="http://schemas.microsoft.com/office/powerpoint/2010/main" val="103918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48</a:t>
            </a:fld>
            <a:endParaRPr lang="en-US"/>
          </a:p>
        </p:txBody>
      </p:sp>
    </p:spTree>
    <p:extLst>
      <p:ext uri="{BB962C8B-B14F-4D97-AF65-F5344CB8AC3E}">
        <p14:creationId xmlns:p14="http://schemas.microsoft.com/office/powerpoint/2010/main" val="246133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49</a:t>
            </a:fld>
            <a:endParaRPr lang="en-US"/>
          </a:p>
        </p:txBody>
      </p:sp>
    </p:spTree>
    <p:extLst>
      <p:ext uri="{BB962C8B-B14F-4D97-AF65-F5344CB8AC3E}">
        <p14:creationId xmlns:p14="http://schemas.microsoft.com/office/powerpoint/2010/main" val="350812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50</a:t>
            </a:fld>
            <a:endParaRPr lang="en-US"/>
          </a:p>
        </p:txBody>
      </p:sp>
    </p:spTree>
    <p:extLst>
      <p:ext uri="{BB962C8B-B14F-4D97-AF65-F5344CB8AC3E}">
        <p14:creationId xmlns:p14="http://schemas.microsoft.com/office/powerpoint/2010/main" val="72864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51</a:t>
            </a:fld>
            <a:endParaRPr lang="en-US"/>
          </a:p>
        </p:txBody>
      </p:sp>
    </p:spTree>
    <p:extLst>
      <p:ext uri="{BB962C8B-B14F-4D97-AF65-F5344CB8AC3E}">
        <p14:creationId xmlns:p14="http://schemas.microsoft.com/office/powerpoint/2010/main" val="396219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54</a:t>
            </a:fld>
            <a:endParaRPr lang="en-US"/>
          </a:p>
        </p:txBody>
      </p:sp>
    </p:spTree>
    <p:extLst>
      <p:ext uri="{BB962C8B-B14F-4D97-AF65-F5344CB8AC3E}">
        <p14:creationId xmlns:p14="http://schemas.microsoft.com/office/powerpoint/2010/main" val="289311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55</a:t>
            </a:fld>
            <a:endParaRPr lang="en-US"/>
          </a:p>
        </p:txBody>
      </p:sp>
    </p:spTree>
    <p:extLst>
      <p:ext uri="{BB962C8B-B14F-4D97-AF65-F5344CB8AC3E}">
        <p14:creationId xmlns:p14="http://schemas.microsoft.com/office/powerpoint/2010/main" val="76643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36</a:t>
            </a:fld>
            <a:endParaRPr lang="en-US"/>
          </a:p>
        </p:txBody>
      </p:sp>
    </p:spTree>
    <p:extLst>
      <p:ext uri="{BB962C8B-B14F-4D97-AF65-F5344CB8AC3E}">
        <p14:creationId xmlns:p14="http://schemas.microsoft.com/office/powerpoint/2010/main" val="3654526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56</a:t>
            </a:fld>
            <a:endParaRPr lang="en-US"/>
          </a:p>
        </p:txBody>
      </p:sp>
    </p:spTree>
    <p:extLst>
      <p:ext uri="{BB962C8B-B14F-4D97-AF65-F5344CB8AC3E}">
        <p14:creationId xmlns:p14="http://schemas.microsoft.com/office/powerpoint/2010/main" val="3333876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57</a:t>
            </a:fld>
            <a:endParaRPr lang="en-US"/>
          </a:p>
        </p:txBody>
      </p:sp>
    </p:spTree>
    <p:extLst>
      <p:ext uri="{BB962C8B-B14F-4D97-AF65-F5344CB8AC3E}">
        <p14:creationId xmlns:p14="http://schemas.microsoft.com/office/powerpoint/2010/main" val="2953664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58</a:t>
            </a:fld>
            <a:endParaRPr lang="en-US"/>
          </a:p>
        </p:txBody>
      </p:sp>
    </p:spTree>
    <p:extLst>
      <p:ext uri="{BB962C8B-B14F-4D97-AF65-F5344CB8AC3E}">
        <p14:creationId xmlns:p14="http://schemas.microsoft.com/office/powerpoint/2010/main" val="2021286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59</a:t>
            </a:fld>
            <a:endParaRPr lang="en-US"/>
          </a:p>
        </p:txBody>
      </p:sp>
    </p:spTree>
    <p:extLst>
      <p:ext uri="{BB962C8B-B14F-4D97-AF65-F5344CB8AC3E}">
        <p14:creationId xmlns:p14="http://schemas.microsoft.com/office/powerpoint/2010/main" val="2710398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60</a:t>
            </a:fld>
            <a:endParaRPr lang="en-US"/>
          </a:p>
        </p:txBody>
      </p:sp>
    </p:spTree>
    <p:extLst>
      <p:ext uri="{BB962C8B-B14F-4D97-AF65-F5344CB8AC3E}">
        <p14:creationId xmlns:p14="http://schemas.microsoft.com/office/powerpoint/2010/main" val="1899101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62</a:t>
            </a:fld>
            <a:endParaRPr lang="en-US" dirty="0"/>
          </a:p>
        </p:txBody>
      </p:sp>
    </p:spTree>
    <p:extLst>
      <p:ext uri="{BB962C8B-B14F-4D97-AF65-F5344CB8AC3E}">
        <p14:creationId xmlns:p14="http://schemas.microsoft.com/office/powerpoint/2010/main" val="195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37</a:t>
            </a:fld>
            <a:endParaRPr lang="en-US"/>
          </a:p>
        </p:txBody>
      </p:sp>
    </p:spTree>
    <p:extLst>
      <p:ext uri="{BB962C8B-B14F-4D97-AF65-F5344CB8AC3E}">
        <p14:creationId xmlns:p14="http://schemas.microsoft.com/office/powerpoint/2010/main" val="234902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38</a:t>
            </a:fld>
            <a:endParaRPr lang="en-US"/>
          </a:p>
        </p:txBody>
      </p:sp>
    </p:spTree>
    <p:extLst>
      <p:ext uri="{BB962C8B-B14F-4D97-AF65-F5344CB8AC3E}">
        <p14:creationId xmlns:p14="http://schemas.microsoft.com/office/powerpoint/2010/main" val="88132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39</a:t>
            </a:fld>
            <a:endParaRPr lang="en-US"/>
          </a:p>
        </p:txBody>
      </p:sp>
    </p:spTree>
    <p:extLst>
      <p:ext uri="{BB962C8B-B14F-4D97-AF65-F5344CB8AC3E}">
        <p14:creationId xmlns:p14="http://schemas.microsoft.com/office/powerpoint/2010/main" val="257360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40</a:t>
            </a:fld>
            <a:endParaRPr lang="en-US"/>
          </a:p>
        </p:txBody>
      </p:sp>
    </p:spTree>
    <p:extLst>
      <p:ext uri="{BB962C8B-B14F-4D97-AF65-F5344CB8AC3E}">
        <p14:creationId xmlns:p14="http://schemas.microsoft.com/office/powerpoint/2010/main" val="183293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41</a:t>
            </a:fld>
            <a:endParaRPr lang="en-US"/>
          </a:p>
        </p:txBody>
      </p:sp>
    </p:spTree>
    <p:extLst>
      <p:ext uri="{BB962C8B-B14F-4D97-AF65-F5344CB8AC3E}">
        <p14:creationId xmlns:p14="http://schemas.microsoft.com/office/powerpoint/2010/main" val="96473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42</a:t>
            </a:fld>
            <a:endParaRPr lang="en-US"/>
          </a:p>
        </p:txBody>
      </p:sp>
    </p:spTree>
    <p:extLst>
      <p:ext uri="{BB962C8B-B14F-4D97-AF65-F5344CB8AC3E}">
        <p14:creationId xmlns:p14="http://schemas.microsoft.com/office/powerpoint/2010/main" val="92673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43</a:t>
            </a:fld>
            <a:endParaRPr lang="en-US"/>
          </a:p>
        </p:txBody>
      </p:sp>
    </p:spTree>
    <p:extLst>
      <p:ext uri="{BB962C8B-B14F-4D97-AF65-F5344CB8AC3E}">
        <p14:creationId xmlns:p14="http://schemas.microsoft.com/office/powerpoint/2010/main" val="379195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3/20/2023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3/20/2023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3/20/2023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3/20/2023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3/20/2023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3/20/2023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3/20/2023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3/20/2023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3/20/2023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3/20/2023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3/20/2023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3/20/2023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84582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How the Spirit Helps</a:t>
            </a:r>
          </a:p>
        </p:txBody>
      </p:sp>
      <p:sp>
        <p:nvSpPr>
          <p:cNvPr id="2" name="Rectangle 1">
            <a:extLst>
              <a:ext uri="{FF2B5EF4-FFF2-40B4-BE49-F238E27FC236}">
                <a16:creationId xmlns:a16="http://schemas.microsoft.com/office/drawing/2014/main" xmlns="" id="{83CC088B-D17B-7B6B-32BA-0040EFA8294D}"/>
              </a:ext>
            </a:extLst>
          </p:cNvPr>
          <p:cNvSpPr/>
          <p:nvPr/>
        </p:nvSpPr>
        <p:spPr>
          <a:xfrm>
            <a:off x="-2364" y="4809500"/>
            <a:ext cx="12192000" cy="2057399"/>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bg1"/>
                </a:solidFill>
              </a:rPr>
              <a:t>John 14:</a:t>
            </a:r>
            <a:r>
              <a:rPr lang="en-US" sz="3200" b="1" baseline="30000" dirty="0">
                <a:solidFill>
                  <a:schemeClr val="bg1"/>
                </a:solidFill>
                <a:effectLst/>
              </a:rPr>
              <a:t>16 </a:t>
            </a:r>
            <a:r>
              <a:rPr lang="en-US" sz="3200" b="0" dirty="0">
                <a:solidFill>
                  <a:schemeClr val="bg1"/>
                </a:solidFill>
                <a:effectLst/>
              </a:rPr>
              <a:t>I will ask the Father, and He will give you another Helper, that He may be with you forever; </a:t>
            </a:r>
            <a:r>
              <a:rPr lang="en-US" sz="3200" b="1" baseline="30000" dirty="0">
                <a:solidFill>
                  <a:schemeClr val="bg1"/>
                </a:solidFill>
                <a:effectLst/>
              </a:rPr>
              <a:t>17 </a:t>
            </a:r>
            <a:r>
              <a:rPr lang="en-US" sz="3200" b="0" dirty="0">
                <a:solidFill>
                  <a:schemeClr val="bg1"/>
                </a:solidFill>
                <a:effectLst/>
              </a:rPr>
              <a:t>that is the Spirit of truth, whom the world cannot receive, because it does not see Him or know Him, but you know Him because He abides with you and will be in you.</a:t>
            </a:r>
            <a:r>
              <a:rPr lang="en-US" sz="3200" dirty="0">
                <a:solidFill>
                  <a:schemeClr val="bg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7" name="Rounded Rectangular Callout 11">
            <a:extLst>
              <a:ext uri="{FF2B5EF4-FFF2-40B4-BE49-F238E27FC236}">
                <a16:creationId xmlns:a16="http://schemas.microsoft.com/office/drawing/2014/main" xmlns="" id="{0FB1830A-792D-E2AD-709B-2A0686A4248E}"/>
              </a:ext>
            </a:extLst>
          </p:cNvPr>
          <p:cNvSpPr/>
          <p:nvPr/>
        </p:nvSpPr>
        <p:spPr>
          <a:xfrm>
            <a:off x="3962400" y="2669145"/>
            <a:ext cx="8115298" cy="17526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4 ways He helps us walk, and </a:t>
            </a:r>
          </a:p>
          <a:p>
            <a:pPr algn="ctr" fontAlgn="auto">
              <a:spcBef>
                <a:spcPts val="0"/>
              </a:spcBef>
              <a:spcAft>
                <a:spcPts val="0"/>
              </a:spcAft>
              <a:defRPr/>
            </a:pPr>
            <a:r>
              <a:rPr lang="en-US" sz="4800" b="1" dirty="0">
                <a:solidFill>
                  <a:schemeClr val="bg1"/>
                </a:solidFill>
              </a:rPr>
              <a:t>1 way that we have a part</a:t>
            </a:r>
          </a:p>
        </p:txBody>
      </p:sp>
    </p:spTree>
    <p:extLst>
      <p:ext uri="{BB962C8B-B14F-4D97-AF65-F5344CB8AC3E}">
        <p14:creationId xmlns:p14="http://schemas.microsoft.com/office/powerpoint/2010/main" val="22227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84582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How the Spirit Helps</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flesh, to live according to the flesh— </a:t>
            </a:r>
            <a:r>
              <a:rPr lang="en-US" sz="3200" b="1" baseline="30000" dirty="0">
                <a:solidFill>
                  <a:schemeClr val="tx1"/>
                </a:solidFill>
              </a:rPr>
              <a:t>13 </a:t>
            </a:r>
            <a:r>
              <a:rPr lang="en-US" sz="3200" dirty="0">
                <a:solidFill>
                  <a:schemeClr val="tx1"/>
                </a:solidFill>
              </a:rPr>
              <a:t>for if you are living according to the flesh, you must die; but if by the Spirit you are putting to death the deeds of the body, you will live. </a:t>
            </a:r>
            <a:r>
              <a:rPr lang="en-US" sz="3200" b="1" baseline="30000" dirty="0">
                <a:solidFill>
                  <a:schemeClr val="tx1"/>
                </a:solidFill>
              </a:rPr>
              <a:t>14 </a:t>
            </a:r>
            <a:r>
              <a:rPr lang="en-US" sz="3200" dirty="0">
                <a:solidFill>
                  <a:schemeClr val="tx1"/>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49757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84582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How the Spirit Helps</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a:t>
            </a:r>
            <a:r>
              <a:rPr lang="en-US" sz="3200" b="1" u="sng" dirty="0">
                <a:solidFill>
                  <a:srgbClr val="002060"/>
                </a:solidFill>
              </a:rPr>
              <a:t>flesh</a:t>
            </a:r>
            <a:r>
              <a:rPr lang="en-US" sz="3200" dirty="0">
                <a:solidFill>
                  <a:schemeClr val="tx1"/>
                </a:solidFill>
              </a:rPr>
              <a:t>, to live according to the </a:t>
            </a:r>
            <a:r>
              <a:rPr lang="en-US" sz="3200" b="1" u="sng" dirty="0">
                <a:solidFill>
                  <a:srgbClr val="002060"/>
                </a:solidFill>
              </a:rPr>
              <a:t>flesh</a:t>
            </a:r>
            <a:r>
              <a:rPr lang="en-US" sz="3200" dirty="0">
                <a:solidFill>
                  <a:schemeClr val="tx1"/>
                </a:solidFill>
              </a:rPr>
              <a:t>— </a:t>
            </a:r>
            <a:r>
              <a:rPr lang="en-US" sz="3200" b="1" baseline="30000" dirty="0">
                <a:solidFill>
                  <a:schemeClr val="tx1"/>
                </a:solidFill>
              </a:rPr>
              <a:t>13 </a:t>
            </a:r>
            <a:r>
              <a:rPr lang="en-US" sz="3200" dirty="0">
                <a:solidFill>
                  <a:schemeClr val="tx1"/>
                </a:solidFill>
              </a:rPr>
              <a:t>for if you are living according to the </a:t>
            </a:r>
            <a:r>
              <a:rPr lang="en-US" sz="3200" b="1" u="sng" dirty="0">
                <a:solidFill>
                  <a:srgbClr val="002060"/>
                </a:solidFill>
              </a:rPr>
              <a:t>flesh</a:t>
            </a:r>
            <a:r>
              <a:rPr lang="en-US" sz="3200" dirty="0">
                <a:solidFill>
                  <a:schemeClr val="tx1"/>
                </a:solidFill>
              </a:rPr>
              <a:t>, you must die; but if by the </a:t>
            </a:r>
            <a:r>
              <a:rPr lang="en-US" sz="3200" b="1" u="sng" dirty="0">
                <a:solidFill>
                  <a:srgbClr val="002060"/>
                </a:solidFill>
              </a:rPr>
              <a:t>Spirit</a:t>
            </a:r>
            <a:r>
              <a:rPr lang="en-US" sz="3200" dirty="0">
                <a:solidFill>
                  <a:schemeClr val="tx1"/>
                </a:solidFill>
              </a:rPr>
              <a:t> you are putting to death the deeds of the body, you will live. </a:t>
            </a:r>
            <a:r>
              <a:rPr lang="en-US" sz="3200" b="1" baseline="30000" dirty="0">
                <a:solidFill>
                  <a:schemeClr val="tx1"/>
                </a:solidFill>
              </a:rPr>
              <a:t>14 </a:t>
            </a:r>
            <a:r>
              <a:rPr lang="en-US" sz="3200" dirty="0">
                <a:solidFill>
                  <a:schemeClr val="tx1"/>
                </a:solidFill>
              </a:rPr>
              <a:t>For all who are being led by the </a:t>
            </a:r>
            <a:r>
              <a:rPr lang="en-US" sz="3200" b="1" u="sng" dirty="0">
                <a:solidFill>
                  <a:srgbClr val="002060"/>
                </a:solidFill>
              </a:rPr>
              <a:t>Spirit</a:t>
            </a:r>
            <a:r>
              <a:rPr lang="en-US" sz="3200" dirty="0">
                <a:solidFill>
                  <a:schemeClr val="tx1"/>
                </a:solidFill>
              </a:rPr>
              <a: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26525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84582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How the Spirit Helps</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a:t>
            </a:r>
            <a:r>
              <a:rPr lang="en-US" sz="3200" b="1" u="sng" dirty="0">
                <a:solidFill>
                  <a:srgbClr val="002060"/>
                </a:solidFill>
              </a:rPr>
              <a:t>we are under obligation, not to the flesh, to live according to the flesh</a:t>
            </a:r>
            <a:r>
              <a:rPr lang="en-US" sz="3200" dirty="0">
                <a:solidFill>
                  <a:schemeClr val="tx1"/>
                </a:solidFill>
              </a:rPr>
              <a:t>— </a:t>
            </a:r>
            <a:r>
              <a:rPr lang="en-US" sz="3200" b="1" baseline="30000" dirty="0">
                <a:solidFill>
                  <a:schemeClr val="tx1"/>
                </a:solidFill>
              </a:rPr>
              <a:t>13 </a:t>
            </a:r>
            <a:r>
              <a:rPr lang="en-US" sz="3200" dirty="0">
                <a:solidFill>
                  <a:schemeClr val="tx1"/>
                </a:solidFill>
              </a:rPr>
              <a:t>for if you are living according to the flesh, you must die; but if by the Spirit you are putting to death the deeds of the body, you will live. </a:t>
            </a:r>
            <a:r>
              <a:rPr lang="en-US" sz="3200" b="1" baseline="30000" dirty="0">
                <a:solidFill>
                  <a:schemeClr val="tx1"/>
                </a:solidFill>
              </a:rPr>
              <a:t>14 </a:t>
            </a:r>
            <a:r>
              <a:rPr lang="en-US" sz="3200" dirty="0">
                <a:solidFill>
                  <a:schemeClr val="tx1"/>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08356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84582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How the Spirit Helps</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flesh, to live according to the flesh— </a:t>
            </a:r>
            <a:r>
              <a:rPr lang="en-US" sz="3200" b="1" baseline="30000" dirty="0">
                <a:solidFill>
                  <a:schemeClr val="tx1"/>
                </a:solidFill>
              </a:rPr>
              <a:t>13 </a:t>
            </a:r>
            <a:r>
              <a:rPr lang="en-US" sz="3100" b="1" u="sng" dirty="0">
                <a:solidFill>
                  <a:srgbClr val="002060"/>
                </a:solidFill>
              </a:rPr>
              <a:t>for if you are living according to the flesh</a:t>
            </a:r>
            <a:r>
              <a:rPr lang="en-US" sz="3200" b="1" u="sng" dirty="0">
                <a:solidFill>
                  <a:srgbClr val="002060"/>
                </a:solidFill>
              </a:rPr>
              <a:t>, you must die</a:t>
            </a:r>
            <a:r>
              <a:rPr lang="en-US" sz="3200" dirty="0">
                <a:solidFill>
                  <a:schemeClr val="tx1"/>
                </a:solidFill>
              </a:rPr>
              <a:t>; but if by the Spirit you are putting to death the deeds of the body, you will live. </a:t>
            </a:r>
            <a:r>
              <a:rPr lang="en-US" sz="3200" b="1" baseline="30000" dirty="0">
                <a:solidFill>
                  <a:schemeClr val="tx1"/>
                </a:solidFill>
              </a:rPr>
              <a:t>14 </a:t>
            </a:r>
            <a:r>
              <a:rPr lang="en-US" sz="3200" dirty="0">
                <a:solidFill>
                  <a:schemeClr val="tx1"/>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A53F79A2-6189-BCBA-26C8-514166D61F41}"/>
              </a:ext>
            </a:extLst>
          </p:cNvPr>
          <p:cNvSpPr/>
          <p:nvPr/>
        </p:nvSpPr>
        <p:spPr>
          <a:xfrm>
            <a:off x="304800" y="1411845"/>
            <a:ext cx="3810000" cy="759855"/>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Not a threat…</a:t>
            </a:r>
          </a:p>
        </p:txBody>
      </p:sp>
      <p:sp>
        <p:nvSpPr>
          <p:cNvPr id="5" name="Rounded Rectangular Callout 11">
            <a:extLst>
              <a:ext uri="{FF2B5EF4-FFF2-40B4-BE49-F238E27FC236}">
                <a16:creationId xmlns:a16="http://schemas.microsoft.com/office/drawing/2014/main" xmlns="" id="{4AA3B919-D84E-C44B-A641-F10AEA06CFBF}"/>
              </a:ext>
            </a:extLst>
          </p:cNvPr>
          <p:cNvSpPr/>
          <p:nvPr/>
        </p:nvSpPr>
        <p:spPr>
          <a:xfrm>
            <a:off x="3886200" y="2838682"/>
            <a:ext cx="8015453" cy="12568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Living according to the old self is a dead end leading to defeat</a:t>
            </a:r>
          </a:p>
        </p:txBody>
      </p:sp>
    </p:spTree>
    <p:extLst>
      <p:ext uri="{BB962C8B-B14F-4D97-AF65-F5344CB8AC3E}">
        <p14:creationId xmlns:p14="http://schemas.microsoft.com/office/powerpoint/2010/main" val="56906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84582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How the Spirit Helps</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flesh, to live according to the flesh— </a:t>
            </a:r>
            <a:r>
              <a:rPr lang="en-US" sz="3200" b="1" baseline="30000" dirty="0">
                <a:solidFill>
                  <a:schemeClr val="tx1"/>
                </a:solidFill>
              </a:rPr>
              <a:t>13 </a:t>
            </a:r>
            <a:r>
              <a:rPr lang="en-US" sz="3100" dirty="0">
                <a:solidFill>
                  <a:schemeClr val="tx1"/>
                </a:solidFill>
              </a:rPr>
              <a:t>for if you are living according to the flesh</a:t>
            </a:r>
            <a:r>
              <a:rPr lang="en-US" sz="3200" dirty="0">
                <a:solidFill>
                  <a:schemeClr val="tx1"/>
                </a:solidFill>
              </a:rPr>
              <a:t>, you must die; </a:t>
            </a:r>
            <a:r>
              <a:rPr lang="en-US" sz="3200" b="1" u="sng" dirty="0">
                <a:solidFill>
                  <a:srgbClr val="002060"/>
                </a:solidFill>
              </a:rPr>
              <a:t>but if by the Spirit you are putting to death the deeds of the body, you will live. </a:t>
            </a:r>
            <a:r>
              <a:rPr lang="en-US" sz="3200" b="1" baseline="30000" dirty="0">
                <a:solidFill>
                  <a:schemeClr val="tx1"/>
                </a:solidFill>
              </a:rPr>
              <a:t>14 </a:t>
            </a:r>
            <a:r>
              <a:rPr lang="en-US" sz="3200" dirty="0">
                <a:solidFill>
                  <a:schemeClr val="tx1"/>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A53F79A2-6189-BCBA-26C8-514166D61F41}"/>
              </a:ext>
            </a:extLst>
          </p:cNvPr>
          <p:cNvSpPr/>
          <p:nvPr/>
        </p:nvSpPr>
        <p:spPr>
          <a:xfrm>
            <a:off x="304800" y="1411845"/>
            <a:ext cx="3810000" cy="759855"/>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Not a threat…</a:t>
            </a:r>
          </a:p>
        </p:txBody>
      </p:sp>
      <p:sp>
        <p:nvSpPr>
          <p:cNvPr id="5" name="Rounded Rectangular Callout 11">
            <a:extLst>
              <a:ext uri="{FF2B5EF4-FFF2-40B4-BE49-F238E27FC236}">
                <a16:creationId xmlns:a16="http://schemas.microsoft.com/office/drawing/2014/main" xmlns="" id="{4AA3B919-D84E-C44B-A641-F10AEA06CFBF}"/>
              </a:ext>
            </a:extLst>
          </p:cNvPr>
          <p:cNvSpPr/>
          <p:nvPr/>
        </p:nvSpPr>
        <p:spPr>
          <a:xfrm>
            <a:off x="3886200" y="2838682"/>
            <a:ext cx="8015453" cy="12568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Living according to the old self is a dead end leading to defeat</a:t>
            </a:r>
          </a:p>
        </p:txBody>
      </p:sp>
    </p:spTree>
    <p:extLst>
      <p:ext uri="{BB962C8B-B14F-4D97-AF65-F5344CB8AC3E}">
        <p14:creationId xmlns:p14="http://schemas.microsoft.com/office/powerpoint/2010/main" val="300644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84582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How the Spirit Helps</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flesh, to live according to the flesh— </a:t>
            </a:r>
            <a:r>
              <a:rPr lang="en-US" sz="3200" b="1" baseline="30000" dirty="0">
                <a:solidFill>
                  <a:schemeClr val="tx1"/>
                </a:solidFill>
              </a:rPr>
              <a:t>13 </a:t>
            </a:r>
            <a:r>
              <a:rPr lang="en-US" sz="3100" dirty="0">
                <a:solidFill>
                  <a:schemeClr val="tx1"/>
                </a:solidFill>
              </a:rPr>
              <a:t>for if you are living according to the flesh</a:t>
            </a:r>
            <a:r>
              <a:rPr lang="en-US" sz="3200" dirty="0">
                <a:solidFill>
                  <a:schemeClr val="tx1"/>
                </a:solidFill>
              </a:rPr>
              <a:t>, you must die; </a:t>
            </a:r>
            <a:r>
              <a:rPr lang="en-US" sz="3200" b="1" u="sng" dirty="0">
                <a:solidFill>
                  <a:srgbClr val="002060"/>
                </a:solidFill>
              </a:rPr>
              <a:t>but if by the Spirit you are putting to death the deeds of the body, you will live. </a:t>
            </a:r>
            <a:r>
              <a:rPr lang="en-US" sz="3200" b="1" baseline="30000" dirty="0">
                <a:solidFill>
                  <a:schemeClr val="tx1"/>
                </a:solidFill>
              </a:rPr>
              <a:t>14 </a:t>
            </a:r>
            <a:r>
              <a:rPr lang="en-US" sz="3200" dirty="0">
                <a:solidFill>
                  <a:schemeClr val="tx1"/>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5437992B-A288-5168-FE1C-5E01D232BE8B}"/>
              </a:ext>
            </a:extLst>
          </p:cNvPr>
          <p:cNvSpPr/>
          <p:nvPr/>
        </p:nvSpPr>
        <p:spPr>
          <a:xfrm>
            <a:off x="342899" y="2845784"/>
            <a:ext cx="11506201" cy="120332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bg1"/>
                </a:solidFill>
              </a:rPr>
              <a:t>Galatians 5:16</a:t>
            </a:r>
            <a:r>
              <a:rPr lang="en-US" sz="3200" b="1" i="0" baseline="30000" dirty="0">
                <a:solidFill>
                  <a:schemeClr val="bg1"/>
                </a:solidFill>
                <a:effectLst/>
              </a:rPr>
              <a:t> </a:t>
            </a:r>
            <a:r>
              <a:rPr lang="en-US" sz="3200" b="0" i="0" dirty="0">
                <a:solidFill>
                  <a:schemeClr val="bg1"/>
                </a:solidFill>
                <a:effectLst/>
              </a:rPr>
              <a:t>But I say, walk by the Spirit, and you will not carry out the desire of the flesh.</a:t>
            </a:r>
            <a:endParaRPr lang="en-US" sz="3400" dirty="0">
              <a:solidFill>
                <a:schemeClr val="bg1"/>
              </a:solidFill>
            </a:endParaRPr>
          </a:p>
        </p:txBody>
      </p:sp>
      <p:sp>
        <p:nvSpPr>
          <p:cNvPr id="9" name="Oval 8">
            <a:extLst>
              <a:ext uri="{FF2B5EF4-FFF2-40B4-BE49-F238E27FC236}">
                <a16:creationId xmlns:a16="http://schemas.microsoft.com/office/drawing/2014/main" xmlns="" id="{8A69063E-2EDD-53F0-6EC1-F3F54312797F}"/>
              </a:ext>
            </a:extLst>
          </p:cNvPr>
          <p:cNvSpPr/>
          <p:nvPr/>
        </p:nvSpPr>
        <p:spPr>
          <a:xfrm>
            <a:off x="3276600" y="5257800"/>
            <a:ext cx="2362200" cy="762000"/>
          </a:xfrm>
          <a:prstGeom prst="ellipse">
            <a:avLst/>
          </a:prstGeom>
          <a:no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7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1) The Spirit helps us appropriate our New Identity</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flesh, to live according to the flesh— </a:t>
            </a:r>
            <a:r>
              <a:rPr lang="en-US" sz="3200" b="1" baseline="30000" dirty="0">
                <a:solidFill>
                  <a:schemeClr val="tx1"/>
                </a:solidFill>
              </a:rPr>
              <a:t>13 </a:t>
            </a:r>
            <a:r>
              <a:rPr lang="en-US" sz="3100" dirty="0">
                <a:solidFill>
                  <a:schemeClr val="tx1"/>
                </a:solidFill>
              </a:rPr>
              <a:t>for if you are living according to the flesh</a:t>
            </a:r>
            <a:r>
              <a:rPr lang="en-US" sz="3200" dirty="0">
                <a:solidFill>
                  <a:schemeClr val="tx1"/>
                </a:solidFill>
              </a:rPr>
              <a:t>, you must die; </a:t>
            </a:r>
            <a:r>
              <a:rPr lang="en-US" sz="3200" b="1" u="sng" dirty="0">
                <a:solidFill>
                  <a:srgbClr val="002060"/>
                </a:solidFill>
              </a:rPr>
              <a:t>but if by the Spirit you are putting to death the deeds of the body, you will live. </a:t>
            </a:r>
            <a:r>
              <a:rPr lang="en-US" sz="3200" b="1" baseline="30000" dirty="0">
                <a:solidFill>
                  <a:schemeClr val="tx1"/>
                </a:solidFill>
              </a:rPr>
              <a:t>14 </a:t>
            </a:r>
            <a:r>
              <a:rPr lang="en-US" sz="3200" dirty="0">
                <a:solidFill>
                  <a:schemeClr val="tx1"/>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5437992B-A288-5168-FE1C-5E01D232BE8B}"/>
              </a:ext>
            </a:extLst>
          </p:cNvPr>
          <p:cNvSpPr/>
          <p:nvPr/>
        </p:nvSpPr>
        <p:spPr>
          <a:xfrm>
            <a:off x="342899" y="2845784"/>
            <a:ext cx="11506201" cy="120332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bg1"/>
                </a:solidFill>
              </a:rPr>
              <a:t>Galatians 5:16</a:t>
            </a:r>
            <a:r>
              <a:rPr lang="en-US" sz="3200" b="1" i="0" baseline="30000" dirty="0">
                <a:solidFill>
                  <a:schemeClr val="bg1"/>
                </a:solidFill>
                <a:effectLst/>
              </a:rPr>
              <a:t> </a:t>
            </a:r>
            <a:r>
              <a:rPr lang="en-US" sz="3200" b="0" i="0" dirty="0">
                <a:solidFill>
                  <a:schemeClr val="bg1"/>
                </a:solidFill>
                <a:effectLst/>
              </a:rPr>
              <a:t>But I say, walk by the Spirit, and you will not carry out the desire of the flesh.</a:t>
            </a:r>
            <a:endParaRPr lang="en-US" sz="3400" dirty="0">
              <a:solidFill>
                <a:schemeClr val="bg1"/>
              </a:solidFill>
            </a:endParaRPr>
          </a:p>
        </p:txBody>
      </p:sp>
      <p:sp>
        <p:nvSpPr>
          <p:cNvPr id="9" name="Oval 8">
            <a:extLst>
              <a:ext uri="{FF2B5EF4-FFF2-40B4-BE49-F238E27FC236}">
                <a16:creationId xmlns:a16="http://schemas.microsoft.com/office/drawing/2014/main" xmlns="" id="{8A69063E-2EDD-53F0-6EC1-F3F54312797F}"/>
              </a:ext>
            </a:extLst>
          </p:cNvPr>
          <p:cNvSpPr/>
          <p:nvPr/>
        </p:nvSpPr>
        <p:spPr>
          <a:xfrm>
            <a:off x="3276600" y="5257800"/>
            <a:ext cx="2362200" cy="762000"/>
          </a:xfrm>
          <a:prstGeom prst="ellipse">
            <a:avLst/>
          </a:prstGeom>
          <a:no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6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1) The Spirit helps us appropriate our New Identity</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flesh, to live according to the flesh— </a:t>
            </a:r>
            <a:r>
              <a:rPr lang="en-US" sz="3200" b="1" baseline="30000" dirty="0">
                <a:solidFill>
                  <a:schemeClr val="tx1"/>
                </a:solidFill>
              </a:rPr>
              <a:t>13 </a:t>
            </a:r>
            <a:r>
              <a:rPr lang="en-US" sz="3100" dirty="0">
                <a:solidFill>
                  <a:schemeClr val="tx1"/>
                </a:solidFill>
              </a:rPr>
              <a:t>for if you are living according to the flesh</a:t>
            </a:r>
            <a:r>
              <a:rPr lang="en-US" sz="3200" dirty="0">
                <a:solidFill>
                  <a:schemeClr val="tx1"/>
                </a:solidFill>
              </a:rPr>
              <a:t>, you must die; but if by the Spirit you are putting to death the deeds of the body, you will live. </a:t>
            </a:r>
            <a:r>
              <a:rPr lang="en-US" sz="3200" b="1" baseline="30000" dirty="0">
                <a:solidFill>
                  <a:schemeClr val="tx1"/>
                </a:solidFill>
              </a:rPr>
              <a:t>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4F2BC205-8525-FC4B-D23A-CF30958C8814}"/>
              </a:ext>
            </a:extLst>
          </p:cNvPr>
          <p:cNvSpPr/>
          <p:nvPr/>
        </p:nvSpPr>
        <p:spPr>
          <a:xfrm>
            <a:off x="3886200" y="2838682"/>
            <a:ext cx="8015453" cy="12568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Walking according to the Spirit is something we do as God’s children</a:t>
            </a:r>
          </a:p>
        </p:txBody>
      </p:sp>
    </p:spTree>
    <p:extLst>
      <p:ext uri="{BB962C8B-B14F-4D97-AF65-F5344CB8AC3E}">
        <p14:creationId xmlns:p14="http://schemas.microsoft.com/office/powerpoint/2010/main" val="33144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2 </a:t>
            </a:r>
            <a:r>
              <a:rPr lang="en-US" sz="3200" dirty="0">
                <a:solidFill>
                  <a:schemeClr val="tx1"/>
                </a:solidFill>
              </a:rPr>
              <a:t>So then, brethren, we are under obligation, not to the flesh, to live according to the flesh— </a:t>
            </a:r>
            <a:r>
              <a:rPr lang="en-US" sz="3200" b="1" baseline="30000" dirty="0">
                <a:solidFill>
                  <a:schemeClr val="tx1"/>
                </a:solidFill>
              </a:rPr>
              <a:t>13 </a:t>
            </a:r>
            <a:r>
              <a:rPr lang="en-US" sz="3100" dirty="0">
                <a:solidFill>
                  <a:schemeClr val="tx1"/>
                </a:solidFill>
              </a:rPr>
              <a:t>for if you are living according to the flesh</a:t>
            </a:r>
            <a:r>
              <a:rPr lang="en-US" sz="3200" dirty="0">
                <a:solidFill>
                  <a:schemeClr val="tx1"/>
                </a:solidFill>
              </a:rPr>
              <a:t>, you must die; but if by the Spirit you are putting to death the deeds of the body, you will live. </a:t>
            </a:r>
            <a:r>
              <a:rPr lang="en-US" sz="3200" b="1" baseline="30000" dirty="0">
                <a:solidFill>
                  <a:schemeClr val="tx1"/>
                </a:solidFill>
              </a:rPr>
              <a:t>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4F2BC205-8525-FC4B-D23A-CF30958C8814}"/>
              </a:ext>
            </a:extLst>
          </p:cNvPr>
          <p:cNvSpPr/>
          <p:nvPr/>
        </p:nvSpPr>
        <p:spPr>
          <a:xfrm>
            <a:off x="3886200" y="2838682"/>
            <a:ext cx="8015453" cy="12568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Walking according to the Spirit is something we do as God’s children</a:t>
            </a:r>
          </a:p>
        </p:txBody>
      </p:sp>
    </p:spTree>
    <p:extLst>
      <p:ext uri="{BB962C8B-B14F-4D97-AF65-F5344CB8AC3E}">
        <p14:creationId xmlns:p14="http://schemas.microsoft.com/office/powerpoint/2010/main" val="23869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4495800" y="4724400"/>
            <a:ext cx="7543800" cy="19050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Romans 8:12-17 </a:t>
            </a:r>
          </a:p>
          <a:p>
            <a:pPr algn="ctr" fontAlgn="auto">
              <a:spcBef>
                <a:spcPts val="0"/>
              </a:spcBef>
              <a:spcAft>
                <a:spcPts val="0"/>
              </a:spcAft>
              <a:defRPr/>
            </a:pPr>
            <a:r>
              <a:rPr lang="en-US" sz="6000" b="1" i="1" dirty="0">
                <a:solidFill>
                  <a:schemeClr val="bg1"/>
                </a:solidFill>
              </a:rPr>
              <a:t>How the Spirit Helps</a:t>
            </a:r>
          </a:p>
        </p:txBody>
      </p:sp>
    </p:spTree>
    <p:extLst>
      <p:ext uri="{BB962C8B-B14F-4D97-AF65-F5344CB8AC3E}">
        <p14:creationId xmlns:p14="http://schemas.microsoft.com/office/powerpoint/2010/main" val="7483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by which we cry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01446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a:t>
            </a:r>
            <a:r>
              <a:rPr lang="en-US" sz="3100" b="1" u="sng" dirty="0">
                <a:solidFill>
                  <a:srgbClr val="002060"/>
                </a:solidFill>
              </a:rPr>
              <a:t>but you have received a spirit of adoption as sons</a:t>
            </a:r>
            <a:r>
              <a:rPr lang="en-US" sz="3100" b="1" dirty="0">
                <a:solidFill>
                  <a:srgbClr val="002060"/>
                </a:solidFill>
              </a:rPr>
              <a:t> </a:t>
            </a:r>
            <a:r>
              <a:rPr lang="en-US" sz="3200" dirty="0">
                <a:solidFill>
                  <a:schemeClr val="tx1"/>
                </a:solidFill>
              </a:rPr>
              <a:t>by which we cry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011284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b="1" u="sng" dirty="0">
                <a:solidFill>
                  <a:srgbClr val="002060"/>
                </a:solidFill>
              </a:rPr>
              <a:t>For you have not received a spirit of slavery leading to fear again</a:t>
            </a:r>
            <a:r>
              <a:rPr lang="en-US" sz="3200" dirty="0">
                <a:solidFill>
                  <a:schemeClr val="tx1"/>
                </a:solidFill>
              </a:rPr>
              <a:t>, but you have received a spirit of adoption as sons by which we cry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DFA8A936-1E95-5C9A-74B5-4975401A9B07}"/>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40112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a:t>
            </a:r>
            <a:r>
              <a:rPr lang="en-US" sz="3100" b="1" u="sng" dirty="0">
                <a:solidFill>
                  <a:srgbClr val="002060"/>
                </a:solidFill>
              </a:rPr>
              <a:t>but you have received a spirit of adoption as sons</a:t>
            </a:r>
            <a:r>
              <a:rPr lang="en-US" sz="3100" b="1" dirty="0">
                <a:solidFill>
                  <a:srgbClr val="002060"/>
                </a:solidFill>
              </a:rPr>
              <a:t> </a:t>
            </a:r>
            <a:r>
              <a:rPr lang="en-US" sz="3200" dirty="0">
                <a:solidFill>
                  <a:schemeClr val="tx1"/>
                </a:solidFill>
              </a:rPr>
              <a:t>by which we cry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DFA8A936-1E95-5C9A-74B5-4975401A9B07}"/>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402758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a:t>
            </a:r>
            <a:r>
              <a:rPr lang="en-US" sz="3100" b="1" u="sng" dirty="0">
                <a:solidFill>
                  <a:srgbClr val="002060"/>
                </a:solidFill>
              </a:rPr>
              <a:t>but you have received a spirit of adoption as sons</a:t>
            </a:r>
            <a:r>
              <a:rPr lang="en-US" sz="3100" b="1" dirty="0">
                <a:solidFill>
                  <a:srgbClr val="002060"/>
                </a:solidFill>
              </a:rPr>
              <a:t> </a:t>
            </a:r>
            <a:r>
              <a:rPr lang="en-US" sz="3200" dirty="0">
                <a:solidFill>
                  <a:schemeClr val="tx1"/>
                </a:solidFill>
              </a:rPr>
              <a:t>by which we cry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DFA8A936-1E95-5C9A-74B5-4975401A9B07}"/>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2" name="Rectangle 1">
            <a:extLst>
              <a:ext uri="{FF2B5EF4-FFF2-40B4-BE49-F238E27FC236}">
                <a16:creationId xmlns:a16="http://schemas.microsoft.com/office/drawing/2014/main" xmlns="" id="{36EB34EF-795C-A5A6-F145-4D617C410EE8}"/>
              </a:ext>
            </a:extLst>
          </p:cNvPr>
          <p:cNvSpPr/>
          <p:nvPr/>
        </p:nvSpPr>
        <p:spPr>
          <a:xfrm>
            <a:off x="-1" y="3428999"/>
            <a:ext cx="10038521" cy="3429001"/>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spc="-150" dirty="0">
              <a:solidFill>
                <a:schemeClr val="bg1"/>
              </a:solidFill>
              <a:cs typeface="Times New Roman" pitchFamily="18" charset="0"/>
            </a:endParaRPr>
          </a:p>
          <a:p>
            <a:r>
              <a:rPr lang="en-US" sz="3200" spc="-150" dirty="0">
                <a:solidFill>
                  <a:schemeClr val="bg1"/>
                </a:solidFill>
                <a:cs typeface="Times New Roman" pitchFamily="18" charset="0"/>
              </a:rPr>
              <a:t>“In the Roman world of the first century AD an adopted son was a son deliberately chosen by his adoptive father to perpetuate his name and inherit his estate; he was no whit inferior in status to a son born in the ordinary course of nature, and might well enjoy the father’s affection more fully and reproduce the father’s character more worthily.”</a:t>
            </a:r>
          </a:p>
          <a:p>
            <a:pPr algn="ctr"/>
            <a:endParaRPr lang="en-US" sz="1800" spc="-15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2" descr="Image result for F. F. Bruce, Romans">
            <a:extLst>
              <a:ext uri="{FF2B5EF4-FFF2-40B4-BE49-F238E27FC236}">
                <a16:creationId xmlns:a16="http://schemas.microsoft.com/office/drawing/2014/main" xmlns="" id="{32542C4C-4FB0-A7BF-9035-B1B474B4B56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703" t="1332" r="2703" b="2919"/>
          <a:stretch/>
        </p:blipFill>
        <p:spPr bwMode="auto">
          <a:xfrm>
            <a:off x="10038521" y="3429000"/>
            <a:ext cx="214246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43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by which we cry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100" b="1" u="sng" dirty="0">
                <a:solidFill>
                  <a:srgbClr val="002060"/>
                </a:solidFill>
              </a:rPr>
              <a:t>and if children, heirs also, heirs of God and fellow </a:t>
            </a:r>
            <a:r>
              <a:rPr lang="en-US" sz="3200" b="1" u="sng" dirty="0">
                <a:solidFill>
                  <a:srgbClr val="002060"/>
                </a:solidFill>
              </a:rPr>
              <a:t>heirs with Christ</a:t>
            </a:r>
            <a:r>
              <a:rPr lang="en-US" sz="3200" dirty="0">
                <a:solidFill>
                  <a:schemeClr val="tx1"/>
                </a:solidFill>
              </a:rPr>
              <a: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DFA8A936-1E95-5C9A-74B5-4975401A9B07}"/>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253570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a:t>
            </a:r>
            <a:r>
              <a:rPr lang="en-US" sz="3100" b="1" u="sng" dirty="0">
                <a:solidFill>
                  <a:srgbClr val="002060"/>
                </a:solidFill>
              </a:rPr>
              <a:t>by which we cry</a:t>
            </a:r>
            <a:r>
              <a:rPr lang="en-US" sz="3200" b="1" u="sng" dirty="0">
                <a:solidFill>
                  <a:srgbClr val="002060"/>
                </a:solidFill>
              </a:rPr>
              <a:t>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CD478F3-1753-C2DD-BCDD-D387C0657C2D}"/>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An </a:t>
            </a:r>
            <a:r>
              <a:rPr lang="en-US" sz="4000" b="1" i="1" u="sng" dirty="0">
                <a:solidFill>
                  <a:schemeClr val="bg1"/>
                </a:solidFill>
              </a:rPr>
              <a:t>intimate</a:t>
            </a:r>
            <a:r>
              <a:rPr lang="en-US" sz="4000" b="1" dirty="0">
                <a:solidFill>
                  <a:schemeClr val="bg1"/>
                </a:solidFill>
              </a:rPr>
              <a:t> relationship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9" name="Rectangle 8">
            <a:extLst>
              <a:ext uri="{FF2B5EF4-FFF2-40B4-BE49-F238E27FC236}">
                <a16:creationId xmlns:a16="http://schemas.microsoft.com/office/drawing/2014/main" xmlns="" id="{DFF32D94-D4ED-5FA6-B638-8889913E3DE4}"/>
              </a:ext>
            </a:extLst>
          </p:cNvPr>
          <p:cNvSpPr/>
          <p:nvPr/>
        </p:nvSpPr>
        <p:spPr>
          <a:xfrm>
            <a:off x="5517016" y="2286000"/>
            <a:ext cx="6585337" cy="457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t>French: “</a:t>
            </a:r>
            <a:r>
              <a:rPr lang="en-US" sz="3600" b="1" dirty="0" err="1"/>
              <a:t>Maman</a:t>
            </a:r>
            <a:r>
              <a:rPr lang="en-US" sz="3600" b="1" dirty="0"/>
              <a:t> and Papa.”</a:t>
            </a:r>
            <a:r>
              <a:rPr lang="en-US" sz="3600" dirty="0"/>
              <a:t>​</a:t>
            </a:r>
          </a:p>
          <a:p>
            <a:pPr lvl="0"/>
            <a:r>
              <a:rPr lang="en-US" sz="3600" b="1" dirty="0"/>
              <a:t>Norwegian: “Mamma and Papa.”</a:t>
            </a:r>
            <a:r>
              <a:rPr lang="en-US" sz="3600" dirty="0"/>
              <a:t>​</a:t>
            </a:r>
          </a:p>
          <a:p>
            <a:pPr lvl="0"/>
            <a:r>
              <a:rPr lang="en-US" sz="3600" b="1" dirty="0"/>
              <a:t>Welsh: “Mam and Tad.”</a:t>
            </a:r>
            <a:r>
              <a:rPr lang="en-US" sz="3600" dirty="0"/>
              <a:t>​</a:t>
            </a:r>
          </a:p>
          <a:p>
            <a:pPr lvl="0"/>
            <a:r>
              <a:rPr lang="en-US" sz="3600" b="1" dirty="0"/>
              <a:t>Swahili: “Mama and Baba.”</a:t>
            </a:r>
            <a:r>
              <a:rPr lang="en-US" sz="3600" dirty="0"/>
              <a:t>​</a:t>
            </a:r>
          </a:p>
          <a:p>
            <a:pPr lvl="0"/>
            <a:r>
              <a:rPr lang="en-US" sz="3600" b="1" dirty="0"/>
              <a:t>Philippines: “</a:t>
            </a:r>
            <a:r>
              <a:rPr lang="en-US" sz="3600" b="1" dirty="0" err="1"/>
              <a:t>Nanay</a:t>
            </a:r>
            <a:r>
              <a:rPr lang="en-US" sz="3600" b="1" dirty="0"/>
              <a:t> and </a:t>
            </a:r>
            <a:r>
              <a:rPr lang="en-US" sz="3600" b="1" dirty="0" err="1"/>
              <a:t>Tatay</a:t>
            </a:r>
            <a:r>
              <a:rPr lang="en-US" sz="3600" b="1" dirty="0"/>
              <a:t>.”</a:t>
            </a:r>
            <a:r>
              <a:rPr lang="en-US" sz="3600" dirty="0"/>
              <a:t>​</a:t>
            </a:r>
          </a:p>
          <a:p>
            <a:pPr lvl="0"/>
            <a:r>
              <a:rPr lang="en-US" sz="3600" b="1" dirty="0"/>
              <a:t>Mandarin: “Mama and Baba.”</a:t>
            </a:r>
            <a:r>
              <a:rPr lang="en-US" sz="3600" dirty="0"/>
              <a:t>​</a:t>
            </a:r>
          </a:p>
          <a:p>
            <a:pPr lvl="0"/>
            <a:r>
              <a:rPr lang="en-US" sz="3600" b="1" dirty="0"/>
              <a:t>Chechen: “</a:t>
            </a:r>
            <a:r>
              <a:rPr lang="en-US" sz="3600" b="1" dirty="0" err="1"/>
              <a:t>Naana</a:t>
            </a:r>
            <a:r>
              <a:rPr lang="en-US" sz="3600" b="1" dirty="0"/>
              <a:t> and </a:t>
            </a:r>
            <a:r>
              <a:rPr lang="en-US" sz="3600" b="1" dirty="0" err="1"/>
              <a:t>Daa</a:t>
            </a:r>
            <a:r>
              <a:rPr lang="en-US" sz="3600" b="1" dirty="0"/>
              <a:t>.”</a:t>
            </a:r>
            <a:r>
              <a:rPr lang="en-US" sz="3600" dirty="0"/>
              <a:t>​</a:t>
            </a:r>
          </a:p>
          <a:p>
            <a:pPr lvl="0"/>
            <a:r>
              <a:rPr lang="en-US" sz="3600" b="1" dirty="0"/>
              <a:t>Eskimo: “</a:t>
            </a:r>
            <a:r>
              <a:rPr lang="en-US" sz="3600" b="1" dirty="0" err="1"/>
              <a:t>Anana</a:t>
            </a:r>
            <a:r>
              <a:rPr lang="en-US" sz="3600" b="1" dirty="0"/>
              <a:t> and </a:t>
            </a:r>
            <a:r>
              <a:rPr lang="en-US" sz="3600" b="1" dirty="0" err="1"/>
              <a:t>Ataata</a:t>
            </a:r>
            <a:r>
              <a:rPr lang="en-US" sz="3600" b="1" dirty="0"/>
              <a:t>.”</a:t>
            </a:r>
            <a:endParaRPr lang="en-US" sz="3600" dirty="0"/>
          </a:p>
        </p:txBody>
      </p:sp>
    </p:spTree>
    <p:extLst>
      <p:ext uri="{BB962C8B-B14F-4D97-AF65-F5344CB8AC3E}">
        <p14:creationId xmlns:p14="http://schemas.microsoft.com/office/powerpoint/2010/main" val="238263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a:t>
            </a:r>
            <a:r>
              <a:rPr lang="en-US" sz="3100" b="1" u="sng" dirty="0">
                <a:solidFill>
                  <a:srgbClr val="002060"/>
                </a:solidFill>
              </a:rPr>
              <a:t>by which we cry</a:t>
            </a:r>
            <a:r>
              <a:rPr lang="en-US" sz="3200" b="1" u="sng" dirty="0">
                <a:solidFill>
                  <a:srgbClr val="002060"/>
                </a:solidFill>
              </a:rPr>
              <a:t> out, “Abba! Father!” </a:t>
            </a:r>
            <a:r>
              <a:rPr lang="en-US" sz="3200" b="1" baseline="30000" dirty="0">
                <a:solidFill>
                  <a:schemeClr val="tx1"/>
                </a:solidFill>
              </a:rPr>
              <a:t>16 </a:t>
            </a:r>
            <a:r>
              <a:rPr lang="en-US" sz="3200" dirty="0">
                <a:solidFill>
                  <a:schemeClr val="tx1"/>
                </a:solidFill>
              </a:rPr>
              <a:t>The Spirit Himself testifies with our spirit that we are children of God,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CD478F3-1753-C2DD-BCDD-D387C0657C2D}"/>
              </a:ext>
            </a:extLst>
          </p:cNvPr>
          <p:cNvSpPr/>
          <p:nvPr/>
        </p:nvSpPr>
        <p:spPr>
          <a:xfrm>
            <a:off x="76200" y="990600"/>
            <a:ext cx="10668000" cy="2688021"/>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An </a:t>
            </a:r>
            <a:r>
              <a:rPr lang="en-US" sz="4000" b="1" i="1" u="sng" dirty="0">
                <a:solidFill>
                  <a:schemeClr val="bg1"/>
                </a:solidFill>
              </a:rPr>
              <a:t>intimate</a:t>
            </a:r>
            <a:r>
              <a:rPr lang="en-US" sz="4000" b="1" dirty="0">
                <a:solidFill>
                  <a:schemeClr val="bg1"/>
                </a:solidFill>
              </a:rPr>
              <a:t> relationship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9" name="Rectangle 8">
            <a:extLst>
              <a:ext uri="{FF2B5EF4-FFF2-40B4-BE49-F238E27FC236}">
                <a16:creationId xmlns:a16="http://schemas.microsoft.com/office/drawing/2014/main" xmlns="" id="{DFF32D94-D4ED-5FA6-B638-8889913E3DE4}"/>
              </a:ext>
            </a:extLst>
          </p:cNvPr>
          <p:cNvSpPr/>
          <p:nvPr/>
        </p:nvSpPr>
        <p:spPr>
          <a:xfrm>
            <a:off x="-13446" y="3570890"/>
            <a:ext cx="12192000" cy="3276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07000"/>
              </a:lnSpc>
              <a:spcBef>
                <a:spcPts val="0"/>
              </a:spcBef>
              <a:spcAft>
                <a:spcPts val="0"/>
              </a:spcAft>
              <a:buFontTx/>
              <a:buChar char="-"/>
            </a:pPr>
            <a:r>
              <a:rPr lang="en-US" sz="3200" b="1" dirty="0">
                <a:solidFill>
                  <a:schemeClr val="bg1"/>
                </a:solidFill>
                <a:ea typeface="Times New Roman" panose="02020603050405020304" pitchFamily="18" charset="0"/>
                <a:cs typeface="Calibri" panose="020F0502020204030204" pitchFamily="34" charset="0"/>
              </a:rPr>
              <a:t>Jesus related this way to the father </a:t>
            </a:r>
            <a:endParaRPr lang="en-US" sz="3200" dirty="0">
              <a:solidFill>
                <a:schemeClr val="bg1"/>
              </a:solidFill>
              <a:ea typeface="Times New Roman" panose="02020603050405020304" pitchFamily="18" charset="0"/>
              <a:cs typeface="Times New Roman" panose="02020603050405020304" pitchFamily="18" charset="0"/>
            </a:endParaRPr>
          </a:p>
          <a:p>
            <a:pPr marL="457200" indent="-457200">
              <a:lnSpc>
                <a:spcPct val="107000"/>
              </a:lnSpc>
              <a:spcBef>
                <a:spcPts val="0"/>
              </a:spcBef>
              <a:spcAft>
                <a:spcPts val="0"/>
              </a:spcAft>
              <a:buFontTx/>
              <a:buChar char="-"/>
            </a:pPr>
            <a:r>
              <a:rPr lang="en-US" sz="3200" b="1" dirty="0">
                <a:solidFill>
                  <a:schemeClr val="bg1"/>
                </a:solidFill>
                <a:ea typeface="Times New Roman" panose="02020603050405020304" pitchFamily="18" charset="0"/>
              </a:rPr>
              <a:t>Jesus said, “The Father loves the Son” (Jn. 5:20).</a:t>
            </a:r>
            <a:endParaRPr lang="en-US" sz="3200" dirty="0">
              <a:solidFill>
                <a:schemeClr val="bg1"/>
              </a:solidFill>
              <a:ea typeface="Times New Roman" panose="02020603050405020304" pitchFamily="18" charset="0"/>
            </a:endParaRPr>
          </a:p>
          <a:p>
            <a:pPr marL="457200" indent="-457200">
              <a:lnSpc>
                <a:spcPct val="107000"/>
              </a:lnSpc>
              <a:spcBef>
                <a:spcPts val="0"/>
              </a:spcBef>
              <a:spcAft>
                <a:spcPts val="0"/>
              </a:spcAft>
              <a:buFontTx/>
              <a:buChar char="-"/>
            </a:pPr>
            <a:r>
              <a:rPr lang="en-US" sz="3200" b="1" dirty="0">
                <a:solidFill>
                  <a:schemeClr val="bg1"/>
                </a:solidFill>
                <a:ea typeface="Times New Roman" panose="02020603050405020304" pitchFamily="18" charset="0"/>
              </a:rPr>
              <a:t>“This is My beloved Son, in whom I am well-pleased” (Mt. 3:17)</a:t>
            </a:r>
            <a:endParaRPr lang="en-US" sz="3200" dirty="0">
              <a:solidFill>
                <a:schemeClr val="bg1"/>
              </a:solidFill>
              <a:ea typeface="Times New Roman" panose="02020603050405020304" pitchFamily="18" charset="0"/>
            </a:endParaRPr>
          </a:p>
          <a:p>
            <a:pPr marL="457200" indent="-457200">
              <a:lnSpc>
                <a:spcPct val="107000"/>
              </a:lnSpc>
              <a:spcBef>
                <a:spcPts val="0"/>
              </a:spcBef>
              <a:spcAft>
                <a:spcPts val="0"/>
              </a:spcAft>
              <a:buFontTx/>
              <a:buChar char="-"/>
            </a:pPr>
            <a:r>
              <a:rPr lang="en-US" sz="3200" b="1" dirty="0">
                <a:solidFill>
                  <a:schemeClr val="bg1"/>
                </a:solidFill>
                <a:ea typeface="Times New Roman" panose="02020603050405020304" pitchFamily="18" charset="0"/>
              </a:rPr>
              <a:t>Our status is “In the Beloved” (Eph. 1:6)</a:t>
            </a:r>
          </a:p>
          <a:p>
            <a:pPr marL="457200" indent="-457200">
              <a:lnSpc>
                <a:spcPct val="107000"/>
              </a:lnSpc>
              <a:spcBef>
                <a:spcPts val="0"/>
              </a:spcBef>
              <a:spcAft>
                <a:spcPts val="0"/>
              </a:spcAft>
              <a:buFontTx/>
              <a:buChar char="-"/>
            </a:pPr>
            <a:r>
              <a:rPr lang="en-US" sz="3200" b="1" dirty="0">
                <a:solidFill>
                  <a:schemeClr val="bg1"/>
                </a:solidFill>
                <a:ea typeface="Times New Roman" panose="02020603050405020304" pitchFamily="18" charset="0"/>
              </a:rPr>
              <a:t>Jesus isn’t “ashamed” to call us his brothers (Heb. 2:11)</a:t>
            </a:r>
          </a:p>
          <a:p>
            <a:pPr marL="457200" indent="-457200">
              <a:lnSpc>
                <a:spcPct val="107000"/>
              </a:lnSpc>
              <a:spcBef>
                <a:spcPts val="0"/>
              </a:spcBef>
              <a:spcAft>
                <a:spcPts val="0"/>
              </a:spcAft>
              <a:buFontTx/>
              <a:buChar char="-"/>
            </a:pPr>
            <a:r>
              <a:rPr lang="en-US" sz="3200" b="1" dirty="0">
                <a:solidFill>
                  <a:schemeClr val="bg1"/>
                </a:solidFill>
                <a:ea typeface="Times New Roman" panose="02020603050405020304" pitchFamily="18" charset="0"/>
                <a:cs typeface="Calibri" panose="020F0502020204030204" pitchFamily="34" charset="0"/>
              </a:rPr>
              <a:t>Jesus taught us to relate with God this way</a:t>
            </a:r>
            <a:r>
              <a:rPr lang="en-US" sz="3200" dirty="0">
                <a:solidFill>
                  <a:schemeClr val="bg1"/>
                </a:solidFill>
                <a:ea typeface="Times New Roman" panose="02020603050405020304" pitchFamily="18" charset="0"/>
                <a:cs typeface="Calibri" panose="020F0502020204030204" pitchFamily="34" charset="0"/>
              </a:rPr>
              <a:t> </a:t>
            </a:r>
            <a:r>
              <a:rPr lang="en-US" sz="3200" dirty="0">
                <a:solidFill>
                  <a:schemeClr val="bg1"/>
                </a:solidFill>
                <a:ea typeface="Times New Roman" panose="02020603050405020304" pitchFamily="18" charset="0"/>
                <a:cs typeface="Times New Roman" panose="02020603050405020304" pitchFamily="18" charset="0"/>
              </a:rPr>
              <a:t>(</a:t>
            </a:r>
            <a:r>
              <a:rPr lang="en-US" sz="3200" b="1" dirty="0">
                <a:solidFill>
                  <a:schemeClr val="bg1"/>
                </a:solidFill>
                <a:ea typeface="Times New Roman" panose="02020603050405020304" pitchFamily="18" charset="0"/>
                <a:cs typeface="Calibri" panose="020F0502020204030204" pitchFamily="34" charset="0"/>
              </a:rPr>
              <a:t>Matt 6:9)</a:t>
            </a:r>
            <a:endParaRPr lang="en-US" sz="32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952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4B9BB27C-23C0-DF17-A7FC-7532CFD9FA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7" r="2867" b="11428"/>
          <a:stretch/>
        </p:blipFill>
        <p:spPr bwMode="auto">
          <a:xfrm>
            <a:off x="1013183" y="13139"/>
            <a:ext cx="111788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F072702-0CD6-867D-5FA1-B9C4508E80AC}"/>
              </a:ext>
            </a:extLst>
          </p:cNvPr>
          <p:cNvSpPr/>
          <p:nvPr/>
        </p:nvSpPr>
        <p:spPr>
          <a:xfrm>
            <a:off x="0" y="0"/>
            <a:ext cx="5486400" cy="685800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p>
          <a:p>
            <a:r>
              <a:rPr lang="en-US" sz="3200" b="1" baseline="30000" dirty="0"/>
              <a:t>Luke 18:16  </a:t>
            </a:r>
            <a:r>
              <a:rPr lang="en-US" sz="3200" dirty="0"/>
              <a:t>“Permit the children to come to Me, and do not  hinder them, for the kingdom of God belongs to such as these. </a:t>
            </a:r>
            <a:r>
              <a:rPr lang="en-US" sz="3200" b="1" baseline="30000" dirty="0"/>
              <a:t>17 </a:t>
            </a:r>
            <a:r>
              <a:rPr lang="en-US" sz="3200" dirty="0"/>
              <a:t>Truly I say to you, whoever does not receive the kingdom of God like a child will not enter it at all.”</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B139EE0E-1432-1FEC-7072-5A6885F7322A}"/>
              </a:ext>
            </a:extLst>
          </p:cNvPr>
          <p:cNvSpPr/>
          <p:nvPr/>
        </p:nvSpPr>
        <p:spPr>
          <a:xfrm>
            <a:off x="349469" y="4934607"/>
            <a:ext cx="6336426" cy="12954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3600" b="1" dirty="0">
                <a:solidFill>
                  <a:schemeClr val="bg1"/>
                </a:solidFill>
              </a:rPr>
              <a:t>What </a:t>
            </a:r>
            <a:r>
              <a:rPr lang="en-US" sz="3600" b="1" i="1" dirty="0">
                <a:solidFill>
                  <a:schemeClr val="bg1"/>
                </a:solidFill>
              </a:rPr>
              <a:t>about</a:t>
            </a:r>
            <a:r>
              <a:rPr lang="en-US" sz="3600" b="1" dirty="0">
                <a:solidFill>
                  <a:schemeClr val="bg1"/>
                </a:solidFill>
              </a:rPr>
              <a:t> children is Jesus telling us to emulate?</a:t>
            </a: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305768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4B9BB27C-23C0-DF17-A7FC-7532CFD9FA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7" r="2867" b="11428"/>
          <a:stretch/>
        </p:blipFill>
        <p:spPr bwMode="auto">
          <a:xfrm>
            <a:off x="1013183" y="13139"/>
            <a:ext cx="111788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F072702-0CD6-867D-5FA1-B9C4508E80AC}"/>
              </a:ext>
            </a:extLst>
          </p:cNvPr>
          <p:cNvSpPr/>
          <p:nvPr/>
        </p:nvSpPr>
        <p:spPr>
          <a:xfrm>
            <a:off x="0" y="0"/>
            <a:ext cx="5486400" cy="685800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p>
          <a:p>
            <a:r>
              <a:rPr lang="en-US" sz="3200" b="1" baseline="30000" dirty="0"/>
              <a:t>Luke 18:16  </a:t>
            </a:r>
            <a:r>
              <a:rPr lang="en-US" sz="3200" dirty="0"/>
              <a:t>“Permit the children to </a:t>
            </a:r>
            <a:r>
              <a:rPr lang="en-US" sz="3200" b="1" u="sng" dirty="0">
                <a:solidFill>
                  <a:schemeClr val="bg1"/>
                </a:solidFill>
              </a:rPr>
              <a:t>come to Me</a:t>
            </a:r>
            <a:r>
              <a:rPr lang="en-US" sz="3200" dirty="0"/>
              <a:t>, and do not  hinder them, for the kingdom of God belongs to such as these. </a:t>
            </a:r>
            <a:r>
              <a:rPr lang="en-US" sz="3200" b="1" baseline="30000" dirty="0"/>
              <a:t>17 </a:t>
            </a:r>
            <a:r>
              <a:rPr lang="en-US" sz="3200" dirty="0"/>
              <a:t>Truly I say to you, whoever does not </a:t>
            </a:r>
            <a:r>
              <a:rPr lang="en-US" sz="3200" b="1" u="sng" dirty="0">
                <a:solidFill>
                  <a:schemeClr val="bg1"/>
                </a:solidFill>
              </a:rPr>
              <a:t>receive</a:t>
            </a:r>
            <a:r>
              <a:rPr lang="en-US" sz="3200" dirty="0"/>
              <a:t> the kingdom of God like a child will not enter it at all.”</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B139EE0E-1432-1FEC-7072-5A6885F7322A}"/>
              </a:ext>
            </a:extLst>
          </p:cNvPr>
          <p:cNvSpPr/>
          <p:nvPr/>
        </p:nvSpPr>
        <p:spPr>
          <a:xfrm>
            <a:off x="349469" y="4934607"/>
            <a:ext cx="6336426" cy="12954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3600" b="1" dirty="0">
                <a:solidFill>
                  <a:schemeClr val="bg1"/>
                </a:solidFill>
              </a:rPr>
              <a:t>What </a:t>
            </a:r>
            <a:r>
              <a:rPr lang="en-US" sz="3600" b="1" i="1" dirty="0">
                <a:solidFill>
                  <a:schemeClr val="bg1"/>
                </a:solidFill>
              </a:rPr>
              <a:t>about</a:t>
            </a:r>
            <a:r>
              <a:rPr lang="en-US" sz="3600" b="1" dirty="0">
                <a:solidFill>
                  <a:schemeClr val="bg1"/>
                </a:solidFill>
              </a:rPr>
              <a:t> children is Jesus telling us to emulate?</a:t>
            </a:r>
          </a:p>
          <a:p>
            <a:pPr marL="571500" indent="-571500" algn="ctr"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257821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3" name="Rounded Rectangular Callout 11">
            <a:extLst>
              <a:ext uri="{FF2B5EF4-FFF2-40B4-BE49-F238E27FC236}">
                <a16:creationId xmlns:a16="http://schemas.microsoft.com/office/drawing/2014/main" xmlns="" id="{F3798DBD-D0C8-FB8E-CF0F-1751C3D3DFF2}"/>
              </a:ext>
            </a:extLst>
          </p:cNvPr>
          <p:cNvSpPr/>
          <p:nvPr/>
        </p:nvSpPr>
        <p:spPr>
          <a:xfrm>
            <a:off x="1638300" y="1600200"/>
            <a:ext cx="89154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How do we grow spiritually?</a:t>
            </a:r>
          </a:p>
        </p:txBody>
      </p:sp>
    </p:spTree>
    <p:extLst>
      <p:ext uri="{BB962C8B-B14F-4D97-AF65-F5344CB8AC3E}">
        <p14:creationId xmlns:p14="http://schemas.microsoft.com/office/powerpoint/2010/main" val="42917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a:t>
            </a:r>
            <a:r>
              <a:rPr lang="en-US" sz="3100" dirty="0">
                <a:solidFill>
                  <a:schemeClr val="tx1"/>
                </a:solidFill>
              </a:rPr>
              <a:t>by which we cry</a:t>
            </a:r>
            <a:r>
              <a:rPr lang="en-US" sz="3200" dirty="0">
                <a:solidFill>
                  <a:schemeClr val="tx1"/>
                </a:solidFill>
              </a:rPr>
              <a:t> out, “Abba! Father!” </a:t>
            </a:r>
            <a:r>
              <a:rPr lang="en-US" sz="3200" b="1" baseline="30000" dirty="0">
                <a:solidFill>
                  <a:schemeClr val="tx1"/>
                </a:solidFill>
              </a:rPr>
              <a:t>16 </a:t>
            </a:r>
            <a:r>
              <a:rPr lang="en-US" sz="3100" b="1" u="sng" dirty="0">
                <a:solidFill>
                  <a:srgbClr val="002060"/>
                </a:solidFill>
              </a:rPr>
              <a:t>The Spirit Himself testifies with our spirit that we</a:t>
            </a:r>
            <a:r>
              <a:rPr lang="en-US" sz="3200" b="1" u="sng" dirty="0">
                <a:solidFill>
                  <a:srgbClr val="002060"/>
                </a:solidFill>
              </a:rPr>
              <a:t> are children of God</a:t>
            </a:r>
            <a:r>
              <a:rPr lang="en-US" sz="3200" dirty="0">
                <a:solidFill>
                  <a:schemeClr val="tx1"/>
                </a:solidFill>
              </a:rPr>
              <a:t>,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CD478F3-1753-C2DD-BCDD-D387C0657C2D}"/>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An </a:t>
            </a:r>
            <a:r>
              <a:rPr lang="en-US" sz="4000" b="1" i="1" u="sng" dirty="0">
                <a:solidFill>
                  <a:schemeClr val="bg1"/>
                </a:solidFill>
              </a:rPr>
              <a:t>intimate</a:t>
            </a:r>
            <a:r>
              <a:rPr lang="en-US" sz="4000" b="1" dirty="0">
                <a:solidFill>
                  <a:schemeClr val="bg1"/>
                </a:solidFill>
              </a:rPr>
              <a:t> relationship</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secure</a:t>
            </a:r>
            <a:r>
              <a:rPr lang="en-US" sz="4000" b="1" dirty="0">
                <a:solidFill>
                  <a:schemeClr val="bg1"/>
                </a:solidFill>
              </a:rPr>
              <a:t> relationship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2" name="Rounded Rectangular Callout 11">
            <a:extLst>
              <a:ext uri="{FF2B5EF4-FFF2-40B4-BE49-F238E27FC236}">
                <a16:creationId xmlns:a16="http://schemas.microsoft.com/office/drawing/2014/main" xmlns="" id="{9AC63A2E-7C21-35CA-1325-2E8FF183F68A}"/>
              </a:ext>
            </a:extLst>
          </p:cNvPr>
          <p:cNvSpPr/>
          <p:nvPr/>
        </p:nvSpPr>
        <p:spPr>
          <a:xfrm>
            <a:off x="6781800" y="2667000"/>
            <a:ext cx="3657600" cy="974725"/>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800" b="1" dirty="0">
                <a:solidFill>
                  <a:schemeClr val="bg1"/>
                </a:solidFill>
              </a:rPr>
              <a:t>He’s all in</a:t>
            </a:r>
          </a:p>
        </p:txBody>
      </p:sp>
    </p:spTree>
    <p:extLst>
      <p:ext uri="{BB962C8B-B14F-4D97-AF65-F5344CB8AC3E}">
        <p14:creationId xmlns:p14="http://schemas.microsoft.com/office/powerpoint/2010/main" val="42523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a:t>
            </a:r>
            <a:r>
              <a:rPr lang="en-US" sz="3100" dirty="0">
                <a:solidFill>
                  <a:schemeClr val="tx1"/>
                </a:solidFill>
              </a:rPr>
              <a:t>by which we cry</a:t>
            </a:r>
            <a:r>
              <a:rPr lang="en-US" sz="3200" dirty="0">
                <a:solidFill>
                  <a:schemeClr val="tx1"/>
                </a:solidFill>
              </a:rPr>
              <a:t> out, “Abba! Father!” </a:t>
            </a:r>
            <a:r>
              <a:rPr lang="en-US" sz="3200" b="1" baseline="30000" dirty="0">
                <a:solidFill>
                  <a:schemeClr val="tx1"/>
                </a:solidFill>
              </a:rPr>
              <a:t>16 </a:t>
            </a:r>
            <a:r>
              <a:rPr lang="en-US" sz="3100" b="1" u="sng" dirty="0">
                <a:solidFill>
                  <a:srgbClr val="002060"/>
                </a:solidFill>
              </a:rPr>
              <a:t>The Spirit Himself testifies with our spirit that we</a:t>
            </a:r>
            <a:r>
              <a:rPr lang="en-US" sz="3200" b="1" u="sng" dirty="0">
                <a:solidFill>
                  <a:srgbClr val="002060"/>
                </a:solidFill>
              </a:rPr>
              <a:t> are children of God</a:t>
            </a:r>
            <a:r>
              <a:rPr lang="en-US" sz="3200" dirty="0">
                <a:solidFill>
                  <a:schemeClr val="tx1"/>
                </a:solidFill>
              </a:rPr>
              <a:t>,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CD478F3-1753-C2DD-BCDD-D387C0657C2D}"/>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An </a:t>
            </a:r>
            <a:r>
              <a:rPr lang="en-US" sz="4000" b="1" i="1" u="sng" dirty="0">
                <a:solidFill>
                  <a:schemeClr val="bg1"/>
                </a:solidFill>
              </a:rPr>
              <a:t>intimate</a:t>
            </a:r>
            <a:r>
              <a:rPr lang="en-US" sz="4000" b="1" dirty="0">
                <a:solidFill>
                  <a:schemeClr val="bg1"/>
                </a:solidFill>
              </a:rPr>
              <a:t> relationship</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secure</a:t>
            </a:r>
            <a:r>
              <a:rPr lang="en-US" sz="4000" b="1" dirty="0">
                <a:solidFill>
                  <a:schemeClr val="bg1"/>
                </a:solidFill>
              </a:rPr>
              <a:t> relationship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2" name="Rounded Rectangular Callout 11">
            <a:extLst>
              <a:ext uri="{FF2B5EF4-FFF2-40B4-BE49-F238E27FC236}">
                <a16:creationId xmlns:a16="http://schemas.microsoft.com/office/drawing/2014/main" xmlns="" id="{9AC63A2E-7C21-35CA-1325-2E8FF183F68A}"/>
              </a:ext>
            </a:extLst>
          </p:cNvPr>
          <p:cNvSpPr/>
          <p:nvPr/>
        </p:nvSpPr>
        <p:spPr>
          <a:xfrm>
            <a:off x="6095999" y="2743200"/>
            <a:ext cx="6019800" cy="834836"/>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000" b="1" dirty="0">
                <a:solidFill>
                  <a:schemeClr val="bg1"/>
                </a:solidFill>
              </a:rPr>
              <a:t>He finishes what he starts</a:t>
            </a:r>
          </a:p>
        </p:txBody>
      </p:sp>
    </p:spTree>
    <p:extLst>
      <p:ext uri="{BB962C8B-B14F-4D97-AF65-F5344CB8AC3E}">
        <p14:creationId xmlns:p14="http://schemas.microsoft.com/office/powerpoint/2010/main" val="12859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a:t>
            </a:r>
            <a:r>
              <a:rPr lang="en-US" sz="3100" dirty="0">
                <a:solidFill>
                  <a:schemeClr val="tx1"/>
                </a:solidFill>
              </a:rPr>
              <a:t>by which we cry</a:t>
            </a:r>
            <a:r>
              <a:rPr lang="en-US" sz="3200" dirty="0">
                <a:solidFill>
                  <a:schemeClr val="tx1"/>
                </a:solidFill>
              </a:rPr>
              <a:t> out, “Abba! Father!” </a:t>
            </a:r>
            <a:r>
              <a:rPr lang="en-US" sz="3200" b="1" baseline="30000" dirty="0">
                <a:solidFill>
                  <a:schemeClr val="tx1"/>
                </a:solidFill>
              </a:rPr>
              <a:t>16 </a:t>
            </a:r>
            <a:r>
              <a:rPr lang="en-US" sz="3100" b="1" u="sng" dirty="0">
                <a:solidFill>
                  <a:srgbClr val="002060"/>
                </a:solidFill>
              </a:rPr>
              <a:t>The Spirit Himself testifies with our spirit that we</a:t>
            </a:r>
            <a:r>
              <a:rPr lang="en-US" sz="3200" b="1" u="sng" dirty="0">
                <a:solidFill>
                  <a:srgbClr val="002060"/>
                </a:solidFill>
              </a:rPr>
              <a:t> are children of God</a:t>
            </a:r>
            <a:r>
              <a:rPr lang="en-US" sz="3200" dirty="0">
                <a:solidFill>
                  <a:schemeClr val="tx1"/>
                </a:solidFill>
              </a:rPr>
              <a:t>,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CD478F3-1753-C2DD-BCDD-D387C0657C2D}"/>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An </a:t>
            </a:r>
            <a:r>
              <a:rPr lang="en-US" sz="4000" b="1" i="1" u="sng" dirty="0">
                <a:solidFill>
                  <a:schemeClr val="bg1"/>
                </a:solidFill>
              </a:rPr>
              <a:t>intimate</a:t>
            </a:r>
            <a:r>
              <a:rPr lang="en-US" sz="4000" b="1" dirty="0">
                <a:solidFill>
                  <a:schemeClr val="bg1"/>
                </a:solidFill>
              </a:rPr>
              <a:t> relationship</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secure</a:t>
            </a:r>
            <a:r>
              <a:rPr lang="en-US" sz="4000" b="1" dirty="0">
                <a:solidFill>
                  <a:schemeClr val="bg1"/>
                </a:solidFill>
              </a:rPr>
              <a:t> relationship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2" name="Rounded Rectangular Callout 11">
            <a:extLst>
              <a:ext uri="{FF2B5EF4-FFF2-40B4-BE49-F238E27FC236}">
                <a16:creationId xmlns:a16="http://schemas.microsoft.com/office/drawing/2014/main" xmlns="" id="{9AC63A2E-7C21-35CA-1325-2E8FF183F68A}"/>
              </a:ext>
            </a:extLst>
          </p:cNvPr>
          <p:cNvSpPr/>
          <p:nvPr/>
        </p:nvSpPr>
        <p:spPr>
          <a:xfrm>
            <a:off x="6095999" y="2589118"/>
            <a:ext cx="6019800" cy="1371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000" b="1" dirty="0">
                <a:solidFill>
                  <a:schemeClr val="bg1"/>
                </a:solidFill>
              </a:rPr>
              <a:t>A permanent relationship with a shared future </a:t>
            </a:r>
          </a:p>
        </p:txBody>
      </p:sp>
    </p:spTree>
    <p:extLst>
      <p:ext uri="{BB962C8B-B14F-4D97-AF65-F5344CB8AC3E}">
        <p14:creationId xmlns:p14="http://schemas.microsoft.com/office/powerpoint/2010/main" val="11526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 The Spirit helps us live as “sons of God” </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3810001"/>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chemeClr val="tx1"/>
                </a:solidFill>
                <a:effectLst/>
                <a:ea typeface="Times New Roman" panose="02020603050405020304" pitchFamily="18" charset="0"/>
              </a:rPr>
              <a:t>1</a:t>
            </a:r>
            <a:r>
              <a:rPr lang="en-US" sz="3200" b="1" baseline="30000" dirty="0">
                <a:solidFill>
                  <a:schemeClr val="tx1"/>
                </a:solidFill>
              </a:rPr>
              <a:t>5</a:t>
            </a:r>
            <a:r>
              <a:rPr lang="en-US" sz="3200" b="1" dirty="0">
                <a:solidFill>
                  <a:schemeClr val="tx1"/>
                </a:solidFill>
              </a:rPr>
              <a:t> </a:t>
            </a:r>
            <a:r>
              <a:rPr lang="en-US" sz="3200" dirty="0">
                <a:solidFill>
                  <a:schemeClr val="tx1"/>
                </a:solidFill>
              </a:rPr>
              <a:t>For you have not received a spirit of slavery leading to fear again, but you have received a spirit of adoption as sons </a:t>
            </a:r>
            <a:r>
              <a:rPr lang="en-US" sz="3100" dirty="0">
                <a:solidFill>
                  <a:schemeClr val="tx1"/>
                </a:solidFill>
              </a:rPr>
              <a:t>by which we cry</a:t>
            </a:r>
            <a:r>
              <a:rPr lang="en-US" sz="3200" dirty="0">
                <a:solidFill>
                  <a:schemeClr val="tx1"/>
                </a:solidFill>
              </a:rPr>
              <a:t> out, “Abba! Father!” </a:t>
            </a:r>
            <a:r>
              <a:rPr lang="en-US" sz="3200" b="1" baseline="30000" dirty="0">
                <a:solidFill>
                  <a:schemeClr val="tx1"/>
                </a:solidFill>
              </a:rPr>
              <a:t>16 </a:t>
            </a:r>
            <a:r>
              <a:rPr lang="en-US" sz="3100" b="1" u="sng" dirty="0">
                <a:solidFill>
                  <a:srgbClr val="002060"/>
                </a:solidFill>
              </a:rPr>
              <a:t>The Spirit Himself testifies with our spirit that we</a:t>
            </a:r>
            <a:r>
              <a:rPr lang="en-US" sz="3200" b="1" u="sng" dirty="0">
                <a:solidFill>
                  <a:srgbClr val="002060"/>
                </a:solidFill>
              </a:rPr>
              <a:t> are children of God</a:t>
            </a:r>
            <a:r>
              <a:rPr lang="en-US" sz="3200" dirty="0">
                <a:solidFill>
                  <a:schemeClr val="tx1"/>
                </a:solidFill>
              </a:rPr>
              <a:t>, </a:t>
            </a:r>
            <a:r>
              <a:rPr lang="en-US" sz="3200" b="1" baseline="30000" dirty="0">
                <a:solidFill>
                  <a:schemeClr val="tx1"/>
                </a:solidFill>
              </a:rPr>
              <a:t>17 </a:t>
            </a:r>
            <a:r>
              <a:rPr lang="en-US" sz="32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CD478F3-1753-C2DD-BCDD-D387C0657C2D}"/>
              </a:ext>
            </a:extLst>
          </p:cNvPr>
          <p:cNvSpPr/>
          <p:nvPr/>
        </p:nvSpPr>
        <p:spPr>
          <a:xfrm>
            <a:off x="76200" y="990600"/>
            <a:ext cx="10668000" cy="270463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relationship that is </a:t>
            </a:r>
            <a:r>
              <a:rPr lang="en-US" sz="4000" b="1" i="1" u="sng" dirty="0">
                <a:solidFill>
                  <a:schemeClr val="bg1"/>
                </a:solidFill>
              </a:rPr>
              <a:t>not</a:t>
            </a:r>
            <a:r>
              <a:rPr lang="en-US" sz="4000" b="1" dirty="0">
                <a:solidFill>
                  <a:schemeClr val="bg1"/>
                </a:solidFill>
              </a:rPr>
              <a:t> like slavery</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chosen</a:t>
            </a:r>
            <a:r>
              <a:rPr lang="en-US" sz="4000" b="1" dirty="0">
                <a:solidFill>
                  <a:schemeClr val="bg1"/>
                </a:solidFill>
              </a:rPr>
              <a:t> relationship with a </a:t>
            </a:r>
            <a:r>
              <a:rPr lang="en-US" sz="4000" b="1" i="1" u="sng" dirty="0">
                <a:solidFill>
                  <a:schemeClr val="bg1"/>
                </a:solidFill>
              </a:rPr>
              <a:t>status</a:t>
            </a:r>
            <a:r>
              <a:rPr lang="en-US" sz="4000" b="1" dirty="0">
                <a:solidFill>
                  <a:schemeClr val="bg1"/>
                </a:solidFill>
              </a:rPr>
              <a:t>: adoption</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An </a:t>
            </a:r>
            <a:r>
              <a:rPr lang="en-US" sz="4000" b="1" i="1" u="sng" dirty="0">
                <a:solidFill>
                  <a:schemeClr val="bg1"/>
                </a:solidFill>
              </a:rPr>
              <a:t>intimate</a:t>
            </a:r>
            <a:r>
              <a:rPr lang="en-US" sz="4000" b="1" dirty="0">
                <a:solidFill>
                  <a:schemeClr val="bg1"/>
                </a:solidFill>
              </a:rPr>
              <a:t> relationship</a:t>
            </a:r>
          </a:p>
          <a:p>
            <a:pPr marL="571500" indent="-571500" fontAlgn="auto">
              <a:spcBef>
                <a:spcPts val="0"/>
              </a:spcBef>
              <a:spcAft>
                <a:spcPts val="0"/>
              </a:spcAft>
              <a:buFont typeface="Arial" panose="020B0604020202020204" pitchFamily="34" charset="0"/>
              <a:buChar char="•"/>
              <a:defRPr/>
            </a:pPr>
            <a:r>
              <a:rPr lang="en-US" sz="4000" b="1" dirty="0">
                <a:solidFill>
                  <a:schemeClr val="bg1"/>
                </a:solidFill>
              </a:rPr>
              <a:t>A </a:t>
            </a:r>
            <a:r>
              <a:rPr lang="en-US" sz="4000" b="1" i="1" u="sng" dirty="0">
                <a:solidFill>
                  <a:schemeClr val="bg1"/>
                </a:solidFill>
              </a:rPr>
              <a:t>secure</a:t>
            </a:r>
            <a:r>
              <a:rPr lang="en-US" sz="4000" b="1" dirty="0">
                <a:solidFill>
                  <a:schemeClr val="bg1"/>
                </a:solidFill>
              </a:rPr>
              <a:t> relationship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2" name="Rounded Rectangular Callout 11">
            <a:extLst>
              <a:ext uri="{FF2B5EF4-FFF2-40B4-BE49-F238E27FC236}">
                <a16:creationId xmlns:a16="http://schemas.microsoft.com/office/drawing/2014/main" xmlns="" id="{9AC63A2E-7C21-35CA-1325-2E8FF183F68A}"/>
              </a:ext>
            </a:extLst>
          </p:cNvPr>
          <p:cNvSpPr/>
          <p:nvPr/>
        </p:nvSpPr>
        <p:spPr>
          <a:xfrm>
            <a:off x="6095999" y="2589118"/>
            <a:ext cx="6019800" cy="1371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000" b="1" dirty="0">
                <a:solidFill>
                  <a:schemeClr val="bg1"/>
                </a:solidFill>
              </a:rPr>
              <a:t>And our father shares his resources with us </a:t>
            </a:r>
          </a:p>
        </p:txBody>
      </p:sp>
    </p:spTree>
    <p:extLst>
      <p:ext uri="{BB962C8B-B14F-4D97-AF65-F5344CB8AC3E}">
        <p14:creationId xmlns:p14="http://schemas.microsoft.com/office/powerpoint/2010/main" val="34995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5" name="Rectangle 4">
            <a:extLst>
              <a:ext uri="{FF2B5EF4-FFF2-40B4-BE49-F238E27FC236}">
                <a16:creationId xmlns:a16="http://schemas.microsoft.com/office/drawing/2014/main" xmlns="" id="{9A00AC2A-0B4B-729F-8F41-63863701CADF}"/>
              </a:ext>
            </a:extLst>
          </p:cNvPr>
          <p:cNvSpPr/>
          <p:nvPr/>
        </p:nvSpPr>
        <p:spPr>
          <a:xfrm>
            <a:off x="0" y="3048000"/>
            <a:ext cx="12192000" cy="38100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ea typeface="Calibri" panose="020F0502020204030204" pitchFamily="34" charset="0"/>
                <a:cs typeface="Times New Roman" panose="02020603050405020304" pitchFamily="18" charset="0"/>
              </a:rPr>
              <a:t>Acts 1:4 </a:t>
            </a:r>
            <a:r>
              <a:rPr lang="en-US" sz="3200" dirty="0">
                <a:solidFill>
                  <a:schemeClr val="bg1"/>
                </a:solidFill>
                <a:effectLst/>
                <a:ea typeface="Calibri" panose="020F0502020204030204" pitchFamily="34" charset="0"/>
                <a:cs typeface="Times New Roman" panose="02020603050405020304" pitchFamily="18" charset="0"/>
              </a:rPr>
              <a:t>He commanded them not to leave Jerusalem, but to wait for what the Father had promised, “Which,” He said, “you heard of from Me; </a:t>
            </a:r>
            <a:r>
              <a:rPr lang="en-US" sz="3200" b="1" baseline="30000" dirty="0">
                <a:solidFill>
                  <a:schemeClr val="bg1"/>
                </a:solidFill>
                <a:effectLst/>
                <a:ea typeface="Calibri" panose="020F0502020204030204" pitchFamily="34" charset="0"/>
                <a:cs typeface="Times New Roman" panose="02020603050405020304" pitchFamily="18" charset="0"/>
              </a:rPr>
              <a:t>5 </a:t>
            </a:r>
            <a:r>
              <a:rPr lang="en-US" sz="3200" dirty="0">
                <a:solidFill>
                  <a:schemeClr val="bg1"/>
                </a:solidFill>
                <a:effectLst/>
                <a:ea typeface="Calibri" panose="020F0502020204030204" pitchFamily="34" charset="0"/>
                <a:cs typeface="Times New Roman" panose="02020603050405020304" pitchFamily="18" charset="0"/>
              </a:rPr>
              <a:t>for John baptized with water, but you will be baptized with the Holy Spirit not many days from now.” </a:t>
            </a:r>
            <a:r>
              <a:rPr lang="en-US" sz="3200" b="1" baseline="30000" dirty="0">
                <a:solidFill>
                  <a:schemeClr val="bg1"/>
                </a:solidFill>
                <a:effectLst/>
                <a:ea typeface="Calibri" panose="020F0502020204030204" pitchFamily="34" charset="0"/>
                <a:cs typeface="Times New Roman" panose="02020603050405020304" pitchFamily="18" charset="0"/>
              </a:rPr>
              <a:t>8 </a:t>
            </a:r>
            <a:r>
              <a:rPr lang="en-US" sz="3200" dirty="0">
                <a:solidFill>
                  <a:schemeClr val="bg1"/>
                </a:solidFill>
                <a:effectLst/>
                <a:ea typeface="Calibri" panose="020F0502020204030204" pitchFamily="34" charset="0"/>
                <a:cs typeface="Times New Roman" panose="02020603050405020304" pitchFamily="18" charset="0"/>
              </a:rPr>
              <a:t>you </a:t>
            </a:r>
            <a:r>
              <a:rPr lang="en-US" sz="3200" b="1" u="sng" dirty="0">
                <a:solidFill>
                  <a:schemeClr val="bg1"/>
                </a:solidFill>
                <a:effectLst/>
                <a:ea typeface="Calibri" panose="020F0502020204030204" pitchFamily="34" charset="0"/>
                <a:cs typeface="Times New Roman" panose="02020603050405020304" pitchFamily="18" charset="0"/>
              </a:rPr>
              <a:t>will receive power</a:t>
            </a:r>
            <a:r>
              <a:rPr lang="en-US" sz="3200" dirty="0">
                <a:solidFill>
                  <a:schemeClr val="bg1"/>
                </a:solidFill>
                <a:effectLst/>
                <a:ea typeface="Calibri" panose="020F0502020204030204" pitchFamily="34" charset="0"/>
                <a:cs typeface="Times New Roman" panose="02020603050405020304" pitchFamily="18" charset="0"/>
              </a:rPr>
              <a:t> when the Holy Spirit has come upon you; and you shall be My witnesses both in Jerusalem, and in all Judea and Samaria, and even to the remotest part of the earth.”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 A relationship in which we receive “power”</a:t>
            </a:r>
          </a:p>
        </p:txBody>
      </p:sp>
      <p:sp>
        <p:nvSpPr>
          <p:cNvPr id="2" name="Speech Bubble: Rectangle 1">
            <a:extLst>
              <a:ext uri="{FF2B5EF4-FFF2-40B4-BE49-F238E27FC236}">
                <a16:creationId xmlns:a16="http://schemas.microsoft.com/office/drawing/2014/main" xmlns="" id="{520B5F53-915B-48AC-0328-AE1D11D183D1}"/>
              </a:ext>
            </a:extLst>
          </p:cNvPr>
          <p:cNvSpPr/>
          <p:nvPr/>
        </p:nvSpPr>
        <p:spPr>
          <a:xfrm>
            <a:off x="1219200" y="1828800"/>
            <a:ext cx="8911009" cy="1035945"/>
          </a:xfrm>
          <a:prstGeom prst="wedgeRectCallout">
            <a:avLst>
              <a:gd name="adj1" fmla="val 36811"/>
              <a:gd name="adj2" fmla="val 2269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rPr>
              <a:t>δύναμις,</a:t>
            </a:r>
            <a:r>
              <a:rPr lang="en-US" sz="3200" dirty="0">
                <a:solidFill>
                  <a:schemeClr val="tx1"/>
                </a:solidFill>
              </a:rPr>
              <a:t> </a:t>
            </a:r>
            <a:r>
              <a:rPr lang="en-US" sz="3200" b="1" i="1" dirty="0" err="1">
                <a:solidFill>
                  <a:schemeClr val="tx1"/>
                </a:solidFill>
              </a:rPr>
              <a:t>dýnamis</a:t>
            </a:r>
            <a:r>
              <a:rPr lang="en-US" sz="3200" b="1" i="1" dirty="0">
                <a:solidFill>
                  <a:schemeClr val="tx1"/>
                </a:solidFill>
              </a:rPr>
              <a:t>:</a:t>
            </a:r>
          </a:p>
          <a:p>
            <a:pPr algn="ctr"/>
            <a:r>
              <a:rPr lang="en-US" sz="3000" b="1" i="1" dirty="0">
                <a:solidFill>
                  <a:schemeClr val="tx1"/>
                </a:solidFill>
              </a:rPr>
              <a:t> “</a:t>
            </a:r>
            <a:r>
              <a:rPr lang="en-US" sz="3000" dirty="0">
                <a:solidFill>
                  <a:schemeClr val="tx1"/>
                </a:solidFill>
              </a:rPr>
              <a:t>physical power, force, might, ability, efficacy, energy”</a:t>
            </a:r>
            <a:endParaRPr lang="en-US" dirty="0"/>
          </a:p>
        </p:txBody>
      </p:sp>
    </p:spTree>
    <p:extLst>
      <p:ext uri="{BB962C8B-B14F-4D97-AF65-F5344CB8AC3E}">
        <p14:creationId xmlns:p14="http://schemas.microsoft.com/office/powerpoint/2010/main" val="8301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CA7740-9E2C-DE8C-6372-7F51A78CC5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31"/>
          <a:stretch/>
        </p:blipFill>
        <p:spPr>
          <a:xfrm>
            <a:off x="0" y="0"/>
            <a:ext cx="12192000" cy="6549836"/>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 A relationship in which we receive “power”</a:t>
            </a:r>
          </a:p>
        </p:txBody>
      </p:sp>
      <p:sp>
        <p:nvSpPr>
          <p:cNvPr id="4" name="Rectangle 3">
            <a:extLst>
              <a:ext uri="{FF2B5EF4-FFF2-40B4-BE49-F238E27FC236}">
                <a16:creationId xmlns:a16="http://schemas.microsoft.com/office/drawing/2014/main" xmlns="" id="{6F072702-0CD6-867D-5FA1-B9C4508E80AC}"/>
              </a:ext>
            </a:extLst>
          </p:cNvPr>
          <p:cNvSpPr/>
          <p:nvPr/>
        </p:nvSpPr>
        <p:spPr>
          <a:xfrm>
            <a:off x="0" y="4267199"/>
            <a:ext cx="12192000" cy="25908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8:10 </a:t>
            </a:r>
            <a:r>
              <a:rPr lang="en-US" sz="3200" dirty="0">
                <a:solidFill>
                  <a:schemeClr val="tx1"/>
                </a:solidFill>
              </a:rPr>
              <a:t>If Christ is in you, though the body is dead because of sin, yet the spirit is alive because of righteousness. </a:t>
            </a:r>
            <a:r>
              <a:rPr lang="en-US" sz="3200" b="1" dirty="0">
                <a:solidFill>
                  <a:srgbClr val="002060"/>
                </a:solidFill>
              </a:rPr>
              <a:t> </a:t>
            </a:r>
            <a:r>
              <a:rPr lang="en-US" sz="3200" b="1" baseline="30000" dirty="0">
                <a:solidFill>
                  <a:schemeClr val="tx1"/>
                </a:solidFill>
              </a:rPr>
              <a:t>11 </a:t>
            </a:r>
            <a:r>
              <a:rPr lang="en-US" sz="3200" b="1" u="sng" dirty="0">
                <a:solidFill>
                  <a:srgbClr val="002060"/>
                </a:solidFill>
              </a:rPr>
              <a:t>But if the Spirit of Him who raised Jesus from the dead</a:t>
            </a:r>
            <a:r>
              <a:rPr lang="en-US" sz="3200" dirty="0">
                <a:solidFill>
                  <a:schemeClr val="tx1"/>
                </a:solidFill>
              </a:rPr>
              <a:t> dwells in you, </a:t>
            </a:r>
            <a:r>
              <a:rPr lang="en-US" sz="3200" b="1" u="sng" dirty="0">
                <a:solidFill>
                  <a:srgbClr val="002060"/>
                </a:solidFill>
              </a:rPr>
              <a:t>He who raised Christ Jesus from the dead</a:t>
            </a:r>
            <a:r>
              <a:rPr lang="en-US" sz="3200" dirty="0">
                <a:solidFill>
                  <a:schemeClr val="tx1"/>
                </a:solidFill>
              </a:rPr>
              <a:t> will also give life to your mortal bodies through His Spirit who dwells in you.</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Oval 1">
            <a:extLst>
              <a:ext uri="{FF2B5EF4-FFF2-40B4-BE49-F238E27FC236}">
                <a16:creationId xmlns:a16="http://schemas.microsoft.com/office/drawing/2014/main" xmlns="" id="{0FEA9961-51B1-04EC-70D6-7FCB49760010}"/>
              </a:ext>
            </a:extLst>
          </p:cNvPr>
          <p:cNvSpPr/>
          <p:nvPr/>
        </p:nvSpPr>
        <p:spPr>
          <a:xfrm>
            <a:off x="5334000" y="5105400"/>
            <a:ext cx="2590800" cy="838200"/>
          </a:xfrm>
          <a:prstGeom prst="ellipse">
            <a:avLst/>
          </a:prstGeom>
          <a:noFill/>
          <a:ln w="984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4D83FF-E4CE-622C-80EE-008E2290FD58}"/>
              </a:ext>
            </a:extLst>
          </p:cNvPr>
          <p:cNvPicPr>
            <a:picLocks noChangeAspect="1"/>
          </p:cNvPicPr>
          <p:nvPr/>
        </p:nvPicPr>
        <p:blipFill rotWithShape="1">
          <a:blip r:embed="rId3">
            <a:extLst>
              <a:ext uri="{28A0092B-C50C-407E-A947-70E740481C1C}">
                <a14:useLocalDpi xmlns:a14="http://schemas.microsoft.com/office/drawing/2010/main" val="0"/>
              </a:ext>
            </a:extLst>
          </a:blip>
          <a:srcRect l="16112" t="18653" r="5769"/>
          <a:stretch/>
        </p:blipFill>
        <p:spPr>
          <a:xfrm>
            <a:off x="0" y="990600"/>
            <a:ext cx="12192000" cy="3497920"/>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3) A relationship in which we receive “power”</a:t>
            </a:r>
          </a:p>
        </p:txBody>
      </p:sp>
      <p:sp>
        <p:nvSpPr>
          <p:cNvPr id="2" name="Rectangle 1">
            <a:extLst>
              <a:ext uri="{FF2B5EF4-FFF2-40B4-BE49-F238E27FC236}">
                <a16:creationId xmlns:a16="http://schemas.microsoft.com/office/drawing/2014/main" xmlns="" id="{96231187-B513-8E43-A87E-A46E6801BDCA}"/>
              </a:ext>
            </a:extLst>
          </p:cNvPr>
          <p:cNvSpPr/>
          <p:nvPr/>
        </p:nvSpPr>
        <p:spPr>
          <a:xfrm>
            <a:off x="0" y="4267199"/>
            <a:ext cx="12192000" cy="25908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8:10 </a:t>
            </a:r>
            <a:r>
              <a:rPr lang="en-US" sz="3200" dirty="0">
                <a:solidFill>
                  <a:schemeClr val="tx1"/>
                </a:solidFill>
              </a:rPr>
              <a:t>If Christ is in you, though the body is dead because of sin, yet the spirit is alive because of righteousness. </a:t>
            </a:r>
            <a:r>
              <a:rPr lang="en-US" sz="3200" b="1" dirty="0">
                <a:solidFill>
                  <a:srgbClr val="002060"/>
                </a:solidFill>
              </a:rPr>
              <a:t> </a:t>
            </a:r>
            <a:r>
              <a:rPr lang="en-US" sz="3200" b="1" baseline="30000" dirty="0">
                <a:solidFill>
                  <a:schemeClr val="tx1"/>
                </a:solidFill>
              </a:rPr>
              <a:t>11 </a:t>
            </a:r>
            <a:r>
              <a:rPr lang="en-US" sz="3200" b="1" u="sng" dirty="0">
                <a:solidFill>
                  <a:srgbClr val="002060"/>
                </a:solidFill>
              </a:rPr>
              <a:t>But if the Spirit of Him who raised Jesus from the dead</a:t>
            </a:r>
            <a:r>
              <a:rPr lang="en-US" sz="3200" dirty="0">
                <a:solidFill>
                  <a:schemeClr val="tx1"/>
                </a:solidFill>
              </a:rPr>
              <a:t> dwells in you, </a:t>
            </a:r>
            <a:r>
              <a:rPr lang="en-US" sz="3200" b="1" u="sng" dirty="0">
                <a:solidFill>
                  <a:srgbClr val="002060"/>
                </a:solidFill>
              </a:rPr>
              <a:t>He who raised Christ Jesus from the dead</a:t>
            </a:r>
            <a:r>
              <a:rPr lang="en-US" sz="3200" dirty="0">
                <a:solidFill>
                  <a:schemeClr val="tx1"/>
                </a:solidFill>
              </a:rPr>
              <a:t> will also give life to your mortal bodies through His Spirit who dwells in you.</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Oval 2">
            <a:extLst>
              <a:ext uri="{FF2B5EF4-FFF2-40B4-BE49-F238E27FC236}">
                <a16:creationId xmlns:a16="http://schemas.microsoft.com/office/drawing/2014/main" xmlns="" id="{3FC14815-E5EB-2B8F-9321-6D052D155CF7}"/>
              </a:ext>
            </a:extLst>
          </p:cNvPr>
          <p:cNvSpPr/>
          <p:nvPr/>
        </p:nvSpPr>
        <p:spPr>
          <a:xfrm>
            <a:off x="5334000" y="5105400"/>
            <a:ext cx="2590800" cy="838200"/>
          </a:xfrm>
          <a:prstGeom prst="ellipse">
            <a:avLst/>
          </a:prstGeom>
          <a:noFill/>
          <a:ln w="984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9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4D83FF-E4CE-622C-80EE-008E2290FD58}"/>
              </a:ext>
            </a:extLst>
          </p:cNvPr>
          <p:cNvPicPr>
            <a:picLocks noChangeAspect="1"/>
          </p:cNvPicPr>
          <p:nvPr/>
        </p:nvPicPr>
        <p:blipFill rotWithShape="1">
          <a:blip r:embed="rId3">
            <a:extLst>
              <a:ext uri="{28A0092B-C50C-407E-A947-70E740481C1C}">
                <a14:useLocalDpi xmlns:a14="http://schemas.microsoft.com/office/drawing/2010/main" val="0"/>
              </a:ext>
            </a:extLst>
          </a:blip>
          <a:srcRect l="16112" t="18653" r="5769"/>
          <a:stretch/>
        </p:blipFill>
        <p:spPr>
          <a:xfrm>
            <a:off x="0" y="990600"/>
            <a:ext cx="12192000" cy="3497920"/>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3) A relationship in which we receive “power”</a:t>
            </a:r>
          </a:p>
        </p:txBody>
      </p:sp>
      <p:sp>
        <p:nvSpPr>
          <p:cNvPr id="2" name="Rectangle 1">
            <a:extLst>
              <a:ext uri="{FF2B5EF4-FFF2-40B4-BE49-F238E27FC236}">
                <a16:creationId xmlns:a16="http://schemas.microsoft.com/office/drawing/2014/main" xmlns="" id="{84E3CF69-FA36-D12B-B985-DA36C3B697B0}"/>
              </a:ext>
            </a:extLst>
          </p:cNvPr>
          <p:cNvSpPr/>
          <p:nvPr/>
        </p:nvSpPr>
        <p:spPr>
          <a:xfrm>
            <a:off x="0" y="4267199"/>
            <a:ext cx="12192000" cy="25908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8:10 </a:t>
            </a:r>
            <a:r>
              <a:rPr lang="en-US" sz="3200" dirty="0">
                <a:solidFill>
                  <a:schemeClr val="tx1"/>
                </a:solidFill>
              </a:rPr>
              <a:t>If Christ is in you, though the body is dead because of sin, yet the spirit is alive because of righteousness. </a:t>
            </a:r>
            <a:r>
              <a:rPr lang="en-US" sz="3200" b="1" dirty="0">
                <a:solidFill>
                  <a:srgbClr val="002060"/>
                </a:solidFill>
              </a:rPr>
              <a:t> </a:t>
            </a:r>
            <a:r>
              <a:rPr lang="en-US" sz="3200" b="1" baseline="30000" dirty="0">
                <a:solidFill>
                  <a:schemeClr val="tx1"/>
                </a:solidFill>
              </a:rPr>
              <a:t>11 </a:t>
            </a:r>
            <a:r>
              <a:rPr lang="en-US" sz="3200" dirty="0">
                <a:solidFill>
                  <a:schemeClr val="tx1"/>
                </a:solidFill>
              </a:rPr>
              <a:t>But if the Spirit of Him who raised Jesus from the dead dwells in you, He who raised Christ Jesus from the dead will also give </a:t>
            </a:r>
            <a:r>
              <a:rPr lang="en-US" sz="3200" b="1" u="sng" dirty="0">
                <a:solidFill>
                  <a:srgbClr val="002060"/>
                </a:solidFill>
              </a:rPr>
              <a:t>life to your mortal bodies</a:t>
            </a:r>
            <a:r>
              <a:rPr lang="en-US" sz="3200" b="1" dirty="0">
                <a:solidFill>
                  <a:srgbClr val="002060"/>
                </a:solidFill>
              </a:rPr>
              <a:t> </a:t>
            </a:r>
            <a:r>
              <a:rPr lang="en-US" sz="3200" dirty="0">
                <a:solidFill>
                  <a:schemeClr val="tx1"/>
                </a:solidFill>
              </a:rPr>
              <a:t>through His Spirit who dwells in you.</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07352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4D83FF-E4CE-622C-80EE-008E2290FD58}"/>
              </a:ext>
            </a:extLst>
          </p:cNvPr>
          <p:cNvPicPr>
            <a:picLocks noChangeAspect="1"/>
          </p:cNvPicPr>
          <p:nvPr/>
        </p:nvPicPr>
        <p:blipFill rotWithShape="1">
          <a:blip r:embed="rId3">
            <a:extLst>
              <a:ext uri="{28A0092B-C50C-407E-A947-70E740481C1C}">
                <a14:useLocalDpi xmlns:a14="http://schemas.microsoft.com/office/drawing/2010/main" val="0"/>
              </a:ext>
            </a:extLst>
          </a:blip>
          <a:srcRect l="16112" t="18653" r="5769"/>
          <a:stretch/>
        </p:blipFill>
        <p:spPr>
          <a:xfrm>
            <a:off x="0" y="990600"/>
            <a:ext cx="12192000" cy="3497920"/>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3) A relationship in which we receive “power”</a:t>
            </a:r>
          </a:p>
        </p:txBody>
      </p:sp>
      <p:sp>
        <p:nvSpPr>
          <p:cNvPr id="2" name="Rectangle 1">
            <a:extLst>
              <a:ext uri="{FF2B5EF4-FFF2-40B4-BE49-F238E27FC236}">
                <a16:creationId xmlns:a16="http://schemas.microsoft.com/office/drawing/2014/main" xmlns="" id="{84E3CF69-FA36-D12B-B985-DA36C3B697B0}"/>
              </a:ext>
            </a:extLst>
          </p:cNvPr>
          <p:cNvSpPr/>
          <p:nvPr/>
        </p:nvSpPr>
        <p:spPr>
          <a:xfrm>
            <a:off x="0" y="4267199"/>
            <a:ext cx="12192000" cy="25908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8:10 </a:t>
            </a:r>
            <a:r>
              <a:rPr lang="en-US" sz="3200" dirty="0">
                <a:solidFill>
                  <a:schemeClr val="tx1"/>
                </a:solidFill>
              </a:rPr>
              <a:t>If Christ is in you, though the body is dead because of sin, yet the spirit is alive because of righteousness. </a:t>
            </a:r>
            <a:r>
              <a:rPr lang="en-US" sz="3200" b="1" dirty="0">
                <a:solidFill>
                  <a:srgbClr val="002060"/>
                </a:solidFill>
              </a:rPr>
              <a:t> </a:t>
            </a:r>
            <a:r>
              <a:rPr lang="en-US" sz="3200" b="1" baseline="30000" dirty="0">
                <a:solidFill>
                  <a:schemeClr val="tx1"/>
                </a:solidFill>
              </a:rPr>
              <a:t>11 </a:t>
            </a:r>
            <a:r>
              <a:rPr lang="en-US" sz="3200" dirty="0">
                <a:solidFill>
                  <a:schemeClr val="tx1"/>
                </a:solidFill>
              </a:rPr>
              <a:t>But if the Spirit of Him who raised Jesus from the dead dwells in you, He who raised Christ Jesus from the dead will also give </a:t>
            </a:r>
            <a:r>
              <a:rPr lang="en-US" sz="3200" b="1" u="sng" dirty="0">
                <a:solidFill>
                  <a:srgbClr val="002060"/>
                </a:solidFill>
              </a:rPr>
              <a:t>life to your mortal bodies</a:t>
            </a:r>
            <a:r>
              <a:rPr lang="en-US" sz="3200" b="1" dirty="0">
                <a:solidFill>
                  <a:srgbClr val="002060"/>
                </a:solidFill>
              </a:rPr>
              <a:t> </a:t>
            </a:r>
            <a:r>
              <a:rPr lang="en-US" sz="3200" dirty="0">
                <a:solidFill>
                  <a:schemeClr val="tx1"/>
                </a:solidFill>
              </a:rPr>
              <a:t>through His Spirit who dwells in you.</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B7E47046-676A-1250-8799-9BF04296F875}"/>
              </a:ext>
            </a:extLst>
          </p:cNvPr>
          <p:cNvSpPr/>
          <p:nvPr/>
        </p:nvSpPr>
        <p:spPr>
          <a:xfrm>
            <a:off x="-1" y="3886200"/>
            <a:ext cx="12191998" cy="295603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defRPr/>
            </a:pPr>
            <a:r>
              <a:rPr lang="en-US" sz="3800" b="1" dirty="0">
                <a:solidFill>
                  <a:schemeClr val="bg1"/>
                </a:solidFill>
              </a:rPr>
              <a:t>When we pray (Rom 8:26,27)</a:t>
            </a:r>
          </a:p>
          <a:p>
            <a:pPr algn="ctr" fontAlgn="auto">
              <a:spcBef>
                <a:spcPts val="0"/>
              </a:spcBef>
              <a:spcAft>
                <a:spcPts val="0"/>
              </a:spcAft>
              <a:defRPr/>
            </a:pPr>
            <a:r>
              <a:rPr lang="en-US" sz="3800" b="1" dirty="0">
                <a:solidFill>
                  <a:schemeClr val="bg1"/>
                </a:solidFill>
              </a:rPr>
              <a:t>When we open the Bible (1 Cor 2:12-14)</a:t>
            </a:r>
          </a:p>
          <a:p>
            <a:pPr algn="ctr" fontAlgn="auto">
              <a:spcBef>
                <a:spcPts val="0"/>
              </a:spcBef>
              <a:spcAft>
                <a:spcPts val="0"/>
              </a:spcAft>
              <a:defRPr/>
            </a:pPr>
            <a:r>
              <a:rPr lang="en-US" sz="3800" b="1" dirty="0">
                <a:solidFill>
                  <a:schemeClr val="bg1"/>
                </a:solidFill>
              </a:rPr>
              <a:t>When we gather together (Eph 2:18)</a:t>
            </a:r>
          </a:p>
          <a:p>
            <a:pPr algn="ctr" fontAlgn="auto">
              <a:spcBef>
                <a:spcPts val="0"/>
              </a:spcBef>
              <a:spcAft>
                <a:spcPts val="0"/>
              </a:spcAft>
              <a:defRPr/>
            </a:pPr>
            <a:r>
              <a:rPr lang="en-US" sz="3800" b="1" dirty="0">
                <a:solidFill>
                  <a:schemeClr val="bg1"/>
                </a:solidFill>
              </a:rPr>
              <a:t>When we speak (Luke 12:12)</a:t>
            </a:r>
          </a:p>
          <a:p>
            <a:pPr algn="ctr" fontAlgn="auto">
              <a:spcBef>
                <a:spcPts val="0"/>
              </a:spcBef>
              <a:spcAft>
                <a:spcPts val="0"/>
              </a:spcAft>
              <a:defRPr/>
            </a:pPr>
            <a:r>
              <a:rPr lang="en-US" sz="3800" b="1" dirty="0">
                <a:solidFill>
                  <a:schemeClr val="bg1"/>
                </a:solidFill>
              </a:rPr>
              <a:t>When we step out to serve others</a:t>
            </a:r>
          </a:p>
          <a:p>
            <a:pPr fontAlgn="auto">
              <a:spcBef>
                <a:spcPts val="0"/>
              </a:spcBef>
              <a:spcAft>
                <a:spcPts val="0"/>
              </a:spcAft>
              <a:defRPr/>
            </a:pPr>
            <a:endParaRPr lang="en-US" sz="3200" b="1" dirty="0">
              <a:solidFill>
                <a:schemeClr val="bg1"/>
              </a:solidFill>
            </a:endParaRPr>
          </a:p>
        </p:txBody>
      </p:sp>
    </p:spTree>
    <p:extLst>
      <p:ext uri="{BB962C8B-B14F-4D97-AF65-F5344CB8AC3E}">
        <p14:creationId xmlns:p14="http://schemas.microsoft.com/office/powerpoint/2010/main" val="3018530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4D83FF-E4CE-622C-80EE-008E2290FD58}"/>
              </a:ext>
            </a:extLst>
          </p:cNvPr>
          <p:cNvPicPr>
            <a:picLocks noChangeAspect="1"/>
          </p:cNvPicPr>
          <p:nvPr/>
        </p:nvPicPr>
        <p:blipFill rotWithShape="1">
          <a:blip r:embed="rId3">
            <a:extLst>
              <a:ext uri="{28A0092B-C50C-407E-A947-70E740481C1C}">
                <a14:useLocalDpi xmlns:a14="http://schemas.microsoft.com/office/drawing/2010/main" val="0"/>
              </a:ext>
            </a:extLst>
          </a:blip>
          <a:srcRect l="16112" t="18653" r="5769"/>
          <a:stretch/>
        </p:blipFill>
        <p:spPr>
          <a:xfrm>
            <a:off x="0" y="990600"/>
            <a:ext cx="12192000" cy="3497920"/>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3) A relationship in which we receive “power”</a:t>
            </a:r>
          </a:p>
        </p:txBody>
      </p:sp>
      <p:sp>
        <p:nvSpPr>
          <p:cNvPr id="2" name="Rectangle 1">
            <a:extLst>
              <a:ext uri="{FF2B5EF4-FFF2-40B4-BE49-F238E27FC236}">
                <a16:creationId xmlns:a16="http://schemas.microsoft.com/office/drawing/2014/main" xmlns="" id="{84E3CF69-FA36-D12B-B985-DA36C3B697B0}"/>
              </a:ext>
            </a:extLst>
          </p:cNvPr>
          <p:cNvSpPr/>
          <p:nvPr/>
        </p:nvSpPr>
        <p:spPr>
          <a:xfrm>
            <a:off x="0" y="4267199"/>
            <a:ext cx="12192000" cy="25908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8:10 </a:t>
            </a:r>
            <a:r>
              <a:rPr lang="en-US" sz="3200" dirty="0">
                <a:solidFill>
                  <a:schemeClr val="tx1"/>
                </a:solidFill>
              </a:rPr>
              <a:t>If Christ is in you, though the body is dead because of sin, yet the spirit is alive because of righteousness. </a:t>
            </a:r>
            <a:r>
              <a:rPr lang="en-US" sz="3200" b="1" dirty="0">
                <a:solidFill>
                  <a:srgbClr val="002060"/>
                </a:solidFill>
              </a:rPr>
              <a:t> </a:t>
            </a:r>
            <a:r>
              <a:rPr lang="en-US" sz="3200" b="1" baseline="30000" dirty="0">
                <a:solidFill>
                  <a:schemeClr val="tx1"/>
                </a:solidFill>
              </a:rPr>
              <a:t>11 </a:t>
            </a:r>
            <a:r>
              <a:rPr lang="en-US" sz="3200" dirty="0">
                <a:solidFill>
                  <a:schemeClr val="tx1"/>
                </a:solidFill>
              </a:rPr>
              <a:t>But if the Spirit of Him who raised Jesus from the dead dwells in you, He who raised Christ Jesus from the dead will also give </a:t>
            </a:r>
            <a:r>
              <a:rPr lang="en-US" sz="3200" b="1" u="sng" dirty="0">
                <a:solidFill>
                  <a:srgbClr val="002060"/>
                </a:solidFill>
              </a:rPr>
              <a:t>life to your mortal bodies</a:t>
            </a:r>
            <a:r>
              <a:rPr lang="en-US" sz="3200" b="1" dirty="0">
                <a:solidFill>
                  <a:srgbClr val="002060"/>
                </a:solidFill>
              </a:rPr>
              <a:t> </a:t>
            </a:r>
            <a:r>
              <a:rPr lang="en-US" sz="3200" dirty="0">
                <a:solidFill>
                  <a:schemeClr val="tx1"/>
                </a:solidFill>
              </a:rPr>
              <a:t>through His Spirit who dwells in you.</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B7E47046-676A-1250-8799-9BF04296F875}"/>
              </a:ext>
            </a:extLst>
          </p:cNvPr>
          <p:cNvSpPr/>
          <p:nvPr/>
        </p:nvSpPr>
        <p:spPr>
          <a:xfrm>
            <a:off x="-1" y="3276600"/>
            <a:ext cx="12191998" cy="356563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sz="3200" b="1" dirty="0">
                <a:solidFill>
                  <a:schemeClr val="bg1"/>
                </a:solidFill>
              </a:rPr>
              <a:t> </a:t>
            </a:r>
          </a:p>
        </p:txBody>
      </p:sp>
      <p:sp>
        <p:nvSpPr>
          <p:cNvPr id="5" name="Rectangle 4">
            <a:extLst>
              <a:ext uri="{FF2B5EF4-FFF2-40B4-BE49-F238E27FC236}">
                <a16:creationId xmlns:a16="http://schemas.microsoft.com/office/drawing/2014/main" xmlns="" id="{978EFC87-878E-79CD-D913-E35DB16455CD}"/>
              </a:ext>
            </a:extLst>
          </p:cNvPr>
          <p:cNvSpPr/>
          <p:nvPr/>
        </p:nvSpPr>
        <p:spPr>
          <a:xfrm>
            <a:off x="7886" y="4577556"/>
            <a:ext cx="5181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“By the Holy Spirit", Jesus:</a:t>
            </a:r>
          </a:p>
          <a:p>
            <a:pPr algn="ctr"/>
            <a:endParaRPr lang="en-US" dirty="0"/>
          </a:p>
        </p:txBody>
      </p:sp>
      <p:sp>
        <p:nvSpPr>
          <p:cNvPr id="8" name="Rectangle 7">
            <a:extLst>
              <a:ext uri="{FF2B5EF4-FFF2-40B4-BE49-F238E27FC236}">
                <a16:creationId xmlns:a16="http://schemas.microsoft.com/office/drawing/2014/main" xmlns="" id="{A4DDBCF0-45BE-C26D-5883-BD7A43B15522}"/>
              </a:ext>
            </a:extLst>
          </p:cNvPr>
          <p:cNvSpPr/>
          <p:nvPr/>
        </p:nvSpPr>
        <p:spPr>
          <a:xfrm>
            <a:off x="5181603" y="3344314"/>
            <a:ext cx="7010397" cy="34558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auto">
              <a:spcBef>
                <a:spcPts val="0"/>
              </a:spcBef>
              <a:spcAft>
                <a:spcPts val="0"/>
              </a:spcAft>
              <a:buFont typeface="Arial" panose="020B0604020202020204" pitchFamily="34" charset="0"/>
              <a:buChar char="•"/>
              <a:defRPr/>
            </a:pPr>
            <a:r>
              <a:rPr lang="en-US" sz="3200" b="1" dirty="0">
                <a:solidFill>
                  <a:schemeClr val="bg1"/>
                </a:solidFill>
              </a:rPr>
              <a:t>Began His ministry (Luke 3:21)</a:t>
            </a:r>
          </a:p>
          <a:p>
            <a:pPr marL="457200" indent="-457200" fontAlgn="auto">
              <a:spcBef>
                <a:spcPts val="0"/>
              </a:spcBef>
              <a:spcAft>
                <a:spcPts val="0"/>
              </a:spcAft>
              <a:buFont typeface="Arial" panose="020B0604020202020204" pitchFamily="34" charset="0"/>
              <a:buChar char="•"/>
              <a:defRPr/>
            </a:pPr>
            <a:r>
              <a:rPr lang="en-US" sz="3200" b="1" dirty="0">
                <a:solidFill>
                  <a:schemeClr val="bg1"/>
                </a:solidFill>
              </a:rPr>
              <a:t>Performed miracles (Luke 5:17)</a:t>
            </a:r>
          </a:p>
          <a:p>
            <a:pPr marL="457200" indent="-457200" fontAlgn="auto">
              <a:spcBef>
                <a:spcPts val="0"/>
              </a:spcBef>
              <a:spcAft>
                <a:spcPts val="0"/>
              </a:spcAft>
              <a:buFont typeface="Arial" panose="020B0604020202020204" pitchFamily="34" charset="0"/>
              <a:buChar char="•"/>
              <a:defRPr/>
            </a:pPr>
            <a:r>
              <a:rPr lang="en-US" sz="3200" b="1" dirty="0">
                <a:solidFill>
                  <a:schemeClr val="bg1"/>
                </a:solidFill>
              </a:rPr>
              <a:t>Was led (Luke 4:1) </a:t>
            </a:r>
          </a:p>
          <a:p>
            <a:pPr marL="457200" indent="-457200" fontAlgn="auto">
              <a:spcBef>
                <a:spcPts val="0"/>
              </a:spcBef>
              <a:spcAft>
                <a:spcPts val="0"/>
              </a:spcAft>
              <a:buFont typeface="Arial" panose="020B0604020202020204" pitchFamily="34" charset="0"/>
              <a:buChar char="•"/>
              <a:defRPr/>
            </a:pPr>
            <a:r>
              <a:rPr lang="en-US" sz="3200" b="1" dirty="0">
                <a:solidFill>
                  <a:schemeClr val="bg1"/>
                </a:solidFill>
              </a:rPr>
              <a:t>Taught (Luke 4:14) </a:t>
            </a:r>
          </a:p>
          <a:p>
            <a:pPr marL="457200" indent="-457200" fontAlgn="auto">
              <a:spcBef>
                <a:spcPts val="0"/>
              </a:spcBef>
              <a:spcAft>
                <a:spcPts val="0"/>
              </a:spcAft>
              <a:buFont typeface="Arial" panose="020B0604020202020204" pitchFamily="34" charset="0"/>
              <a:buChar char="•"/>
              <a:defRPr/>
            </a:pPr>
            <a:r>
              <a:rPr lang="en-US" sz="3200" b="1" dirty="0">
                <a:solidFill>
                  <a:schemeClr val="bg1"/>
                </a:solidFill>
              </a:rPr>
              <a:t>Prayed (Luke 10:21) </a:t>
            </a:r>
          </a:p>
          <a:p>
            <a:pPr marL="457200" indent="-457200" fontAlgn="auto">
              <a:spcBef>
                <a:spcPts val="0"/>
              </a:spcBef>
              <a:spcAft>
                <a:spcPts val="0"/>
              </a:spcAft>
              <a:buFont typeface="Arial" panose="020B0604020202020204" pitchFamily="34" charset="0"/>
              <a:buChar char="•"/>
              <a:defRPr/>
            </a:pPr>
            <a:r>
              <a:rPr lang="en-US" sz="3200" b="1" dirty="0">
                <a:solidFill>
                  <a:schemeClr val="bg1"/>
                </a:solidFill>
              </a:rPr>
              <a:t>Rose from the dead (Rom 8:11) </a:t>
            </a:r>
          </a:p>
          <a:p>
            <a:pPr marL="457200" indent="-457200" fontAlgn="auto">
              <a:spcBef>
                <a:spcPts val="0"/>
              </a:spcBef>
              <a:spcAft>
                <a:spcPts val="0"/>
              </a:spcAft>
              <a:buFont typeface="Arial" panose="020B0604020202020204" pitchFamily="34" charset="0"/>
              <a:buChar char="•"/>
              <a:defRPr/>
            </a:pPr>
            <a:r>
              <a:rPr lang="en-US" sz="3200" b="1" dirty="0">
                <a:solidFill>
                  <a:schemeClr val="bg1"/>
                </a:solidFill>
              </a:rPr>
              <a:t>Commissioned the apostles (Acts 1:2) </a:t>
            </a:r>
          </a:p>
        </p:txBody>
      </p:sp>
    </p:spTree>
    <p:extLst>
      <p:ext uri="{BB962C8B-B14F-4D97-AF65-F5344CB8AC3E}">
        <p14:creationId xmlns:p14="http://schemas.microsoft.com/office/powerpoint/2010/main" val="16961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11">
            <a:extLst>
              <a:ext uri="{FF2B5EF4-FFF2-40B4-BE49-F238E27FC236}">
                <a16:creationId xmlns:a16="http://schemas.microsoft.com/office/drawing/2014/main" xmlns="" id="{F3798DBD-D0C8-FB8E-CF0F-1751C3D3DFF2}"/>
              </a:ext>
            </a:extLst>
          </p:cNvPr>
          <p:cNvSpPr/>
          <p:nvPr/>
        </p:nvSpPr>
        <p:spPr>
          <a:xfrm>
            <a:off x="1638300" y="1600200"/>
            <a:ext cx="89154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How do we grow spiritually?</a:t>
            </a:r>
          </a:p>
        </p:txBody>
      </p:sp>
      <p:sp>
        <p:nvSpPr>
          <p:cNvPr id="2" name="Rectangle 1">
            <a:extLst>
              <a:ext uri="{FF2B5EF4-FFF2-40B4-BE49-F238E27FC236}">
                <a16:creationId xmlns:a16="http://schemas.microsoft.com/office/drawing/2014/main" xmlns="" id="{C268A8AE-0C00-7832-6D5F-38C16DAF63EC}"/>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Tree>
    <p:extLst>
      <p:ext uri="{BB962C8B-B14F-4D97-AF65-F5344CB8AC3E}">
        <p14:creationId xmlns:p14="http://schemas.microsoft.com/office/powerpoint/2010/main" val="34839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4D83FF-E4CE-622C-80EE-008E2290FD58}"/>
              </a:ext>
            </a:extLst>
          </p:cNvPr>
          <p:cNvPicPr>
            <a:picLocks noChangeAspect="1"/>
          </p:cNvPicPr>
          <p:nvPr/>
        </p:nvPicPr>
        <p:blipFill rotWithShape="1">
          <a:blip r:embed="rId3">
            <a:extLst>
              <a:ext uri="{28A0092B-C50C-407E-A947-70E740481C1C}">
                <a14:useLocalDpi xmlns:a14="http://schemas.microsoft.com/office/drawing/2010/main" val="0"/>
              </a:ext>
            </a:extLst>
          </a:blip>
          <a:srcRect l="16112" t="18653" r="5769"/>
          <a:stretch/>
        </p:blipFill>
        <p:spPr>
          <a:xfrm>
            <a:off x="0" y="990600"/>
            <a:ext cx="12192000" cy="3497920"/>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3) A relationship in which we receive “power”</a:t>
            </a:r>
          </a:p>
        </p:txBody>
      </p:sp>
      <p:sp>
        <p:nvSpPr>
          <p:cNvPr id="2" name="Rectangle 1">
            <a:extLst>
              <a:ext uri="{FF2B5EF4-FFF2-40B4-BE49-F238E27FC236}">
                <a16:creationId xmlns:a16="http://schemas.microsoft.com/office/drawing/2014/main" xmlns="" id="{84E3CF69-FA36-D12B-B985-DA36C3B697B0}"/>
              </a:ext>
            </a:extLst>
          </p:cNvPr>
          <p:cNvSpPr/>
          <p:nvPr/>
        </p:nvSpPr>
        <p:spPr>
          <a:xfrm>
            <a:off x="0" y="4267199"/>
            <a:ext cx="12192000" cy="25908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8:10 </a:t>
            </a:r>
            <a:r>
              <a:rPr lang="en-US" sz="3200" dirty="0">
                <a:solidFill>
                  <a:schemeClr val="tx1"/>
                </a:solidFill>
              </a:rPr>
              <a:t>If Christ is in you, though the body is dead because of sin, yet the spirit is alive because of righteousness. </a:t>
            </a:r>
            <a:r>
              <a:rPr lang="en-US" sz="3200" b="1" dirty="0">
                <a:solidFill>
                  <a:srgbClr val="002060"/>
                </a:solidFill>
              </a:rPr>
              <a:t> </a:t>
            </a:r>
            <a:r>
              <a:rPr lang="en-US" sz="3200" b="1" baseline="30000" dirty="0">
                <a:solidFill>
                  <a:schemeClr val="tx1"/>
                </a:solidFill>
              </a:rPr>
              <a:t>11 </a:t>
            </a:r>
            <a:r>
              <a:rPr lang="en-US" sz="3200" dirty="0">
                <a:solidFill>
                  <a:schemeClr val="tx1"/>
                </a:solidFill>
              </a:rPr>
              <a:t>But if the Spirit of Him who raised Jesus from the dead dwells in you, He who raised Christ Jesus from the dead will also give life to your mortal bodies </a:t>
            </a:r>
            <a:r>
              <a:rPr lang="en-US" sz="3200" b="1" u="sng" dirty="0">
                <a:solidFill>
                  <a:srgbClr val="002060"/>
                </a:solidFill>
              </a:rPr>
              <a:t>through His Spirit who dwells in you.</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12B3933E-40B2-DC1D-C4D1-CB21C2923D5C}"/>
              </a:ext>
            </a:extLst>
          </p:cNvPr>
          <p:cNvSpPr/>
          <p:nvPr/>
        </p:nvSpPr>
        <p:spPr>
          <a:xfrm>
            <a:off x="533400" y="1203436"/>
            <a:ext cx="6019800" cy="1371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000" b="1" dirty="0">
                <a:solidFill>
                  <a:schemeClr val="bg1"/>
                </a:solidFill>
              </a:rPr>
              <a:t>We have literally unlimited power at our disposal!</a:t>
            </a:r>
          </a:p>
        </p:txBody>
      </p:sp>
      <p:sp>
        <p:nvSpPr>
          <p:cNvPr id="4" name="Rounded Rectangular Callout 11">
            <a:extLst>
              <a:ext uri="{FF2B5EF4-FFF2-40B4-BE49-F238E27FC236}">
                <a16:creationId xmlns:a16="http://schemas.microsoft.com/office/drawing/2014/main" xmlns="" id="{71C86800-12B2-D265-1911-C4A309D8E0B2}"/>
              </a:ext>
            </a:extLst>
          </p:cNvPr>
          <p:cNvSpPr/>
          <p:nvPr/>
        </p:nvSpPr>
        <p:spPr>
          <a:xfrm>
            <a:off x="266699" y="3092560"/>
            <a:ext cx="11658600" cy="76200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000" b="1" dirty="0">
                <a:solidFill>
                  <a:schemeClr val="bg1"/>
                </a:solidFill>
              </a:rPr>
              <a:t>But we don’t experience it until we step out in faith</a:t>
            </a:r>
          </a:p>
        </p:txBody>
      </p:sp>
    </p:spTree>
    <p:extLst>
      <p:ext uri="{BB962C8B-B14F-4D97-AF65-F5344CB8AC3E}">
        <p14:creationId xmlns:p14="http://schemas.microsoft.com/office/powerpoint/2010/main" val="328311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4D83FF-E4CE-622C-80EE-008E2290FD58}"/>
              </a:ext>
            </a:extLst>
          </p:cNvPr>
          <p:cNvPicPr>
            <a:picLocks noChangeAspect="1"/>
          </p:cNvPicPr>
          <p:nvPr/>
        </p:nvPicPr>
        <p:blipFill rotWithShape="1">
          <a:blip r:embed="rId3">
            <a:extLst>
              <a:ext uri="{28A0092B-C50C-407E-A947-70E740481C1C}">
                <a14:useLocalDpi xmlns:a14="http://schemas.microsoft.com/office/drawing/2010/main" val="0"/>
              </a:ext>
            </a:extLst>
          </a:blip>
          <a:srcRect l="16112" t="18653" r="5769"/>
          <a:stretch/>
        </p:blipFill>
        <p:spPr>
          <a:xfrm>
            <a:off x="0" y="990600"/>
            <a:ext cx="12192000" cy="3497920"/>
          </a:xfrm>
          <a:prstGeom prst="rect">
            <a:avLst/>
          </a:prstGeom>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3) A relationship in which we receive “power”</a:t>
            </a:r>
          </a:p>
        </p:txBody>
      </p:sp>
      <p:sp>
        <p:nvSpPr>
          <p:cNvPr id="2" name="Rectangle 1">
            <a:extLst>
              <a:ext uri="{FF2B5EF4-FFF2-40B4-BE49-F238E27FC236}">
                <a16:creationId xmlns:a16="http://schemas.microsoft.com/office/drawing/2014/main" xmlns="" id="{84E3CF69-FA36-D12B-B985-DA36C3B697B0}"/>
              </a:ext>
            </a:extLst>
          </p:cNvPr>
          <p:cNvSpPr/>
          <p:nvPr/>
        </p:nvSpPr>
        <p:spPr>
          <a:xfrm>
            <a:off x="0" y="4267199"/>
            <a:ext cx="12192000" cy="25908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8:10 </a:t>
            </a:r>
            <a:r>
              <a:rPr lang="en-US" sz="3200" dirty="0">
                <a:solidFill>
                  <a:schemeClr val="tx1"/>
                </a:solidFill>
              </a:rPr>
              <a:t>If Christ is in you, though the body is dead because of sin, yet the spirit is alive because of righteousness. </a:t>
            </a:r>
            <a:r>
              <a:rPr lang="en-US" sz="3200" b="1" dirty="0">
                <a:solidFill>
                  <a:srgbClr val="002060"/>
                </a:solidFill>
              </a:rPr>
              <a:t> </a:t>
            </a:r>
            <a:r>
              <a:rPr lang="en-US" sz="3200" b="1" baseline="30000" dirty="0">
                <a:solidFill>
                  <a:schemeClr val="tx1"/>
                </a:solidFill>
              </a:rPr>
              <a:t>11 </a:t>
            </a:r>
            <a:r>
              <a:rPr lang="en-US" sz="3200" dirty="0">
                <a:solidFill>
                  <a:schemeClr val="tx1"/>
                </a:solidFill>
              </a:rPr>
              <a:t>But if the Spirit of Him who raised Jesus from the dead dwells in you, He who raised Christ Jesus from the dead will also give life to your mortal bodies </a:t>
            </a:r>
            <a:r>
              <a:rPr lang="en-US" sz="3200" b="1" u="sng" dirty="0">
                <a:solidFill>
                  <a:srgbClr val="002060"/>
                </a:solidFill>
              </a:rPr>
              <a:t>through His Spirit who dwells in you.</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12B3933E-40B2-DC1D-C4D1-CB21C2923D5C}"/>
              </a:ext>
            </a:extLst>
          </p:cNvPr>
          <p:cNvSpPr/>
          <p:nvPr/>
        </p:nvSpPr>
        <p:spPr>
          <a:xfrm>
            <a:off x="533400" y="1203436"/>
            <a:ext cx="6019800" cy="1371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000" b="1" dirty="0">
                <a:solidFill>
                  <a:schemeClr val="bg1"/>
                </a:solidFill>
              </a:rPr>
              <a:t>We have literally unlimited power at our disposal!</a:t>
            </a:r>
          </a:p>
        </p:txBody>
      </p:sp>
      <p:sp>
        <p:nvSpPr>
          <p:cNvPr id="4" name="Rounded Rectangular Callout 11">
            <a:extLst>
              <a:ext uri="{FF2B5EF4-FFF2-40B4-BE49-F238E27FC236}">
                <a16:creationId xmlns:a16="http://schemas.microsoft.com/office/drawing/2014/main" xmlns="" id="{71C86800-12B2-D265-1911-C4A309D8E0B2}"/>
              </a:ext>
            </a:extLst>
          </p:cNvPr>
          <p:cNvSpPr/>
          <p:nvPr/>
        </p:nvSpPr>
        <p:spPr>
          <a:xfrm>
            <a:off x="2743200" y="3276600"/>
            <a:ext cx="9144000" cy="76200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4000" b="1" dirty="0">
                <a:solidFill>
                  <a:schemeClr val="bg1"/>
                </a:solidFill>
              </a:rPr>
              <a:t>It’s power to follow Him, not ourselves</a:t>
            </a:r>
          </a:p>
        </p:txBody>
      </p:sp>
    </p:spTree>
    <p:extLst>
      <p:ext uri="{BB962C8B-B14F-4D97-AF65-F5344CB8AC3E}">
        <p14:creationId xmlns:p14="http://schemas.microsoft.com/office/powerpoint/2010/main" val="41407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00" b="1" dirty="0">
                <a:solidFill>
                  <a:schemeClr val="bg1"/>
                </a:solidFill>
              </a:rPr>
              <a:t>4) A relationship in which we receive leadership </a:t>
            </a:r>
          </a:p>
        </p:txBody>
      </p:sp>
      <p:sp>
        <p:nvSpPr>
          <p:cNvPr id="2" name="Rounded Rectangular Callout 11">
            <a:extLst>
              <a:ext uri="{FF2B5EF4-FFF2-40B4-BE49-F238E27FC236}">
                <a16:creationId xmlns:a16="http://schemas.microsoft.com/office/drawing/2014/main" xmlns="" id="{62A5594D-EE38-6ECF-E978-0D9D7B1F913A}"/>
              </a:ext>
            </a:extLst>
          </p:cNvPr>
          <p:cNvSpPr/>
          <p:nvPr/>
        </p:nvSpPr>
        <p:spPr>
          <a:xfrm>
            <a:off x="990600" y="2133600"/>
            <a:ext cx="8828415" cy="1384304"/>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because our spiritual Father is perfect, this is something we should never gro</a:t>
            </a:r>
            <a:r>
              <a:rPr lang="en-US" sz="3400" b="1" dirty="0">
                <a:solidFill>
                  <a:schemeClr val="bg1"/>
                </a:solidFill>
                <a:latin typeface="Calibri" panose="020F0502020204030204" pitchFamily="34" charset="0"/>
                <a:ea typeface="Calibri" panose="020F0502020204030204" pitchFamily="34" charset="0"/>
                <a:cs typeface="Calibri" panose="020F0502020204030204" pitchFamily="34" charset="0"/>
              </a:rPr>
              <a:t>w out of</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3" name="Rectangle 2">
            <a:extLst>
              <a:ext uri="{FF2B5EF4-FFF2-40B4-BE49-F238E27FC236}">
                <a16:creationId xmlns:a16="http://schemas.microsoft.com/office/drawing/2014/main" xmlns="" id="{8E0B908A-622A-F107-7163-722E85C7A062}"/>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4" name="Rounded Rectangular Callout 11">
            <a:extLst>
              <a:ext uri="{FF2B5EF4-FFF2-40B4-BE49-F238E27FC236}">
                <a16:creationId xmlns:a16="http://schemas.microsoft.com/office/drawing/2014/main" xmlns="" id="{B3B96B0F-FA7F-8F69-7970-5A19D5B6643E}"/>
              </a:ext>
            </a:extLst>
          </p:cNvPr>
          <p:cNvSpPr/>
          <p:nvPr/>
        </p:nvSpPr>
        <p:spPr>
          <a:xfrm>
            <a:off x="304800" y="1219200"/>
            <a:ext cx="8341550" cy="6858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latin typeface="Calibri" panose="020F0502020204030204" pitchFamily="34" charset="0"/>
                <a:ea typeface="Calibri" panose="020F0502020204030204" pitchFamily="34" charset="0"/>
                <a:cs typeface="Calibri" panose="020F0502020204030204" pitchFamily="34" charset="0"/>
              </a:rPr>
              <a:t>It’s natural for kids to emulate their parents</a:t>
            </a:r>
            <a:endParaRPr lang="en-US" sz="4000" b="1" dirty="0">
              <a:solidFill>
                <a:schemeClr val="bg1"/>
              </a:solidFill>
            </a:endParaRPr>
          </a:p>
        </p:txBody>
      </p:sp>
      <p:sp>
        <p:nvSpPr>
          <p:cNvPr id="10" name="Rounded Rectangular Callout 11">
            <a:extLst>
              <a:ext uri="{FF2B5EF4-FFF2-40B4-BE49-F238E27FC236}">
                <a16:creationId xmlns:a16="http://schemas.microsoft.com/office/drawing/2014/main" xmlns="" id="{3BD02C57-3BC9-6720-6557-56EE7A2EABBF}"/>
              </a:ext>
            </a:extLst>
          </p:cNvPr>
          <p:cNvSpPr/>
          <p:nvPr/>
        </p:nvSpPr>
        <p:spPr>
          <a:xfrm>
            <a:off x="3200400" y="3733800"/>
            <a:ext cx="8648700" cy="6858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Good parents provide children with leadership</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5" name="Rounded Rectangular Callout 11">
            <a:extLst>
              <a:ext uri="{FF2B5EF4-FFF2-40B4-BE49-F238E27FC236}">
                <a16:creationId xmlns:a16="http://schemas.microsoft.com/office/drawing/2014/main" xmlns="" id="{3A712FF0-D8E0-D870-390C-8EE8A1E1908E}"/>
              </a:ext>
            </a:extLst>
          </p:cNvPr>
          <p:cNvSpPr/>
          <p:nvPr/>
        </p:nvSpPr>
        <p:spPr>
          <a:xfrm>
            <a:off x="114300" y="4673602"/>
            <a:ext cx="11963400" cy="6858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Holy Spirit actively leads those who desire to walk with Him</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19210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10" grpId="0" animBg="1"/>
      <p:bldP spid="5" grpId="0" animBg="1"/>
      <p:bldP spid="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1">
            <a:extLst>
              <a:ext uri="{FF2B5EF4-FFF2-40B4-BE49-F238E27FC236}">
                <a16:creationId xmlns:a16="http://schemas.microsoft.com/office/drawing/2014/main" xmlns="" id="{A421933D-05B8-2F06-A918-960C96C94D7E}"/>
              </a:ext>
            </a:extLst>
          </p:cNvPr>
          <p:cNvSpPr/>
          <p:nvPr/>
        </p:nvSpPr>
        <p:spPr>
          <a:xfrm>
            <a:off x="8648699" y="304801"/>
            <a:ext cx="3314701" cy="123189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Seeing the Spirit in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everything</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2" name="Rounded Rectangular Callout 11">
            <a:extLst>
              <a:ext uri="{FF2B5EF4-FFF2-40B4-BE49-F238E27FC236}">
                <a16:creationId xmlns:a16="http://schemas.microsoft.com/office/drawing/2014/main" xmlns="" id="{5E9F78CC-97E9-AF08-1EEE-5E9B644A09A0}"/>
              </a:ext>
            </a:extLst>
          </p:cNvPr>
          <p:cNvSpPr/>
          <p:nvPr/>
        </p:nvSpPr>
        <p:spPr>
          <a:xfrm>
            <a:off x="114300" y="4673602"/>
            <a:ext cx="11963400" cy="6858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Holy Spirit actively leads those who desire to walk with Him</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3" name="Rounded Rectangular Callout 11">
            <a:extLst>
              <a:ext uri="{FF2B5EF4-FFF2-40B4-BE49-F238E27FC236}">
                <a16:creationId xmlns:a16="http://schemas.microsoft.com/office/drawing/2014/main" xmlns="" id="{B042224C-AC99-6302-5733-71029926D94A}"/>
              </a:ext>
            </a:extLst>
          </p:cNvPr>
          <p:cNvSpPr/>
          <p:nvPr/>
        </p:nvSpPr>
        <p:spPr>
          <a:xfrm>
            <a:off x="228600" y="304800"/>
            <a:ext cx="3314701" cy="123189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Seeing the Spirit in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nothing</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cxnSp>
        <p:nvCxnSpPr>
          <p:cNvPr id="7" name="Straight Arrow Connector 6">
            <a:extLst>
              <a:ext uri="{FF2B5EF4-FFF2-40B4-BE49-F238E27FC236}">
                <a16:creationId xmlns:a16="http://schemas.microsoft.com/office/drawing/2014/main" xmlns="" id="{D106464D-5CB2-6F34-DBB2-BFD2EF839D84}"/>
              </a:ext>
            </a:extLst>
          </p:cNvPr>
          <p:cNvCxnSpPr>
            <a:cxnSpLocks/>
          </p:cNvCxnSpPr>
          <p:nvPr/>
        </p:nvCxnSpPr>
        <p:spPr>
          <a:xfrm>
            <a:off x="3733800" y="838201"/>
            <a:ext cx="4724400" cy="0"/>
          </a:xfrm>
          <a:prstGeom prst="straightConnector1">
            <a:avLst/>
          </a:prstGeom>
          <a:ln w="1492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11">
            <a:extLst>
              <a:ext uri="{FF2B5EF4-FFF2-40B4-BE49-F238E27FC236}">
                <a16:creationId xmlns:a16="http://schemas.microsoft.com/office/drawing/2014/main" xmlns="" id="{D3E47DD4-65E3-5003-248E-99AD9245FF87}"/>
              </a:ext>
            </a:extLst>
          </p:cNvPr>
          <p:cNvSpPr/>
          <p:nvPr/>
        </p:nvSpPr>
        <p:spPr>
          <a:xfrm>
            <a:off x="6324600" y="1676400"/>
            <a:ext cx="5530516" cy="1231899"/>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457200" marR="0" indent="-457200" algn="r">
              <a:lnSpc>
                <a:spcPct val="107000"/>
              </a:lnSpc>
              <a:spcBef>
                <a:spcPts val="0"/>
              </a:spcBef>
              <a:spcAft>
                <a:spcPts val="0"/>
              </a:spcAft>
              <a:buFont typeface="Arial" panose="020B0604020202020204" pitchFamily="34" charset="0"/>
              <a:buChar char="•"/>
            </a:pPr>
            <a:r>
              <a:rPr lang="en-US" sz="32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Subjective</a:t>
            </a:r>
          </a:p>
          <a:p>
            <a:pPr marL="457200" marR="0" indent="-457200" algn="r">
              <a:lnSpc>
                <a:spcPct val="107000"/>
              </a:lnSpc>
              <a:spcBef>
                <a:spcPts val="0"/>
              </a:spcBef>
              <a:spcAft>
                <a:spcPts val="0"/>
              </a:spcAft>
              <a:buFont typeface="Arial" panose="020B0604020202020204" pitchFamily="34" charset="0"/>
              <a:buChar char="•"/>
            </a:pP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Feelings trump other factors</a:t>
            </a:r>
          </a:p>
          <a:p>
            <a:pPr marL="457200" marR="0" indent="-457200" algn="r">
              <a:lnSpc>
                <a:spcPct val="107000"/>
              </a:lnSpc>
              <a:spcBef>
                <a:spcPts val="0"/>
              </a:spcBef>
              <a:spcAft>
                <a:spcPts val="0"/>
              </a:spcAft>
              <a:buFont typeface="Arial" panose="020B0604020202020204" pitchFamily="34" charset="0"/>
              <a:buChar char="•"/>
            </a:pPr>
            <a:r>
              <a:rPr lang="en-US" sz="32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Who’s leading who?</a:t>
            </a:r>
            <a:endPar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r"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6" name="Rounded Rectangular Callout 11">
            <a:extLst>
              <a:ext uri="{FF2B5EF4-FFF2-40B4-BE49-F238E27FC236}">
                <a16:creationId xmlns:a16="http://schemas.microsoft.com/office/drawing/2014/main" xmlns="" id="{887371F4-B738-523C-A396-5718FA7ED5A1}"/>
              </a:ext>
            </a:extLst>
          </p:cNvPr>
          <p:cNvSpPr/>
          <p:nvPr/>
        </p:nvSpPr>
        <p:spPr>
          <a:xfrm>
            <a:off x="152400" y="1676400"/>
            <a:ext cx="5943600" cy="1231899"/>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457200" marR="0" indent="-457200">
              <a:lnSpc>
                <a:spcPct val="107000"/>
              </a:lnSpc>
              <a:spcBef>
                <a:spcPts val="0"/>
              </a:spcBef>
              <a:spcAft>
                <a:spcPts val="0"/>
              </a:spcAft>
              <a:buFont typeface="Arial" panose="020B0604020202020204" pitchFamily="34" charset="0"/>
              <a:buChar char="•"/>
            </a:pPr>
            <a:r>
              <a:rPr lang="en-US" sz="32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Ignores biblical teaching</a:t>
            </a:r>
          </a:p>
          <a:p>
            <a:pPr marL="457200" marR="0" indent="-457200">
              <a:lnSpc>
                <a:spcPct val="107000"/>
              </a:lnSpc>
              <a:spcBef>
                <a:spcPts val="0"/>
              </a:spcBef>
              <a:spcAft>
                <a:spcPts val="0"/>
              </a:spcAft>
              <a:buFont typeface="Arial" panose="020B0604020202020204" pitchFamily="34" charset="0"/>
              <a:buChar char="•"/>
            </a:pP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man-centered</a:t>
            </a:r>
          </a:p>
          <a:p>
            <a:pPr marL="457200" marR="0" indent="-457200">
              <a:lnSpc>
                <a:spcPct val="107000"/>
              </a:lnSpc>
              <a:spcBef>
                <a:spcPts val="0"/>
              </a:spcBef>
              <a:spcAft>
                <a:spcPts val="0"/>
              </a:spcAft>
              <a:buFont typeface="Arial" panose="020B0604020202020204" pitchFamily="34" charset="0"/>
              <a:buChar char="•"/>
            </a:pPr>
            <a:r>
              <a:rPr lang="en-US" sz="32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Misses out on Spirit’s leading!</a:t>
            </a:r>
            <a:endPar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8" name="Rectangle 7">
            <a:extLst>
              <a:ext uri="{FF2B5EF4-FFF2-40B4-BE49-F238E27FC236}">
                <a16:creationId xmlns:a16="http://schemas.microsoft.com/office/drawing/2014/main" xmlns="" id="{85679497-E33A-9D44-D973-14146F0EAC85}"/>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4702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a:blip r:embed="rId3" cstate="print"/>
          <a:srcRect t="3750"/>
          <a:stretch>
            <a:fillRect/>
          </a:stretch>
        </p:blipFill>
        <p:spPr bwMode="auto">
          <a:xfrm>
            <a:off x="13137" y="-685800"/>
            <a:ext cx="12191999" cy="7823199"/>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00" b="1" dirty="0">
                <a:solidFill>
                  <a:schemeClr val="bg1"/>
                </a:solidFill>
              </a:rPr>
              <a:t>4) A relationship in which we receive leadership </a:t>
            </a:r>
          </a:p>
        </p:txBody>
      </p:sp>
      <p:sp>
        <p:nvSpPr>
          <p:cNvPr id="5" name="Rectangle 4">
            <a:extLst>
              <a:ext uri="{FF2B5EF4-FFF2-40B4-BE49-F238E27FC236}">
                <a16:creationId xmlns:a16="http://schemas.microsoft.com/office/drawing/2014/main" xmlns="" id="{E6BCE344-911C-3ABF-C1DA-86ED6962B58C}"/>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A421933D-05B8-2F06-A918-960C96C94D7E}"/>
              </a:ext>
            </a:extLst>
          </p:cNvPr>
          <p:cNvSpPr/>
          <p:nvPr/>
        </p:nvSpPr>
        <p:spPr>
          <a:xfrm>
            <a:off x="273512" y="1154389"/>
            <a:ext cx="7136200" cy="792214"/>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nSpc>
                <a:spcPct val="107000"/>
              </a:lnSpc>
              <a:spcBef>
                <a:spcPts val="0"/>
              </a:spcBef>
              <a:spcAft>
                <a:spcPts val="0"/>
              </a:spcAft>
            </a:pP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the Spirit </a:t>
            </a:r>
            <a:r>
              <a:rPr lang="en-US" sz="4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does</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actively lead!</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994047" y="2262241"/>
            <a:ext cx="5810908" cy="6858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Sometimes the Spirit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whispers</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3" name="Rounded Rectangular Callout 11">
            <a:extLst>
              <a:ext uri="{FF2B5EF4-FFF2-40B4-BE49-F238E27FC236}">
                <a16:creationId xmlns:a16="http://schemas.microsoft.com/office/drawing/2014/main" xmlns="" id="{C6EBB0D6-2F70-F422-5FF9-9BDBBBF9574B}"/>
              </a:ext>
            </a:extLst>
          </p:cNvPr>
          <p:cNvSpPr/>
          <p:nvPr/>
        </p:nvSpPr>
        <p:spPr>
          <a:xfrm>
            <a:off x="1981200" y="3289848"/>
            <a:ext cx="5810908" cy="6858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Sometimes the Spirit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prompts</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4" name="Rounded Rectangular Callout 11">
            <a:extLst>
              <a:ext uri="{FF2B5EF4-FFF2-40B4-BE49-F238E27FC236}">
                <a16:creationId xmlns:a16="http://schemas.microsoft.com/office/drawing/2014/main" xmlns="" id="{F1C89952-6950-FA82-EB64-40B8B15D71BE}"/>
              </a:ext>
            </a:extLst>
          </p:cNvPr>
          <p:cNvSpPr/>
          <p:nvPr/>
        </p:nvSpPr>
        <p:spPr>
          <a:xfrm>
            <a:off x="3581400" y="4212888"/>
            <a:ext cx="5810908" cy="6858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Sometimes the Spirit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convicts</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Speech Bubble: Oval 6">
            <a:extLst>
              <a:ext uri="{FF2B5EF4-FFF2-40B4-BE49-F238E27FC236}">
                <a16:creationId xmlns:a16="http://schemas.microsoft.com/office/drawing/2014/main" xmlns="" id="{76382F00-8A94-22A8-2FBD-DA6772ADC79D}"/>
              </a:ext>
            </a:extLst>
          </p:cNvPr>
          <p:cNvSpPr/>
          <p:nvPr/>
        </p:nvSpPr>
        <p:spPr>
          <a:xfrm>
            <a:off x="7633301" y="998486"/>
            <a:ext cx="4392998" cy="1840178"/>
          </a:xfrm>
          <a:prstGeom prst="wedgeEllipseCallout">
            <a:avLst>
              <a:gd name="adj1" fmla="val 55010"/>
              <a:gd name="adj2" fmla="val 6364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But couldn’t that just be your imagination?</a:t>
            </a:r>
          </a:p>
        </p:txBody>
      </p:sp>
    </p:spTree>
    <p:extLst>
      <p:ext uri="{BB962C8B-B14F-4D97-AF65-F5344CB8AC3E}">
        <p14:creationId xmlns:p14="http://schemas.microsoft.com/office/powerpoint/2010/main" val="243802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3" grpId="1" animBg="1"/>
      <p:bldP spid="4"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a:blip r:embed="rId3" cstate="print"/>
          <a:srcRect t="3750"/>
          <a:stretch>
            <a:fillRect/>
          </a:stretch>
        </p:blipFill>
        <p:spPr bwMode="auto">
          <a:xfrm>
            <a:off x="13137" y="-685800"/>
            <a:ext cx="12191999" cy="7823199"/>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00" b="1" dirty="0">
                <a:solidFill>
                  <a:schemeClr val="bg1"/>
                </a:solidFill>
              </a:rPr>
              <a:t>4) A relationship in which we receive leadership </a:t>
            </a: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888862" y="2316001"/>
            <a:ext cx="5810908" cy="6858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Always squares with scripture</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3" name="Rounded Rectangular Callout 11">
            <a:extLst>
              <a:ext uri="{FF2B5EF4-FFF2-40B4-BE49-F238E27FC236}">
                <a16:creationId xmlns:a16="http://schemas.microsoft.com/office/drawing/2014/main" xmlns="" id="{C6EBB0D6-2F70-F422-5FF9-9BDBBBF9574B}"/>
              </a:ext>
            </a:extLst>
          </p:cNvPr>
          <p:cNvSpPr/>
          <p:nvPr/>
        </p:nvSpPr>
        <p:spPr>
          <a:xfrm>
            <a:off x="1752600" y="3493588"/>
            <a:ext cx="6553200" cy="6858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Usually aligns with God’s priorities</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Speech Bubble: Oval 6">
            <a:extLst>
              <a:ext uri="{FF2B5EF4-FFF2-40B4-BE49-F238E27FC236}">
                <a16:creationId xmlns:a16="http://schemas.microsoft.com/office/drawing/2014/main" xmlns="" id="{76382F00-8A94-22A8-2FBD-DA6772ADC79D}"/>
              </a:ext>
            </a:extLst>
          </p:cNvPr>
          <p:cNvSpPr/>
          <p:nvPr/>
        </p:nvSpPr>
        <p:spPr>
          <a:xfrm>
            <a:off x="7633301" y="998486"/>
            <a:ext cx="4392998" cy="1840178"/>
          </a:xfrm>
          <a:prstGeom prst="wedgeEllipseCallout">
            <a:avLst>
              <a:gd name="adj1" fmla="val 55010"/>
              <a:gd name="adj2" fmla="val 6364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But couldn’t that just be your imagination?</a:t>
            </a:r>
          </a:p>
        </p:txBody>
      </p:sp>
      <p:sp>
        <p:nvSpPr>
          <p:cNvPr id="10" name="Rectangle 9">
            <a:extLst>
              <a:ext uri="{FF2B5EF4-FFF2-40B4-BE49-F238E27FC236}">
                <a16:creationId xmlns:a16="http://schemas.microsoft.com/office/drawing/2014/main" xmlns="" id="{30C906B4-B87D-DBE3-FCA9-B6BD0A0F6EDD}"/>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1FDB91D1-F4D8-0266-C821-1502D76BE247}"/>
              </a:ext>
            </a:extLst>
          </p:cNvPr>
          <p:cNvSpPr/>
          <p:nvPr/>
        </p:nvSpPr>
        <p:spPr>
          <a:xfrm>
            <a:off x="273512" y="1154389"/>
            <a:ext cx="7136200" cy="792214"/>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nSpc>
                <a:spcPct val="107000"/>
              </a:lnSpc>
              <a:spcBef>
                <a:spcPts val="0"/>
              </a:spcBef>
              <a:spcAft>
                <a:spcPts val="0"/>
              </a:spcAft>
            </a:pP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the Spirit </a:t>
            </a:r>
            <a:r>
              <a:rPr lang="en-US" sz="4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does</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actively lead!</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222963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119633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rPr>
              <a:t>So what’s our part in this?</a:t>
            </a:r>
          </a:p>
        </p:txBody>
      </p:sp>
      <p:sp>
        <p:nvSpPr>
          <p:cNvPr id="7" name="Rectangle 6">
            <a:extLst>
              <a:ext uri="{FF2B5EF4-FFF2-40B4-BE49-F238E27FC236}">
                <a16:creationId xmlns:a16="http://schemas.microsoft.com/office/drawing/2014/main" xmlns="" id="{C78018BE-7F5D-D790-4846-B16942FEAEDB}"/>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777C8026-5DA3-E2D6-0F11-92FAD0FF3F9F}"/>
              </a:ext>
            </a:extLst>
          </p:cNvPr>
          <p:cNvSpPr/>
          <p:nvPr/>
        </p:nvSpPr>
        <p:spPr>
          <a:xfrm>
            <a:off x="152400" y="1246799"/>
            <a:ext cx="4419600" cy="12954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Being “led” implies willingness to follow</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42723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6a00d83453ac7c69e2017c36f45dde970b-800wi.jpg">
            <a:extLst>
              <a:ext uri="{FF2B5EF4-FFF2-40B4-BE49-F238E27FC236}">
                <a16:creationId xmlns:a16="http://schemas.microsoft.com/office/drawing/2014/main" xmlns="" id="{91C83E8F-9556-1EF0-E50D-3D145BE0A033}"/>
              </a:ext>
            </a:extLst>
          </p:cNvPr>
          <p:cNvPicPr>
            <a:picLocks noChangeAspect="1" noChangeArrowheads="1"/>
          </p:cNvPicPr>
          <p:nvPr/>
        </p:nvPicPr>
        <p:blipFill rotWithShape="1">
          <a:blip r:embed="rId3" cstate="print"/>
          <a:srcRect t="4660"/>
          <a:stretch/>
        </p:blipFill>
        <p:spPr bwMode="auto">
          <a:xfrm>
            <a:off x="4724400" y="914400"/>
            <a:ext cx="7467599" cy="4289244"/>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119633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rPr>
              <a:t>So what’s our part in this?</a:t>
            </a: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152400" y="1246799"/>
            <a:ext cx="4419600" cy="12954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Being “led” implies willingness to follow</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Rectangle 6">
            <a:extLst>
              <a:ext uri="{FF2B5EF4-FFF2-40B4-BE49-F238E27FC236}">
                <a16:creationId xmlns:a16="http://schemas.microsoft.com/office/drawing/2014/main" xmlns="" id="{C78018BE-7F5D-D790-4846-B16942FEAEDB}"/>
              </a:ext>
            </a:extLst>
          </p:cNvPr>
          <p:cNvSpPr/>
          <p:nvPr/>
        </p:nvSpPr>
        <p:spPr>
          <a:xfrm>
            <a:off x="0" y="5181600"/>
            <a:ext cx="12192000" cy="16764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Galatians 5:16</a:t>
            </a:r>
            <a:r>
              <a:rPr lang="en-US" sz="32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I say, walk by the Spirit, and you will not carry out the desire of the flesh… </a:t>
            </a: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Since we live by the Spirit, let us </a:t>
            </a:r>
            <a:r>
              <a:rPr lang="en-US" sz="32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step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the Spirit.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4">
            <a:extLst>
              <a:ext uri="{FF2B5EF4-FFF2-40B4-BE49-F238E27FC236}">
                <a16:creationId xmlns:a16="http://schemas.microsoft.com/office/drawing/2014/main" xmlns="" id="{780C8F56-9D35-30D4-5978-B7D794BBAEC8}"/>
              </a:ext>
            </a:extLst>
          </p:cNvPr>
          <p:cNvSpPr/>
          <p:nvPr/>
        </p:nvSpPr>
        <p:spPr>
          <a:xfrm>
            <a:off x="152400" y="4470559"/>
            <a:ext cx="11191875" cy="571501"/>
          </a:xfrm>
          <a:prstGeom prst="wedgeRoundRectCallout">
            <a:avLst>
              <a:gd name="adj1" fmla="val 37935"/>
              <a:gd name="adj2" fmla="val 1868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3200" dirty="0"/>
              <a:t>σ</a:t>
            </a:r>
            <a:r>
              <a:rPr lang="el-GR" sz="3200" dirty="0">
                <a:solidFill>
                  <a:schemeClr val="tx1"/>
                </a:solidFill>
              </a:rPr>
              <a:t>Στοιχέω</a:t>
            </a:r>
            <a:r>
              <a:rPr lang="en-US" sz="3200" dirty="0">
                <a:solidFill>
                  <a:schemeClr val="tx1"/>
                </a:solidFill>
              </a:rPr>
              <a:t> “</a:t>
            </a:r>
            <a:r>
              <a:rPr lang="en-US" sz="3200" dirty="0" err="1">
                <a:solidFill>
                  <a:schemeClr val="tx1"/>
                </a:solidFill>
              </a:rPr>
              <a:t>stoichéō</a:t>
            </a:r>
            <a:r>
              <a:rPr lang="en-US" sz="3200" dirty="0">
                <a:solidFill>
                  <a:schemeClr val="tx1"/>
                </a:solidFill>
              </a:rPr>
              <a:t>” </a:t>
            </a:r>
            <a:r>
              <a:rPr lang="en-US" sz="3200" b="1" dirty="0">
                <a:solidFill>
                  <a:schemeClr val="tx1"/>
                </a:solidFill>
              </a:rPr>
              <a:t>“to walk in rows” “proceed under direction</a:t>
            </a:r>
            <a:r>
              <a:rPr lang="en-US" sz="3600" b="1" dirty="0">
                <a:solidFill>
                  <a:schemeClr val="tx1"/>
                </a:solidFill>
              </a:rPr>
              <a:t>”</a:t>
            </a:r>
            <a:endParaRPr lang="el-GR" sz="3600" b="1" dirty="0">
              <a:solidFill>
                <a:schemeClr val="tx1"/>
              </a:solidFill>
            </a:endParaRPr>
          </a:p>
        </p:txBody>
      </p:sp>
    </p:spTree>
    <p:extLst>
      <p:ext uri="{BB962C8B-B14F-4D97-AF65-F5344CB8AC3E}">
        <p14:creationId xmlns:p14="http://schemas.microsoft.com/office/powerpoint/2010/main" val="7815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6a00d83453ac7c69e2017c36f45dde970b-800wi.jpg">
            <a:extLst>
              <a:ext uri="{FF2B5EF4-FFF2-40B4-BE49-F238E27FC236}">
                <a16:creationId xmlns:a16="http://schemas.microsoft.com/office/drawing/2014/main" xmlns="" id="{91C83E8F-9556-1EF0-E50D-3D145BE0A033}"/>
              </a:ext>
            </a:extLst>
          </p:cNvPr>
          <p:cNvPicPr>
            <a:picLocks noChangeAspect="1" noChangeArrowheads="1"/>
          </p:cNvPicPr>
          <p:nvPr/>
        </p:nvPicPr>
        <p:blipFill rotWithShape="1">
          <a:blip r:embed="rId3" cstate="print"/>
          <a:srcRect t="4660"/>
          <a:stretch/>
        </p:blipFill>
        <p:spPr bwMode="auto">
          <a:xfrm>
            <a:off x="4724400" y="914400"/>
            <a:ext cx="7467599" cy="4289244"/>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119633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rPr>
              <a:t>So what’s our part in this?</a:t>
            </a: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152400" y="1246799"/>
            <a:ext cx="4419600" cy="12954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Being “led” implies willingness to follow</a:t>
            </a:r>
            <a:endParaRPr lang="en-US" sz="3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Rectangle 6">
            <a:extLst>
              <a:ext uri="{FF2B5EF4-FFF2-40B4-BE49-F238E27FC236}">
                <a16:creationId xmlns:a16="http://schemas.microsoft.com/office/drawing/2014/main" xmlns="" id="{C78018BE-7F5D-D790-4846-B16942FEAEDB}"/>
              </a:ext>
            </a:extLst>
          </p:cNvPr>
          <p:cNvSpPr/>
          <p:nvPr/>
        </p:nvSpPr>
        <p:spPr>
          <a:xfrm>
            <a:off x="0" y="5181600"/>
            <a:ext cx="12192000" cy="16764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Galatians 5:16</a:t>
            </a:r>
            <a:r>
              <a:rPr lang="en-US" sz="32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I say, walk by the Spirit, and you will not carry out the desire of the flesh… </a:t>
            </a: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Since we live by the Spirit, let us </a:t>
            </a:r>
            <a:r>
              <a:rPr lang="en-US" sz="32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step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the Spirit.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4">
            <a:extLst>
              <a:ext uri="{FF2B5EF4-FFF2-40B4-BE49-F238E27FC236}">
                <a16:creationId xmlns:a16="http://schemas.microsoft.com/office/drawing/2014/main" xmlns="" id="{780C8F56-9D35-30D4-5978-B7D794BBAEC8}"/>
              </a:ext>
            </a:extLst>
          </p:cNvPr>
          <p:cNvSpPr/>
          <p:nvPr/>
        </p:nvSpPr>
        <p:spPr>
          <a:xfrm>
            <a:off x="152400" y="4470559"/>
            <a:ext cx="11191875" cy="571501"/>
          </a:xfrm>
          <a:prstGeom prst="wedgeRoundRectCallout">
            <a:avLst>
              <a:gd name="adj1" fmla="val 37935"/>
              <a:gd name="adj2" fmla="val 1868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3200" dirty="0"/>
              <a:t>σ</a:t>
            </a:r>
            <a:r>
              <a:rPr lang="el-GR" sz="3200" dirty="0">
                <a:solidFill>
                  <a:schemeClr val="tx1"/>
                </a:solidFill>
              </a:rPr>
              <a:t>Στοιχέω</a:t>
            </a:r>
            <a:r>
              <a:rPr lang="en-US" sz="3200" dirty="0">
                <a:solidFill>
                  <a:schemeClr val="tx1"/>
                </a:solidFill>
              </a:rPr>
              <a:t> “</a:t>
            </a:r>
            <a:r>
              <a:rPr lang="en-US" sz="3200" dirty="0" err="1">
                <a:solidFill>
                  <a:schemeClr val="tx1"/>
                </a:solidFill>
              </a:rPr>
              <a:t>stoichéō</a:t>
            </a:r>
            <a:r>
              <a:rPr lang="en-US" sz="3200" dirty="0">
                <a:solidFill>
                  <a:schemeClr val="tx1"/>
                </a:solidFill>
              </a:rPr>
              <a:t>” </a:t>
            </a:r>
            <a:r>
              <a:rPr lang="en-US" sz="3200" b="1" dirty="0">
                <a:solidFill>
                  <a:schemeClr val="tx1"/>
                </a:solidFill>
              </a:rPr>
              <a:t>“to walk in rows” “proceed under direction</a:t>
            </a:r>
            <a:r>
              <a:rPr lang="en-US" sz="3600" b="1" dirty="0">
                <a:solidFill>
                  <a:schemeClr val="tx1"/>
                </a:solidFill>
              </a:rPr>
              <a:t>”</a:t>
            </a:r>
            <a:endParaRPr lang="el-GR" sz="3600" b="1" dirty="0">
              <a:solidFill>
                <a:schemeClr val="tx1"/>
              </a:solidFill>
            </a:endParaRPr>
          </a:p>
        </p:txBody>
      </p:sp>
      <p:pic>
        <p:nvPicPr>
          <p:cNvPr id="5" name="Picture 4">
            <a:extLst>
              <a:ext uri="{FF2B5EF4-FFF2-40B4-BE49-F238E27FC236}">
                <a16:creationId xmlns:a16="http://schemas.microsoft.com/office/drawing/2014/main" xmlns="" id="{1D9A117A-5956-85A6-172C-DFE87D8207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75" t="932" r="7598" b="1"/>
          <a:stretch/>
        </p:blipFill>
        <p:spPr>
          <a:xfrm>
            <a:off x="0" y="2737698"/>
            <a:ext cx="5105400" cy="1676400"/>
          </a:xfrm>
          <a:prstGeom prst="rect">
            <a:avLst/>
          </a:prstGeom>
        </p:spPr>
      </p:pic>
    </p:spTree>
    <p:extLst>
      <p:ext uri="{BB962C8B-B14F-4D97-AF65-F5344CB8AC3E}">
        <p14:creationId xmlns:p14="http://schemas.microsoft.com/office/powerpoint/2010/main" val="134684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6a00d83453ac7c69e2017c36f45dde970b-800wi.jpg">
            <a:extLst>
              <a:ext uri="{FF2B5EF4-FFF2-40B4-BE49-F238E27FC236}">
                <a16:creationId xmlns:a16="http://schemas.microsoft.com/office/drawing/2014/main" xmlns="" id="{91C83E8F-9556-1EF0-E50D-3D145BE0A033}"/>
              </a:ext>
            </a:extLst>
          </p:cNvPr>
          <p:cNvPicPr>
            <a:picLocks noChangeAspect="1" noChangeArrowheads="1"/>
          </p:cNvPicPr>
          <p:nvPr/>
        </p:nvPicPr>
        <p:blipFill rotWithShape="1">
          <a:blip r:embed="rId3" cstate="print"/>
          <a:srcRect t="4660"/>
          <a:stretch/>
        </p:blipFill>
        <p:spPr bwMode="auto">
          <a:xfrm>
            <a:off x="4724400" y="914400"/>
            <a:ext cx="7467599" cy="4289244"/>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119633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rPr>
              <a:t>So what’s our part in this?</a:t>
            </a: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157655" y="1246798"/>
            <a:ext cx="4419600" cy="1877401"/>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 you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expect</a:t>
            </a: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be led and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listen</a:t>
            </a: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for his leadership? </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Rectangle 6">
            <a:extLst>
              <a:ext uri="{FF2B5EF4-FFF2-40B4-BE49-F238E27FC236}">
                <a16:creationId xmlns:a16="http://schemas.microsoft.com/office/drawing/2014/main" xmlns="" id="{C78018BE-7F5D-D790-4846-B16942FEAEDB}"/>
              </a:ext>
            </a:extLst>
          </p:cNvPr>
          <p:cNvSpPr/>
          <p:nvPr/>
        </p:nvSpPr>
        <p:spPr>
          <a:xfrm>
            <a:off x="0" y="5181600"/>
            <a:ext cx="12192000" cy="16764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Galatians 5:16</a:t>
            </a:r>
            <a:r>
              <a:rPr lang="en-US" sz="32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I say, walk by the Spirit, and you will not carry out the desire of the flesh… </a:t>
            </a: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Since we live by the Spirit, let us </a:t>
            </a:r>
            <a:r>
              <a:rPr lang="en-US" sz="32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step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the Spirit.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D804A391-99C9-EE24-27A6-E1D7943C4C9A}"/>
              </a:ext>
            </a:extLst>
          </p:cNvPr>
          <p:cNvSpPr/>
          <p:nvPr/>
        </p:nvSpPr>
        <p:spPr>
          <a:xfrm>
            <a:off x="152400" y="3360697"/>
            <a:ext cx="4419600" cy="1287503"/>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 you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ask</a:t>
            </a: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for His direction? </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13227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2" name="Rounded Rectangular Callout 11">
            <a:extLst>
              <a:ext uri="{FF2B5EF4-FFF2-40B4-BE49-F238E27FC236}">
                <a16:creationId xmlns:a16="http://schemas.microsoft.com/office/drawing/2014/main" xmlns="" id="{204F081A-9A6E-8C3E-6EEE-F9A7698F8E50}"/>
              </a:ext>
            </a:extLst>
          </p:cNvPr>
          <p:cNvSpPr/>
          <p:nvPr/>
        </p:nvSpPr>
        <p:spPr>
          <a:xfrm>
            <a:off x="1638299" y="1600200"/>
            <a:ext cx="8915400" cy="91440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A </a:t>
            </a:r>
            <a:r>
              <a:rPr lang="en-US" sz="4800" b="1" i="1" dirty="0">
                <a:solidFill>
                  <a:schemeClr val="bg1"/>
                </a:solidFill>
              </a:rPr>
              <a:t>relationship</a:t>
            </a:r>
            <a:r>
              <a:rPr lang="en-US" sz="4800" b="1" dirty="0">
                <a:solidFill>
                  <a:schemeClr val="bg1"/>
                </a:solidFill>
              </a:rPr>
              <a:t> not a </a:t>
            </a:r>
            <a:r>
              <a:rPr lang="en-US" sz="4800" b="1" i="1" dirty="0">
                <a:solidFill>
                  <a:schemeClr val="bg1"/>
                </a:solidFill>
              </a:rPr>
              <a:t>method</a:t>
            </a:r>
          </a:p>
        </p:txBody>
      </p:sp>
      <p:sp>
        <p:nvSpPr>
          <p:cNvPr id="3" name="Rectangle 2">
            <a:extLst>
              <a:ext uri="{FF2B5EF4-FFF2-40B4-BE49-F238E27FC236}">
                <a16:creationId xmlns:a16="http://schemas.microsoft.com/office/drawing/2014/main" xmlns="" id="{440DD1EC-816A-2919-84B8-CD7759D30D18}"/>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If Christ is in you, though the body is dead because of sin, yet the spirit is alive because of righteousness.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But if the Spirit of Him who raised Jesus from the dead dwells in you, He who raised Christ Jesus from the dead will also give life to your mortal bodies through His Spirit who dwells in you.</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67625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6a00d83453ac7c69e2017c36f45dde970b-800wi.jpg">
            <a:extLst>
              <a:ext uri="{FF2B5EF4-FFF2-40B4-BE49-F238E27FC236}">
                <a16:creationId xmlns:a16="http://schemas.microsoft.com/office/drawing/2014/main" xmlns="" id="{91C83E8F-9556-1EF0-E50D-3D145BE0A033}"/>
              </a:ext>
            </a:extLst>
          </p:cNvPr>
          <p:cNvPicPr>
            <a:picLocks noChangeAspect="1" noChangeArrowheads="1"/>
          </p:cNvPicPr>
          <p:nvPr/>
        </p:nvPicPr>
        <p:blipFill rotWithShape="1">
          <a:blip r:embed="rId3" cstate="print"/>
          <a:srcRect t="4660"/>
          <a:stretch/>
        </p:blipFill>
        <p:spPr bwMode="auto">
          <a:xfrm>
            <a:off x="4724400" y="914400"/>
            <a:ext cx="7467599" cy="4289244"/>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119633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rPr>
              <a:t>So what’s our part in this?</a:t>
            </a: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157655" y="1246798"/>
            <a:ext cx="4419600" cy="1877401"/>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alternative is to walk according to MY leadership</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Rectangle 6">
            <a:extLst>
              <a:ext uri="{FF2B5EF4-FFF2-40B4-BE49-F238E27FC236}">
                <a16:creationId xmlns:a16="http://schemas.microsoft.com/office/drawing/2014/main" xmlns="" id="{C78018BE-7F5D-D790-4846-B16942FEAEDB}"/>
              </a:ext>
            </a:extLst>
          </p:cNvPr>
          <p:cNvSpPr/>
          <p:nvPr/>
        </p:nvSpPr>
        <p:spPr>
          <a:xfrm>
            <a:off x="0" y="5181600"/>
            <a:ext cx="12192000" cy="16764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Galatians 5:16</a:t>
            </a:r>
            <a:r>
              <a:rPr lang="en-US" sz="32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I say, walk by the Spirit, and you will not carry out the desire of the flesh… </a:t>
            </a:r>
            <a:r>
              <a:rPr lang="en-US" sz="32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Since we live by the Spirit, let us </a:t>
            </a:r>
            <a:r>
              <a:rPr lang="en-US" sz="32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step </a:t>
            </a: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the Spirit.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D804A391-99C9-EE24-27A6-E1D7943C4C9A}"/>
              </a:ext>
            </a:extLst>
          </p:cNvPr>
          <p:cNvSpPr/>
          <p:nvPr/>
        </p:nvSpPr>
        <p:spPr>
          <a:xfrm>
            <a:off x="152400" y="3360697"/>
            <a:ext cx="4419600" cy="1287503"/>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Are you willing to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respond</a:t>
            </a: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His lead?</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24507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6a00d83453ac7c69e2017c36f45dde970b-800wi.jpg">
            <a:extLst>
              <a:ext uri="{FF2B5EF4-FFF2-40B4-BE49-F238E27FC236}">
                <a16:creationId xmlns:a16="http://schemas.microsoft.com/office/drawing/2014/main" xmlns="" id="{91C83E8F-9556-1EF0-E50D-3D145BE0A033}"/>
              </a:ext>
            </a:extLst>
          </p:cNvPr>
          <p:cNvPicPr>
            <a:picLocks noChangeAspect="1" noChangeArrowheads="1"/>
          </p:cNvPicPr>
          <p:nvPr/>
        </p:nvPicPr>
        <p:blipFill rotWithShape="1">
          <a:blip r:embed="rId3" cstate="print"/>
          <a:srcRect t="4660"/>
          <a:stretch/>
        </p:blipFill>
        <p:spPr bwMode="auto">
          <a:xfrm>
            <a:off x="4724400" y="914400"/>
            <a:ext cx="7467599" cy="4289244"/>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119633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rPr>
              <a:t>So what’s our part in this?</a:t>
            </a: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157655" y="1246798"/>
            <a:ext cx="4419600" cy="1877401"/>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alternative is to walk according to MY leadership</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Rectangle 6">
            <a:extLst>
              <a:ext uri="{FF2B5EF4-FFF2-40B4-BE49-F238E27FC236}">
                <a16:creationId xmlns:a16="http://schemas.microsoft.com/office/drawing/2014/main" xmlns="" id="{C78018BE-7F5D-D790-4846-B16942FEAEDB}"/>
              </a:ext>
            </a:extLst>
          </p:cNvPr>
          <p:cNvSpPr/>
          <p:nvPr/>
        </p:nvSpPr>
        <p:spPr>
          <a:xfrm>
            <a:off x="0" y="4800600"/>
            <a:ext cx="12192000" cy="20574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t> </a:t>
            </a:r>
            <a:r>
              <a:rPr lang="en-US" sz="3200" b="1" baseline="30000" dirty="0"/>
              <a:t>Psalm 32:8 </a:t>
            </a:r>
            <a:r>
              <a:rPr lang="en-US" sz="3200" dirty="0"/>
              <a:t>I will instruct you and teach you in the way which you should go; I will counsel you with My eye upon you. </a:t>
            </a:r>
            <a:r>
              <a:rPr lang="en-US" sz="3200" b="1" baseline="30000" dirty="0"/>
              <a:t>9 </a:t>
            </a:r>
            <a:r>
              <a:rPr lang="en-US" sz="3200" dirty="0"/>
              <a:t>Do not be as the horse or as the mule which have no understanding, Whose trappings include bit and bridle to hold them in check, Otherwise they will not come near to you.</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D804A391-99C9-EE24-27A6-E1D7943C4C9A}"/>
              </a:ext>
            </a:extLst>
          </p:cNvPr>
          <p:cNvSpPr/>
          <p:nvPr/>
        </p:nvSpPr>
        <p:spPr>
          <a:xfrm>
            <a:off x="152400" y="3360697"/>
            <a:ext cx="4419600" cy="1287503"/>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Are you willing to </a:t>
            </a:r>
            <a:r>
              <a:rPr lang="en-US" sz="3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respond</a:t>
            </a: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His lead?</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Tree>
    <p:extLst>
      <p:ext uri="{BB962C8B-B14F-4D97-AF65-F5344CB8AC3E}">
        <p14:creationId xmlns:p14="http://schemas.microsoft.com/office/powerpoint/2010/main" val="2871842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309"/>
            <a:ext cx="921067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i="1" dirty="0"/>
          </a:p>
          <a:p>
            <a:r>
              <a:rPr lang="en-US" sz="3600" dirty="0"/>
              <a:t>It is truly a major undertaking, is it not, for the Lord to train us who are such wild horses? Long are the hours He must spend to subdue even us.  And what a wild horse loses after being trained by its master is the same as what we lose after we too have been trained by our Master . . . And the horse becomes so trained that it can now sense the slightest movement of the one who rides it.  It will thereafter run as ordered.  A similar result is what God is after with us.  </a:t>
            </a:r>
          </a:p>
          <a:p>
            <a:endParaRPr lang="en-US" sz="4000" dirty="0"/>
          </a:p>
        </p:txBody>
      </p:sp>
      <p:pic>
        <p:nvPicPr>
          <p:cNvPr id="1026" name="Picture 2" descr="The Character of God's Workman by [Watchman Nee]">
            <a:extLst>
              <a:ext uri="{FF2B5EF4-FFF2-40B4-BE49-F238E27FC236}">
                <a16:creationId xmlns:a16="http://schemas.microsoft.com/office/drawing/2014/main" xmlns="" id="{E9BA31EC-EECF-4703-E6E7-DD4E22CD3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914400"/>
            <a:ext cx="298132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309"/>
            <a:ext cx="921067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i="1" dirty="0"/>
              <a:t/>
            </a:r>
            <a:br>
              <a:rPr lang="en-US" sz="2400" i="1" dirty="0"/>
            </a:br>
            <a:r>
              <a:rPr lang="en-US" sz="3600" dirty="0"/>
              <a:t>Given our higher place in God’s creation, we humans ought to be much better than a horse or mule… How much more swiftly God’s children ought to follow the wish and the leading of the Lord.  A horse so trained is nevertheless termed as being without understanding because it requires a bit or a pull on the reigns to know its master’s mind.  We, on the other hand, are able to look into the Lord’s eye… before ever His hand moves, His eye has already moved, and we who are teachable have noticed it.  </a:t>
            </a:r>
          </a:p>
          <a:p>
            <a:endParaRPr lang="en-US" sz="4000" dirty="0"/>
          </a:p>
        </p:txBody>
      </p:sp>
      <p:pic>
        <p:nvPicPr>
          <p:cNvPr id="1026" name="Picture 2" descr="The Character of God's Workman by [Watchman Nee]">
            <a:extLst>
              <a:ext uri="{FF2B5EF4-FFF2-40B4-BE49-F238E27FC236}">
                <a16:creationId xmlns:a16="http://schemas.microsoft.com/office/drawing/2014/main" xmlns="" id="{E9BA31EC-EECF-4703-E6E7-DD4E22CD3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914400"/>
            <a:ext cx="29813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807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oustb\Desktop\stubborn-horse.jpg">
            <a:extLst>
              <a:ext uri="{FF2B5EF4-FFF2-40B4-BE49-F238E27FC236}">
                <a16:creationId xmlns:a16="http://schemas.microsoft.com/office/drawing/2014/main" xmlns="" id="{86BA0F41-1663-1E0B-EC8E-61BC230A288A}"/>
              </a:ext>
            </a:extLst>
          </p:cNvPr>
          <p:cNvPicPr>
            <a:picLocks noChangeAspect="1" noChangeArrowheads="1"/>
          </p:cNvPicPr>
          <p:nvPr/>
        </p:nvPicPr>
        <p:blipFill>
          <a:blip r:embed="rId3" cstate="print"/>
          <a:srcRect t="4242"/>
          <a:stretch>
            <a:fillRect/>
          </a:stretch>
        </p:blipFill>
        <p:spPr bwMode="auto">
          <a:xfrm>
            <a:off x="4200215" y="0"/>
            <a:ext cx="798653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119633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rPr>
              <a:t>Keep in Step</a:t>
            </a:r>
          </a:p>
        </p:txBody>
      </p:sp>
      <p:sp>
        <p:nvSpPr>
          <p:cNvPr id="2" name="Rounded Rectangular Callout 11">
            <a:extLst>
              <a:ext uri="{FF2B5EF4-FFF2-40B4-BE49-F238E27FC236}">
                <a16:creationId xmlns:a16="http://schemas.microsoft.com/office/drawing/2014/main" xmlns="" id="{59464CB7-C43A-A3B4-8A5B-32FDE4A5FE1E}"/>
              </a:ext>
            </a:extLst>
          </p:cNvPr>
          <p:cNvSpPr/>
          <p:nvPr/>
        </p:nvSpPr>
        <p:spPr>
          <a:xfrm>
            <a:off x="228600" y="1423499"/>
            <a:ext cx="3728545" cy="2410802"/>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3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you’re unwilling to respond, don’t expect to hear His leading!</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7" name="Rectangle 6">
            <a:extLst>
              <a:ext uri="{FF2B5EF4-FFF2-40B4-BE49-F238E27FC236}">
                <a16:creationId xmlns:a16="http://schemas.microsoft.com/office/drawing/2014/main" xmlns="" id="{C78018BE-7F5D-D790-4846-B16942FEAEDB}"/>
              </a:ext>
            </a:extLst>
          </p:cNvPr>
          <p:cNvSpPr/>
          <p:nvPr/>
        </p:nvSpPr>
        <p:spPr>
          <a:xfrm>
            <a:off x="0" y="4800600"/>
            <a:ext cx="12192000" cy="20574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t> </a:t>
            </a:r>
            <a:r>
              <a:rPr lang="en-US" sz="3200" b="1" baseline="30000" dirty="0"/>
              <a:t>Psalm 32:8 </a:t>
            </a:r>
            <a:r>
              <a:rPr lang="en-US" sz="3200" dirty="0"/>
              <a:t>I will instruct you and teach you in the way which you should go; I will counsel you with My eye upon you. </a:t>
            </a:r>
            <a:r>
              <a:rPr lang="en-US" sz="3200" b="1" baseline="30000" dirty="0"/>
              <a:t>9 </a:t>
            </a:r>
            <a:r>
              <a:rPr lang="en-US" sz="3200" dirty="0"/>
              <a:t>Do not be as the horse or as the mule which have no understanding, Whose trappings include bit and bridle to hold them in check, Otherwise they will not come near to you.</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8306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rotWithShape="1">
          <a:blip r:embed="rId3" cstate="print"/>
          <a:srcRect t="8892" b="6732"/>
          <a:stretch/>
        </p:blipFill>
        <p:spPr bwMode="auto">
          <a:xfrm>
            <a:off x="0" y="1"/>
            <a:ext cx="12191999" cy="6858000"/>
          </a:xfrm>
          <a:prstGeom prst="rect">
            <a:avLst/>
          </a:prstGeom>
          <a:noFill/>
        </p:spPr>
      </p:pic>
      <p:sp>
        <p:nvSpPr>
          <p:cNvPr id="2" name="Rounded Rectangular Callout 11">
            <a:extLst>
              <a:ext uri="{FF2B5EF4-FFF2-40B4-BE49-F238E27FC236}">
                <a16:creationId xmlns:a16="http://schemas.microsoft.com/office/drawing/2014/main" xmlns="" id="{59464CB7-C43A-A3B4-8A5B-32FDE4A5FE1E}"/>
              </a:ext>
            </a:extLst>
          </p:cNvPr>
          <p:cNvSpPr/>
          <p:nvPr/>
        </p:nvSpPr>
        <p:spPr>
          <a:xfrm>
            <a:off x="634930" y="2514600"/>
            <a:ext cx="10922138" cy="16464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4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“Lord, what step do you have next for me? </a:t>
            </a:r>
          </a:p>
          <a:p>
            <a:pPr marL="0" marR="0" algn="ctr">
              <a:lnSpc>
                <a:spcPct val="107000"/>
              </a:lnSpc>
              <a:spcBef>
                <a:spcPts val="0"/>
              </a:spcBef>
              <a:spcAft>
                <a:spcPts val="0"/>
              </a:spcAft>
            </a:pPr>
            <a:r>
              <a:rPr lang="en-US" sz="4400" b="1" dirty="0">
                <a:solidFill>
                  <a:schemeClr val="bg1"/>
                </a:solidFill>
                <a:latin typeface="Calibri" panose="020F0502020204030204" pitchFamily="34" charset="0"/>
                <a:ea typeface="Calibri" panose="020F0502020204030204" pitchFamily="34" charset="0"/>
                <a:cs typeface="Calibri" panose="020F0502020204030204" pitchFamily="34" charset="0"/>
              </a:rPr>
              <a:t>I want my answer to be yes”</a:t>
            </a:r>
            <a:endParaRPr lang="en-US" sz="4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10" name="Rectangle 9">
            <a:extLst>
              <a:ext uri="{FF2B5EF4-FFF2-40B4-BE49-F238E27FC236}">
                <a16:creationId xmlns:a16="http://schemas.microsoft.com/office/drawing/2014/main" xmlns="" id="{30C906B4-B87D-DBE3-FCA9-B6BD0A0F6EDD}"/>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5957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rotWithShape="1">
          <a:blip r:embed="rId3" cstate="print"/>
          <a:srcRect t="8892" b="6732"/>
          <a:stretch/>
        </p:blipFill>
        <p:spPr bwMode="auto">
          <a:xfrm>
            <a:off x="0" y="1"/>
            <a:ext cx="12191999" cy="6858000"/>
          </a:xfrm>
          <a:prstGeom prst="rect">
            <a:avLst/>
          </a:prstGeom>
          <a:noFill/>
        </p:spPr>
      </p:pic>
      <p:sp>
        <p:nvSpPr>
          <p:cNvPr id="2" name="Rounded Rectangular Callout 11">
            <a:extLst>
              <a:ext uri="{FF2B5EF4-FFF2-40B4-BE49-F238E27FC236}">
                <a16:creationId xmlns:a16="http://schemas.microsoft.com/office/drawing/2014/main" xmlns="" id="{59464CB7-C43A-A3B4-8A5B-32FDE4A5FE1E}"/>
              </a:ext>
            </a:extLst>
          </p:cNvPr>
          <p:cNvSpPr/>
          <p:nvPr/>
        </p:nvSpPr>
        <p:spPr>
          <a:xfrm>
            <a:off x="152400" y="2514600"/>
            <a:ext cx="11811000" cy="16464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300" b="1" dirty="0"/>
              <a:t>“Lord I am ready to act on your plan, even if my plan is *obviously* better from my point of view”</a:t>
            </a:r>
            <a:endParaRPr lang="en-US" sz="4300" dirty="0"/>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10" name="Rectangle 9">
            <a:extLst>
              <a:ext uri="{FF2B5EF4-FFF2-40B4-BE49-F238E27FC236}">
                <a16:creationId xmlns:a16="http://schemas.microsoft.com/office/drawing/2014/main" xmlns="" id="{30C906B4-B87D-DBE3-FCA9-B6BD0A0F6EDD}"/>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849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rotWithShape="1">
          <a:blip r:embed="rId3" cstate="print"/>
          <a:srcRect t="8892" b="6732"/>
          <a:stretch/>
        </p:blipFill>
        <p:spPr bwMode="auto">
          <a:xfrm>
            <a:off x="0" y="1"/>
            <a:ext cx="12191999" cy="6858000"/>
          </a:xfrm>
          <a:prstGeom prst="rect">
            <a:avLst/>
          </a:prstGeom>
          <a:noFill/>
        </p:spPr>
      </p:pic>
      <p:sp>
        <p:nvSpPr>
          <p:cNvPr id="2" name="Rounded Rectangular Callout 11">
            <a:extLst>
              <a:ext uri="{FF2B5EF4-FFF2-40B4-BE49-F238E27FC236}">
                <a16:creationId xmlns:a16="http://schemas.microsoft.com/office/drawing/2014/main" xmlns="" id="{59464CB7-C43A-A3B4-8A5B-32FDE4A5FE1E}"/>
              </a:ext>
            </a:extLst>
          </p:cNvPr>
          <p:cNvSpPr/>
          <p:nvPr/>
        </p:nvSpPr>
        <p:spPr>
          <a:xfrm>
            <a:off x="190499" y="2286000"/>
            <a:ext cx="11811000" cy="22860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400" b="1" dirty="0"/>
              <a:t>“Lord, I am ready to proceed in the direction you are leading, and I am also ready to abruptly change course if you do”</a:t>
            </a:r>
            <a:endParaRPr lang="en-US" sz="4400" dirty="0"/>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10" name="Rectangle 9">
            <a:extLst>
              <a:ext uri="{FF2B5EF4-FFF2-40B4-BE49-F238E27FC236}">
                <a16:creationId xmlns:a16="http://schemas.microsoft.com/office/drawing/2014/main" xmlns="" id="{30C906B4-B87D-DBE3-FCA9-B6BD0A0F6EDD}"/>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87648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rotWithShape="1">
          <a:blip r:embed="rId3" cstate="print"/>
          <a:srcRect t="8892" b="6732"/>
          <a:stretch/>
        </p:blipFill>
        <p:spPr bwMode="auto">
          <a:xfrm>
            <a:off x="0" y="1"/>
            <a:ext cx="12191999" cy="6858000"/>
          </a:xfrm>
          <a:prstGeom prst="rect">
            <a:avLst/>
          </a:prstGeom>
          <a:noFill/>
        </p:spPr>
      </p:pic>
      <p:sp>
        <p:nvSpPr>
          <p:cNvPr id="2" name="Rounded Rectangular Callout 11">
            <a:extLst>
              <a:ext uri="{FF2B5EF4-FFF2-40B4-BE49-F238E27FC236}">
                <a16:creationId xmlns:a16="http://schemas.microsoft.com/office/drawing/2014/main" xmlns="" id="{59464CB7-C43A-A3B4-8A5B-32FDE4A5FE1E}"/>
              </a:ext>
            </a:extLst>
          </p:cNvPr>
          <p:cNvSpPr/>
          <p:nvPr/>
        </p:nvSpPr>
        <p:spPr>
          <a:xfrm>
            <a:off x="190499" y="2286000"/>
            <a:ext cx="11811000" cy="22860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400" b="1" dirty="0"/>
              <a:t>“Lord, I hear your conviction; I agree that I am wrong.  Thank your for your forgiveness.  Help me to abandon this course for another.”</a:t>
            </a:r>
            <a:endParaRPr lang="en-US" sz="4400" dirty="0"/>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10" name="Rectangle 9">
            <a:extLst>
              <a:ext uri="{FF2B5EF4-FFF2-40B4-BE49-F238E27FC236}">
                <a16:creationId xmlns:a16="http://schemas.microsoft.com/office/drawing/2014/main" xmlns="" id="{30C906B4-B87D-DBE3-FCA9-B6BD0A0F6EDD}"/>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7132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rotWithShape="1">
          <a:blip r:embed="rId3" cstate="print"/>
          <a:srcRect t="8892" b="6732"/>
          <a:stretch/>
        </p:blipFill>
        <p:spPr bwMode="auto">
          <a:xfrm>
            <a:off x="0" y="1"/>
            <a:ext cx="12191999" cy="6858000"/>
          </a:xfrm>
          <a:prstGeom prst="rect">
            <a:avLst/>
          </a:prstGeom>
          <a:noFill/>
        </p:spPr>
      </p:pic>
      <p:sp>
        <p:nvSpPr>
          <p:cNvPr id="2" name="Rounded Rectangular Callout 11">
            <a:extLst>
              <a:ext uri="{FF2B5EF4-FFF2-40B4-BE49-F238E27FC236}">
                <a16:creationId xmlns:a16="http://schemas.microsoft.com/office/drawing/2014/main" xmlns="" id="{59464CB7-C43A-A3B4-8A5B-32FDE4A5FE1E}"/>
              </a:ext>
            </a:extLst>
          </p:cNvPr>
          <p:cNvSpPr/>
          <p:nvPr/>
        </p:nvSpPr>
        <p:spPr>
          <a:xfrm>
            <a:off x="1543049" y="3124200"/>
            <a:ext cx="9105901" cy="8382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400" b="1" dirty="0"/>
              <a:t>“Lord, I trust your leadership.”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10" name="Rectangle 9">
            <a:extLst>
              <a:ext uri="{FF2B5EF4-FFF2-40B4-BE49-F238E27FC236}">
                <a16:creationId xmlns:a16="http://schemas.microsoft.com/office/drawing/2014/main" xmlns="" id="{30C906B4-B87D-DBE3-FCA9-B6BD0A0F6EDD}"/>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8:14 </a:t>
            </a:r>
            <a:r>
              <a:rPr lang="en-US" sz="3200" b="1" u="sng" dirty="0">
                <a:solidFill>
                  <a:srgbClr val="002060"/>
                </a:solidFill>
              </a:rPr>
              <a:t>For all who are being led by the Spirit of God, these are sons of God.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09762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5" name="Rectangle 4">
            <a:extLst>
              <a:ext uri="{FF2B5EF4-FFF2-40B4-BE49-F238E27FC236}">
                <a16:creationId xmlns:a16="http://schemas.microsoft.com/office/drawing/2014/main" xmlns="" id="{CBEB0ABA-8459-576B-DD83-87FFCBA2774D}"/>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If Christ is in you, though the body is dead because of sin, yet the spirit is alive because of righteousness.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But if the Spirit of Him who raised Jesus from the dead </a:t>
            </a:r>
            <a:r>
              <a:rPr lang="en-US" sz="3200" b="1" u="sng" dirty="0">
                <a:solidFill>
                  <a:srgbClr val="002060"/>
                </a:solidFill>
                <a:effectLst/>
                <a:ea typeface="Times New Roman" panose="02020603050405020304" pitchFamily="18" charset="0"/>
              </a:rPr>
              <a:t>dwells in you</a:t>
            </a:r>
            <a:r>
              <a:rPr lang="en-US" sz="3200" dirty="0">
                <a:solidFill>
                  <a:srgbClr val="000000"/>
                </a:solidFill>
                <a:effectLst/>
                <a:ea typeface="Times New Roman" panose="02020603050405020304" pitchFamily="18" charset="0"/>
              </a:rPr>
              <a:t>, He who raised Christ Jesus from the dead will also give life to your mortal bodies through His Spirit who </a:t>
            </a:r>
            <a:r>
              <a:rPr lang="en-US" sz="3200" b="1" u="sng" dirty="0">
                <a:solidFill>
                  <a:srgbClr val="002060"/>
                </a:solidFill>
                <a:effectLst/>
                <a:ea typeface="Times New Roman" panose="02020603050405020304" pitchFamily="18" charset="0"/>
              </a:rPr>
              <a:t>dwells in you</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1E179C31-2787-D767-9D1D-1EF8E2FC1F1B}"/>
              </a:ext>
            </a:extLst>
          </p:cNvPr>
          <p:cNvSpPr/>
          <p:nvPr/>
        </p:nvSpPr>
        <p:spPr>
          <a:xfrm>
            <a:off x="1638299" y="1600200"/>
            <a:ext cx="8915400" cy="91440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A </a:t>
            </a:r>
            <a:r>
              <a:rPr lang="en-US" sz="4800" b="1" i="1" dirty="0">
                <a:solidFill>
                  <a:schemeClr val="bg1"/>
                </a:solidFill>
              </a:rPr>
              <a:t>relationship</a:t>
            </a:r>
            <a:r>
              <a:rPr lang="en-US" sz="4800" b="1" dirty="0">
                <a:solidFill>
                  <a:schemeClr val="bg1"/>
                </a:solidFill>
              </a:rPr>
              <a:t> not a </a:t>
            </a:r>
            <a:r>
              <a:rPr lang="en-US" sz="4800" b="1" i="1" dirty="0">
                <a:solidFill>
                  <a:schemeClr val="bg1"/>
                </a:solidFill>
              </a:rPr>
              <a:t>method</a:t>
            </a:r>
          </a:p>
        </p:txBody>
      </p:sp>
    </p:spTree>
    <p:extLst>
      <p:ext uri="{BB962C8B-B14F-4D97-AF65-F5344CB8AC3E}">
        <p14:creationId xmlns:p14="http://schemas.microsoft.com/office/powerpoint/2010/main" val="137876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path_through_the_forest_by_darkphoenix36-d4xs0e1.jpg">
            <a:extLst>
              <a:ext uri="{FF2B5EF4-FFF2-40B4-BE49-F238E27FC236}">
                <a16:creationId xmlns:a16="http://schemas.microsoft.com/office/drawing/2014/main" xmlns="" id="{FC790D17-4101-C8E8-9BDE-3DE0A42B6770}"/>
              </a:ext>
            </a:extLst>
          </p:cNvPr>
          <p:cNvPicPr>
            <a:picLocks noChangeAspect="1" noChangeArrowheads="1"/>
          </p:cNvPicPr>
          <p:nvPr/>
        </p:nvPicPr>
        <p:blipFill rotWithShape="1">
          <a:blip r:embed="rId3" cstate="print"/>
          <a:srcRect t="8892" b="6732"/>
          <a:stretch/>
        </p:blipFill>
        <p:spPr bwMode="auto">
          <a:xfrm>
            <a:off x="0" y="1"/>
            <a:ext cx="12191999" cy="6858000"/>
          </a:xfrm>
          <a:prstGeom prst="rect">
            <a:avLst/>
          </a:prstGeom>
          <a:noFill/>
        </p:spPr>
      </p:pic>
      <p:sp>
        <p:nvSpPr>
          <p:cNvPr id="2" name="Rounded Rectangular Callout 11">
            <a:extLst>
              <a:ext uri="{FF2B5EF4-FFF2-40B4-BE49-F238E27FC236}">
                <a16:creationId xmlns:a16="http://schemas.microsoft.com/office/drawing/2014/main" xmlns="" id="{59464CB7-C43A-A3B4-8A5B-32FDE4A5FE1E}"/>
              </a:ext>
            </a:extLst>
          </p:cNvPr>
          <p:cNvSpPr/>
          <p:nvPr/>
        </p:nvSpPr>
        <p:spPr>
          <a:xfrm>
            <a:off x="1543049" y="3124200"/>
            <a:ext cx="9105901" cy="838200"/>
          </a:xfrm>
          <a:prstGeom prst="wedgeRoundRectCallout">
            <a:avLst>
              <a:gd name="adj1" fmla="val -21927"/>
              <a:gd name="adj2" fmla="val 49596"/>
              <a:gd name="adj3" fmla="val 16667"/>
            </a:avLst>
          </a:prstGeom>
          <a:solidFill>
            <a:schemeClr val="tx1">
              <a:alpha val="4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400" b="1" dirty="0"/>
              <a:t>“Lord, I trust your leadership.” </a:t>
            </a:r>
          </a:p>
          <a:p>
            <a:pPr marL="571500" indent="-571500" fontAlgn="auto">
              <a:spcBef>
                <a:spcPts val="0"/>
              </a:spcBef>
              <a:spcAft>
                <a:spcPts val="0"/>
              </a:spcAft>
              <a:buFont typeface="Arial" panose="020B0604020202020204" pitchFamily="34" charset="0"/>
              <a:buChar char="•"/>
              <a:defRPr/>
            </a:pPr>
            <a:endParaRPr lang="en-US" sz="4000" b="1" dirty="0">
              <a:solidFill>
                <a:schemeClr val="bg1"/>
              </a:solidFill>
            </a:endParaRPr>
          </a:p>
        </p:txBody>
      </p:sp>
      <p:sp>
        <p:nvSpPr>
          <p:cNvPr id="10" name="Rectangle 9">
            <a:extLst>
              <a:ext uri="{FF2B5EF4-FFF2-40B4-BE49-F238E27FC236}">
                <a16:creationId xmlns:a16="http://schemas.microsoft.com/office/drawing/2014/main" xmlns="" id="{30C906B4-B87D-DBE3-FCA9-B6BD0A0F6EDD}"/>
              </a:ext>
            </a:extLst>
          </p:cNvPr>
          <p:cNvSpPr/>
          <p:nvPr/>
        </p:nvSpPr>
        <p:spPr>
          <a:xfrm>
            <a:off x="-1" y="46482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4400" b="1" baseline="30000" dirty="0">
                <a:solidFill>
                  <a:schemeClr val="tx1"/>
                </a:solidFill>
              </a:rPr>
              <a:t>Romans</a:t>
            </a:r>
            <a:r>
              <a:rPr lang="en-US" sz="4400" b="1" dirty="0">
                <a:solidFill>
                  <a:schemeClr val="tx1"/>
                </a:solidFill>
              </a:rPr>
              <a:t> </a:t>
            </a:r>
            <a:r>
              <a:rPr lang="en-US" sz="4400" b="1" baseline="30000" dirty="0">
                <a:solidFill>
                  <a:schemeClr val="tx1"/>
                </a:solidFill>
              </a:rPr>
              <a:t>8:</a:t>
            </a:r>
            <a:r>
              <a:rPr lang="en-US" sz="4400" b="1" i="0" baseline="30000" dirty="0">
                <a:solidFill>
                  <a:srgbClr val="000000"/>
                </a:solidFill>
                <a:effectLst/>
              </a:rPr>
              <a:t>6 </a:t>
            </a:r>
            <a:r>
              <a:rPr lang="en-US" sz="4400" b="0" i="0" dirty="0">
                <a:solidFill>
                  <a:srgbClr val="000000"/>
                </a:solidFill>
                <a:effectLst/>
              </a:rPr>
              <a:t>For the mind set on the flesh is death, but the mind set on the Spirit is </a:t>
            </a:r>
            <a:r>
              <a:rPr lang="en-US" sz="4400" b="1" i="0" u="sng" dirty="0">
                <a:solidFill>
                  <a:srgbClr val="002060"/>
                </a:solidFill>
                <a:effectLst/>
              </a:rPr>
              <a:t>life and peace</a:t>
            </a:r>
            <a:endParaRPr lang="en-US" sz="4400" b="1" u="sng" dirty="0">
              <a:solidFill>
                <a:srgbClr val="002060"/>
              </a:solidFill>
              <a:effectLst/>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743171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6858000" y="5257800"/>
            <a:ext cx="5181600" cy="1315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Week… </a:t>
            </a:r>
            <a:endParaRPr lang="en-US" sz="6000" b="1" i="1" dirty="0">
              <a:solidFill>
                <a:schemeClr val="bg1"/>
              </a:solidFill>
            </a:endParaRPr>
          </a:p>
        </p:txBody>
      </p:sp>
    </p:spTree>
    <p:extLst>
      <p:ext uri="{BB962C8B-B14F-4D97-AF65-F5344CB8AC3E}">
        <p14:creationId xmlns:p14="http://schemas.microsoft.com/office/powerpoint/2010/main" val="4018431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5" name="Rectangle 4">
            <a:extLst>
              <a:ext uri="{FF2B5EF4-FFF2-40B4-BE49-F238E27FC236}">
                <a16:creationId xmlns:a16="http://schemas.microsoft.com/office/drawing/2014/main" xmlns="" id="{CBEB0ABA-8459-576B-DD83-87FFCBA2774D}"/>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If Christ is in you, </a:t>
            </a:r>
            <a:r>
              <a:rPr lang="en-US" sz="3200" b="1" u="sng" dirty="0">
                <a:solidFill>
                  <a:srgbClr val="002060"/>
                </a:solidFill>
                <a:effectLst/>
                <a:ea typeface="Times New Roman" panose="02020603050405020304" pitchFamily="18" charset="0"/>
              </a:rPr>
              <a:t>though the body is dead because of sin, yet the spirit is alive because of righteousness.</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But if the Spirit of Him who raised Jesus from the dead </a:t>
            </a:r>
            <a:r>
              <a:rPr lang="en-US" sz="3200" dirty="0">
                <a:solidFill>
                  <a:schemeClr val="tx1"/>
                </a:solidFill>
                <a:effectLst/>
                <a:ea typeface="Times New Roman" panose="02020603050405020304" pitchFamily="18" charset="0"/>
              </a:rPr>
              <a:t>dwells in you, He who raised Christ Jesus from the dead will also give life to your mortal bodies through His Spirit who dwells in you.</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6BDF7DE6-654F-8062-57B0-F175DB800581}"/>
              </a:ext>
            </a:extLst>
          </p:cNvPr>
          <p:cNvSpPr/>
          <p:nvPr/>
        </p:nvSpPr>
        <p:spPr>
          <a:xfrm>
            <a:off x="1638299" y="1600200"/>
            <a:ext cx="8915400" cy="91440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A </a:t>
            </a:r>
            <a:r>
              <a:rPr lang="en-US" sz="4800" b="1" i="1" dirty="0">
                <a:solidFill>
                  <a:schemeClr val="bg1"/>
                </a:solidFill>
              </a:rPr>
              <a:t>relationship</a:t>
            </a:r>
            <a:r>
              <a:rPr lang="en-US" sz="4800" b="1" dirty="0">
                <a:solidFill>
                  <a:schemeClr val="bg1"/>
                </a:solidFill>
              </a:rPr>
              <a:t> not a </a:t>
            </a:r>
            <a:r>
              <a:rPr lang="en-US" sz="4800" b="1" i="1" dirty="0">
                <a:solidFill>
                  <a:schemeClr val="bg1"/>
                </a:solidFill>
              </a:rPr>
              <a:t>method</a:t>
            </a:r>
          </a:p>
        </p:txBody>
      </p:sp>
    </p:spTree>
    <p:extLst>
      <p:ext uri="{BB962C8B-B14F-4D97-AF65-F5344CB8AC3E}">
        <p14:creationId xmlns:p14="http://schemas.microsoft.com/office/powerpoint/2010/main" val="241661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5" name="Rectangle 4">
            <a:extLst>
              <a:ext uri="{FF2B5EF4-FFF2-40B4-BE49-F238E27FC236}">
                <a16:creationId xmlns:a16="http://schemas.microsoft.com/office/drawing/2014/main" xmlns="" id="{CBEB0ABA-8459-576B-DD83-87FFCBA2774D}"/>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If Christ is in you, </a:t>
            </a:r>
            <a:r>
              <a:rPr lang="en-US" sz="3200" dirty="0">
                <a:solidFill>
                  <a:schemeClr val="tx1"/>
                </a:solidFill>
                <a:effectLst/>
                <a:ea typeface="Times New Roman" panose="02020603050405020304" pitchFamily="18" charset="0"/>
              </a:rPr>
              <a:t>though the body is dead because of sin, yet the spirit is alive because of righteousness.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But if the Spirit of Him who raised Jesus from the dead </a:t>
            </a:r>
            <a:r>
              <a:rPr lang="en-US" sz="3200" dirty="0">
                <a:solidFill>
                  <a:schemeClr val="tx1"/>
                </a:solidFill>
                <a:effectLst/>
                <a:ea typeface="Times New Roman" panose="02020603050405020304" pitchFamily="18" charset="0"/>
              </a:rPr>
              <a:t>dwells in you, He who raised Christ Jesus from the dead </a:t>
            </a:r>
            <a:r>
              <a:rPr lang="en-US" sz="3200" b="1" u="sng" dirty="0">
                <a:solidFill>
                  <a:srgbClr val="002060"/>
                </a:solidFill>
                <a:effectLst/>
                <a:ea typeface="Times New Roman" panose="02020603050405020304" pitchFamily="18" charset="0"/>
              </a:rPr>
              <a:t>will also give life to your mortal bodies through His Spirit who dwells in you</a:t>
            </a:r>
            <a:r>
              <a:rPr lang="en-US" sz="3200" dirty="0">
                <a:solidFill>
                  <a:schemeClr val="tx1"/>
                </a:solidFill>
                <a:effectLst/>
                <a:ea typeface="Times New Roman" panose="02020603050405020304" pitchFamily="18" charset="0"/>
              </a:rPr>
              <a:t>.</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F0F98C42-576A-2BB2-0C84-D9CE2DD70E5F}"/>
              </a:ext>
            </a:extLst>
          </p:cNvPr>
          <p:cNvSpPr/>
          <p:nvPr/>
        </p:nvSpPr>
        <p:spPr>
          <a:xfrm>
            <a:off x="1638299" y="1600200"/>
            <a:ext cx="8915400" cy="91440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A </a:t>
            </a:r>
            <a:r>
              <a:rPr lang="en-US" sz="4800" b="1" i="1" dirty="0">
                <a:solidFill>
                  <a:schemeClr val="bg1"/>
                </a:solidFill>
              </a:rPr>
              <a:t>relationship</a:t>
            </a:r>
            <a:r>
              <a:rPr lang="en-US" sz="4800" b="1" dirty="0">
                <a:solidFill>
                  <a:schemeClr val="bg1"/>
                </a:solidFill>
              </a:rPr>
              <a:t> not a </a:t>
            </a:r>
            <a:r>
              <a:rPr lang="en-US" sz="4800" b="1" i="1" dirty="0">
                <a:solidFill>
                  <a:schemeClr val="bg1"/>
                </a:solidFill>
              </a:rPr>
              <a:t>method</a:t>
            </a:r>
          </a:p>
        </p:txBody>
      </p:sp>
    </p:spTree>
    <p:extLst>
      <p:ext uri="{BB962C8B-B14F-4D97-AF65-F5344CB8AC3E}">
        <p14:creationId xmlns:p14="http://schemas.microsoft.com/office/powerpoint/2010/main" val="304716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4" name="Rounded Rectangular Callout 11">
            <a:extLst>
              <a:ext uri="{FF2B5EF4-FFF2-40B4-BE49-F238E27FC236}">
                <a16:creationId xmlns:a16="http://schemas.microsoft.com/office/drawing/2014/main" xmlns="" id="{280EE309-5792-ED6E-F1B7-C4F6F35C89E4}"/>
              </a:ext>
            </a:extLst>
          </p:cNvPr>
          <p:cNvSpPr/>
          <p:nvPr/>
        </p:nvSpPr>
        <p:spPr>
          <a:xfrm>
            <a:off x="190499" y="1304089"/>
            <a:ext cx="11811000" cy="17526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The presence of the Holy Spirit makes real change in this life possible!</a:t>
            </a:r>
          </a:p>
        </p:txBody>
      </p:sp>
      <p:sp>
        <p:nvSpPr>
          <p:cNvPr id="5" name="Rectangle 4">
            <a:extLst>
              <a:ext uri="{FF2B5EF4-FFF2-40B4-BE49-F238E27FC236}">
                <a16:creationId xmlns:a16="http://schemas.microsoft.com/office/drawing/2014/main" xmlns="" id="{CBEB0ABA-8459-576B-DD83-87FFCBA2774D}"/>
              </a:ext>
            </a:extLst>
          </p:cNvPr>
          <p:cNvSpPr/>
          <p:nvPr/>
        </p:nvSpPr>
        <p:spPr>
          <a:xfrm>
            <a:off x="0" y="4343401"/>
            <a:ext cx="12192000" cy="2514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If Christ is in you, </a:t>
            </a:r>
            <a:r>
              <a:rPr lang="en-US" sz="3200" dirty="0">
                <a:solidFill>
                  <a:schemeClr val="tx1"/>
                </a:solidFill>
                <a:effectLst/>
                <a:ea typeface="Times New Roman" panose="02020603050405020304" pitchFamily="18" charset="0"/>
              </a:rPr>
              <a:t>though the body is dead because of sin, yet the spirit is alive because of righteousness.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But if the Spirit of Him who raised Jesus from the dead </a:t>
            </a:r>
            <a:r>
              <a:rPr lang="en-US" sz="3200" dirty="0">
                <a:solidFill>
                  <a:schemeClr val="tx1"/>
                </a:solidFill>
                <a:effectLst/>
                <a:ea typeface="Times New Roman" panose="02020603050405020304" pitchFamily="18" charset="0"/>
              </a:rPr>
              <a:t>dwells in you, He who raised Christ Jesus from the dead </a:t>
            </a:r>
            <a:r>
              <a:rPr lang="en-US" sz="3200" b="1" u="sng" dirty="0">
                <a:solidFill>
                  <a:srgbClr val="002060"/>
                </a:solidFill>
                <a:effectLst/>
                <a:ea typeface="Times New Roman" panose="02020603050405020304" pitchFamily="18" charset="0"/>
              </a:rPr>
              <a:t>will also give life to your mortal bodies through His Spirit who dwells in you</a:t>
            </a:r>
            <a:r>
              <a:rPr lang="en-US" sz="3200" dirty="0">
                <a:solidFill>
                  <a:schemeClr val="tx1"/>
                </a:solidFill>
                <a:effectLst/>
                <a:ea typeface="Times New Roman" panose="02020603050405020304" pitchFamily="18" charset="0"/>
              </a:rPr>
              <a:t>.</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8784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21711</TotalTime>
  <Words>1648</Words>
  <Application>Microsoft Office PowerPoint</Application>
  <PresentationFormat>Widescreen</PresentationFormat>
  <Paragraphs>318</Paragraphs>
  <Slides>62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824</cp:revision>
  <dcterms:created xsi:type="dcterms:W3CDTF">2010-12-28T16:51:17Z</dcterms:created>
  <dcterms:modified xsi:type="dcterms:W3CDTF">2023-03-20T23:17:25Z</dcterms:modified>
</cp:coreProperties>
</file>