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65"/>
  </p:notesMasterIdLst>
  <p:sldIdLst>
    <p:sldId id="262" r:id="rId2"/>
    <p:sldId id="1956" r:id="rId3"/>
    <p:sldId id="1916" r:id="rId4"/>
    <p:sldId id="1830" r:id="rId5"/>
    <p:sldId id="1917" r:id="rId6"/>
    <p:sldId id="1920" r:id="rId7"/>
    <p:sldId id="1923" r:id="rId8"/>
    <p:sldId id="1924" r:id="rId9"/>
    <p:sldId id="1926" r:id="rId10"/>
    <p:sldId id="1925" r:id="rId11"/>
    <p:sldId id="1930" r:id="rId12"/>
    <p:sldId id="1932" r:id="rId13"/>
    <p:sldId id="2003" r:id="rId14"/>
    <p:sldId id="1957" r:id="rId15"/>
    <p:sldId id="1933" r:id="rId16"/>
    <p:sldId id="1958" r:id="rId17"/>
    <p:sldId id="1934" r:id="rId18"/>
    <p:sldId id="1935" r:id="rId19"/>
    <p:sldId id="1936" r:id="rId20"/>
    <p:sldId id="1940" r:id="rId21"/>
    <p:sldId id="1941" r:id="rId22"/>
    <p:sldId id="1942" r:id="rId23"/>
    <p:sldId id="1944" r:id="rId24"/>
    <p:sldId id="1959" r:id="rId25"/>
    <p:sldId id="1995" r:id="rId26"/>
    <p:sldId id="1996" r:id="rId27"/>
    <p:sldId id="1998" r:id="rId28"/>
    <p:sldId id="1997" r:id="rId29"/>
    <p:sldId id="1960" r:id="rId30"/>
    <p:sldId id="1972" r:id="rId31"/>
    <p:sldId id="1946" r:id="rId32"/>
    <p:sldId id="1999" r:id="rId33"/>
    <p:sldId id="1948" r:id="rId34"/>
    <p:sldId id="2000" r:id="rId35"/>
    <p:sldId id="1951" r:id="rId36"/>
    <p:sldId id="1952" r:id="rId37"/>
    <p:sldId id="1961" r:id="rId38"/>
    <p:sldId id="2001" r:id="rId39"/>
    <p:sldId id="1973" r:id="rId40"/>
    <p:sldId id="1937" r:id="rId41"/>
    <p:sldId id="1953" r:id="rId42"/>
    <p:sldId id="1954" r:id="rId43"/>
    <p:sldId id="1962" r:id="rId44"/>
    <p:sldId id="1963" r:id="rId45"/>
    <p:sldId id="1964" r:id="rId46"/>
    <p:sldId id="1965" r:id="rId47"/>
    <p:sldId id="1975" r:id="rId48"/>
    <p:sldId id="1974" r:id="rId49"/>
    <p:sldId id="1991" r:id="rId50"/>
    <p:sldId id="1989" r:id="rId51"/>
    <p:sldId id="1988" r:id="rId52"/>
    <p:sldId id="1987" r:id="rId53"/>
    <p:sldId id="1986" r:id="rId54"/>
    <p:sldId id="1985" r:id="rId55"/>
    <p:sldId id="1984" r:id="rId56"/>
    <p:sldId id="1983" r:id="rId57"/>
    <p:sldId id="1979" r:id="rId58"/>
    <p:sldId id="1980" r:id="rId59"/>
    <p:sldId id="1982" r:id="rId60"/>
    <p:sldId id="1992" r:id="rId61"/>
    <p:sldId id="1970" r:id="rId62"/>
    <p:sldId id="1971" r:id="rId63"/>
    <p:sldId id="1473" r:id="rId6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82F"/>
    <a:srgbClr val="3F7D15"/>
    <a:srgbClr val="5BB41E"/>
    <a:srgbClr val="03272D"/>
    <a:srgbClr val="72DB2B"/>
    <a:srgbClr val="221A00"/>
    <a:srgbClr val="3E2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50" autoAdjust="0"/>
    <p:restoredTop sz="94660"/>
  </p:normalViewPr>
  <p:slideViewPr>
    <p:cSldViewPr snapToGrid="0">
      <p:cViewPr varScale="1">
        <p:scale>
          <a:sx n="77" d="100"/>
          <a:sy n="77" d="100"/>
        </p:scale>
        <p:origin x="260" y="52"/>
      </p:cViewPr>
      <p:guideLst/>
    </p:cSldViewPr>
  </p:slideViewPr>
  <p:notesTextViewPr>
    <p:cViewPr>
      <p:scale>
        <a:sx n="3" d="2"/>
        <a:sy n="3" d="2"/>
      </p:scale>
      <p:origin x="0" y="0"/>
    </p:cViewPr>
  </p:notesTextViewPr>
  <p:sorterViewPr>
    <p:cViewPr>
      <p:scale>
        <a:sx n="116" d="100"/>
        <a:sy n="116" d="100"/>
      </p:scale>
      <p:origin x="0" y="-2941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4F926D-B060-4F6A-834C-683F444DE01B}" type="datetimeFigureOut">
              <a:rPr lang="en-US" smtClean="0"/>
              <a:t>7/17/2021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FC77DC-F2A7-4847-88A5-2B3DF623F74B}" type="slidenum">
              <a:rPr lang="en-US" smtClean="0"/>
              <a:t>‹#›</a:t>
            </a:fld>
            <a:endParaRPr lang="en-US" dirty="0"/>
          </a:p>
        </p:txBody>
      </p:sp>
    </p:spTree>
    <p:extLst>
      <p:ext uri="{BB962C8B-B14F-4D97-AF65-F5344CB8AC3E}">
        <p14:creationId xmlns:p14="http://schemas.microsoft.com/office/powerpoint/2010/main" val="197180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FC77DC-F2A7-4847-88A5-2B3DF623F74B}" type="slidenum">
              <a:rPr lang="en-US" smtClean="0"/>
              <a:t>1</a:t>
            </a:fld>
            <a:endParaRPr lang="en-US" dirty="0"/>
          </a:p>
        </p:txBody>
      </p:sp>
    </p:spTree>
    <p:extLst>
      <p:ext uri="{BB962C8B-B14F-4D97-AF65-F5344CB8AC3E}">
        <p14:creationId xmlns:p14="http://schemas.microsoft.com/office/powerpoint/2010/main" val="19591602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7/17/2021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7/17/2021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7/17/2021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7/17/2021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7/17/2021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7/17/2021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7/17/2021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7/17/2021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7/17/2021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7/17/2021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7/17/2021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3272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7/17/2021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dirty="0"/>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close up of a logo&#10;&#10;Description generated with very high confidence">
            <a:extLst>
              <a:ext uri="{FF2B5EF4-FFF2-40B4-BE49-F238E27FC236}">
                <a16:creationId xmlns:a16="http://schemas.microsoft.com/office/drawing/2014/main" xmlns="" id="{9642626F-AE5B-4C60-AF84-A024FE51F763}"/>
              </a:ext>
            </a:extLst>
          </p:cNvPr>
          <p:cNvPicPr>
            <a:picLocks noChangeAspect="1"/>
          </p:cNvPicPr>
          <p:nvPr/>
        </p:nvPicPr>
        <p:blipFill rotWithShape="1">
          <a:blip r:embed="rId3"/>
          <a:srcRect/>
          <a:stretch/>
        </p:blipFill>
        <p:spPr>
          <a:xfrm>
            <a:off x="20" y="10"/>
            <a:ext cx="12191980" cy="6857990"/>
          </a:xfrm>
          <a:prstGeom prst="rect">
            <a:avLst/>
          </a:prstGeom>
        </p:spPr>
      </p:pic>
    </p:spTree>
    <p:extLst>
      <p:ext uri="{BB962C8B-B14F-4D97-AF65-F5344CB8AC3E}">
        <p14:creationId xmlns:p14="http://schemas.microsoft.com/office/powerpoint/2010/main" val="32103442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3272D"/>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A6312932-D61E-4461-9E69-1332FB445F0A}"/>
              </a:ext>
            </a:extLst>
          </p:cNvPr>
          <p:cNvSpPr/>
          <p:nvPr/>
        </p:nvSpPr>
        <p:spPr>
          <a:xfrm>
            <a:off x="1635255" y="1086472"/>
            <a:ext cx="3975471" cy="4190377"/>
          </a:xfrm>
          <a:prstGeom prst="rect">
            <a:avLst/>
          </a:prstGeom>
          <a:solidFill>
            <a:srgbClr val="032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85750" indent="-285750">
              <a:buFont typeface="Arial" panose="020B0604020202020204" pitchFamily="34" charset="0"/>
              <a:buChar char="•"/>
            </a:pPr>
            <a:r>
              <a:rPr lang="en-US" sz="4400" b="1" dirty="0">
                <a:solidFill>
                  <a:schemeClr val="bg1"/>
                </a:solidFill>
              </a:rPr>
              <a:t>Powerful</a:t>
            </a:r>
          </a:p>
          <a:p>
            <a:pPr marL="285750" indent="-285750">
              <a:buFont typeface="Arial" panose="020B0604020202020204" pitchFamily="34" charset="0"/>
              <a:buChar char="•"/>
            </a:pPr>
            <a:endParaRPr lang="en-US" sz="1200" b="1" dirty="0">
              <a:solidFill>
                <a:schemeClr val="bg1"/>
              </a:solidFill>
            </a:endParaRPr>
          </a:p>
          <a:p>
            <a:pPr marL="285750" indent="-285750">
              <a:buFont typeface="Arial" panose="020B0604020202020204" pitchFamily="34" charset="0"/>
              <a:buChar char="•"/>
            </a:pPr>
            <a:r>
              <a:rPr lang="en-US" sz="4400" b="1" dirty="0">
                <a:solidFill>
                  <a:schemeClr val="bg1"/>
                </a:solidFill>
              </a:rPr>
              <a:t>Rich </a:t>
            </a:r>
          </a:p>
          <a:p>
            <a:pPr marL="285750" indent="-285750">
              <a:buFont typeface="Arial" panose="020B0604020202020204" pitchFamily="34" charset="0"/>
              <a:buChar char="•"/>
            </a:pPr>
            <a:endParaRPr lang="en-US" sz="1200" b="1" dirty="0">
              <a:solidFill>
                <a:schemeClr val="bg1"/>
              </a:solidFill>
            </a:endParaRPr>
          </a:p>
          <a:p>
            <a:pPr marL="285750" indent="-285750">
              <a:buFont typeface="Arial" panose="020B0604020202020204" pitchFamily="34" charset="0"/>
              <a:buChar char="•"/>
            </a:pPr>
            <a:r>
              <a:rPr lang="en-US" sz="4400" b="1" dirty="0">
                <a:solidFill>
                  <a:schemeClr val="bg1"/>
                </a:solidFill>
              </a:rPr>
              <a:t>Corrupt</a:t>
            </a:r>
          </a:p>
          <a:p>
            <a:pPr marL="285750" indent="-285750">
              <a:buFont typeface="Arial" panose="020B0604020202020204" pitchFamily="34" charset="0"/>
              <a:buChar char="•"/>
            </a:pPr>
            <a:endParaRPr lang="en-US" sz="1400" b="1" dirty="0">
              <a:solidFill>
                <a:schemeClr val="bg1"/>
              </a:solidFill>
            </a:endParaRPr>
          </a:p>
          <a:p>
            <a:pPr marL="285750" indent="-285750">
              <a:buFont typeface="Arial" panose="020B0604020202020204" pitchFamily="34" charset="0"/>
              <a:buChar char="•"/>
            </a:pPr>
            <a:r>
              <a:rPr lang="en-US" sz="4400" b="1" dirty="0">
                <a:solidFill>
                  <a:schemeClr val="bg1"/>
                </a:solidFill>
              </a:rPr>
              <a:t>Notorious</a:t>
            </a:r>
          </a:p>
          <a:p>
            <a:pPr marL="285750" indent="-285750">
              <a:buFont typeface="Arial" panose="020B0604020202020204" pitchFamily="34" charset="0"/>
              <a:buChar char="•"/>
            </a:pPr>
            <a:endParaRPr lang="en-US" sz="1200" b="1" dirty="0">
              <a:solidFill>
                <a:schemeClr val="bg1"/>
              </a:solidFill>
            </a:endParaRPr>
          </a:p>
          <a:p>
            <a:pPr marL="285750" indent="-285750">
              <a:buFont typeface="Arial" panose="020B0604020202020204" pitchFamily="34" charset="0"/>
              <a:buChar char="•"/>
            </a:pPr>
            <a:r>
              <a:rPr lang="en-US" sz="4400" b="1" dirty="0">
                <a:solidFill>
                  <a:schemeClr val="bg1"/>
                </a:solidFill>
              </a:rPr>
              <a:t>Short</a:t>
            </a:r>
          </a:p>
          <a:p>
            <a:pPr marL="285750" indent="-285750">
              <a:buFont typeface="Arial" panose="020B0604020202020204" pitchFamily="34" charset="0"/>
              <a:buChar char="•"/>
            </a:pPr>
            <a:endParaRPr lang="en-US" dirty="0">
              <a:solidFill>
                <a:schemeClr val="tx1"/>
              </a:solidFill>
            </a:endParaRPr>
          </a:p>
        </p:txBody>
      </p:sp>
      <p:pic>
        <p:nvPicPr>
          <p:cNvPr id="9" name="Picture 2" descr="Unpacked Day 1 – Church at Viera">
            <a:extLst>
              <a:ext uri="{FF2B5EF4-FFF2-40B4-BE49-F238E27FC236}">
                <a16:creationId xmlns:a16="http://schemas.microsoft.com/office/drawing/2014/main" xmlns="" id="{E5AE6678-1763-4C87-A179-47421B7E13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7279" y="1044028"/>
            <a:ext cx="5654722" cy="424523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xmlns="" id="{DD21E4A1-18E1-4825-B95F-C387AC7FD32F}"/>
              </a:ext>
            </a:extLst>
          </p:cNvPr>
          <p:cNvSpPr/>
          <p:nvPr/>
        </p:nvSpPr>
        <p:spPr>
          <a:xfrm>
            <a:off x="0" y="0"/>
            <a:ext cx="12192000" cy="105767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xmlns="" id="{9520D088-9E30-4EA8-963B-8F526F011A36}"/>
              </a:ext>
            </a:extLst>
          </p:cNvPr>
          <p:cNvSpPr/>
          <p:nvPr/>
        </p:nvSpPr>
        <p:spPr>
          <a:xfrm>
            <a:off x="0" y="5276849"/>
            <a:ext cx="12192000" cy="1581151"/>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100" b="1" baseline="30000" dirty="0">
                <a:solidFill>
                  <a:schemeClr val="tx1"/>
                </a:solidFill>
              </a:rPr>
              <a:t>Luke 19:2 </a:t>
            </a:r>
            <a:r>
              <a:rPr lang="en-US" sz="3100" dirty="0">
                <a:solidFill>
                  <a:schemeClr val="tx1"/>
                </a:solidFill>
              </a:rPr>
              <a:t>And there was a man called by the name of Zacchaeus; he was a  chief tax collector and he was rich. </a:t>
            </a:r>
            <a:r>
              <a:rPr lang="en-US" sz="3100" b="1" baseline="30000" dirty="0">
                <a:solidFill>
                  <a:schemeClr val="tx1"/>
                </a:solidFill>
              </a:rPr>
              <a:t>3 </a:t>
            </a:r>
            <a:r>
              <a:rPr lang="en-US" sz="3100" dirty="0">
                <a:solidFill>
                  <a:schemeClr val="tx1"/>
                </a:solidFill>
              </a:rPr>
              <a:t>Zacchaeus was trying to see who Jesus was, and was unable because of the crowd, </a:t>
            </a:r>
            <a:r>
              <a:rPr lang="en-US" sz="3100" b="1" u="sng" dirty="0">
                <a:solidFill>
                  <a:srgbClr val="002060"/>
                </a:solidFill>
              </a:rPr>
              <a:t>for he was small in stature</a:t>
            </a:r>
            <a:r>
              <a:rPr lang="en-US" sz="3100" dirty="0">
                <a:solidFill>
                  <a:schemeClr val="tx1"/>
                </a:solidFill>
              </a:rPr>
              <a:t>. </a:t>
            </a:r>
          </a:p>
          <a:p>
            <a:endParaRPr lang="en-US" sz="3600" dirty="0"/>
          </a:p>
        </p:txBody>
      </p:sp>
      <p:sp>
        <p:nvSpPr>
          <p:cNvPr id="5" name="TextBox 4">
            <a:extLst>
              <a:ext uri="{FF2B5EF4-FFF2-40B4-BE49-F238E27FC236}">
                <a16:creationId xmlns:a16="http://schemas.microsoft.com/office/drawing/2014/main" xmlns="" id="{9C42ADCA-4B9F-4ECE-920F-358789D33753}"/>
              </a:ext>
            </a:extLst>
          </p:cNvPr>
          <p:cNvSpPr txBox="1"/>
          <p:nvPr/>
        </p:nvSpPr>
        <p:spPr>
          <a:xfrm>
            <a:off x="134353" y="134346"/>
            <a:ext cx="6977277"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5400" b="1" dirty="0">
                <a:solidFill>
                  <a:schemeClr val="bg1"/>
                </a:solidFill>
              </a:rPr>
              <a:t>  Jesus One on One</a:t>
            </a:r>
            <a:endParaRPr lang="en-US" sz="5400" dirty="0">
              <a:solidFill>
                <a:srgbClr val="03272D"/>
              </a:solidFill>
            </a:endParaRPr>
          </a:p>
        </p:txBody>
      </p:sp>
      <p:sp>
        <p:nvSpPr>
          <p:cNvPr id="6" name="TextBox 5">
            <a:extLst>
              <a:ext uri="{FF2B5EF4-FFF2-40B4-BE49-F238E27FC236}">
                <a16:creationId xmlns:a16="http://schemas.microsoft.com/office/drawing/2014/main" xmlns="" id="{6A9A910C-4D53-4BED-AE2A-CD0981AD6524}"/>
              </a:ext>
            </a:extLst>
          </p:cNvPr>
          <p:cNvSpPr txBox="1"/>
          <p:nvPr/>
        </p:nvSpPr>
        <p:spPr>
          <a:xfrm>
            <a:off x="5496426" y="134346"/>
            <a:ext cx="7580897"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5400" b="1" dirty="0">
                <a:solidFill>
                  <a:schemeClr val="bg1"/>
                </a:solidFill>
              </a:rPr>
              <a:t>: Jesus and Zacchaeus</a:t>
            </a:r>
            <a:endParaRPr lang="en-US" sz="5400" dirty="0">
              <a:solidFill>
                <a:srgbClr val="03272D"/>
              </a:solidFill>
            </a:endParaRPr>
          </a:p>
        </p:txBody>
      </p:sp>
    </p:spTree>
    <p:extLst>
      <p:ext uri="{BB962C8B-B14F-4D97-AF65-F5344CB8AC3E}">
        <p14:creationId xmlns:p14="http://schemas.microsoft.com/office/powerpoint/2010/main" val="31629382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d1lfxha3ugu3d4.cloudfront.net/images/opencollection/objects/size4/00.159.189_PS2.jpg">
            <a:extLst>
              <a:ext uri="{FF2B5EF4-FFF2-40B4-BE49-F238E27FC236}">
                <a16:creationId xmlns:a16="http://schemas.microsoft.com/office/drawing/2014/main" xmlns="" id="{A22576F0-CC89-45E5-843C-B7D471F8168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2585665" y="0"/>
            <a:ext cx="9606336"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xmlns="" id="{9520D088-9E30-4EA8-963B-8F526F011A36}"/>
              </a:ext>
            </a:extLst>
          </p:cNvPr>
          <p:cNvSpPr/>
          <p:nvPr/>
        </p:nvSpPr>
        <p:spPr>
          <a:xfrm>
            <a:off x="0" y="0"/>
            <a:ext cx="3496235" cy="6858001"/>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3600" b="1" baseline="30000" dirty="0">
              <a:solidFill>
                <a:schemeClr val="tx1"/>
              </a:solidFill>
            </a:endParaRPr>
          </a:p>
          <a:p>
            <a:endParaRPr lang="en-US" sz="3600" b="1" baseline="30000" dirty="0">
              <a:solidFill>
                <a:schemeClr val="tx1"/>
              </a:solidFill>
            </a:endParaRPr>
          </a:p>
          <a:p>
            <a:endParaRPr lang="en-US" sz="3600" b="1" baseline="30000" dirty="0">
              <a:solidFill>
                <a:schemeClr val="tx1"/>
              </a:solidFill>
            </a:endParaRPr>
          </a:p>
          <a:p>
            <a:r>
              <a:rPr lang="en-US" sz="3600" b="1" baseline="30000" dirty="0">
                <a:solidFill>
                  <a:schemeClr val="tx1"/>
                </a:solidFill>
              </a:rPr>
              <a:t>Luke 19:4 </a:t>
            </a:r>
            <a:r>
              <a:rPr lang="en-US" sz="3600" dirty="0">
                <a:solidFill>
                  <a:schemeClr val="tx1"/>
                </a:solidFill>
              </a:rPr>
              <a:t>So he ran on ahead and climbed up into a sycamore tree in order to see Him, for He was about to pass through that way. </a:t>
            </a:r>
          </a:p>
          <a:p>
            <a:endParaRPr lang="en-US" sz="3600" dirty="0"/>
          </a:p>
        </p:txBody>
      </p:sp>
    </p:spTree>
    <p:extLst>
      <p:ext uri="{BB962C8B-B14F-4D97-AF65-F5344CB8AC3E}">
        <p14:creationId xmlns:p14="http://schemas.microsoft.com/office/powerpoint/2010/main" val="3840268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d1lfxha3ugu3d4.cloudfront.net/images/opencollection/objects/size4/00.159.189_PS2.jpg">
            <a:extLst>
              <a:ext uri="{FF2B5EF4-FFF2-40B4-BE49-F238E27FC236}">
                <a16:creationId xmlns:a16="http://schemas.microsoft.com/office/drawing/2014/main" xmlns="" id="{A22576F0-CC89-45E5-843C-B7D471F8168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2585665" y="0"/>
            <a:ext cx="9606336"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xmlns="" id="{9520D088-9E30-4EA8-963B-8F526F011A36}"/>
              </a:ext>
            </a:extLst>
          </p:cNvPr>
          <p:cNvSpPr/>
          <p:nvPr/>
        </p:nvSpPr>
        <p:spPr>
          <a:xfrm>
            <a:off x="0" y="0"/>
            <a:ext cx="4249271" cy="6858001"/>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2000" b="1" baseline="30000" dirty="0">
              <a:solidFill>
                <a:schemeClr val="tx1"/>
              </a:solidFill>
            </a:endParaRPr>
          </a:p>
          <a:p>
            <a:r>
              <a:rPr lang="en-US" sz="3600" b="1" baseline="30000" dirty="0">
                <a:solidFill>
                  <a:schemeClr val="tx1"/>
                </a:solidFill>
              </a:rPr>
              <a:t>Luke 19:5 </a:t>
            </a:r>
            <a:r>
              <a:rPr lang="en-US" sz="3600" dirty="0">
                <a:solidFill>
                  <a:schemeClr val="tx1"/>
                </a:solidFill>
              </a:rPr>
              <a:t>When Jesus came to the place, He looked up and said to him,  “Zacchaeus, hurry and come down, for today I must stay at your house.” </a:t>
            </a:r>
          </a:p>
          <a:p>
            <a:endParaRPr lang="en-US" sz="3600" b="1" baseline="30000" dirty="0">
              <a:solidFill>
                <a:schemeClr val="tx1"/>
              </a:solidFill>
            </a:endParaRPr>
          </a:p>
          <a:p>
            <a:r>
              <a:rPr lang="en-US" sz="3600" b="1" baseline="30000" dirty="0">
                <a:solidFill>
                  <a:schemeClr val="accent4">
                    <a:lumMod val="20000"/>
                    <a:lumOff val="80000"/>
                  </a:schemeClr>
                </a:solidFill>
              </a:rPr>
              <a:t>6 </a:t>
            </a:r>
            <a:r>
              <a:rPr lang="en-US" sz="3600" dirty="0">
                <a:solidFill>
                  <a:schemeClr val="accent4">
                    <a:lumMod val="20000"/>
                    <a:lumOff val="80000"/>
                  </a:schemeClr>
                </a:solidFill>
              </a:rPr>
              <a:t>And he hurried and came down and </a:t>
            </a:r>
            <a:r>
              <a:rPr lang="en-US" sz="3600" b="1" u="sng" dirty="0">
                <a:solidFill>
                  <a:schemeClr val="accent4">
                    <a:lumMod val="20000"/>
                    <a:lumOff val="80000"/>
                  </a:schemeClr>
                </a:solidFill>
              </a:rPr>
              <a:t>received</a:t>
            </a:r>
            <a:r>
              <a:rPr lang="en-US" sz="3600" dirty="0">
                <a:solidFill>
                  <a:schemeClr val="accent4">
                    <a:lumMod val="20000"/>
                    <a:lumOff val="80000"/>
                  </a:schemeClr>
                </a:solidFill>
              </a:rPr>
              <a:t> Him gladly.</a:t>
            </a:r>
            <a:r>
              <a:rPr lang="en-US" sz="3600" dirty="0">
                <a:solidFill>
                  <a:schemeClr val="tx1"/>
                </a:solidFill>
              </a:rPr>
              <a:t> </a:t>
            </a:r>
          </a:p>
          <a:p>
            <a:endParaRPr lang="en-US" sz="3600" dirty="0"/>
          </a:p>
        </p:txBody>
      </p:sp>
    </p:spTree>
    <p:extLst>
      <p:ext uri="{BB962C8B-B14F-4D97-AF65-F5344CB8AC3E}">
        <p14:creationId xmlns:p14="http://schemas.microsoft.com/office/powerpoint/2010/main" val="21519181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d1lfxha3ugu3d4.cloudfront.net/images/opencollection/objects/size4/00.159.189_PS2.jpg">
            <a:extLst>
              <a:ext uri="{FF2B5EF4-FFF2-40B4-BE49-F238E27FC236}">
                <a16:creationId xmlns:a16="http://schemas.microsoft.com/office/drawing/2014/main" xmlns="" id="{A22576F0-CC89-45E5-843C-B7D471F8168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2585665" y="0"/>
            <a:ext cx="9606336"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xmlns="" id="{9520D088-9E30-4EA8-963B-8F526F011A36}"/>
              </a:ext>
            </a:extLst>
          </p:cNvPr>
          <p:cNvSpPr/>
          <p:nvPr/>
        </p:nvSpPr>
        <p:spPr>
          <a:xfrm>
            <a:off x="0" y="0"/>
            <a:ext cx="4249271" cy="6858001"/>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2000" b="1" baseline="30000" dirty="0">
              <a:solidFill>
                <a:schemeClr val="tx1"/>
              </a:solidFill>
            </a:endParaRPr>
          </a:p>
          <a:p>
            <a:r>
              <a:rPr lang="en-US" sz="3600" b="1" baseline="30000" dirty="0">
                <a:solidFill>
                  <a:schemeClr val="tx1"/>
                </a:solidFill>
              </a:rPr>
              <a:t>Luke 19:5 </a:t>
            </a:r>
            <a:r>
              <a:rPr lang="en-US" sz="3600" dirty="0">
                <a:solidFill>
                  <a:schemeClr val="tx1"/>
                </a:solidFill>
              </a:rPr>
              <a:t>When Jesus came to the place, He looked up and said to him,  “Zacchaeus, hurry and come down, for today I must stay at your house.” </a:t>
            </a:r>
          </a:p>
          <a:p>
            <a:endParaRPr lang="en-US" sz="3600" b="1" baseline="30000" dirty="0">
              <a:solidFill>
                <a:schemeClr val="tx1"/>
              </a:solidFill>
            </a:endParaRPr>
          </a:p>
          <a:p>
            <a:r>
              <a:rPr lang="en-US" sz="3600" b="1" baseline="30000" dirty="0">
                <a:solidFill>
                  <a:schemeClr val="tx1"/>
                </a:solidFill>
              </a:rPr>
              <a:t>6 </a:t>
            </a:r>
            <a:r>
              <a:rPr lang="en-US" sz="3600" dirty="0">
                <a:solidFill>
                  <a:schemeClr val="tx1"/>
                </a:solidFill>
              </a:rPr>
              <a:t>And he hurried and came down and </a:t>
            </a:r>
            <a:r>
              <a:rPr lang="en-US" sz="3600" b="1" u="sng" dirty="0">
                <a:solidFill>
                  <a:srgbClr val="002060"/>
                </a:solidFill>
              </a:rPr>
              <a:t>received</a:t>
            </a:r>
            <a:r>
              <a:rPr lang="en-US" sz="3600" dirty="0">
                <a:solidFill>
                  <a:schemeClr val="tx1"/>
                </a:solidFill>
              </a:rPr>
              <a:t> Him gladly. </a:t>
            </a:r>
          </a:p>
          <a:p>
            <a:endParaRPr lang="en-US" sz="3600" dirty="0"/>
          </a:p>
        </p:txBody>
      </p:sp>
    </p:spTree>
    <p:extLst>
      <p:ext uri="{BB962C8B-B14F-4D97-AF65-F5344CB8AC3E}">
        <p14:creationId xmlns:p14="http://schemas.microsoft.com/office/powerpoint/2010/main" val="6181886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d1lfxha3ugu3d4.cloudfront.net/images/opencollection/objects/size4/00.159.189_PS2.jpg">
            <a:extLst>
              <a:ext uri="{FF2B5EF4-FFF2-40B4-BE49-F238E27FC236}">
                <a16:creationId xmlns:a16="http://schemas.microsoft.com/office/drawing/2014/main" xmlns="" id="{A22576F0-CC89-45E5-843C-B7D471F8168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2585665" y="0"/>
            <a:ext cx="9606336"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xmlns="" id="{9520D088-9E30-4EA8-963B-8F526F011A36}"/>
              </a:ext>
            </a:extLst>
          </p:cNvPr>
          <p:cNvSpPr/>
          <p:nvPr/>
        </p:nvSpPr>
        <p:spPr>
          <a:xfrm>
            <a:off x="0" y="0"/>
            <a:ext cx="4123765" cy="6858001"/>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3600" b="1" baseline="30000" dirty="0">
              <a:solidFill>
                <a:schemeClr val="tx1"/>
              </a:solidFill>
            </a:endParaRPr>
          </a:p>
          <a:p>
            <a:endParaRPr lang="en-US" sz="3600" b="1" baseline="30000" dirty="0">
              <a:solidFill>
                <a:schemeClr val="tx1"/>
              </a:solidFill>
            </a:endParaRPr>
          </a:p>
          <a:p>
            <a:endParaRPr lang="en-US" sz="3600" b="1" baseline="30000" dirty="0">
              <a:solidFill>
                <a:schemeClr val="tx1"/>
              </a:solidFill>
            </a:endParaRPr>
          </a:p>
          <a:p>
            <a:endParaRPr lang="en-US" sz="3600" b="1" baseline="30000" dirty="0">
              <a:solidFill>
                <a:schemeClr val="tx1"/>
              </a:solidFill>
            </a:endParaRPr>
          </a:p>
          <a:p>
            <a:r>
              <a:rPr lang="en-US" sz="3600" b="1" baseline="30000" dirty="0">
                <a:solidFill>
                  <a:schemeClr val="tx1"/>
                </a:solidFill>
              </a:rPr>
              <a:t>Luke 19:7 </a:t>
            </a:r>
            <a:r>
              <a:rPr lang="en-US" sz="3600" dirty="0">
                <a:solidFill>
                  <a:schemeClr val="tx1"/>
                </a:solidFill>
              </a:rPr>
              <a:t>When they saw it, they all began to grumble, saying, “He has gone to be the guest of a man who is a sinner.” </a:t>
            </a:r>
          </a:p>
          <a:p>
            <a:endParaRPr lang="en-US" sz="3600" dirty="0"/>
          </a:p>
        </p:txBody>
      </p:sp>
    </p:spTree>
    <p:extLst>
      <p:ext uri="{BB962C8B-B14F-4D97-AF65-F5344CB8AC3E}">
        <p14:creationId xmlns:p14="http://schemas.microsoft.com/office/powerpoint/2010/main" val="9666716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d1lfxha3ugu3d4.cloudfront.net/images/opencollection/objects/size4/00.159.189_PS2.jpg">
            <a:extLst>
              <a:ext uri="{FF2B5EF4-FFF2-40B4-BE49-F238E27FC236}">
                <a16:creationId xmlns:a16="http://schemas.microsoft.com/office/drawing/2014/main" xmlns="" id="{A22576F0-CC89-45E5-843C-B7D471F8168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2585665" y="0"/>
            <a:ext cx="9606336" cy="685799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xmlns="" id="{9226D5A2-74A3-4D2A-B97A-8E4922D88761}"/>
              </a:ext>
            </a:extLst>
          </p:cNvPr>
          <p:cNvSpPr/>
          <p:nvPr/>
        </p:nvSpPr>
        <p:spPr>
          <a:xfrm>
            <a:off x="0" y="0"/>
            <a:ext cx="4123765" cy="6858001"/>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3600" b="1" baseline="30000" dirty="0">
              <a:solidFill>
                <a:schemeClr val="tx1"/>
              </a:solidFill>
            </a:endParaRPr>
          </a:p>
          <a:p>
            <a:endParaRPr lang="en-US" sz="3600" b="1" baseline="30000" dirty="0">
              <a:solidFill>
                <a:schemeClr val="tx1"/>
              </a:solidFill>
            </a:endParaRPr>
          </a:p>
          <a:p>
            <a:endParaRPr lang="en-US" sz="3600" b="1" baseline="30000" dirty="0">
              <a:solidFill>
                <a:schemeClr val="tx1"/>
              </a:solidFill>
            </a:endParaRPr>
          </a:p>
          <a:p>
            <a:endParaRPr lang="en-US" sz="3600" b="1" baseline="30000" dirty="0">
              <a:solidFill>
                <a:schemeClr val="tx1"/>
              </a:solidFill>
            </a:endParaRPr>
          </a:p>
          <a:p>
            <a:r>
              <a:rPr lang="en-US" sz="3600" b="1" baseline="30000" dirty="0">
                <a:solidFill>
                  <a:schemeClr val="tx1"/>
                </a:solidFill>
              </a:rPr>
              <a:t>Luke 19:7 </a:t>
            </a:r>
            <a:r>
              <a:rPr lang="en-US" sz="3600" dirty="0">
                <a:solidFill>
                  <a:schemeClr val="tx1"/>
                </a:solidFill>
              </a:rPr>
              <a:t>When they saw it, </a:t>
            </a:r>
            <a:r>
              <a:rPr lang="en-US" sz="3600" b="1" u="sng" dirty="0">
                <a:solidFill>
                  <a:srgbClr val="002060"/>
                </a:solidFill>
              </a:rPr>
              <a:t>they all</a:t>
            </a:r>
            <a:r>
              <a:rPr lang="en-US" sz="3600" b="1" dirty="0">
                <a:solidFill>
                  <a:srgbClr val="002060"/>
                </a:solidFill>
              </a:rPr>
              <a:t> </a:t>
            </a:r>
            <a:r>
              <a:rPr lang="en-US" sz="3600" dirty="0">
                <a:solidFill>
                  <a:schemeClr val="tx1"/>
                </a:solidFill>
              </a:rPr>
              <a:t>began to grumble, saying, “He has gone to be the guest of a man who is a sinner.” </a:t>
            </a:r>
          </a:p>
          <a:p>
            <a:endParaRPr lang="en-US" sz="3600" dirty="0"/>
          </a:p>
        </p:txBody>
      </p:sp>
      <p:pic>
        <p:nvPicPr>
          <p:cNvPr id="1026" name="Picture 2" descr="TEMPE, AZ - JANUARY 02:  Linebacker A.J. Hawks #47 of the Ohio State Buckeyes holds his defensive player of the game award as his teammates cheer after the Buckeyes defeated the Notre Dame Fighting Irish in the Tostito's Fiesta Bowl at Sun Devil Stadium on January 2, 2006 in Tempe, Arizona. The Buckeyes defeated the Fighting Irish 34-20.  (Photo by Jeff Gross/Getty Images)">
            <a:extLst>
              <a:ext uri="{FF2B5EF4-FFF2-40B4-BE49-F238E27FC236}">
                <a16:creationId xmlns:a16="http://schemas.microsoft.com/office/drawing/2014/main" xmlns="" id="{BDD739D7-4B06-44C4-BBE6-8DA25EB9AB14}"/>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4123765" y="-2"/>
            <a:ext cx="9309609" cy="5715000"/>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2">
            <a:extLst>
              <a:ext uri="{FF2B5EF4-FFF2-40B4-BE49-F238E27FC236}">
                <a16:creationId xmlns:a16="http://schemas.microsoft.com/office/drawing/2014/main" xmlns="" id="{97C37AEC-59BA-45D8-A940-B2FB93869214}"/>
              </a:ext>
            </a:extLst>
          </p:cNvPr>
          <p:cNvSpPr/>
          <p:nvPr/>
        </p:nvSpPr>
        <p:spPr>
          <a:xfrm>
            <a:off x="115832" y="5587843"/>
            <a:ext cx="8662737" cy="1070808"/>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Why are they scandalized by this? </a:t>
            </a:r>
          </a:p>
        </p:txBody>
      </p:sp>
    </p:spTree>
    <p:extLst>
      <p:ext uri="{BB962C8B-B14F-4D97-AF65-F5344CB8AC3E}">
        <p14:creationId xmlns:p14="http://schemas.microsoft.com/office/powerpoint/2010/main" val="3783040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d1lfxha3ugu3d4.cloudfront.net/images/opencollection/objects/size4/00.159.189_PS2.jpg">
            <a:extLst>
              <a:ext uri="{FF2B5EF4-FFF2-40B4-BE49-F238E27FC236}">
                <a16:creationId xmlns:a16="http://schemas.microsoft.com/office/drawing/2014/main" xmlns="" id="{A22576F0-CC89-45E5-843C-B7D471F8168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2585665" y="0"/>
            <a:ext cx="9606336" cy="685799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xmlns="" id="{1C058CFC-665B-4FC5-B1D3-052EC163DF53}"/>
              </a:ext>
            </a:extLst>
          </p:cNvPr>
          <p:cNvSpPr/>
          <p:nvPr/>
        </p:nvSpPr>
        <p:spPr>
          <a:xfrm>
            <a:off x="0" y="0"/>
            <a:ext cx="4123765" cy="6858001"/>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3600" b="1" baseline="30000" dirty="0">
              <a:solidFill>
                <a:schemeClr val="tx1"/>
              </a:solidFill>
            </a:endParaRPr>
          </a:p>
          <a:p>
            <a:endParaRPr lang="en-US" sz="3600" b="1" baseline="30000" dirty="0">
              <a:solidFill>
                <a:schemeClr val="tx1"/>
              </a:solidFill>
            </a:endParaRPr>
          </a:p>
          <a:p>
            <a:endParaRPr lang="en-US" sz="3600" b="1" baseline="30000" dirty="0">
              <a:solidFill>
                <a:schemeClr val="tx1"/>
              </a:solidFill>
            </a:endParaRPr>
          </a:p>
          <a:p>
            <a:endParaRPr lang="en-US" sz="3600" b="1" baseline="30000" dirty="0">
              <a:solidFill>
                <a:schemeClr val="tx1"/>
              </a:solidFill>
            </a:endParaRPr>
          </a:p>
          <a:p>
            <a:r>
              <a:rPr lang="en-US" sz="3600" b="1" baseline="30000" dirty="0">
                <a:solidFill>
                  <a:schemeClr val="tx1"/>
                </a:solidFill>
              </a:rPr>
              <a:t>Luke 19:7 </a:t>
            </a:r>
            <a:r>
              <a:rPr lang="en-US" sz="3600" dirty="0">
                <a:solidFill>
                  <a:schemeClr val="tx1"/>
                </a:solidFill>
              </a:rPr>
              <a:t>When they saw it, they all began to grumble, saying, “He has gone to be the guest of a man who is a sinner.” </a:t>
            </a:r>
          </a:p>
          <a:p>
            <a:endParaRPr lang="en-US" sz="3600" dirty="0"/>
          </a:p>
        </p:txBody>
      </p:sp>
      <p:sp>
        <p:nvSpPr>
          <p:cNvPr id="5" name="Rounded Rectangle 2">
            <a:extLst>
              <a:ext uri="{FF2B5EF4-FFF2-40B4-BE49-F238E27FC236}">
                <a16:creationId xmlns:a16="http://schemas.microsoft.com/office/drawing/2014/main" xmlns="" id="{97C37AEC-59BA-45D8-A940-B2FB93869214}"/>
              </a:ext>
            </a:extLst>
          </p:cNvPr>
          <p:cNvSpPr/>
          <p:nvPr/>
        </p:nvSpPr>
        <p:spPr>
          <a:xfrm>
            <a:off x="312820" y="5408549"/>
            <a:ext cx="9293515" cy="1070808"/>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But Jesus knew what he was doing… </a:t>
            </a:r>
          </a:p>
        </p:txBody>
      </p:sp>
    </p:spTree>
    <p:extLst>
      <p:ext uri="{BB962C8B-B14F-4D97-AF65-F5344CB8AC3E}">
        <p14:creationId xmlns:p14="http://schemas.microsoft.com/office/powerpoint/2010/main" val="1366532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d1lfxha3ugu3d4.cloudfront.net/images/opencollection/objects/size4/00.159.189_PS2.jpg">
            <a:extLst>
              <a:ext uri="{FF2B5EF4-FFF2-40B4-BE49-F238E27FC236}">
                <a16:creationId xmlns:a16="http://schemas.microsoft.com/office/drawing/2014/main" xmlns="" id="{A22576F0-CC89-45E5-843C-B7D471F8168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2585665" y="0"/>
            <a:ext cx="9606336" cy="685799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xmlns="" id="{629A3BB1-0B02-4531-ABCE-4069E3104F72}"/>
              </a:ext>
            </a:extLst>
          </p:cNvPr>
          <p:cNvSpPr/>
          <p:nvPr/>
        </p:nvSpPr>
        <p:spPr>
          <a:xfrm>
            <a:off x="0" y="0"/>
            <a:ext cx="4177553" cy="6858001"/>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3600" b="1" baseline="30000" dirty="0">
              <a:solidFill>
                <a:schemeClr val="tx1"/>
              </a:solidFill>
            </a:endParaRPr>
          </a:p>
          <a:p>
            <a:r>
              <a:rPr lang="en-US" sz="3600" b="1" baseline="30000" dirty="0">
                <a:solidFill>
                  <a:schemeClr val="tx1"/>
                </a:solidFill>
              </a:rPr>
              <a:t>Luke 19:8 </a:t>
            </a:r>
            <a:r>
              <a:rPr lang="en-US" sz="3600" dirty="0">
                <a:solidFill>
                  <a:schemeClr val="tx1"/>
                </a:solidFill>
              </a:rPr>
              <a:t>Zacchaeus </a:t>
            </a:r>
            <a:r>
              <a:rPr lang="en-US" sz="3600" b="1" u="sng" dirty="0">
                <a:solidFill>
                  <a:srgbClr val="002060"/>
                </a:solidFill>
              </a:rPr>
              <a:t>stopped</a:t>
            </a:r>
            <a:r>
              <a:rPr lang="en-US" sz="3600" dirty="0">
                <a:solidFill>
                  <a:schemeClr val="tx1"/>
                </a:solidFill>
              </a:rPr>
              <a:t> and said to the Lord, </a:t>
            </a:r>
          </a:p>
          <a:p>
            <a:endParaRPr lang="en-US" sz="3600" dirty="0">
              <a:solidFill>
                <a:schemeClr val="accent4">
                  <a:lumMod val="20000"/>
                  <a:lumOff val="80000"/>
                </a:schemeClr>
              </a:solidFill>
            </a:endParaRPr>
          </a:p>
          <a:p>
            <a:r>
              <a:rPr lang="en-US" sz="3600" dirty="0">
                <a:solidFill>
                  <a:schemeClr val="accent4">
                    <a:lumMod val="20000"/>
                    <a:lumOff val="80000"/>
                  </a:schemeClr>
                </a:solidFill>
              </a:rPr>
              <a:t>“Behold, Lord, half of my possessions I will give to the poor, and if I have defrauded anyone of anything, I will give back four times as much.”</a:t>
            </a:r>
            <a:r>
              <a:rPr lang="en-US" sz="3600" dirty="0">
                <a:solidFill>
                  <a:schemeClr val="tx1"/>
                </a:solidFill>
              </a:rPr>
              <a:t> </a:t>
            </a:r>
          </a:p>
          <a:p>
            <a:endParaRPr lang="en-US" sz="3600" dirty="0">
              <a:solidFill>
                <a:schemeClr val="tx1"/>
              </a:solidFill>
            </a:endParaRPr>
          </a:p>
          <a:p>
            <a:endParaRPr lang="en-US" sz="3600" dirty="0"/>
          </a:p>
        </p:txBody>
      </p:sp>
    </p:spTree>
    <p:extLst>
      <p:ext uri="{BB962C8B-B14F-4D97-AF65-F5344CB8AC3E}">
        <p14:creationId xmlns:p14="http://schemas.microsoft.com/office/powerpoint/2010/main" val="9594930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d1lfxha3ugu3d4.cloudfront.net/images/opencollection/objects/size4/00.159.189_PS2.jpg">
            <a:extLst>
              <a:ext uri="{FF2B5EF4-FFF2-40B4-BE49-F238E27FC236}">
                <a16:creationId xmlns:a16="http://schemas.microsoft.com/office/drawing/2014/main" xmlns="" id="{A22576F0-CC89-45E5-843C-B7D471F8168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2585665" y="0"/>
            <a:ext cx="9606336"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xmlns="" id="{9520D088-9E30-4EA8-963B-8F526F011A36}"/>
              </a:ext>
            </a:extLst>
          </p:cNvPr>
          <p:cNvSpPr/>
          <p:nvPr/>
        </p:nvSpPr>
        <p:spPr>
          <a:xfrm>
            <a:off x="0" y="0"/>
            <a:ext cx="4177553" cy="6858001"/>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3600" b="1" baseline="30000" dirty="0">
              <a:solidFill>
                <a:schemeClr val="tx1"/>
              </a:solidFill>
            </a:endParaRPr>
          </a:p>
          <a:p>
            <a:r>
              <a:rPr lang="en-US" sz="3600" b="1" baseline="30000" dirty="0">
                <a:solidFill>
                  <a:schemeClr val="tx1"/>
                </a:solidFill>
              </a:rPr>
              <a:t>Luke 19:8 </a:t>
            </a:r>
            <a:r>
              <a:rPr lang="en-US" sz="3600" dirty="0">
                <a:solidFill>
                  <a:schemeClr val="tx1"/>
                </a:solidFill>
              </a:rPr>
              <a:t>Zacchaeus stopped and said to the Lord, </a:t>
            </a:r>
          </a:p>
          <a:p>
            <a:endParaRPr lang="en-US" sz="3600" dirty="0">
              <a:solidFill>
                <a:schemeClr val="tx1"/>
              </a:solidFill>
            </a:endParaRPr>
          </a:p>
          <a:p>
            <a:r>
              <a:rPr lang="en-US" sz="3600" dirty="0">
                <a:solidFill>
                  <a:schemeClr val="tx1"/>
                </a:solidFill>
              </a:rPr>
              <a:t>“Behold, Lord, half of my possessions I will give to the poor, and if I have defrauded anyone of anything, I will give back four times as much.” </a:t>
            </a:r>
          </a:p>
          <a:p>
            <a:endParaRPr lang="en-US" sz="3600" dirty="0">
              <a:solidFill>
                <a:schemeClr val="tx1"/>
              </a:solidFill>
            </a:endParaRPr>
          </a:p>
          <a:p>
            <a:endParaRPr lang="en-US" sz="3600" dirty="0"/>
          </a:p>
        </p:txBody>
      </p:sp>
    </p:spTree>
    <p:extLst>
      <p:ext uri="{BB962C8B-B14F-4D97-AF65-F5344CB8AC3E}">
        <p14:creationId xmlns:p14="http://schemas.microsoft.com/office/powerpoint/2010/main" val="15014867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d1lfxha3ugu3d4.cloudfront.net/images/opencollection/objects/size4/00.159.189_PS2.jpg">
            <a:extLst>
              <a:ext uri="{FF2B5EF4-FFF2-40B4-BE49-F238E27FC236}">
                <a16:creationId xmlns:a16="http://schemas.microsoft.com/office/drawing/2014/main" xmlns="" id="{A22576F0-CC89-45E5-843C-B7D471F8168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2585665" y="0"/>
            <a:ext cx="9606336" cy="685799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xmlns="" id="{C152BA0D-5222-42A3-97EE-A3AAFADF1C50}"/>
              </a:ext>
            </a:extLst>
          </p:cNvPr>
          <p:cNvSpPr/>
          <p:nvPr/>
        </p:nvSpPr>
        <p:spPr>
          <a:xfrm>
            <a:off x="0" y="0"/>
            <a:ext cx="4177553" cy="6858001"/>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3600" b="1" baseline="30000" dirty="0">
              <a:solidFill>
                <a:schemeClr val="tx1"/>
              </a:solidFill>
            </a:endParaRPr>
          </a:p>
          <a:p>
            <a:r>
              <a:rPr lang="en-US" sz="3600" b="1" baseline="30000" dirty="0">
                <a:solidFill>
                  <a:schemeClr val="tx1"/>
                </a:solidFill>
              </a:rPr>
              <a:t>Luke 19:8 </a:t>
            </a:r>
            <a:r>
              <a:rPr lang="en-US" sz="3600" dirty="0">
                <a:solidFill>
                  <a:schemeClr val="tx1"/>
                </a:solidFill>
              </a:rPr>
              <a:t>Zacchaeus stopped and said to the Lord, </a:t>
            </a:r>
          </a:p>
          <a:p>
            <a:endParaRPr lang="en-US" sz="3600" dirty="0">
              <a:solidFill>
                <a:schemeClr val="tx1"/>
              </a:solidFill>
            </a:endParaRPr>
          </a:p>
          <a:p>
            <a:r>
              <a:rPr lang="en-US" sz="3600" dirty="0">
                <a:solidFill>
                  <a:schemeClr val="tx1"/>
                </a:solidFill>
              </a:rPr>
              <a:t>“Behold, Lord, half of my possessions I will give to the poor, and </a:t>
            </a:r>
            <a:r>
              <a:rPr lang="en-US" sz="3600" b="1" u="sng" dirty="0">
                <a:solidFill>
                  <a:srgbClr val="002060"/>
                </a:solidFill>
              </a:rPr>
              <a:t>if I have defrauded anyone of anything, I will give back four times as much</a:t>
            </a:r>
            <a:r>
              <a:rPr lang="en-US" sz="3600" dirty="0">
                <a:solidFill>
                  <a:schemeClr val="tx1"/>
                </a:solidFill>
              </a:rPr>
              <a:t>.” </a:t>
            </a:r>
          </a:p>
          <a:p>
            <a:endParaRPr lang="en-US" sz="3600" dirty="0">
              <a:solidFill>
                <a:schemeClr val="tx1"/>
              </a:solidFill>
            </a:endParaRPr>
          </a:p>
          <a:p>
            <a:endParaRPr lang="en-US" sz="3600" dirty="0"/>
          </a:p>
        </p:txBody>
      </p:sp>
    </p:spTree>
    <p:extLst>
      <p:ext uri="{BB962C8B-B14F-4D97-AF65-F5344CB8AC3E}">
        <p14:creationId xmlns:p14="http://schemas.microsoft.com/office/powerpoint/2010/main" val="8625948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91FE2C61-8D2F-4BF0-B398-3FC803A031E6}"/>
              </a:ext>
            </a:extLst>
          </p:cNvPr>
          <p:cNvSpPr/>
          <p:nvPr/>
        </p:nvSpPr>
        <p:spPr>
          <a:xfrm>
            <a:off x="0" y="5842338"/>
            <a:ext cx="12192000" cy="1015663"/>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600" b="1" baseline="30000" dirty="0">
                <a:solidFill>
                  <a:schemeClr val="tx1"/>
                </a:solidFill>
              </a:rPr>
              <a:t>Luke 19:1 </a:t>
            </a:r>
            <a:r>
              <a:rPr lang="en-US" sz="3600" dirty="0">
                <a:solidFill>
                  <a:schemeClr val="tx1"/>
                </a:solidFill>
              </a:rPr>
              <a:t> </a:t>
            </a:r>
          </a:p>
          <a:p>
            <a:endParaRPr lang="en-US" sz="3600" dirty="0"/>
          </a:p>
        </p:txBody>
      </p:sp>
      <p:sp>
        <p:nvSpPr>
          <p:cNvPr id="8" name="TextBox 7">
            <a:extLst>
              <a:ext uri="{FF2B5EF4-FFF2-40B4-BE49-F238E27FC236}">
                <a16:creationId xmlns:a16="http://schemas.microsoft.com/office/drawing/2014/main" xmlns="" id="{61448FFB-0E2B-4121-956D-BCB844BBA754}"/>
              </a:ext>
            </a:extLst>
          </p:cNvPr>
          <p:cNvSpPr txBox="1"/>
          <p:nvPr/>
        </p:nvSpPr>
        <p:spPr>
          <a:xfrm>
            <a:off x="134353" y="134346"/>
            <a:ext cx="6977277"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5400" b="1" dirty="0">
                <a:solidFill>
                  <a:schemeClr val="bg1"/>
                </a:solidFill>
              </a:rPr>
              <a:t>  Jesus One on One</a:t>
            </a:r>
            <a:endParaRPr lang="en-US" sz="5400" dirty="0">
              <a:solidFill>
                <a:srgbClr val="03272D"/>
              </a:solidFill>
            </a:endParaRPr>
          </a:p>
        </p:txBody>
      </p:sp>
    </p:spTree>
    <p:extLst>
      <p:ext uri="{BB962C8B-B14F-4D97-AF65-F5344CB8AC3E}">
        <p14:creationId xmlns:p14="http://schemas.microsoft.com/office/powerpoint/2010/main" val="3151729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d1lfxha3ugu3d4.cloudfront.net/images/opencollection/objects/size4/00.159.189_PS2.jpg">
            <a:extLst>
              <a:ext uri="{FF2B5EF4-FFF2-40B4-BE49-F238E27FC236}">
                <a16:creationId xmlns:a16="http://schemas.microsoft.com/office/drawing/2014/main" xmlns="" id="{A22576F0-CC89-45E5-843C-B7D471F8168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2585665" y="0"/>
            <a:ext cx="9606336" cy="685799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xmlns="" id="{02BB0247-0CCE-404B-883A-91705C3EEDDA}"/>
              </a:ext>
            </a:extLst>
          </p:cNvPr>
          <p:cNvSpPr/>
          <p:nvPr/>
        </p:nvSpPr>
        <p:spPr>
          <a:xfrm>
            <a:off x="0" y="0"/>
            <a:ext cx="4177553" cy="6858001"/>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3600" b="1" baseline="30000" dirty="0">
              <a:solidFill>
                <a:schemeClr val="tx1"/>
              </a:solidFill>
            </a:endParaRPr>
          </a:p>
          <a:p>
            <a:r>
              <a:rPr lang="en-US" sz="3600" b="1" baseline="30000" dirty="0">
                <a:solidFill>
                  <a:schemeClr val="tx1"/>
                </a:solidFill>
              </a:rPr>
              <a:t>Luke 19:8 </a:t>
            </a:r>
            <a:r>
              <a:rPr lang="en-US" sz="3600" dirty="0">
                <a:solidFill>
                  <a:schemeClr val="tx1"/>
                </a:solidFill>
              </a:rPr>
              <a:t>Zacchaeus stopped and said to the Lord, </a:t>
            </a:r>
          </a:p>
          <a:p>
            <a:endParaRPr lang="en-US" sz="3600" dirty="0">
              <a:solidFill>
                <a:schemeClr val="tx1"/>
              </a:solidFill>
            </a:endParaRPr>
          </a:p>
          <a:p>
            <a:r>
              <a:rPr lang="en-US" sz="3600" dirty="0">
                <a:solidFill>
                  <a:schemeClr val="tx1"/>
                </a:solidFill>
              </a:rPr>
              <a:t>“Behold, Lord, </a:t>
            </a:r>
            <a:r>
              <a:rPr lang="en-US" sz="3600" b="1" u="sng" dirty="0">
                <a:solidFill>
                  <a:srgbClr val="002060"/>
                </a:solidFill>
              </a:rPr>
              <a:t>half of my possessions I will give to the poor</a:t>
            </a:r>
            <a:r>
              <a:rPr lang="en-US" sz="3600" dirty="0">
                <a:solidFill>
                  <a:schemeClr val="tx1"/>
                </a:solidFill>
              </a:rPr>
              <a:t>, and if I have defrauded anyone of anything, I will give back four times as much.” </a:t>
            </a:r>
          </a:p>
          <a:p>
            <a:endParaRPr lang="en-US" sz="3600" dirty="0">
              <a:solidFill>
                <a:schemeClr val="tx1"/>
              </a:solidFill>
            </a:endParaRPr>
          </a:p>
          <a:p>
            <a:endParaRPr lang="en-US" sz="3600" dirty="0"/>
          </a:p>
        </p:txBody>
      </p:sp>
      <p:sp>
        <p:nvSpPr>
          <p:cNvPr id="4" name="Rounded Rectangle 2">
            <a:extLst>
              <a:ext uri="{FF2B5EF4-FFF2-40B4-BE49-F238E27FC236}">
                <a16:creationId xmlns:a16="http://schemas.microsoft.com/office/drawing/2014/main" xmlns="" id="{5167D727-6032-4C8A-9AF0-7702C4C87312}"/>
              </a:ext>
            </a:extLst>
          </p:cNvPr>
          <p:cNvSpPr/>
          <p:nvPr/>
        </p:nvSpPr>
        <p:spPr>
          <a:xfrm>
            <a:off x="2982962" y="5894363"/>
            <a:ext cx="9149426" cy="796009"/>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sudden and dramatic transformation!</a:t>
            </a:r>
          </a:p>
        </p:txBody>
      </p:sp>
    </p:spTree>
    <p:extLst>
      <p:ext uri="{BB962C8B-B14F-4D97-AF65-F5344CB8AC3E}">
        <p14:creationId xmlns:p14="http://schemas.microsoft.com/office/powerpoint/2010/main" val="2155138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d1lfxha3ugu3d4.cloudfront.net/images/opencollection/objects/size4/00.159.189_PS2.jpg">
            <a:extLst>
              <a:ext uri="{FF2B5EF4-FFF2-40B4-BE49-F238E27FC236}">
                <a16:creationId xmlns:a16="http://schemas.microsoft.com/office/drawing/2014/main" xmlns="" id="{A22576F0-CC89-45E5-843C-B7D471F8168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2585665" y="0"/>
            <a:ext cx="9606336"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xmlns="" id="{9520D088-9E30-4EA8-963B-8F526F011A36}"/>
              </a:ext>
            </a:extLst>
          </p:cNvPr>
          <p:cNvSpPr/>
          <p:nvPr/>
        </p:nvSpPr>
        <p:spPr>
          <a:xfrm>
            <a:off x="1" y="0"/>
            <a:ext cx="3962400" cy="6858001"/>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3600" b="1" baseline="30000" dirty="0">
              <a:solidFill>
                <a:schemeClr val="tx1"/>
              </a:solidFill>
            </a:endParaRPr>
          </a:p>
          <a:p>
            <a:endParaRPr lang="en-US" sz="3600" b="1" baseline="30000" dirty="0">
              <a:solidFill>
                <a:schemeClr val="tx1"/>
              </a:solidFill>
            </a:endParaRPr>
          </a:p>
          <a:p>
            <a:endParaRPr lang="en-US" sz="3600" b="1" baseline="30000" dirty="0">
              <a:solidFill>
                <a:schemeClr val="tx1"/>
              </a:solidFill>
            </a:endParaRPr>
          </a:p>
          <a:p>
            <a:endParaRPr lang="en-US" sz="3600" b="1" baseline="30000" dirty="0">
              <a:solidFill>
                <a:schemeClr val="tx1"/>
              </a:solidFill>
            </a:endParaRPr>
          </a:p>
          <a:p>
            <a:r>
              <a:rPr lang="en-US" sz="3600" b="1" baseline="30000" dirty="0">
                <a:solidFill>
                  <a:schemeClr val="tx1"/>
                </a:solidFill>
              </a:rPr>
              <a:t>Luke 19:9 </a:t>
            </a:r>
            <a:r>
              <a:rPr lang="en-US" sz="3600" dirty="0">
                <a:solidFill>
                  <a:schemeClr val="tx1"/>
                </a:solidFill>
              </a:rPr>
              <a:t>And Jesus said to him, “Today salvation has come to this house, because he, too, is a son of Abraham. </a:t>
            </a:r>
            <a:endParaRPr lang="en-US" sz="3600" dirty="0"/>
          </a:p>
        </p:txBody>
      </p:sp>
      <p:sp>
        <p:nvSpPr>
          <p:cNvPr id="5" name="Rectangle 4">
            <a:extLst>
              <a:ext uri="{FF2B5EF4-FFF2-40B4-BE49-F238E27FC236}">
                <a16:creationId xmlns:a16="http://schemas.microsoft.com/office/drawing/2014/main" xmlns="" id="{37889C78-C767-4EA8-92C1-C7EA0FE10CE7}"/>
              </a:ext>
            </a:extLst>
          </p:cNvPr>
          <p:cNvSpPr/>
          <p:nvPr/>
        </p:nvSpPr>
        <p:spPr>
          <a:xfrm>
            <a:off x="0" y="6011780"/>
            <a:ext cx="12192000" cy="846220"/>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3200" b="1" baseline="30000" dirty="0">
                <a:solidFill>
                  <a:schemeClr val="tx1"/>
                </a:solidFill>
              </a:rPr>
              <a:t>10 </a:t>
            </a:r>
            <a:r>
              <a:rPr lang="en-US" sz="3200" dirty="0">
                <a:solidFill>
                  <a:schemeClr val="tx1"/>
                </a:solidFill>
              </a:rPr>
              <a:t>For the Son of Man has come to seek and to save that which was lost.</a:t>
            </a:r>
            <a:endParaRPr lang="en-US" sz="3200" dirty="0"/>
          </a:p>
        </p:txBody>
      </p:sp>
    </p:spTree>
    <p:extLst>
      <p:ext uri="{BB962C8B-B14F-4D97-AF65-F5344CB8AC3E}">
        <p14:creationId xmlns:p14="http://schemas.microsoft.com/office/powerpoint/2010/main" val="778491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d1lfxha3ugu3d4.cloudfront.net/images/opencollection/objects/size4/00.159.189_PS2.jpg">
            <a:extLst>
              <a:ext uri="{FF2B5EF4-FFF2-40B4-BE49-F238E27FC236}">
                <a16:creationId xmlns:a16="http://schemas.microsoft.com/office/drawing/2014/main" xmlns="" id="{A22576F0-CC89-45E5-843C-B7D471F8168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2585665" y="0"/>
            <a:ext cx="9606336" cy="685799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xmlns="" id="{37889C78-C767-4EA8-92C1-C7EA0FE10CE7}"/>
              </a:ext>
            </a:extLst>
          </p:cNvPr>
          <p:cNvSpPr/>
          <p:nvPr/>
        </p:nvSpPr>
        <p:spPr>
          <a:xfrm>
            <a:off x="0" y="6011780"/>
            <a:ext cx="12192000" cy="846220"/>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3200" b="1" baseline="30000" dirty="0">
                <a:solidFill>
                  <a:schemeClr val="tx1"/>
                </a:solidFill>
              </a:rPr>
              <a:t>10 </a:t>
            </a:r>
            <a:r>
              <a:rPr lang="en-US" sz="3200" dirty="0">
                <a:solidFill>
                  <a:schemeClr val="tx1"/>
                </a:solidFill>
              </a:rPr>
              <a:t>For the Son of Man has come to seek and to save that which was lost.</a:t>
            </a:r>
            <a:endParaRPr lang="en-US" sz="3600" dirty="0"/>
          </a:p>
        </p:txBody>
      </p:sp>
      <p:sp>
        <p:nvSpPr>
          <p:cNvPr id="9" name="Rectangle 8">
            <a:extLst>
              <a:ext uri="{FF2B5EF4-FFF2-40B4-BE49-F238E27FC236}">
                <a16:creationId xmlns:a16="http://schemas.microsoft.com/office/drawing/2014/main" xmlns="" id="{C0943311-56BD-43FA-BBC8-63E8C57A004C}"/>
              </a:ext>
            </a:extLst>
          </p:cNvPr>
          <p:cNvSpPr/>
          <p:nvPr/>
        </p:nvSpPr>
        <p:spPr>
          <a:xfrm>
            <a:off x="0" y="0"/>
            <a:ext cx="4812632" cy="6011779"/>
          </a:xfrm>
          <a:prstGeom prst="rect">
            <a:avLst/>
          </a:prstGeom>
          <a:solidFill>
            <a:srgbClr val="032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600" b="1" i="1" dirty="0"/>
          </a:p>
          <a:p>
            <a:pPr algn="ctr"/>
            <a:r>
              <a:rPr lang="en-US" sz="4600" b="1" i="1" dirty="0"/>
              <a:t>Why did Jesus choose Zacchaeus?</a:t>
            </a:r>
          </a:p>
        </p:txBody>
      </p:sp>
      <p:sp>
        <p:nvSpPr>
          <p:cNvPr id="7" name="Rounded Rectangle 2">
            <a:extLst>
              <a:ext uri="{FF2B5EF4-FFF2-40B4-BE49-F238E27FC236}">
                <a16:creationId xmlns:a16="http://schemas.microsoft.com/office/drawing/2014/main" xmlns="" id="{7C41D247-E469-4DBB-A35A-FAD5C0AA746B}"/>
              </a:ext>
            </a:extLst>
          </p:cNvPr>
          <p:cNvSpPr/>
          <p:nvPr/>
        </p:nvSpPr>
        <p:spPr>
          <a:xfrm>
            <a:off x="304799" y="4133673"/>
            <a:ext cx="7624955" cy="1528008"/>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Because </a:t>
            </a:r>
            <a:r>
              <a:rPr lang="en-US" sz="4000" b="1" dirty="0"/>
              <a:t>Jesus is on a mission to seek and save lost things</a:t>
            </a:r>
          </a:p>
        </p:txBody>
      </p:sp>
    </p:spTree>
    <p:extLst>
      <p:ext uri="{BB962C8B-B14F-4D97-AF65-F5344CB8AC3E}">
        <p14:creationId xmlns:p14="http://schemas.microsoft.com/office/powerpoint/2010/main" val="222524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d1lfxha3ugu3d4.cloudfront.net/images/opencollection/objects/size4/00.159.189_PS2.jpg">
            <a:extLst>
              <a:ext uri="{FF2B5EF4-FFF2-40B4-BE49-F238E27FC236}">
                <a16:creationId xmlns:a16="http://schemas.microsoft.com/office/drawing/2014/main" xmlns="" id="{A22576F0-CC89-45E5-843C-B7D471F8168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2585665" y="0"/>
            <a:ext cx="9606336" cy="685799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xmlns="" id="{37889C78-C767-4EA8-92C1-C7EA0FE10CE7}"/>
              </a:ext>
            </a:extLst>
          </p:cNvPr>
          <p:cNvSpPr/>
          <p:nvPr/>
        </p:nvSpPr>
        <p:spPr>
          <a:xfrm>
            <a:off x="0" y="6011780"/>
            <a:ext cx="12192000" cy="846220"/>
          </a:xfrm>
          <a:prstGeom prst="rect">
            <a:avLst/>
          </a:prstGeom>
          <a:solidFill>
            <a:schemeClr val="accent4">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3200" b="1" baseline="30000" dirty="0">
                <a:solidFill>
                  <a:schemeClr val="tx1"/>
                </a:solidFill>
              </a:rPr>
              <a:t>10 </a:t>
            </a:r>
            <a:r>
              <a:rPr lang="en-US" sz="3200" dirty="0">
                <a:solidFill>
                  <a:schemeClr val="tx1"/>
                </a:solidFill>
              </a:rPr>
              <a:t>For the Son of Man has come to seek and to save that which was </a:t>
            </a:r>
            <a:r>
              <a:rPr lang="en-US" sz="3200" b="1" u="sng" dirty="0">
                <a:solidFill>
                  <a:srgbClr val="002060"/>
                </a:solidFill>
              </a:rPr>
              <a:t>lost</a:t>
            </a:r>
            <a:r>
              <a:rPr lang="en-US" sz="3200" dirty="0">
                <a:solidFill>
                  <a:schemeClr val="tx1"/>
                </a:solidFill>
              </a:rPr>
              <a:t>.</a:t>
            </a:r>
            <a:endParaRPr lang="en-US" sz="3600" dirty="0"/>
          </a:p>
        </p:txBody>
      </p:sp>
      <p:sp>
        <p:nvSpPr>
          <p:cNvPr id="2" name="Rectangle 1">
            <a:extLst>
              <a:ext uri="{FF2B5EF4-FFF2-40B4-BE49-F238E27FC236}">
                <a16:creationId xmlns:a16="http://schemas.microsoft.com/office/drawing/2014/main" xmlns="" id="{ECA9F0BC-1E99-467B-9662-C3A0D2E2DBCE}"/>
              </a:ext>
            </a:extLst>
          </p:cNvPr>
          <p:cNvSpPr/>
          <p:nvPr/>
        </p:nvSpPr>
        <p:spPr>
          <a:xfrm>
            <a:off x="0" y="0"/>
            <a:ext cx="4812632" cy="6011779"/>
          </a:xfrm>
          <a:prstGeom prst="rect">
            <a:avLst/>
          </a:prstGeom>
          <a:solidFill>
            <a:srgbClr val="032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600" b="1" i="1" dirty="0"/>
          </a:p>
          <a:p>
            <a:pPr algn="ctr"/>
            <a:r>
              <a:rPr lang="en-US" sz="4600" b="1" i="1" dirty="0"/>
              <a:t>Why did Jesus choose Zacchaeus?</a:t>
            </a:r>
          </a:p>
        </p:txBody>
      </p:sp>
      <p:sp>
        <p:nvSpPr>
          <p:cNvPr id="8" name="Rectangle 7">
            <a:extLst>
              <a:ext uri="{FF2B5EF4-FFF2-40B4-BE49-F238E27FC236}">
                <a16:creationId xmlns:a16="http://schemas.microsoft.com/office/drawing/2014/main" xmlns="" id="{7FD39914-31F4-47AD-A287-5ECD1F61C37B}"/>
              </a:ext>
            </a:extLst>
          </p:cNvPr>
          <p:cNvSpPr/>
          <p:nvPr/>
        </p:nvSpPr>
        <p:spPr>
          <a:xfrm>
            <a:off x="0" y="1990165"/>
            <a:ext cx="4812632" cy="4021615"/>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Luke 19:4 </a:t>
            </a:r>
            <a:r>
              <a:rPr lang="en-US" sz="3200" dirty="0">
                <a:solidFill>
                  <a:schemeClr val="tx1"/>
                </a:solidFill>
              </a:rPr>
              <a:t>So he </a:t>
            </a:r>
            <a:r>
              <a:rPr lang="en-US" sz="3200" b="1" u="sng" dirty="0">
                <a:solidFill>
                  <a:srgbClr val="002060"/>
                </a:solidFill>
              </a:rPr>
              <a:t>ran on ahead </a:t>
            </a:r>
            <a:r>
              <a:rPr lang="en-US" sz="3200" dirty="0">
                <a:solidFill>
                  <a:schemeClr val="tx1"/>
                </a:solidFill>
              </a:rPr>
              <a:t>and </a:t>
            </a:r>
            <a:r>
              <a:rPr lang="en-US" sz="3200" b="1" u="sng" dirty="0">
                <a:solidFill>
                  <a:srgbClr val="002060"/>
                </a:solidFill>
              </a:rPr>
              <a:t>climbed up into a sycamore tree</a:t>
            </a:r>
            <a:r>
              <a:rPr lang="en-US" sz="3200" b="1" dirty="0">
                <a:solidFill>
                  <a:srgbClr val="002060"/>
                </a:solidFill>
              </a:rPr>
              <a:t> </a:t>
            </a:r>
            <a:r>
              <a:rPr lang="en-US" sz="3200" dirty="0">
                <a:solidFill>
                  <a:schemeClr val="tx1"/>
                </a:solidFill>
              </a:rPr>
              <a:t>in order to see Him… </a:t>
            </a:r>
            <a:r>
              <a:rPr lang="en-US" sz="3200" b="1" baseline="30000" dirty="0">
                <a:solidFill>
                  <a:schemeClr val="accent4">
                    <a:lumMod val="20000"/>
                    <a:lumOff val="80000"/>
                  </a:schemeClr>
                </a:solidFill>
              </a:rPr>
              <a:t>6 </a:t>
            </a:r>
            <a:r>
              <a:rPr lang="en-US" sz="3200" dirty="0">
                <a:solidFill>
                  <a:schemeClr val="accent4">
                    <a:lumMod val="20000"/>
                    <a:lumOff val="80000"/>
                  </a:schemeClr>
                </a:solidFill>
              </a:rPr>
              <a:t>And he hurried and came down and received Him gladly. </a:t>
            </a:r>
          </a:p>
          <a:p>
            <a:endParaRPr lang="en-US" sz="3200" dirty="0">
              <a:solidFill>
                <a:schemeClr val="tx1"/>
              </a:solidFill>
            </a:endParaRPr>
          </a:p>
          <a:p>
            <a:endParaRPr lang="en-US" sz="3600" dirty="0"/>
          </a:p>
        </p:txBody>
      </p:sp>
      <p:sp>
        <p:nvSpPr>
          <p:cNvPr id="12" name="Rounded Rectangle 2">
            <a:extLst>
              <a:ext uri="{FF2B5EF4-FFF2-40B4-BE49-F238E27FC236}">
                <a16:creationId xmlns:a16="http://schemas.microsoft.com/office/drawing/2014/main" xmlns="" id="{C77EED0D-B33C-458E-9BFF-DF84C898C495}"/>
              </a:ext>
            </a:extLst>
          </p:cNvPr>
          <p:cNvSpPr/>
          <p:nvPr/>
        </p:nvSpPr>
        <p:spPr>
          <a:xfrm>
            <a:off x="4812632" y="130258"/>
            <a:ext cx="7379368" cy="1390263"/>
          </a:xfrm>
          <a:prstGeom prst="roundRect">
            <a:avLst/>
          </a:prstGeom>
          <a:solidFill>
            <a:schemeClr val="tx1">
              <a:alpha val="73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“we like to go our own way… until we don’t”</a:t>
            </a:r>
            <a:endParaRPr lang="en-US" sz="4000" b="1" dirty="0"/>
          </a:p>
        </p:txBody>
      </p:sp>
      <p:sp>
        <p:nvSpPr>
          <p:cNvPr id="14" name="Rounded Rectangle 2">
            <a:extLst>
              <a:ext uri="{FF2B5EF4-FFF2-40B4-BE49-F238E27FC236}">
                <a16:creationId xmlns:a16="http://schemas.microsoft.com/office/drawing/2014/main" xmlns="" id="{E609AAF3-17D2-47C3-816C-402148088410}"/>
              </a:ext>
            </a:extLst>
          </p:cNvPr>
          <p:cNvSpPr/>
          <p:nvPr/>
        </p:nvSpPr>
        <p:spPr>
          <a:xfrm>
            <a:off x="4935420" y="3680249"/>
            <a:ext cx="4996371" cy="641446"/>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Zacchaeus was lost</a:t>
            </a:r>
            <a:endParaRPr lang="en-US" sz="4000" b="1" dirty="0"/>
          </a:p>
        </p:txBody>
      </p:sp>
      <p:sp>
        <p:nvSpPr>
          <p:cNvPr id="15" name="Rounded Rectangle 2">
            <a:extLst>
              <a:ext uri="{FF2B5EF4-FFF2-40B4-BE49-F238E27FC236}">
                <a16:creationId xmlns:a16="http://schemas.microsoft.com/office/drawing/2014/main" xmlns="" id="{66092713-E03F-4128-92C3-FDCCFEA3B247}"/>
              </a:ext>
            </a:extLst>
          </p:cNvPr>
          <p:cNvSpPr/>
          <p:nvPr/>
        </p:nvSpPr>
        <p:spPr>
          <a:xfrm>
            <a:off x="6288437" y="4463098"/>
            <a:ext cx="4502971" cy="641446"/>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And he knew it</a:t>
            </a:r>
            <a:endParaRPr lang="en-US" sz="4000" b="1" dirty="0"/>
          </a:p>
        </p:txBody>
      </p:sp>
    </p:spTree>
    <p:extLst>
      <p:ext uri="{BB962C8B-B14F-4D97-AF65-F5344CB8AC3E}">
        <p14:creationId xmlns:p14="http://schemas.microsoft.com/office/powerpoint/2010/main" val="2592212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14" grpId="0" animBg="1"/>
      <p:bldP spid="1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d1lfxha3ugu3d4.cloudfront.net/images/opencollection/objects/size4/00.159.189_PS2.jpg">
            <a:extLst>
              <a:ext uri="{FF2B5EF4-FFF2-40B4-BE49-F238E27FC236}">
                <a16:creationId xmlns:a16="http://schemas.microsoft.com/office/drawing/2014/main" xmlns="" id="{A22576F0-CC89-45E5-843C-B7D471F8168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2585665" y="0"/>
            <a:ext cx="9606336" cy="685799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xmlns="" id="{37889C78-C767-4EA8-92C1-C7EA0FE10CE7}"/>
              </a:ext>
            </a:extLst>
          </p:cNvPr>
          <p:cNvSpPr/>
          <p:nvPr/>
        </p:nvSpPr>
        <p:spPr>
          <a:xfrm>
            <a:off x="0" y="6011780"/>
            <a:ext cx="12192000" cy="846220"/>
          </a:xfrm>
          <a:prstGeom prst="rect">
            <a:avLst/>
          </a:prstGeom>
          <a:solidFill>
            <a:schemeClr val="accent4">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3200" b="1" baseline="30000" dirty="0">
                <a:solidFill>
                  <a:schemeClr val="tx1"/>
                </a:solidFill>
              </a:rPr>
              <a:t>10 </a:t>
            </a:r>
            <a:r>
              <a:rPr lang="en-US" sz="3200" dirty="0">
                <a:solidFill>
                  <a:schemeClr val="tx1"/>
                </a:solidFill>
              </a:rPr>
              <a:t>For the Son of Man has come to seek and to save that which was </a:t>
            </a:r>
            <a:r>
              <a:rPr lang="en-US" sz="3200" b="1" u="sng" dirty="0">
                <a:solidFill>
                  <a:srgbClr val="002060"/>
                </a:solidFill>
              </a:rPr>
              <a:t>lost</a:t>
            </a:r>
            <a:r>
              <a:rPr lang="en-US" sz="3200" dirty="0">
                <a:solidFill>
                  <a:schemeClr val="tx1"/>
                </a:solidFill>
              </a:rPr>
              <a:t>.</a:t>
            </a:r>
            <a:endParaRPr lang="en-US" sz="3600" dirty="0"/>
          </a:p>
        </p:txBody>
      </p:sp>
      <p:sp>
        <p:nvSpPr>
          <p:cNvPr id="2" name="Rectangle 1">
            <a:extLst>
              <a:ext uri="{FF2B5EF4-FFF2-40B4-BE49-F238E27FC236}">
                <a16:creationId xmlns:a16="http://schemas.microsoft.com/office/drawing/2014/main" xmlns="" id="{ECA9F0BC-1E99-467B-9662-C3A0D2E2DBCE}"/>
              </a:ext>
            </a:extLst>
          </p:cNvPr>
          <p:cNvSpPr/>
          <p:nvPr/>
        </p:nvSpPr>
        <p:spPr>
          <a:xfrm>
            <a:off x="0" y="0"/>
            <a:ext cx="4812632" cy="6011779"/>
          </a:xfrm>
          <a:prstGeom prst="rect">
            <a:avLst/>
          </a:prstGeom>
          <a:solidFill>
            <a:srgbClr val="032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600" b="1" i="1" dirty="0"/>
          </a:p>
          <a:p>
            <a:pPr algn="ctr"/>
            <a:r>
              <a:rPr lang="en-US" sz="4600" b="1" i="1" dirty="0"/>
              <a:t>Why did Jesus choose Zacchaeus?</a:t>
            </a:r>
          </a:p>
        </p:txBody>
      </p:sp>
      <p:sp>
        <p:nvSpPr>
          <p:cNvPr id="8" name="Rectangle 7">
            <a:extLst>
              <a:ext uri="{FF2B5EF4-FFF2-40B4-BE49-F238E27FC236}">
                <a16:creationId xmlns:a16="http://schemas.microsoft.com/office/drawing/2014/main" xmlns="" id="{7FD39914-31F4-47AD-A287-5ECD1F61C37B}"/>
              </a:ext>
            </a:extLst>
          </p:cNvPr>
          <p:cNvSpPr/>
          <p:nvPr/>
        </p:nvSpPr>
        <p:spPr>
          <a:xfrm>
            <a:off x="0" y="1990165"/>
            <a:ext cx="4812632" cy="4021615"/>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Luke 19:4 </a:t>
            </a:r>
            <a:r>
              <a:rPr lang="en-US" sz="3200" dirty="0">
                <a:solidFill>
                  <a:schemeClr val="tx1"/>
                </a:solidFill>
              </a:rPr>
              <a:t>So he </a:t>
            </a:r>
            <a:r>
              <a:rPr lang="en-US" sz="3200" b="1" u="sng" dirty="0">
                <a:solidFill>
                  <a:srgbClr val="002060"/>
                </a:solidFill>
              </a:rPr>
              <a:t>ran on ahead </a:t>
            </a:r>
            <a:r>
              <a:rPr lang="en-US" sz="3200" dirty="0">
                <a:solidFill>
                  <a:schemeClr val="tx1"/>
                </a:solidFill>
              </a:rPr>
              <a:t>and </a:t>
            </a:r>
            <a:r>
              <a:rPr lang="en-US" sz="3200" b="1" u="sng" dirty="0">
                <a:solidFill>
                  <a:srgbClr val="002060"/>
                </a:solidFill>
              </a:rPr>
              <a:t>climbed up into a sycamore tree</a:t>
            </a:r>
            <a:r>
              <a:rPr lang="en-US" sz="3200" b="1" dirty="0">
                <a:solidFill>
                  <a:srgbClr val="002060"/>
                </a:solidFill>
              </a:rPr>
              <a:t> </a:t>
            </a:r>
            <a:r>
              <a:rPr lang="en-US" sz="3200" dirty="0">
                <a:solidFill>
                  <a:schemeClr val="tx1"/>
                </a:solidFill>
              </a:rPr>
              <a:t>in order to see Him… </a:t>
            </a:r>
            <a:r>
              <a:rPr lang="en-US" sz="3200" b="1" baseline="30000" dirty="0">
                <a:solidFill>
                  <a:schemeClr val="accent4">
                    <a:lumMod val="20000"/>
                    <a:lumOff val="80000"/>
                  </a:schemeClr>
                </a:solidFill>
              </a:rPr>
              <a:t>6 </a:t>
            </a:r>
            <a:r>
              <a:rPr lang="en-US" sz="3200" dirty="0">
                <a:solidFill>
                  <a:schemeClr val="accent4">
                    <a:lumMod val="20000"/>
                    <a:lumOff val="80000"/>
                  </a:schemeClr>
                </a:solidFill>
              </a:rPr>
              <a:t>And he hurried and came down and received Him gladly. </a:t>
            </a:r>
          </a:p>
          <a:p>
            <a:endParaRPr lang="en-US" sz="3200" dirty="0">
              <a:solidFill>
                <a:schemeClr val="tx1"/>
              </a:solidFill>
            </a:endParaRPr>
          </a:p>
          <a:p>
            <a:endParaRPr lang="en-US" sz="3600" dirty="0"/>
          </a:p>
        </p:txBody>
      </p:sp>
      <p:sp>
        <p:nvSpPr>
          <p:cNvPr id="12" name="Rounded Rectangle 2">
            <a:extLst>
              <a:ext uri="{FF2B5EF4-FFF2-40B4-BE49-F238E27FC236}">
                <a16:creationId xmlns:a16="http://schemas.microsoft.com/office/drawing/2014/main" xmlns="" id="{C77EED0D-B33C-458E-9BFF-DF84C898C495}"/>
              </a:ext>
            </a:extLst>
          </p:cNvPr>
          <p:cNvSpPr/>
          <p:nvPr/>
        </p:nvSpPr>
        <p:spPr>
          <a:xfrm>
            <a:off x="4812632" y="144072"/>
            <a:ext cx="7379368" cy="2087477"/>
          </a:xfrm>
          <a:prstGeom prst="round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Blasphemy: </a:t>
            </a:r>
            <a:r>
              <a:rPr lang="en-US" sz="4000" b="1" dirty="0">
                <a:solidFill>
                  <a:srgbClr val="0070C0"/>
                </a:solidFill>
              </a:rPr>
              <a:t>All the money and influence in the world won’t satisfy you or make you happy</a:t>
            </a:r>
            <a:endParaRPr lang="en-US" sz="3600" b="1" dirty="0">
              <a:solidFill>
                <a:srgbClr val="0070C0"/>
              </a:solidFill>
            </a:endParaRPr>
          </a:p>
        </p:txBody>
      </p:sp>
      <p:sp>
        <p:nvSpPr>
          <p:cNvPr id="13" name="Rounded Rectangle 2">
            <a:extLst>
              <a:ext uri="{FF2B5EF4-FFF2-40B4-BE49-F238E27FC236}">
                <a16:creationId xmlns:a16="http://schemas.microsoft.com/office/drawing/2014/main" xmlns="" id="{B8602B53-83D5-4A94-B0DD-8699AD9657BD}"/>
              </a:ext>
            </a:extLst>
          </p:cNvPr>
          <p:cNvSpPr/>
          <p:nvPr/>
        </p:nvSpPr>
        <p:spPr>
          <a:xfrm>
            <a:off x="4935420" y="3680249"/>
            <a:ext cx="4996371" cy="641446"/>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Zacchaeus was lost</a:t>
            </a:r>
            <a:endParaRPr lang="en-US" sz="4000" b="1" dirty="0"/>
          </a:p>
        </p:txBody>
      </p:sp>
      <p:sp>
        <p:nvSpPr>
          <p:cNvPr id="14" name="Rounded Rectangle 2">
            <a:extLst>
              <a:ext uri="{FF2B5EF4-FFF2-40B4-BE49-F238E27FC236}">
                <a16:creationId xmlns:a16="http://schemas.microsoft.com/office/drawing/2014/main" xmlns="" id="{45BBFBFF-CF6D-4B87-85AC-C08DAE3AC6A1}"/>
              </a:ext>
            </a:extLst>
          </p:cNvPr>
          <p:cNvSpPr/>
          <p:nvPr/>
        </p:nvSpPr>
        <p:spPr>
          <a:xfrm>
            <a:off x="6288437" y="4463098"/>
            <a:ext cx="4502971" cy="641446"/>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And he knew it</a:t>
            </a:r>
            <a:endParaRPr lang="en-US" sz="4000" b="1" dirty="0"/>
          </a:p>
        </p:txBody>
      </p:sp>
    </p:spTree>
    <p:extLst>
      <p:ext uri="{BB962C8B-B14F-4D97-AF65-F5344CB8AC3E}">
        <p14:creationId xmlns:p14="http://schemas.microsoft.com/office/powerpoint/2010/main" val="8080878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d1lfxha3ugu3d4.cloudfront.net/images/opencollection/objects/size4/00.159.189_PS2.jpg">
            <a:extLst>
              <a:ext uri="{FF2B5EF4-FFF2-40B4-BE49-F238E27FC236}">
                <a16:creationId xmlns:a16="http://schemas.microsoft.com/office/drawing/2014/main" xmlns="" id="{A22576F0-CC89-45E5-843C-B7D471F8168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2585665" y="0"/>
            <a:ext cx="9606336" cy="685799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xmlns="" id="{37889C78-C767-4EA8-92C1-C7EA0FE10CE7}"/>
              </a:ext>
            </a:extLst>
          </p:cNvPr>
          <p:cNvSpPr/>
          <p:nvPr/>
        </p:nvSpPr>
        <p:spPr>
          <a:xfrm>
            <a:off x="0" y="6011780"/>
            <a:ext cx="12192000" cy="846220"/>
          </a:xfrm>
          <a:prstGeom prst="rect">
            <a:avLst/>
          </a:prstGeom>
          <a:solidFill>
            <a:schemeClr val="accent4">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3200" b="1" baseline="30000" dirty="0">
                <a:solidFill>
                  <a:schemeClr val="tx1"/>
                </a:solidFill>
              </a:rPr>
              <a:t>10 </a:t>
            </a:r>
            <a:r>
              <a:rPr lang="en-US" sz="3200" dirty="0">
                <a:solidFill>
                  <a:schemeClr val="tx1"/>
                </a:solidFill>
              </a:rPr>
              <a:t>For the Son of Man has come to seek and to save that which was </a:t>
            </a:r>
            <a:r>
              <a:rPr lang="en-US" sz="3200" b="1" u="sng" dirty="0">
                <a:solidFill>
                  <a:srgbClr val="002060"/>
                </a:solidFill>
              </a:rPr>
              <a:t>lost</a:t>
            </a:r>
            <a:r>
              <a:rPr lang="en-US" sz="3200" dirty="0">
                <a:solidFill>
                  <a:schemeClr val="tx1"/>
                </a:solidFill>
              </a:rPr>
              <a:t>.</a:t>
            </a:r>
            <a:endParaRPr lang="en-US" sz="3600" dirty="0"/>
          </a:p>
        </p:txBody>
      </p:sp>
      <p:sp>
        <p:nvSpPr>
          <p:cNvPr id="2" name="Rectangle 1">
            <a:extLst>
              <a:ext uri="{FF2B5EF4-FFF2-40B4-BE49-F238E27FC236}">
                <a16:creationId xmlns:a16="http://schemas.microsoft.com/office/drawing/2014/main" xmlns="" id="{ECA9F0BC-1E99-467B-9662-C3A0D2E2DBCE}"/>
              </a:ext>
            </a:extLst>
          </p:cNvPr>
          <p:cNvSpPr/>
          <p:nvPr/>
        </p:nvSpPr>
        <p:spPr>
          <a:xfrm>
            <a:off x="0" y="0"/>
            <a:ext cx="4812632" cy="6011779"/>
          </a:xfrm>
          <a:prstGeom prst="rect">
            <a:avLst/>
          </a:prstGeom>
          <a:solidFill>
            <a:srgbClr val="032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600" b="1" i="1" dirty="0"/>
          </a:p>
          <a:p>
            <a:pPr algn="ctr"/>
            <a:r>
              <a:rPr lang="en-US" sz="4600" b="1" i="1" dirty="0"/>
              <a:t>Why did Jesus choose Zacchaeus?</a:t>
            </a:r>
          </a:p>
        </p:txBody>
      </p:sp>
      <p:sp>
        <p:nvSpPr>
          <p:cNvPr id="8" name="Rectangle 7">
            <a:extLst>
              <a:ext uri="{FF2B5EF4-FFF2-40B4-BE49-F238E27FC236}">
                <a16:creationId xmlns:a16="http://schemas.microsoft.com/office/drawing/2014/main" xmlns="" id="{7FD39914-31F4-47AD-A287-5ECD1F61C37B}"/>
              </a:ext>
            </a:extLst>
          </p:cNvPr>
          <p:cNvSpPr/>
          <p:nvPr/>
        </p:nvSpPr>
        <p:spPr>
          <a:xfrm>
            <a:off x="0" y="1990165"/>
            <a:ext cx="4812632" cy="4021615"/>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Luke 19:4 </a:t>
            </a:r>
            <a:r>
              <a:rPr lang="en-US" sz="3200" dirty="0">
                <a:solidFill>
                  <a:schemeClr val="tx1"/>
                </a:solidFill>
              </a:rPr>
              <a:t>So he </a:t>
            </a:r>
            <a:r>
              <a:rPr lang="en-US" sz="3200" b="1" u="sng" dirty="0">
                <a:solidFill>
                  <a:srgbClr val="002060"/>
                </a:solidFill>
              </a:rPr>
              <a:t>ran on ahead </a:t>
            </a:r>
            <a:r>
              <a:rPr lang="en-US" sz="3200" dirty="0">
                <a:solidFill>
                  <a:schemeClr val="tx1"/>
                </a:solidFill>
              </a:rPr>
              <a:t>and </a:t>
            </a:r>
            <a:r>
              <a:rPr lang="en-US" sz="3200" b="1" u="sng" dirty="0">
                <a:solidFill>
                  <a:srgbClr val="002060"/>
                </a:solidFill>
              </a:rPr>
              <a:t>climbed up into a sycamore tree</a:t>
            </a:r>
            <a:r>
              <a:rPr lang="en-US" sz="3200" b="1" dirty="0">
                <a:solidFill>
                  <a:srgbClr val="002060"/>
                </a:solidFill>
              </a:rPr>
              <a:t> </a:t>
            </a:r>
            <a:r>
              <a:rPr lang="en-US" sz="3200" dirty="0">
                <a:solidFill>
                  <a:schemeClr val="tx1"/>
                </a:solidFill>
              </a:rPr>
              <a:t>in order to see Him… </a:t>
            </a:r>
            <a:r>
              <a:rPr lang="en-US" sz="3200" b="1" baseline="30000" dirty="0">
                <a:solidFill>
                  <a:schemeClr val="accent4">
                    <a:lumMod val="20000"/>
                    <a:lumOff val="80000"/>
                  </a:schemeClr>
                </a:solidFill>
              </a:rPr>
              <a:t>6 </a:t>
            </a:r>
            <a:r>
              <a:rPr lang="en-US" sz="3200" dirty="0">
                <a:solidFill>
                  <a:schemeClr val="accent4">
                    <a:lumMod val="20000"/>
                    <a:lumOff val="80000"/>
                  </a:schemeClr>
                </a:solidFill>
              </a:rPr>
              <a:t>And he hurried and came down and received Him gladly. </a:t>
            </a:r>
          </a:p>
          <a:p>
            <a:endParaRPr lang="en-US" sz="3200" dirty="0">
              <a:solidFill>
                <a:schemeClr val="tx1"/>
              </a:solidFill>
            </a:endParaRPr>
          </a:p>
          <a:p>
            <a:endParaRPr lang="en-US" sz="3600" dirty="0"/>
          </a:p>
        </p:txBody>
      </p:sp>
      <p:sp>
        <p:nvSpPr>
          <p:cNvPr id="12" name="Rounded Rectangle 2">
            <a:extLst>
              <a:ext uri="{FF2B5EF4-FFF2-40B4-BE49-F238E27FC236}">
                <a16:creationId xmlns:a16="http://schemas.microsoft.com/office/drawing/2014/main" xmlns="" id="{C77EED0D-B33C-458E-9BFF-DF84C898C495}"/>
              </a:ext>
            </a:extLst>
          </p:cNvPr>
          <p:cNvSpPr/>
          <p:nvPr/>
        </p:nvSpPr>
        <p:spPr>
          <a:xfrm>
            <a:off x="4812632" y="144072"/>
            <a:ext cx="7379368" cy="2087477"/>
          </a:xfrm>
          <a:prstGeom prst="round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Blasphemy: All the money and influence in the world won’t satisfy you or make you happy</a:t>
            </a:r>
            <a:endParaRPr lang="en-US" sz="3600" b="1" dirty="0"/>
          </a:p>
        </p:txBody>
      </p:sp>
      <p:sp>
        <p:nvSpPr>
          <p:cNvPr id="13" name="Rounded Rectangle 2">
            <a:extLst>
              <a:ext uri="{FF2B5EF4-FFF2-40B4-BE49-F238E27FC236}">
                <a16:creationId xmlns:a16="http://schemas.microsoft.com/office/drawing/2014/main" xmlns="" id="{B8602B53-83D5-4A94-B0DD-8699AD9657BD}"/>
              </a:ext>
            </a:extLst>
          </p:cNvPr>
          <p:cNvSpPr/>
          <p:nvPr/>
        </p:nvSpPr>
        <p:spPr>
          <a:xfrm>
            <a:off x="4935420" y="3680249"/>
            <a:ext cx="4996371" cy="641446"/>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Zacchaeus was lost</a:t>
            </a:r>
            <a:endParaRPr lang="en-US" sz="4000" b="1" dirty="0"/>
          </a:p>
        </p:txBody>
      </p:sp>
      <p:sp>
        <p:nvSpPr>
          <p:cNvPr id="14" name="Rounded Rectangle 2">
            <a:extLst>
              <a:ext uri="{FF2B5EF4-FFF2-40B4-BE49-F238E27FC236}">
                <a16:creationId xmlns:a16="http://schemas.microsoft.com/office/drawing/2014/main" xmlns="" id="{45BBFBFF-CF6D-4B87-85AC-C08DAE3AC6A1}"/>
              </a:ext>
            </a:extLst>
          </p:cNvPr>
          <p:cNvSpPr/>
          <p:nvPr/>
        </p:nvSpPr>
        <p:spPr>
          <a:xfrm>
            <a:off x="6288437" y="4463098"/>
            <a:ext cx="4502971" cy="641446"/>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And he knew it</a:t>
            </a:r>
            <a:endParaRPr lang="en-US" sz="4000" b="1" dirty="0"/>
          </a:p>
        </p:txBody>
      </p:sp>
    </p:spTree>
    <p:extLst>
      <p:ext uri="{BB962C8B-B14F-4D97-AF65-F5344CB8AC3E}">
        <p14:creationId xmlns:p14="http://schemas.microsoft.com/office/powerpoint/2010/main" val="21612107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6061A8D7-7049-428F-BC37-E4CF0425DA08}"/>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dirty="0">
              <a:solidFill>
                <a:schemeClr val="tx1"/>
              </a:solidFill>
            </a:endParaRPr>
          </a:p>
          <a:p>
            <a:endParaRPr lang="en-US" sz="3200" dirty="0">
              <a:solidFill>
                <a:schemeClr val="tx1"/>
              </a:solidFill>
            </a:endParaRPr>
          </a:p>
          <a:p>
            <a:endParaRPr lang="en-US" sz="3200" dirty="0">
              <a:solidFill>
                <a:schemeClr val="tx1"/>
              </a:solidFill>
            </a:endParaRPr>
          </a:p>
          <a:p>
            <a:endParaRPr lang="en-US" sz="3200" dirty="0">
              <a:solidFill>
                <a:schemeClr val="tx1"/>
              </a:solidFill>
            </a:endParaRPr>
          </a:p>
          <a:p>
            <a:endParaRPr lang="en-US" sz="3200" dirty="0">
              <a:solidFill>
                <a:schemeClr val="tx1"/>
              </a:solidFill>
            </a:endParaRPr>
          </a:p>
          <a:p>
            <a:r>
              <a:rPr lang="en-US" sz="3200" dirty="0">
                <a:solidFill>
                  <a:schemeClr val="tx1"/>
                </a:solidFill>
              </a:rPr>
              <a:t>Does great wealth bring fulfillment? </a:t>
            </a:r>
          </a:p>
          <a:p>
            <a:endParaRPr lang="en-US" sz="3200" dirty="0">
              <a:solidFill>
                <a:schemeClr val="tx1"/>
              </a:solidFill>
            </a:endParaRPr>
          </a:p>
          <a:p>
            <a:r>
              <a:rPr lang="en-US" sz="3200" dirty="0">
                <a:solidFill>
                  <a:schemeClr val="tx1"/>
                </a:solidFill>
              </a:rPr>
              <a:t>An ambitious study by Boston College suggests not. For the first time, researchers prompted the very rich—people with fortunes in excess of $25 million—to speak candidly about their lives. </a:t>
            </a:r>
          </a:p>
          <a:p>
            <a:endParaRPr lang="en-US" sz="3200" dirty="0">
              <a:solidFill>
                <a:schemeClr val="tx1"/>
              </a:solidFill>
            </a:endParaRPr>
          </a:p>
          <a:p>
            <a:r>
              <a:rPr lang="en-US" sz="3200" dirty="0">
                <a:solidFill>
                  <a:schemeClr val="tx1"/>
                </a:solidFill>
              </a:rPr>
              <a:t>The result is a surprising litany of anxieties: their sense of isolation, their worries about work and love, and most of all, their fears for their children.</a:t>
            </a:r>
          </a:p>
          <a:p>
            <a:r>
              <a:rPr lang="en-US" dirty="0">
                <a:solidFill>
                  <a:schemeClr val="tx1"/>
                </a:solidFill>
              </a:rPr>
              <a:t> </a:t>
            </a:r>
          </a:p>
        </p:txBody>
      </p:sp>
      <p:pic>
        <p:nvPicPr>
          <p:cNvPr id="9" name="Picture 8">
            <a:extLst>
              <a:ext uri="{FF2B5EF4-FFF2-40B4-BE49-F238E27FC236}">
                <a16:creationId xmlns:a16="http://schemas.microsoft.com/office/drawing/2014/main" xmlns="" id="{4FD54291-58B1-45AA-BFA8-DC7C91124FC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57670"/>
            <a:ext cx="12192000" cy="2075926"/>
          </a:xfrm>
          <a:prstGeom prst="rect">
            <a:avLst/>
          </a:prstGeom>
        </p:spPr>
      </p:pic>
      <p:pic>
        <p:nvPicPr>
          <p:cNvPr id="4" name="Picture 3">
            <a:extLst>
              <a:ext uri="{FF2B5EF4-FFF2-40B4-BE49-F238E27FC236}">
                <a16:creationId xmlns:a16="http://schemas.microsoft.com/office/drawing/2014/main" xmlns="" id="{11112470-1FA4-457D-8F6B-B8FB518354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84323" y="734573"/>
            <a:ext cx="2357511" cy="722120"/>
          </a:xfrm>
          <a:prstGeom prst="rect">
            <a:avLst/>
          </a:prstGeom>
        </p:spPr>
      </p:pic>
    </p:spTree>
    <p:extLst>
      <p:ext uri="{BB962C8B-B14F-4D97-AF65-F5344CB8AC3E}">
        <p14:creationId xmlns:p14="http://schemas.microsoft.com/office/powerpoint/2010/main" val="927887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d1lfxha3ugu3d4.cloudfront.net/images/opencollection/objects/size4/00.159.189_PS2.jpg">
            <a:extLst>
              <a:ext uri="{FF2B5EF4-FFF2-40B4-BE49-F238E27FC236}">
                <a16:creationId xmlns:a16="http://schemas.microsoft.com/office/drawing/2014/main" xmlns="" id="{A22576F0-CC89-45E5-843C-B7D471F8168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2585665" y="0"/>
            <a:ext cx="9606336" cy="685799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xmlns="" id="{37889C78-C767-4EA8-92C1-C7EA0FE10CE7}"/>
              </a:ext>
            </a:extLst>
          </p:cNvPr>
          <p:cNvSpPr/>
          <p:nvPr/>
        </p:nvSpPr>
        <p:spPr>
          <a:xfrm>
            <a:off x="0" y="6011780"/>
            <a:ext cx="12192000" cy="846220"/>
          </a:xfrm>
          <a:prstGeom prst="rect">
            <a:avLst/>
          </a:prstGeom>
          <a:solidFill>
            <a:schemeClr val="accent4">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3200" b="1" baseline="30000" dirty="0">
                <a:solidFill>
                  <a:schemeClr val="tx1"/>
                </a:solidFill>
              </a:rPr>
              <a:t>10 </a:t>
            </a:r>
            <a:r>
              <a:rPr lang="en-US" sz="3200" dirty="0">
                <a:solidFill>
                  <a:schemeClr val="tx1"/>
                </a:solidFill>
              </a:rPr>
              <a:t>For the Son of Man has come to seek and to save that which was </a:t>
            </a:r>
            <a:r>
              <a:rPr lang="en-US" sz="3200" b="1" u="sng" dirty="0">
                <a:solidFill>
                  <a:srgbClr val="002060"/>
                </a:solidFill>
              </a:rPr>
              <a:t>lost</a:t>
            </a:r>
            <a:r>
              <a:rPr lang="en-US" sz="3200" dirty="0">
                <a:solidFill>
                  <a:schemeClr val="tx1"/>
                </a:solidFill>
              </a:rPr>
              <a:t>.</a:t>
            </a:r>
            <a:endParaRPr lang="en-US" sz="3600" dirty="0"/>
          </a:p>
        </p:txBody>
      </p:sp>
      <p:sp>
        <p:nvSpPr>
          <p:cNvPr id="2" name="Rectangle 1">
            <a:extLst>
              <a:ext uri="{FF2B5EF4-FFF2-40B4-BE49-F238E27FC236}">
                <a16:creationId xmlns:a16="http://schemas.microsoft.com/office/drawing/2014/main" xmlns="" id="{ECA9F0BC-1E99-467B-9662-C3A0D2E2DBCE}"/>
              </a:ext>
            </a:extLst>
          </p:cNvPr>
          <p:cNvSpPr/>
          <p:nvPr/>
        </p:nvSpPr>
        <p:spPr>
          <a:xfrm>
            <a:off x="0" y="0"/>
            <a:ext cx="4812632" cy="6011779"/>
          </a:xfrm>
          <a:prstGeom prst="rect">
            <a:avLst/>
          </a:prstGeom>
          <a:solidFill>
            <a:srgbClr val="032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600" b="1" i="1" dirty="0"/>
          </a:p>
          <a:p>
            <a:pPr algn="ctr"/>
            <a:r>
              <a:rPr lang="en-US" sz="4600" b="1" i="1" dirty="0"/>
              <a:t>Why did Jesus choose Zacchaeus?</a:t>
            </a:r>
          </a:p>
        </p:txBody>
      </p:sp>
      <p:sp>
        <p:nvSpPr>
          <p:cNvPr id="8" name="Rectangle 7">
            <a:extLst>
              <a:ext uri="{FF2B5EF4-FFF2-40B4-BE49-F238E27FC236}">
                <a16:creationId xmlns:a16="http://schemas.microsoft.com/office/drawing/2014/main" xmlns="" id="{7FD39914-31F4-47AD-A287-5ECD1F61C37B}"/>
              </a:ext>
            </a:extLst>
          </p:cNvPr>
          <p:cNvSpPr/>
          <p:nvPr/>
        </p:nvSpPr>
        <p:spPr>
          <a:xfrm>
            <a:off x="0" y="1990165"/>
            <a:ext cx="4812632" cy="4021615"/>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Luke 19:4 </a:t>
            </a:r>
            <a:r>
              <a:rPr lang="en-US" sz="3200" dirty="0">
                <a:solidFill>
                  <a:schemeClr val="tx1"/>
                </a:solidFill>
              </a:rPr>
              <a:t>So he </a:t>
            </a:r>
            <a:r>
              <a:rPr lang="en-US" sz="3200" b="1" u="sng" dirty="0">
                <a:solidFill>
                  <a:srgbClr val="002060"/>
                </a:solidFill>
              </a:rPr>
              <a:t>ran on ahead </a:t>
            </a:r>
            <a:r>
              <a:rPr lang="en-US" sz="3200" dirty="0">
                <a:solidFill>
                  <a:schemeClr val="tx1"/>
                </a:solidFill>
              </a:rPr>
              <a:t>and </a:t>
            </a:r>
            <a:r>
              <a:rPr lang="en-US" sz="3200" b="1" u="sng" dirty="0">
                <a:solidFill>
                  <a:srgbClr val="002060"/>
                </a:solidFill>
              </a:rPr>
              <a:t>climbed up into a sycamore tree</a:t>
            </a:r>
            <a:r>
              <a:rPr lang="en-US" sz="3200" b="1" dirty="0">
                <a:solidFill>
                  <a:srgbClr val="002060"/>
                </a:solidFill>
              </a:rPr>
              <a:t> </a:t>
            </a:r>
            <a:r>
              <a:rPr lang="en-US" sz="3200" dirty="0">
                <a:solidFill>
                  <a:schemeClr val="tx1"/>
                </a:solidFill>
              </a:rPr>
              <a:t>in order to see Him… </a:t>
            </a:r>
            <a:r>
              <a:rPr lang="en-US" sz="3200" b="1" baseline="30000" dirty="0">
                <a:solidFill>
                  <a:schemeClr val="accent4">
                    <a:lumMod val="20000"/>
                    <a:lumOff val="80000"/>
                  </a:schemeClr>
                </a:solidFill>
              </a:rPr>
              <a:t>6 </a:t>
            </a:r>
            <a:r>
              <a:rPr lang="en-US" sz="3200" dirty="0">
                <a:solidFill>
                  <a:schemeClr val="accent4">
                    <a:lumMod val="20000"/>
                    <a:lumOff val="80000"/>
                  </a:schemeClr>
                </a:solidFill>
              </a:rPr>
              <a:t>And he hurried and came down and received Him gladly. </a:t>
            </a:r>
          </a:p>
          <a:p>
            <a:endParaRPr lang="en-US" sz="3200" dirty="0">
              <a:solidFill>
                <a:schemeClr val="tx1"/>
              </a:solidFill>
            </a:endParaRPr>
          </a:p>
          <a:p>
            <a:endParaRPr lang="en-US" sz="3600" dirty="0"/>
          </a:p>
        </p:txBody>
      </p:sp>
      <p:sp>
        <p:nvSpPr>
          <p:cNvPr id="12" name="Rounded Rectangle 2">
            <a:extLst>
              <a:ext uri="{FF2B5EF4-FFF2-40B4-BE49-F238E27FC236}">
                <a16:creationId xmlns:a16="http://schemas.microsoft.com/office/drawing/2014/main" xmlns="" id="{C77EED0D-B33C-458E-9BFF-DF84C898C495}"/>
              </a:ext>
            </a:extLst>
          </p:cNvPr>
          <p:cNvSpPr/>
          <p:nvPr/>
        </p:nvSpPr>
        <p:spPr>
          <a:xfrm>
            <a:off x="4812632" y="144072"/>
            <a:ext cx="7379368" cy="2087477"/>
          </a:xfrm>
          <a:prstGeom prst="round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Blasphemy: All the money and influence in the world won’t satisfy you or make you happy</a:t>
            </a:r>
            <a:endParaRPr lang="en-US" sz="3600" b="1" dirty="0"/>
          </a:p>
        </p:txBody>
      </p:sp>
      <p:sp>
        <p:nvSpPr>
          <p:cNvPr id="13" name="Rounded Rectangle 2">
            <a:extLst>
              <a:ext uri="{FF2B5EF4-FFF2-40B4-BE49-F238E27FC236}">
                <a16:creationId xmlns:a16="http://schemas.microsoft.com/office/drawing/2014/main" xmlns="" id="{B8602B53-83D5-4A94-B0DD-8699AD9657BD}"/>
              </a:ext>
            </a:extLst>
          </p:cNvPr>
          <p:cNvSpPr/>
          <p:nvPr/>
        </p:nvSpPr>
        <p:spPr>
          <a:xfrm>
            <a:off x="4935420" y="3680249"/>
            <a:ext cx="4996371" cy="641446"/>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Zacchaeus was lost</a:t>
            </a:r>
            <a:endParaRPr lang="en-US" sz="4000" b="1" dirty="0"/>
          </a:p>
        </p:txBody>
      </p:sp>
      <p:sp>
        <p:nvSpPr>
          <p:cNvPr id="14" name="Rounded Rectangle 2">
            <a:extLst>
              <a:ext uri="{FF2B5EF4-FFF2-40B4-BE49-F238E27FC236}">
                <a16:creationId xmlns:a16="http://schemas.microsoft.com/office/drawing/2014/main" xmlns="" id="{45BBFBFF-CF6D-4B87-85AC-C08DAE3AC6A1}"/>
              </a:ext>
            </a:extLst>
          </p:cNvPr>
          <p:cNvSpPr/>
          <p:nvPr/>
        </p:nvSpPr>
        <p:spPr>
          <a:xfrm>
            <a:off x="6288437" y="4463098"/>
            <a:ext cx="4502971" cy="641446"/>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And he knew it</a:t>
            </a:r>
            <a:endParaRPr lang="en-US" sz="4000" b="1" dirty="0"/>
          </a:p>
        </p:txBody>
      </p:sp>
      <p:pic>
        <p:nvPicPr>
          <p:cNvPr id="4" name="Picture 3">
            <a:extLst>
              <a:ext uri="{FF2B5EF4-FFF2-40B4-BE49-F238E27FC236}">
                <a16:creationId xmlns:a16="http://schemas.microsoft.com/office/drawing/2014/main" xmlns="" id="{11112470-1FA4-457D-8F6B-B8FB518354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34489" y="465690"/>
            <a:ext cx="2357511" cy="722120"/>
          </a:xfrm>
          <a:prstGeom prst="rect">
            <a:avLst/>
          </a:prstGeom>
        </p:spPr>
      </p:pic>
      <p:sp>
        <p:nvSpPr>
          <p:cNvPr id="7" name="Rectangle 6">
            <a:extLst>
              <a:ext uri="{FF2B5EF4-FFF2-40B4-BE49-F238E27FC236}">
                <a16:creationId xmlns:a16="http://schemas.microsoft.com/office/drawing/2014/main" xmlns="" id="{6061A8D7-7049-428F-BC37-E4CF0425DA08}"/>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dirty="0">
              <a:solidFill>
                <a:schemeClr val="tx1"/>
              </a:solidFill>
            </a:endParaRPr>
          </a:p>
          <a:p>
            <a:endParaRPr lang="en-US" sz="3200" dirty="0">
              <a:solidFill>
                <a:schemeClr val="tx1"/>
              </a:solidFill>
            </a:endParaRPr>
          </a:p>
          <a:p>
            <a:endParaRPr lang="en-US" sz="3200" dirty="0">
              <a:solidFill>
                <a:schemeClr val="tx1"/>
              </a:solidFill>
            </a:endParaRPr>
          </a:p>
          <a:p>
            <a:r>
              <a:rPr lang="en-US" sz="3200" dirty="0">
                <a:solidFill>
                  <a:schemeClr val="tx1"/>
                </a:solidFill>
              </a:rPr>
              <a:t>Roughly 165 households responded, 120 of which have at least $25 million in assets. The respondents’ average net worth is $78 million, and two report being billionaires. The goal, say the survey’s architects, was to weed out all but those at or approaching complete financial security.</a:t>
            </a:r>
          </a:p>
          <a:p>
            <a:endParaRPr lang="en-US" sz="3200" dirty="0">
              <a:solidFill>
                <a:schemeClr val="tx1"/>
              </a:solidFill>
            </a:endParaRPr>
          </a:p>
          <a:p>
            <a:endParaRPr lang="en-US" dirty="0">
              <a:solidFill>
                <a:schemeClr val="tx1"/>
              </a:solidFill>
            </a:endParaRPr>
          </a:p>
        </p:txBody>
      </p:sp>
      <p:pic>
        <p:nvPicPr>
          <p:cNvPr id="15" name="Picture 14">
            <a:extLst>
              <a:ext uri="{FF2B5EF4-FFF2-40B4-BE49-F238E27FC236}">
                <a16:creationId xmlns:a16="http://schemas.microsoft.com/office/drawing/2014/main" xmlns="" id="{70F7B603-3EA0-48E4-AD0A-18162B69812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0" y="57670"/>
            <a:ext cx="12192000" cy="2075926"/>
          </a:xfrm>
          <a:prstGeom prst="rect">
            <a:avLst/>
          </a:prstGeom>
        </p:spPr>
      </p:pic>
      <p:pic>
        <p:nvPicPr>
          <p:cNvPr id="16" name="Picture 15">
            <a:extLst>
              <a:ext uri="{FF2B5EF4-FFF2-40B4-BE49-F238E27FC236}">
                <a16:creationId xmlns:a16="http://schemas.microsoft.com/office/drawing/2014/main" xmlns="" id="{AE3AE572-ABDB-4717-A180-EC7E263ABE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84323" y="734573"/>
            <a:ext cx="2357511" cy="722120"/>
          </a:xfrm>
          <a:prstGeom prst="rect">
            <a:avLst/>
          </a:prstGeom>
        </p:spPr>
      </p:pic>
    </p:spTree>
    <p:extLst>
      <p:ext uri="{BB962C8B-B14F-4D97-AF65-F5344CB8AC3E}">
        <p14:creationId xmlns:p14="http://schemas.microsoft.com/office/powerpoint/2010/main" val="28571203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d1lfxha3ugu3d4.cloudfront.net/images/opencollection/objects/size4/00.159.189_PS2.jpg">
            <a:extLst>
              <a:ext uri="{FF2B5EF4-FFF2-40B4-BE49-F238E27FC236}">
                <a16:creationId xmlns:a16="http://schemas.microsoft.com/office/drawing/2014/main" xmlns="" id="{A22576F0-CC89-45E5-843C-B7D471F8168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2585665" y="0"/>
            <a:ext cx="9606336" cy="685799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xmlns="" id="{37889C78-C767-4EA8-92C1-C7EA0FE10CE7}"/>
              </a:ext>
            </a:extLst>
          </p:cNvPr>
          <p:cNvSpPr/>
          <p:nvPr/>
        </p:nvSpPr>
        <p:spPr>
          <a:xfrm>
            <a:off x="0" y="6011780"/>
            <a:ext cx="12192000" cy="846220"/>
          </a:xfrm>
          <a:prstGeom prst="rect">
            <a:avLst/>
          </a:prstGeom>
          <a:solidFill>
            <a:schemeClr val="accent4">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3200" b="1" baseline="30000" dirty="0">
                <a:solidFill>
                  <a:schemeClr val="tx1"/>
                </a:solidFill>
              </a:rPr>
              <a:t>10 </a:t>
            </a:r>
            <a:r>
              <a:rPr lang="en-US" sz="3200" dirty="0">
                <a:solidFill>
                  <a:schemeClr val="tx1"/>
                </a:solidFill>
              </a:rPr>
              <a:t>For the Son of Man has come to seek and to save that which was </a:t>
            </a:r>
            <a:r>
              <a:rPr lang="en-US" sz="3200" b="1" u="sng" dirty="0">
                <a:solidFill>
                  <a:srgbClr val="002060"/>
                </a:solidFill>
              </a:rPr>
              <a:t>lost</a:t>
            </a:r>
            <a:r>
              <a:rPr lang="en-US" sz="3200" dirty="0">
                <a:solidFill>
                  <a:schemeClr val="tx1"/>
                </a:solidFill>
              </a:rPr>
              <a:t>.</a:t>
            </a:r>
            <a:endParaRPr lang="en-US" sz="3600" dirty="0"/>
          </a:p>
        </p:txBody>
      </p:sp>
      <p:sp>
        <p:nvSpPr>
          <p:cNvPr id="2" name="Rectangle 1">
            <a:extLst>
              <a:ext uri="{FF2B5EF4-FFF2-40B4-BE49-F238E27FC236}">
                <a16:creationId xmlns:a16="http://schemas.microsoft.com/office/drawing/2014/main" xmlns="" id="{ECA9F0BC-1E99-467B-9662-C3A0D2E2DBCE}"/>
              </a:ext>
            </a:extLst>
          </p:cNvPr>
          <p:cNvSpPr/>
          <p:nvPr/>
        </p:nvSpPr>
        <p:spPr>
          <a:xfrm>
            <a:off x="0" y="0"/>
            <a:ext cx="4812632" cy="6011779"/>
          </a:xfrm>
          <a:prstGeom prst="rect">
            <a:avLst/>
          </a:prstGeom>
          <a:solidFill>
            <a:srgbClr val="032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600" b="1" i="1" dirty="0"/>
          </a:p>
          <a:p>
            <a:pPr algn="ctr"/>
            <a:r>
              <a:rPr lang="en-US" sz="4600" b="1" i="1" dirty="0"/>
              <a:t>Why did Jesus choose Zacchaeus?</a:t>
            </a:r>
          </a:p>
        </p:txBody>
      </p:sp>
      <p:sp>
        <p:nvSpPr>
          <p:cNvPr id="8" name="Rectangle 7">
            <a:extLst>
              <a:ext uri="{FF2B5EF4-FFF2-40B4-BE49-F238E27FC236}">
                <a16:creationId xmlns:a16="http://schemas.microsoft.com/office/drawing/2014/main" xmlns="" id="{7FD39914-31F4-47AD-A287-5ECD1F61C37B}"/>
              </a:ext>
            </a:extLst>
          </p:cNvPr>
          <p:cNvSpPr/>
          <p:nvPr/>
        </p:nvSpPr>
        <p:spPr>
          <a:xfrm>
            <a:off x="0" y="1990165"/>
            <a:ext cx="4812632" cy="4021615"/>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Luke 19:4 </a:t>
            </a:r>
            <a:r>
              <a:rPr lang="en-US" sz="3200" dirty="0">
                <a:solidFill>
                  <a:schemeClr val="tx1"/>
                </a:solidFill>
              </a:rPr>
              <a:t>So he </a:t>
            </a:r>
            <a:r>
              <a:rPr lang="en-US" sz="3200" b="1" u="sng" dirty="0">
                <a:solidFill>
                  <a:srgbClr val="002060"/>
                </a:solidFill>
              </a:rPr>
              <a:t>ran on ahead </a:t>
            </a:r>
            <a:r>
              <a:rPr lang="en-US" sz="3200" dirty="0">
                <a:solidFill>
                  <a:schemeClr val="tx1"/>
                </a:solidFill>
              </a:rPr>
              <a:t>and </a:t>
            </a:r>
            <a:r>
              <a:rPr lang="en-US" sz="3200" b="1" u="sng" dirty="0">
                <a:solidFill>
                  <a:srgbClr val="002060"/>
                </a:solidFill>
              </a:rPr>
              <a:t>climbed up into a sycamore tree</a:t>
            </a:r>
            <a:r>
              <a:rPr lang="en-US" sz="3200" b="1" dirty="0">
                <a:solidFill>
                  <a:srgbClr val="002060"/>
                </a:solidFill>
              </a:rPr>
              <a:t> </a:t>
            </a:r>
            <a:r>
              <a:rPr lang="en-US" sz="3200" dirty="0">
                <a:solidFill>
                  <a:schemeClr val="tx1"/>
                </a:solidFill>
              </a:rPr>
              <a:t>in order to see Him… </a:t>
            </a:r>
            <a:r>
              <a:rPr lang="en-US" sz="3200" b="1" baseline="30000" dirty="0">
                <a:solidFill>
                  <a:schemeClr val="accent4">
                    <a:lumMod val="20000"/>
                    <a:lumOff val="80000"/>
                  </a:schemeClr>
                </a:solidFill>
              </a:rPr>
              <a:t>6 </a:t>
            </a:r>
            <a:r>
              <a:rPr lang="en-US" sz="3200" dirty="0">
                <a:solidFill>
                  <a:schemeClr val="accent4">
                    <a:lumMod val="20000"/>
                    <a:lumOff val="80000"/>
                  </a:schemeClr>
                </a:solidFill>
              </a:rPr>
              <a:t>And he hurried and came down and received Him gladly. </a:t>
            </a:r>
          </a:p>
          <a:p>
            <a:endParaRPr lang="en-US" sz="3200" dirty="0">
              <a:solidFill>
                <a:schemeClr val="tx1"/>
              </a:solidFill>
            </a:endParaRPr>
          </a:p>
          <a:p>
            <a:endParaRPr lang="en-US" sz="3600" dirty="0"/>
          </a:p>
        </p:txBody>
      </p:sp>
      <p:sp>
        <p:nvSpPr>
          <p:cNvPr id="12" name="Rounded Rectangle 2">
            <a:extLst>
              <a:ext uri="{FF2B5EF4-FFF2-40B4-BE49-F238E27FC236}">
                <a16:creationId xmlns:a16="http://schemas.microsoft.com/office/drawing/2014/main" xmlns="" id="{C77EED0D-B33C-458E-9BFF-DF84C898C495}"/>
              </a:ext>
            </a:extLst>
          </p:cNvPr>
          <p:cNvSpPr/>
          <p:nvPr/>
        </p:nvSpPr>
        <p:spPr>
          <a:xfrm>
            <a:off x="4812632" y="144072"/>
            <a:ext cx="7379368" cy="2087477"/>
          </a:xfrm>
          <a:prstGeom prst="round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Blasphemy: All the money and influence in the world won’t satisfy you or make you happy</a:t>
            </a:r>
            <a:endParaRPr lang="en-US" sz="3600" b="1" dirty="0"/>
          </a:p>
        </p:txBody>
      </p:sp>
      <p:sp>
        <p:nvSpPr>
          <p:cNvPr id="13" name="Rounded Rectangle 2">
            <a:extLst>
              <a:ext uri="{FF2B5EF4-FFF2-40B4-BE49-F238E27FC236}">
                <a16:creationId xmlns:a16="http://schemas.microsoft.com/office/drawing/2014/main" xmlns="" id="{B8602B53-83D5-4A94-B0DD-8699AD9657BD}"/>
              </a:ext>
            </a:extLst>
          </p:cNvPr>
          <p:cNvSpPr/>
          <p:nvPr/>
        </p:nvSpPr>
        <p:spPr>
          <a:xfrm>
            <a:off x="4935420" y="3680249"/>
            <a:ext cx="4996371" cy="641446"/>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Zacchaeus was lost</a:t>
            </a:r>
            <a:endParaRPr lang="en-US" sz="4000" b="1" dirty="0"/>
          </a:p>
        </p:txBody>
      </p:sp>
      <p:sp>
        <p:nvSpPr>
          <p:cNvPr id="14" name="Rounded Rectangle 2">
            <a:extLst>
              <a:ext uri="{FF2B5EF4-FFF2-40B4-BE49-F238E27FC236}">
                <a16:creationId xmlns:a16="http://schemas.microsoft.com/office/drawing/2014/main" xmlns="" id="{45BBFBFF-CF6D-4B87-85AC-C08DAE3AC6A1}"/>
              </a:ext>
            </a:extLst>
          </p:cNvPr>
          <p:cNvSpPr/>
          <p:nvPr/>
        </p:nvSpPr>
        <p:spPr>
          <a:xfrm>
            <a:off x="6288437" y="4463098"/>
            <a:ext cx="4502971" cy="641446"/>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And he knew it</a:t>
            </a:r>
            <a:endParaRPr lang="en-US" sz="4000" b="1" dirty="0"/>
          </a:p>
        </p:txBody>
      </p:sp>
      <p:pic>
        <p:nvPicPr>
          <p:cNvPr id="4" name="Picture 3">
            <a:extLst>
              <a:ext uri="{FF2B5EF4-FFF2-40B4-BE49-F238E27FC236}">
                <a16:creationId xmlns:a16="http://schemas.microsoft.com/office/drawing/2014/main" xmlns="" id="{11112470-1FA4-457D-8F6B-B8FB518354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34489" y="465690"/>
            <a:ext cx="2357511" cy="722120"/>
          </a:xfrm>
          <a:prstGeom prst="rect">
            <a:avLst/>
          </a:prstGeom>
        </p:spPr>
      </p:pic>
      <p:sp>
        <p:nvSpPr>
          <p:cNvPr id="7" name="Rectangle 6">
            <a:extLst>
              <a:ext uri="{FF2B5EF4-FFF2-40B4-BE49-F238E27FC236}">
                <a16:creationId xmlns:a16="http://schemas.microsoft.com/office/drawing/2014/main" xmlns="" id="{6061A8D7-7049-428F-BC37-E4CF0425DA08}"/>
              </a:ext>
            </a:extLst>
          </p:cNvPr>
          <p:cNvSpPr/>
          <p:nvPr/>
        </p:nvSpPr>
        <p:spPr>
          <a:xfrm>
            <a:off x="0" y="-1"/>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dirty="0">
              <a:solidFill>
                <a:schemeClr val="tx1"/>
              </a:solidFill>
            </a:endParaRPr>
          </a:p>
          <a:p>
            <a:endParaRPr lang="en-US" sz="3200" dirty="0">
              <a:solidFill>
                <a:schemeClr val="tx1"/>
              </a:solidFill>
            </a:endParaRPr>
          </a:p>
          <a:p>
            <a:endParaRPr lang="en-US" sz="3200" dirty="0">
              <a:solidFill>
                <a:schemeClr val="tx1"/>
              </a:solidFill>
            </a:endParaRPr>
          </a:p>
          <a:p>
            <a:endParaRPr lang="en-US" sz="3200" dirty="0">
              <a:solidFill>
                <a:schemeClr val="tx1"/>
              </a:solidFill>
            </a:endParaRPr>
          </a:p>
          <a:p>
            <a:r>
              <a:rPr lang="en-US" sz="3200" dirty="0">
                <a:solidFill>
                  <a:schemeClr val="tx1"/>
                </a:solidFill>
              </a:rPr>
              <a:t>The respondents turn out to be a generally dissatisfied lot, whose money has contributed to deep anxieties involving love, work, and family. Indeed, they are frequently dissatisfied even with their sizable fortunes. </a:t>
            </a:r>
          </a:p>
          <a:p>
            <a:endParaRPr lang="en-US" sz="3200" dirty="0">
              <a:solidFill>
                <a:schemeClr val="tx1"/>
              </a:solidFill>
            </a:endParaRPr>
          </a:p>
          <a:p>
            <a:r>
              <a:rPr lang="en-US" sz="3200" dirty="0">
                <a:solidFill>
                  <a:schemeClr val="tx1"/>
                </a:solidFill>
              </a:rPr>
              <a:t>Most of them still do not consider themselves financially secure; for that, they say, they would require on average one-quarter more wealth than they currently possess. </a:t>
            </a:r>
          </a:p>
        </p:txBody>
      </p:sp>
      <p:pic>
        <p:nvPicPr>
          <p:cNvPr id="16" name="Picture 15">
            <a:extLst>
              <a:ext uri="{FF2B5EF4-FFF2-40B4-BE49-F238E27FC236}">
                <a16:creationId xmlns:a16="http://schemas.microsoft.com/office/drawing/2014/main" xmlns="" id="{4C7C5AFD-3E26-4A24-BD5D-B978D891ACE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0" y="57670"/>
            <a:ext cx="12192000" cy="2075926"/>
          </a:xfrm>
          <a:prstGeom prst="rect">
            <a:avLst/>
          </a:prstGeom>
        </p:spPr>
      </p:pic>
      <p:pic>
        <p:nvPicPr>
          <p:cNvPr id="15" name="Picture 14">
            <a:extLst>
              <a:ext uri="{FF2B5EF4-FFF2-40B4-BE49-F238E27FC236}">
                <a16:creationId xmlns:a16="http://schemas.microsoft.com/office/drawing/2014/main" xmlns="" id="{6F466681-D0EA-4ABD-9B92-7AB5421E30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84323" y="734573"/>
            <a:ext cx="2357511" cy="722120"/>
          </a:xfrm>
          <a:prstGeom prst="rect">
            <a:avLst/>
          </a:prstGeom>
        </p:spPr>
      </p:pic>
    </p:spTree>
    <p:extLst>
      <p:ext uri="{BB962C8B-B14F-4D97-AF65-F5344CB8AC3E}">
        <p14:creationId xmlns:p14="http://schemas.microsoft.com/office/powerpoint/2010/main" val="1212282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d1lfxha3ugu3d4.cloudfront.net/images/opencollection/objects/size4/00.159.189_PS2.jpg">
            <a:extLst>
              <a:ext uri="{FF2B5EF4-FFF2-40B4-BE49-F238E27FC236}">
                <a16:creationId xmlns:a16="http://schemas.microsoft.com/office/drawing/2014/main" xmlns="" id="{A22576F0-CC89-45E5-843C-B7D471F8168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2585664" y="1"/>
            <a:ext cx="9606336" cy="685799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xmlns="" id="{37889C78-C767-4EA8-92C1-C7EA0FE10CE7}"/>
              </a:ext>
            </a:extLst>
          </p:cNvPr>
          <p:cNvSpPr/>
          <p:nvPr/>
        </p:nvSpPr>
        <p:spPr>
          <a:xfrm>
            <a:off x="0" y="6011780"/>
            <a:ext cx="12192000" cy="846220"/>
          </a:xfrm>
          <a:prstGeom prst="rect">
            <a:avLst/>
          </a:prstGeom>
          <a:solidFill>
            <a:schemeClr val="accent4">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3200" b="1" baseline="30000" dirty="0">
                <a:solidFill>
                  <a:schemeClr val="tx1"/>
                </a:solidFill>
              </a:rPr>
              <a:t>10 </a:t>
            </a:r>
            <a:r>
              <a:rPr lang="en-US" sz="3200" dirty="0">
                <a:solidFill>
                  <a:schemeClr val="tx1"/>
                </a:solidFill>
              </a:rPr>
              <a:t>For the Son of Man has come to seek and to save that which was </a:t>
            </a:r>
            <a:r>
              <a:rPr lang="en-US" sz="3200" b="1" u="sng" dirty="0">
                <a:solidFill>
                  <a:srgbClr val="002060"/>
                </a:solidFill>
              </a:rPr>
              <a:t>lost</a:t>
            </a:r>
            <a:r>
              <a:rPr lang="en-US" sz="3200" dirty="0">
                <a:solidFill>
                  <a:schemeClr val="tx1"/>
                </a:solidFill>
              </a:rPr>
              <a:t>.</a:t>
            </a:r>
            <a:endParaRPr lang="en-US" sz="3600" dirty="0"/>
          </a:p>
        </p:txBody>
      </p:sp>
      <p:sp>
        <p:nvSpPr>
          <p:cNvPr id="2" name="Rectangle 1">
            <a:extLst>
              <a:ext uri="{FF2B5EF4-FFF2-40B4-BE49-F238E27FC236}">
                <a16:creationId xmlns:a16="http://schemas.microsoft.com/office/drawing/2014/main" xmlns="" id="{ECA9F0BC-1E99-467B-9662-C3A0D2E2DBCE}"/>
              </a:ext>
            </a:extLst>
          </p:cNvPr>
          <p:cNvSpPr/>
          <p:nvPr/>
        </p:nvSpPr>
        <p:spPr>
          <a:xfrm>
            <a:off x="0" y="0"/>
            <a:ext cx="4812632" cy="6011779"/>
          </a:xfrm>
          <a:prstGeom prst="rect">
            <a:avLst/>
          </a:prstGeom>
          <a:solidFill>
            <a:srgbClr val="032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600" b="1" i="1" dirty="0"/>
          </a:p>
          <a:p>
            <a:pPr algn="ctr"/>
            <a:r>
              <a:rPr lang="en-US" sz="4600" b="1" i="1" dirty="0"/>
              <a:t>Why did Jesus choose Zacchaeus?</a:t>
            </a:r>
          </a:p>
        </p:txBody>
      </p:sp>
      <p:sp>
        <p:nvSpPr>
          <p:cNvPr id="8" name="Rectangle 7">
            <a:extLst>
              <a:ext uri="{FF2B5EF4-FFF2-40B4-BE49-F238E27FC236}">
                <a16:creationId xmlns:a16="http://schemas.microsoft.com/office/drawing/2014/main" xmlns="" id="{7FD39914-31F4-47AD-A287-5ECD1F61C37B}"/>
              </a:ext>
            </a:extLst>
          </p:cNvPr>
          <p:cNvSpPr/>
          <p:nvPr/>
        </p:nvSpPr>
        <p:spPr>
          <a:xfrm>
            <a:off x="0" y="1990165"/>
            <a:ext cx="4812632" cy="4021615"/>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Luke 19:4 </a:t>
            </a:r>
            <a:r>
              <a:rPr lang="en-US" sz="3200" dirty="0">
                <a:solidFill>
                  <a:schemeClr val="tx1"/>
                </a:solidFill>
              </a:rPr>
              <a:t>So he </a:t>
            </a:r>
            <a:r>
              <a:rPr lang="en-US" sz="3200" b="1" u="sng" dirty="0">
                <a:solidFill>
                  <a:srgbClr val="002060"/>
                </a:solidFill>
              </a:rPr>
              <a:t>ran on ahead </a:t>
            </a:r>
            <a:r>
              <a:rPr lang="en-US" sz="3200" dirty="0">
                <a:solidFill>
                  <a:schemeClr val="tx1"/>
                </a:solidFill>
              </a:rPr>
              <a:t>and </a:t>
            </a:r>
            <a:r>
              <a:rPr lang="en-US" sz="3200" b="1" u="sng" dirty="0">
                <a:solidFill>
                  <a:srgbClr val="002060"/>
                </a:solidFill>
              </a:rPr>
              <a:t>climbed up into a sycamore tree</a:t>
            </a:r>
            <a:r>
              <a:rPr lang="en-US" sz="3200" b="1" dirty="0">
                <a:solidFill>
                  <a:srgbClr val="002060"/>
                </a:solidFill>
              </a:rPr>
              <a:t> </a:t>
            </a:r>
            <a:r>
              <a:rPr lang="en-US" sz="3200" dirty="0">
                <a:solidFill>
                  <a:schemeClr val="tx1"/>
                </a:solidFill>
              </a:rPr>
              <a:t>in order to see Him… </a:t>
            </a:r>
            <a:r>
              <a:rPr lang="en-US" sz="3200" b="1" baseline="30000" dirty="0">
                <a:solidFill>
                  <a:schemeClr val="accent4">
                    <a:lumMod val="20000"/>
                    <a:lumOff val="80000"/>
                  </a:schemeClr>
                </a:solidFill>
              </a:rPr>
              <a:t>6 </a:t>
            </a:r>
            <a:r>
              <a:rPr lang="en-US" sz="3200" dirty="0">
                <a:solidFill>
                  <a:schemeClr val="accent4">
                    <a:lumMod val="20000"/>
                    <a:lumOff val="80000"/>
                  </a:schemeClr>
                </a:solidFill>
              </a:rPr>
              <a:t>And he hurried and came down and received Him gladly. </a:t>
            </a:r>
          </a:p>
          <a:p>
            <a:endParaRPr lang="en-US" sz="3200" dirty="0">
              <a:solidFill>
                <a:schemeClr val="tx1"/>
              </a:solidFill>
            </a:endParaRPr>
          </a:p>
          <a:p>
            <a:endParaRPr lang="en-US" sz="3600" dirty="0"/>
          </a:p>
        </p:txBody>
      </p:sp>
      <p:sp>
        <p:nvSpPr>
          <p:cNvPr id="12" name="Rounded Rectangle 2">
            <a:extLst>
              <a:ext uri="{FF2B5EF4-FFF2-40B4-BE49-F238E27FC236}">
                <a16:creationId xmlns:a16="http://schemas.microsoft.com/office/drawing/2014/main" xmlns="" id="{C77EED0D-B33C-458E-9BFF-DF84C898C495}"/>
              </a:ext>
            </a:extLst>
          </p:cNvPr>
          <p:cNvSpPr/>
          <p:nvPr/>
        </p:nvSpPr>
        <p:spPr>
          <a:xfrm>
            <a:off x="5108291" y="281212"/>
            <a:ext cx="6788050" cy="1388230"/>
          </a:xfrm>
          <a:prstGeom prst="roundRect">
            <a:avLst/>
          </a:prstGeom>
          <a:solidFill>
            <a:schemeClr val="tx1">
              <a:alpha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i="1" dirty="0"/>
              <a:t>I would </a:t>
            </a:r>
            <a:r>
              <a:rPr lang="en-US" sz="4400" b="1" i="1" dirty="0" smtClean="0"/>
              <a:t>never </a:t>
            </a:r>
            <a:r>
              <a:rPr lang="en-US" sz="4400" b="1" i="1" dirty="0"/>
              <a:t>be like Zacchaeus …</a:t>
            </a:r>
            <a:endParaRPr lang="en-US" sz="4000" b="1" i="1" dirty="0"/>
          </a:p>
        </p:txBody>
      </p:sp>
      <p:sp>
        <p:nvSpPr>
          <p:cNvPr id="11" name="Rounded Rectangle 2">
            <a:extLst>
              <a:ext uri="{FF2B5EF4-FFF2-40B4-BE49-F238E27FC236}">
                <a16:creationId xmlns:a16="http://schemas.microsoft.com/office/drawing/2014/main" xmlns="" id="{8C27257B-C2CA-4B6F-A0B6-1BB5B2795C0E}"/>
              </a:ext>
            </a:extLst>
          </p:cNvPr>
          <p:cNvSpPr/>
          <p:nvPr/>
        </p:nvSpPr>
        <p:spPr>
          <a:xfrm>
            <a:off x="4935420" y="3680249"/>
            <a:ext cx="4996371" cy="641446"/>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Zacchaeus was lost</a:t>
            </a:r>
            <a:endParaRPr lang="en-US" sz="4000" b="1" dirty="0"/>
          </a:p>
        </p:txBody>
      </p:sp>
      <p:sp>
        <p:nvSpPr>
          <p:cNvPr id="13" name="Rounded Rectangle 2">
            <a:extLst>
              <a:ext uri="{FF2B5EF4-FFF2-40B4-BE49-F238E27FC236}">
                <a16:creationId xmlns:a16="http://schemas.microsoft.com/office/drawing/2014/main" xmlns="" id="{E5FABA21-57D7-4F61-AF9F-2FD65F79FA51}"/>
              </a:ext>
            </a:extLst>
          </p:cNvPr>
          <p:cNvSpPr/>
          <p:nvPr/>
        </p:nvSpPr>
        <p:spPr>
          <a:xfrm>
            <a:off x="6288437" y="4463098"/>
            <a:ext cx="4502971" cy="641446"/>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And he knew it</a:t>
            </a:r>
            <a:endParaRPr lang="en-US" sz="4000" b="1" dirty="0"/>
          </a:p>
        </p:txBody>
      </p:sp>
    </p:spTree>
    <p:extLst>
      <p:ext uri="{BB962C8B-B14F-4D97-AF65-F5344CB8AC3E}">
        <p14:creationId xmlns:p14="http://schemas.microsoft.com/office/powerpoint/2010/main" val="3661929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91FE2C61-8D2F-4BF0-B398-3FC803A031E6}"/>
              </a:ext>
            </a:extLst>
          </p:cNvPr>
          <p:cNvSpPr/>
          <p:nvPr/>
        </p:nvSpPr>
        <p:spPr>
          <a:xfrm>
            <a:off x="0" y="5842338"/>
            <a:ext cx="12192000" cy="1015663"/>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600" b="1" baseline="30000" dirty="0">
                <a:solidFill>
                  <a:schemeClr val="tx1"/>
                </a:solidFill>
              </a:rPr>
              <a:t>Luke 19:1 </a:t>
            </a:r>
            <a:r>
              <a:rPr lang="en-US" sz="3600" dirty="0">
                <a:solidFill>
                  <a:schemeClr val="tx1"/>
                </a:solidFill>
              </a:rPr>
              <a:t>He entered Jericho and was passing through. </a:t>
            </a:r>
          </a:p>
          <a:p>
            <a:endParaRPr lang="en-US" sz="3600" dirty="0"/>
          </a:p>
        </p:txBody>
      </p:sp>
      <p:sp>
        <p:nvSpPr>
          <p:cNvPr id="8" name="TextBox 7">
            <a:extLst>
              <a:ext uri="{FF2B5EF4-FFF2-40B4-BE49-F238E27FC236}">
                <a16:creationId xmlns:a16="http://schemas.microsoft.com/office/drawing/2014/main" xmlns="" id="{61448FFB-0E2B-4121-956D-BCB844BBA754}"/>
              </a:ext>
            </a:extLst>
          </p:cNvPr>
          <p:cNvSpPr txBox="1"/>
          <p:nvPr/>
        </p:nvSpPr>
        <p:spPr>
          <a:xfrm>
            <a:off x="134353" y="134346"/>
            <a:ext cx="6977277"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5400" b="1" dirty="0">
                <a:solidFill>
                  <a:schemeClr val="bg1"/>
                </a:solidFill>
              </a:rPr>
              <a:t>  Jesus One on One</a:t>
            </a:r>
            <a:endParaRPr lang="en-US" sz="5400" dirty="0">
              <a:solidFill>
                <a:srgbClr val="03272D"/>
              </a:solidFill>
            </a:endParaRPr>
          </a:p>
        </p:txBody>
      </p:sp>
    </p:spTree>
    <p:extLst>
      <p:ext uri="{BB962C8B-B14F-4D97-AF65-F5344CB8AC3E}">
        <p14:creationId xmlns:p14="http://schemas.microsoft.com/office/powerpoint/2010/main" val="36173946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d1lfxha3ugu3d4.cloudfront.net/images/opencollection/objects/size4/00.159.189_PS2.jpg">
            <a:extLst>
              <a:ext uri="{FF2B5EF4-FFF2-40B4-BE49-F238E27FC236}">
                <a16:creationId xmlns:a16="http://schemas.microsoft.com/office/drawing/2014/main" xmlns="" id="{A22576F0-CC89-45E5-843C-B7D471F8168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2585665" y="0"/>
            <a:ext cx="9606336" cy="685799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xmlns="" id="{37889C78-C767-4EA8-92C1-C7EA0FE10CE7}"/>
              </a:ext>
            </a:extLst>
          </p:cNvPr>
          <p:cNvSpPr/>
          <p:nvPr/>
        </p:nvSpPr>
        <p:spPr>
          <a:xfrm>
            <a:off x="0" y="6011780"/>
            <a:ext cx="12192000" cy="846220"/>
          </a:xfrm>
          <a:prstGeom prst="rect">
            <a:avLst/>
          </a:prstGeom>
          <a:solidFill>
            <a:schemeClr val="accent4">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3200" b="1" baseline="30000" dirty="0">
                <a:solidFill>
                  <a:schemeClr val="tx1"/>
                </a:solidFill>
              </a:rPr>
              <a:t>10 </a:t>
            </a:r>
            <a:r>
              <a:rPr lang="en-US" sz="3200" dirty="0">
                <a:solidFill>
                  <a:schemeClr val="tx1"/>
                </a:solidFill>
              </a:rPr>
              <a:t>For the Son of Man has come to seek and to save that which was </a:t>
            </a:r>
            <a:r>
              <a:rPr lang="en-US" sz="3200" b="1" u="sng" dirty="0">
                <a:solidFill>
                  <a:srgbClr val="002060"/>
                </a:solidFill>
              </a:rPr>
              <a:t>lost</a:t>
            </a:r>
            <a:r>
              <a:rPr lang="en-US" sz="3200" dirty="0">
                <a:solidFill>
                  <a:schemeClr val="tx1"/>
                </a:solidFill>
              </a:rPr>
              <a:t>.</a:t>
            </a:r>
            <a:endParaRPr lang="en-US" sz="3600" dirty="0"/>
          </a:p>
        </p:txBody>
      </p:sp>
      <p:sp>
        <p:nvSpPr>
          <p:cNvPr id="2" name="Rectangle 1">
            <a:extLst>
              <a:ext uri="{FF2B5EF4-FFF2-40B4-BE49-F238E27FC236}">
                <a16:creationId xmlns:a16="http://schemas.microsoft.com/office/drawing/2014/main" xmlns="" id="{ECA9F0BC-1E99-467B-9662-C3A0D2E2DBCE}"/>
              </a:ext>
            </a:extLst>
          </p:cNvPr>
          <p:cNvSpPr/>
          <p:nvPr/>
        </p:nvSpPr>
        <p:spPr>
          <a:xfrm>
            <a:off x="0" y="0"/>
            <a:ext cx="4812632" cy="6011779"/>
          </a:xfrm>
          <a:prstGeom prst="rect">
            <a:avLst/>
          </a:prstGeom>
          <a:solidFill>
            <a:srgbClr val="032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600" b="1" i="1" dirty="0"/>
          </a:p>
          <a:p>
            <a:pPr algn="ctr"/>
            <a:r>
              <a:rPr lang="en-US" sz="4600" b="1" i="1" dirty="0"/>
              <a:t>Why did Jesus choose Zacchaeus?</a:t>
            </a:r>
          </a:p>
        </p:txBody>
      </p:sp>
      <p:sp>
        <p:nvSpPr>
          <p:cNvPr id="8" name="Rectangle 7">
            <a:extLst>
              <a:ext uri="{FF2B5EF4-FFF2-40B4-BE49-F238E27FC236}">
                <a16:creationId xmlns:a16="http://schemas.microsoft.com/office/drawing/2014/main" xmlns="" id="{7FD39914-31F4-47AD-A287-5ECD1F61C37B}"/>
              </a:ext>
            </a:extLst>
          </p:cNvPr>
          <p:cNvSpPr/>
          <p:nvPr/>
        </p:nvSpPr>
        <p:spPr>
          <a:xfrm>
            <a:off x="0" y="1990165"/>
            <a:ext cx="4812632" cy="4021615"/>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Luke 19:4 </a:t>
            </a:r>
            <a:r>
              <a:rPr lang="en-US" sz="3200" dirty="0">
                <a:solidFill>
                  <a:schemeClr val="tx1"/>
                </a:solidFill>
              </a:rPr>
              <a:t>So he </a:t>
            </a:r>
            <a:r>
              <a:rPr lang="en-US" sz="3200" b="1" u="sng" dirty="0">
                <a:solidFill>
                  <a:srgbClr val="002060"/>
                </a:solidFill>
              </a:rPr>
              <a:t>ran on ahead </a:t>
            </a:r>
            <a:r>
              <a:rPr lang="en-US" sz="3200" dirty="0">
                <a:solidFill>
                  <a:schemeClr val="tx1"/>
                </a:solidFill>
              </a:rPr>
              <a:t>and </a:t>
            </a:r>
            <a:r>
              <a:rPr lang="en-US" sz="3200" b="1" u="sng" dirty="0">
                <a:solidFill>
                  <a:srgbClr val="002060"/>
                </a:solidFill>
              </a:rPr>
              <a:t>climbed up into a sycamore tree</a:t>
            </a:r>
            <a:r>
              <a:rPr lang="en-US" sz="3200" b="1" dirty="0">
                <a:solidFill>
                  <a:srgbClr val="002060"/>
                </a:solidFill>
              </a:rPr>
              <a:t> </a:t>
            </a:r>
            <a:r>
              <a:rPr lang="en-US" sz="3200" dirty="0">
                <a:solidFill>
                  <a:schemeClr val="tx1"/>
                </a:solidFill>
              </a:rPr>
              <a:t>in order to see Him… </a:t>
            </a:r>
            <a:r>
              <a:rPr lang="en-US" sz="3200" b="1" baseline="30000" dirty="0">
                <a:solidFill>
                  <a:schemeClr val="accent4">
                    <a:lumMod val="20000"/>
                    <a:lumOff val="80000"/>
                  </a:schemeClr>
                </a:solidFill>
              </a:rPr>
              <a:t>6 </a:t>
            </a:r>
            <a:r>
              <a:rPr lang="en-US" sz="3200" dirty="0">
                <a:solidFill>
                  <a:schemeClr val="accent4">
                    <a:lumMod val="20000"/>
                    <a:lumOff val="80000"/>
                  </a:schemeClr>
                </a:solidFill>
              </a:rPr>
              <a:t>And he hurried and came down and received Him gladly. </a:t>
            </a:r>
          </a:p>
          <a:p>
            <a:endParaRPr lang="en-US" sz="3200" dirty="0">
              <a:solidFill>
                <a:schemeClr val="tx1"/>
              </a:solidFill>
            </a:endParaRPr>
          </a:p>
          <a:p>
            <a:endParaRPr lang="en-US" sz="3600" dirty="0"/>
          </a:p>
        </p:txBody>
      </p:sp>
      <p:sp>
        <p:nvSpPr>
          <p:cNvPr id="9" name="Rounded Rectangle 2">
            <a:extLst>
              <a:ext uri="{FF2B5EF4-FFF2-40B4-BE49-F238E27FC236}">
                <a16:creationId xmlns:a16="http://schemas.microsoft.com/office/drawing/2014/main" xmlns="" id="{CD485D6D-3F9F-4B74-BD3E-4AB7CBF557AB}"/>
              </a:ext>
            </a:extLst>
          </p:cNvPr>
          <p:cNvSpPr/>
          <p:nvPr/>
        </p:nvSpPr>
        <p:spPr>
          <a:xfrm>
            <a:off x="4935420" y="3680249"/>
            <a:ext cx="4996371" cy="641446"/>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Zacchaeus was lost</a:t>
            </a:r>
            <a:endParaRPr lang="en-US" sz="4000" b="1" dirty="0"/>
          </a:p>
        </p:txBody>
      </p:sp>
      <p:sp>
        <p:nvSpPr>
          <p:cNvPr id="10" name="Rounded Rectangle 2">
            <a:extLst>
              <a:ext uri="{FF2B5EF4-FFF2-40B4-BE49-F238E27FC236}">
                <a16:creationId xmlns:a16="http://schemas.microsoft.com/office/drawing/2014/main" xmlns="" id="{3D89D2F9-E8E8-4666-8984-B595348FCF35}"/>
              </a:ext>
            </a:extLst>
          </p:cNvPr>
          <p:cNvSpPr/>
          <p:nvPr/>
        </p:nvSpPr>
        <p:spPr>
          <a:xfrm>
            <a:off x="6288437" y="4463098"/>
            <a:ext cx="4502971" cy="641446"/>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And he knew it</a:t>
            </a:r>
            <a:endParaRPr lang="en-US" sz="4000" b="1" dirty="0"/>
          </a:p>
        </p:txBody>
      </p:sp>
      <p:sp>
        <p:nvSpPr>
          <p:cNvPr id="11" name="Rounded Rectangle 2">
            <a:extLst>
              <a:ext uri="{FF2B5EF4-FFF2-40B4-BE49-F238E27FC236}">
                <a16:creationId xmlns:a16="http://schemas.microsoft.com/office/drawing/2014/main" xmlns="" id="{8251F6D7-DC66-46C5-BC63-951840AB6525}"/>
              </a:ext>
            </a:extLst>
          </p:cNvPr>
          <p:cNvSpPr/>
          <p:nvPr/>
        </p:nvSpPr>
        <p:spPr>
          <a:xfrm>
            <a:off x="7201350" y="5245947"/>
            <a:ext cx="4502971" cy="641446"/>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Jesus knew it too</a:t>
            </a:r>
            <a:endParaRPr lang="en-US" sz="4000" b="1" dirty="0"/>
          </a:p>
        </p:txBody>
      </p:sp>
    </p:spTree>
    <p:extLst>
      <p:ext uri="{BB962C8B-B14F-4D97-AF65-F5344CB8AC3E}">
        <p14:creationId xmlns:p14="http://schemas.microsoft.com/office/powerpoint/2010/main" val="3730486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d1lfxha3ugu3d4.cloudfront.net/images/opencollection/objects/size4/00.159.189_PS2.jpg">
            <a:extLst>
              <a:ext uri="{FF2B5EF4-FFF2-40B4-BE49-F238E27FC236}">
                <a16:creationId xmlns:a16="http://schemas.microsoft.com/office/drawing/2014/main" xmlns="" id="{A22576F0-CC89-45E5-843C-B7D471F8168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2585665" y="0"/>
            <a:ext cx="9606336" cy="685799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xmlns="" id="{37889C78-C767-4EA8-92C1-C7EA0FE10CE7}"/>
              </a:ext>
            </a:extLst>
          </p:cNvPr>
          <p:cNvSpPr/>
          <p:nvPr/>
        </p:nvSpPr>
        <p:spPr>
          <a:xfrm>
            <a:off x="0" y="6011780"/>
            <a:ext cx="12192000" cy="846220"/>
          </a:xfrm>
          <a:prstGeom prst="rect">
            <a:avLst/>
          </a:prstGeom>
          <a:solidFill>
            <a:schemeClr val="accent4">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3200" b="1" baseline="30000" dirty="0">
                <a:solidFill>
                  <a:schemeClr val="tx1"/>
                </a:solidFill>
              </a:rPr>
              <a:t>10 </a:t>
            </a:r>
            <a:r>
              <a:rPr lang="en-US" sz="3200" dirty="0">
                <a:solidFill>
                  <a:schemeClr val="tx1"/>
                </a:solidFill>
              </a:rPr>
              <a:t>For the Son of Man has come to seek and to save that which was </a:t>
            </a:r>
            <a:r>
              <a:rPr lang="en-US" sz="3200" b="1" u="sng" dirty="0">
                <a:solidFill>
                  <a:srgbClr val="002060"/>
                </a:solidFill>
              </a:rPr>
              <a:t>lost</a:t>
            </a:r>
            <a:r>
              <a:rPr lang="en-US" sz="3200" dirty="0">
                <a:solidFill>
                  <a:schemeClr val="tx1"/>
                </a:solidFill>
              </a:rPr>
              <a:t>.</a:t>
            </a:r>
            <a:endParaRPr lang="en-US" sz="3600" dirty="0"/>
          </a:p>
        </p:txBody>
      </p:sp>
      <p:sp>
        <p:nvSpPr>
          <p:cNvPr id="2" name="Rectangle 1">
            <a:extLst>
              <a:ext uri="{FF2B5EF4-FFF2-40B4-BE49-F238E27FC236}">
                <a16:creationId xmlns:a16="http://schemas.microsoft.com/office/drawing/2014/main" xmlns="" id="{ECA9F0BC-1E99-467B-9662-C3A0D2E2DBCE}"/>
              </a:ext>
            </a:extLst>
          </p:cNvPr>
          <p:cNvSpPr/>
          <p:nvPr/>
        </p:nvSpPr>
        <p:spPr>
          <a:xfrm>
            <a:off x="0" y="0"/>
            <a:ext cx="4812632" cy="6011779"/>
          </a:xfrm>
          <a:prstGeom prst="rect">
            <a:avLst/>
          </a:prstGeom>
          <a:solidFill>
            <a:srgbClr val="032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600" b="1" i="1" dirty="0"/>
          </a:p>
          <a:p>
            <a:pPr algn="ctr"/>
            <a:r>
              <a:rPr lang="en-US" sz="4600" b="1" i="1" dirty="0"/>
              <a:t>Why did Jesus choose Zacchaeus?</a:t>
            </a:r>
          </a:p>
        </p:txBody>
      </p:sp>
      <p:sp>
        <p:nvSpPr>
          <p:cNvPr id="8" name="Rectangle 7">
            <a:extLst>
              <a:ext uri="{FF2B5EF4-FFF2-40B4-BE49-F238E27FC236}">
                <a16:creationId xmlns:a16="http://schemas.microsoft.com/office/drawing/2014/main" xmlns="" id="{7FD39914-31F4-47AD-A287-5ECD1F61C37B}"/>
              </a:ext>
            </a:extLst>
          </p:cNvPr>
          <p:cNvSpPr/>
          <p:nvPr/>
        </p:nvSpPr>
        <p:spPr>
          <a:xfrm>
            <a:off x="0" y="1990165"/>
            <a:ext cx="4812632" cy="4021615"/>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Luke 19:5 </a:t>
            </a:r>
            <a:r>
              <a:rPr lang="en-US" sz="3200" dirty="0">
                <a:solidFill>
                  <a:schemeClr val="tx1"/>
                </a:solidFill>
              </a:rPr>
              <a:t>When Jesus came to the place, </a:t>
            </a:r>
            <a:r>
              <a:rPr lang="en-US" sz="3100" b="1" u="sng" dirty="0">
                <a:solidFill>
                  <a:srgbClr val="002060"/>
                </a:solidFill>
              </a:rPr>
              <a:t>He looked up and </a:t>
            </a:r>
            <a:r>
              <a:rPr lang="en-US" sz="3200" b="1" u="sng" dirty="0">
                <a:solidFill>
                  <a:srgbClr val="002060"/>
                </a:solidFill>
              </a:rPr>
              <a:t>said to him, “Zacchaeus, hurry and come down</a:t>
            </a:r>
            <a:r>
              <a:rPr lang="en-US" sz="3200" dirty="0">
                <a:solidFill>
                  <a:schemeClr val="tx1"/>
                </a:solidFill>
              </a:rPr>
              <a:t>, for today I must stay at your house.”</a:t>
            </a:r>
            <a:endParaRPr lang="en-US" sz="3600" dirty="0"/>
          </a:p>
        </p:txBody>
      </p:sp>
      <p:sp>
        <p:nvSpPr>
          <p:cNvPr id="12" name="Rounded Rectangle 2">
            <a:extLst>
              <a:ext uri="{FF2B5EF4-FFF2-40B4-BE49-F238E27FC236}">
                <a16:creationId xmlns:a16="http://schemas.microsoft.com/office/drawing/2014/main" xmlns="" id="{62A43940-4B87-41F5-B074-4F83C3DF09C1}"/>
              </a:ext>
            </a:extLst>
          </p:cNvPr>
          <p:cNvSpPr/>
          <p:nvPr/>
        </p:nvSpPr>
        <p:spPr>
          <a:xfrm>
            <a:off x="4935420" y="3680249"/>
            <a:ext cx="4996371" cy="641446"/>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Zacchaeus was lost</a:t>
            </a:r>
            <a:endParaRPr lang="en-US" sz="4000" b="1" dirty="0"/>
          </a:p>
        </p:txBody>
      </p:sp>
      <p:sp>
        <p:nvSpPr>
          <p:cNvPr id="13" name="Rounded Rectangle 2">
            <a:extLst>
              <a:ext uri="{FF2B5EF4-FFF2-40B4-BE49-F238E27FC236}">
                <a16:creationId xmlns:a16="http://schemas.microsoft.com/office/drawing/2014/main" xmlns="" id="{446B1663-14A7-4A3B-8A5D-CD3F24C7974D}"/>
              </a:ext>
            </a:extLst>
          </p:cNvPr>
          <p:cNvSpPr/>
          <p:nvPr/>
        </p:nvSpPr>
        <p:spPr>
          <a:xfrm>
            <a:off x="6288437" y="4463098"/>
            <a:ext cx="4502971" cy="641446"/>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And he knew it</a:t>
            </a:r>
            <a:endParaRPr lang="en-US" sz="4000" b="1" dirty="0"/>
          </a:p>
        </p:txBody>
      </p:sp>
      <p:sp>
        <p:nvSpPr>
          <p:cNvPr id="14" name="Rounded Rectangle 2">
            <a:extLst>
              <a:ext uri="{FF2B5EF4-FFF2-40B4-BE49-F238E27FC236}">
                <a16:creationId xmlns:a16="http://schemas.microsoft.com/office/drawing/2014/main" xmlns="" id="{F7DFAA53-788B-41FB-9AB0-3A7E23DEAAF6}"/>
              </a:ext>
            </a:extLst>
          </p:cNvPr>
          <p:cNvSpPr/>
          <p:nvPr/>
        </p:nvSpPr>
        <p:spPr>
          <a:xfrm>
            <a:off x="7201350" y="5245947"/>
            <a:ext cx="4502971" cy="641446"/>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Jesus knew it too</a:t>
            </a:r>
            <a:endParaRPr lang="en-US" sz="4000" b="1" dirty="0"/>
          </a:p>
        </p:txBody>
      </p:sp>
    </p:spTree>
    <p:extLst>
      <p:ext uri="{BB962C8B-B14F-4D97-AF65-F5344CB8AC3E}">
        <p14:creationId xmlns:p14="http://schemas.microsoft.com/office/powerpoint/2010/main" val="33084228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d1lfxha3ugu3d4.cloudfront.net/images/opencollection/objects/size4/00.159.189_PS2.jpg">
            <a:extLst>
              <a:ext uri="{FF2B5EF4-FFF2-40B4-BE49-F238E27FC236}">
                <a16:creationId xmlns:a16="http://schemas.microsoft.com/office/drawing/2014/main" xmlns="" id="{A22576F0-CC89-45E5-843C-B7D471F8168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2585665" y="0"/>
            <a:ext cx="9606336" cy="685799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xmlns="" id="{37889C78-C767-4EA8-92C1-C7EA0FE10CE7}"/>
              </a:ext>
            </a:extLst>
          </p:cNvPr>
          <p:cNvSpPr/>
          <p:nvPr/>
        </p:nvSpPr>
        <p:spPr>
          <a:xfrm>
            <a:off x="0" y="6011780"/>
            <a:ext cx="12192000" cy="846220"/>
          </a:xfrm>
          <a:prstGeom prst="rect">
            <a:avLst/>
          </a:prstGeom>
          <a:solidFill>
            <a:schemeClr val="accent4">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3200" b="1" baseline="30000" dirty="0">
                <a:solidFill>
                  <a:schemeClr val="tx1"/>
                </a:solidFill>
              </a:rPr>
              <a:t>10 </a:t>
            </a:r>
            <a:r>
              <a:rPr lang="en-US" sz="3200" dirty="0">
                <a:solidFill>
                  <a:schemeClr val="tx1"/>
                </a:solidFill>
              </a:rPr>
              <a:t>For the Son of Man has come to seek and to save that which was </a:t>
            </a:r>
            <a:r>
              <a:rPr lang="en-US" sz="3200" b="1" u="sng" dirty="0">
                <a:solidFill>
                  <a:srgbClr val="002060"/>
                </a:solidFill>
              </a:rPr>
              <a:t>lost</a:t>
            </a:r>
            <a:r>
              <a:rPr lang="en-US" sz="3200" dirty="0">
                <a:solidFill>
                  <a:schemeClr val="tx1"/>
                </a:solidFill>
              </a:rPr>
              <a:t>.</a:t>
            </a:r>
            <a:endParaRPr lang="en-US" sz="3600" dirty="0"/>
          </a:p>
        </p:txBody>
      </p:sp>
      <p:sp>
        <p:nvSpPr>
          <p:cNvPr id="2" name="Rectangle 1">
            <a:extLst>
              <a:ext uri="{FF2B5EF4-FFF2-40B4-BE49-F238E27FC236}">
                <a16:creationId xmlns:a16="http://schemas.microsoft.com/office/drawing/2014/main" xmlns="" id="{ECA9F0BC-1E99-467B-9662-C3A0D2E2DBCE}"/>
              </a:ext>
            </a:extLst>
          </p:cNvPr>
          <p:cNvSpPr/>
          <p:nvPr/>
        </p:nvSpPr>
        <p:spPr>
          <a:xfrm>
            <a:off x="0" y="0"/>
            <a:ext cx="4812632" cy="6011779"/>
          </a:xfrm>
          <a:prstGeom prst="rect">
            <a:avLst/>
          </a:prstGeom>
          <a:solidFill>
            <a:srgbClr val="032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600" b="1" i="1" dirty="0"/>
          </a:p>
          <a:p>
            <a:pPr algn="ctr"/>
            <a:r>
              <a:rPr lang="en-US" sz="4600" b="1" i="1" dirty="0"/>
              <a:t>Why did Jesus choose Zacchaeus?</a:t>
            </a:r>
          </a:p>
        </p:txBody>
      </p:sp>
      <p:sp>
        <p:nvSpPr>
          <p:cNvPr id="8" name="Rectangle 7">
            <a:extLst>
              <a:ext uri="{FF2B5EF4-FFF2-40B4-BE49-F238E27FC236}">
                <a16:creationId xmlns:a16="http://schemas.microsoft.com/office/drawing/2014/main" xmlns="" id="{7FD39914-31F4-47AD-A287-5ECD1F61C37B}"/>
              </a:ext>
            </a:extLst>
          </p:cNvPr>
          <p:cNvSpPr/>
          <p:nvPr/>
        </p:nvSpPr>
        <p:spPr>
          <a:xfrm>
            <a:off x="0" y="1990165"/>
            <a:ext cx="4812632" cy="4021615"/>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Luke 19:5 </a:t>
            </a:r>
            <a:r>
              <a:rPr lang="en-US" sz="3200" dirty="0">
                <a:solidFill>
                  <a:schemeClr val="tx1"/>
                </a:solidFill>
              </a:rPr>
              <a:t>When Jesus came to the place, He looked up and said to him, “Zacchaeus, hurry and come down, for today I must stay at your house.”</a:t>
            </a:r>
            <a:r>
              <a:rPr lang="en-US" sz="3200" b="1" baseline="30000" dirty="0">
                <a:solidFill>
                  <a:schemeClr val="tx1"/>
                </a:solidFill>
              </a:rPr>
              <a:t> 6 </a:t>
            </a:r>
            <a:r>
              <a:rPr lang="en-US" sz="3200" dirty="0">
                <a:solidFill>
                  <a:schemeClr val="tx1"/>
                </a:solidFill>
              </a:rPr>
              <a:t>And he </a:t>
            </a:r>
            <a:r>
              <a:rPr lang="en-US" sz="3200" b="1" u="sng" dirty="0">
                <a:solidFill>
                  <a:srgbClr val="002060"/>
                </a:solidFill>
              </a:rPr>
              <a:t>hurried</a:t>
            </a:r>
            <a:r>
              <a:rPr lang="en-US" sz="3200" u="sng" dirty="0">
                <a:solidFill>
                  <a:schemeClr val="tx1"/>
                </a:solidFill>
              </a:rPr>
              <a:t> </a:t>
            </a:r>
            <a:r>
              <a:rPr lang="en-US" sz="3200" dirty="0">
                <a:solidFill>
                  <a:schemeClr val="tx1"/>
                </a:solidFill>
              </a:rPr>
              <a:t>and </a:t>
            </a:r>
            <a:r>
              <a:rPr lang="en-US" sz="3200" b="1" u="sng" dirty="0">
                <a:solidFill>
                  <a:srgbClr val="002060"/>
                </a:solidFill>
              </a:rPr>
              <a:t>came down</a:t>
            </a:r>
            <a:r>
              <a:rPr lang="en-US" sz="3200" b="1" dirty="0">
                <a:solidFill>
                  <a:srgbClr val="002060"/>
                </a:solidFill>
              </a:rPr>
              <a:t> </a:t>
            </a:r>
            <a:r>
              <a:rPr lang="en-US" sz="3200" dirty="0">
                <a:solidFill>
                  <a:schemeClr val="tx1"/>
                </a:solidFill>
              </a:rPr>
              <a:t>and </a:t>
            </a:r>
            <a:r>
              <a:rPr lang="en-US" sz="3200" b="1" u="sng" dirty="0">
                <a:solidFill>
                  <a:srgbClr val="002060"/>
                </a:solidFill>
              </a:rPr>
              <a:t>received Him gladly.</a:t>
            </a:r>
            <a:r>
              <a:rPr lang="en-US" sz="3200" dirty="0">
                <a:solidFill>
                  <a:schemeClr val="tx1"/>
                </a:solidFill>
              </a:rPr>
              <a:t> </a:t>
            </a:r>
            <a:endParaRPr lang="en-US" sz="3200" dirty="0"/>
          </a:p>
        </p:txBody>
      </p:sp>
      <p:sp>
        <p:nvSpPr>
          <p:cNvPr id="12" name="Rounded Rectangle 2">
            <a:extLst>
              <a:ext uri="{FF2B5EF4-FFF2-40B4-BE49-F238E27FC236}">
                <a16:creationId xmlns:a16="http://schemas.microsoft.com/office/drawing/2014/main" xmlns="" id="{B114DC7A-5D39-4EDD-9B6E-6B1FCF7A8F44}"/>
              </a:ext>
            </a:extLst>
          </p:cNvPr>
          <p:cNvSpPr/>
          <p:nvPr/>
        </p:nvSpPr>
        <p:spPr>
          <a:xfrm>
            <a:off x="4217159" y="201122"/>
            <a:ext cx="7838364" cy="1282929"/>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Jesus saw that Zacchaeus was 2 things: </a:t>
            </a:r>
          </a:p>
          <a:p>
            <a:pPr algn="ctr"/>
            <a:r>
              <a:rPr lang="en-US" sz="3600" b="1" dirty="0"/>
              <a:t>Lost and ready to be found</a:t>
            </a:r>
            <a:endParaRPr lang="en-US" sz="3200" b="1" dirty="0"/>
          </a:p>
        </p:txBody>
      </p:sp>
      <p:sp>
        <p:nvSpPr>
          <p:cNvPr id="14" name="Rounded Rectangle 2">
            <a:extLst>
              <a:ext uri="{FF2B5EF4-FFF2-40B4-BE49-F238E27FC236}">
                <a16:creationId xmlns:a16="http://schemas.microsoft.com/office/drawing/2014/main" xmlns="" id="{D065F181-6F6E-4511-8579-AED6D6511E98}"/>
              </a:ext>
            </a:extLst>
          </p:cNvPr>
          <p:cNvSpPr/>
          <p:nvPr/>
        </p:nvSpPr>
        <p:spPr>
          <a:xfrm>
            <a:off x="4935420" y="3680249"/>
            <a:ext cx="4996371" cy="641446"/>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Zacchaeus was lost</a:t>
            </a:r>
            <a:endParaRPr lang="en-US" sz="4000" b="1" dirty="0"/>
          </a:p>
        </p:txBody>
      </p:sp>
      <p:sp>
        <p:nvSpPr>
          <p:cNvPr id="15" name="Rounded Rectangle 2">
            <a:extLst>
              <a:ext uri="{FF2B5EF4-FFF2-40B4-BE49-F238E27FC236}">
                <a16:creationId xmlns:a16="http://schemas.microsoft.com/office/drawing/2014/main" xmlns="" id="{691B98E1-08D4-4C8A-8FFA-A9D74965AF86}"/>
              </a:ext>
            </a:extLst>
          </p:cNvPr>
          <p:cNvSpPr/>
          <p:nvPr/>
        </p:nvSpPr>
        <p:spPr>
          <a:xfrm>
            <a:off x="6288437" y="4463098"/>
            <a:ext cx="4502971" cy="641446"/>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And he knew it</a:t>
            </a:r>
            <a:endParaRPr lang="en-US" sz="4000" b="1" dirty="0"/>
          </a:p>
        </p:txBody>
      </p:sp>
      <p:sp>
        <p:nvSpPr>
          <p:cNvPr id="16" name="Rounded Rectangle 2">
            <a:extLst>
              <a:ext uri="{FF2B5EF4-FFF2-40B4-BE49-F238E27FC236}">
                <a16:creationId xmlns:a16="http://schemas.microsoft.com/office/drawing/2014/main" xmlns="" id="{9258C904-51DA-48D9-B82C-491D906DE49A}"/>
              </a:ext>
            </a:extLst>
          </p:cNvPr>
          <p:cNvSpPr/>
          <p:nvPr/>
        </p:nvSpPr>
        <p:spPr>
          <a:xfrm>
            <a:off x="7201350" y="5245947"/>
            <a:ext cx="4502971" cy="641446"/>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Jesus knew it too</a:t>
            </a:r>
            <a:endParaRPr lang="en-US" sz="4000" b="1" dirty="0"/>
          </a:p>
        </p:txBody>
      </p:sp>
    </p:spTree>
    <p:extLst>
      <p:ext uri="{BB962C8B-B14F-4D97-AF65-F5344CB8AC3E}">
        <p14:creationId xmlns:p14="http://schemas.microsoft.com/office/powerpoint/2010/main" val="1980220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d1lfxha3ugu3d4.cloudfront.net/images/opencollection/objects/size4/00.159.189_PS2.jpg">
            <a:extLst>
              <a:ext uri="{FF2B5EF4-FFF2-40B4-BE49-F238E27FC236}">
                <a16:creationId xmlns:a16="http://schemas.microsoft.com/office/drawing/2014/main" xmlns="" id="{A22576F0-CC89-45E5-843C-B7D471F8168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2585665" y="0"/>
            <a:ext cx="9606336" cy="685799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xmlns="" id="{37889C78-C767-4EA8-92C1-C7EA0FE10CE7}"/>
              </a:ext>
            </a:extLst>
          </p:cNvPr>
          <p:cNvSpPr/>
          <p:nvPr/>
        </p:nvSpPr>
        <p:spPr>
          <a:xfrm>
            <a:off x="0" y="6011780"/>
            <a:ext cx="12192000" cy="846220"/>
          </a:xfrm>
          <a:prstGeom prst="rect">
            <a:avLst/>
          </a:prstGeom>
          <a:solidFill>
            <a:schemeClr val="accent4">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3200" b="1" baseline="30000" dirty="0">
                <a:solidFill>
                  <a:schemeClr val="tx1"/>
                </a:solidFill>
              </a:rPr>
              <a:t>10 </a:t>
            </a:r>
            <a:r>
              <a:rPr lang="en-US" sz="3200" dirty="0">
                <a:solidFill>
                  <a:schemeClr val="tx1"/>
                </a:solidFill>
              </a:rPr>
              <a:t>For the Son of Man has come </a:t>
            </a:r>
            <a:r>
              <a:rPr lang="en-US" sz="3200" b="1" u="sng" dirty="0">
                <a:solidFill>
                  <a:srgbClr val="002060"/>
                </a:solidFill>
              </a:rPr>
              <a:t>to seek</a:t>
            </a:r>
            <a:r>
              <a:rPr lang="en-US" sz="3200" b="1" dirty="0">
                <a:solidFill>
                  <a:srgbClr val="002060"/>
                </a:solidFill>
              </a:rPr>
              <a:t> </a:t>
            </a:r>
            <a:r>
              <a:rPr lang="en-US" sz="3200" dirty="0">
                <a:solidFill>
                  <a:schemeClr val="tx1"/>
                </a:solidFill>
              </a:rPr>
              <a:t>and to save that which was lost.</a:t>
            </a:r>
            <a:endParaRPr lang="en-US" sz="3600" dirty="0"/>
          </a:p>
        </p:txBody>
      </p:sp>
      <p:sp>
        <p:nvSpPr>
          <p:cNvPr id="2" name="Rectangle 1">
            <a:extLst>
              <a:ext uri="{FF2B5EF4-FFF2-40B4-BE49-F238E27FC236}">
                <a16:creationId xmlns:a16="http://schemas.microsoft.com/office/drawing/2014/main" xmlns="" id="{ECA9F0BC-1E99-467B-9662-C3A0D2E2DBCE}"/>
              </a:ext>
            </a:extLst>
          </p:cNvPr>
          <p:cNvSpPr/>
          <p:nvPr/>
        </p:nvSpPr>
        <p:spPr>
          <a:xfrm>
            <a:off x="0" y="0"/>
            <a:ext cx="4812632" cy="6011779"/>
          </a:xfrm>
          <a:prstGeom prst="rect">
            <a:avLst/>
          </a:prstGeom>
          <a:solidFill>
            <a:srgbClr val="032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600" b="1" i="1" dirty="0"/>
          </a:p>
          <a:p>
            <a:pPr algn="ctr"/>
            <a:r>
              <a:rPr lang="en-US" sz="4600" b="1" i="1" dirty="0"/>
              <a:t>Why did Jesus choose Zacchaeus?</a:t>
            </a:r>
          </a:p>
        </p:txBody>
      </p:sp>
      <p:sp>
        <p:nvSpPr>
          <p:cNvPr id="8" name="Rectangle 7">
            <a:extLst>
              <a:ext uri="{FF2B5EF4-FFF2-40B4-BE49-F238E27FC236}">
                <a16:creationId xmlns:a16="http://schemas.microsoft.com/office/drawing/2014/main" xmlns="" id="{7FD39914-31F4-47AD-A287-5ECD1F61C37B}"/>
              </a:ext>
            </a:extLst>
          </p:cNvPr>
          <p:cNvSpPr/>
          <p:nvPr/>
        </p:nvSpPr>
        <p:spPr>
          <a:xfrm>
            <a:off x="0" y="1990165"/>
            <a:ext cx="4812632" cy="4021615"/>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Luke 19:5 </a:t>
            </a:r>
            <a:r>
              <a:rPr lang="en-US" sz="3200" dirty="0">
                <a:solidFill>
                  <a:schemeClr val="tx1"/>
                </a:solidFill>
              </a:rPr>
              <a:t>When Jesus came to the place, He looked up and said to him, “Zacchaeus, hurry and come down, for today I must stay at your house.”</a:t>
            </a:r>
            <a:r>
              <a:rPr lang="en-US" sz="3200" b="1" baseline="30000" dirty="0">
                <a:solidFill>
                  <a:schemeClr val="tx1"/>
                </a:solidFill>
              </a:rPr>
              <a:t> 6 </a:t>
            </a:r>
            <a:r>
              <a:rPr lang="en-US" sz="3200" dirty="0">
                <a:solidFill>
                  <a:schemeClr val="tx1"/>
                </a:solidFill>
              </a:rPr>
              <a:t>And he </a:t>
            </a:r>
            <a:r>
              <a:rPr lang="en-US" sz="3200" b="1" u="sng" dirty="0">
                <a:solidFill>
                  <a:srgbClr val="002060"/>
                </a:solidFill>
              </a:rPr>
              <a:t>hurried</a:t>
            </a:r>
            <a:r>
              <a:rPr lang="en-US" sz="3200" u="sng" dirty="0">
                <a:solidFill>
                  <a:schemeClr val="tx1"/>
                </a:solidFill>
              </a:rPr>
              <a:t> </a:t>
            </a:r>
            <a:r>
              <a:rPr lang="en-US" sz="3200" dirty="0">
                <a:solidFill>
                  <a:schemeClr val="tx1"/>
                </a:solidFill>
              </a:rPr>
              <a:t>and </a:t>
            </a:r>
            <a:r>
              <a:rPr lang="en-US" sz="3200" b="1" u="sng" dirty="0">
                <a:solidFill>
                  <a:srgbClr val="002060"/>
                </a:solidFill>
              </a:rPr>
              <a:t>came down</a:t>
            </a:r>
            <a:r>
              <a:rPr lang="en-US" sz="3200" b="1" dirty="0">
                <a:solidFill>
                  <a:srgbClr val="002060"/>
                </a:solidFill>
              </a:rPr>
              <a:t> </a:t>
            </a:r>
            <a:r>
              <a:rPr lang="en-US" sz="3200" dirty="0">
                <a:solidFill>
                  <a:schemeClr val="tx1"/>
                </a:solidFill>
              </a:rPr>
              <a:t>and </a:t>
            </a:r>
            <a:r>
              <a:rPr lang="en-US" sz="3200" b="1" u="sng" dirty="0">
                <a:solidFill>
                  <a:srgbClr val="002060"/>
                </a:solidFill>
              </a:rPr>
              <a:t>received Him gladly.</a:t>
            </a:r>
            <a:r>
              <a:rPr lang="en-US" sz="3200" dirty="0">
                <a:solidFill>
                  <a:schemeClr val="tx1"/>
                </a:solidFill>
              </a:rPr>
              <a:t> </a:t>
            </a:r>
            <a:endParaRPr lang="en-US" sz="3200" dirty="0"/>
          </a:p>
        </p:txBody>
      </p:sp>
      <p:sp>
        <p:nvSpPr>
          <p:cNvPr id="12" name="Rounded Rectangle 2">
            <a:extLst>
              <a:ext uri="{FF2B5EF4-FFF2-40B4-BE49-F238E27FC236}">
                <a16:creationId xmlns:a16="http://schemas.microsoft.com/office/drawing/2014/main" xmlns="" id="{B114DC7A-5D39-4EDD-9B6E-6B1FCF7A8F44}"/>
              </a:ext>
            </a:extLst>
          </p:cNvPr>
          <p:cNvSpPr/>
          <p:nvPr/>
        </p:nvSpPr>
        <p:spPr>
          <a:xfrm>
            <a:off x="4217159" y="201122"/>
            <a:ext cx="7838364" cy="1282929"/>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Jesus saw that Zacchaeus was 2 things: </a:t>
            </a:r>
          </a:p>
          <a:p>
            <a:pPr algn="ctr"/>
            <a:r>
              <a:rPr lang="en-US" sz="3600" b="1" dirty="0"/>
              <a:t>Lost and ready to be found</a:t>
            </a:r>
            <a:endParaRPr lang="en-US" sz="3200" b="1" dirty="0"/>
          </a:p>
        </p:txBody>
      </p:sp>
      <p:sp>
        <p:nvSpPr>
          <p:cNvPr id="14" name="Rounded Rectangle 2">
            <a:extLst>
              <a:ext uri="{FF2B5EF4-FFF2-40B4-BE49-F238E27FC236}">
                <a16:creationId xmlns:a16="http://schemas.microsoft.com/office/drawing/2014/main" xmlns="" id="{D065F181-6F6E-4511-8579-AED6D6511E98}"/>
              </a:ext>
            </a:extLst>
          </p:cNvPr>
          <p:cNvSpPr/>
          <p:nvPr/>
        </p:nvSpPr>
        <p:spPr>
          <a:xfrm>
            <a:off x="4935420" y="3680249"/>
            <a:ext cx="4996371" cy="641446"/>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Zacchaeus was lost</a:t>
            </a:r>
            <a:endParaRPr lang="en-US" sz="4000" b="1" dirty="0"/>
          </a:p>
        </p:txBody>
      </p:sp>
      <p:sp>
        <p:nvSpPr>
          <p:cNvPr id="15" name="Rounded Rectangle 2">
            <a:extLst>
              <a:ext uri="{FF2B5EF4-FFF2-40B4-BE49-F238E27FC236}">
                <a16:creationId xmlns:a16="http://schemas.microsoft.com/office/drawing/2014/main" xmlns="" id="{691B98E1-08D4-4C8A-8FFA-A9D74965AF86}"/>
              </a:ext>
            </a:extLst>
          </p:cNvPr>
          <p:cNvSpPr/>
          <p:nvPr/>
        </p:nvSpPr>
        <p:spPr>
          <a:xfrm>
            <a:off x="6288437" y="4463098"/>
            <a:ext cx="4502971" cy="641446"/>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And he knew it</a:t>
            </a:r>
            <a:endParaRPr lang="en-US" sz="4000" b="1" dirty="0"/>
          </a:p>
        </p:txBody>
      </p:sp>
      <p:sp>
        <p:nvSpPr>
          <p:cNvPr id="16" name="Rounded Rectangle 2">
            <a:extLst>
              <a:ext uri="{FF2B5EF4-FFF2-40B4-BE49-F238E27FC236}">
                <a16:creationId xmlns:a16="http://schemas.microsoft.com/office/drawing/2014/main" xmlns="" id="{9258C904-51DA-48D9-B82C-491D906DE49A}"/>
              </a:ext>
            </a:extLst>
          </p:cNvPr>
          <p:cNvSpPr/>
          <p:nvPr/>
        </p:nvSpPr>
        <p:spPr>
          <a:xfrm>
            <a:off x="7201350" y="5245947"/>
            <a:ext cx="4502971" cy="641446"/>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Jesus knew it too</a:t>
            </a:r>
            <a:endParaRPr lang="en-US" sz="4000" b="1" dirty="0"/>
          </a:p>
        </p:txBody>
      </p:sp>
    </p:spTree>
    <p:extLst>
      <p:ext uri="{BB962C8B-B14F-4D97-AF65-F5344CB8AC3E}">
        <p14:creationId xmlns:p14="http://schemas.microsoft.com/office/powerpoint/2010/main" val="791935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d1lfxha3ugu3d4.cloudfront.net/images/opencollection/objects/size4/00.159.189_PS2.jpg">
            <a:extLst>
              <a:ext uri="{FF2B5EF4-FFF2-40B4-BE49-F238E27FC236}">
                <a16:creationId xmlns:a16="http://schemas.microsoft.com/office/drawing/2014/main" xmlns="" id="{A22576F0-CC89-45E5-843C-B7D471F8168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2585665" y="0"/>
            <a:ext cx="9606336" cy="685799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xmlns="" id="{37889C78-C767-4EA8-92C1-C7EA0FE10CE7}"/>
              </a:ext>
            </a:extLst>
          </p:cNvPr>
          <p:cNvSpPr/>
          <p:nvPr/>
        </p:nvSpPr>
        <p:spPr>
          <a:xfrm>
            <a:off x="0" y="6011780"/>
            <a:ext cx="12192000" cy="846220"/>
          </a:xfrm>
          <a:prstGeom prst="rect">
            <a:avLst/>
          </a:prstGeom>
          <a:solidFill>
            <a:schemeClr val="accent4">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3200" b="1" baseline="30000" dirty="0">
                <a:solidFill>
                  <a:schemeClr val="tx1"/>
                </a:solidFill>
              </a:rPr>
              <a:t>10 </a:t>
            </a:r>
            <a:r>
              <a:rPr lang="en-US" sz="3200" dirty="0">
                <a:solidFill>
                  <a:schemeClr val="tx1"/>
                </a:solidFill>
              </a:rPr>
              <a:t>For the Son of Man has come </a:t>
            </a:r>
            <a:r>
              <a:rPr lang="en-US" sz="3200" b="1" u="sng" dirty="0">
                <a:solidFill>
                  <a:srgbClr val="002060"/>
                </a:solidFill>
              </a:rPr>
              <a:t>to seek</a:t>
            </a:r>
            <a:r>
              <a:rPr lang="en-US" sz="3200" b="1" dirty="0">
                <a:solidFill>
                  <a:srgbClr val="002060"/>
                </a:solidFill>
              </a:rPr>
              <a:t> </a:t>
            </a:r>
            <a:r>
              <a:rPr lang="en-US" sz="3200" dirty="0">
                <a:solidFill>
                  <a:schemeClr val="tx1"/>
                </a:solidFill>
              </a:rPr>
              <a:t>and to save that which was lost.</a:t>
            </a:r>
            <a:endParaRPr lang="en-US" sz="3600" dirty="0"/>
          </a:p>
        </p:txBody>
      </p:sp>
      <p:sp>
        <p:nvSpPr>
          <p:cNvPr id="2" name="Rectangle 1">
            <a:extLst>
              <a:ext uri="{FF2B5EF4-FFF2-40B4-BE49-F238E27FC236}">
                <a16:creationId xmlns:a16="http://schemas.microsoft.com/office/drawing/2014/main" xmlns="" id="{ECA9F0BC-1E99-467B-9662-C3A0D2E2DBCE}"/>
              </a:ext>
            </a:extLst>
          </p:cNvPr>
          <p:cNvSpPr/>
          <p:nvPr/>
        </p:nvSpPr>
        <p:spPr>
          <a:xfrm>
            <a:off x="0" y="0"/>
            <a:ext cx="4812632" cy="6011779"/>
          </a:xfrm>
          <a:prstGeom prst="rect">
            <a:avLst/>
          </a:prstGeom>
          <a:solidFill>
            <a:srgbClr val="032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600" b="1" i="1" dirty="0"/>
          </a:p>
          <a:p>
            <a:pPr algn="ctr"/>
            <a:r>
              <a:rPr lang="en-US" sz="4600" b="1" i="1" dirty="0"/>
              <a:t>Why did Jesus choose Zacchaeus?</a:t>
            </a:r>
          </a:p>
        </p:txBody>
      </p:sp>
      <p:sp>
        <p:nvSpPr>
          <p:cNvPr id="8" name="Rectangle 7">
            <a:extLst>
              <a:ext uri="{FF2B5EF4-FFF2-40B4-BE49-F238E27FC236}">
                <a16:creationId xmlns:a16="http://schemas.microsoft.com/office/drawing/2014/main" xmlns="" id="{7FD39914-31F4-47AD-A287-5ECD1F61C37B}"/>
              </a:ext>
            </a:extLst>
          </p:cNvPr>
          <p:cNvSpPr/>
          <p:nvPr/>
        </p:nvSpPr>
        <p:spPr>
          <a:xfrm>
            <a:off x="0" y="1990165"/>
            <a:ext cx="4812632" cy="4021615"/>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Luke 19:5 </a:t>
            </a:r>
            <a:r>
              <a:rPr lang="en-US" sz="3200" dirty="0">
                <a:solidFill>
                  <a:schemeClr val="tx1"/>
                </a:solidFill>
              </a:rPr>
              <a:t>When Jesus came to the place, He looked up and said to him, “Zacchaeus, hurry and come down, for today </a:t>
            </a:r>
            <a:r>
              <a:rPr lang="en-US" sz="3200" b="1" u="sng" dirty="0">
                <a:solidFill>
                  <a:srgbClr val="002060"/>
                </a:solidFill>
              </a:rPr>
              <a:t>I must stay at your house</a:t>
            </a:r>
            <a:r>
              <a:rPr lang="en-US" sz="3200" dirty="0">
                <a:solidFill>
                  <a:schemeClr val="tx1"/>
                </a:solidFill>
              </a:rPr>
              <a:t>.”</a:t>
            </a:r>
            <a:r>
              <a:rPr lang="en-US" sz="3200" b="1" baseline="30000" dirty="0">
                <a:solidFill>
                  <a:schemeClr val="tx1"/>
                </a:solidFill>
              </a:rPr>
              <a:t> 6 </a:t>
            </a:r>
            <a:r>
              <a:rPr lang="en-US" sz="3200" dirty="0">
                <a:solidFill>
                  <a:schemeClr val="tx1"/>
                </a:solidFill>
              </a:rPr>
              <a:t>And he hurried and came down and received Him gladly. </a:t>
            </a:r>
            <a:endParaRPr lang="en-US" sz="3200" dirty="0"/>
          </a:p>
        </p:txBody>
      </p:sp>
      <p:sp>
        <p:nvSpPr>
          <p:cNvPr id="14" name="Rounded Rectangle 2">
            <a:extLst>
              <a:ext uri="{FF2B5EF4-FFF2-40B4-BE49-F238E27FC236}">
                <a16:creationId xmlns:a16="http://schemas.microsoft.com/office/drawing/2014/main" xmlns="" id="{D065F181-6F6E-4511-8579-AED6D6511E98}"/>
              </a:ext>
            </a:extLst>
          </p:cNvPr>
          <p:cNvSpPr/>
          <p:nvPr/>
        </p:nvSpPr>
        <p:spPr>
          <a:xfrm>
            <a:off x="4935420" y="3680249"/>
            <a:ext cx="4996371" cy="641446"/>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Zacchaeus was lost</a:t>
            </a:r>
            <a:endParaRPr lang="en-US" sz="4000" b="1" dirty="0"/>
          </a:p>
        </p:txBody>
      </p:sp>
      <p:sp>
        <p:nvSpPr>
          <p:cNvPr id="15" name="Rounded Rectangle 2">
            <a:extLst>
              <a:ext uri="{FF2B5EF4-FFF2-40B4-BE49-F238E27FC236}">
                <a16:creationId xmlns:a16="http://schemas.microsoft.com/office/drawing/2014/main" xmlns="" id="{691B98E1-08D4-4C8A-8FFA-A9D74965AF86}"/>
              </a:ext>
            </a:extLst>
          </p:cNvPr>
          <p:cNvSpPr/>
          <p:nvPr/>
        </p:nvSpPr>
        <p:spPr>
          <a:xfrm>
            <a:off x="6288437" y="4463098"/>
            <a:ext cx="4502971" cy="641446"/>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And he knew it</a:t>
            </a:r>
            <a:endParaRPr lang="en-US" sz="4000" b="1" dirty="0"/>
          </a:p>
        </p:txBody>
      </p:sp>
      <p:sp>
        <p:nvSpPr>
          <p:cNvPr id="16" name="Rounded Rectangle 2">
            <a:extLst>
              <a:ext uri="{FF2B5EF4-FFF2-40B4-BE49-F238E27FC236}">
                <a16:creationId xmlns:a16="http://schemas.microsoft.com/office/drawing/2014/main" xmlns="" id="{9258C904-51DA-48D9-B82C-491D906DE49A}"/>
              </a:ext>
            </a:extLst>
          </p:cNvPr>
          <p:cNvSpPr/>
          <p:nvPr/>
        </p:nvSpPr>
        <p:spPr>
          <a:xfrm>
            <a:off x="7201350" y="5245947"/>
            <a:ext cx="4502971" cy="641446"/>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Jesus knew it too</a:t>
            </a:r>
            <a:endParaRPr lang="en-US" sz="4000" b="1" dirty="0"/>
          </a:p>
        </p:txBody>
      </p:sp>
    </p:spTree>
    <p:extLst>
      <p:ext uri="{BB962C8B-B14F-4D97-AF65-F5344CB8AC3E}">
        <p14:creationId xmlns:p14="http://schemas.microsoft.com/office/powerpoint/2010/main" val="37709106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d1lfxha3ugu3d4.cloudfront.net/images/opencollection/objects/size4/00.159.189_PS2.jpg">
            <a:extLst>
              <a:ext uri="{FF2B5EF4-FFF2-40B4-BE49-F238E27FC236}">
                <a16:creationId xmlns:a16="http://schemas.microsoft.com/office/drawing/2014/main" xmlns="" id="{A22576F0-CC89-45E5-843C-B7D471F8168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2585665" y="0"/>
            <a:ext cx="9606336" cy="685799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xmlns="" id="{37889C78-C767-4EA8-92C1-C7EA0FE10CE7}"/>
              </a:ext>
            </a:extLst>
          </p:cNvPr>
          <p:cNvSpPr/>
          <p:nvPr/>
        </p:nvSpPr>
        <p:spPr>
          <a:xfrm>
            <a:off x="0" y="6011780"/>
            <a:ext cx="12192000" cy="846220"/>
          </a:xfrm>
          <a:prstGeom prst="rect">
            <a:avLst/>
          </a:prstGeom>
          <a:solidFill>
            <a:schemeClr val="accent4">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3200" b="1" baseline="30000" dirty="0">
                <a:solidFill>
                  <a:schemeClr val="tx1"/>
                </a:solidFill>
              </a:rPr>
              <a:t>10 </a:t>
            </a:r>
            <a:r>
              <a:rPr lang="en-US" sz="3200" dirty="0">
                <a:solidFill>
                  <a:schemeClr val="tx1"/>
                </a:solidFill>
              </a:rPr>
              <a:t>For the Son of Man has come to seek </a:t>
            </a:r>
            <a:r>
              <a:rPr lang="en-US" sz="3200" b="1" u="sng" dirty="0">
                <a:solidFill>
                  <a:srgbClr val="002060"/>
                </a:solidFill>
              </a:rPr>
              <a:t>and to save </a:t>
            </a:r>
            <a:r>
              <a:rPr lang="en-US" sz="3200" dirty="0">
                <a:solidFill>
                  <a:schemeClr val="tx1"/>
                </a:solidFill>
              </a:rPr>
              <a:t>that which was lost.</a:t>
            </a:r>
            <a:endParaRPr lang="en-US" sz="3600" dirty="0"/>
          </a:p>
        </p:txBody>
      </p:sp>
      <p:sp>
        <p:nvSpPr>
          <p:cNvPr id="2" name="Rectangle 1">
            <a:extLst>
              <a:ext uri="{FF2B5EF4-FFF2-40B4-BE49-F238E27FC236}">
                <a16:creationId xmlns:a16="http://schemas.microsoft.com/office/drawing/2014/main" xmlns="" id="{ECA9F0BC-1E99-467B-9662-C3A0D2E2DBCE}"/>
              </a:ext>
            </a:extLst>
          </p:cNvPr>
          <p:cNvSpPr/>
          <p:nvPr/>
        </p:nvSpPr>
        <p:spPr>
          <a:xfrm>
            <a:off x="0" y="0"/>
            <a:ext cx="4812632" cy="6011779"/>
          </a:xfrm>
          <a:prstGeom prst="rect">
            <a:avLst/>
          </a:prstGeom>
          <a:solidFill>
            <a:srgbClr val="032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600" b="1" i="1" dirty="0"/>
          </a:p>
          <a:p>
            <a:pPr algn="ctr"/>
            <a:r>
              <a:rPr lang="en-US" sz="4600" b="1" i="1" dirty="0"/>
              <a:t>Why did Jesus choose Zacchaeus?</a:t>
            </a:r>
          </a:p>
        </p:txBody>
      </p:sp>
    </p:spTree>
    <p:extLst>
      <p:ext uri="{BB962C8B-B14F-4D97-AF65-F5344CB8AC3E}">
        <p14:creationId xmlns:p14="http://schemas.microsoft.com/office/powerpoint/2010/main" val="27823528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d1lfxha3ugu3d4.cloudfront.net/images/opencollection/objects/size4/00.159.189_PS2.jpg">
            <a:extLst>
              <a:ext uri="{FF2B5EF4-FFF2-40B4-BE49-F238E27FC236}">
                <a16:creationId xmlns:a16="http://schemas.microsoft.com/office/drawing/2014/main" xmlns="" id="{A22576F0-CC89-45E5-843C-B7D471F8168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2585665" y="0"/>
            <a:ext cx="9606336" cy="685799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xmlns="" id="{37889C78-C767-4EA8-92C1-C7EA0FE10CE7}"/>
              </a:ext>
            </a:extLst>
          </p:cNvPr>
          <p:cNvSpPr/>
          <p:nvPr/>
        </p:nvSpPr>
        <p:spPr>
          <a:xfrm>
            <a:off x="0" y="6011780"/>
            <a:ext cx="12192000" cy="846220"/>
          </a:xfrm>
          <a:prstGeom prst="rect">
            <a:avLst/>
          </a:prstGeom>
          <a:solidFill>
            <a:schemeClr val="accent4">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3200" b="1" baseline="30000" dirty="0">
                <a:solidFill>
                  <a:schemeClr val="tx1"/>
                </a:solidFill>
              </a:rPr>
              <a:t>10 </a:t>
            </a:r>
            <a:r>
              <a:rPr lang="en-US" sz="3200" dirty="0">
                <a:solidFill>
                  <a:schemeClr val="tx1"/>
                </a:solidFill>
              </a:rPr>
              <a:t>For the Son of Man has come to seek </a:t>
            </a:r>
            <a:r>
              <a:rPr lang="en-US" sz="3200" b="1" u="sng" dirty="0">
                <a:solidFill>
                  <a:srgbClr val="002060"/>
                </a:solidFill>
              </a:rPr>
              <a:t>and to save </a:t>
            </a:r>
            <a:r>
              <a:rPr lang="en-US" sz="3200" dirty="0">
                <a:solidFill>
                  <a:schemeClr val="tx1"/>
                </a:solidFill>
              </a:rPr>
              <a:t>that which was lost.</a:t>
            </a:r>
            <a:endParaRPr lang="en-US" sz="3600" dirty="0"/>
          </a:p>
        </p:txBody>
      </p:sp>
      <p:sp>
        <p:nvSpPr>
          <p:cNvPr id="2" name="Rectangle 1">
            <a:extLst>
              <a:ext uri="{FF2B5EF4-FFF2-40B4-BE49-F238E27FC236}">
                <a16:creationId xmlns:a16="http://schemas.microsoft.com/office/drawing/2014/main" xmlns="" id="{ECA9F0BC-1E99-467B-9662-C3A0D2E2DBCE}"/>
              </a:ext>
            </a:extLst>
          </p:cNvPr>
          <p:cNvSpPr/>
          <p:nvPr/>
        </p:nvSpPr>
        <p:spPr>
          <a:xfrm>
            <a:off x="0" y="0"/>
            <a:ext cx="4812632" cy="6011779"/>
          </a:xfrm>
          <a:prstGeom prst="rect">
            <a:avLst/>
          </a:prstGeom>
          <a:solidFill>
            <a:srgbClr val="032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600" b="1" i="1" dirty="0"/>
          </a:p>
          <a:p>
            <a:pPr algn="ctr"/>
            <a:r>
              <a:rPr lang="en-US" sz="4600" b="1" i="1" dirty="0"/>
              <a:t>Why did Jesus choose Zacchaeus?</a:t>
            </a:r>
          </a:p>
        </p:txBody>
      </p:sp>
      <p:sp>
        <p:nvSpPr>
          <p:cNvPr id="8" name="Rectangle 7">
            <a:extLst>
              <a:ext uri="{FF2B5EF4-FFF2-40B4-BE49-F238E27FC236}">
                <a16:creationId xmlns:a16="http://schemas.microsoft.com/office/drawing/2014/main" xmlns="" id="{7FD39914-31F4-47AD-A287-5ECD1F61C37B}"/>
              </a:ext>
            </a:extLst>
          </p:cNvPr>
          <p:cNvSpPr/>
          <p:nvPr/>
        </p:nvSpPr>
        <p:spPr>
          <a:xfrm>
            <a:off x="0" y="1990165"/>
            <a:ext cx="4812632" cy="4021615"/>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3600" b="1" baseline="30000" dirty="0">
              <a:solidFill>
                <a:schemeClr val="tx1"/>
              </a:solidFill>
            </a:endParaRPr>
          </a:p>
          <a:p>
            <a:r>
              <a:rPr lang="en-US" sz="3600" b="1" baseline="30000" dirty="0">
                <a:solidFill>
                  <a:schemeClr val="tx1"/>
                </a:solidFill>
              </a:rPr>
              <a:t>Luke 19:9 </a:t>
            </a:r>
            <a:r>
              <a:rPr lang="en-US" sz="3600" dirty="0">
                <a:solidFill>
                  <a:schemeClr val="tx1"/>
                </a:solidFill>
              </a:rPr>
              <a:t>And Jesus said to him, “</a:t>
            </a:r>
            <a:r>
              <a:rPr lang="en-US" sz="3600" b="1" u="sng" dirty="0">
                <a:solidFill>
                  <a:srgbClr val="002060"/>
                </a:solidFill>
              </a:rPr>
              <a:t>Today salvation has come to this house</a:t>
            </a:r>
            <a:r>
              <a:rPr lang="en-US" sz="3600" dirty="0">
                <a:solidFill>
                  <a:schemeClr val="tx1"/>
                </a:solidFill>
              </a:rPr>
              <a:t>, because he, too, is a son of Abraham.</a:t>
            </a:r>
          </a:p>
        </p:txBody>
      </p:sp>
      <p:sp>
        <p:nvSpPr>
          <p:cNvPr id="7" name="Rounded Rectangle 2">
            <a:extLst>
              <a:ext uri="{FF2B5EF4-FFF2-40B4-BE49-F238E27FC236}">
                <a16:creationId xmlns:a16="http://schemas.microsoft.com/office/drawing/2014/main" xmlns="" id="{83A62124-2444-4F78-BE10-3C877B56600F}"/>
              </a:ext>
            </a:extLst>
          </p:cNvPr>
          <p:cNvSpPr/>
          <p:nvPr/>
        </p:nvSpPr>
        <p:spPr>
          <a:xfrm>
            <a:off x="4210051" y="57150"/>
            <a:ext cx="7924800" cy="3981450"/>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What you’re seeing is not just a change of heart, or a bold resolution… </a:t>
            </a:r>
          </a:p>
          <a:p>
            <a:pPr algn="ctr"/>
            <a:endParaRPr lang="en-US" sz="4000" b="1" dirty="0"/>
          </a:p>
          <a:p>
            <a:pPr algn="ctr"/>
            <a:r>
              <a:rPr lang="en-US" sz="4000" b="1" dirty="0"/>
              <a:t>it is something so much bigger… </a:t>
            </a:r>
          </a:p>
          <a:p>
            <a:pPr algn="ctr"/>
            <a:endParaRPr lang="en-US" sz="4000" b="1" dirty="0"/>
          </a:p>
          <a:p>
            <a:pPr algn="ctr"/>
            <a:r>
              <a:rPr lang="en-US" sz="4000" b="1" dirty="0"/>
              <a:t>it is </a:t>
            </a:r>
            <a:r>
              <a:rPr lang="en-US" sz="4000" b="1" i="1" dirty="0"/>
              <a:t>salvation</a:t>
            </a:r>
            <a:r>
              <a:rPr lang="en-US" sz="4000" b="1" dirty="0"/>
              <a:t> in action</a:t>
            </a:r>
            <a:endParaRPr lang="en-US" sz="3600" b="1" dirty="0"/>
          </a:p>
        </p:txBody>
      </p:sp>
      <p:sp>
        <p:nvSpPr>
          <p:cNvPr id="10" name="Rounded Rectangle 2">
            <a:extLst>
              <a:ext uri="{FF2B5EF4-FFF2-40B4-BE49-F238E27FC236}">
                <a16:creationId xmlns:a16="http://schemas.microsoft.com/office/drawing/2014/main" xmlns="" id="{5391281C-DC5C-4FCD-8304-F5474E09460A}"/>
              </a:ext>
            </a:extLst>
          </p:cNvPr>
          <p:cNvSpPr/>
          <p:nvPr/>
        </p:nvSpPr>
        <p:spPr>
          <a:xfrm>
            <a:off x="5551097" y="5058880"/>
            <a:ext cx="5630729" cy="733865"/>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Zacchaeus is </a:t>
            </a:r>
            <a:r>
              <a:rPr lang="en-US" sz="4400" b="1" i="1" dirty="0"/>
              <a:t>saved</a:t>
            </a:r>
            <a:endParaRPr lang="en-US" sz="4000" b="1" i="1" dirty="0"/>
          </a:p>
        </p:txBody>
      </p:sp>
    </p:spTree>
    <p:extLst>
      <p:ext uri="{BB962C8B-B14F-4D97-AF65-F5344CB8AC3E}">
        <p14:creationId xmlns:p14="http://schemas.microsoft.com/office/powerpoint/2010/main" val="3747074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d1lfxha3ugu3d4.cloudfront.net/images/opencollection/objects/size4/00.159.189_PS2.jpg">
            <a:extLst>
              <a:ext uri="{FF2B5EF4-FFF2-40B4-BE49-F238E27FC236}">
                <a16:creationId xmlns:a16="http://schemas.microsoft.com/office/drawing/2014/main" xmlns="" id="{A22576F0-CC89-45E5-843C-B7D471F8168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2585665" y="0"/>
            <a:ext cx="9606336" cy="685799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xmlns="" id="{37889C78-C767-4EA8-92C1-C7EA0FE10CE7}"/>
              </a:ext>
            </a:extLst>
          </p:cNvPr>
          <p:cNvSpPr/>
          <p:nvPr/>
        </p:nvSpPr>
        <p:spPr>
          <a:xfrm>
            <a:off x="0" y="6011780"/>
            <a:ext cx="12192000" cy="846220"/>
          </a:xfrm>
          <a:prstGeom prst="rect">
            <a:avLst/>
          </a:prstGeom>
          <a:solidFill>
            <a:schemeClr val="accent4">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3200" b="1" baseline="30000" dirty="0">
                <a:solidFill>
                  <a:schemeClr val="tx1"/>
                </a:solidFill>
              </a:rPr>
              <a:t>10 </a:t>
            </a:r>
            <a:r>
              <a:rPr lang="en-US" sz="3200" dirty="0">
                <a:solidFill>
                  <a:schemeClr val="tx1"/>
                </a:solidFill>
              </a:rPr>
              <a:t>For the Son of Man has come to seek </a:t>
            </a:r>
            <a:r>
              <a:rPr lang="en-US" sz="3200" b="1" u="sng" dirty="0">
                <a:solidFill>
                  <a:srgbClr val="002060"/>
                </a:solidFill>
              </a:rPr>
              <a:t>and to save </a:t>
            </a:r>
            <a:r>
              <a:rPr lang="en-US" sz="3200" dirty="0">
                <a:solidFill>
                  <a:schemeClr val="tx1"/>
                </a:solidFill>
              </a:rPr>
              <a:t>that which was lost.</a:t>
            </a:r>
            <a:endParaRPr lang="en-US" sz="3600" dirty="0"/>
          </a:p>
        </p:txBody>
      </p:sp>
      <p:sp>
        <p:nvSpPr>
          <p:cNvPr id="2" name="Rectangle 1">
            <a:extLst>
              <a:ext uri="{FF2B5EF4-FFF2-40B4-BE49-F238E27FC236}">
                <a16:creationId xmlns:a16="http://schemas.microsoft.com/office/drawing/2014/main" xmlns="" id="{ECA9F0BC-1E99-467B-9662-C3A0D2E2DBCE}"/>
              </a:ext>
            </a:extLst>
          </p:cNvPr>
          <p:cNvSpPr/>
          <p:nvPr/>
        </p:nvSpPr>
        <p:spPr>
          <a:xfrm>
            <a:off x="0" y="0"/>
            <a:ext cx="4812632" cy="6011779"/>
          </a:xfrm>
          <a:prstGeom prst="rect">
            <a:avLst/>
          </a:prstGeom>
          <a:solidFill>
            <a:srgbClr val="032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600" b="1" i="1" dirty="0"/>
          </a:p>
          <a:p>
            <a:pPr algn="ctr"/>
            <a:r>
              <a:rPr lang="en-US" sz="4600" b="1" i="1" dirty="0"/>
              <a:t>Why did Jesus choose Zacchaeus?</a:t>
            </a:r>
          </a:p>
        </p:txBody>
      </p:sp>
      <p:sp>
        <p:nvSpPr>
          <p:cNvPr id="8" name="Rectangle 7">
            <a:extLst>
              <a:ext uri="{FF2B5EF4-FFF2-40B4-BE49-F238E27FC236}">
                <a16:creationId xmlns:a16="http://schemas.microsoft.com/office/drawing/2014/main" xmlns="" id="{7FD39914-31F4-47AD-A287-5ECD1F61C37B}"/>
              </a:ext>
            </a:extLst>
          </p:cNvPr>
          <p:cNvSpPr/>
          <p:nvPr/>
        </p:nvSpPr>
        <p:spPr>
          <a:xfrm>
            <a:off x="0" y="1990165"/>
            <a:ext cx="4812632" cy="4021615"/>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3600" b="1" baseline="30000" dirty="0">
              <a:solidFill>
                <a:schemeClr val="tx1"/>
              </a:solidFill>
            </a:endParaRPr>
          </a:p>
          <a:p>
            <a:r>
              <a:rPr lang="en-US" sz="3600" b="1" baseline="30000" dirty="0">
                <a:solidFill>
                  <a:schemeClr val="tx1"/>
                </a:solidFill>
              </a:rPr>
              <a:t>Luke 19:9 </a:t>
            </a:r>
            <a:r>
              <a:rPr lang="en-US" sz="3600" dirty="0">
                <a:solidFill>
                  <a:schemeClr val="tx1"/>
                </a:solidFill>
              </a:rPr>
              <a:t>And Jesus said to him, “</a:t>
            </a:r>
            <a:r>
              <a:rPr lang="en-US" sz="3600" b="1" u="sng" dirty="0">
                <a:solidFill>
                  <a:srgbClr val="002060"/>
                </a:solidFill>
              </a:rPr>
              <a:t>Today salvation has come to this house</a:t>
            </a:r>
            <a:r>
              <a:rPr lang="en-US" sz="3600" dirty="0">
                <a:solidFill>
                  <a:schemeClr val="tx1"/>
                </a:solidFill>
              </a:rPr>
              <a:t>, because he, too, is a son of Abraham.</a:t>
            </a:r>
          </a:p>
        </p:txBody>
      </p:sp>
      <p:sp>
        <p:nvSpPr>
          <p:cNvPr id="7" name="Rounded Rectangle 2">
            <a:extLst>
              <a:ext uri="{FF2B5EF4-FFF2-40B4-BE49-F238E27FC236}">
                <a16:creationId xmlns:a16="http://schemas.microsoft.com/office/drawing/2014/main" xmlns="" id="{83A62124-2444-4F78-BE10-3C877B56600F}"/>
              </a:ext>
            </a:extLst>
          </p:cNvPr>
          <p:cNvSpPr/>
          <p:nvPr/>
        </p:nvSpPr>
        <p:spPr>
          <a:xfrm>
            <a:off x="190052" y="106264"/>
            <a:ext cx="11811895" cy="1777637"/>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Does this mean that Zacchaeus earned his salvation by resolving to give his money away? </a:t>
            </a:r>
            <a:endParaRPr lang="en-US" sz="4000" b="1" dirty="0"/>
          </a:p>
        </p:txBody>
      </p:sp>
      <p:sp>
        <p:nvSpPr>
          <p:cNvPr id="9" name="Rounded Rectangle 2">
            <a:extLst>
              <a:ext uri="{FF2B5EF4-FFF2-40B4-BE49-F238E27FC236}">
                <a16:creationId xmlns:a16="http://schemas.microsoft.com/office/drawing/2014/main" xmlns="" id="{84549A43-5D7A-400C-9F71-B6B74B577E74}"/>
              </a:ext>
            </a:extLst>
          </p:cNvPr>
          <p:cNvSpPr/>
          <p:nvPr/>
        </p:nvSpPr>
        <p:spPr>
          <a:xfrm>
            <a:off x="4849837" y="2624801"/>
            <a:ext cx="7342163" cy="2257986"/>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No! That would fly in the face of the entire teaching of Jesus and the New Testament</a:t>
            </a:r>
            <a:endParaRPr lang="en-US" sz="4000" b="1" dirty="0"/>
          </a:p>
        </p:txBody>
      </p:sp>
    </p:spTree>
    <p:extLst>
      <p:ext uri="{BB962C8B-B14F-4D97-AF65-F5344CB8AC3E}">
        <p14:creationId xmlns:p14="http://schemas.microsoft.com/office/powerpoint/2010/main" val="1477046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d1lfxha3ugu3d4.cloudfront.net/images/opencollection/objects/size4/00.159.189_PS2.jpg">
            <a:extLst>
              <a:ext uri="{FF2B5EF4-FFF2-40B4-BE49-F238E27FC236}">
                <a16:creationId xmlns:a16="http://schemas.microsoft.com/office/drawing/2014/main" xmlns="" id="{A22576F0-CC89-45E5-843C-B7D471F8168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2585665" y="0"/>
            <a:ext cx="9606336" cy="685799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xmlns="" id="{37889C78-C767-4EA8-92C1-C7EA0FE10CE7}"/>
              </a:ext>
            </a:extLst>
          </p:cNvPr>
          <p:cNvSpPr/>
          <p:nvPr/>
        </p:nvSpPr>
        <p:spPr>
          <a:xfrm>
            <a:off x="0" y="6011780"/>
            <a:ext cx="12192000" cy="846220"/>
          </a:xfrm>
          <a:prstGeom prst="rect">
            <a:avLst/>
          </a:prstGeom>
          <a:solidFill>
            <a:schemeClr val="accent4">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3200" b="1" baseline="30000" dirty="0">
                <a:solidFill>
                  <a:schemeClr val="tx1"/>
                </a:solidFill>
              </a:rPr>
              <a:t>10 </a:t>
            </a:r>
            <a:r>
              <a:rPr lang="en-US" sz="3200" dirty="0">
                <a:solidFill>
                  <a:schemeClr val="tx1"/>
                </a:solidFill>
              </a:rPr>
              <a:t>For the Son of Man has come to seek </a:t>
            </a:r>
            <a:r>
              <a:rPr lang="en-US" sz="3200" b="1" u="sng" dirty="0">
                <a:solidFill>
                  <a:srgbClr val="002060"/>
                </a:solidFill>
              </a:rPr>
              <a:t>and to save </a:t>
            </a:r>
            <a:r>
              <a:rPr lang="en-US" sz="3200" dirty="0">
                <a:solidFill>
                  <a:schemeClr val="tx1"/>
                </a:solidFill>
              </a:rPr>
              <a:t>that which was lost.</a:t>
            </a:r>
            <a:endParaRPr lang="en-US" sz="3600" dirty="0"/>
          </a:p>
        </p:txBody>
      </p:sp>
      <p:sp>
        <p:nvSpPr>
          <p:cNvPr id="2" name="Rectangle 1">
            <a:extLst>
              <a:ext uri="{FF2B5EF4-FFF2-40B4-BE49-F238E27FC236}">
                <a16:creationId xmlns:a16="http://schemas.microsoft.com/office/drawing/2014/main" xmlns="" id="{ECA9F0BC-1E99-467B-9662-C3A0D2E2DBCE}"/>
              </a:ext>
            </a:extLst>
          </p:cNvPr>
          <p:cNvSpPr/>
          <p:nvPr/>
        </p:nvSpPr>
        <p:spPr>
          <a:xfrm>
            <a:off x="0" y="0"/>
            <a:ext cx="4812632" cy="6011779"/>
          </a:xfrm>
          <a:prstGeom prst="rect">
            <a:avLst/>
          </a:prstGeom>
          <a:solidFill>
            <a:srgbClr val="032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600" b="1" i="1" dirty="0"/>
          </a:p>
          <a:p>
            <a:pPr algn="ctr"/>
            <a:r>
              <a:rPr lang="en-US" sz="4600" b="1" i="1" dirty="0"/>
              <a:t>Why did Jesus choose Zacchaeus?</a:t>
            </a:r>
          </a:p>
        </p:txBody>
      </p:sp>
      <p:sp>
        <p:nvSpPr>
          <p:cNvPr id="8" name="Rectangle 7">
            <a:extLst>
              <a:ext uri="{FF2B5EF4-FFF2-40B4-BE49-F238E27FC236}">
                <a16:creationId xmlns:a16="http://schemas.microsoft.com/office/drawing/2014/main" xmlns="" id="{7FD39914-31F4-47AD-A287-5ECD1F61C37B}"/>
              </a:ext>
            </a:extLst>
          </p:cNvPr>
          <p:cNvSpPr/>
          <p:nvPr/>
        </p:nvSpPr>
        <p:spPr>
          <a:xfrm>
            <a:off x="0" y="1990165"/>
            <a:ext cx="4812632" cy="4021615"/>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3600" b="1" baseline="30000" dirty="0">
              <a:solidFill>
                <a:schemeClr val="tx1"/>
              </a:solidFill>
            </a:endParaRPr>
          </a:p>
          <a:p>
            <a:r>
              <a:rPr lang="en-US" sz="3600" b="1" baseline="30000" dirty="0">
                <a:solidFill>
                  <a:schemeClr val="tx1"/>
                </a:solidFill>
              </a:rPr>
              <a:t>Luke 19:9 </a:t>
            </a:r>
            <a:r>
              <a:rPr lang="en-US" sz="3600" dirty="0">
                <a:solidFill>
                  <a:schemeClr val="tx1"/>
                </a:solidFill>
              </a:rPr>
              <a:t>And Jesus said to him, “</a:t>
            </a:r>
            <a:r>
              <a:rPr lang="en-US" sz="3600" b="1" u="sng" dirty="0">
                <a:solidFill>
                  <a:srgbClr val="002060"/>
                </a:solidFill>
              </a:rPr>
              <a:t>Today salvation has come to this house</a:t>
            </a:r>
            <a:r>
              <a:rPr lang="en-US" sz="3600" dirty="0">
                <a:solidFill>
                  <a:schemeClr val="tx1"/>
                </a:solidFill>
              </a:rPr>
              <a:t>, because he, too, is a son of Abraham.</a:t>
            </a:r>
          </a:p>
        </p:txBody>
      </p:sp>
      <p:sp>
        <p:nvSpPr>
          <p:cNvPr id="10" name="Rounded Rectangle 2">
            <a:extLst>
              <a:ext uri="{FF2B5EF4-FFF2-40B4-BE49-F238E27FC236}">
                <a16:creationId xmlns:a16="http://schemas.microsoft.com/office/drawing/2014/main" xmlns="" id="{98B13C12-6669-4CB7-ACB8-C537D9E93A2B}"/>
              </a:ext>
            </a:extLst>
          </p:cNvPr>
          <p:cNvSpPr/>
          <p:nvPr/>
        </p:nvSpPr>
        <p:spPr>
          <a:xfrm>
            <a:off x="120015" y="226960"/>
            <a:ext cx="11951970" cy="1536245"/>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Zacchaeus was saved by faith through grace apart from works (like everyone else)</a:t>
            </a:r>
            <a:endParaRPr lang="en-US" sz="4000" b="1" dirty="0"/>
          </a:p>
        </p:txBody>
      </p:sp>
      <p:sp>
        <p:nvSpPr>
          <p:cNvPr id="11" name="Rounded Rectangle 2">
            <a:extLst>
              <a:ext uri="{FF2B5EF4-FFF2-40B4-BE49-F238E27FC236}">
                <a16:creationId xmlns:a16="http://schemas.microsoft.com/office/drawing/2014/main" xmlns="" id="{08FAF717-C3F9-41CC-AAFB-B097F8FE5166}"/>
              </a:ext>
            </a:extLst>
          </p:cNvPr>
          <p:cNvSpPr/>
          <p:nvPr/>
        </p:nvSpPr>
        <p:spPr>
          <a:xfrm>
            <a:off x="5032428" y="2682990"/>
            <a:ext cx="6939776" cy="2409004"/>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“what you are seeing is the </a:t>
            </a:r>
            <a:r>
              <a:rPr lang="en-US" sz="4400" b="1" i="1" dirty="0"/>
              <a:t>result</a:t>
            </a:r>
            <a:r>
              <a:rPr lang="en-US" sz="4400" b="1" dirty="0"/>
              <a:t>… evidence that salvation has occurred.” </a:t>
            </a:r>
            <a:endParaRPr lang="en-US" sz="4000" b="1" dirty="0"/>
          </a:p>
        </p:txBody>
      </p:sp>
    </p:spTree>
    <p:extLst>
      <p:ext uri="{BB962C8B-B14F-4D97-AF65-F5344CB8AC3E}">
        <p14:creationId xmlns:p14="http://schemas.microsoft.com/office/powerpoint/2010/main" val="167362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d1lfxha3ugu3d4.cloudfront.net/images/opencollection/objects/size4/00.159.189_PS2.jpg">
            <a:extLst>
              <a:ext uri="{FF2B5EF4-FFF2-40B4-BE49-F238E27FC236}">
                <a16:creationId xmlns:a16="http://schemas.microsoft.com/office/drawing/2014/main" xmlns="" id="{A22576F0-CC89-45E5-843C-B7D471F8168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2585665" y="0"/>
            <a:ext cx="9606336" cy="685799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xmlns="" id="{37889C78-C767-4EA8-92C1-C7EA0FE10CE7}"/>
              </a:ext>
            </a:extLst>
          </p:cNvPr>
          <p:cNvSpPr/>
          <p:nvPr/>
        </p:nvSpPr>
        <p:spPr>
          <a:xfrm>
            <a:off x="0" y="6011780"/>
            <a:ext cx="12192000" cy="846220"/>
          </a:xfrm>
          <a:prstGeom prst="rect">
            <a:avLst/>
          </a:prstGeom>
          <a:solidFill>
            <a:schemeClr val="accent4">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3200" b="1" baseline="30000" dirty="0">
                <a:solidFill>
                  <a:schemeClr val="tx1"/>
                </a:solidFill>
              </a:rPr>
              <a:t>10 </a:t>
            </a:r>
            <a:r>
              <a:rPr lang="en-US" sz="3200" dirty="0">
                <a:solidFill>
                  <a:schemeClr val="tx1"/>
                </a:solidFill>
              </a:rPr>
              <a:t>For the Son of Man has come to seek and to save that which was lost.</a:t>
            </a:r>
            <a:endParaRPr lang="en-US" sz="3600" dirty="0"/>
          </a:p>
        </p:txBody>
      </p:sp>
    </p:spTree>
    <p:extLst>
      <p:ext uri="{BB962C8B-B14F-4D97-AF65-F5344CB8AC3E}">
        <p14:creationId xmlns:p14="http://schemas.microsoft.com/office/powerpoint/2010/main" val="9339514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464BAEF2-398B-4677-9CD1-0B494EE7528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rot="5400000">
            <a:off x="2666999" y="-2666999"/>
            <a:ext cx="6857999" cy="12192000"/>
          </a:xfrm>
          <a:prstGeom prst="rect">
            <a:avLst/>
          </a:prstGeom>
        </p:spPr>
      </p:pic>
      <p:sp>
        <p:nvSpPr>
          <p:cNvPr id="3" name="Rectangle 2">
            <a:extLst>
              <a:ext uri="{FF2B5EF4-FFF2-40B4-BE49-F238E27FC236}">
                <a16:creationId xmlns:a16="http://schemas.microsoft.com/office/drawing/2014/main" xmlns="" id="{9520D088-9E30-4EA8-963B-8F526F011A36}"/>
              </a:ext>
            </a:extLst>
          </p:cNvPr>
          <p:cNvSpPr/>
          <p:nvPr/>
        </p:nvSpPr>
        <p:spPr>
          <a:xfrm>
            <a:off x="0" y="5842338"/>
            <a:ext cx="12192000" cy="1015663"/>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600" b="1" baseline="30000" dirty="0">
                <a:solidFill>
                  <a:schemeClr val="tx1"/>
                </a:solidFill>
              </a:rPr>
              <a:t>Luke 19:1 </a:t>
            </a:r>
            <a:r>
              <a:rPr lang="en-US" sz="3600" dirty="0">
                <a:solidFill>
                  <a:schemeClr val="tx1"/>
                </a:solidFill>
              </a:rPr>
              <a:t>He entered Jericho and was passing through. </a:t>
            </a:r>
          </a:p>
          <a:p>
            <a:endParaRPr lang="en-US" sz="3600" dirty="0"/>
          </a:p>
        </p:txBody>
      </p:sp>
      <p:sp>
        <p:nvSpPr>
          <p:cNvPr id="6" name="Line Callout 1 13">
            <a:extLst>
              <a:ext uri="{FF2B5EF4-FFF2-40B4-BE49-F238E27FC236}">
                <a16:creationId xmlns:a16="http://schemas.microsoft.com/office/drawing/2014/main" xmlns="" id="{8556E4B5-8D16-41A3-A2C2-6E94914BD7A9}"/>
              </a:ext>
            </a:extLst>
          </p:cNvPr>
          <p:cNvSpPr/>
          <p:nvPr/>
        </p:nvSpPr>
        <p:spPr>
          <a:xfrm>
            <a:off x="1486447" y="4328565"/>
            <a:ext cx="1905000" cy="533400"/>
          </a:xfrm>
          <a:prstGeom prst="borderCallout1">
            <a:avLst>
              <a:gd name="adj1" fmla="val -212305"/>
              <a:gd name="adj2" fmla="val 136234"/>
              <a:gd name="adj3" fmla="val 5871"/>
              <a:gd name="adj4" fmla="val 76276"/>
            </a:avLst>
          </a:prstGeom>
          <a:solidFill>
            <a:schemeClr val="bg1"/>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Jerusalem</a:t>
            </a:r>
          </a:p>
        </p:txBody>
      </p:sp>
      <p:sp>
        <p:nvSpPr>
          <p:cNvPr id="2" name="Oval 1">
            <a:extLst>
              <a:ext uri="{FF2B5EF4-FFF2-40B4-BE49-F238E27FC236}">
                <a16:creationId xmlns:a16="http://schemas.microsoft.com/office/drawing/2014/main" xmlns="" id="{D53E4C61-D1B1-4A85-ADCC-0D73B9C5D71A}"/>
              </a:ext>
            </a:extLst>
          </p:cNvPr>
          <p:cNvSpPr/>
          <p:nvPr/>
        </p:nvSpPr>
        <p:spPr>
          <a:xfrm>
            <a:off x="4054642" y="3002348"/>
            <a:ext cx="208547" cy="208547"/>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ine Callout 1 13">
            <a:extLst>
              <a:ext uri="{FF2B5EF4-FFF2-40B4-BE49-F238E27FC236}">
                <a16:creationId xmlns:a16="http://schemas.microsoft.com/office/drawing/2014/main" xmlns="" id="{9A57D839-07F8-49A2-B739-D3825B3462B2}"/>
              </a:ext>
            </a:extLst>
          </p:cNvPr>
          <p:cNvSpPr/>
          <p:nvPr/>
        </p:nvSpPr>
        <p:spPr>
          <a:xfrm>
            <a:off x="7225930" y="3524738"/>
            <a:ext cx="1905000" cy="533400"/>
          </a:xfrm>
          <a:prstGeom prst="borderCallout1">
            <a:avLst>
              <a:gd name="adj1" fmla="val -148019"/>
              <a:gd name="adj2" fmla="val -93766"/>
              <a:gd name="adj3" fmla="val 20157"/>
              <a:gd name="adj4" fmla="val 2276"/>
            </a:avLst>
          </a:prstGeom>
          <a:solidFill>
            <a:schemeClr val="bg1"/>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Jericho</a:t>
            </a:r>
          </a:p>
        </p:txBody>
      </p:sp>
      <p:sp>
        <p:nvSpPr>
          <p:cNvPr id="9" name="Arrow: Down 8">
            <a:extLst>
              <a:ext uri="{FF2B5EF4-FFF2-40B4-BE49-F238E27FC236}">
                <a16:creationId xmlns:a16="http://schemas.microsoft.com/office/drawing/2014/main" xmlns="" id="{43CE64AE-505C-4525-8390-7416530F8E3A}"/>
              </a:ext>
            </a:extLst>
          </p:cNvPr>
          <p:cNvSpPr/>
          <p:nvPr/>
        </p:nvSpPr>
        <p:spPr>
          <a:xfrm>
            <a:off x="5514975" y="310814"/>
            <a:ext cx="590550" cy="1346536"/>
          </a:xfrm>
          <a:prstGeom prst="down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Down 9">
            <a:extLst>
              <a:ext uri="{FF2B5EF4-FFF2-40B4-BE49-F238E27FC236}">
                <a16:creationId xmlns:a16="http://schemas.microsoft.com/office/drawing/2014/main" xmlns="" id="{664F76DA-0E01-44B0-B852-B3C9E29CC945}"/>
              </a:ext>
            </a:extLst>
          </p:cNvPr>
          <p:cNvSpPr/>
          <p:nvPr/>
        </p:nvSpPr>
        <p:spPr>
          <a:xfrm rot="1647315">
            <a:off x="5377110" y="1801155"/>
            <a:ext cx="590550" cy="700971"/>
          </a:xfrm>
          <a:prstGeom prst="down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Down 11">
            <a:extLst>
              <a:ext uri="{FF2B5EF4-FFF2-40B4-BE49-F238E27FC236}">
                <a16:creationId xmlns:a16="http://schemas.microsoft.com/office/drawing/2014/main" xmlns="" id="{C4BE2082-7A45-4595-B915-40104E5368B8}"/>
              </a:ext>
            </a:extLst>
          </p:cNvPr>
          <p:cNvSpPr/>
          <p:nvPr/>
        </p:nvSpPr>
        <p:spPr>
          <a:xfrm rot="4142434">
            <a:off x="4535222" y="2484119"/>
            <a:ext cx="590550" cy="828490"/>
          </a:xfrm>
          <a:prstGeom prst="down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xmlns="" id="{63424875-C8C3-449A-9CDC-A032277D788E}"/>
              </a:ext>
            </a:extLst>
          </p:cNvPr>
          <p:cNvSpPr txBox="1"/>
          <p:nvPr/>
        </p:nvSpPr>
        <p:spPr>
          <a:xfrm>
            <a:off x="134353" y="134346"/>
            <a:ext cx="6977277"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5400" b="1" dirty="0">
                <a:solidFill>
                  <a:schemeClr val="bg1"/>
                </a:solidFill>
              </a:rPr>
              <a:t>  Jesus One on One</a:t>
            </a:r>
            <a:endParaRPr lang="en-US" sz="5400" dirty="0">
              <a:solidFill>
                <a:srgbClr val="03272D"/>
              </a:solidFill>
            </a:endParaRPr>
          </a:p>
        </p:txBody>
      </p:sp>
      <p:sp>
        <p:nvSpPr>
          <p:cNvPr id="7" name="Oval 6">
            <a:extLst>
              <a:ext uri="{FF2B5EF4-FFF2-40B4-BE49-F238E27FC236}">
                <a16:creationId xmlns:a16="http://schemas.microsoft.com/office/drawing/2014/main" xmlns="" id="{4834FBED-9A3B-426C-B524-C6C89365D05F}"/>
              </a:ext>
            </a:extLst>
          </p:cNvPr>
          <p:cNvSpPr/>
          <p:nvPr/>
        </p:nvSpPr>
        <p:spPr>
          <a:xfrm>
            <a:off x="5265821" y="2598790"/>
            <a:ext cx="208547" cy="208547"/>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22543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par>
                          <p:cTn id="11" fill="hold">
                            <p:stCondLst>
                              <p:cond delay="500"/>
                            </p:stCondLst>
                            <p:childTnLst>
                              <p:par>
                                <p:cTn id="12" presetID="22" presetClass="entr" presetSubtype="2"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right)">
                                      <p:cBhvr>
                                        <p:cTn id="14" dur="25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up)">
                                      <p:cBhvr>
                                        <p:cTn id="19" dur="500"/>
                                        <p:tgtEl>
                                          <p:spTgt spid="9"/>
                                        </p:tgtEl>
                                      </p:cBhvr>
                                    </p:animEffect>
                                  </p:childTnLst>
                                </p:cTn>
                              </p:par>
                            </p:childTnLst>
                          </p:cTn>
                        </p:par>
                        <p:par>
                          <p:cTn id="20" fill="hold">
                            <p:stCondLst>
                              <p:cond delay="50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1000"/>
                            </p:stCondLst>
                            <p:childTnLst>
                              <p:par>
                                <p:cTn id="25" presetID="22" presetClass="entr" presetSubtype="2"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right)">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childTnLst>
                                </p:cTn>
                              </p:par>
                            </p:childTnLst>
                          </p:cTn>
                        </p:par>
                        <p:par>
                          <p:cTn id="32" fill="hold">
                            <p:stCondLst>
                              <p:cond delay="0"/>
                            </p:stCondLst>
                            <p:childTnLst>
                              <p:par>
                                <p:cTn id="33" presetID="22" presetClass="entr" presetSubtype="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left)">
                                      <p:cBhvr>
                                        <p:cTn id="3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animBg="1"/>
      <p:bldP spid="12" grpId="0" animBg="1"/>
      <p:bldP spid="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ycamore Tree Project (STP) – Prison Fellowship Zambia">
            <a:extLst>
              <a:ext uri="{FF2B5EF4-FFF2-40B4-BE49-F238E27FC236}">
                <a16:creationId xmlns:a16="http://schemas.microsoft.com/office/drawing/2014/main" xmlns="" id="{546BB8BF-9727-4B5F-B44C-B05A5F652D59}"/>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a:extLst>
              <a:ext uri="{FF2B5EF4-FFF2-40B4-BE49-F238E27FC236}">
                <a16:creationId xmlns:a16="http://schemas.microsoft.com/office/drawing/2014/main" xmlns="" id="{A8E49926-EF05-4444-AB60-DAD2B2D6A824}"/>
              </a:ext>
            </a:extLst>
          </p:cNvPr>
          <p:cNvSpPr/>
          <p:nvPr/>
        </p:nvSpPr>
        <p:spPr>
          <a:xfrm>
            <a:off x="0" y="5829300"/>
            <a:ext cx="12192000" cy="861081"/>
          </a:xfrm>
          <a:prstGeom prst="roundRect">
            <a:avLst>
              <a:gd name="adj" fmla="val 0"/>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What does this passage teach us about Jesus? </a:t>
            </a:r>
            <a:endParaRPr lang="en-US" sz="4000" b="1" dirty="0"/>
          </a:p>
        </p:txBody>
      </p:sp>
    </p:spTree>
    <p:extLst>
      <p:ext uri="{BB962C8B-B14F-4D97-AF65-F5344CB8AC3E}">
        <p14:creationId xmlns:p14="http://schemas.microsoft.com/office/powerpoint/2010/main" val="2971234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ycamore Tree Project (STP) – Prison Fellowship Zambia">
            <a:extLst>
              <a:ext uri="{FF2B5EF4-FFF2-40B4-BE49-F238E27FC236}">
                <a16:creationId xmlns:a16="http://schemas.microsoft.com/office/drawing/2014/main" xmlns="" id="{546BB8BF-9727-4B5F-B44C-B05A5F652D59}"/>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a:extLst>
              <a:ext uri="{FF2B5EF4-FFF2-40B4-BE49-F238E27FC236}">
                <a16:creationId xmlns:a16="http://schemas.microsoft.com/office/drawing/2014/main" xmlns="" id="{A8E49926-EF05-4444-AB60-DAD2B2D6A824}"/>
              </a:ext>
            </a:extLst>
          </p:cNvPr>
          <p:cNvSpPr/>
          <p:nvPr/>
        </p:nvSpPr>
        <p:spPr>
          <a:xfrm>
            <a:off x="0" y="5829300"/>
            <a:ext cx="12192000" cy="861081"/>
          </a:xfrm>
          <a:prstGeom prst="roundRect">
            <a:avLst>
              <a:gd name="adj" fmla="val 0"/>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What does this passage teach us about salvation? </a:t>
            </a:r>
            <a:endParaRPr lang="en-US" sz="4000" b="1" dirty="0"/>
          </a:p>
        </p:txBody>
      </p:sp>
      <p:sp>
        <p:nvSpPr>
          <p:cNvPr id="4" name="Rounded Rectangle 2">
            <a:extLst>
              <a:ext uri="{FF2B5EF4-FFF2-40B4-BE49-F238E27FC236}">
                <a16:creationId xmlns:a16="http://schemas.microsoft.com/office/drawing/2014/main" xmlns="" id="{E5E7385F-5F42-4789-87F8-88136635C86D}"/>
              </a:ext>
            </a:extLst>
          </p:cNvPr>
          <p:cNvSpPr/>
          <p:nvPr/>
        </p:nvSpPr>
        <p:spPr>
          <a:xfrm>
            <a:off x="133351" y="300969"/>
            <a:ext cx="11925300" cy="1361515"/>
          </a:xfrm>
          <a:prstGeom prst="roundRect">
            <a:avLst/>
          </a:prstGeom>
          <a:solidFill>
            <a:srgbClr val="00682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400" b="1" dirty="0"/>
              <a:t>That no one is too corrupt to be saved by the blood of Jesus</a:t>
            </a:r>
          </a:p>
        </p:txBody>
      </p:sp>
    </p:spTree>
    <p:extLst>
      <p:ext uri="{BB962C8B-B14F-4D97-AF65-F5344CB8AC3E}">
        <p14:creationId xmlns:p14="http://schemas.microsoft.com/office/powerpoint/2010/main" val="8200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ycamore Tree Project (STP) – Prison Fellowship Zambia">
            <a:extLst>
              <a:ext uri="{FF2B5EF4-FFF2-40B4-BE49-F238E27FC236}">
                <a16:creationId xmlns:a16="http://schemas.microsoft.com/office/drawing/2014/main" xmlns="" id="{546BB8BF-9727-4B5F-B44C-B05A5F652D59}"/>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2">
            <a:extLst>
              <a:ext uri="{FF2B5EF4-FFF2-40B4-BE49-F238E27FC236}">
                <a16:creationId xmlns:a16="http://schemas.microsoft.com/office/drawing/2014/main" xmlns="" id="{E5E7385F-5F42-4789-87F8-88136635C86D}"/>
              </a:ext>
            </a:extLst>
          </p:cNvPr>
          <p:cNvSpPr/>
          <p:nvPr/>
        </p:nvSpPr>
        <p:spPr>
          <a:xfrm>
            <a:off x="200024" y="148569"/>
            <a:ext cx="11839575" cy="1642131"/>
          </a:xfrm>
          <a:prstGeom prst="roundRect">
            <a:avLst/>
          </a:prstGeom>
          <a:solidFill>
            <a:srgbClr val="00682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400" b="1" dirty="0"/>
              <a:t>Being “found” by Jesus dramatically changes the course of people’s lives</a:t>
            </a:r>
          </a:p>
        </p:txBody>
      </p:sp>
      <p:sp>
        <p:nvSpPr>
          <p:cNvPr id="5" name="Rounded Rectangle 2">
            <a:extLst>
              <a:ext uri="{FF2B5EF4-FFF2-40B4-BE49-F238E27FC236}">
                <a16:creationId xmlns:a16="http://schemas.microsoft.com/office/drawing/2014/main" xmlns="" id="{A214B464-6B4A-4507-9A5C-B7BC2B7C7BBB}"/>
              </a:ext>
            </a:extLst>
          </p:cNvPr>
          <p:cNvSpPr/>
          <p:nvPr/>
        </p:nvSpPr>
        <p:spPr>
          <a:xfrm>
            <a:off x="0" y="5829300"/>
            <a:ext cx="12192000" cy="861081"/>
          </a:xfrm>
          <a:prstGeom prst="roundRect">
            <a:avLst>
              <a:gd name="adj" fmla="val 0"/>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What does this passage teach us about salvation? </a:t>
            </a:r>
            <a:endParaRPr lang="en-US" sz="4000" b="1" dirty="0"/>
          </a:p>
        </p:txBody>
      </p:sp>
    </p:spTree>
    <p:extLst>
      <p:ext uri="{BB962C8B-B14F-4D97-AF65-F5344CB8AC3E}">
        <p14:creationId xmlns:p14="http://schemas.microsoft.com/office/powerpoint/2010/main" val="3179120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ycamore Tree Project (STP) – Prison Fellowship Zambia">
            <a:extLst>
              <a:ext uri="{FF2B5EF4-FFF2-40B4-BE49-F238E27FC236}">
                <a16:creationId xmlns:a16="http://schemas.microsoft.com/office/drawing/2014/main" xmlns="" id="{546BB8BF-9727-4B5F-B44C-B05A5F652D59}"/>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2">
            <a:extLst>
              <a:ext uri="{FF2B5EF4-FFF2-40B4-BE49-F238E27FC236}">
                <a16:creationId xmlns:a16="http://schemas.microsoft.com/office/drawing/2014/main" xmlns="" id="{2AB1EC40-6EDE-4452-B305-1D3E778F5416}"/>
              </a:ext>
            </a:extLst>
          </p:cNvPr>
          <p:cNvSpPr/>
          <p:nvPr/>
        </p:nvSpPr>
        <p:spPr>
          <a:xfrm>
            <a:off x="200024" y="148569"/>
            <a:ext cx="11839575" cy="1642131"/>
          </a:xfrm>
          <a:prstGeom prst="roundRect">
            <a:avLst/>
          </a:prstGeom>
          <a:solidFill>
            <a:srgbClr val="00682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400" b="1" dirty="0"/>
              <a:t>Being “found” by Jesus dramatically changes the course of people’s lives</a:t>
            </a:r>
          </a:p>
        </p:txBody>
      </p:sp>
      <p:sp>
        <p:nvSpPr>
          <p:cNvPr id="8" name="Rounded Rectangle 2">
            <a:extLst>
              <a:ext uri="{FF2B5EF4-FFF2-40B4-BE49-F238E27FC236}">
                <a16:creationId xmlns:a16="http://schemas.microsoft.com/office/drawing/2014/main" xmlns="" id="{A2454B39-E961-47D7-A5A9-7FD9AF4C1340}"/>
              </a:ext>
            </a:extLst>
          </p:cNvPr>
          <p:cNvSpPr/>
          <p:nvPr/>
        </p:nvSpPr>
        <p:spPr>
          <a:xfrm>
            <a:off x="0" y="5829300"/>
            <a:ext cx="12192000" cy="861081"/>
          </a:xfrm>
          <a:prstGeom prst="roundRect">
            <a:avLst>
              <a:gd name="adj" fmla="val 0"/>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What does this passage teach us about salvation? </a:t>
            </a:r>
            <a:endParaRPr lang="en-US" sz="4000" b="1" dirty="0"/>
          </a:p>
        </p:txBody>
      </p:sp>
      <p:sp>
        <p:nvSpPr>
          <p:cNvPr id="5" name="Rounded Rectangle 2">
            <a:extLst>
              <a:ext uri="{FF2B5EF4-FFF2-40B4-BE49-F238E27FC236}">
                <a16:creationId xmlns:a16="http://schemas.microsoft.com/office/drawing/2014/main" xmlns="" id="{8D6C070E-7238-4189-9C2A-A50774DB22AC}"/>
              </a:ext>
            </a:extLst>
          </p:cNvPr>
          <p:cNvSpPr/>
          <p:nvPr/>
        </p:nvSpPr>
        <p:spPr>
          <a:xfrm>
            <a:off x="278667" y="1963453"/>
            <a:ext cx="11303733" cy="3952132"/>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4000" b="1" i="1" dirty="0"/>
              <a:t>What changed for Zacchaeus?</a:t>
            </a:r>
          </a:p>
          <a:p>
            <a:pPr marL="571500" indent="-571500">
              <a:buFont typeface="Arial" panose="020B0604020202020204" pitchFamily="34" charset="0"/>
              <a:buChar char="•"/>
            </a:pPr>
            <a:r>
              <a:rPr lang="en-US" sz="4000" b="1" dirty="0"/>
              <a:t>Jesus showed him </a:t>
            </a:r>
            <a:r>
              <a:rPr lang="en-US" sz="4000" b="1" i="1" dirty="0"/>
              <a:t>mercy</a:t>
            </a:r>
          </a:p>
          <a:p>
            <a:pPr marL="571500" indent="-571500">
              <a:buFont typeface="Arial" panose="020B0604020202020204" pitchFamily="34" charset="0"/>
              <a:buChar char="•"/>
            </a:pPr>
            <a:r>
              <a:rPr lang="en-US" sz="4000" b="1" dirty="0"/>
              <a:t>Jesus showed him </a:t>
            </a:r>
            <a:r>
              <a:rPr lang="en-US" sz="4000" b="1" i="1" dirty="0"/>
              <a:t>grace</a:t>
            </a:r>
          </a:p>
          <a:p>
            <a:pPr marL="571500" indent="-571500">
              <a:buFont typeface="Arial" panose="020B0604020202020204" pitchFamily="34" charset="0"/>
              <a:buChar char="•"/>
            </a:pPr>
            <a:r>
              <a:rPr lang="en-US" sz="4000" b="1" dirty="0"/>
              <a:t>Jesus </a:t>
            </a:r>
            <a:r>
              <a:rPr lang="en-US" sz="4000" b="1" i="1" dirty="0"/>
              <a:t>honored</a:t>
            </a:r>
            <a:r>
              <a:rPr lang="en-US" sz="4000" b="1" dirty="0"/>
              <a:t> him</a:t>
            </a:r>
          </a:p>
          <a:p>
            <a:pPr marL="571500" indent="-571500">
              <a:buFont typeface="Arial" panose="020B0604020202020204" pitchFamily="34" charset="0"/>
              <a:buChar char="•"/>
            </a:pPr>
            <a:endParaRPr lang="en-US" sz="4000" b="1" i="1" dirty="0"/>
          </a:p>
        </p:txBody>
      </p:sp>
      <p:sp>
        <p:nvSpPr>
          <p:cNvPr id="9" name="Rectangle 8">
            <a:extLst>
              <a:ext uri="{FF2B5EF4-FFF2-40B4-BE49-F238E27FC236}">
                <a16:creationId xmlns:a16="http://schemas.microsoft.com/office/drawing/2014/main" xmlns="" id="{4A941F36-1B2A-4AAF-8A2F-16F63631300E}"/>
              </a:ext>
            </a:extLst>
          </p:cNvPr>
          <p:cNvSpPr/>
          <p:nvPr/>
        </p:nvSpPr>
        <p:spPr>
          <a:xfrm>
            <a:off x="6298467" y="3800528"/>
            <a:ext cx="4953000" cy="1856019"/>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3600" b="1" baseline="30000" dirty="0">
                <a:solidFill>
                  <a:schemeClr val="tx1"/>
                </a:solidFill>
              </a:rPr>
              <a:t>Luke 19:8 </a:t>
            </a:r>
            <a:r>
              <a:rPr lang="en-US" sz="3600" dirty="0">
                <a:solidFill>
                  <a:schemeClr val="tx1"/>
                </a:solidFill>
              </a:rPr>
              <a:t>“Behold, </a:t>
            </a:r>
            <a:r>
              <a:rPr lang="en-US" sz="3600" b="1" u="sng" dirty="0">
                <a:solidFill>
                  <a:srgbClr val="002060"/>
                </a:solidFill>
              </a:rPr>
              <a:t>Lord</a:t>
            </a:r>
            <a:r>
              <a:rPr lang="en-US" sz="3600" dirty="0">
                <a:solidFill>
                  <a:schemeClr val="tx1"/>
                </a:solidFill>
              </a:rPr>
              <a:t>, half of my possessions I will give to the poor …</a:t>
            </a:r>
            <a:endParaRPr lang="en-US" sz="3600" dirty="0"/>
          </a:p>
        </p:txBody>
      </p:sp>
    </p:spTree>
    <p:extLst>
      <p:ext uri="{BB962C8B-B14F-4D97-AF65-F5344CB8AC3E}">
        <p14:creationId xmlns:p14="http://schemas.microsoft.com/office/powerpoint/2010/main" val="3950661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ycamore Tree Project (STP) – Prison Fellowship Zambia">
            <a:extLst>
              <a:ext uri="{FF2B5EF4-FFF2-40B4-BE49-F238E27FC236}">
                <a16:creationId xmlns:a16="http://schemas.microsoft.com/office/drawing/2014/main" xmlns="" id="{546BB8BF-9727-4B5F-B44C-B05A5F652D59}"/>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2">
            <a:extLst>
              <a:ext uri="{FF2B5EF4-FFF2-40B4-BE49-F238E27FC236}">
                <a16:creationId xmlns:a16="http://schemas.microsoft.com/office/drawing/2014/main" xmlns="" id="{A199C62B-04FB-418E-927E-AAC2499EE515}"/>
              </a:ext>
            </a:extLst>
          </p:cNvPr>
          <p:cNvSpPr/>
          <p:nvPr/>
        </p:nvSpPr>
        <p:spPr>
          <a:xfrm>
            <a:off x="200024" y="148569"/>
            <a:ext cx="11839575" cy="1642131"/>
          </a:xfrm>
          <a:prstGeom prst="roundRect">
            <a:avLst/>
          </a:prstGeom>
          <a:solidFill>
            <a:srgbClr val="00682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400" b="1" dirty="0"/>
              <a:t>Being “found” by Jesus dramatically changes the course of people’s lives</a:t>
            </a:r>
          </a:p>
        </p:txBody>
      </p:sp>
      <p:sp>
        <p:nvSpPr>
          <p:cNvPr id="7" name="Rounded Rectangle 2">
            <a:extLst>
              <a:ext uri="{FF2B5EF4-FFF2-40B4-BE49-F238E27FC236}">
                <a16:creationId xmlns:a16="http://schemas.microsoft.com/office/drawing/2014/main" xmlns="" id="{158DB7F4-7C43-4E4B-BF67-021CB01F1465}"/>
              </a:ext>
            </a:extLst>
          </p:cNvPr>
          <p:cNvSpPr/>
          <p:nvPr/>
        </p:nvSpPr>
        <p:spPr>
          <a:xfrm>
            <a:off x="0" y="5829300"/>
            <a:ext cx="12192000" cy="861081"/>
          </a:xfrm>
          <a:prstGeom prst="roundRect">
            <a:avLst>
              <a:gd name="adj" fmla="val 0"/>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What does this passage teach us about salvation? </a:t>
            </a:r>
            <a:endParaRPr lang="en-US" sz="4000" b="1" dirty="0"/>
          </a:p>
        </p:txBody>
      </p:sp>
      <p:sp>
        <p:nvSpPr>
          <p:cNvPr id="5" name="Rounded Rectangle 2">
            <a:extLst>
              <a:ext uri="{FF2B5EF4-FFF2-40B4-BE49-F238E27FC236}">
                <a16:creationId xmlns:a16="http://schemas.microsoft.com/office/drawing/2014/main" xmlns="" id="{8D6C070E-7238-4189-9C2A-A50774DB22AC}"/>
              </a:ext>
            </a:extLst>
          </p:cNvPr>
          <p:cNvSpPr/>
          <p:nvPr/>
        </p:nvSpPr>
        <p:spPr>
          <a:xfrm>
            <a:off x="278667" y="1963453"/>
            <a:ext cx="11303733" cy="3952132"/>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4000" b="1" i="1" dirty="0"/>
              <a:t>What changed for Zacchaeus?</a:t>
            </a:r>
          </a:p>
          <a:p>
            <a:pPr marL="571500" indent="-571500">
              <a:buFont typeface="Arial" panose="020B0604020202020204" pitchFamily="34" charset="0"/>
              <a:buChar char="•"/>
            </a:pPr>
            <a:r>
              <a:rPr lang="en-US" sz="4000" b="1" dirty="0"/>
              <a:t>Jesus showed him </a:t>
            </a:r>
            <a:r>
              <a:rPr lang="en-US" sz="4000" b="1" i="1" dirty="0"/>
              <a:t>mercy</a:t>
            </a:r>
          </a:p>
          <a:p>
            <a:pPr marL="571500" indent="-571500">
              <a:buFont typeface="Arial" panose="020B0604020202020204" pitchFamily="34" charset="0"/>
              <a:buChar char="•"/>
            </a:pPr>
            <a:r>
              <a:rPr lang="en-US" sz="4000" b="1" dirty="0"/>
              <a:t>Jesus showed him </a:t>
            </a:r>
            <a:r>
              <a:rPr lang="en-US" sz="4000" b="1" i="1" dirty="0"/>
              <a:t>grace</a:t>
            </a:r>
          </a:p>
          <a:p>
            <a:pPr marL="571500" indent="-571500">
              <a:buFont typeface="Arial" panose="020B0604020202020204" pitchFamily="34" charset="0"/>
              <a:buChar char="•"/>
            </a:pPr>
            <a:r>
              <a:rPr lang="en-US" sz="4000" b="1" dirty="0"/>
              <a:t>Jesus </a:t>
            </a:r>
            <a:r>
              <a:rPr lang="en-US" sz="4000" b="1" i="1" dirty="0"/>
              <a:t>honored</a:t>
            </a:r>
            <a:r>
              <a:rPr lang="en-US" sz="4000" b="1" dirty="0"/>
              <a:t> him</a:t>
            </a:r>
          </a:p>
          <a:p>
            <a:pPr marL="571500" indent="-571500">
              <a:buFont typeface="Arial" panose="020B0604020202020204" pitchFamily="34" charset="0"/>
              <a:buChar char="•"/>
            </a:pPr>
            <a:r>
              <a:rPr lang="en-US" sz="4000" b="1" dirty="0"/>
              <a:t>Jesus </a:t>
            </a:r>
            <a:r>
              <a:rPr lang="en-US" sz="4000" b="1" i="1" dirty="0"/>
              <a:t>accepted</a:t>
            </a:r>
            <a:r>
              <a:rPr lang="en-US" sz="4000" b="1" dirty="0"/>
              <a:t> him </a:t>
            </a:r>
            <a:endParaRPr lang="en-US" sz="4000" b="1" i="1" dirty="0"/>
          </a:p>
          <a:p>
            <a:pPr marL="571500" indent="-571500">
              <a:buFont typeface="Arial" panose="020B0604020202020204" pitchFamily="34" charset="0"/>
              <a:buChar char="•"/>
            </a:pPr>
            <a:r>
              <a:rPr lang="en-US" sz="4000" b="1" dirty="0"/>
              <a:t>Jesus </a:t>
            </a:r>
            <a:r>
              <a:rPr lang="en-US" sz="4000" b="1" i="1" dirty="0"/>
              <a:t>included</a:t>
            </a:r>
            <a:r>
              <a:rPr lang="en-US" sz="4000" b="1" dirty="0"/>
              <a:t> him in the family of God</a:t>
            </a:r>
          </a:p>
        </p:txBody>
      </p:sp>
    </p:spTree>
    <p:extLst>
      <p:ext uri="{BB962C8B-B14F-4D97-AF65-F5344CB8AC3E}">
        <p14:creationId xmlns:p14="http://schemas.microsoft.com/office/powerpoint/2010/main" val="3074509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ycamore Tree Project (STP) – Prison Fellowship Zambia">
            <a:extLst>
              <a:ext uri="{FF2B5EF4-FFF2-40B4-BE49-F238E27FC236}">
                <a16:creationId xmlns:a16="http://schemas.microsoft.com/office/drawing/2014/main" xmlns="" id="{546BB8BF-9727-4B5F-B44C-B05A5F652D59}"/>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2">
            <a:extLst>
              <a:ext uri="{FF2B5EF4-FFF2-40B4-BE49-F238E27FC236}">
                <a16:creationId xmlns:a16="http://schemas.microsoft.com/office/drawing/2014/main" xmlns="" id="{FF611C45-6467-419F-B9FA-B22134E4680C}"/>
              </a:ext>
            </a:extLst>
          </p:cNvPr>
          <p:cNvSpPr/>
          <p:nvPr/>
        </p:nvSpPr>
        <p:spPr>
          <a:xfrm>
            <a:off x="200024" y="148569"/>
            <a:ext cx="11839575" cy="1642131"/>
          </a:xfrm>
          <a:prstGeom prst="roundRect">
            <a:avLst/>
          </a:prstGeom>
          <a:solidFill>
            <a:srgbClr val="00682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400" b="1" dirty="0"/>
              <a:t>Being “found” by Jesus dramatically changes the course of people’s lives</a:t>
            </a:r>
          </a:p>
        </p:txBody>
      </p:sp>
      <p:sp>
        <p:nvSpPr>
          <p:cNvPr id="8" name="Rounded Rectangle 2">
            <a:extLst>
              <a:ext uri="{FF2B5EF4-FFF2-40B4-BE49-F238E27FC236}">
                <a16:creationId xmlns:a16="http://schemas.microsoft.com/office/drawing/2014/main" xmlns="" id="{A9C465B0-9652-4ADB-A7E0-CBC87D01E82B}"/>
              </a:ext>
            </a:extLst>
          </p:cNvPr>
          <p:cNvSpPr/>
          <p:nvPr/>
        </p:nvSpPr>
        <p:spPr>
          <a:xfrm>
            <a:off x="0" y="5829300"/>
            <a:ext cx="12192000" cy="861081"/>
          </a:xfrm>
          <a:prstGeom prst="roundRect">
            <a:avLst>
              <a:gd name="adj" fmla="val 0"/>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What does this passage teach us about salvation? </a:t>
            </a:r>
            <a:endParaRPr lang="en-US" sz="4000" b="1" dirty="0"/>
          </a:p>
        </p:txBody>
      </p:sp>
      <p:sp>
        <p:nvSpPr>
          <p:cNvPr id="5" name="Rounded Rectangle 2">
            <a:extLst>
              <a:ext uri="{FF2B5EF4-FFF2-40B4-BE49-F238E27FC236}">
                <a16:creationId xmlns:a16="http://schemas.microsoft.com/office/drawing/2014/main" xmlns="" id="{8D6C070E-7238-4189-9C2A-A50774DB22AC}"/>
              </a:ext>
            </a:extLst>
          </p:cNvPr>
          <p:cNvSpPr/>
          <p:nvPr/>
        </p:nvSpPr>
        <p:spPr>
          <a:xfrm>
            <a:off x="278667" y="1963453"/>
            <a:ext cx="11303733" cy="3952132"/>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4000" b="1" i="1" dirty="0"/>
              <a:t>What changed for Zacchaeus?</a:t>
            </a:r>
          </a:p>
          <a:p>
            <a:pPr marL="571500" indent="-571500">
              <a:buFont typeface="Arial" panose="020B0604020202020204" pitchFamily="34" charset="0"/>
              <a:buChar char="•"/>
            </a:pPr>
            <a:r>
              <a:rPr lang="en-US" sz="4000" b="1" dirty="0"/>
              <a:t>Jesus showed him </a:t>
            </a:r>
            <a:r>
              <a:rPr lang="en-US" sz="4000" b="1" i="1" dirty="0"/>
              <a:t>mercy</a:t>
            </a:r>
          </a:p>
          <a:p>
            <a:pPr marL="571500" indent="-571500">
              <a:buFont typeface="Arial" panose="020B0604020202020204" pitchFamily="34" charset="0"/>
              <a:buChar char="•"/>
            </a:pPr>
            <a:r>
              <a:rPr lang="en-US" sz="4000" b="1" dirty="0"/>
              <a:t>Jesus showed him </a:t>
            </a:r>
            <a:r>
              <a:rPr lang="en-US" sz="4000" b="1" i="1" dirty="0"/>
              <a:t>grace</a:t>
            </a:r>
          </a:p>
          <a:p>
            <a:pPr marL="571500" indent="-571500">
              <a:buFont typeface="Arial" panose="020B0604020202020204" pitchFamily="34" charset="0"/>
              <a:buChar char="•"/>
            </a:pPr>
            <a:r>
              <a:rPr lang="en-US" sz="4000" b="1" dirty="0"/>
              <a:t>Jesus </a:t>
            </a:r>
            <a:r>
              <a:rPr lang="en-US" sz="4000" b="1" i="1" dirty="0"/>
              <a:t>honored</a:t>
            </a:r>
            <a:r>
              <a:rPr lang="en-US" sz="4000" b="1" dirty="0"/>
              <a:t> him</a:t>
            </a:r>
          </a:p>
          <a:p>
            <a:pPr marL="571500" indent="-571500">
              <a:buFont typeface="Arial" panose="020B0604020202020204" pitchFamily="34" charset="0"/>
              <a:buChar char="•"/>
            </a:pPr>
            <a:r>
              <a:rPr lang="en-US" sz="4000" b="1" dirty="0"/>
              <a:t>Jesus </a:t>
            </a:r>
            <a:r>
              <a:rPr lang="en-US" sz="4000" b="1" i="1" dirty="0"/>
              <a:t>accepted</a:t>
            </a:r>
            <a:r>
              <a:rPr lang="en-US" sz="4000" b="1" dirty="0"/>
              <a:t> him </a:t>
            </a:r>
            <a:endParaRPr lang="en-US" sz="4000" b="1" i="1" dirty="0"/>
          </a:p>
          <a:p>
            <a:pPr marL="571500" indent="-571500">
              <a:buFont typeface="Arial" panose="020B0604020202020204" pitchFamily="34" charset="0"/>
              <a:buChar char="•"/>
            </a:pPr>
            <a:r>
              <a:rPr lang="en-US" sz="4000" b="1" dirty="0"/>
              <a:t>Jesus </a:t>
            </a:r>
            <a:r>
              <a:rPr lang="en-US" sz="4000" b="1" i="1" dirty="0"/>
              <a:t>included</a:t>
            </a:r>
            <a:r>
              <a:rPr lang="en-US" sz="4000" b="1" dirty="0"/>
              <a:t> him in the family of God</a:t>
            </a:r>
          </a:p>
        </p:txBody>
      </p:sp>
      <p:sp>
        <p:nvSpPr>
          <p:cNvPr id="6" name="Rectangle 5">
            <a:extLst>
              <a:ext uri="{FF2B5EF4-FFF2-40B4-BE49-F238E27FC236}">
                <a16:creationId xmlns:a16="http://schemas.microsoft.com/office/drawing/2014/main" xmlns="" id="{4EFFBBC8-03BC-482F-B3E7-A9B7770BC0E1}"/>
              </a:ext>
            </a:extLst>
          </p:cNvPr>
          <p:cNvSpPr/>
          <p:nvPr/>
        </p:nvSpPr>
        <p:spPr>
          <a:xfrm>
            <a:off x="5505450" y="2779384"/>
            <a:ext cx="5886449" cy="2320270"/>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600" b="1" baseline="30000" dirty="0">
                <a:solidFill>
                  <a:schemeClr val="tx1"/>
                </a:solidFill>
              </a:rPr>
              <a:t>Luke 19:9 </a:t>
            </a:r>
            <a:r>
              <a:rPr lang="en-US" sz="3600" dirty="0">
                <a:solidFill>
                  <a:schemeClr val="tx1"/>
                </a:solidFill>
              </a:rPr>
              <a:t>And Jesus said to him, “Today salvation has come to this house, </a:t>
            </a:r>
            <a:r>
              <a:rPr lang="en-US" sz="3600" b="1" u="sng" dirty="0">
                <a:solidFill>
                  <a:srgbClr val="002060"/>
                </a:solidFill>
              </a:rPr>
              <a:t>because he, too, is a son of Abraham</a:t>
            </a:r>
            <a:r>
              <a:rPr lang="en-US" sz="3600" dirty="0">
                <a:solidFill>
                  <a:schemeClr val="tx1"/>
                </a:solidFill>
              </a:rPr>
              <a:t>.</a:t>
            </a:r>
          </a:p>
        </p:txBody>
      </p:sp>
    </p:spTree>
    <p:extLst>
      <p:ext uri="{BB962C8B-B14F-4D97-AF65-F5344CB8AC3E}">
        <p14:creationId xmlns:p14="http://schemas.microsoft.com/office/powerpoint/2010/main" val="14602297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ycamore Tree Project (STP) – Prison Fellowship Zambia">
            <a:extLst>
              <a:ext uri="{FF2B5EF4-FFF2-40B4-BE49-F238E27FC236}">
                <a16:creationId xmlns:a16="http://schemas.microsoft.com/office/drawing/2014/main" xmlns="" id="{546BB8BF-9727-4B5F-B44C-B05A5F652D59}"/>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2">
            <a:extLst>
              <a:ext uri="{FF2B5EF4-FFF2-40B4-BE49-F238E27FC236}">
                <a16:creationId xmlns:a16="http://schemas.microsoft.com/office/drawing/2014/main" xmlns="" id="{8D6C070E-7238-4189-9C2A-A50774DB22AC}"/>
              </a:ext>
            </a:extLst>
          </p:cNvPr>
          <p:cNvSpPr/>
          <p:nvPr/>
        </p:nvSpPr>
        <p:spPr>
          <a:xfrm>
            <a:off x="200024" y="2378020"/>
            <a:ext cx="11918218" cy="1347537"/>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3800" b="1" dirty="0"/>
              <a:t>Having been reconciled to God through Jesus, Zacchaeus has a whole new identity</a:t>
            </a:r>
          </a:p>
        </p:txBody>
      </p:sp>
      <p:sp>
        <p:nvSpPr>
          <p:cNvPr id="7" name="Rounded Rectangle 2">
            <a:extLst>
              <a:ext uri="{FF2B5EF4-FFF2-40B4-BE49-F238E27FC236}">
                <a16:creationId xmlns:a16="http://schemas.microsoft.com/office/drawing/2014/main" xmlns="" id="{9B44F825-705E-42F5-A053-110A91074069}"/>
              </a:ext>
            </a:extLst>
          </p:cNvPr>
          <p:cNvSpPr/>
          <p:nvPr/>
        </p:nvSpPr>
        <p:spPr>
          <a:xfrm>
            <a:off x="200024" y="4103660"/>
            <a:ext cx="11839575" cy="1347537"/>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3800" b="1" dirty="0"/>
              <a:t>which, according to the New Testament, is our basis for real and lasting change</a:t>
            </a:r>
          </a:p>
        </p:txBody>
      </p:sp>
      <p:sp>
        <p:nvSpPr>
          <p:cNvPr id="8" name="Rounded Rectangle 2">
            <a:extLst>
              <a:ext uri="{FF2B5EF4-FFF2-40B4-BE49-F238E27FC236}">
                <a16:creationId xmlns:a16="http://schemas.microsoft.com/office/drawing/2014/main" xmlns="" id="{C5A7CAB3-8C8A-467E-B783-71903888DFDF}"/>
              </a:ext>
            </a:extLst>
          </p:cNvPr>
          <p:cNvSpPr/>
          <p:nvPr/>
        </p:nvSpPr>
        <p:spPr>
          <a:xfrm>
            <a:off x="200024" y="148569"/>
            <a:ext cx="11839575" cy="1642131"/>
          </a:xfrm>
          <a:prstGeom prst="roundRect">
            <a:avLst/>
          </a:prstGeom>
          <a:solidFill>
            <a:srgbClr val="00682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400" b="1" dirty="0"/>
              <a:t>Being “found” by Jesus dramatically changes the course of people’s lives</a:t>
            </a:r>
          </a:p>
        </p:txBody>
      </p:sp>
      <p:sp>
        <p:nvSpPr>
          <p:cNvPr id="9" name="Rounded Rectangle 2">
            <a:extLst>
              <a:ext uri="{FF2B5EF4-FFF2-40B4-BE49-F238E27FC236}">
                <a16:creationId xmlns:a16="http://schemas.microsoft.com/office/drawing/2014/main" xmlns="" id="{26C60170-95CA-4910-8D53-9EC6D647CACD}"/>
              </a:ext>
            </a:extLst>
          </p:cNvPr>
          <p:cNvSpPr/>
          <p:nvPr/>
        </p:nvSpPr>
        <p:spPr>
          <a:xfrm>
            <a:off x="0" y="5829300"/>
            <a:ext cx="12192000" cy="861081"/>
          </a:xfrm>
          <a:prstGeom prst="roundRect">
            <a:avLst>
              <a:gd name="adj" fmla="val 0"/>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What does this passage teach us about salvation? </a:t>
            </a:r>
            <a:endParaRPr lang="en-US" sz="4000" b="1" dirty="0"/>
          </a:p>
        </p:txBody>
      </p:sp>
    </p:spTree>
    <p:extLst>
      <p:ext uri="{BB962C8B-B14F-4D97-AF65-F5344CB8AC3E}">
        <p14:creationId xmlns:p14="http://schemas.microsoft.com/office/powerpoint/2010/main" val="57590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ycamore Tree Project (STP) – Prison Fellowship Zambia">
            <a:extLst>
              <a:ext uri="{FF2B5EF4-FFF2-40B4-BE49-F238E27FC236}">
                <a16:creationId xmlns:a16="http://schemas.microsoft.com/office/drawing/2014/main" xmlns="" id="{546BB8BF-9727-4B5F-B44C-B05A5F652D59}"/>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Rounded Rectangle 2">
            <a:extLst>
              <a:ext uri="{FF2B5EF4-FFF2-40B4-BE49-F238E27FC236}">
                <a16:creationId xmlns:a16="http://schemas.microsoft.com/office/drawing/2014/main" xmlns="" id="{0C460005-BD1A-432A-8E25-7362440582A3}"/>
              </a:ext>
            </a:extLst>
          </p:cNvPr>
          <p:cNvSpPr/>
          <p:nvPr/>
        </p:nvSpPr>
        <p:spPr>
          <a:xfrm>
            <a:off x="200024" y="3780291"/>
            <a:ext cx="11839575" cy="1319032"/>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3800" b="1" dirty="0"/>
              <a:t>But that they stem from something much deeper… they are symptoms of our identity: lost children of God</a:t>
            </a:r>
          </a:p>
        </p:txBody>
      </p:sp>
      <p:sp>
        <p:nvSpPr>
          <p:cNvPr id="7" name="Rounded Rectangle 2">
            <a:extLst>
              <a:ext uri="{FF2B5EF4-FFF2-40B4-BE49-F238E27FC236}">
                <a16:creationId xmlns:a16="http://schemas.microsoft.com/office/drawing/2014/main" xmlns="" id="{76F46701-DD80-4B3A-844C-E66A9612E77C}"/>
              </a:ext>
            </a:extLst>
          </p:cNvPr>
          <p:cNvSpPr/>
          <p:nvPr/>
        </p:nvSpPr>
        <p:spPr>
          <a:xfrm>
            <a:off x="200024" y="148569"/>
            <a:ext cx="11839575" cy="1642131"/>
          </a:xfrm>
          <a:prstGeom prst="roundRect">
            <a:avLst/>
          </a:prstGeom>
          <a:solidFill>
            <a:srgbClr val="00682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400" b="1" dirty="0"/>
              <a:t>Being “found” by Jesus dramatically changes the course of people’s lives</a:t>
            </a:r>
          </a:p>
        </p:txBody>
      </p:sp>
      <p:sp>
        <p:nvSpPr>
          <p:cNvPr id="8" name="Rounded Rectangle 2">
            <a:extLst>
              <a:ext uri="{FF2B5EF4-FFF2-40B4-BE49-F238E27FC236}">
                <a16:creationId xmlns:a16="http://schemas.microsoft.com/office/drawing/2014/main" xmlns="" id="{658077EB-D207-4763-AE8D-36A7ADD0125E}"/>
              </a:ext>
            </a:extLst>
          </p:cNvPr>
          <p:cNvSpPr/>
          <p:nvPr/>
        </p:nvSpPr>
        <p:spPr>
          <a:xfrm>
            <a:off x="200024" y="2046741"/>
            <a:ext cx="11839575" cy="1319032"/>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3800" b="1" dirty="0"/>
              <a:t>The Bible teaches that our sins aren’t just mistakes or lapses in judgement…</a:t>
            </a:r>
          </a:p>
        </p:txBody>
      </p:sp>
      <p:sp>
        <p:nvSpPr>
          <p:cNvPr id="10" name="Rounded Rectangle 2">
            <a:extLst>
              <a:ext uri="{FF2B5EF4-FFF2-40B4-BE49-F238E27FC236}">
                <a16:creationId xmlns:a16="http://schemas.microsoft.com/office/drawing/2014/main" xmlns="" id="{815B3A69-A6B7-45A8-9788-81B8B6889826}"/>
              </a:ext>
            </a:extLst>
          </p:cNvPr>
          <p:cNvSpPr/>
          <p:nvPr/>
        </p:nvSpPr>
        <p:spPr>
          <a:xfrm>
            <a:off x="0" y="5829300"/>
            <a:ext cx="12192000" cy="861081"/>
          </a:xfrm>
          <a:prstGeom prst="roundRect">
            <a:avLst>
              <a:gd name="adj" fmla="val 0"/>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What does this passage teach us about salvation? </a:t>
            </a:r>
            <a:endParaRPr lang="en-US" sz="4000" b="1" dirty="0"/>
          </a:p>
        </p:txBody>
      </p:sp>
    </p:spTree>
    <p:extLst>
      <p:ext uri="{BB962C8B-B14F-4D97-AF65-F5344CB8AC3E}">
        <p14:creationId xmlns:p14="http://schemas.microsoft.com/office/powerpoint/2010/main" val="485180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xmlns="" id="{6F9AEF21-00AC-4CB2-8946-7C8002E766D1}"/>
              </a:ext>
            </a:extLst>
          </p:cNvPr>
          <p:cNvSpPr/>
          <p:nvPr/>
        </p:nvSpPr>
        <p:spPr>
          <a:xfrm>
            <a:off x="133350" y="3276600"/>
            <a:ext cx="3752850" cy="1143000"/>
          </a:xfrm>
          <a:prstGeom prst="rect">
            <a:avLst/>
          </a:prstGeom>
          <a:solidFill>
            <a:schemeClr val="bg2">
              <a:lumMod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Living for material wealth and power</a:t>
            </a:r>
          </a:p>
        </p:txBody>
      </p:sp>
    </p:spTree>
    <p:extLst>
      <p:ext uri="{BB962C8B-B14F-4D97-AF65-F5344CB8AC3E}">
        <p14:creationId xmlns:p14="http://schemas.microsoft.com/office/powerpoint/2010/main" val="39526223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ular Callout 3"/>
          <p:cNvSpPr/>
          <p:nvPr/>
        </p:nvSpPr>
        <p:spPr>
          <a:xfrm>
            <a:off x="1676400" y="76200"/>
            <a:ext cx="8839200" cy="8382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b="1" dirty="0"/>
              <a:t>Appropriating your New Identity</a:t>
            </a:r>
          </a:p>
        </p:txBody>
      </p:sp>
      <p:cxnSp>
        <p:nvCxnSpPr>
          <p:cNvPr id="6" name="Straight Arrow Connector 5"/>
          <p:cNvCxnSpPr>
            <a:cxnSpLocks/>
          </p:cNvCxnSpPr>
          <p:nvPr/>
        </p:nvCxnSpPr>
        <p:spPr>
          <a:xfrm>
            <a:off x="2324100" y="4141694"/>
            <a:ext cx="1866900" cy="963706"/>
          </a:xfrm>
          <a:prstGeom prst="straightConnector1">
            <a:avLst/>
          </a:prstGeom>
          <a:ln w="1270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xmlns="" id="{C69F3405-1719-4B8B-B22F-649FB2635843}"/>
              </a:ext>
            </a:extLst>
          </p:cNvPr>
          <p:cNvSpPr/>
          <p:nvPr/>
        </p:nvSpPr>
        <p:spPr>
          <a:xfrm>
            <a:off x="133350" y="3276600"/>
            <a:ext cx="3752850" cy="1143000"/>
          </a:xfrm>
          <a:prstGeom prst="rect">
            <a:avLst/>
          </a:prstGeom>
          <a:solidFill>
            <a:schemeClr val="bg2">
              <a:lumMod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Living for material wealth and power</a:t>
            </a:r>
          </a:p>
        </p:txBody>
      </p:sp>
      <p:sp>
        <p:nvSpPr>
          <p:cNvPr id="15" name="Rectangle 14"/>
          <p:cNvSpPr/>
          <p:nvPr/>
        </p:nvSpPr>
        <p:spPr>
          <a:xfrm>
            <a:off x="342900" y="3276600"/>
            <a:ext cx="1981200" cy="1143000"/>
          </a:xfrm>
          <a:prstGeom prst="rect">
            <a:avLst/>
          </a:prstGeom>
          <a:solidFill>
            <a:schemeClr val="accent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Greed</a:t>
            </a:r>
          </a:p>
        </p:txBody>
      </p:sp>
      <p:sp>
        <p:nvSpPr>
          <p:cNvPr id="8" name="Rounded Rectangular Callout 2">
            <a:extLst>
              <a:ext uri="{FF2B5EF4-FFF2-40B4-BE49-F238E27FC236}">
                <a16:creationId xmlns:a16="http://schemas.microsoft.com/office/drawing/2014/main" xmlns="" id="{F9D424A1-648B-47A9-AD81-4BA32DEA6461}"/>
              </a:ext>
            </a:extLst>
          </p:cNvPr>
          <p:cNvSpPr/>
          <p:nvPr/>
        </p:nvSpPr>
        <p:spPr>
          <a:xfrm>
            <a:off x="2003612" y="5822576"/>
            <a:ext cx="3752850" cy="762000"/>
          </a:xfrm>
          <a:prstGeom prst="wedgeRoundRectCallout">
            <a:avLst>
              <a:gd name="adj1" fmla="val -21927"/>
              <a:gd name="adj2" fmla="val 49596"/>
              <a:gd name="adj3" fmla="val 16667"/>
            </a:avLst>
          </a:prstGeom>
          <a:solidFill>
            <a:schemeClr val="accent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i="1" dirty="0"/>
              <a:t>Lostness</a:t>
            </a:r>
          </a:p>
        </p:txBody>
      </p:sp>
      <p:sp>
        <p:nvSpPr>
          <p:cNvPr id="9" name="Rounded Rectangular Callout 7">
            <a:extLst>
              <a:ext uri="{FF2B5EF4-FFF2-40B4-BE49-F238E27FC236}">
                <a16:creationId xmlns:a16="http://schemas.microsoft.com/office/drawing/2014/main" xmlns="" id="{897D728B-5AB3-4322-AB80-D5C2ED750B9A}"/>
              </a:ext>
            </a:extLst>
          </p:cNvPr>
          <p:cNvSpPr/>
          <p:nvPr/>
        </p:nvSpPr>
        <p:spPr>
          <a:xfrm>
            <a:off x="2122395" y="5047130"/>
            <a:ext cx="3505200" cy="8382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t>“I’m on my own” </a:t>
            </a:r>
          </a:p>
        </p:txBody>
      </p:sp>
    </p:spTree>
    <p:extLst>
      <p:ext uri="{BB962C8B-B14F-4D97-AF65-F5344CB8AC3E}">
        <p14:creationId xmlns:p14="http://schemas.microsoft.com/office/powerpoint/2010/main" val="2477481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par>
                          <p:cTn id="18" fill="hold">
                            <p:stCondLst>
                              <p:cond delay="500"/>
                            </p:stCondLst>
                            <p:childTnLst>
                              <p:par>
                                <p:cTn id="19" presetID="1" presetClass="entr" presetSubtype="0"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animBg="1"/>
      <p:bldP spid="8" grpId="0" animBg="1"/>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9520D088-9E30-4EA8-963B-8F526F011A36}"/>
              </a:ext>
            </a:extLst>
          </p:cNvPr>
          <p:cNvSpPr/>
          <p:nvPr/>
        </p:nvSpPr>
        <p:spPr>
          <a:xfrm>
            <a:off x="0" y="5276849"/>
            <a:ext cx="12192000" cy="1581151"/>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100" b="1" baseline="30000" dirty="0">
                <a:solidFill>
                  <a:schemeClr val="tx1"/>
                </a:solidFill>
              </a:rPr>
              <a:t>Luke 19:2 </a:t>
            </a:r>
            <a:r>
              <a:rPr lang="en-US" sz="3100" dirty="0">
                <a:solidFill>
                  <a:schemeClr val="tx1"/>
                </a:solidFill>
              </a:rPr>
              <a:t>And there was a man called by the name of Zacchaeus; he was a  chief tax collector and he was rich. </a:t>
            </a:r>
            <a:r>
              <a:rPr lang="en-US" sz="3100" b="1" baseline="30000" dirty="0">
                <a:solidFill>
                  <a:schemeClr val="tx1"/>
                </a:solidFill>
              </a:rPr>
              <a:t>3 </a:t>
            </a:r>
            <a:r>
              <a:rPr lang="en-US" sz="3100" dirty="0">
                <a:solidFill>
                  <a:schemeClr val="tx1"/>
                </a:solidFill>
              </a:rPr>
              <a:t>Zacchaeus was trying to see who Jesus was, and was unable because of the crowd, for he was small in stature. </a:t>
            </a:r>
          </a:p>
          <a:p>
            <a:endParaRPr lang="en-US" sz="3600" dirty="0"/>
          </a:p>
        </p:txBody>
      </p:sp>
      <p:sp>
        <p:nvSpPr>
          <p:cNvPr id="8" name="TextBox 7">
            <a:extLst>
              <a:ext uri="{FF2B5EF4-FFF2-40B4-BE49-F238E27FC236}">
                <a16:creationId xmlns:a16="http://schemas.microsoft.com/office/drawing/2014/main" xmlns="" id="{EA19867A-418D-48F3-B4BD-34EB2A2770A2}"/>
              </a:ext>
            </a:extLst>
          </p:cNvPr>
          <p:cNvSpPr txBox="1"/>
          <p:nvPr/>
        </p:nvSpPr>
        <p:spPr>
          <a:xfrm>
            <a:off x="134353" y="134346"/>
            <a:ext cx="6977277"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5400" b="1" dirty="0">
                <a:solidFill>
                  <a:schemeClr val="bg1"/>
                </a:solidFill>
              </a:rPr>
              <a:t>  Jesus One on One</a:t>
            </a:r>
            <a:endParaRPr lang="en-US" sz="5400" dirty="0">
              <a:solidFill>
                <a:srgbClr val="03272D"/>
              </a:solidFill>
            </a:endParaRPr>
          </a:p>
        </p:txBody>
      </p:sp>
    </p:spTree>
    <p:extLst>
      <p:ext uri="{BB962C8B-B14F-4D97-AF65-F5344CB8AC3E}">
        <p14:creationId xmlns:p14="http://schemas.microsoft.com/office/powerpoint/2010/main" val="357104496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ular Callout 3"/>
          <p:cNvSpPr/>
          <p:nvPr/>
        </p:nvSpPr>
        <p:spPr>
          <a:xfrm>
            <a:off x="1676400" y="76200"/>
            <a:ext cx="8839200" cy="8382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b="1" dirty="0"/>
              <a:t>Appropriating your New Identity</a:t>
            </a:r>
          </a:p>
        </p:txBody>
      </p:sp>
      <p:cxnSp>
        <p:nvCxnSpPr>
          <p:cNvPr id="6" name="Straight Arrow Connector 5"/>
          <p:cNvCxnSpPr>
            <a:cxnSpLocks/>
          </p:cNvCxnSpPr>
          <p:nvPr/>
        </p:nvCxnSpPr>
        <p:spPr>
          <a:xfrm>
            <a:off x="2324100" y="4141694"/>
            <a:ext cx="1866900" cy="963706"/>
          </a:xfrm>
          <a:prstGeom prst="straightConnector1">
            <a:avLst/>
          </a:prstGeom>
          <a:ln w="1270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342900" y="3276600"/>
            <a:ext cx="1981200" cy="1143000"/>
          </a:xfrm>
          <a:prstGeom prst="rect">
            <a:avLst/>
          </a:prstGeom>
          <a:solidFill>
            <a:schemeClr val="accent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Greed</a:t>
            </a:r>
          </a:p>
        </p:txBody>
      </p:sp>
      <p:sp>
        <p:nvSpPr>
          <p:cNvPr id="11" name="Rounded Rectangular Callout 2">
            <a:extLst>
              <a:ext uri="{FF2B5EF4-FFF2-40B4-BE49-F238E27FC236}">
                <a16:creationId xmlns:a16="http://schemas.microsoft.com/office/drawing/2014/main" xmlns="" id="{09FCCD1E-BE00-41E0-BAD2-138B9A00E4D8}"/>
              </a:ext>
            </a:extLst>
          </p:cNvPr>
          <p:cNvSpPr/>
          <p:nvPr/>
        </p:nvSpPr>
        <p:spPr>
          <a:xfrm>
            <a:off x="5012113" y="3850459"/>
            <a:ext cx="5918982" cy="762000"/>
          </a:xfrm>
          <a:prstGeom prst="wedgeRoundRectCallout">
            <a:avLst>
              <a:gd name="adj1" fmla="val -21927"/>
              <a:gd name="adj2" fmla="val 49596"/>
              <a:gd name="adj3" fmla="val 16667"/>
            </a:avLst>
          </a:prstGeom>
          <a:solidFill>
            <a:schemeClr val="accent5">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a:t>Makes sense apart from God!</a:t>
            </a:r>
            <a:endParaRPr lang="en-US" sz="3600" b="1" i="1" dirty="0"/>
          </a:p>
        </p:txBody>
      </p:sp>
      <p:sp>
        <p:nvSpPr>
          <p:cNvPr id="14" name="Rounded Rectangular Callout 7">
            <a:extLst>
              <a:ext uri="{FF2B5EF4-FFF2-40B4-BE49-F238E27FC236}">
                <a16:creationId xmlns:a16="http://schemas.microsoft.com/office/drawing/2014/main" xmlns="" id="{3C32F8AF-1B5E-440B-8C65-6274B175CEF8}"/>
              </a:ext>
            </a:extLst>
          </p:cNvPr>
          <p:cNvSpPr/>
          <p:nvPr/>
        </p:nvSpPr>
        <p:spPr>
          <a:xfrm>
            <a:off x="6557406" y="4612459"/>
            <a:ext cx="5628714" cy="8382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t>“I need to amass money for myself”</a:t>
            </a:r>
          </a:p>
        </p:txBody>
      </p:sp>
      <p:sp>
        <p:nvSpPr>
          <p:cNvPr id="16" name="Rounded Rectangular Callout 7">
            <a:extLst>
              <a:ext uri="{FF2B5EF4-FFF2-40B4-BE49-F238E27FC236}">
                <a16:creationId xmlns:a16="http://schemas.microsoft.com/office/drawing/2014/main" xmlns="" id="{DE762C87-5BC2-4CF0-AB6B-9AF1D48D58E7}"/>
              </a:ext>
            </a:extLst>
          </p:cNvPr>
          <p:cNvSpPr/>
          <p:nvPr/>
        </p:nvSpPr>
        <p:spPr>
          <a:xfrm>
            <a:off x="8435788" y="5549390"/>
            <a:ext cx="3505200" cy="8382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en-US" sz="2800" b="1" dirty="0"/>
              <a:t>For security</a:t>
            </a:r>
          </a:p>
          <a:p>
            <a:pPr algn="r">
              <a:defRPr/>
            </a:pPr>
            <a:r>
              <a:rPr lang="en-US" sz="2800" b="1" dirty="0"/>
              <a:t>For meaning</a:t>
            </a:r>
          </a:p>
          <a:p>
            <a:pPr algn="r">
              <a:defRPr/>
            </a:pPr>
            <a:r>
              <a:rPr lang="en-US" sz="2800" b="1" dirty="0"/>
              <a:t>For happiness</a:t>
            </a:r>
          </a:p>
        </p:txBody>
      </p:sp>
      <p:sp>
        <p:nvSpPr>
          <p:cNvPr id="17" name="Rounded Rectangular Callout 7">
            <a:extLst>
              <a:ext uri="{FF2B5EF4-FFF2-40B4-BE49-F238E27FC236}">
                <a16:creationId xmlns:a16="http://schemas.microsoft.com/office/drawing/2014/main" xmlns="" id="{9EB60811-AA88-4A09-A834-C9DD4DBEE8D4}"/>
              </a:ext>
            </a:extLst>
          </p:cNvPr>
          <p:cNvSpPr/>
          <p:nvPr/>
        </p:nvSpPr>
        <p:spPr>
          <a:xfrm>
            <a:off x="5857596" y="5822576"/>
            <a:ext cx="3835774" cy="8382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t>“If only I had more…”</a:t>
            </a:r>
          </a:p>
        </p:txBody>
      </p:sp>
      <p:sp>
        <p:nvSpPr>
          <p:cNvPr id="12" name="Rounded Rectangular Callout 7">
            <a:extLst>
              <a:ext uri="{FF2B5EF4-FFF2-40B4-BE49-F238E27FC236}">
                <a16:creationId xmlns:a16="http://schemas.microsoft.com/office/drawing/2014/main" xmlns="" id="{F297354A-A0FE-42F9-9422-EB54B0585097}"/>
              </a:ext>
            </a:extLst>
          </p:cNvPr>
          <p:cNvSpPr/>
          <p:nvPr/>
        </p:nvSpPr>
        <p:spPr>
          <a:xfrm>
            <a:off x="5012113" y="5042884"/>
            <a:ext cx="2878231" cy="8382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t>“It’s up to me”</a:t>
            </a:r>
          </a:p>
        </p:txBody>
      </p:sp>
      <p:sp>
        <p:nvSpPr>
          <p:cNvPr id="13" name="Rounded Rectangular Callout 2">
            <a:extLst>
              <a:ext uri="{FF2B5EF4-FFF2-40B4-BE49-F238E27FC236}">
                <a16:creationId xmlns:a16="http://schemas.microsoft.com/office/drawing/2014/main" xmlns="" id="{B81BE6FB-6B3B-43C7-B532-944CA14621E3}"/>
              </a:ext>
            </a:extLst>
          </p:cNvPr>
          <p:cNvSpPr/>
          <p:nvPr/>
        </p:nvSpPr>
        <p:spPr>
          <a:xfrm>
            <a:off x="2003612" y="5822576"/>
            <a:ext cx="3752850" cy="762000"/>
          </a:xfrm>
          <a:prstGeom prst="wedgeRoundRectCallout">
            <a:avLst>
              <a:gd name="adj1" fmla="val -21927"/>
              <a:gd name="adj2" fmla="val 49596"/>
              <a:gd name="adj3" fmla="val 16667"/>
            </a:avLst>
          </a:prstGeom>
          <a:solidFill>
            <a:schemeClr val="accent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i="1" dirty="0"/>
              <a:t>Lostness</a:t>
            </a:r>
          </a:p>
        </p:txBody>
      </p:sp>
      <p:sp>
        <p:nvSpPr>
          <p:cNvPr id="18" name="Rounded Rectangular Callout 7">
            <a:extLst>
              <a:ext uri="{FF2B5EF4-FFF2-40B4-BE49-F238E27FC236}">
                <a16:creationId xmlns:a16="http://schemas.microsoft.com/office/drawing/2014/main" xmlns="" id="{C4247EA5-28CC-42A1-A155-D583789EAD8B}"/>
              </a:ext>
            </a:extLst>
          </p:cNvPr>
          <p:cNvSpPr/>
          <p:nvPr/>
        </p:nvSpPr>
        <p:spPr>
          <a:xfrm>
            <a:off x="2122395" y="5047130"/>
            <a:ext cx="3505200" cy="8382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t>“I’m on my own” </a:t>
            </a:r>
          </a:p>
        </p:txBody>
      </p:sp>
    </p:spTree>
    <p:extLst>
      <p:ext uri="{BB962C8B-B14F-4D97-AF65-F5344CB8AC3E}">
        <p14:creationId xmlns:p14="http://schemas.microsoft.com/office/powerpoint/2010/main" val="3585805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left)">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p:bldP spid="16" grpId="0"/>
      <p:bldP spid="17" grpId="0"/>
      <p:bldP spid="12"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Arrow Connector 13">
            <a:extLst>
              <a:ext uri="{FF2B5EF4-FFF2-40B4-BE49-F238E27FC236}">
                <a16:creationId xmlns:a16="http://schemas.microsoft.com/office/drawing/2014/main" xmlns="" id="{4DDCBF08-450F-4D36-A607-826C122518D3}"/>
              </a:ext>
            </a:extLst>
          </p:cNvPr>
          <p:cNvCxnSpPr>
            <a:cxnSpLocks/>
          </p:cNvCxnSpPr>
          <p:nvPr/>
        </p:nvCxnSpPr>
        <p:spPr>
          <a:xfrm flipV="1">
            <a:off x="2324100" y="2608729"/>
            <a:ext cx="1866900" cy="896471"/>
          </a:xfrm>
          <a:prstGeom prst="straightConnector1">
            <a:avLst/>
          </a:prstGeom>
          <a:ln w="1270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 name="Rounded Rectangular Callout 3"/>
          <p:cNvSpPr/>
          <p:nvPr/>
        </p:nvSpPr>
        <p:spPr>
          <a:xfrm>
            <a:off x="1676400" y="76200"/>
            <a:ext cx="8839200" cy="8382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b="1" dirty="0"/>
              <a:t>Appropriating your New Identity</a:t>
            </a:r>
          </a:p>
        </p:txBody>
      </p:sp>
      <p:cxnSp>
        <p:nvCxnSpPr>
          <p:cNvPr id="6" name="Straight Arrow Connector 5"/>
          <p:cNvCxnSpPr>
            <a:cxnSpLocks/>
          </p:cNvCxnSpPr>
          <p:nvPr/>
        </p:nvCxnSpPr>
        <p:spPr>
          <a:xfrm>
            <a:off x="2324100" y="4141694"/>
            <a:ext cx="1866900" cy="963706"/>
          </a:xfrm>
          <a:prstGeom prst="straightConnector1">
            <a:avLst/>
          </a:prstGeom>
          <a:ln w="1270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342900" y="3276600"/>
            <a:ext cx="1981200" cy="1143000"/>
          </a:xfrm>
          <a:prstGeom prst="rect">
            <a:avLst/>
          </a:prstGeom>
          <a:solidFill>
            <a:schemeClr val="accent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Greed</a:t>
            </a:r>
          </a:p>
        </p:txBody>
      </p:sp>
      <p:sp>
        <p:nvSpPr>
          <p:cNvPr id="13" name="TextBox 12">
            <a:extLst>
              <a:ext uri="{FF2B5EF4-FFF2-40B4-BE49-F238E27FC236}">
                <a16:creationId xmlns:a16="http://schemas.microsoft.com/office/drawing/2014/main" xmlns="" id="{C77846F7-44D2-4663-8A7C-A858D94CD7A1}"/>
              </a:ext>
            </a:extLst>
          </p:cNvPr>
          <p:cNvSpPr txBox="1"/>
          <p:nvPr/>
        </p:nvSpPr>
        <p:spPr>
          <a:xfrm>
            <a:off x="4922745" y="1835919"/>
            <a:ext cx="7059705" cy="2554545"/>
          </a:xfrm>
          <a:prstGeom prst="rect">
            <a:avLst/>
          </a:prstGeom>
          <a:solidFill>
            <a:schemeClr val="accent1">
              <a:lumMod val="50000"/>
            </a:schemeClr>
          </a:solidFill>
          <a:ln>
            <a:solidFill>
              <a:schemeClr val="bg1"/>
            </a:solidFill>
          </a:ln>
        </p:spPr>
        <p:txBody>
          <a:bodyPr wrap="square">
            <a:spAutoFit/>
          </a:bodyPr>
          <a:lstStyle/>
          <a:p>
            <a:pPr>
              <a:defRPr/>
            </a:pPr>
            <a:r>
              <a:rPr lang="en-US" sz="3200" b="1" baseline="30000" dirty="0">
                <a:solidFill>
                  <a:schemeClr val="bg1"/>
                </a:solidFill>
              </a:rPr>
              <a:t>Phil 4:12</a:t>
            </a:r>
            <a:r>
              <a:rPr lang="en-US" sz="3200" dirty="0">
                <a:solidFill>
                  <a:schemeClr val="bg1"/>
                </a:solidFill>
              </a:rPr>
              <a:t> I have learned the secret of living in every situation, whether it is with a full stomach or empty, with plenty or little, </a:t>
            </a:r>
            <a:r>
              <a:rPr lang="en-US" sz="3200" b="1" baseline="30000" dirty="0">
                <a:solidFill>
                  <a:schemeClr val="bg1"/>
                </a:solidFill>
              </a:rPr>
              <a:t>13</a:t>
            </a:r>
            <a:r>
              <a:rPr lang="en-US" sz="3200" dirty="0">
                <a:solidFill>
                  <a:schemeClr val="bg1"/>
                </a:solidFill>
              </a:rPr>
              <a:t> for I can do everything </a:t>
            </a:r>
            <a:r>
              <a:rPr lang="en-US" sz="3200" b="1" u="sng" dirty="0">
                <a:solidFill>
                  <a:schemeClr val="bg1"/>
                </a:solidFill>
              </a:rPr>
              <a:t>through Christ</a:t>
            </a:r>
            <a:r>
              <a:rPr lang="en-US" sz="3200" dirty="0">
                <a:solidFill>
                  <a:schemeClr val="bg1"/>
                </a:solidFill>
              </a:rPr>
              <a:t>, who gives me strength.  </a:t>
            </a:r>
          </a:p>
        </p:txBody>
      </p:sp>
      <p:sp>
        <p:nvSpPr>
          <p:cNvPr id="10" name="Rounded Rectangular Callout 2">
            <a:extLst>
              <a:ext uri="{FF2B5EF4-FFF2-40B4-BE49-F238E27FC236}">
                <a16:creationId xmlns:a16="http://schemas.microsoft.com/office/drawing/2014/main" xmlns="" id="{DF8B4748-EF2A-49BB-BB6C-0F5ECB0B1CA0}"/>
              </a:ext>
            </a:extLst>
          </p:cNvPr>
          <p:cNvSpPr/>
          <p:nvPr/>
        </p:nvSpPr>
        <p:spPr>
          <a:xfrm>
            <a:off x="2003612" y="5822576"/>
            <a:ext cx="3752850" cy="762000"/>
          </a:xfrm>
          <a:prstGeom prst="wedgeRoundRectCallout">
            <a:avLst>
              <a:gd name="adj1" fmla="val -21927"/>
              <a:gd name="adj2" fmla="val 49596"/>
              <a:gd name="adj3" fmla="val 16667"/>
            </a:avLst>
          </a:prstGeom>
          <a:solidFill>
            <a:schemeClr val="accent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i="1" dirty="0"/>
              <a:t>Lostness</a:t>
            </a:r>
          </a:p>
        </p:txBody>
      </p:sp>
      <p:sp>
        <p:nvSpPr>
          <p:cNvPr id="11" name="Rounded Rectangular Callout 7">
            <a:extLst>
              <a:ext uri="{FF2B5EF4-FFF2-40B4-BE49-F238E27FC236}">
                <a16:creationId xmlns:a16="http://schemas.microsoft.com/office/drawing/2014/main" xmlns="" id="{9AF57F67-80FC-452B-85DB-DECB2F278E55}"/>
              </a:ext>
            </a:extLst>
          </p:cNvPr>
          <p:cNvSpPr/>
          <p:nvPr/>
        </p:nvSpPr>
        <p:spPr>
          <a:xfrm>
            <a:off x="2122395" y="5047130"/>
            <a:ext cx="3505200" cy="8382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t>“I’m on my own” </a:t>
            </a:r>
          </a:p>
        </p:txBody>
      </p:sp>
      <p:sp>
        <p:nvSpPr>
          <p:cNvPr id="32" name="Rounded Rectangular Callout 16">
            <a:extLst>
              <a:ext uri="{FF2B5EF4-FFF2-40B4-BE49-F238E27FC236}">
                <a16:creationId xmlns:a16="http://schemas.microsoft.com/office/drawing/2014/main" xmlns="" id="{EB1DBA11-E4A5-4D68-8B86-60F2306DDB2A}"/>
              </a:ext>
            </a:extLst>
          </p:cNvPr>
          <p:cNvSpPr/>
          <p:nvPr/>
        </p:nvSpPr>
        <p:spPr>
          <a:xfrm>
            <a:off x="2003612" y="1109381"/>
            <a:ext cx="3752850" cy="762000"/>
          </a:xfrm>
          <a:prstGeom prst="wedgeRoundRectCallout">
            <a:avLst>
              <a:gd name="adj1" fmla="val -21927"/>
              <a:gd name="adj2" fmla="val 49596"/>
              <a:gd name="adj3" fmla="val 16667"/>
            </a:avLst>
          </a:prstGeom>
          <a:solidFill>
            <a:srgbClr val="00823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i="1" dirty="0"/>
              <a:t>Found</a:t>
            </a:r>
            <a:r>
              <a:rPr lang="en-US" sz="3600" b="1" dirty="0"/>
              <a:t> and </a:t>
            </a:r>
            <a:r>
              <a:rPr lang="en-US" sz="3600" b="1" i="1" dirty="0"/>
              <a:t>Saved</a:t>
            </a:r>
            <a:r>
              <a:rPr lang="en-US" sz="3600" b="1" dirty="0"/>
              <a:t> </a:t>
            </a:r>
            <a:endParaRPr lang="en-US" sz="3600" b="1" i="1" dirty="0"/>
          </a:p>
        </p:txBody>
      </p:sp>
    </p:spTree>
    <p:extLst>
      <p:ext uri="{BB962C8B-B14F-4D97-AF65-F5344CB8AC3E}">
        <p14:creationId xmlns:p14="http://schemas.microsoft.com/office/powerpoint/2010/main" val="3852529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32"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Arrow Connector 13">
            <a:extLst>
              <a:ext uri="{FF2B5EF4-FFF2-40B4-BE49-F238E27FC236}">
                <a16:creationId xmlns:a16="http://schemas.microsoft.com/office/drawing/2014/main" xmlns="" id="{E64AD5E3-0691-4DC4-9346-D6670F1DC2A9}"/>
              </a:ext>
            </a:extLst>
          </p:cNvPr>
          <p:cNvCxnSpPr>
            <a:cxnSpLocks/>
          </p:cNvCxnSpPr>
          <p:nvPr/>
        </p:nvCxnSpPr>
        <p:spPr>
          <a:xfrm flipV="1">
            <a:off x="2324100" y="2608729"/>
            <a:ext cx="1866900" cy="896471"/>
          </a:xfrm>
          <a:prstGeom prst="straightConnector1">
            <a:avLst/>
          </a:prstGeom>
          <a:ln w="1270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 name="Rounded Rectangular Callout 3"/>
          <p:cNvSpPr/>
          <p:nvPr/>
        </p:nvSpPr>
        <p:spPr>
          <a:xfrm>
            <a:off x="1676400" y="76200"/>
            <a:ext cx="8839200" cy="8382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b="1" dirty="0"/>
              <a:t>Appropriating your New Identity</a:t>
            </a:r>
          </a:p>
        </p:txBody>
      </p:sp>
      <p:cxnSp>
        <p:nvCxnSpPr>
          <p:cNvPr id="6" name="Straight Arrow Connector 5"/>
          <p:cNvCxnSpPr>
            <a:cxnSpLocks/>
          </p:cNvCxnSpPr>
          <p:nvPr/>
        </p:nvCxnSpPr>
        <p:spPr>
          <a:xfrm>
            <a:off x="2324100" y="4141694"/>
            <a:ext cx="1866900" cy="963706"/>
          </a:xfrm>
          <a:prstGeom prst="straightConnector1">
            <a:avLst/>
          </a:prstGeom>
          <a:ln w="1270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342900" y="3276600"/>
            <a:ext cx="1981200" cy="1143000"/>
          </a:xfrm>
          <a:prstGeom prst="rect">
            <a:avLst/>
          </a:prstGeom>
          <a:solidFill>
            <a:schemeClr val="accent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Greed</a:t>
            </a:r>
          </a:p>
        </p:txBody>
      </p:sp>
      <p:sp>
        <p:nvSpPr>
          <p:cNvPr id="13" name="TextBox 12">
            <a:extLst>
              <a:ext uri="{FF2B5EF4-FFF2-40B4-BE49-F238E27FC236}">
                <a16:creationId xmlns:a16="http://schemas.microsoft.com/office/drawing/2014/main" xmlns="" id="{AEDC4910-F9BD-4508-BB96-FBC55BBF3B7A}"/>
              </a:ext>
            </a:extLst>
          </p:cNvPr>
          <p:cNvSpPr txBox="1"/>
          <p:nvPr/>
        </p:nvSpPr>
        <p:spPr>
          <a:xfrm>
            <a:off x="6096000" y="1441078"/>
            <a:ext cx="5486400" cy="2667000"/>
          </a:xfrm>
          <a:prstGeom prst="rect">
            <a:avLst/>
          </a:prstGeom>
          <a:solidFill>
            <a:schemeClr val="accent1">
              <a:lumMod val="50000"/>
            </a:schemeClr>
          </a:solidFill>
          <a:ln>
            <a:solidFill>
              <a:schemeClr val="bg1"/>
            </a:solidFill>
          </a:ln>
        </p:spPr>
        <p:txBody>
          <a:bodyPr wrap="square">
            <a:noAutofit/>
          </a:bodyPr>
          <a:lstStyle/>
          <a:p>
            <a:r>
              <a:rPr lang="en-US" sz="3200" b="1" baseline="30000" dirty="0">
                <a:solidFill>
                  <a:schemeClr val="bg1"/>
                </a:solidFill>
              </a:rPr>
              <a:t>Phil 4:19</a:t>
            </a:r>
            <a:r>
              <a:rPr lang="en-US" sz="3200" b="1" dirty="0">
                <a:solidFill>
                  <a:schemeClr val="bg1"/>
                </a:solidFill>
              </a:rPr>
              <a:t> </a:t>
            </a:r>
            <a:r>
              <a:rPr lang="en-US" sz="3200" dirty="0">
                <a:solidFill>
                  <a:schemeClr val="bg1"/>
                </a:solidFill>
              </a:rPr>
              <a:t>And this same God who takes care of me will supply all your needs from his glorious riches, which have been given to us </a:t>
            </a:r>
            <a:r>
              <a:rPr lang="en-US" sz="3200" b="1" u="sng" dirty="0">
                <a:solidFill>
                  <a:schemeClr val="bg1"/>
                </a:solidFill>
              </a:rPr>
              <a:t>in Christ Jesus</a:t>
            </a:r>
            <a:r>
              <a:rPr lang="en-US" sz="3200" dirty="0">
                <a:solidFill>
                  <a:schemeClr val="bg1"/>
                </a:solidFill>
              </a:rPr>
              <a:t>.  </a:t>
            </a:r>
          </a:p>
          <a:p>
            <a:endParaRPr lang="en-US" sz="3600" dirty="0"/>
          </a:p>
        </p:txBody>
      </p:sp>
      <p:sp>
        <p:nvSpPr>
          <p:cNvPr id="10" name="Rounded Rectangular Callout 2">
            <a:extLst>
              <a:ext uri="{FF2B5EF4-FFF2-40B4-BE49-F238E27FC236}">
                <a16:creationId xmlns:a16="http://schemas.microsoft.com/office/drawing/2014/main" xmlns="" id="{84449242-27C8-4A70-A916-5F334931F931}"/>
              </a:ext>
            </a:extLst>
          </p:cNvPr>
          <p:cNvSpPr/>
          <p:nvPr/>
        </p:nvSpPr>
        <p:spPr>
          <a:xfrm>
            <a:off x="2003612" y="5822576"/>
            <a:ext cx="3752850" cy="762000"/>
          </a:xfrm>
          <a:prstGeom prst="wedgeRoundRectCallout">
            <a:avLst>
              <a:gd name="adj1" fmla="val -21927"/>
              <a:gd name="adj2" fmla="val 49596"/>
              <a:gd name="adj3" fmla="val 16667"/>
            </a:avLst>
          </a:prstGeom>
          <a:solidFill>
            <a:schemeClr val="accent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i="1" dirty="0"/>
              <a:t>Lostness</a:t>
            </a:r>
          </a:p>
        </p:txBody>
      </p:sp>
      <p:sp>
        <p:nvSpPr>
          <p:cNvPr id="11" name="Rounded Rectangular Callout 7">
            <a:extLst>
              <a:ext uri="{FF2B5EF4-FFF2-40B4-BE49-F238E27FC236}">
                <a16:creationId xmlns:a16="http://schemas.microsoft.com/office/drawing/2014/main" xmlns="" id="{143BFD20-611F-48BA-AE09-2EC16F13AA98}"/>
              </a:ext>
            </a:extLst>
          </p:cNvPr>
          <p:cNvSpPr/>
          <p:nvPr/>
        </p:nvSpPr>
        <p:spPr>
          <a:xfrm>
            <a:off x="2122395" y="5047130"/>
            <a:ext cx="3505200" cy="8382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t>“I’m on my own” </a:t>
            </a:r>
          </a:p>
        </p:txBody>
      </p:sp>
      <p:sp>
        <p:nvSpPr>
          <p:cNvPr id="32" name="Rounded Rectangular Callout 16">
            <a:extLst>
              <a:ext uri="{FF2B5EF4-FFF2-40B4-BE49-F238E27FC236}">
                <a16:creationId xmlns:a16="http://schemas.microsoft.com/office/drawing/2014/main" xmlns="" id="{EB1DBA11-E4A5-4D68-8B86-60F2306DDB2A}"/>
              </a:ext>
            </a:extLst>
          </p:cNvPr>
          <p:cNvSpPr/>
          <p:nvPr/>
        </p:nvSpPr>
        <p:spPr>
          <a:xfrm>
            <a:off x="2003612" y="1109381"/>
            <a:ext cx="3752850" cy="762000"/>
          </a:xfrm>
          <a:prstGeom prst="wedgeRoundRectCallout">
            <a:avLst>
              <a:gd name="adj1" fmla="val -21927"/>
              <a:gd name="adj2" fmla="val 49596"/>
              <a:gd name="adj3" fmla="val 16667"/>
            </a:avLst>
          </a:prstGeom>
          <a:solidFill>
            <a:srgbClr val="00823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i="1" dirty="0"/>
              <a:t>Found</a:t>
            </a:r>
            <a:r>
              <a:rPr lang="en-US" sz="3600" b="1" dirty="0"/>
              <a:t> and </a:t>
            </a:r>
            <a:r>
              <a:rPr lang="en-US" sz="3600" b="1" i="1" dirty="0"/>
              <a:t>Saved</a:t>
            </a:r>
            <a:r>
              <a:rPr lang="en-US" sz="3600" b="1" dirty="0"/>
              <a:t> </a:t>
            </a:r>
            <a:endParaRPr lang="en-US" sz="3600" b="1" i="1" dirty="0"/>
          </a:p>
        </p:txBody>
      </p:sp>
    </p:spTree>
    <p:extLst>
      <p:ext uri="{BB962C8B-B14F-4D97-AF65-F5344CB8AC3E}">
        <p14:creationId xmlns:p14="http://schemas.microsoft.com/office/powerpoint/2010/main" val="260224334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Arrow Connector 13">
            <a:extLst>
              <a:ext uri="{FF2B5EF4-FFF2-40B4-BE49-F238E27FC236}">
                <a16:creationId xmlns:a16="http://schemas.microsoft.com/office/drawing/2014/main" xmlns="" id="{AC73BBDF-C30C-4CED-90AE-CA4ACFC4E8DE}"/>
              </a:ext>
            </a:extLst>
          </p:cNvPr>
          <p:cNvCxnSpPr>
            <a:cxnSpLocks/>
          </p:cNvCxnSpPr>
          <p:nvPr/>
        </p:nvCxnSpPr>
        <p:spPr>
          <a:xfrm flipV="1">
            <a:off x="2324100" y="2608729"/>
            <a:ext cx="1866900" cy="896471"/>
          </a:xfrm>
          <a:prstGeom prst="straightConnector1">
            <a:avLst/>
          </a:prstGeom>
          <a:ln w="1270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 name="Rounded Rectangular Callout 3"/>
          <p:cNvSpPr/>
          <p:nvPr/>
        </p:nvSpPr>
        <p:spPr>
          <a:xfrm>
            <a:off x="1676400" y="76200"/>
            <a:ext cx="8839200" cy="8382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b="1" dirty="0"/>
              <a:t>Appropriating your New Identity</a:t>
            </a:r>
          </a:p>
        </p:txBody>
      </p:sp>
      <p:cxnSp>
        <p:nvCxnSpPr>
          <p:cNvPr id="6" name="Straight Arrow Connector 5"/>
          <p:cNvCxnSpPr>
            <a:cxnSpLocks/>
          </p:cNvCxnSpPr>
          <p:nvPr/>
        </p:nvCxnSpPr>
        <p:spPr>
          <a:xfrm>
            <a:off x="2324100" y="4141694"/>
            <a:ext cx="1866900" cy="963706"/>
          </a:xfrm>
          <a:prstGeom prst="straightConnector1">
            <a:avLst/>
          </a:prstGeom>
          <a:ln w="1270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342900" y="3276600"/>
            <a:ext cx="1981200" cy="1143000"/>
          </a:xfrm>
          <a:prstGeom prst="rect">
            <a:avLst/>
          </a:prstGeom>
          <a:solidFill>
            <a:schemeClr val="accent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Greed</a:t>
            </a:r>
          </a:p>
        </p:txBody>
      </p:sp>
      <p:sp>
        <p:nvSpPr>
          <p:cNvPr id="32" name="Rounded Rectangular Callout 16">
            <a:extLst>
              <a:ext uri="{FF2B5EF4-FFF2-40B4-BE49-F238E27FC236}">
                <a16:creationId xmlns:a16="http://schemas.microsoft.com/office/drawing/2014/main" xmlns="" id="{EB1DBA11-E4A5-4D68-8B86-60F2306DDB2A}"/>
              </a:ext>
            </a:extLst>
          </p:cNvPr>
          <p:cNvSpPr/>
          <p:nvPr/>
        </p:nvSpPr>
        <p:spPr>
          <a:xfrm>
            <a:off x="2003612" y="1109381"/>
            <a:ext cx="3752850" cy="762000"/>
          </a:xfrm>
          <a:prstGeom prst="wedgeRoundRectCallout">
            <a:avLst>
              <a:gd name="adj1" fmla="val -21927"/>
              <a:gd name="adj2" fmla="val 49596"/>
              <a:gd name="adj3" fmla="val 16667"/>
            </a:avLst>
          </a:prstGeom>
          <a:solidFill>
            <a:srgbClr val="00823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i="1" dirty="0"/>
              <a:t>Found</a:t>
            </a:r>
            <a:r>
              <a:rPr lang="en-US" sz="3600" b="1" dirty="0"/>
              <a:t> and </a:t>
            </a:r>
            <a:r>
              <a:rPr lang="en-US" sz="3600" b="1" i="1" dirty="0"/>
              <a:t>Saved</a:t>
            </a:r>
            <a:r>
              <a:rPr lang="en-US" sz="3600" b="1" dirty="0"/>
              <a:t> </a:t>
            </a:r>
            <a:endParaRPr lang="en-US" sz="3600" b="1" i="1" dirty="0"/>
          </a:p>
        </p:txBody>
      </p:sp>
      <p:sp>
        <p:nvSpPr>
          <p:cNvPr id="13" name="TextBox 12">
            <a:extLst>
              <a:ext uri="{FF2B5EF4-FFF2-40B4-BE49-F238E27FC236}">
                <a16:creationId xmlns:a16="http://schemas.microsoft.com/office/drawing/2014/main" xmlns="" id="{927639CD-B864-4BC2-8404-B78C2BB4135C}"/>
              </a:ext>
            </a:extLst>
          </p:cNvPr>
          <p:cNvSpPr txBox="1"/>
          <p:nvPr/>
        </p:nvSpPr>
        <p:spPr>
          <a:xfrm>
            <a:off x="6572250" y="1241610"/>
            <a:ext cx="4800600" cy="1066800"/>
          </a:xfrm>
          <a:prstGeom prst="rect">
            <a:avLst/>
          </a:prstGeom>
          <a:solidFill>
            <a:schemeClr val="accent1">
              <a:lumMod val="50000"/>
            </a:schemeClr>
          </a:solidFill>
          <a:ln>
            <a:solidFill>
              <a:schemeClr val="bg1"/>
            </a:solidFill>
          </a:ln>
        </p:spPr>
        <p:txBody>
          <a:bodyPr wrap="square">
            <a:noAutofit/>
          </a:bodyPr>
          <a:lstStyle/>
          <a:p>
            <a:r>
              <a:rPr lang="en-US" sz="3200" b="1" baseline="30000" dirty="0">
                <a:solidFill>
                  <a:schemeClr val="bg1"/>
                </a:solidFill>
              </a:rPr>
              <a:t>Eph1:10</a:t>
            </a:r>
            <a:r>
              <a:rPr lang="en-US" sz="3200" b="1" dirty="0">
                <a:solidFill>
                  <a:schemeClr val="bg1"/>
                </a:solidFill>
              </a:rPr>
              <a:t> </a:t>
            </a:r>
            <a:r>
              <a:rPr lang="en-US" sz="3200" baseline="30000" dirty="0">
                <a:solidFill>
                  <a:schemeClr val="bg1"/>
                </a:solidFill>
              </a:rPr>
              <a:t> </a:t>
            </a:r>
            <a:r>
              <a:rPr lang="en-US" sz="3200" b="1" u="sng" dirty="0">
                <a:solidFill>
                  <a:schemeClr val="bg1"/>
                </a:solidFill>
              </a:rPr>
              <a:t>In Him </a:t>
            </a:r>
            <a:r>
              <a:rPr lang="en-US" sz="3200" dirty="0">
                <a:solidFill>
                  <a:schemeClr val="bg1"/>
                </a:solidFill>
              </a:rPr>
              <a:t>also we have obtained an inheritance…</a:t>
            </a:r>
            <a:endParaRPr lang="en-US" sz="3600" dirty="0">
              <a:solidFill>
                <a:schemeClr val="bg1"/>
              </a:solidFill>
            </a:endParaRPr>
          </a:p>
        </p:txBody>
      </p:sp>
      <p:sp>
        <p:nvSpPr>
          <p:cNvPr id="10" name="Rounded Rectangular Callout 2">
            <a:extLst>
              <a:ext uri="{FF2B5EF4-FFF2-40B4-BE49-F238E27FC236}">
                <a16:creationId xmlns:a16="http://schemas.microsoft.com/office/drawing/2014/main" xmlns="" id="{9596EEAF-5BE3-401D-B5FC-3DCF11E7C713}"/>
              </a:ext>
            </a:extLst>
          </p:cNvPr>
          <p:cNvSpPr/>
          <p:nvPr/>
        </p:nvSpPr>
        <p:spPr>
          <a:xfrm>
            <a:off x="2003612" y="5822576"/>
            <a:ext cx="3752850" cy="762000"/>
          </a:xfrm>
          <a:prstGeom prst="wedgeRoundRectCallout">
            <a:avLst>
              <a:gd name="adj1" fmla="val -21927"/>
              <a:gd name="adj2" fmla="val 49596"/>
              <a:gd name="adj3" fmla="val 16667"/>
            </a:avLst>
          </a:prstGeom>
          <a:solidFill>
            <a:schemeClr val="accent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i="1" dirty="0"/>
              <a:t>Lostness</a:t>
            </a:r>
          </a:p>
        </p:txBody>
      </p:sp>
      <p:sp>
        <p:nvSpPr>
          <p:cNvPr id="11" name="Rounded Rectangular Callout 7">
            <a:extLst>
              <a:ext uri="{FF2B5EF4-FFF2-40B4-BE49-F238E27FC236}">
                <a16:creationId xmlns:a16="http://schemas.microsoft.com/office/drawing/2014/main" xmlns="" id="{37B98DD8-9BD4-4812-8824-ED0F8196CB4F}"/>
              </a:ext>
            </a:extLst>
          </p:cNvPr>
          <p:cNvSpPr/>
          <p:nvPr/>
        </p:nvSpPr>
        <p:spPr>
          <a:xfrm>
            <a:off x="2122395" y="5047130"/>
            <a:ext cx="3505200" cy="8382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t>“I’m on my own” </a:t>
            </a:r>
          </a:p>
        </p:txBody>
      </p:sp>
      <p:sp>
        <p:nvSpPr>
          <p:cNvPr id="12" name="Rounded Rectangular Callout 15">
            <a:extLst>
              <a:ext uri="{FF2B5EF4-FFF2-40B4-BE49-F238E27FC236}">
                <a16:creationId xmlns:a16="http://schemas.microsoft.com/office/drawing/2014/main" xmlns="" id="{323CD879-BCC1-46E0-8B9E-11342B1D28C9}"/>
              </a:ext>
            </a:extLst>
          </p:cNvPr>
          <p:cNvSpPr/>
          <p:nvPr/>
        </p:nvSpPr>
        <p:spPr>
          <a:xfrm>
            <a:off x="1227044" y="1799664"/>
            <a:ext cx="4533901" cy="8382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t>“I am loved by a rich Father”</a:t>
            </a:r>
          </a:p>
        </p:txBody>
      </p:sp>
    </p:spTree>
    <p:extLst>
      <p:ext uri="{BB962C8B-B14F-4D97-AF65-F5344CB8AC3E}">
        <p14:creationId xmlns:p14="http://schemas.microsoft.com/office/powerpoint/2010/main" val="3544095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Arrow Connector 13">
            <a:extLst>
              <a:ext uri="{FF2B5EF4-FFF2-40B4-BE49-F238E27FC236}">
                <a16:creationId xmlns:a16="http://schemas.microsoft.com/office/drawing/2014/main" xmlns="" id="{340AB08D-D6F3-46DD-9D94-8294FEA37E7F}"/>
              </a:ext>
            </a:extLst>
          </p:cNvPr>
          <p:cNvCxnSpPr>
            <a:cxnSpLocks/>
          </p:cNvCxnSpPr>
          <p:nvPr/>
        </p:nvCxnSpPr>
        <p:spPr>
          <a:xfrm flipV="1">
            <a:off x="2324100" y="2608729"/>
            <a:ext cx="1866900" cy="896471"/>
          </a:xfrm>
          <a:prstGeom prst="straightConnector1">
            <a:avLst/>
          </a:prstGeom>
          <a:ln w="1270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 name="Rounded Rectangular Callout 3"/>
          <p:cNvSpPr/>
          <p:nvPr/>
        </p:nvSpPr>
        <p:spPr>
          <a:xfrm>
            <a:off x="1676400" y="76200"/>
            <a:ext cx="8839200" cy="8382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b="1" dirty="0"/>
              <a:t>Appropriating your New Identity</a:t>
            </a:r>
          </a:p>
        </p:txBody>
      </p:sp>
      <p:cxnSp>
        <p:nvCxnSpPr>
          <p:cNvPr id="6" name="Straight Arrow Connector 5"/>
          <p:cNvCxnSpPr>
            <a:cxnSpLocks/>
          </p:cNvCxnSpPr>
          <p:nvPr/>
        </p:nvCxnSpPr>
        <p:spPr>
          <a:xfrm>
            <a:off x="2324100" y="4141694"/>
            <a:ext cx="1866900" cy="963706"/>
          </a:xfrm>
          <a:prstGeom prst="straightConnector1">
            <a:avLst/>
          </a:prstGeom>
          <a:ln w="1270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342900" y="3276600"/>
            <a:ext cx="1981200" cy="1143000"/>
          </a:xfrm>
          <a:prstGeom prst="rect">
            <a:avLst/>
          </a:prstGeom>
          <a:solidFill>
            <a:schemeClr val="accent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Greed</a:t>
            </a:r>
          </a:p>
        </p:txBody>
      </p:sp>
      <p:sp>
        <p:nvSpPr>
          <p:cNvPr id="31" name="Rounded Rectangular Callout 15">
            <a:extLst>
              <a:ext uri="{FF2B5EF4-FFF2-40B4-BE49-F238E27FC236}">
                <a16:creationId xmlns:a16="http://schemas.microsoft.com/office/drawing/2014/main" xmlns="" id="{D2875D79-0660-4B7F-8566-C0B98532C308}"/>
              </a:ext>
            </a:extLst>
          </p:cNvPr>
          <p:cNvSpPr/>
          <p:nvPr/>
        </p:nvSpPr>
        <p:spPr>
          <a:xfrm>
            <a:off x="1227044" y="1799664"/>
            <a:ext cx="4533901" cy="8382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t>“I am loved by a rich Father”</a:t>
            </a:r>
          </a:p>
        </p:txBody>
      </p:sp>
      <p:sp>
        <p:nvSpPr>
          <p:cNvPr id="32" name="Rounded Rectangular Callout 16">
            <a:extLst>
              <a:ext uri="{FF2B5EF4-FFF2-40B4-BE49-F238E27FC236}">
                <a16:creationId xmlns:a16="http://schemas.microsoft.com/office/drawing/2014/main" xmlns="" id="{EB1DBA11-E4A5-4D68-8B86-60F2306DDB2A}"/>
              </a:ext>
            </a:extLst>
          </p:cNvPr>
          <p:cNvSpPr/>
          <p:nvPr/>
        </p:nvSpPr>
        <p:spPr>
          <a:xfrm>
            <a:off x="2003612" y="1109381"/>
            <a:ext cx="3752850" cy="762000"/>
          </a:xfrm>
          <a:prstGeom prst="wedgeRoundRectCallout">
            <a:avLst>
              <a:gd name="adj1" fmla="val -21927"/>
              <a:gd name="adj2" fmla="val 49596"/>
              <a:gd name="adj3" fmla="val 16667"/>
            </a:avLst>
          </a:prstGeom>
          <a:solidFill>
            <a:srgbClr val="00823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i="1" dirty="0"/>
              <a:t>Found</a:t>
            </a:r>
            <a:r>
              <a:rPr lang="en-US" sz="3600" b="1" dirty="0"/>
              <a:t> and </a:t>
            </a:r>
            <a:r>
              <a:rPr lang="en-US" sz="3600" b="1" i="1" dirty="0"/>
              <a:t>Saved</a:t>
            </a:r>
            <a:r>
              <a:rPr lang="en-US" sz="3600" b="1" dirty="0"/>
              <a:t> </a:t>
            </a:r>
            <a:endParaRPr lang="en-US" sz="3600" b="1" i="1" dirty="0"/>
          </a:p>
        </p:txBody>
      </p:sp>
      <p:sp>
        <p:nvSpPr>
          <p:cNvPr id="11" name="TextBox 10">
            <a:extLst>
              <a:ext uri="{FF2B5EF4-FFF2-40B4-BE49-F238E27FC236}">
                <a16:creationId xmlns:a16="http://schemas.microsoft.com/office/drawing/2014/main" xmlns="" id="{0BB18625-2EFF-4AB0-B5DF-FA80A9C87904}"/>
              </a:ext>
            </a:extLst>
          </p:cNvPr>
          <p:cNvSpPr txBox="1"/>
          <p:nvPr/>
        </p:nvSpPr>
        <p:spPr>
          <a:xfrm>
            <a:off x="6533030" y="1490381"/>
            <a:ext cx="4800600" cy="1066800"/>
          </a:xfrm>
          <a:prstGeom prst="rect">
            <a:avLst/>
          </a:prstGeom>
          <a:solidFill>
            <a:schemeClr val="accent1">
              <a:lumMod val="50000"/>
            </a:schemeClr>
          </a:solidFill>
          <a:ln>
            <a:solidFill>
              <a:schemeClr val="bg1"/>
            </a:solidFill>
          </a:ln>
        </p:spPr>
        <p:txBody>
          <a:bodyPr wrap="square">
            <a:noAutofit/>
          </a:bodyPr>
          <a:lstStyle/>
          <a:p>
            <a:r>
              <a:rPr lang="en-US" sz="3200" b="1" baseline="30000" dirty="0">
                <a:solidFill>
                  <a:schemeClr val="bg1"/>
                </a:solidFill>
              </a:rPr>
              <a:t>Acts 20:35  </a:t>
            </a:r>
            <a:r>
              <a:rPr lang="en-US" sz="3200" dirty="0">
                <a:solidFill>
                  <a:schemeClr val="bg1"/>
                </a:solidFill>
              </a:rPr>
              <a:t>“It is more blessed to give than to receive”</a:t>
            </a:r>
          </a:p>
        </p:txBody>
      </p:sp>
      <p:sp>
        <p:nvSpPr>
          <p:cNvPr id="12" name="Rounded Rectangular Callout 2">
            <a:extLst>
              <a:ext uri="{FF2B5EF4-FFF2-40B4-BE49-F238E27FC236}">
                <a16:creationId xmlns:a16="http://schemas.microsoft.com/office/drawing/2014/main" xmlns="" id="{DD29D44E-AAFC-4E9F-912D-10B82671B192}"/>
              </a:ext>
            </a:extLst>
          </p:cNvPr>
          <p:cNvSpPr/>
          <p:nvPr/>
        </p:nvSpPr>
        <p:spPr>
          <a:xfrm>
            <a:off x="2003612" y="5822576"/>
            <a:ext cx="3752850" cy="762000"/>
          </a:xfrm>
          <a:prstGeom prst="wedgeRoundRectCallout">
            <a:avLst>
              <a:gd name="adj1" fmla="val -21927"/>
              <a:gd name="adj2" fmla="val 49596"/>
              <a:gd name="adj3" fmla="val 16667"/>
            </a:avLst>
          </a:prstGeom>
          <a:solidFill>
            <a:schemeClr val="accent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i="1" dirty="0"/>
              <a:t>Lostness</a:t>
            </a:r>
          </a:p>
        </p:txBody>
      </p:sp>
      <p:sp>
        <p:nvSpPr>
          <p:cNvPr id="13" name="Rounded Rectangular Callout 7">
            <a:extLst>
              <a:ext uri="{FF2B5EF4-FFF2-40B4-BE49-F238E27FC236}">
                <a16:creationId xmlns:a16="http://schemas.microsoft.com/office/drawing/2014/main" xmlns="" id="{905CECB6-0F50-42A0-A4AA-4D32D8875ACE}"/>
              </a:ext>
            </a:extLst>
          </p:cNvPr>
          <p:cNvSpPr/>
          <p:nvPr/>
        </p:nvSpPr>
        <p:spPr>
          <a:xfrm>
            <a:off x="2122395" y="5047130"/>
            <a:ext cx="3505200" cy="8382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t>“I’m on my own” </a:t>
            </a:r>
          </a:p>
        </p:txBody>
      </p:sp>
    </p:spTree>
    <p:extLst>
      <p:ext uri="{BB962C8B-B14F-4D97-AF65-F5344CB8AC3E}">
        <p14:creationId xmlns:p14="http://schemas.microsoft.com/office/powerpoint/2010/main" val="318045044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Arrow Connector 15">
            <a:extLst>
              <a:ext uri="{FF2B5EF4-FFF2-40B4-BE49-F238E27FC236}">
                <a16:creationId xmlns:a16="http://schemas.microsoft.com/office/drawing/2014/main" xmlns="" id="{FD39D454-3909-4BC0-A074-E2116B08633C}"/>
              </a:ext>
            </a:extLst>
          </p:cNvPr>
          <p:cNvCxnSpPr>
            <a:cxnSpLocks/>
          </p:cNvCxnSpPr>
          <p:nvPr/>
        </p:nvCxnSpPr>
        <p:spPr>
          <a:xfrm flipV="1">
            <a:off x="2324100" y="2608729"/>
            <a:ext cx="1866900" cy="896471"/>
          </a:xfrm>
          <a:prstGeom prst="straightConnector1">
            <a:avLst/>
          </a:prstGeom>
          <a:ln w="1270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 name="Rounded Rectangular Callout 3"/>
          <p:cNvSpPr/>
          <p:nvPr/>
        </p:nvSpPr>
        <p:spPr>
          <a:xfrm>
            <a:off x="1676400" y="76200"/>
            <a:ext cx="8839200" cy="8382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b="1" dirty="0"/>
              <a:t>Appropriating your New Identity</a:t>
            </a:r>
          </a:p>
        </p:txBody>
      </p:sp>
      <p:cxnSp>
        <p:nvCxnSpPr>
          <p:cNvPr id="6" name="Straight Arrow Connector 5"/>
          <p:cNvCxnSpPr>
            <a:cxnSpLocks/>
          </p:cNvCxnSpPr>
          <p:nvPr/>
        </p:nvCxnSpPr>
        <p:spPr>
          <a:xfrm>
            <a:off x="2324100" y="4141694"/>
            <a:ext cx="1866900" cy="963706"/>
          </a:xfrm>
          <a:prstGeom prst="straightConnector1">
            <a:avLst/>
          </a:prstGeom>
          <a:ln w="1270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342900" y="3276600"/>
            <a:ext cx="1981200" cy="1143000"/>
          </a:xfrm>
          <a:prstGeom prst="rect">
            <a:avLst/>
          </a:prstGeom>
          <a:solidFill>
            <a:schemeClr val="accent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Greed</a:t>
            </a:r>
          </a:p>
        </p:txBody>
      </p:sp>
      <p:sp>
        <p:nvSpPr>
          <p:cNvPr id="13" name="Right Arrow 15">
            <a:extLst>
              <a:ext uri="{FF2B5EF4-FFF2-40B4-BE49-F238E27FC236}">
                <a16:creationId xmlns:a16="http://schemas.microsoft.com/office/drawing/2014/main" xmlns="" id="{0FD818CF-D12C-4364-8D43-FCA923544E8D}"/>
              </a:ext>
            </a:extLst>
          </p:cNvPr>
          <p:cNvSpPr/>
          <p:nvPr/>
        </p:nvSpPr>
        <p:spPr>
          <a:xfrm>
            <a:off x="2339788" y="3157819"/>
            <a:ext cx="9509312" cy="1360394"/>
          </a:xfrm>
          <a:prstGeom prst="rightArrow">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b="1" dirty="0"/>
              <a:t>  KNOW … CONSIDER … PRESENT </a:t>
            </a:r>
          </a:p>
        </p:txBody>
      </p:sp>
      <p:sp>
        <p:nvSpPr>
          <p:cNvPr id="29" name="Rounded Rectangular Callout 2">
            <a:extLst>
              <a:ext uri="{FF2B5EF4-FFF2-40B4-BE49-F238E27FC236}">
                <a16:creationId xmlns:a16="http://schemas.microsoft.com/office/drawing/2014/main" xmlns="" id="{E023843F-7975-45ED-81CF-2D19963E9453}"/>
              </a:ext>
            </a:extLst>
          </p:cNvPr>
          <p:cNvSpPr/>
          <p:nvPr/>
        </p:nvSpPr>
        <p:spPr>
          <a:xfrm>
            <a:off x="2003612" y="5822576"/>
            <a:ext cx="3752850" cy="762000"/>
          </a:xfrm>
          <a:prstGeom prst="wedgeRoundRectCallout">
            <a:avLst>
              <a:gd name="adj1" fmla="val -21927"/>
              <a:gd name="adj2" fmla="val 49596"/>
              <a:gd name="adj3" fmla="val 16667"/>
            </a:avLst>
          </a:prstGeom>
          <a:solidFill>
            <a:schemeClr val="accent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i="1" dirty="0"/>
              <a:t>Lostness</a:t>
            </a:r>
          </a:p>
        </p:txBody>
      </p:sp>
      <p:sp>
        <p:nvSpPr>
          <p:cNvPr id="30" name="Rounded Rectangular Callout 7">
            <a:extLst>
              <a:ext uri="{FF2B5EF4-FFF2-40B4-BE49-F238E27FC236}">
                <a16:creationId xmlns:a16="http://schemas.microsoft.com/office/drawing/2014/main" xmlns="" id="{13D05573-1F9D-4A68-981B-773E81F4B42F}"/>
              </a:ext>
            </a:extLst>
          </p:cNvPr>
          <p:cNvSpPr/>
          <p:nvPr/>
        </p:nvSpPr>
        <p:spPr>
          <a:xfrm>
            <a:off x="2122395" y="5047130"/>
            <a:ext cx="3505200" cy="8382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t>“I’m on my own” </a:t>
            </a:r>
          </a:p>
        </p:txBody>
      </p:sp>
      <p:sp>
        <p:nvSpPr>
          <p:cNvPr id="32" name="Rounded Rectangular Callout 16">
            <a:extLst>
              <a:ext uri="{FF2B5EF4-FFF2-40B4-BE49-F238E27FC236}">
                <a16:creationId xmlns:a16="http://schemas.microsoft.com/office/drawing/2014/main" xmlns="" id="{EB1DBA11-E4A5-4D68-8B86-60F2306DDB2A}"/>
              </a:ext>
            </a:extLst>
          </p:cNvPr>
          <p:cNvSpPr/>
          <p:nvPr/>
        </p:nvSpPr>
        <p:spPr>
          <a:xfrm>
            <a:off x="2003612" y="1109381"/>
            <a:ext cx="3752850" cy="762000"/>
          </a:xfrm>
          <a:prstGeom prst="wedgeRoundRectCallout">
            <a:avLst>
              <a:gd name="adj1" fmla="val -21927"/>
              <a:gd name="adj2" fmla="val 49596"/>
              <a:gd name="adj3" fmla="val 16667"/>
            </a:avLst>
          </a:prstGeom>
          <a:solidFill>
            <a:srgbClr val="00823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i="1" dirty="0"/>
              <a:t>Found</a:t>
            </a:r>
            <a:r>
              <a:rPr lang="en-US" sz="3600" b="1" dirty="0"/>
              <a:t> and </a:t>
            </a:r>
            <a:r>
              <a:rPr lang="en-US" sz="3600" b="1" i="1" dirty="0"/>
              <a:t>Saved</a:t>
            </a:r>
            <a:r>
              <a:rPr lang="en-US" sz="3600" b="1" dirty="0"/>
              <a:t> </a:t>
            </a:r>
            <a:endParaRPr lang="en-US" sz="3600" b="1" i="1" dirty="0"/>
          </a:p>
        </p:txBody>
      </p:sp>
      <p:sp>
        <p:nvSpPr>
          <p:cNvPr id="11" name="Rounded Rectangular Callout 15">
            <a:extLst>
              <a:ext uri="{FF2B5EF4-FFF2-40B4-BE49-F238E27FC236}">
                <a16:creationId xmlns:a16="http://schemas.microsoft.com/office/drawing/2014/main" xmlns="" id="{7D4A4AB1-3422-4B1D-8254-443788280465}"/>
              </a:ext>
            </a:extLst>
          </p:cNvPr>
          <p:cNvSpPr/>
          <p:nvPr/>
        </p:nvSpPr>
        <p:spPr>
          <a:xfrm>
            <a:off x="1227044" y="1799664"/>
            <a:ext cx="4533901" cy="8382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t>“I am loved by a rich Father”</a:t>
            </a:r>
          </a:p>
        </p:txBody>
      </p:sp>
    </p:spTree>
    <p:extLst>
      <p:ext uri="{BB962C8B-B14F-4D97-AF65-F5344CB8AC3E}">
        <p14:creationId xmlns:p14="http://schemas.microsoft.com/office/powerpoint/2010/main" val="3516894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Straight Arrow Connector 20">
            <a:extLst>
              <a:ext uri="{FF2B5EF4-FFF2-40B4-BE49-F238E27FC236}">
                <a16:creationId xmlns:a16="http://schemas.microsoft.com/office/drawing/2014/main" xmlns="" id="{0A530B69-9859-463E-ABEE-30316BB584B7}"/>
              </a:ext>
            </a:extLst>
          </p:cNvPr>
          <p:cNvCxnSpPr>
            <a:cxnSpLocks/>
          </p:cNvCxnSpPr>
          <p:nvPr/>
        </p:nvCxnSpPr>
        <p:spPr>
          <a:xfrm flipV="1">
            <a:off x="2324100" y="2608729"/>
            <a:ext cx="1866900" cy="896471"/>
          </a:xfrm>
          <a:prstGeom prst="straightConnector1">
            <a:avLst/>
          </a:prstGeom>
          <a:ln w="1270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 name="Rounded Rectangular Callout 3"/>
          <p:cNvSpPr/>
          <p:nvPr/>
        </p:nvSpPr>
        <p:spPr>
          <a:xfrm>
            <a:off x="1676400" y="76200"/>
            <a:ext cx="8839200" cy="8382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b="1" dirty="0"/>
              <a:t>Appropriating your New Identity</a:t>
            </a:r>
          </a:p>
        </p:txBody>
      </p:sp>
      <p:cxnSp>
        <p:nvCxnSpPr>
          <p:cNvPr id="6" name="Straight Arrow Connector 5"/>
          <p:cNvCxnSpPr>
            <a:cxnSpLocks/>
          </p:cNvCxnSpPr>
          <p:nvPr/>
        </p:nvCxnSpPr>
        <p:spPr>
          <a:xfrm>
            <a:off x="2324100" y="4141694"/>
            <a:ext cx="1866900" cy="963706"/>
          </a:xfrm>
          <a:prstGeom prst="straightConnector1">
            <a:avLst/>
          </a:prstGeom>
          <a:ln w="1270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342900" y="3276600"/>
            <a:ext cx="1981200" cy="1143000"/>
          </a:xfrm>
          <a:prstGeom prst="rect">
            <a:avLst/>
          </a:prstGeom>
          <a:solidFill>
            <a:schemeClr val="accent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Greed</a:t>
            </a:r>
          </a:p>
        </p:txBody>
      </p:sp>
      <p:sp>
        <p:nvSpPr>
          <p:cNvPr id="13" name="Right Arrow 15">
            <a:extLst>
              <a:ext uri="{FF2B5EF4-FFF2-40B4-BE49-F238E27FC236}">
                <a16:creationId xmlns:a16="http://schemas.microsoft.com/office/drawing/2014/main" xmlns="" id="{0FD818CF-D12C-4364-8D43-FCA923544E8D}"/>
              </a:ext>
            </a:extLst>
          </p:cNvPr>
          <p:cNvSpPr/>
          <p:nvPr/>
        </p:nvSpPr>
        <p:spPr>
          <a:xfrm>
            <a:off x="2339788" y="3157819"/>
            <a:ext cx="9509312" cy="1360394"/>
          </a:xfrm>
          <a:prstGeom prst="rightArrow">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b="1" dirty="0"/>
              <a:t>  KNOW … CONSIDER … PRESENT </a:t>
            </a:r>
          </a:p>
        </p:txBody>
      </p:sp>
      <p:cxnSp>
        <p:nvCxnSpPr>
          <p:cNvPr id="14" name="Straight Arrow Connector 13">
            <a:extLst>
              <a:ext uri="{FF2B5EF4-FFF2-40B4-BE49-F238E27FC236}">
                <a16:creationId xmlns:a16="http://schemas.microsoft.com/office/drawing/2014/main" xmlns="" id="{FBD10C02-1994-4343-8134-8BB03C721EC1}"/>
              </a:ext>
            </a:extLst>
          </p:cNvPr>
          <p:cNvCxnSpPr>
            <a:cxnSpLocks/>
          </p:cNvCxnSpPr>
          <p:nvPr/>
        </p:nvCxnSpPr>
        <p:spPr>
          <a:xfrm>
            <a:off x="5334000" y="5531224"/>
            <a:ext cx="762000" cy="0"/>
          </a:xfrm>
          <a:prstGeom prst="straightConnector1">
            <a:avLst/>
          </a:prstGeom>
          <a:ln w="1270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8" name="Rounded Rectangular Callout 23">
            <a:extLst>
              <a:ext uri="{FF2B5EF4-FFF2-40B4-BE49-F238E27FC236}">
                <a16:creationId xmlns:a16="http://schemas.microsoft.com/office/drawing/2014/main" xmlns="" id="{64996A1E-A586-47DC-AD01-1877AEBA2820}"/>
              </a:ext>
            </a:extLst>
          </p:cNvPr>
          <p:cNvSpPr/>
          <p:nvPr/>
        </p:nvSpPr>
        <p:spPr>
          <a:xfrm>
            <a:off x="5756462" y="5091952"/>
            <a:ext cx="3238500" cy="1237129"/>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solidFill>
                  <a:schemeClr val="bg1"/>
                </a:solidFill>
              </a:rPr>
              <a:t>Do what comes naturally</a:t>
            </a:r>
          </a:p>
        </p:txBody>
      </p:sp>
      <p:sp>
        <p:nvSpPr>
          <p:cNvPr id="19" name="Rounded Rectangular Callout 12">
            <a:extLst>
              <a:ext uri="{FF2B5EF4-FFF2-40B4-BE49-F238E27FC236}">
                <a16:creationId xmlns:a16="http://schemas.microsoft.com/office/drawing/2014/main" xmlns="" id="{7A931D07-2B4C-457E-8391-4F4E1EDBAF6C}"/>
              </a:ext>
            </a:extLst>
          </p:cNvPr>
          <p:cNvSpPr/>
          <p:nvPr/>
        </p:nvSpPr>
        <p:spPr>
          <a:xfrm>
            <a:off x="8763000" y="5026961"/>
            <a:ext cx="3505200" cy="8382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b="1" dirty="0"/>
          </a:p>
          <a:p>
            <a:pPr algn="ctr">
              <a:defRPr/>
            </a:pPr>
            <a:r>
              <a:rPr lang="en-US" sz="2800" b="1" dirty="0"/>
              <a:t>Worrying… </a:t>
            </a:r>
          </a:p>
          <a:p>
            <a:pPr algn="ctr">
              <a:defRPr/>
            </a:pPr>
            <a:r>
              <a:rPr lang="en-US" sz="2800" b="1" dirty="0"/>
              <a:t>wishing… </a:t>
            </a:r>
          </a:p>
          <a:p>
            <a:pPr algn="ctr">
              <a:defRPr/>
            </a:pPr>
            <a:r>
              <a:rPr lang="en-US" sz="2800" b="1" dirty="0"/>
              <a:t>striving</a:t>
            </a:r>
          </a:p>
        </p:txBody>
      </p:sp>
      <p:cxnSp>
        <p:nvCxnSpPr>
          <p:cNvPr id="27" name="Straight Arrow Connector 26">
            <a:extLst>
              <a:ext uri="{FF2B5EF4-FFF2-40B4-BE49-F238E27FC236}">
                <a16:creationId xmlns:a16="http://schemas.microsoft.com/office/drawing/2014/main" xmlns="" id="{6232821E-1D69-4378-8FD2-E6F336D2167F}"/>
              </a:ext>
            </a:extLst>
          </p:cNvPr>
          <p:cNvCxnSpPr>
            <a:cxnSpLocks/>
          </p:cNvCxnSpPr>
          <p:nvPr/>
        </p:nvCxnSpPr>
        <p:spPr>
          <a:xfrm>
            <a:off x="8667748" y="5531224"/>
            <a:ext cx="762000" cy="0"/>
          </a:xfrm>
          <a:prstGeom prst="straightConnector1">
            <a:avLst/>
          </a:prstGeom>
          <a:ln w="1270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2" name="Rounded Rectangular Callout 16">
            <a:extLst>
              <a:ext uri="{FF2B5EF4-FFF2-40B4-BE49-F238E27FC236}">
                <a16:creationId xmlns:a16="http://schemas.microsoft.com/office/drawing/2014/main" xmlns="" id="{EB1DBA11-E4A5-4D68-8B86-60F2306DDB2A}"/>
              </a:ext>
            </a:extLst>
          </p:cNvPr>
          <p:cNvSpPr/>
          <p:nvPr/>
        </p:nvSpPr>
        <p:spPr>
          <a:xfrm>
            <a:off x="2003612" y="1109381"/>
            <a:ext cx="3752850" cy="762000"/>
          </a:xfrm>
          <a:prstGeom prst="wedgeRoundRectCallout">
            <a:avLst>
              <a:gd name="adj1" fmla="val -21927"/>
              <a:gd name="adj2" fmla="val 49596"/>
              <a:gd name="adj3" fmla="val 16667"/>
            </a:avLst>
          </a:prstGeom>
          <a:solidFill>
            <a:srgbClr val="00823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i="1" dirty="0"/>
              <a:t>Found</a:t>
            </a:r>
            <a:r>
              <a:rPr lang="en-US" sz="3600" b="1" dirty="0"/>
              <a:t> and </a:t>
            </a:r>
            <a:r>
              <a:rPr lang="en-US" sz="3600" b="1" i="1" dirty="0"/>
              <a:t>Saved</a:t>
            </a:r>
            <a:r>
              <a:rPr lang="en-US" sz="3600" b="1" dirty="0"/>
              <a:t> </a:t>
            </a:r>
            <a:endParaRPr lang="en-US" sz="3600" b="1" i="1" dirty="0"/>
          </a:p>
        </p:txBody>
      </p:sp>
      <p:sp>
        <p:nvSpPr>
          <p:cNvPr id="16" name="Rounded Rectangular Callout 2">
            <a:extLst>
              <a:ext uri="{FF2B5EF4-FFF2-40B4-BE49-F238E27FC236}">
                <a16:creationId xmlns:a16="http://schemas.microsoft.com/office/drawing/2014/main" xmlns="" id="{E80505BB-F4E4-4FC7-BF3A-F585E7CC7B2B}"/>
              </a:ext>
            </a:extLst>
          </p:cNvPr>
          <p:cNvSpPr/>
          <p:nvPr/>
        </p:nvSpPr>
        <p:spPr>
          <a:xfrm>
            <a:off x="2003612" y="5822576"/>
            <a:ext cx="3752850" cy="762000"/>
          </a:xfrm>
          <a:prstGeom prst="wedgeRoundRectCallout">
            <a:avLst>
              <a:gd name="adj1" fmla="val -21927"/>
              <a:gd name="adj2" fmla="val 49596"/>
              <a:gd name="adj3" fmla="val 16667"/>
            </a:avLst>
          </a:prstGeom>
          <a:solidFill>
            <a:schemeClr val="accent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i="1" dirty="0"/>
              <a:t>Lostness</a:t>
            </a:r>
          </a:p>
        </p:txBody>
      </p:sp>
      <p:sp>
        <p:nvSpPr>
          <p:cNvPr id="17" name="Rounded Rectangular Callout 7">
            <a:extLst>
              <a:ext uri="{FF2B5EF4-FFF2-40B4-BE49-F238E27FC236}">
                <a16:creationId xmlns:a16="http://schemas.microsoft.com/office/drawing/2014/main" xmlns="" id="{1C6CBE8F-BA07-4C97-A672-0636AE8BEFD3}"/>
              </a:ext>
            </a:extLst>
          </p:cNvPr>
          <p:cNvSpPr/>
          <p:nvPr/>
        </p:nvSpPr>
        <p:spPr>
          <a:xfrm>
            <a:off x="2122395" y="5047130"/>
            <a:ext cx="3505200" cy="8382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t>“I’m on my own” </a:t>
            </a:r>
          </a:p>
        </p:txBody>
      </p:sp>
      <p:sp>
        <p:nvSpPr>
          <p:cNvPr id="20" name="Rounded Rectangular Callout 15">
            <a:extLst>
              <a:ext uri="{FF2B5EF4-FFF2-40B4-BE49-F238E27FC236}">
                <a16:creationId xmlns:a16="http://schemas.microsoft.com/office/drawing/2014/main" xmlns="" id="{DAD32BC7-D7D0-41B5-ACF8-AC1DB994AA86}"/>
              </a:ext>
            </a:extLst>
          </p:cNvPr>
          <p:cNvSpPr/>
          <p:nvPr/>
        </p:nvSpPr>
        <p:spPr>
          <a:xfrm>
            <a:off x="1227044" y="1799664"/>
            <a:ext cx="4533901" cy="8382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t>“I am loved by a rich Father”</a:t>
            </a:r>
          </a:p>
        </p:txBody>
      </p:sp>
    </p:spTree>
    <p:extLst>
      <p:ext uri="{BB962C8B-B14F-4D97-AF65-F5344CB8AC3E}">
        <p14:creationId xmlns:p14="http://schemas.microsoft.com/office/powerpoint/2010/main" val="2433240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wipe(left)">
                                      <p:cBhvr>
                                        <p:cTn id="15" dur="500"/>
                                        <p:tgtEl>
                                          <p:spTgt spid="27"/>
                                        </p:tgtEl>
                                      </p:cBhvr>
                                    </p:animEffect>
                                  </p:childTnLst>
                                </p:cTn>
                              </p:par>
                            </p:childTnLst>
                          </p:cTn>
                        </p:par>
                        <p:par>
                          <p:cTn id="16" fill="hold">
                            <p:stCondLst>
                              <p:cond delay="500"/>
                            </p:stCondLst>
                            <p:childTnLst>
                              <p:par>
                                <p:cTn id="17" presetID="1" presetClass="entr" presetSubtype="0"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Straight Arrow Connector 32">
            <a:extLst>
              <a:ext uri="{FF2B5EF4-FFF2-40B4-BE49-F238E27FC236}">
                <a16:creationId xmlns:a16="http://schemas.microsoft.com/office/drawing/2014/main" xmlns="" id="{10BEB64C-16DD-4199-B3B1-F42EE5C08782}"/>
              </a:ext>
            </a:extLst>
          </p:cNvPr>
          <p:cNvCxnSpPr>
            <a:cxnSpLocks/>
          </p:cNvCxnSpPr>
          <p:nvPr/>
        </p:nvCxnSpPr>
        <p:spPr>
          <a:xfrm flipV="1">
            <a:off x="2324100" y="2608729"/>
            <a:ext cx="1866900" cy="896471"/>
          </a:xfrm>
          <a:prstGeom prst="straightConnector1">
            <a:avLst/>
          </a:prstGeom>
          <a:ln w="1270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 name="Rounded Rectangular Callout 3"/>
          <p:cNvSpPr/>
          <p:nvPr/>
        </p:nvSpPr>
        <p:spPr>
          <a:xfrm>
            <a:off x="1676400" y="76200"/>
            <a:ext cx="8839200" cy="8382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b="1" dirty="0"/>
              <a:t>Appropriating your New Identity</a:t>
            </a:r>
          </a:p>
        </p:txBody>
      </p:sp>
      <p:cxnSp>
        <p:nvCxnSpPr>
          <p:cNvPr id="6" name="Straight Arrow Connector 5"/>
          <p:cNvCxnSpPr>
            <a:cxnSpLocks/>
          </p:cNvCxnSpPr>
          <p:nvPr/>
        </p:nvCxnSpPr>
        <p:spPr>
          <a:xfrm>
            <a:off x="2324100" y="4141694"/>
            <a:ext cx="1866900" cy="963706"/>
          </a:xfrm>
          <a:prstGeom prst="straightConnector1">
            <a:avLst/>
          </a:prstGeom>
          <a:ln w="1270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342900" y="3276600"/>
            <a:ext cx="1981200" cy="1143000"/>
          </a:xfrm>
          <a:prstGeom prst="rect">
            <a:avLst/>
          </a:prstGeom>
          <a:solidFill>
            <a:schemeClr val="accent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Greed</a:t>
            </a:r>
          </a:p>
        </p:txBody>
      </p:sp>
      <p:sp>
        <p:nvSpPr>
          <p:cNvPr id="13" name="Right Arrow 15">
            <a:extLst>
              <a:ext uri="{FF2B5EF4-FFF2-40B4-BE49-F238E27FC236}">
                <a16:creationId xmlns:a16="http://schemas.microsoft.com/office/drawing/2014/main" xmlns="" id="{0FD818CF-D12C-4364-8D43-FCA923544E8D}"/>
              </a:ext>
            </a:extLst>
          </p:cNvPr>
          <p:cNvSpPr/>
          <p:nvPr/>
        </p:nvSpPr>
        <p:spPr>
          <a:xfrm>
            <a:off x="2339788" y="3157819"/>
            <a:ext cx="9509312" cy="1360394"/>
          </a:xfrm>
          <a:prstGeom prst="rightArrow">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b="1" dirty="0"/>
              <a:t>  KNOW … CONSIDER … PRESENT </a:t>
            </a:r>
          </a:p>
        </p:txBody>
      </p:sp>
      <p:cxnSp>
        <p:nvCxnSpPr>
          <p:cNvPr id="14" name="Straight Arrow Connector 13">
            <a:extLst>
              <a:ext uri="{FF2B5EF4-FFF2-40B4-BE49-F238E27FC236}">
                <a16:creationId xmlns:a16="http://schemas.microsoft.com/office/drawing/2014/main" xmlns="" id="{FBD10C02-1994-4343-8134-8BB03C721EC1}"/>
              </a:ext>
            </a:extLst>
          </p:cNvPr>
          <p:cNvCxnSpPr>
            <a:cxnSpLocks/>
          </p:cNvCxnSpPr>
          <p:nvPr/>
        </p:nvCxnSpPr>
        <p:spPr>
          <a:xfrm>
            <a:off x="5334000" y="5531224"/>
            <a:ext cx="762000" cy="0"/>
          </a:xfrm>
          <a:prstGeom prst="straightConnector1">
            <a:avLst/>
          </a:prstGeom>
          <a:ln w="1270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8" name="Rounded Rectangular Callout 23">
            <a:extLst>
              <a:ext uri="{FF2B5EF4-FFF2-40B4-BE49-F238E27FC236}">
                <a16:creationId xmlns:a16="http://schemas.microsoft.com/office/drawing/2014/main" xmlns="" id="{64996A1E-A586-47DC-AD01-1877AEBA2820}"/>
              </a:ext>
            </a:extLst>
          </p:cNvPr>
          <p:cNvSpPr/>
          <p:nvPr/>
        </p:nvSpPr>
        <p:spPr>
          <a:xfrm>
            <a:off x="5756462" y="5091952"/>
            <a:ext cx="3238500" cy="1237129"/>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solidFill>
                  <a:schemeClr val="bg1"/>
                </a:solidFill>
              </a:rPr>
              <a:t>Do what comes naturally</a:t>
            </a:r>
          </a:p>
        </p:txBody>
      </p:sp>
      <p:sp>
        <p:nvSpPr>
          <p:cNvPr id="19" name="Rounded Rectangular Callout 12">
            <a:extLst>
              <a:ext uri="{FF2B5EF4-FFF2-40B4-BE49-F238E27FC236}">
                <a16:creationId xmlns:a16="http://schemas.microsoft.com/office/drawing/2014/main" xmlns="" id="{7A931D07-2B4C-457E-8391-4F4E1EDBAF6C}"/>
              </a:ext>
            </a:extLst>
          </p:cNvPr>
          <p:cNvSpPr/>
          <p:nvPr/>
        </p:nvSpPr>
        <p:spPr>
          <a:xfrm>
            <a:off x="8763000" y="5026961"/>
            <a:ext cx="3505200" cy="8382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b="1" dirty="0"/>
          </a:p>
          <a:p>
            <a:pPr algn="ctr">
              <a:defRPr/>
            </a:pPr>
            <a:r>
              <a:rPr lang="en-US" sz="2800" b="1" dirty="0"/>
              <a:t>Worrying… </a:t>
            </a:r>
          </a:p>
          <a:p>
            <a:pPr algn="ctr">
              <a:defRPr/>
            </a:pPr>
            <a:r>
              <a:rPr lang="en-US" sz="2800" b="1" dirty="0"/>
              <a:t>wishing… </a:t>
            </a:r>
          </a:p>
          <a:p>
            <a:pPr algn="ctr">
              <a:defRPr/>
            </a:pPr>
            <a:r>
              <a:rPr lang="en-US" sz="2800" b="1" dirty="0"/>
              <a:t>striving</a:t>
            </a:r>
          </a:p>
        </p:txBody>
      </p:sp>
      <p:sp>
        <p:nvSpPr>
          <p:cNvPr id="20" name="Rounded Rectangular Callout 25">
            <a:extLst>
              <a:ext uri="{FF2B5EF4-FFF2-40B4-BE49-F238E27FC236}">
                <a16:creationId xmlns:a16="http://schemas.microsoft.com/office/drawing/2014/main" xmlns="" id="{604FBACA-5798-4FE7-AF0A-BDED1F36E1EE}"/>
              </a:ext>
            </a:extLst>
          </p:cNvPr>
          <p:cNvSpPr/>
          <p:nvPr/>
        </p:nvSpPr>
        <p:spPr>
          <a:xfrm>
            <a:off x="9298081" y="4740088"/>
            <a:ext cx="2667000" cy="1524000"/>
          </a:xfrm>
          <a:prstGeom prst="wedgeRoundRectCallout">
            <a:avLst>
              <a:gd name="adj1" fmla="val -21927"/>
              <a:gd name="adj2" fmla="val 49596"/>
              <a:gd name="adj3" fmla="val 16667"/>
            </a:avLst>
          </a:prstGeom>
          <a:solidFill>
            <a:srgbClr val="0070C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b="1" dirty="0">
                <a:solidFill>
                  <a:schemeClr val="bg1"/>
                </a:solidFill>
              </a:rPr>
              <a:t>How’s this going?</a:t>
            </a:r>
          </a:p>
        </p:txBody>
      </p:sp>
      <p:cxnSp>
        <p:nvCxnSpPr>
          <p:cNvPr id="27" name="Straight Arrow Connector 26">
            <a:extLst>
              <a:ext uri="{FF2B5EF4-FFF2-40B4-BE49-F238E27FC236}">
                <a16:creationId xmlns:a16="http://schemas.microsoft.com/office/drawing/2014/main" xmlns="" id="{6232821E-1D69-4378-8FD2-E6F336D2167F}"/>
              </a:ext>
            </a:extLst>
          </p:cNvPr>
          <p:cNvCxnSpPr>
            <a:cxnSpLocks/>
          </p:cNvCxnSpPr>
          <p:nvPr/>
        </p:nvCxnSpPr>
        <p:spPr>
          <a:xfrm>
            <a:off x="8667748" y="5531224"/>
            <a:ext cx="762000" cy="0"/>
          </a:xfrm>
          <a:prstGeom prst="straightConnector1">
            <a:avLst/>
          </a:prstGeom>
          <a:ln w="1270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2" name="Rounded Rectangular Callout 16">
            <a:extLst>
              <a:ext uri="{FF2B5EF4-FFF2-40B4-BE49-F238E27FC236}">
                <a16:creationId xmlns:a16="http://schemas.microsoft.com/office/drawing/2014/main" xmlns="" id="{EB1DBA11-E4A5-4D68-8B86-60F2306DDB2A}"/>
              </a:ext>
            </a:extLst>
          </p:cNvPr>
          <p:cNvSpPr/>
          <p:nvPr/>
        </p:nvSpPr>
        <p:spPr>
          <a:xfrm>
            <a:off x="2003612" y="1109381"/>
            <a:ext cx="3752850" cy="762000"/>
          </a:xfrm>
          <a:prstGeom prst="wedgeRoundRectCallout">
            <a:avLst>
              <a:gd name="adj1" fmla="val -21927"/>
              <a:gd name="adj2" fmla="val 49596"/>
              <a:gd name="adj3" fmla="val 16667"/>
            </a:avLst>
          </a:prstGeom>
          <a:solidFill>
            <a:srgbClr val="00823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i="1" dirty="0"/>
              <a:t>Found</a:t>
            </a:r>
            <a:r>
              <a:rPr lang="en-US" sz="3600" b="1" dirty="0"/>
              <a:t> and </a:t>
            </a:r>
            <a:r>
              <a:rPr lang="en-US" sz="3600" b="1" i="1" dirty="0"/>
              <a:t>Saved</a:t>
            </a:r>
            <a:r>
              <a:rPr lang="en-US" sz="3600" b="1" dirty="0"/>
              <a:t> </a:t>
            </a:r>
            <a:endParaRPr lang="en-US" sz="3600" b="1" i="1" dirty="0"/>
          </a:p>
        </p:txBody>
      </p:sp>
      <p:sp>
        <p:nvSpPr>
          <p:cNvPr id="16" name="Rounded Rectangular Callout 2">
            <a:extLst>
              <a:ext uri="{FF2B5EF4-FFF2-40B4-BE49-F238E27FC236}">
                <a16:creationId xmlns:a16="http://schemas.microsoft.com/office/drawing/2014/main" xmlns="" id="{91DF267C-E04B-44E6-9A1D-A94A5E85C8EE}"/>
              </a:ext>
            </a:extLst>
          </p:cNvPr>
          <p:cNvSpPr/>
          <p:nvPr/>
        </p:nvSpPr>
        <p:spPr>
          <a:xfrm>
            <a:off x="2003612" y="5822576"/>
            <a:ext cx="3752850" cy="762000"/>
          </a:xfrm>
          <a:prstGeom prst="wedgeRoundRectCallout">
            <a:avLst>
              <a:gd name="adj1" fmla="val -21927"/>
              <a:gd name="adj2" fmla="val 49596"/>
              <a:gd name="adj3" fmla="val 16667"/>
            </a:avLst>
          </a:prstGeom>
          <a:solidFill>
            <a:schemeClr val="accent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i="1" dirty="0"/>
              <a:t>Lostness</a:t>
            </a:r>
          </a:p>
        </p:txBody>
      </p:sp>
      <p:sp>
        <p:nvSpPr>
          <p:cNvPr id="17" name="Rounded Rectangular Callout 7">
            <a:extLst>
              <a:ext uri="{FF2B5EF4-FFF2-40B4-BE49-F238E27FC236}">
                <a16:creationId xmlns:a16="http://schemas.microsoft.com/office/drawing/2014/main" xmlns="" id="{EF0E8F04-DC37-4BDE-88E7-F21BE188A6B3}"/>
              </a:ext>
            </a:extLst>
          </p:cNvPr>
          <p:cNvSpPr/>
          <p:nvPr/>
        </p:nvSpPr>
        <p:spPr>
          <a:xfrm>
            <a:off x="2122395" y="5047130"/>
            <a:ext cx="3505200" cy="8382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t>“I’m on my own” </a:t>
            </a:r>
          </a:p>
        </p:txBody>
      </p:sp>
      <p:sp>
        <p:nvSpPr>
          <p:cNvPr id="21" name="Rounded Rectangular Callout 15">
            <a:extLst>
              <a:ext uri="{FF2B5EF4-FFF2-40B4-BE49-F238E27FC236}">
                <a16:creationId xmlns:a16="http://schemas.microsoft.com/office/drawing/2014/main" xmlns="" id="{39967A2C-631F-4796-B7F7-B23F01F46B9B}"/>
              </a:ext>
            </a:extLst>
          </p:cNvPr>
          <p:cNvSpPr/>
          <p:nvPr/>
        </p:nvSpPr>
        <p:spPr>
          <a:xfrm>
            <a:off x="1227044" y="1799664"/>
            <a:ext cx="4533901" cy="8382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t>“I am loved by a rich Father”</a:t>
            </a:r>
          </a:p>
        </p:txBody>
      </p:sp>
    </p:spTree>
    <p:extLst>
      <p:ext uri="{BB962C8B-B14F-4D97-AF65-F5344CB8AC3E}">
        <p14:creationId xmlns:p14="http://schemas.microsoft.com/office/powerpoint/2010/main" val="294309379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Straight Arrow Connector 20">
            <a:extLst>
              <a:ext uri="{FF2B5EF4-FFF2-40B4-BE49-F238E27FC236}">
                <a16:creationId xmlns:a16="http://schemas.microsoft.com/office/drawing/2014/main" xmlns="" id="{EB2235C6-6BBE-4002-9E44-716AD69DC5F5}"/>
              </a:ext>
            </a:extLst>
          </p:cNvPr>
          <p:cNvCxnSpPr>
            <a:cxnSpLocks/>
          </p:cNvCxnSpPr>
          <p:nvPr/>
        </p:nvCxnSpPr>
        <p:spPr>
          <a:xfrm flipV="1">
            <a:off x="2324100" y="2608729"/>
            <a:ext cx="1866900" cy="896471"/>
          </a:xfrm>
          <a:prstGeom prst="straightConnector1">
            <a:avLst/>
          </a:prstGeom>
          <a:ln w="1270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 name="Rounded Rectangular Callout 3"/>
          <p:cNvSpPr/>
          <p:nvPr/>
        </p:nvSpPr>
        <p:spPr>
          <a:xfrm>
            <a:off x="1676400" y="76200"/>
            <a:ext cx="8839200" cy="8382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b="1" dirty="0"/>
              <a:t>Appropriating your New Identity</a:t>
            </a:r>
          </a:p>
        </p:txBody>
      </p:sp>
      <p:cxnSp>
        <p:nvCxnSpPr>
          <p:cNvPr id="6" name="Straight Arrow Connector 5"/>
          <p:cNvCxnSpPr>
            <a:cxnSpLocks/>
          </p:cNvCxnSpPr>
          <p:nvPr/>
        </p:nvCxnSpPr>
        <p:spPr>
          <a:xfrm>
            <a:off x="2324100" y="4141694"/>
            <a:ext cx="1866900" cy="963706"/>
          </a:xfrm>
          <a:prstGeom prst="straightConnector1">
            <a:avLst/>
          </a:prstGeom>
          <a:ln w="1270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342900" y="3276600"/>
            <a:ext cx="1981200" cy="1143000"/>
          </a:xfrm>
          <a:prstGeom prst="rect">
            <a:avLst/>
          </a:prstGeom>
          <a:solidFill>
            <a:schemeClr val="accent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Greed</a:t>
            </a:r>
          </a:p>
        </p:txBody>
      </p:sp>
      <p:sp>
        <p:nvSpPr>
          <p:cNvPr id="13" name="Right Arrow 15">
            <a:extLst>
              <a:ext uri="{FF2B5EF4-FFF2-40B4-BE49-F238E27FC236}">
                <a16:creationId xmlns:a16="http://schemas.microsoft.com/office/drawing/2014/main" xmlns="" id="{0FD818CF-D12C-4364-8D43-FCA923544E8D}"/>
              </a:ext>
            </a:extLst>
          </p:cNvPr>
          <p:cNvSpPr/>
          <p:nvPr/>
        </p:nvSpPr>
        <p:spPr>
          <a:xfrm>
            <a:off x="2339788" y="3157819"/>
            <a:ext cx="9509311" cy="1360394"/>
          </a:xfrm>
          <a:prstGeom prst="rightArrow">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b="1" dirty="0"/>
              <a:t>  KNOW … CONSIDER … PRESENT </a:t>
            </a:r>
          </a:p>
        </p:txBody>
      </p:sp>
      <p:cxnSp>
        <p:nvCxnSpPr>
          <p:cNvPr id="14" name="Straight Arrow Connector 13">
            <a:extLst>
              <a:ext uri="{FF2B5EF4-FFF2-40B4-BE49-F238E27FC236}">
                <a16:creationId xmlns:a16="http://schemas.microsoft.com/office/drawing/2014/main" xmlns="" id="{FBD10C02-1994-4343-8134-8BB03C721EC1}"/>
              </a:ext>
            </a:extLst>
          </p:cNvPr>
          <p:cNvCxnSpPr>
            <a:cxnSpLocks/>
          </p:cNvCxnSpPr>
          <p:nvPr/>
        </p:nvCxnSpPr>
        <p:spPr>
          <a:xfrm>
            <a:off x="5334000" y="5531224"/>
            <a:ext cx="762000" cy="0"/>
          </a:xfrm>
          <a:prstGeom prst="straightConnector1">
            <a:avLst/>
          </a:prstGeom>
          <a:ln w="1270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8" name="Rounded Rectangular Callout 23">
            <a:extLst>
              <a:ext uri="{FF2B5EF4-FFF2-40B4-BE49-F238E27FC236}">
                <a16:creationId xmlns:a16="http://schemas.microsoft.com/office/drawing/2014/main" xmlns="" id="{64996A1E-A586-47DC-AD01-1877AEBA2820}"/>
              </a:ext>
            </a:extLst>
          </p:cNvPr>
          <p:cNvSpPr/>
          <p:nvPr/>
        </p:nvSpPr>
        <p:spPr>
          <a:xfrm>
            <a:off x="5756462" y="5091952"/>
            <a:ext cx="3238500" cy="1237129"/>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solidFill>
                  <a:schemeClr val="bg1"/>
                </a:solidFill>
              </a:rPr>
              <a:t>Do what comes naturally</a:t>
            </a:r>
          </a:p>
        </p:txBody>
      </p:sp>
      <p:cxnSp>
        <p:nvCxnSpPr>
          <p:cNvPr id="27" name="Straight Arrow Connector 26">
            <a:extLst>
              <a:ext uri="{FF2B5EF4-FFF2-40B4-BE49-F238E27FC236}">
                <a16:creationId xmlns:a16="http://schemas.microsoft.com/office/drawing/2014/main" xmlns="" id="{6232821E-1D69-4378-8FD2-E6F336D2167F}"/>
              </a:ext>
            </a:extLst>
          </p:cNvPr>
          <p:cNvCxnSpPr>
            <a:cxnSpLocks/>
          </p:cNvCxnSpPr>
          <p:nvPr/>
        </p:nvCxnSpPr>
        <p:spPr>
          <a:xfrm>
            <a:off x="8667748" y="5531224"/>
            <a:ext cx="762000" cy="0"/>
          </a:xfrm>
          <a:prstGeom prst="straightConnector1">
            <a:avLst/>
          </a:prstGeom>
          <a:ln w="1270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8" name="Rounded Rectangular Callout 2">
            <a:extLst>
              <a:ext uri="{FF2B5EF4-FFF2-40B4-BE49-F238E27FC236}">
                <a16:creationId xmlns:a16="http://schemas.microsoft.com/office/drawing/2014/main" xmlns="" id="{4448F799-44DE-4469-936E-2C5C5A77A1AF}"/>
              </a:ext>
            </a:extLst>
          </p:cNvPr>
          <p:cNvSpPr/>
          <p:nvPr/>
        </p:nvSpPr>
        <p:spPr>
          <a:xfrm>
            <a:off x="9672918" y="5186084"/>
            <a:ext cx="2031626" cy="762000"/>
          </a:xfrm>
          <a:prstGeom prst="wedgeRoundRectCallout">
            <a:avLst>
              <a:gd name="adj1" fmla="val -21927"/>
              <a:gd name="adj2" fmla="val 49596"/>
              <a:gd name="adj3" fmla="val 16667"/>
            </a:avLst>
          </a:prstGeom>
          <a:solidFill>
            <a:schemeClr val="accent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a:t>slavery</a:t>
            </a:r>
            <a:endParaRPr lang="en-US" sz="3600" b="1" i="1" dirty="0"/>
          </a:p>
        </p:txBody>
      </p:sp>
      <p:sp>
        <p:nvSpPr>
          <p:cNvPr id="31" name="Rounded Rectangular Callout 16">
            <a:extLst>
              <a:ext uri="{FF2B5EF4-FFF2-40B4-BE49-F238E27FC236}">
                <a16:creationId xmlns:a16="http://schemas.microsoft.com/office/drawing/2014/main" xmlns="" id="{86EA0BF1-A2D0-4BC3-93F0-0D8AC9DC8C27}"/>
              </a:ext>
            </a:extLst>
          </p:cNvPr>
          <p:cNvSpPr/>
          <p:nvPr/>
        </p:nvSpPr>
        <p:spPr>
          <a:xfrm>
            <a:off x="2003612" y="1109381"/>
            <a:ext cx="3752850" cy="762000"/>
          </a:xfrm>
          <a:prstGeom prst="wedgeRoundRectCallout">
            <a:avLst>
              <a:gd name="adj1" fmla="val -21927"/>
              <a:gd name="adj2" fmla="val 49596"/>
              <a:gd name="adj3" fmla="val 16667"/>
            </a:avLst>
          </a:prstGeom>
          <a:solidFill>
            <a:srgbClr val="00823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i="1" dirty="0"/>
              <a:t>Found</a:t>
            </a:r>
            <a:r>
              <a:rPr lang="en-US" sz="3600" b="1" dirty="0"/>
              <a:t> and </a:t>
            </a:r>
            <a:r>
              <a:rPr lang="en-US" sz="3600" b="1" i="1" dirty="0"/>
              <a:t>Saved</a:t>
            </a:r>
            <a:r>
              <a:rPr lang="en-US" sz="3600" b="1" dirty="0"/>
              <a:t> </a:t>
            </a:r>
            <a:endParaRPr lang="en-US" sz="3600" b="1" i="1" dirty="0"/>
          </a:p>
        </p:txBody>
      </p:sp>
      <p:sp>
        <p:nvSpPr>
          <p:cNvPr id="16" name="Rounded Rectangular Callout 2">
            <a:extLst>
              <a:ext uri="{FF2B5EF4-FFF2-40B4-BE49-F238E27FC236}">
                <a16:creationId xmlns:a16="http://schemas.microsoft.com/office/drawing/2014/main" xmlns="" id="{B86CAA30-80D8-4361-B505-F05D14F37EFA}"/>
              </a:ext>
            </a:extLst>
          </p:cNvPr>
          <p:cNvSpPr/>
          <p:nvPr/>
        </p:nvSpPr>
        <p:spPr>
          <a:xfrm>
            <a:off x="2003612" y="5822576"/>
            <a:ext cx="3752850" cy="762000"/>
          </a:xfrm>
          <a:prstGeom prst="wedgeRoundRectCallout">
            <a:avLst>
              <a:gd name="adj1" fmla="val -21927"/>
              <a:gd name="adj2" fmla="val 49596"/>
              <a:gd name="adj3" fmla="val 16667"/>
            </a:avLst>
          </a:prstGeom>
          <a:solidFill>
            <a:schemeClr val="accent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i="1" dirty="0"/>
              <a:t>Lostness</a:t>
            </a:r>
          </a:p>
        </p:txBody>
      </p:sp>
      <p:sp>
        <p:nvSpPr>
          <p:cNvPr id="17" name="Rounded Rectangular Callout 7">
            <a:extLst>
              <a:ext uri="{FF2B5EF4-FFF2-40B4-BE49-F238E27FC236}">
                <a16:creationId xmlns:a16="http://schemas.microsoft.com/office/drawing/2014/main" xmlns="" id="{D55F25EF-9C2C-4D36-9621-86C53A29B9C8}"/>
              </a:ext>
            </a:extLst>
          </p:cNvPr>
          <p:cNvSpPr/>
          <p:nvPr/>
        </p:nvSpPr>
        <p:spPr>
          <a:xfrm>
            <a:off x="2122395" y="5047130"/>
            <a:ext cx="3505200" cy="8382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t>“I’m on my own” </a:t>
            </a:r>
          </a:p>
        </p:txBody>
      </p:sp>
      <p:sp>
        <p:nvSpPr>
          <p:cNvPr id="19" name="Rounded Rectangular Callout 15">
            <a:extLst>
              <a:ext uri="{FF2B5EF4-FFF2-40B4-BE49-F238E27FC236}">
                <a16:creationId xmlns:a16="http://schemas.microsoft.com/office/drawing/2014/main" xmlns="" id="{16DAA3F7-63D2-417C-BE20-9AD4E195620E}"/>
              </a:ext>
            </a:extLst>
          </p:cNvPr>
          <p:cNvSpPr/>
          <p:nvPr/>
        </p:nvSpPr>
        <p:spPr>
          <a:xfrm>
            <a:off x="1227044" y="1799664"/>
            <a:ext cx="4533901" cy="8382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t>“I am loved by a rich Father”</a:t>
            </a:r>
          </a:p>
        </p:txBody>
      </p:sp>
    </p:spTree>
    <p:extLst>
      <p:ext uri="{BB962C8B-B14F-4D97-AF65-F5344CB8AC3E}">
        <p14:creationId xmlns:p14="http://schemas.microsoft.com/office/powerpoint/2010/main" val="2790296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ular Callout 3"/>
          <p:cNvSpPr/>
          <p:nvPr/>
        </p:nvSpPr>
        <p:spPr>
          <a:xfrm>
            <a:off x="1676400" y="76200"/>
            <a:ext cx="8839200" cy="8382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b="1" dirty="0"/>
              <a:t>Appropriating your New Identity</a:t>
            </a:r>
          </a:p>
        </p:txBody>
      </p:sp>
      <p:cxnSp>
        <p:nvCxnSpPr>
          <p:cNvPr id="6" name="Straight Arrow Connector 5"/>
          <p:cNvCxnSpPr>
            <a:cxnSpLocks/>
          </p:cNvCxnSpPr>
          <p:nvPr/>
        </p:nvCxnSpPr>
        <p:spPr>
          <a:xfrm>
            <a:off x="2324100" y="4141694"/>
            <a:ext cx="1866900" cy="963706"/>
          </a:xfrm>
          <a:prstGeom prst="straightConnector1">
            <a:avLst/>
          </a:prstGeom>
          <a:ln w="1270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cxnSpLocks/>
          </p:cNvCxnSpPr>
          <p:nvPr/>
        </p:nvCxnSpPr>
        <p:spPr>
          <a:xfrm flipV="1">
            <a:off x="2324100" y="2608729"/>
            <a:ext cx="1866900" cy="896471"/>
          </a:xfrm>
          <a:prstGeom prst="straightConnector1">
            <a:avLst/>
          </a:prstGeom>
          <a:ln w="1270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342900" y="3276600"/>
            <a:ext cx="1981200" cy="1143000"/>
          </a:xfrm>
          <a:prstGeom prst="rect">
            <a:avLst/>
          </a:prstGeom>
          <a:solidFill>
            <a:schemeClr val="accent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Greed</a:t>
            </a:r>
          </a:p>
        </p:txBody>
      </p:sp>
      <p:sp>
        <p:nvSpPr>
          <p:cNvPr id="13" name="Right Arrow 15">
            <a:extLst>
              <a:ext uri="{FF2B5EF4-FFF2-40B4-BE49-F238E27FC236}">
                <a16:creationId xmlns:a16="http://schemas.microsoft.com/office/drawing/2014/main" xmlns="" id="{0FD818CF-D12C-4364-8D43-FCA923544E8D}"/>
              </a:ext>
            </a:extLst>
          </p:cNvPr>
          <p:cNvSpPr/>
          <p:nvPr/>
        </p:nvSpPr>
        <p:spPr>
          <a:xfrm>
            <a:off x="2339788" y="3157819"/>
            <a:ext cx="9509311" cy="1360394"/>
          </a:xfrm>
          <a:prstGeom prst="rightArrow">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b="1" dirty="0"/>
              <a:t>  KNOW … CONSIDER … PRESENT </a:t>
            </a:r>
          </a:p>
        </p:txBody>
      </p:sp>
      <p:cxnSp>
        <p:nvCxnSpPr>
          <p:cNvPr id="14" name="Straight Arrow Connector 13">
            <a:extLst>
              <a:ext uri="{FF2B5EF4-FFF2-40B4-BE49-F238E27FC236}">
                <a16:creationId xmlns:a16="http://schemas.microsoft.com/office/drawing/2014/main" xmlns="" id="{FBD10C02-1994-4343-8134-8BB03C721EC1}"/>
              </a:ext>
            </a:extLst>
          </p:cNvPr>
          <p:cNvCxnSpPr>
            <a:cxnSpLocks/>
          </p:cNvCxnSpPr>
          <p:nvPr/>
        </p:nvCxnSpPr>
        <p:spPr>
          <a:xfrm>
            <a:off x="5334000" y="5531224"/>
            <a:ext cx="762000" cy="0"/>
          </a:xfrm>
          <a:prstGeom prst="straightConnector1">
            <a:avLst/>
          </a:prstGeom>
          <a:ln w="1270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8" name="Rounded Rectangular Callout 23">
            <a:extLst>
              <a:ext uri="{FF2B5EF4-FFF2-40B4-BE49-F238E27FC236}">
                <a16:creationId xmlns:a16="http://schemas.microsoft.com/office/drawing/2014/main" xmlns="" id="{64996A1E-A586-47DC-AD01-1877AEBA2820}"/>
              </a:ext>
            </a:extLst>
          </p:cNvPr>
          <p:cNvSpPr/>
          <p:nvPr/>
        </p:nvSpPr>
        <p:spPr>
          <a:xfrm>
            <a:off x="5756462" y="5091952"/>
            <a:ext cx="3238500" cy="1237129"/>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solidFill>
                  <a:schemeClr val="bg1"/>
                </a:solidFill>
              </a:rPr>
              <a:t>Do what comes naturally</a:t>
            </a:r>
          </a:p>
        </p:txBody>
      </p:sp>
      <p:cxnSp>
        <p:nvCxnSpPr>
          <p:cNvPr id="22" name="Straight Arrow Connector 21">
            <a:extLst>
              <a:ext uri="{FF2B5EF4-FFF2-40B4-BE49-F238E27FC236}">
                <a16:creationId xmlns:a16="http://schemas.microsoft.com/office/drawing/2014/main" xmlns="" id="{AF1BCE34-FC64-4DC6-9903-2E0446FD7F4A}"/>
              </a:ext>
            </a:extLst>
          </p:cNvPr>
          <p:cNvCxnSpPr>
            <a:cxnSpLocks/>
          </p:cNvCxnSpPr>
          <p:nvPr/>
        </p:nvCxnSpPr>
        <p:spPr>
          <a:xfrm flipV="1">
            <a:off x="5697070" y="2203075"/>
            <a:ext cx="797859" cy="13447"/>
          </a:xfrm>
          <a:prstGeom prst="straightConnector1">
            <a:avLst/>
          </a:prstGeom>
          <a:ln w="1270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xmlns="" id="{6232821E-1D69-4378-8FD2-E6F336D2167F}"/>
              </a:ext>
            </a:extLst>
          </p:cNvPr>
          <p:cNvCxnSpPr>
            <a:cxnSpLocks/>
          </p:cNvCxnSpPr>
          <p:nvPr/>
        </p:nvCxnSpPr>
        <p:spPr>
          <a:xfrm>
            <a:off x="8667748" y="5531224"/>
            <a:ext cx="762000" cy="0"/>
          </a:xfrm>
          <a:prstGeom prst="straightConnector1">
            <a:avLst/>
          </a:prstGeom>
          <a:ln w="1270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8" name="Rounded Rectangular Callout 2">
            <a:extLst>
              <a:ext uri="{FF2B5EF4-FFF2-40B4-BE49-F238E27FC236}">
                <a16:creationId xmlns:a16="http://schemas.microsoft.com/office/drawing/2014/main" xmlns="" id="{4448F799-44DE-4469-936E-2C5C5A77A1AF}"/>
              </a:ext>
            </a:extLst>
          </p:cNvPr>
          <p:cNvSpPr/>
          <p:nvPr/>
        </p:nvSpPr>
        <p:spPr>
          <a:xfrm>
            <a:off x="9672918" y="5186084"/>
            <a:ext cx="2031626" cy="762000"/>
          </a:xfrm>
          <a:prstGeom prst="wedgeRoundRectCallout">
            <a:avLst>
              <a:gd name="adj1" fmla="val -21927"/>
              <a:gd name="adj2" fmla="val 49596"/>
              <a:gd name="adj3" fmla="val 16667"/>
            </a:avLst>
          </a:prstGeom>
          <a:solidFill>
            <a:schemeClr val="accent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a:t>slavery</a:t>
            </a:r>
            <a:endParaRPr lang="en-US" sz="3600" b="1" i="1" dirty="0"/>
          </a:p>
        </p:txBody>
      </p:sp>
      <p:sp>
        <p:nvSpPr>
          <p:cNvPr id="25" name="Rounded Rectangular Callout 16">
            <a:extLst>
              <a:ext uri="{FF2B5EF4-FFF2-40B4-BE49-F238E27FC236}">
                <a16:creationId xmlns:a16="http://schemas.microsoft.com/office/drawing/2014/main" xmlns="" id="{703D7960-E882-4BD9-99D8-507175A47938}"/>
              </a:ext>
            </a:extLst>
          </p:cNvPr>
          <p:cNvSpPr/>
          <p:nvPr/>
        </p:nvSpPr>
        <p:spPr>
          <a:xfrm>
            <a:off x="2003612" y="1109381"/>
            <a:ext cx="3752850" cy="762000"/>
          </a:xfrm>
          <a:prstGeom prst="wedgeRoundRectCallout">
            <a:avLst>
              <a:gd name="adj1" fmla="val -21927"/>
              <a:gd name="adj2" fmla="val 49596"/>
              <a:gd name="adj3" fmla="val 16667"/>
            </a:avLst>
          </a:prstGeom>
          <a:solidFill>
            <a:srgbClr val="00823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i="1" dirty="0"/>
              <a:t>Found</a:t>
            </a:r>
            <a:r>
              <a:rPr lang="en-US" sz="3600" b="1" dirty="0"/>
              <a:t> and </a:t>
            </a:r>
            <a:r>
              <a:rPr lang="en-US" sz="3600" b="1" i="1" dirty="0"/>
              <a:t>Saved</a:t>
            </a:r>
            <a:r>
              <a:rPr lang="en-US" sz="3600" b="1" dirty="0"/>
              <a:t> </a:t>
            </a:r>
            <a:endParaRPr lang="en-US" sz="3600" b="1" i="1" dirty="0"/>
          </a:p>
        </p:txBody>
      </p:sp>
      <p:sp>
        <p:nvSpPr>
          <p:cNvPr id="17" name="Rounded Rectangular Callout 2">
            <a:extLst>
              <a:ext uri="{FF2B5EF4-FFF2-40B4-BE49-F238E27FC236}">
                <a16:creationId xmlns:a16="http://schemas.microsoft.com/office/drawing/2014/main" xmlns="" id="{350055DB-E330-4913-AFAB-30787213FC18}"/>
              </a:ext>
            </a:extLst>
          </p:cNvPr>
          <p:cNvSpPr/>
          <p:nvPr/>
        </p:nvSpPr>
        <p:spPr>
          <a:xfrm>
            <a:off x="2003612" y="5822576"/>
            <a:ext cx="3752850" cy="762000"/>
          </a:xfrm>
          <a:prstGeom prst="wedgeRoundRectCallout">
            <a:avLst>
              <a:gd name="adj1" fmla="val -21927"/>
              <a:gd name="adj2" fmla="val 49596"/>
              <a:gd name="adj3" fmla="val 16667"/>
            </a:avLst>
          </a:prstGeom>
          <a:solidFill>
            <a:schemeClr val="accent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i="1" dirty="0"/>
              <a:t>Lostness</a:t>
            </a:r>
          </a:p>
        </p:txBody>
      </p:sp>
      <p:sp>
        <p:nvSpPr>
          <p:cNvPr id="19" name="Rounded Rectangular Callout 7">
            <a:extLst>
              <a:ext uri="{FF2B5EF4-FFF2-40B4-BE49-F238E27FC236}">
                <a16:creationId xmlns:a16="http://schemas.microsoft.com/office/drawing/2014/main" xmlns="" id="{A74DF0BF-62C0-486B-91E5-6E40BDD80A47}"/>
              </a:ext>
            </a:extLst>
          </p:cNvPr>
          <p:cNvSpPr/>
          <p:nvPr/>
        </p:nvSpPr>
        <p:spPr>
          <a:xfrm>
            <a:off x="2122395" y="5047130"/>
            <a:ext cx="3505200" cy="8382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t>“I’m on my own” </a:t>
            </a:r>
          </a:p>
        </p:txBody>
      </p:sp>
      <p:sp>
        <p:nvSpPr>
          <p:cNvPr id="21" name="Rounded Rectangular Callout 15">
            <a:extLst>
              <a:ext uri="{FF2B5EF4-FFF2-40B4-BE49-F238E27FC236}">
                <a16:creationId xmlns:a16="http://schemas.microsoft.com/office/drawing/2014/main" xmlns="" id="{D54936BA-D8AC-48B1-81BA-60DFE7565C65}"/>
              </a:ext>
            </a:extLst>
          </p:cNvPr>
          <p:cNvSpPr/>
          <p:nvPr/>
        </p:nvSpPr>
        <p:spPr>
          <a:xfrm>
            <a:off x="1227044" y="1799664"/>
            <a:ext cx="4533901" cy="8382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t>“I am loved by a rich Father”</a:t>
            </a:r>
          </a:p>
        </p:txBody>
      </p:sp>
      <p:sp>
        <p:nvSpPr>
          <p:cNvPr id="23" name="Rounded Rectangular Callout 23">
            <a:extLst>
              <a:ext uri="{FF2B5EF4-FFF2-40B4-BE49-F238E27FC236}">
                <a16:creationId xmlns:a16="http://schemas.microsoft.com/office/drawing/2014/main" xmlns="" id="{F2F8ED48-D6D5-4AC2-98A4-729EECCD0F71}"/>
              </a:ext>
            </a:extLst>
          </p:cNvPr>
          <p:cNvSpPr/>
          <p:nvPr/>
        </p:nvSpPr>
        <p:spPr>
          <a:xfrm>
            <a:off x="5917816" y="1600199"/>
            <a:ext cx="3238500" cy="1237129"/>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solidFill>
                  <a:schemeClr val="bg1"/>
                </a:solidFill>
              </a:rPr>
              <a:t>Act in faith…</a:t>
            </a:r>
          </a:p>
        </p:txBody>
      </p:sp>
    </p:spTree>
    <p:extLst>
      <p:ext uri="{BB962C8B-B14F-4D97-AF65-F5344CB8AC3E}">
        <p14:creationId xmlns:p14="http://schemas.microsoft.com/office/powerpoint/2010/main" val="1433765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Unpacked Day 1 – Church at Viera">
            <a:extLst>
              <a:ext uri="{FF2B5EF4-FFF2-40B4-BE49-F238E27FC236}">
                <a16:creationId xmlns:a16="http://schemas.microsoft.com/office/drawing/2014/main" xmlns="" id="{A41AD630-0ED4-411E-A058-17D1676F80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7279" y="1044028"/>
            <a:ext cx="5654722" cy="424523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xmlns="" id="{557C43C9-37E9-49E8-8777-A5B51CB276F7}"/>
              </a:ext>
            </a:extLst>
          </p:cNvPr>
          <p:cNvSpPr/>
          <p:nvPr/>
        </p:nvSpPr>
        <p:spPr>
          <a:xfrm>
            <a:off x="0" y="0"/>
            <a:ext cx="12192000" cy="105767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xmlns="" id="{9520D088-9E30-4EA8-963B-8F526F011A36}"/>
              </a:ext>
            </a:extLst>
          </p:cNvPr>
          <p:cNvSpPr/>
          <p:nvPr/>
        </p:nvSpPr>
        <p:spPr>
          <a:xfrm>
            <a:off x="0" y="5276849"/>
            <a:ext cx="12192000" cy="1581151"/>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100" b="1" baseline="30000" dirty="0">
                <a:solidFill>
                  <a:schemeClr val="tx1"/>
                </a:solidFill>
              </a:rPr>
              <a:t>Luke 19:2 </a:t>
            </a:r>
            <a:r>
              <a:rPr lang="en-US" sz="3100" dirty="0">
                <a:solidFill>
                  <a:schemeClr val="tx1"/>
                </a:solidFill>
              </a:rPr>
              <a:t>And there was a man called by the name of Zacchaeus; he was a  chief tax collector and he was rich. </a:t>
            </a:r>
            <a:r>
              <a:rPr lang="en-US" sz="3100" b="1" baseline="30000" dirty="0">
                <a:solidFill>
                  <a:schemeClr val="tx1"/>
                </a:solidFill>
              </a:rPr>
              <a:t>3 </a:t>
            </a:r>
            <a:r>
              <a:rPr lang="en-US" sz="3100" dirty="0">
                <a:solidFill>
                  <a:schemeClr val="tx1"/>
                </a:solidFill>
              </a:rPr>
              <a:t>Zacchaeus was trying to see who Jesus was, and was unable because of the crowd, for he was small in stature. </a:t>
            </a:r>
          </a:p>
          <a:p>
            <a:endParaRPr lang="en-US" sz="3600" dirty="0"/>
          </a:p>
        </p:txBody>
      </p:sp>
      <p:sp>
        <p:nvSpPr>
          <p:cNvPr id="5" name="TextBox 4">
            <a:extLst>
              <a:ext uri="{FF2B5EF4-FFF2-40B4-BE49-F238E27FC236}">
                <a16:creationId xmlns:a16="http://schemas.microsoft.com/office/drawing/2014/main" xmlns="" id="{9C42ADCA-4B9F-4ECE-920F-358789D33753}"/>
              </a:ext>
            </a:extLst>
          </p:cNvPr>
          <p:cNvSpPr txBox="1"/>
          <p:nvPr/>
        </p:nvSpPr>
        <p:spPr>
          <a:xfrm>
            <a:off x="134353" y="134346"/>
            <a:ext cx="6977277"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5400" b="1" dirty="0">
                <a:solidFill>
                  <a:schemeClr val="bg1"/>
                </a:solidFill>
              </a:rPr>
              <a:t>  Jesus One on One</a:t>
            </a:r>
            <a:endParaRPr lang="en-US" sz="5400" dirty="0">
              <a:solidFill>
                <a:srgbClr val="03272D"/>
              </a:solidFill>
            </a:endParaRPr>
          </a:p>
        </p:txBody>
      </p:sp>
      <p:sp>
        <p:nvSpPr>
          <p:cNvPr id="6" name="TextBox 5">
            <a:extLst>
              <a:ext uri="{FF2B5EF4-FFF2-40B4-BE49-F238E27FC236}">
                <a16:creationId xmlns:a16="http://schemas.microsoft.com/office/drawing/2014/main" xmlns="" id="{6A9A910C-4D53-4BED-AE2A-CD0981AD6524}"/>
              </a:ext>
            </a:extLst>
          </p:cNvPr>
          <p:cNvSpPr txBox="1"/>
          <p:nvPr/>
        </p:nvSpPr>
        <p:spPr>
          <a:xfrm>
            <a:off x="5496426" y="134346"/>
            <a:ext cx="7580897"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5400" b="1" dirty="0">
                <a:solidFill>
                  <a:schemeClr val="bg1"/>
                </a:solidFill>
              </a:rPr>
              <a:t>: Jesus and Zacchaeus</a:t>
            </a:r>
            <a:endParaRPr lang="en-US" sz="5400" dirty="0">
              <a:solidFill>
                <a:srgbClr val="03272D"/>
              </a:solidFill>
            </a:endParaRPr>
          </a:p>
        </p:txBody>
      </p:sp>
    </p:spTree>
    <p:extLst>
      <p:ext uri="{BB962C8B-B14F-4D97-AF65-F5344CB8AC3E}">
        <p14:creationId xmlns:p14="http://schemas.microsoft.com/office/powerpoint/2010/main" val="1587583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500"/>
                                        <p:tgtEl>
                                          <p:spTgt spid="8"/>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ular Callout 3"/>
          <p:cNvSpPr/>
          <p:nvPr/>
        </p:nvSpPr>
        <p:spPr>
          <a:xfrm>
            <a:off x="1676400" y="76200"/>
            <a:ext cx="8839200" cy="8382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b="1" dirty="0"/>
              <a:t>Appropriating your New Identity</a:t>
            </a:r>
          </a:p>
        </p:txBody>
      </p:sp>
      <p:cxnSp>
        <p:nvCxnSpPr>
          <p:cNvPr id="6" name="Straight Arrow Connector 5"/>
          <p:cNvCxnSpPr>
            <a:cxnSpLocks/>
          </p:cNvCxnSpPr>
          <p:nvPr/>
        </p:nvCxnSpPr>
        <p:spPr>
          <a:xfrm>
            <a:off x="2324100" y="4141694"/>
            <a:ext cx="1866900" cy="963706"/>
          </a:xfrm>
          <a:prstGeom prst="straightConnector1">
            <a:avLst/>
          </a:prstGeom>
          <a:ln w="1270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cxnSpLocks/>
          </p:cNvCxnSpPr>
          <p:nvPr/>
        </p:nvCxnSpPr>
        <p:spPr>
          <a:xfrm flipV="1">
            <a:off x="2324100" y="2608729"/>
            <a:ext cx="1866900" cy="896471"/>
          </a:xfrm>
          <a:prstGeom prst="straightConnector1">
            <a:avLst/>
          </a:prstGeom>
          <a:ln w="1270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342900" y="3276600"/>
            <a:ext cx="1981200" cy="1143000"/>
          </a:xfrm>
          <a:prstGeom prst="rect">
            <a:avLst/>
          </a:prstGeom>
          <a:solidFill>
            <a:schemeClr val="accent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Greed</a:t>
            </a:r>
          </a:p>
        </p:txBody>
      </p:sp>
      <p:sp>
        <p:nvSpPr>
          <p:cNvPr id="13" name="Right Arrow 15">
            <a:extLst>
              <a:ext uri="{FF2B5EF4-FFF2-40B4-BE49-F238E27FC236}">
                <a16:creationId xmlns:a16="http://schemas.microsoft.com/office/drawing/2014/main" xmlns="" id="{0FD818CF-D12C-4364-8D43-FCA923544E8D}"/>
              </a:ext>
            </a:extLst>
          </p:cNvPr>
          <p:cNvSpPr/>
          <p:nvPr/>
        </p:nvSpPr>
        <p:spPr>
          <a:xfrm>
            <a:off x="2339788" y="3157819"/>
            <a:ext cx="9509311" cy="1360394"/>
          </a:xfrm>
          <a:prstGeom prst="rightArrow">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b="1" dirty="0"/>
              <a:t>  KNOW … CONSIDER … PRESENT </a:t>
            </a:r>
          </a:p>
        </p:txBody>
      </p:sp>
      <p:cxnSp>
        <p:nvCxnSpPr>
          <p:cNvPr id="14" name="Straight Arrow Connector 13">
            <a:extLst>
              <a:ext uri="{FF2B5EF4-FFF2-40B4-BE49-F238E27FC236}">
                <a16:creationId xmlns:a16="http://schemas.microsoft.com/office/drawing/2014/main" xmlns="" id="{FBD10C02-1994-4343-8134-8BB03C721EC1}"/>
              </a:ext>
            </a:extLst>
          </p:cNvPr>
          <p:cNvCxnSpPr>
            <a:cxnSpLocks/>
          </p:cNvCxnSpPr>
          <p:nvPr/>
        </p:nvCxnSpPr>
        <p:spPr>
          <a:xfrm>
            <a:off x="5334000" y="5531224"/>
            <a:ext cx="762000" cy="0"/>
          </a:xfrm>
          <a:prstGeom prst="straightConnector1">
            <a:avLst/>
          </a:prstGeom>
          <a:ln w="1270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8" name="Rounded Rectangular Callout 23">
            <a:extLst>
              <a:ext uri="{FF2B5EF4-FFF2-40B4-BE49-F238E27FC236}">
                <a16:creationId xmlns:a16="http://schemas.microsoft.com/office/drawing/2014/main" xmlns="" id="{64996A1E-A586-47DC-AD01-1877AEBA2820}"/>
              </a:ext>
            </a:extLst>
          </p:cNvPr>
          <p:cNvSpPr/>
          <p:nvPr/>
        </p:nvSpPr>
        <p:spPr>
          <a:xfrm>
            <a:off x="5756462" y="5091952"/>
            <a:ext cx="3238500" cy="1237129"/>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solidFill>
                  <a:schemeClr val="bg1"/>
                </a:solidFill>
              </a:rPr>
              <a:t>Do what comes naturally</a:t>
            </a:r>
          </a:p>
        </p:txBody>
      </p:sp>
      <p:cxnSp>
        <p:nvCxnSpPr>
          <p:cNvPr id="22" name="Straight Arrow Connector 21">
            <a:extLst>
              <a:ext uri="{FF2B5EF4-FFF2-40B4-BE49-F238E27FC236}">
                <a16:creationId xmlns:a16="http://schemas.microsoft.com/office/drawing/2014/main" xmlns="" id="{AF1BCE34-FC64-4DC6-9903-2E0446FD7F4A}"/>
              </a:ext>
            </a:extLst>
          </p:cNvPr>
          <p:cNvCxnSpPr>
            <a:cxnSpLocks/>
          </p:cNvCxnSpPr>
          <p:nvPr/>
        </p:nvCxnSpPr>
        <p:spPr>
          <a:xfrm flipV="1">
            <a:off x="5697070" y="2203075"/>
            <a:ext cx="797859" cy="13447"/>
          </a:xfrm>
          <a:prstGeom prst="straightConnector1">
            <a:avLst/>
          </a:prstGeom>
          <a:ln w="1270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xmlns="" id="{6232821E-1D69-4378-8FD2-E6F336D2167F}"/>
              </a:ext>
            </a:extLst>
          </p:cNvPr>
          <p:cNvCxnSpPr>
            <a:cxnSpLocks/>
          </p:cNvCxnSpPr>
          <p:nvPr/>
        </p:nvCxnSpPr>
        <p:spPr>
          <a:xfrm>
            <a:off x="8667748" y="5531224"/>
            <a:ext cx="762000" cy="0"/>
          </a:xfrm>
          <a:prstGeom prst="straightConnector1">
            <a:avLst/>
          </a:prstGeom>
          <a:ln w="1270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8" name="Rounded Rectangular Callout 2">
            <a:extLst>
              <a:ext uri="{FF2B5EF4-FFF2-40B4-BE49-F238E27FC236}">
                <a16:creationId xmlns:a16="http://schemas.microsoft.com/office/drawing/2014/main" xmlns="" id="{4448F799-44DE-4469-936E-2C5C5A77A1AF}"/>
              </a:ext>
            </a:extLst>
          </p:cNvPr>
          <p:cNvSpPr/>
          <p:nvPr/>
        </p:nvSpPr>
        <p:spPr>
          <a:xfrm>
            <a:off x="9672918" y="5186084"/>
            <a:ext cx="2031626" cy="762000"/>
          </a:xfrm>
          <a:prstGeom prst="wedgeRoundRectCallout">
            <a:avLst>
              <a:gd name="adj1" fmla="val -21927"/>
              <a:gd name="adj2" fmla="val 49596"/>
              <a:gd name="adj3" fmla="val 16667"/>
            </a:avLst>
          </a:prstGeom>
          <a:solidFill>
            <a:schemeClr val="accent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a:t>slavery</a:t>
            </a:r>
            <a:endParaRPr lang="en-US" sz="3600" b="1" i="1" dirty="0"/>
          </a:p>
        </p:txBody>
      </p:sp>
      <p:sp>
        <p:nvSpPr>
          <p:cNvPr id="20" name="Rounded Rectangular Callout 23">
            <a:extLst>
              <a:ext uri="{FF2B5EF4-FFF2-40B4-BE49-F238E27FC236}">
                <a16:creationId xmlns:a16="http://schemas.microsoft.com/office/drawing/2014/main" xmlns="" id="{FC174C28-FC15-4B93-9091-84BD7B3536E2}"/>
              </a:ext>
            </a:extLst>
          </p:cNvPr>
          <p:cNvSpPr/>
          <p:nvPr/>
        </p:nvSpPr>
        <p:spPr>
          <a:xfrm>
            <a:off x="5917816" y="1600199"/>
            <a:ext cx="3238500" cy="1237129"/>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solidFill>
                  <a:schemeClr val="bg1"/>
                </a:solidFill>
              </a:rPr>
              <a:t>Act in faith…</a:t>
            </a:r>
          </a:p>
        </p:txBody>
      </p:sp>
      <p:sp>
        <p:nvSpPr>
          <p:cNvPr id="25" name="Rounded Rectangular Callout 16">
            <a:extLst>
              <a:ext uri="{FF2B5EF4-FFF2-40B4-BE49-F238E27FC236}">
                <a16:creationId xmlns:a16="http://schemas.microsoft.com/office/drawing/2014/main" xmlns="" id="{703D7960-E882-4BD9-99D8-507175A47938}"/>
              </a:ext>
            </a:extLst>
          </p:cNvPr>
          <p:cNvSpPr/>
          <p:nvPr/>
        </p:nvSpPr>
        <p:spPr>
          <a:xfrm>
            <a:off x="2003612" y="1109381"/>
            <a:ext cx="3752850" cy="762000"/>
          </a:xfrm>
          <a:prstGeom prst="wedgeRoundRectCallout">
            <a:avLst>
              <a:gd name="adj1" fmla="val -21927"/>
              <a:gd name="adj2" fmla="val 49596"/>
              <a:gd name="adj3" fmla="val 16667"/>
            </a:avLst>
          </a:prstGeom>
          <a:solidFill>
            <a:srgbClr val="00823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i="1" dirty="0"/>
              <a:t>Found</a:t>
            </a:r>
            <a:r>
              <a:rPr lang="en-US" sz="3600" b="1" dirty="0"/>
              <a:t> and </a:t>
            </a:r>
            <a:r>
              <a:rPr lang="en-US" sz="3600" b="1" i="1" dirty="0"/>
              <a:t>Saved</a:t>
            </a:r>
            <a:r>
              <a:rPr lang="en-US" sz="3600" b="1" dirty="0"/>
              <a:t> </a:t>
            </a:r>
            <a:endParaRPr lang="en-US" sz="3600" b="1" i="1" dirty="0"/>
          </a:p>
        </p:txBody>
      </p:sp>
      <p:cxnSp>
        <p:nvCxnSpPr>
          <p:cNvPr id="17" name="Straight Arrow Connector 16">
            <a:extLst>
              <a:ext uri="{FF2B5EF4-FFF2-40B4-BE49-F238E27FC236}">
                <a16:creationId xmlns:a16="http://schemas.microsoft.com/office/drawing/2014/main" xmlns="" id="{A68F95A2-A934-41C0-BC02-124DE0DEB274}"/>
              </a:ext>
            </a:extLst>
          </p:cNvPr>
          <p:cNvCxnSpPr>
            <a:cxnSpLocks/>
          </p:cNvCxnSpPr>
          <p:nvPr/>
        </p:nvCxnSpPr>
        <p:spPr>
          <a:xfrm flipV="1">
            <a:off x="8492916" y="2196352"/>
            <a:ext cx="797859" cy="13447"/>
          </a:xfrm>
          <a:prstGeom prst="straightConnector1">
            <a:avLst/>
          </a:prstGeom>
          <a:ln w="1270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9" name="Rounded Rectangular Callout 16">
            <a:extLst>
              <a:ext uri="{FF2B5EF4-FFF2-40B4-BE49-F238E27FC236}">
                <a16:creationId xmlns:a16="http://schemas.microsoft.com/office/drawing/2014/main" xmlns="" id="{AF214B4A-590A-4524-A093-E4A051DB2C14}"/>
              </a:ext>
            </a:extLst>
          </p:cNvPr>
          <p:cNvSpPr/>
          <p:nvPr/>
        </p:nvSpPr>
        <p:spPr>
          <a:xfrm>
            <a:off x="9406772" y="1041034"/>
            <a:ext cx="2519082" cy="2319607"/>
          </a:xfrm>
          <a:prstGeom prst="wedgeRoundRectCallout">
            <a:avLst>
              <a:gd name="adj1" fmla="val -21927"/>
              <a:gd name="adj2" fmla="val 49596"/>
              <a:gd name="adj3" fmla="val 16667"/>
            </a:avLst>
          </a:prstGeom>
          <a:solidFill>
            <a:srgbClr val="00823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a:t>Gratitude, freedom, generosity, love!</a:t>
            </a:r>
            <a:endParaRPr lang="en-US" sz="3600" b="1" i="1" dirty="0"/>
          </a:p>
        </p:txBody>
      </p:sp>
      <p:sp>
        <p:nvSpPr>
          <p:cNvPr id="26" name="Rounded Rectangular Callout 2">
            <a:extLst>
              <a:ext uri="{FF2B5EF4-FFF2-40B4-BE49-F238E27FC236}">
                <a16:creationId xmlns:a16="http://schemas.microsoft.com/office/drawing/2014/main" xmlns="" id="{50D7DA47-42CE-4623-A0D0-B98207AC190A}"/>
              </a:ext>
            </a:extLst>
          </p:cNvPr>
          <p:cNvSpPr/>
          <p:nvPr/>
        </p:nvSpPr>
        <p:spPr>
          <a:xfrm>
            <a:off x="2003612" y="5822576"/>
            <a:ext cx="3752850" cy="762000"/>
          </a:xfrm>
          <a:prstGeom prst="wedgeRoundRectCallout">
            <a:avLst>
              <a:gd name="adj1" fmla="val -21927"/>
              <a:gd name="adj2" fmla="val 49596"/>
              <a:gd name="adj3" fmla="val 16667"/>
            </a:avLst>
          </a:prstGeom>
          <a:solidFill>
            <a:schemeClr val="accent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i="1" dirty="0"/>
              <a:t>Lostness</a:t>
            </a:r>
          </a:p>
        </p:txBody>
      </p:sp>
      <p:sp>
        <p:nvSpPr>
          <p:cNvPr id="29" name="Rounded Rectangular Callout 7">
            <a:extLst>
              <a:ext uri="{FF2B5EF4-FFF2-40B4-BE49-F238E27FC236}">
                <a16:creationId xmlns:a16="http://schemas.microsoft.com/office/drawing/2014/main" xmlns="" id="{5B19ECA3-3671-461C-BF73-7A40FE23F53F}"/>
              </a:ext>
            </a:extLst>
          </p:cNvPr>
          <p:cNvSpPr/>
          <p:nvPr/>
        </p:nvSpPr>
        <p:spPr>
          <a:xfrm>
            <a:off x="2122395" y="5047130"/>
            <a:ext cx="3505200" cy="8382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t>“I’m on my own” </a:t>
            </a:r>
          </a:p>
        </p:txBody>
      </p:sp>
      <p:sp>
        <p:nvSpPr>
          <p:cNvPr id="21" name="Rounded Rectangular Callout 15">
            <a:extLst>
              <a:ext uri="{FF2B5EF4-FFF2-40B4-BE49-F238E27FC236}">
                <a16:creationId xmlns:a16="http://schemas.microsoft.com/office/drawing/2014/main" xmlns="" id="{D2D4DFCE-2F88-445F-89DD-DE9A6060DA0F}"/>
              </a:ext>
            </a:extLst>
          </p:cNvPr>
          <p:cNvSpPr/>
          <p:nvPr/>
        </p:nvSpPr>
        <p:spPr>
          <a:xfrm>
            <a:off x="1227044" y="1799664"/>
            <a:ext cx="4533901" cy="8382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t>“I am loved by a rich Father”</a:t>
            </a:r>
          </a:p>
        </p:txBody>
      </p:sp>
    </p:spTree>
    <p:extLst>
      <p:ext uri="{BB962C8B-B14F-4D97-AF65-F5344CB8AC3E}">
        <p14:creationId xmlns:p14="http://schemas.microsoft.com/office/powerpoint/2010/main" val="3185722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ycamore Tree Project (STP) – Prison Fellowship Zambia">
            <a:extLst>
              <a:ext uri="{FF2B5EF4-FFF2-40B4-BE49-F238E27FC236}">
                <a16:creationId xmlns:a16="http://schemas.microsoft.com/office/drawing/2014/main" xmlns="" id="{546BB8BF-9727-4B5F-B44C-B05A5F652D59}"/>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2">
            <a:extLst>
              <a:ext uri="{FF2B5EF4-FFF2-40B4-BE49-F238E27FC236}">
                <a16:creationId xmlns:a16="http://schemas.microsoft.com/office/drawing/2014/main" xmlns="" id="{E5E7385F-5F42-4789-87F8-88136635C86D}"/>
              </a:ext>
            </a:extLst>
          </p:cNvPr>
          <p:cNvSpPr/>
          <p:nvPr/>
        </p:nvSpPr>
        <p:spPr>
          <a:xfrm>
            <a:off x="1337421" y="344487"/>
            <a:ext cx="9936257" cy="861081"/>
          </a:xfrm>
          <a:prstGeom prst="roundRect">
            <a:avLst/>
          </a:prstGeom>
          <a:solidFill>
            <a:srgbClr val="00682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000" b="1" dirty="0"/>
              <a:t>If you are lost… Jesus is seeking you. </a:t>
            </a:r>
          </a:p>
        </p:txBody>
      </p:sp>
      <p:sp>
        <p:nvSpPr>
          <p:cNvPr id="6" name="Rounded Rectangle 2">
            <a:extLst>
              <a:ext uri="{FF2B5EF4-FFF2-40B4-BE49-F238E27FC236}">
                <a16:creationId xmlns:a16="http://schemas.microsoft.com/office/drawing/2014/main" xmlns="" id="{185E4242-4FB5-4217-A23B-B8E9B794DEAB}"/>
              </a:ext>
            </a:extLst>
          </p:cNvPr>
          <p:cNvSpPr/>
          <p:nvPr/>
        </p:nvSpPr>
        <p:spPr>
          <a:xfrm>
            <a:off x="1337420" y="3413125"/>
            <a:ext cx="9936257" cy="1361515"/>
          </a:xfrm>
          <a:prstGeom prst="roundRect">
            <a:avLst/>
          </a:prstGeom>
          <a:solidFill>
            <a:srgbClr val="00682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t>Jesus’s initiation with Zacchaeus is typical of his posture toward all people</a:t>
            </a:r>
          </a:p>
        </p:txBody>
      </p:sp>
      <p:sp>
        <p:nvSpPr>
          <p:cNvPr id="8" name="TextBox 7">
            <a:extLst>
              <a:ext uri="{FF2B5EF4-FFF2-40B4-BE49-F238E27FC236}">
                <a16:creationId xmlns:a16="http://schemas.microsoft.com/office/drawing/2014/main" xmlns="" id="{3BD4DE33-DC09-4037-810F-0B1BFDD8E211}"/>
              </a:ext>
            </a:extLst>
          </p:cNvPr>
          <p:cNvSpPr txBox="1"/>
          <p:nvPr/>
        </p:nvSpPr>
        <p:spPr>
          <a:xfrm>
            <a:off x="432546" y="1391515"/>
            <a:ext cx="11326908" cy="1754326"/>
          </a:xfrm>
          <a:prstGeom prst="rect">
            <a:avLst/>
          </a:prstGeom>
          <a:solidFill>
            <a:schemeClr val="accent1">
              <a:lumMod val="50000"/>
            </a:schemeClr>
          </a:solidFill>
          <a:ln>
            <a:solidFill>
              <a:schemeClr val="bg1"/>
            </a:solidFill>
          </a:ln>
        </p:spPr>
        <p:txBody>
          <a:bodyPr wrap="square">
            <a:spAutoFit/>
          </a:bodyPr>
          <a:lstStyle/>
          <a:p>
            <a:pPr>
              <a:defRPr/>
            </a:pPr>
            <a:r>
              <a:rPr lang="en-US" sz="3600" b="1" baseline="30000" dirty="0">
                <a:solidFill>
                  <a:schemeClr val="bg1"/>
                </a:solidFill>
              </a:rPr>
              <a:t>Revelation 3:20 </a:t>
            </a:r>
            <a:r>
              <a:rPr lang="en-US" sz="3600" dirty="0">
                <a:solidFill>
                  <a:schemeClr val="bg1"/>
                </a:solidFill>
              </a:rPr>
              <a:t>Look! I stand at the door and knock. If you hear my voice and open the door, I will come in, and we will share a meal together as friends.</a:t>
            </a:r>
          </a:p>
        </p:txBody>
      </p:sp>
      <p:sp>
        <p:nvSpPr>
          <p:cNvPr id="9" name="Rounded Rectangle 2">
            <a:extLst>
              <a:ext uri="{FF2B5EF4-FFF2-40B4-BE49-F238E27FC236}">
                <a16:creationId xmlns:a16="http://schemas.microsoft.com/office/drawing/2014/main" xmlns="" id="{339D8A85-33D5-4606-AF34-7607EFA5897F}"/>
              </a:ext>
            </a:extLst>
          </p:cNvPr>
          <p:cNvSpPr/>
          <p:nvPr/>
        </p:nvSpPr>
        <p:spPr>
          <a:xfrm>
            <a:off x="228600" y="4922487"/>
            <a:ext cx="11734800" cy="804439"/>
          </a:xfrm>
          <a:prstGeom prst="roundRect">
            <a:avLst/>
          </a:prstGeom>
          <a:solidFill>
            <a:srgbClr val="00682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t>And the only prerequisite is to acknowledge your “lostness”</a:t>
            </a:r>
          </a:p>
        </p:txBody>
      </p:sp>
      <p:sp>
        <p:nvSpPr>
          <p:cNvPr id="10" name="Rounded Rectangle 2">
            <a:extLst>
              <a:ext uri="{FF2B5EF4-FFF2-40B4-BE49-F238E27FC236}">
                <a16:creationId xmlns:a16="http://schemas.microsoft.com/office/drawing/2014/main" xmlns="" id="{D30A62C9-82D7-4AAD-A93B-10392D5A9C0C}"/>
              </a:ext>
            </a:extLst>
          </p:cNvPr>
          <p:cNvSpPr/>
          <p:nvPr/>
        </p:nvSpPr>
        <p:spPr>
          <a:xfrm>
            <a:off x="0" y="5829300"/>
            <a:ext cx="12192000" cy="861081"/>
          </a:xfrm>
          <a:prstGeom prst="roundRect">
            <a:avLst>
              <a:gd name="adj" fmla="val 0"/>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What does this passage teach us about ourselves? </a:t>
            </a:r>
            <a:endParaRPr lang="en-US" sz="4000" b="1" dirty="0"/>
          </a:p>
        </p:txBody>
      </p:sp>
    </p:spTree>
    <p:extLst>
      <p:ext uri="{BB962C8B-B14F-4D97-AF65-F5344CB8AC3E}">
        <p14:creationId xmlns:p14="http://schemas.microsoft.com/office/powerpoint/2010/main" val="1474098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1" nodeType="clickEffect">
                                  <p:stCondLst>
                                    <p:cond delay="0"/>
                                  </p:stCondLst>
                                  <p:childTnLst>
                                    <p:set>
                                      <p:cBhvr>
                                        <p:cTn id="19" dur="1" fill="hold">
                                          <p:stCondLst>
                                            <p:cond delay="0"/>
                                          </p:stCondLst>
                                        </p:cTn>
                                        <p:tgtEl>
                                          <p:spTgt spid="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1" nodeType="clickEffect">
                                  <p:stCondLst>
                                    <p:cond delay="0"/>
                                  </p:stCondLst>
                                  <p:childTnLst>
                                    <p:set>
                                      <p:cBhvr>
                                        <p:cTn id="23"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1" animBg="1"/>
      <p:bldP spid="8" grpId="0" animBg="1"/>
      <p:bldP spid="9" grpId="1" animBg="1"/>
      <p:bldP spid="10"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ycamore Tree Project (STP) – Prison Fellowship Zambia">
            <a:extLst>
              <a:ext uri="{FF2B5EF4-FFF2-40B4-BE49-F238E27FC236}">
                <a16:creationId xmlns:a16="http://schemas.microsoft.com/office/drawing/2014/main" xmlns="" id="{546BB8BF-9727-4B5F-B44C-B05A5F652D59}"/>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2">
            <a:extLst>
              <a:ext uri="{FF2B5EF4-FFF2-40B4-BE49-F238E27FC236}">
                <a16:creationId xmlns:a16="http://schemas.microsoft.com/office/drawing/2014/main" xmlns="" id="{E5E7385F-5F42-4789-87F8-88136635C86D}"/>
              </a:ext>
            </a:extLst>
          </p:cNvPr>
          <p:cNvSpPr/>
          <p:nvPr/>
        </p:nvSpPr>
        <p:spPr>
          <a:xfrm>
            <a:off x="323780" y="300969"/>
            <a:ext cx="11544370" cy="1172543"/>
          </a:xfrm>
          <a:prstGeom prst="roundRect">
            <a:avLst/>
          </a:prstGeom>
          <a:solidFill>
            <a:srgbClr val="00682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000" b="1" dirty="0"/>
              <a:t>Our instinctual attitude toward sinful people is often pretty different from Jesus’s</a:t>
            </a:r>
          </a:p>
        </p:txBody>
      </p:sp>
      <p:sp>
        <p:nvSpPr>
          <p:cNvPr id="5" name="Rounded Rectangle 2">
            <a:extLst>
              <a:ext uri="{FF2B5EF4-FFF2-40B4-BE49-F238E27FC236}">
                <a16:creationId xmlns:a16="http://schemas.microsoft.com/office/drawing/2014/main" xmlns="" id="{89A62782-1CE4-4CA8-9004-D2E7B7456A1E}"/>
              </a:ext>
            </a:extLst>
          </p:cNvPr>
          <p:cNvSpPr/>
          <p:nvPr/>
        </p:nvSpPr>
        <p:spPr>
          <a:xfrm>
            <a:off x="1354510" y="1785578"/>
            <a:ext cx="9482979" cy="992439"/>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000" b="1" i="1" dirty="0"/>
              <a:t>Who in your society disgusts you? </a:t>
            </a:r>
          </a:p>
        </p:txBody>
      </p:sp>
      <p:sp>
        <p:nvSpPr>
          <p:cNvPr id="6" name="Rounded Rectangle 2">
            <a:extLst>
              <a:ext uri="{FF2B5EF4-FFF2-40B4-BE49-F238E27FC236}">
                <a16:creationId xmlns:a16="http://schemas.microsoft.com/office/drawing/2014/main" xmlns="" id="{C10EB53A-2D0C-4252-9516-56ED8CD0B430}"/>
              </a:ext>
            </a:extLst>
          </p:cNvPr>
          <p:cNvSpPr/>
          <p:nvPr/>
        </p:nvSpPr>
        <p:spPr>
          <a:xfrm>
            <a:off x="1354510" y="3155187"/>
            <a:ext cx="9482979" cy="992439"/>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000" b="1" i="1" dirty="0"/>
              <a:t>And what is it that you wish for them? </a:t>
            </a:r>
          </a:p>
        </p:txBody>
      </p:sp>
      <p:sp>
        <p:nvSpPr>
          <p:cNvPr id="8" name="Rounded Rectangle 2">
            <a:extLst>
              <a:ext uri="{FF2B5EF4-FFF2-40B4-BE49-F238E27FC236}">
                <a16:creationId xmlns:a16="http://schemas.microsoft.com/office/drawing/2014/main" xmlns="" id="{CA327014-6EC6-40BE-AEEF-F96272E0026E}"/>
              </a:ext>
            </a:extLst>
          </p:cNvPr>
          <p:cNvSpPr/>
          <p:nvPr/>
        </p:nvSpPr>
        <p:spPr>
          <a:xfrm>
            <a:off x="0" y="5829300"/>
            <a:ext cx="12192000" cy="861081"/>
          </a:xfrm>
          <a:prstGeom prst="roundRect">
            <a:avLst>
              <a:gd name="adj" fmla="val 0"/>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What does this passage teach us about ourselves? </a:t>
            </a:r>
            <a:endParaRPr lang="en-US" sz="4000" b="1" dirty="0"/>
          </a:p>
        </p:txBody>
      </p:sp>
    </p:spTree>
    <p:extLst>
      <p:ext uri="{BB962C8B-B14F-4D97-AF65-F5344CB8AC3E}">
        <p14:creationId xmlns:p14="http://schemas.microsoft.com/office/powerpoint/2010/main" val="3899585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close up of a logo&#10;&#10;Description generated with very high confidence">
            <a:extLst>
              <a:ext uri="{FF2B5EF4-FFF2-40B4-BE49-F238E27FC236}">
                <a16:creationId xmlns:a16="http://schemas.microsoft.com/office/drawing/2014/main" xmlns="" id="{9642626F-AE5B-4C60-AF84-A024FE51F763}"/>
              </a:ext>
            </a:extLst>
          </p:cNvPr>
          <p:cNvPicPr>
            <a:picLocks noChangeAspect="1"/>
          </p:cNvPicPr>
          <p:nvPr/>
        </p:nvPicPr>
        <p:blipFill rotWithShape="1">
          <a:blip r:embed="rId2"/>
          <a:srcRect/>
          <a:stretch/>
        </p:blipFill>
        <p:spPr>
          <a:xfrm>
            <a:off x="20" y="10"/>
            <a:ext cx="12191980" cy="6857990"/>
          </a:xfrm>
          <a:prstGeom prst="rect">
            <a:avLst/>
          </a:prstGeom>
        </p:spPr>
      </p:pic>
    </p:spTree>
    <p:extLst>
      <p:ext uri="{BB962C8B-B14F-4D97-AF65-F5344CB8AC3E}">
        <p14:creationId xmlns:p14="http://schemas.microsoft.com/office/powerpoint/2010/main" val="11611323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F46BC652-465E-4B28-8B1C-12E4C860E601}"/>
              </a:ext>
            </a:extLst>
          </p:cNvPr>
          <p:cNvSpPr/>
          <p:nvPr/>
        </p:nvSpPr>
        <p:spPr>
          <a:xfrm>
            <a:off x="1635255" y="1086472"/>
            <a:ext cx="3975471" cy="4190377"/>
          </a:xfrm>
          <a:prstGeom prst="rect">
            <a:avLst/>
          </a:prstGeom>
          <a:solidFill>
            <a:srgbClr val="032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85750" indent="-285750">
              <a:buFont typeface="Arial" panose="020B0604020202020204" pitchFamily="34" charset="0"/>
              <a:buChar char="•"/>
            </a:pPr>
            <a:r>
              <a:rPr lang="en-US" sz="4400" b="1" dirty="0">
                <a:solidFill>
                  <a:schemeClr val="bg1"/>
                </a:solidFill>
              </a:rPr>
              <a:t>Powerful</a:t>
            </a:r>
          </a:p>
          <a:p>
            <a:pPr marL="285750" indent="-285750">
              <a:buFont typeface="Arial" panose="020B0604020202020204" pitchFamily="34" charset="0"/>
              <a:buChar char="•"/>
            </a:pPr>
            <a:endParaRPr lang="en-US" sz="1200" b="1" dirty="0">
              <a:solidFill>
                <a:schemeClr val="bg1"/>
              </a:solidFill>
            </a:endParaRPr>
          </a:p>
          <a:p>
            <a:pPr marL="285750" indent="-285750">
              <a:buFont typeface="Arial" panose="020B0604020202020204" pitchFamily="34" charset="0"/>
              <a:buChar char="•"/>
            </a:pPr>
            <a:endParaRPr lang="en-US" dirty="0">
              <a:solidFill>
                <a:schemeClr val="tx1"/>
              </a:solidFill>
            </a:endParaRPr>
          </a:p>
        </p:txBody>
      </p:sp>
      <p:pic>
        <p:nvPicPr>
          <p:cNvPr id="13" name="Picture 2" descr="Unpacked Day 1 – Church at Viera">
            <a:extLst>
              <a:ext uri="{FF2B5EF4-FFF2-40B4-BE49-F238E27FC236}">
                <a16:creationId xmlns:a16="http://schemas.microsoft.com/office/drawing/2014/main" xmlns="" id="{E8CB32D3-F97F-41E3-A33C-0363056DEE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7279" y="1044028"/>
            <a:ext cx="5654722" cy="4245236"/>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xmlns="" id="{0ACA1135-5090-4084-9485-5A49ACC81C6C}"/>
              </a:ext>
            </a:extLst>
          </p:cNvPr>
          <p:cNvSpPr/>
          <p:nvPr/>
        </p:nvSpPr>
        <p:spPr>
          <a:xfrm>
            <a:off x="0" y="0"/>
            <a:ext cx="12192000" cy="105767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xmlns="" id="{9520D088-9E30-4EA8-963B-8F526F011A36}"/>
              </a:ext>
            </a:extLst>
          </p:cNvPr>
          <p:cNvSpPr/>
          <p:nvPr/>
        </p:nvSpPr>
        <p:spPr>
          <a:xfrm>
            <a:off x="0" y="5276849"/>
            <a:ext cx="12192000" cy="1581151"/>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100" b="1" baseline="30000" dirty="0">
                <a:solidFill>
                  <a:schemeClr val="tx1"/>
                </a:solidFill>
              </a:rPr>
              <a:t>Luke 19:2 </a:t>
            </a:r>
            <a:r>
              <a:rPr lang="en-US" sz="3100" dirty="0">
                <a:solidFill>
                  <a:schemeClr val="tx1"/>
                </a:solidFill>
              </a:rPr>
              <a:t>And there was a man called by the name of Zacchaeus; </a:t>
            </a:r>
            <a:r>
              <a:rPr lang="en-US" sz="3100" b="1" u="sng" dirty="0">
                <a:solidFill>
                  <a:srgbClr val="002060"/>
                </a:solidFill>
              </a:rPr>
              <a:t>he was a chief tax collector</a:t>
            </a:r>
            <a:r>
              <a:rPr lang="en-US" sz="3100" dirty="0">
                <a:solidFill>
                  <a:schemeClr val="tx1"/>
                </a:solidFill>
              </a:rPr>
              <a:t> and he was rich. </a:t>
            </a:r>
            <a:r>
              <a:rPr lang="en-US" sz="3100" b="1" baseline="30000" dirty="0">
                <a:solidFill>
                  <a:schemeClr val="tx1"/>
                </a:solidFill>
              </a:rPr>
              <a:t>3 </a:t>
            </a:r>
            <a:r>
              <a:rPr lang="en-US" sz="3100" dirty="0">
                <a:solidFill>
                  <a:schemeClr val="tx1"/>
                </a:solidFill>
              </a:rPr>
              <a:t>Zacchaeus was trying to see who Jesus was, and was unable because of the crowd, for he was small in stature. </a:t>
            </a:r>
          </a:p>
          <a:p>
            <a:endParaRPr lang="en-US" sz="3600" dirty="0"/>
          </a:p>
        </p:txBody>
      </p:sp>
      <p:sp>
        <p:nvSpPr>
          <p:cNvPr id="5" name="TextBox 4">
            <a:extLst>
              <a:ext uri="{FF2B5EF4-FFF2-40B4-BE49-F238E27FC236}">
                <a16:creationId xmlns:a16="http://schemas.microsoft.com/office/drawing/2014/main" xmlns="" id="{9C42ADCA-4B9F-4ECE-920F-358789D33753}"/>
              </a:ext>
            </a:extLst>
          </p:cNvPr>
          <p:cNvSpPr txBox="1"/>
          <p:nvPr/>
        </p:nvSpPr>
        <p:spPr>
          <a:xfrm>
            <a:off x="134353" y="134346"/>
            <a:ext cx="6977277"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5400" b="1" dirty="0">
                <a:solidFill>
                  <a:schemeClr val="bg1"/>
                </a:solidFill>
              </a:rPr>
              <a:t>  Jesus One on One</a:t>
            </a:r>
            <a:endParaRPr lang="en-US" sz="5400" dirty="0">
              <a:solidFill>
                <a:srgbClr val="03272D"/>
              </a:solidFill>
            </a:endParaRPr>
          </a:p>
        </p:txBody>
      </p:sp>
      <p:sp>
        <p:nvSpPr>
          <p:cNvPr id="6" name="TextBox 5">
            <a:extLst>
              <a:ext uri="{FF2B5EF4-FFF2-40B4-BE49-F238E27FC236}">
                <a16:creationId xmlns:a16="http://schemas.microsoft.com/office/drawing/2014/main" xmlns="" id="{6A9A910C-4D53-4BED-AE2A-CD0981AD6524}"/>
              </a:ext>
            </a:extLst>
          </p:cNvPr>
          <p:cNvSpPr txBox="1"/>
          <p:nvPr/>
        </p:nvSpPr>
        <p:spPr>
          <a:xfrm>
            <a:off x="5496426" y="134346"/>
            <a:ext cx="7580897"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5400" b="1" dirty="0">
                <a:solidFill>
                  <a:schemeClr val="bg1"/>
                </a:solidFill>
              </a:rPr>
              <a:t>: Jesus and Zacchaeus</a:t>
            </a:r>
            <a:endParaRPr lang="en-US" sz="5400" dirty="0">
              <a:solidFill>
                <a:srgbClr val="03272D"/>
              </a:solidFill>
            </a:endParaRPr>
          </a:p>
        </p:txBody>
      </p:sp>
    </p:spTree>
    <p:extLst>
      <p:ext uri="{BB962C8B-B14F-4D97-AF65-F5344CB8AC3E}">
        <p14:creationId xmlns:p14="http://schemas.microsoft.com/office/powerpoint/2010/main" val="2119344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3272D"/>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A6312932-D61E-4461-9E69-1332FB445F0A}"/>
              </a:ext>
            </a:extLst>
          </p:cNvPr>
          <p:cNvSpPr/>
          <p:nvPr/>
        </p:nvSpPr>
        <p:spPr>
          <a:xfrm>
            <a:off x="1635255" y="1086472"/>
            <a:ext cx="3975471" cy="4190377"/>
          </a:xfrm>
          <a:prstGeom prst="rect">
            <a:avLst/>
          </a:prstGeom>
          <a:solidFill>
            <a:srgbClr val="032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85750" indent="-285750">
              <a:buFont typeface="Arial" panose="020B0604020202020204" pitchFamily="34" charset="0"/>
              <a:buChar char="•"/>
            </a:pPr>
            <a:r>
              <a:rPr lang="en-US" sz="4400" b="1" dirty="0">
                <a:solidFill>
                  <a:schemeClr val="bg1"/>
                </a:solidFill>
              </a:rPr>
              <a:t>Powerful</a:t>
            </a:r>
          </a:p>
          <a:p>
            <a:pPr marL="285750" indent="-285750">
              <a:buFont typeface="Arial" panose="020B0604020202020204" pitchFamily="34" charset="0"/>
              <a:buChar char="•"/>
            </a:pPr>
            <a:endParaRPr lang="en-US" sz="1200" b="1" dirty="0">
              <a:solidFill>
                <a:schemeClr val="bg1"/>
              </a:solidFill>
            </a:endParaRPr>
          </a:p>
          <a:p>
            <a:pPr marL="285750" indent="-285750">
              <a:buFont typeface="Arial" panose="020B0604020202020204" pitchFamily="34" charset="0"/>
              <a:buChar char="•"/>
            </a:pPr>
            <a:r>
              <a:rPr lang="en-US" sz="4400" b="1" dirty="0">
                <a:solidFill>
                  <a:schemeClr val="bg1"/>
                </a:solidFill>
              </a:rPr>
              <a:t>Rich </a:t>
            </a:r>
          </a:p>
          <a:p>
            <a:pPr marL="285750" indent="-285750">
              <a:buFont typeface="Arial" panose="020B0604020202020204" pitchFamily="34" charset="0"/>
              <a:buChar char="•"/>
            </a:pPr>
            <a:endParaRPr lang="en-US" sz="1200" b="1" dirty="0">
              <a:solidFill>
                <a:schemeClr val="bg1"/>
              </a:solidFill>
            </a:endParaRPr>
          </a:p>
          <a:p>
            <a:pPr marL="285750" indent="-285750">
              <a:buFont typeface="Arial" panose="020B0604020202020204" pitchFamily="34" charset="0"/>
              <a:buChar char="•"/>
            </a:pPr>
            <a:r>
              <a:rPr lang="en-US" sz="4400" b="1" dirty="0">
                <a:solidFill>
                  <a:schemeClr val="bg1"/>
                </a:solidFill>
              </a:rPr>
              <a:t>Corrupt</a:t>
            </a:r>
          </a:p>
          <a:p>
            <a:pPr marL="285750" indent="-285750">
              <a:buFont typeface="Arial" panose="020B0604020202020204" pitchFamily="34" charset="0"/>
              <a:buChar char="•"/>
            </a:pPr>
            <a:endParaRPr lang="en-US" sz="1400" b="1" dirty="0">
              <a:solidFill>
                <a:schemeClr val="bg1"/>
              </a:solidFill>
            </a:endParaRPr>
          </a:p>
          <a:p>
            <a:pPr marL="285750" indent="-285750">
              <a:buFont typeface="Arial" panose="020B0604020202020204" pitchFamily="34" charset="0"/>
              <a:buChar char="•"/>
            </a:pPr>
            <a:endParaRPr lang="en-US" dirty="0">
              <a:solidFill>
                <a:schemeClr val="tx1"/>
              </a:solidFill>
            </a:endParaRPr>
          </a:p>
        </p:txBody>
      </p:sp>
      <p:pic>
        <p:nvPicPr>
          <p:cNvPr id="10" name="Picture 2" descr="Unpacked Day 1 – Church at Viera">
            <a:extLst>
              <a:ext uri="{FF2B5EF4-FFF2-40B4-BE49-F238E27FC236}">
                <a16:creationId xmlns:a16="http://schemas.microsoft.com/office/drawing/2014/main" xmlns="" id="{4FD3A24C-99F7-495C-BFD1-EB0966B453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7279" y="1044028"/>
            <a:ext cx="5654722" cy="424523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xmlns="" id="{4F0D77D7-565D-4956-8BB6-084E386CCDA6}"/>
              </a:ext>
            </a:extLst>
          </p:cNvPr>
          <p:cNvSpPr/>
          <p:nvPr/>
        </p:nvSpPr>
        <p:spPr>
          <a:xfrm>
            <a:off x="0" y="0"/>
            <a:ext cx="12192000" cy="105767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xmlns="" id="{9520D088-9E30-4EA8-963B-8F526F011A36}"/>
              </a:ext>
            </a:extLst>
          </p:cNvPr>
          <p:cNvSpPr/>
          <p:nvPr/>
        </p:nvSpPr>
        <p:spPr>
          <a:xfrm>
            <a:off x="0" y="5276849"/>
            <a:ext cx="12192000" cy="1581151"/>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100" b="1" baseline="30000" dirty="0">
                <a:solidFill>
                  <a:schemeClr val="tx1"/>
                </a:solidFill>
              </a:rPr>
              <a:t>Luke 19:2 </a:t>
            </a:r>
            <a:r>
              <a:rPr lang="en-US" sz="3100" dirty="0">
                <a:solidFill>
                  <a:schemeClr val="tx1"/>
                </a:solidFill>
              </a:rPr>
              <a:t>And there was a man called by the name of Zacchaeus; he was a  chief tax collector </a:t>
            </a:r>
            <a:r>
              <a:rPr lang="en-US" sz="3100" b="1" u="sng" dirty="0">
                <a:solidFill>
                  <a:srgbClr val="002060"/>
                </a:solidFill>
              </a:rPr>
              <a:t>and he was rich</a:t>
            </a:r>
            <a:r>
              <a:rPr lang="en-US" sz="3100" dirty="0">
                <a:solidFill>
                  <a:schemeClr val="tx1"/>
                </a:solidFill>
              </a:rPr>
              <a:t>. </a:t>
            </a:r>
            <a:r>
              <a:rPr lang="en-US" sz="3100" b="1" baseline="30000" dirty="0">
                <a:solidFill>
                  <a:schemeClr val="tx1"/>
                </a:solidFill>
              </a:rPr>
              <a:t>3 </a:t>
            </a:r>
            <a:r>
              <a:rPr lang="en-US" sz="3100" dirty="0">
                <a:solidFill>
                  <a:schemeClr val="tx1"/>
                </a:solidFill>
              </a:rPr>
              <a:t>Zacchaeus was trying to see who Jesus was, and was unable because of the crowd, for he was small in stature. </a:t>
            </a:r>
          </a:p>
          <a:p>
            <a:endParaRPr lang="en-US" sz="3600" dirty="0"/>
          </a:p>
        </p:txBody>
      </p:sp>
      <p:sp>
        <p:nvSpPr>
          <p:cNvPr id="5" name="TextBox 4">
            <a:extLst>
              <a:ext uri="{FF2B5EF4-FFF2-40B4-BE49-F238E27FC236}">
                <a16:creationId xmlns:a16="http://schemas.microsoft.com/office/drawing/2014/main" xmlns="" id="{9C42ADCA-4B9F-4ECE-920F-358789D33753}"/>
              </a:ext>
            </a:extLst>
          </p:cNvPr>
          <p:cNvSpPr txBox="1"/>
          <p:nvPr/>
        </p:nvSpPr>
        <p:spPr>
          <a:xfrm>
            <a:off x="134353" y="134346"/>
            <a:ext cx="6977277"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5400" b="1" dirty="0">
                <a:solidFill>
                  <a:schemeClr val="bg1"/>
                </a:solidFill>
              </a:rPr>
              <a:t>  Jesus One on One</a:t>
            </a:r>
            <a:endParaRPr lang="en-US" sz="5400" dirty="0">
              <a:solidFill>
                <a:srgbClr val="03272D"/>
              </a:solidFill>
            </a:endParaRPr>
          </a:p>
        </p:txBody>
      </p:sp>
      <p:sp>
        <p:nvSpPr>
          <p:cNvPr id="6" name="TextBox 5">
            <a:extLst>
              <a:ext uri="{FF2B5EF4-FFF2-40B4-BE49-F238E27FC236}">
                <a16:creationId xmlns:a16="http://schemas.microsoft.com/office/drawing/2014/main" xmlns="" id="{6A9A910C-4D53-4BED-AE2A-CD0981AD6524}"/>
              </a:ext>
            </a:extLst>
          </p:cNvPr>
          <p:cNvSpPr txBox="1"/>
          <p:nvPr/>
        </p:nvSpPr>
        <p:spPr>
          <a:xfrm>
            <a:off x="5496426" y="134346"/>
            <a:ext cx="7580897"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5400" b="1" dirty="0">
                <a:solidFill>
                  <a:schemeClr val="bg1"/>
                </a:solidFill>
              </a:rPr>
              <a:t>: Jesus and Zacchaeus</a:t>
            </a:r>
            <a:endParaRPr lang="en-US" sz="5400" dirty="0">
              <a:solidFill>
                <a:srgbClr val="03272D"/>
              </a:solidFill>
            </a:endParaRPr>
          </a:p>
        </p:txBody>
      </p:sp>
    </p:spTree>
    <p:extLst>
      <p:ext uri="{BB962C8B-B14F-4D97-AF65-F5344CB8AC3E}">
        <p14:creationId xmlns:p14="http://schemas.microsoft.com/office/powerpoint/2010/main" val="3334387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A6312932-D61E-4461-9E69-1332FB445F0A}"/>
              </a:ext>
            </a:extLst>
          </p:cNvPr>
          <p:cNvSpPr/>
          <p:nvPr/>
        </p:nvSpPr>
        <p:spPr>
          <a:xfrm>
            <a:off x="1635255" y="1086472"/>
            <a:ext cx="3975471" cy="4190377"/>
          </a:xfrm>
          <a:prstGeom prst="rect">
            <a:avLst/>
          </a:prstGeom>
          <a:solidFill>
            <a:srgbClr val="032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85750" indent="-285750">
              <a:buFont typeface="Arial" panose="020B0604020202020204" pitchFamily="34" charset="0"/>
              <a:buChar char="•"/>
            </a:pPr>
            <a:r>
              <a:rPr lang="en-US" sz="4400" b="1" dirty="0">
                <a:solidFill>
                  <a:schemeClr val="bg1"/>
                </a:solidFill>
              </a:rPr>
              <a:t>Powerful</a:t>
            </a:r>
          </a:p>
          <a:p>
            <a:pPr marL="285750" indent="-285750">
              <a:buFont typeface="Arial" panose="020B0604020202020204" pitchFamily="34" charset="0"/>
              <a:buChar char="•"/>
            </a:pPr>
            <a:endParaRPr lang="en-US" sz="1200" b="1" dirty="0">
              <a:solidFill>
                <a:schemeClr val="bg1"/>
              </a:solidFill>
            </a:endParaRPr>
          </a:p>
          <a:p>
            <a:pPr marL="285750" indent="-285750">
              <a:buFont typeface="Arial" panose="020B0604020202020204" pitchFamily="34" charset="0"/>
              <a:buChar char="•"/>
            </a:pPr>
            <a:r>
              <a:rPr lang="en-US" sz="4400" b="1" dirty="0">
                <a:solidFill>
                  <a:schemeClr val="bg1"/>
                </a:solidFill>
              </a:rPr>
              <a:t>Rich </a:t>
            </a:r>
          </a:p>
          <a:p>
            <a:pPr marL="285750" indent="-285750">
              <a:buFont typeface="Arial" panose="020B0604020202020204" pitchFamily="34" charset="0"/>
              <a:buChar char="•"/>
            </a:pPr>
            <a:endParaRPr lang="en-US" sz="1200" b="1" dirty="0">
              <a:solidFill>
                <a:schemeClr val="bg1"/>
              </a:solidFill>
            </a:endParaRPr>
          </a:p>
          <a:p>
            <a:pPr marL="285750" indent="-285750">
              <a:buFont typeface="Arial" panose="020B0604020202020204" pitchFamily="34" charset="0"/>
              <a:buChar char="•"/>
            </a:pPr>
            <a:r>
              <a:rPr lang="en-US" sz="4400" b="1" dirty="0">
                <a:solidFill>
                  <a:schemeClr val="bg1"/>
                </a:solidFill>
              </a:rPr>
              <a:t>Corrupt</a:t>
            </a:r>
          </a:p>
          <a:p>
            <a:pPr marL="285750" indent="-285750">
              <a:buFont typeface="Arial" panose="020B0604020202020204" pitchFamily="34" charset="0"/>
              <a:buChar char="•"/>
            </a:pPr>
            <a:endParaRPr lang="en-US" sz="1400" b="1" dirty="0">
              <a:solidFill>
                <a:schemeClr val="bg1"/>
              </a:solidFill>
            </a:endParaRPr>
          </a:p>
          <a:p>
            <a:pPr marL="285750" indent="-285750">
              <a:buFont typeface="Arial" panose="020B0604020202020204" pitchFamily="34" charset="0"/>
              <a:buChar char="•"/>
            </a:pPr>
            <a:r>
              <a:rPr lang="en-US" sz="4400" b="1" dirty="0">
                <a:solidFill>
                  <a:schemeClr val="bg1"/>
                </a:solidFill>
              </a:rPr>
              <a:t>Notorious</a:t>
            </a:r>
          </a:p>
          <a:p>
            <a:pPr marL="285750" indent="-285750">
              <a:buFont typeface="Arial" panose="020B0604020202020204" pitchFamily="34" charset="0"/>
              <a:buChar char="•"/>
            </a:pPr>
            <a:endParaRPr lang="en-US" sz="1200" b="1" dirty="0">
              <a:solidFill>
                <a:schemeClr val="bg1"/>
              </a:solidFill>
            </a:endParaRPr>
          </a:p>
          <a:p>
            <a:pPr marL="285750" indent="-285750">
              <a:buFont typeface="Arial" panose="020B0604020202020204" pitchFamily="34" charset="0"/>
              <a:buChar char="•"/>
            </a:pPr>
            <a:endParaRPr lang="en-US" dirty="0">
              <a:solidFill>
                <a:schemeClr val="tx1"/>
              </a:solidFill>
            </a:endParaRPr>
          </a:p>
        </p:txBody>
      </p:sp>
      <p:pic>
        <p:nvPicPr>
          <p:cNvPr id="10" name="Picture 2" descr="Unpacked Day 1 – Church at Viera">
            <a:extLst>
              <a:ext uri="{FF2B5EF4-FFF2-40B4-BE49-F238E27FC236}">
                <a16:creationId xmlns:a16="http://schemas.microsoft.com/office/drawing/2014/main" xmlns="" id="{E3D60B90-5380-40D3-849E-D0DC3B584D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7279" y="1044028"/>
            <a:ext cx="5654722" cy="424523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xmlns="" id="{3B9EE65D-ED2D-4BBD-8233-957E1E6AAAD7}"/>
              </a:ext>
            </a:extLst>
          </p:cNvPr>
          <p:cNvSpPr/>
          <p:nvPr/>
        </p:nvSpPr>
        <p:spPr>
          <a:xfrm>
            <a:off x="0" y="0"/>
            <a:ext cx="12192000" cy="105767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xmlns="" id="{9520D088-9E30-4EA8-963B-8F526F011A36}"/>
              </a:ext>
            </a:extLst>
          </p:cNvPr>
          <p:cNvSpPr/>
          <p:nvPr/>
        </p:nvSpPr>
        <p:spPr>
          <a:xfrm>
            <a:off x="0" y="5276849"/>
            <a:ext cx="12192000" cy="1581151"/>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100" b="1" baseline="30000" dirty="0">
                <a:solidFill>
                  <a:schemeClr val="tx1"/>
                </a:solidFill>
              </a:rPr>
              <a:t>Luke 19:2 </a:t>
            </a:r>
            <a:r>
              <a:rPr lang="en-US" sz="3100" dirty="0">
                <a:solidFill>
                  <a:schemeClr val="tx1"/>
                </a:solidFill>
              </a:rPr>
              <a:t>And there was a man </a:t>
            </a:r>
            <a:r>
              <a:rPr lang="en-US" sz="3100" b="1" u="sng" dirty="0">
                <a:solidFill>
                  <a:srgbClr val="002060"/>
                </a:solidFill>
              </a:rPr>
              <a:t>called by the name of Zacchaeus</a:t>
            </a:r>
            <a:r>
              <a:rPr lang="en-US" sz="3100" dirty="0">
                <a:solidFill>
                  <a:schemeClr val="tx1"/>
                </a:solidFill>
              </a:rPr>
              <a:t>; he was a  chief tax collector and he was rich. </a:t>
            </a:r>
            <a:r>
              <a:rPr lang="en-US" sz="3100" b="1" baseline="30000" dirty="0">
                <a:solidFill>
                  <a:schemeClr val="tx1"/>
                </a:solidFill>
              </a:rPr>
              <a:t>3 </a:t>
            </a:r>
            <a:r>
              <a:rPr lang="en-US" sz="3100" dirty="0">
                <a:solidFill>
                  <a:schemeClr val="tx1"/>
                </a:solidFill>
              </a:rPr>
              <a:t>Zacchaeus was trying to see who Jesus was, and was unable because of the crowd, for he was small in stature. </a:t>
            </a:r>
          </a:p>
          <a:p>
            <a:endParaRPr lang="en-US" sz="3600" dirty="0"/>
          </a:p>
        </p:txBody>
      </p:sp>
      <p:sp>
        <p:nvSpPr>
          <p:cNvPr id="5" name="TextBox 4">
            <a:extLst>
              <a:ext uri="{FF2B5EF4-FFF2-40B4-BE49-F238E27FC236}">
                <a16:creationId xmlns:a16="http://schemas.microsoft.com/office/drawing/2014/main" xmlns="" id="{9C42ADCA-4B9F-4ECE-920F-358789D33753}"/>
              </a:ext>
            </a:extLst>
          </p:cNvPr>
          <p:cNvSpPr txBox="1"/>
          <p:nvPr/>
        </p:nvSpPr>
        <p:spPr>
          <a:xfrm>
            <a:off x="134353" y="134346"/>
            <a:ext cx="6977277"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5400" b="1" dirty="0">
                <a:solidFill>
                  <a:schemeClr val="bg1"/>
                </a:solidFill>
              </a:rPr>
              <a:t>  Jesus One on One</a:t>
            </a:r>
            <a:endParaRPr lang="en-US" sz="5400" dirty="0">
              <a:solidFill>
                <a:srgbClr val="03272D"/>
              </a:solidFill>
            </a:endParaRPr>
          </a:p>
        </p:txBody>
      </p:sp>
      <p:sp>
        <p:nvSpPr>
          <p:cNvPr id="6" name="TextBox 5">
            <a:extLst>
              <a:ext uri="{FF2B5EF4-FFF2-40B4-BE49-F238E27FC236}">
                <a16:creationId xmlns:a16="http://schemas.microsoft.com/office/drawing/2014/main" xmlns="" id="{6A9A910C-4D53-4BED-AE2A-CD0981AD6524}"/>
              </a:ext>
            </a:extLst>
          </p:cNvPr>
          <p:cNvSpPr txBox="1"/>
          <p:nvPr/>
        </p:nvSpPr>
        <p:spPr>
          <a:xfrm>
            <a:off x="5496426" y="134346"/>
            <a:ext cx="7580897"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5400" b="1" dirty="0">
                <a:solidFill>
                  <a:schemeClr val="bg1"/>
                </a:solidFill>
              </a:rPr>
              <a:t>: Jesus and Zacchaeus</a:t>
            </a:r>
            <a:endParaRPr lang="en-US" sz="5400" dirty="0">
              <a:solidFill>
                <a:srgbClr val="03272D"/>
              </a:solidFill>
            </a:endParaRPr>
          </a:p>
        </p:txBody>
      </p:sp>
    </p:spTree>
    <p:extLst>
      <p:ext uri="{BB962C8B-B14F-4D97-AF65-F5344CB8AC3E}">
        <p14:creationId xmlns:p14="http://schemas.microsoft.com/office/powerpoint/2010/main" val="77553743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1652</Words>
  <Application>Microsoft Office PowerPoint</Application>
  <PresentationFormat>Widescreen</PresentationFormat>
  <Paragraphs>387</Paragraphs>
  <Slides>63</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63</vt:i4>
      </vt:variant>
    </vt:vector>
  </HeadingPairs>
  <TitlesOfParts>
    <vt:vector size="67"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2021-07-17T17:25:39Z</dcterms:created>
  <dcterms:modified xsi:type="dcterms:W3CDTF">2021-07-17T17:28:04Z</dcterms:modified>
</cp:coreProperties>
</file>