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1273" r:id="rId2"/>
    <p:sldId id="7520" r:id="rId3"/>
    <p:sldId id="7429" r:id="rId4"/>
    <p:sldId id="7521" r:id="rId5"/>
    <p:sldId id="7522" r:id="rId6"/>
    <p:sldId id="7523" r:id="rId7"/>
    <p:sldId id="7524" r:id="rId8"/>
    <p:sldId id="7525" r:id="rId9"/>
    <p:sldId id="7526" r:id="rId10"/>
    <p:sldId id="7527" r:id="rId11"/>
    <p:sldId id="7528" r:id="rId12"/>
    <p:sldId id="7529" r:id="rId13"/>
    <p:sldId id="7530" r:id="rId14"/>
    <p:sldId id="7428" r:id="rId15"/>
    <p:sldId id="7531" r:id="rId16"/>
    <p:sldId id="7532" r:id="rId17"/>
    <p:sldId id="7533" r:id="rId18"/>
    <p:sldId id="7487" r:id="rId19"/>
    <p:sldId id="7534" r:id="rId20"/>
    <p:sldId id="7535" r:id="rId21"/>
    <p:sldId id="7536" r:id="rId22"/>
    <p:sldId id="7537" r:id="rId23"/>
    <p:sldId id="7538" r:id="rId24"/>
    <p:sldId id="7539" r:id="rId25"/>
    <p:sldId id="7540" r:id="rId26"/>
    <p:sldId id="7541" r:id="rId27"/>
    <p:sldId id="7543" r:id="rId28"/>
    <p:sldId id="7544" r:id="rId29"/>
    <p:sldId id="7545" r:id="rId30"/>
    <p:sldId id="7488" r:id="rId31"/>
    <p:sldId id="7546" r:id="rId32"/>
    <p:sldId id="7547" r:id="rId33"/>
    <p:sldId id="7489" r:id="rId34"/>
    <p:sldId id="7548" r:id="rId35"/>
    <p:sldId id="7549" r:id="rId36"/>
    <p:sldId id="7550" r:id="rId37"/>
    <p:sldId id="7551" r:id="rId38"/>
    <p:sldId id="7553" r:id="rId39"/>
    <p:sldId id="7554" r:id="rId40"/>
    <p:sldId id="7555" r:id="rId41"/>
    <p:sldId id="7556" r:id="rId42"/>
    <p:sldId id="7557" r:id="rId43"/>
    <p:sldId id="7558" r:id="rId44"/>
    <p:sldId id="7559" r:id="rId45"/>
    <p:sldId id="7560" r:id="rId46"/>
    <p:sldId id="7565" r:id="rId47"/>
    <p:sldId id="7566" r:id="rId48"/>
    <p:sldId id="7561" r:id="rId49"/>
    <p:sldId id="7562" r:id="rId50"/>
    <p:sldId id="7563" r:id="rId51"/>
    <p:sldId id="7564" r:id="rId52"/>
    <p:sldId id="7519" r:id="rId53"/>
    <p:sldId id="7493" r:id="rId54"/>
  </p:sldIdLst>
  <p:sldSz cx="9144000" cy="6858000" type="screen4x3"/>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85400"/>
    <a:srgbClr val="B85C00"/>
    <a:srgbClr val="C06000"/>
    <a:srgbClr val="005AB4"/>
    <a:srgbClr val="4D4D4D"/>
    <a:srgbClr val="595959"/>
    <a:srgbClr val="000064"/>
    <a:srgbClr val="640000"/>
    <a:srgbClr val="006400"/>
    <a:srgbClr val="007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0476" autoAdjust="0"/>
  </p:normalViewPr>
  <p:slideViewPr>
    <p:cSldViewPr>
      <p:cViewPr>
        <p:scale>
          <a:sx n="60" d="100"/>
          <a:sy n="60" d="100"/>
        </p:scale>
        <p:origin x="-1440" y="-822"/>
      </p:cViewPr>
      <p:guideLst>
        <p:guide orient="horz" pos="2160"/>
        <p:guide pos="288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smtClean="0">
              <a:latin typeface="Times New Roman" pitchFamily="18"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smtClean="0">
              <a:latin typeface="Times New Roman" pitchFamily="18"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2FF84C-7ECD-4C82-A875-B8A2B5371120}" type="slidenum">
              <a:rPr lang="en-US" smtClean="0">
                <a:latin typeface="Times New Roman" pitchFamily="18" charset="0"/>
                <a:ea typeface="ＭＳ Ｐゴシック" pitchFamily="34" charset="-128"/>
              </a:rPr>
              <a:pPr>
                <a:defRPr/>
              </a:pPr>
              <a:t>52</a:t>
            </a:fld>
            <a:endParaRPr lang="en-US" smtClean="0">
              <a:latin typeface="Times New Roman" pitchFamily="18" charset="0"/>
              <a:ea typeface="ＭＳ Ｐゴシック" pitchFamily="34"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1" y="2130427"/>
            <a:ext cx="7618911"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1" y="3886200"/>
            <a:ext cx="7467600" cy="17526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p:nvPr>
        </p:nvSpPr>
        <p:spPr>
          <a:xfrm>
            <a:off x="57150" y="5905500"/>
            <a:ext cx="8991600" cy="838200"/>
          </a:xfrm>
        </p:spPr>
        <p:txBody>
          <a:bodyPr/>
          <a:lstStyle>
            <a:lvl1pPr>
              <a:defRPr sz="4800"/>
            </a:lvl1pPr>
          </a:lstStyle>
          <a:p>
            <a:r>
              <a:rPr lang="en-US" dirty="0" smtClean="0"/>
              <a:t>Click to edit Master title style</a:t>
            </a:r>
            <a:endParaRPr lang="en-US" dirty="0"/>
          </a:p>
        </p:txBody>
      </p:sp>
      <p:sp>
        <p:nvSpPr>
          <p:cNvPr id="4" name="Content Placeholder 2"/>
          <p:cNvSpPr>
            <a:spLocks noGrp="1"/>
          </p:cNvSpPr>
          <p:nvPr>
            <p:ph idx="1"/>
          </p:nvPr>
        </p:nvSpPr>
        <p:spPr>
          <a:xfrm>
            <a:off x="120868" y="228600"/>
            <a:ext cx="8915400" cy="5562600"/>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cs typeface="+mn-cs"/>
            </a:endParaRPr>
          </a:p>
        </p:txBody>
      </p:sp>
      <p:sp>
        <p:nvSpPr>
          <p:cNvPr id="2" name="Title 1"/>
          <p:cNvSpPr>
            <a:spLocks noGrp="1"/>
          </p:cNvSpPr>
          <p:nvPr>
            <p:ph type="title"/>
          </p:nvPr>
        </p:nvSpPr>
        <p:spPr>
          <a:xfrm>
            <a:off x="57150" y="152400"/>
            <a:ext cx="8991600" cy="838200"/>
          </a:xfrm>
        </p:spPr>
        <p:txBody>
          <a:bodyPr/>
          <a:lstStyle>
            <a:lvl1pPr>
              <a:defRPr sz="4800"/>
            </a:lvl1pPr>
          </a:lstStyle>
          <a:p>
            <a:r>
              <a:rPr lang="en-US" dirty="0" smtClean="0"/>
              <a:t>Click to edit Master title style</a:t>
            </a:r>
            <a:endParaRPr lang="en-US" dirty="0"/>
          </a:p>
        </p:txBody>
      </p:sp>
      <p:sp>
        <p:nvSpPr>
          <p:cNvPr id="4" name="Content Placeholder 2"/>
          <p:cNvSpPr>
            <a:spLocks noGrp="1"/>
          </p:cNvSpPr>
          <p:nvPr>
            <p:ph idx="1"/>
          </p:nvPr>
        </p:nvSpPr>
        <p:spPr>
          <a:xfrm>
            <a:off x="120868" y="1143000"/>
            <a:ext cx="8915400" cy="5562600"/>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66800"/>
            <a:ext cx="4343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343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
            <a:ext cx="8882741"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535113"/>
            <a:ext cx="43434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174875"/>
            <a:ext cx="4343400" cy="454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1" y="1535113"/>
            <a:ext cx="438694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1" y="2174875"/>
            <a:ext cx="4386944" cy="454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086600" y="6200550"/>
            <a:ext cx="1905000" cy="535531"/>
          </a:xfrm>
        </p:spPr>
        <p:txBody>
          <a:bodyPr anchor="b" anchorCtr="0">
            <a:spAutoFit/>
          </a:bodyPr>
          <a:lstStyle>
            <a:lvl1pPr algn="r">
              <a:lnSpc>
                <a:spcPct val="80000"/>
              </a:lnSpc>
              <a:defRPr sz="3600" baseline="0">
                <a:solidFill>
                  <a:schemeClr val="tx1">
                    <a:lumMod val="50000"/>
                    <a:lumOff val="50000"/>
                  </a:schemeClr>
                </a:solidFill>
              </a:defRPr>
            </a:lvl1pPr>
          </a:lstStyle>
          <a:p>
            <a:r>
              <a:rPr lang="en-US" dirty="0" smtClean="0"/>
              <a:t>Chapter</a:t>
            </a:r>
            <a:endParaRPr lang="en-US" dirty="0"/>
          </a:p>
        </p:txBody>
      </p:sp>
      <p:sp>
        <p:nvSpPr>
          <p:cNvPr id="3" name="Content Placeholder 2"/>
          <p:cNvSpPr>
            <a:spLocks noGrp="1"/>
          </p:cNvSpPr>
          <p:nvPr>
            <p:ph idx="1" hasCustomPrompt="1"/>
          </p:nvPr>
        </p:nvSpPr>
        <p:spPr>
          <a:xfrm>
            <a:off x="152400" y="137160"/>
            <a:ext cx="8839200" cy="5806440"/>
          </a:xfrm>
        </p:spPr>
        <p:txBody>
          <a:bodyPr/>
          <a:lstStyle>
            <a:lvl1pPr>
              <a:buNone/>
              <a:defRPr/>
            </a:lvl1pPr>
          </a:lstStyle>
          <a:p>
            <a:pPr lvl="0"/>
            <a:r>
              <a:rPr lang="en-US" dirty="0" smtClean="0"/>
              <a:t>Verses go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52400"/>
            <a:ext cx="18859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52400"/>
            <a:ext cx="55054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1_Full Screen Quote">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a:cs typeface="+mn-cs"/>
            </a:endParaRPr>
          </a:p>
        </p:txBody>
      </p:sp>
      <p:sp>
        <p:nvSpPr>
          <p:cNvPr id="2" name="Title 1"/>
          <p:cNvSpPr>
            <a:spLocks noGrp="1"/>
          </p:cNvSpPr>
          <p:nvPr>
            <p:ph type="title"/>
          </p:nvPr>
        </p:nvSpPr>
        <p:spPr>
          <a:xfrm>
            <a:off x="171450" y="119062"/>
            <a:ext cx="6229350" cy="1328738"/>
          </a:xfrm>
        </p:spPr>
        <p:txBody>
          <a:bodyPr anchor="t"/>
          <a:lstStyle>
            <a:lvl1pPr algn="ctr">
              <a:defRPr sz="4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6553200" y="95250"/>
            <a:ext cx="2457450" cy="2876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52400" y="3048000"/>
            <a:ext cx="8839200" cy="3581400"/>
          </a:xfrm>
        </p:spPr>
        <p:txBody>
          <a:bodyPr/>
          <a:lstStyle>
            <a:lvl1pPr marL="228600" indent="-228600">
              <a:lnSpc>
                <a:spcPct val="90000"/>
              </a:lnSpc>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ext Placeholder 3"/>
          <p:cNvSpPr>
            <a:spLocks noGrp="1"/>
          </p:cNvSpPr>
          <p:nvPr>
            <p:ph type="body" sz="half" idx="10"/>
          </p:nvPr>
        </p:nvSpPr>
        <p:spPr>
          <a:xfrm>
            <a:off x="152400" y="1524000"/>
            <a:ext cx="6248576" cy="1447800"/>
          </a:xfrm>
        </p:spPr>
        <p:txBody>
          <a:bodyPr/>
          <a:lstStyle>
            <a:lvl1pPr marL="0" indent="0" algn="ctr">
              <a:lnSpc>
                <a:spcPct val="90000"/>
              </a:lnSpc>
              <a:buNone/>
              <a:defRPr sz="2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086600" y="6200550"/>
            <a:ext cx="1905000" cy="535531"/>
          </a:xfrm>
        </p:spPr>
        <p:txBody>
          <a:bodyPr wrap="square" anchor="b" anchorCtr="0">
            <a:spAutoFit/>
          </a:bodyPr>
          <a:lstStyle>
            <a:lvl1pPr algn="r">
              <a:lnSpc>
                <a:spcPct val="80000"/>
              </a:lnSpc>
              <a:defRPr sz="3600" baseline="0">
                <a:solidFill>
                  <a:schemeClr val="tx1">
                    <a:lumMod val="50000"/>
                    <a:lumOff val="50000"/>
                  </a:schemeClr>
                </a:solidFill>
              </a:defRPr>
            </a:lvl1pPr>
          </a:lstStyle>
          <a:p>
            <a:r>
              <a:rPr lang="en-US" dirty="0" smtClean="0"/>
              <a:t>Chapter</a:t>
            </a:r>
            <a:endParaRPr lang="en-US" dirty="0"/>
          </a:p>
        </p:txBody>
      </p:sp>
      <p:sp>
        <p:nvSpPr>
          <p:cNvPr id="3" name="Content Placeholder 2"/>
          <p:cNvSpPr>
            <a:spLocks noGrp="1"/>
          </p:cNvSpPr>
          <p:nvPr>
            <p:ph idx="1" hasCustomPrompt="1"/>
          </p:nvPr>
        </p:nvSpPr>
        <p:spPr>
          <a:xfrm>
            <a:off x="152400" y="137160"/>
            <a:ext cx="8839200" cy="5806440"/>
          </a:xfrm>
        </p:spPr>
        <p:txBody>
          <a:bodyPr/>
          <a:lstStyle>
            <a:lvl1pPr>
              <a:buNone/>
              <a:defRPr/>
            </a:lvl1pPr>
          </a:lstStyle>
          <a:p>
            <a:pPr lvl="0"/>
            <a:r>
              <a:rPr lang="en-US" dirty="0" smtClean="0"/>
              <a:t>Verses go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152402" y="6172200"/>
            <a:ext cx="6857999" cy="570412"/>
          </a:xfrm>
        </p:spPr>
        <p:txBody>
          <a:bodyPr wrap="square" anchor="b" anchorCtr="0">
            <a:noAutofit/>
          </a:bodyPr>
          <a:lstStyle>
            <a:lvl1pPr algn="l">
              <a:defRPr sz="3600" baseline="0"/>
            </a:lvl1pPr>
            <a:lvl5pPr>
              <a:defRPr/>
            </a:lvl5pPr>
          </a:lstStyle>
          <a:p>
            <a:pPr lvl="0"/>
            <a:r>
              <a:rPr lang="en-US" dirty="0" err="1" smtClean="0"/>
              <a:t>Subpoint</a:t>
            </a:r>
            <a:r>
              <a:rPr lang="en-US" dirty="0" smtClean="0"/>
              <a:t> goes here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hasCustomPrompt="1"/>
          </p:nvPr>
        </p:nvSpPr>
        <p:spPr>
          <a:xfrm>
            <a:off x="171450" y="119062"/>
            <a:ext cx="6762750" cy="749618"/>
          </a:xfrm>
        </p:spPr>
        <p:txBody>
          <a:bodyPr anchor="t"/>
          <a:lstStyle>
            <a:lvl1pPr algn="ctr">
              <a:defRPr sz="4000" b="0"/>
            </a:lvl1pPr>
          </a:lstStyle>
          <a:p>
            <a:r>
              <a:rPr lang="en-US" dirty="0" smtClean="0"/>
              <a:t>Author</a:t>
            </a:r>
            <a:endParaRPr lang="en-US" dirty="0"/>
          </a:p>
        </p:txBody>
      </p:sp>
      <p:sp>
        <p:nvSpPr>
          <p:cNvPr id="3" name="Picture Placeholder 2"/>
          <p:cNvSpPr>
            <a:spLocks noGrp="1"/>
          </p:cNvSpPr>
          <p:nvPr>
            <p:ph type="pic" idx="1" hasCustomPrompt="1"/>
          </p:nvPr>
        </p:nvSpPr>
        <p:spPr>
          <a:xfrm>
            <a:off x="7086600" y="95251"/>
            <a:ext cx="1924050" cy="2622551"/>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Picture of source being quoted</a:t>
            </a:r>
          </a:p>
        </p:txBody>
      </p:sp>
      <p:sp>
        <p:nvSpPr>
          <p:cNvPr id="4" name="Text Placeholder 3"/>
          <p:cNvSpPr>
            <a:spLocks noGrp="1"/>
          </p:cNvSpPr>
          <p:nvPr>
            <p:ph type="body" sz="half" idx="2" hasCustomPrompt="1"/>
          </p:nvPr>
        </p:nvSpPr>
        <p:spPr>
          <a:xfrm>
            <a:off x="152400" y="2819400"/>
            <a:ext cx="8839200" cy="38100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 goes here</a:t>
            </a:r>
          </a:p>
        </p:txBody>
      </p:sp>
      <p:sp>
        <p:nvSpPr>
          <p:cNvPr id="6" name="Text Placeholder 3"/>
          <p:cNvSpPr>
            <a:spLocks noGrp="1"/>
          </p:cNvSpPr>
          <p:nvPr>
            <p:ph type="body" sz="half" idx="10" hasCustomPrompt="1"/>
          </p:nvPr>
        </p:nvSpPr>
        <p:spPr>
          <a:xfrm>
            <a:off x="152400" y="1371600"/>
            <a:ext cx="6783622" cy="1346200"/>
          </a:xfrm>
        </p:spPr>
        <p:txBody>
          <a:bodyPr/>
          <a:lstStyle>
            <a:lvl1pPr marL="0" indent="0" algn="ctr">
              <a:lnSpc>
                <a:spcPct val="90000"/>
              </a:lnSpc>
              <a:buNone/>
              <a:defRPr sz="20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Bibliographic info for quote</a:t>
            </a:r>
          </a:p>
        </p:txBody>
      </p:sp>
      <p:sp>
        <p:nvSpPr>
          <p:cNvPr id="8" name="Text Placeholder 3"/>
          <p:cNvSpPr>
            <a:spLocks noGrp="1"/>
          </p:cNvSpPr>
          <p:nvPr>
            <p:ph type="body" sz="half" idx="11" hasCustomPrompt="1"/>
          </p:nvPr>
        </p:nvSpPr>
        <p:spPr>
          <a:xfrm>
            <a:off x="152400" y="894081"/>
            <a:ext cx="6783622" cy="523240"/>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Who is this person (incl. worldview)</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66800"/>
            <a:ext cx="8839200" cy="5562600"/>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52400" y="152400"/>
            <a:ext cx="88392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66800"/>
            <a:ext cx="8839200" cy="4876800"/>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152400" y="6057900"/>
            <a:ext cx="8839200" cy="609600"/>
          </a:xfrm>
        </p:spPr>
        <p:txBody>
          <a:bodyPr anchor="b" anchorCtr="0"/>
          <a:lstStyle>
            <a:lvl1pPr algn="r">
              <a:defRPr sz="4000"/>
            </a:lvl1pPr>
            <a:lvl5pPr>
              <a:defRPr/>
            </a:lvl5pPr>
          </a:lstStyle>
          <a:p>
            <a:pPr lvl="0"/>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p:nvPr>
        </p:nvSpPr>
        <p:spPr>
          <a:xfrm>
            <a:off x="57150" y="5905500"/>
            <a:ext cx="8991600" cy="838200"/>
          </a:xfrm>
        </p:spPr>
        <p:txBody>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cs typeface="+mn-cs"/>
            </a:endParaRPr>
          </a:p>
        </p:txBody>
      </p:sp>
      <p:sp>
        <p:nvSpPr>
          <p:cNvPr id="2" name="Title 1"/>
          <p:cNvSpPr>
            <a:spLocks noGrp="1"/>
          </p:cNvSpPr>
          <p:nvPr>
            <p:ph type="title"/>
          </p:nvPr>
        </p:nvSpPr>
        <p:spPr>
          <a:xfrm>
            <a:off x="57150" y="76200"/>
            <a:ext cx="8991600" cy="838200"/>
          </a:xfrm>
        </p:spPr>
        <p:txBody>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52400" y="10668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50" r:id="rId5"/>
    <p:sldLayoutId id="2147484860" r:id="rId6"/>
    <p:sldLayoutId id="2147484862" r:id="rId7"/>
    <p:sldLayoutId id="2147484863" r:id="rId8"/>
    <p:sldLayoutId id="2147484865" r:id="rId9"/>
    <p:sldLayoutId id="2147484864" r:id="rId10"/>
    <p:sldLayoutId id="2147484866" r:id="rId11"/>
    <p:sldLayoutId id="2147484851" r:id="rId12"/>
    <p:sldLayoutId id="2147484852" r:id="rId13"/>
    <p:sldLayoutId id="2147484853" r:id="rId14"/>
    <p:sldLayoutId id="2147484854" r:id="rId15"/>
    <p:sldLayoutId id="2147484855" r:id="rId16"/>
    <p:sldLayoutId id="2147484856" r:id="rId17"/>
    <p:sldLayoutId id="2147484857" r:id="rId18"/>
    <p:sldLayoutId id="2147484858" r:id="rId19"/>
    <p:sldLayoutId id="2147484859" r:id="rId20"/>
    <p:sldLayoutId id="2147484869" r:id="rId21"/>
  </p:sldLayoutIdLst>
  <p:timing>
    <p:tnLst>
      <p:par>
        <p:cTn id="1" dur="indefinite" restart="never" nodeType="tmRoot"/>
      </p:par>
    </p:tnLst>
  </p:timing>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smtClean="0">
                <a:ea typeface="ＭＳ Ｐゴシック" pitchFamily="34" charset="-128"/>
              </a:rPr>
              <a:t> Building A Family On God’s Word</a:t>
            </a:r>
            <a:endParaRPr lang="en-US" sz="4400" dirty="0" smtClean="0">
              <a:ea typeface="ＭＳ Ｐゴシック" pitchFamily="34" charset="-128"/>
            </a:endParaRPr>
          </a:p>
        </p:txBody>
      </p:sp>
      <p:sp>
        <p:nvSpPr>
          <p:cNvPr id="7171" name="Subtitle 2"/>
          <p:cNvSpPr>
            <a:spLocks noGrp="1"/>
          </p:cNvSpPr>
          <p:nvPr>
            <p:ph type="subTitle" idx="1"/>
          </p:nvPr>
        </p:nvSpPr>
        <p:spPr/>
        <p:txBody>
          <a:bodyPr/>
          <a:lstStyle/>
          <a:p>
            <a:endParaRPr lang="en-US" sz="4400" dirty="0" smtClean="0">
              <a:ea typeface="ＭＳ Ｐゴシック" pitchFamily="34" charset="-128"/>
            </a:endParaRPr>
          </a:p>
          <a:p>
            <a:r>
              <a:rPr lang="en-US" sz="4400" dirty="0" smtClean="0">
                <a:ea typeface="ＭＳ Ｐゴシック" pitchFamily="34" charset="-128"/>
              </a:rPr>
              <a:t>XSI 2017</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Font typeface="+mj-lt"/>
              <a:buAutoNum type="arabicPeriod"/>
            </a:pPr>
            <a:r>
              <a:rPr lang="en-US" dirty="0" smtClean="0"/>
              <a:t>You can’t give away what you don’t have</a:t>
            </a:r>
          </a:p>
          <a:p>
            <a:endParaRPr lang="en-US" dirty="0" smtClean="0"/>
          </a:p>
        </p:txBody>
      </p:sp>
      <p:sp>
        <p:nvSpPr>
          <p:cNvPr id="8" name="Text Placeholder 7"/>
          <p:cNvSpPr>
            <a:spLocks noGrp="1"/>
          </p:cNvSpPr>
          <p:nvPr>
            <p:ph type="body" sz="quarter" idx="10"/>
          </p:nvPr>
        </p:nvSpPr>
        <p:spPr/>
        <p:txBody>
          <a:bodyPr/>
          <a:lstStyle/>
          <a:p>
            <a:r>
              <a:rPr lang="en-US" dirty="0" smtClean="0"/>
              <a:t>1. Your relationship with God</a:t>
            </a:r>
            <a:endParaRPr lang="en-US" dirty="0"/>
          </a:p>
        </p:txBody>
      </p:sp>
      <p:sp>
        <p:nvSpPr>
          <p:cNvPr id="4" name="Rounded Rectangle 3"/>
          <p:cNvSpPr/>
          <p:nvPr/>
        </p:nvSpPr>
        <p:spPr bwMode="auto">
          <a:xfrm>
            <a:off x="914400" y="2971800"/>
            <a:ext cx="6172200" cy="1089529"/>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Feeding the 5000</a:t>
            </a:r>
          </a:p>
          <a:p>
            <a:pPr marL="174625" indent="-174625">
              <a:lnSpc>
                <a:spcPct val="90000"/>
              </a:lnSpc>
            </a:pPr>
            <a:r>
              <a:rPr lang="en-US" sz="3600" dirty="0" smtClean="0">
                <a:solidFill>
                  <a:schemeClr val="bg1"/>
                </a:solidFill>
              </a:rPr>
              <a:t>1 Cor 13</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You can’t give away what you don’t have</a:t>
            </a:r>
          </a:p>
          <a:p>
            <a:pPr marL="742950" indent="-742950">
              <a:buAutoNum type="arabicPeriod"/>
            </a:pPr>
            <a:r>
              <a:rPr lang="en-US" dirty="0" smtClean="0"/>
              <a:t>Your sin</a:t>
            </a:r>
          </a:p>
          <a:p>
            <a:pPr marL="742950" indent="-742950">
              <a:buAutoNum type="arabicPeriod"/>
            </a:pPr>
            <a:r>
              <a:rPr lang="en-US" dirty="0" smtClean="0"/>
              <a:t>Your imperfections</a:t>
            </a:r>
          </a:p>
          <a:p>
            <a:endParaRPr lang="en-US" dirty="0" smtClean="0"/>
          </a:p>
        </p:txBody>
      </p:sp>
      <p:sp>
        <p:nvSpPr>
          <p:cNvPr id="8" name="Text Placeholder 7"/>
          <p:cNvSpPr>
            <a:spLocks noGrp="1"/>
          </p:cNvSpPr>
          <p:nvPr>
            <p:ph type="body" sz="quarter" idx="10"/>
          </p:nvPr>
        </p:nvSpPr>
        <p:spPr/>
        <p:txBody>
          <a:bodyPr/>
          <a:lstStyle/>
          <a:p>
            <a:r>
              <a:rPr lang="en-US" dirty="0" smtClean="0"/>
              <a:t>1. Your relationship with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Rosenfield</a:t>
            </a:r>
            <a:r>
              <a:rPr lang="en-US" dirty="0" smtClean="0"/>
              <a:t> and Wise</a:t>
            </a:r>
            <a:endParaRPr lang="en-US" dirty="0"/>
          </a:p>
        </p:txBody>
      </p:sp>
      <p:sp>
        <p:nvSpPr>
          <p:cNvPr id="14" name="Text Placeholder 13"/>
          <p:cNvSpPr>
            <a:spLocks noGrp="1"/>
          </p:cNvSpPr>
          <p:nvPr>
            <p:ph type="body" sz="half" idx="2"/>
          </p:nvPr>
        </p:nvSpPr>
        <p:spPr/>
        <p:txBody>
          <a:bodyPr/>
          <a:lstStyle/>
          <a:p>
            <a:r>
              <a:rPr lang="en-US" dirty="0" smtClean="0"/>
              <a:t>Like it or not, children are splendid observers: </a:t>
            </a:r>
          </a:p>
          <a:p>
            <a:r>
              <a:rPr lang="en-US" dirty="0" smtClean="0"/>
              <a:t>They watch us and see for themselves, by the choices we make and the principles we live by, what we believe is truly important.</a:t>
            </a:r>
            <a:endParaRPr lang="en-US" dirty="0"/>
          </a:p>
        </p:txBody>
      </p:sp>
      <p:sp>
        <p:nvSpPr>
          <p:cNvPr id="15" name="Text Placeholder 14"/>
          <p:cNvSpPr>
            <a:spLocks noGrp="1"/>
          </p:cNvSpPr>
          <p:nvPr>
            <p:ph type="body" sz="half" idx="10"/>
          </p:nvPr>
        </p:nvSpPr>
        <p:spPr/>
        <p:txBody>
          <a:bodyPr/>
          <a:lstStyle/>
          <a:p>
            <a:r>
              <a:rPr lang="en-US" dirty="0" smtClean="0"/>
              <a:t>Alvin </a:t>
            </a:r>
            <a:r>
              <a:rPr lang="en-US" dirty="0" err="1" smtClean="0"/>
              <a:t>Rosenfield</a:t>
            </a:r>
            <a:r>
              <a:rPr lang="en-US" dirty="0" smtClean="0"/>
              <a:t>, M.D., and Nicole Wise, The Overscheduled Child,  p. 232</a:t>
            </a:r>
            <a:endParaRPr lang="en-US" dirty="0"/>
          </a:p>
        </p:txBody>
      </p:sp>
      <p:sp>
        <p:nvSpPr>
          <p:cNvPr id="16" name="Text Placeholder 15"/>
          <p:cNvSpPr>
            <a:spLocks noGrp="1"/>
          </p:cNvSpPr>
          <p:nvPr>
            <p:ph type="body" sz="half" idx="11"/>
          </p:nvPr>
        </p:nvSpPr>
        <p:spPr/>
        <p:txBody>
          <a:bodyPr/>
          <a:lstStyle/>
          <a:p>
            <a:r>
              <a:rPr lang="en-US" dirty="0" smtClean="0"/>
              <a:t>Pediatrician and Author</a:t>
            </a:r>
            <a:endParaRPr lang="en-US" dirty="0"/>
          </a:p>
        </p:txBody>
      </p:sp>
      <p:pic>
        <p:nvPicPr>
          <p:cNvPr id="2050" name="Picture 2" descr="C:\Users\risleyc\Desktop\51xNzG-fjUL._SY344_BO1,204,203,200_.jpg"/>
          <p:cNvPicPr>
            <a:picLocks noChangeAspect="1" noChangeArrowheads="1"/>
          </p:cNvPicPr>
          <p:nvPr/>
        </p:nvPicPr>
        <p:blipFill>
          <a:blip r:embed="rId3" cstate="print"/>
          <a:srcRect/>
          <a:stretch>
            <a:fillRect/>
          </a:stretch>
        </p:blipFill>
        <p:spPr bwMode="auto">
          <a:xfrm>
            <a:off x="7261904" y="152400"/>
            <a:ext cx="1729696" cy="2590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You can’t give away what you don’t have</a:t>
            </a:r>
          </a:p>
          <a:p>
            <a:pPr marL="742950" indent="-742950">
              <a:buAutoNum type="arabicPeriod"/>
            </a:pPr>
            <a:r>
              <a:rPr lang="en-US" dirty="0" smtClean="0"/>
              <a:t>Your sin</a:t>
            </a:r>
          </a:p>
          <a:p>
            <a:pPr marL="742950" indent="-742950">
              <a:buAutoNum type="arabicPeriod"/>
            </a:pPr>
            <a:r>
              <a:rPr lang="en-US" dirty="0" smtClean="0"/>
              <a:t>Your imperfections</a:t>
            </a:r>
          </a:p>
          <a:p>
            <a:pPr marL="742950" indent="-742950">
              <a:buAutoNum type="arabicPeriod"/>
            </a:pPr>
            <a:r>
              <a:rPr lang="en-US" dirty="0" smtClean="0"/>
              <a:t>Your anxiety</a:t>
            </a:r>
          </a:p>
          <a:p>
            <a:pPr marL="742950" indent="-742950">
              <a:buAutoNum type="arabicPeriod"/>
            </a:pPr>
            <a:r>
              <a:rPr lang="en-US" dirty="0" smtClean="0"/>
              <a:t>Your ability to withstand the backlash</a:t>
            </a:r>
          </a:p>
          <a:p>
            <a:pPr marL="1143000" lvl="1" indent="-742950">
              <a:buFontTx/>
              <a:buChar char="-"/>
            </a:pPr>
            <a:r>
              <a:rPr lang="en-US" dirty="0" smtClean="0"/>
              <a:t>From the world</a:t>
            </a:r>
          </a:p>
          <a:p>
            <a:pPr marL="742950" indent="-742950"/>
            <a:endParaRPr lang="en-US" dirty="0" smtClean="0"/>
          </a:p>
          <a:p>
            <a:endParaRPr lang="en-US" dirty="0" smtClean="0"/>
          </a:p>
        </p:txBody>
      </p:sp>
      <p:sp>
        <p:nvSpPr>
          <p:cNvPr id="8" name="Text Placeholder 7"/>
          <p:cNvSpPr>
            <a:spLocks noGrp="1"/>
          </p:cNvSpPr>
          <p:nvPr>
            <p:ph type="body" sz="quarter" idx="10"/>
          </p:nvPr>
        </p:nvSpPr>
        <p:spPr/>
        <p:txBody>
          <a:bodyPr/>
          <a:lstStyle/>
          <a:p>
            <a:r>
              <a:rPr lang="en-US" dirty="0" smtClean="0"/>
              <a:t>1. Your relationship with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Levine</a:t>
            </a:r>
            <a:endParaRPr lang="en-US" dirty="0"/>
          </a:p>
        </p:txBody>
      </p:sp>
      <p:sp>
        <p:nvSpPr>
          <p:cNvPr id="14" name="Text Placeholder 13"/>
          <p:cNvSpPr>
            <a:spLocks noGrp="1"/>
          </p:cNvSpPr>
          <p:nvPr>
            <p:ph type="body" sz="half" idx="2"/>
          </p:nvPr>
        </p:nvSpPr>
        <p:spPr/>
        <p:txBody>
          <a:bodyPr/>
          <a:lstStyle/>
          <a:p>
            <a:r>
              <a:rPr lang="en-US" dirty="0" smtClean="0"/>
              <a:t>A major challenge to effective parenting is the feeling that we are out of step with our own communities.</a:t>
            </a:r>
            <a:endParaRPr lang="en-US" dirty="0"/>
          </a:p>
        </p:txBody>
      </p:sp>
      <p:sp>
        <p:nvSpPr>
          <p:cNvPr id="15" name="Text Placeholder 14"/>
          <p:cNvSpPr>
            <a:spLocks noGrp="1"/>
          </p:cNvSpPr>
          <p:nvPr>
            <p:ph type="body" sz="half" idx="10"/>
          </p:nvPr>
        </p:nvSpPr>
        <p:spPr/>
        <p:txBody>
          <a:bodyPr/>
          <a:lstStyle/>
          <a:p>
            <a:r>
              <a:rPr lang="en-US" dirty="0" smtClean="0"/>
              <a:t>Madeline Levine, PhD, The Price of Privilege, p.172</a:t>
            </a:r>
            <a:endParaRPr lang="en-US" dirty="0"/>
          </a:p>
        </p:txBody>
      </p:sp>
      <p:sp>
        <p:nvSpPr>
          <p:cNvPr id="16" name="Text Placeholder 15"/>
          <p:cNvSpPr>
            <a:spLocks noGrp="1"/>
          </p:cNvSpPr>
          <p:nvPr>
            <p:ph type="body" sz="half" idx="11"/>
          </p:nvPr>
        </p:nvSpPr>
        <p:spPr/>
        <p:txBody>
          <a:bodyPr/>
          <a:lstStyle/>
          <a:p>
            <a:r>
              <a:rPr lang="en-US" dirty="0" smtClean="0"/>
              <a:t>Clinician and Author</a:t>
            </a:r>
            <a:endParaRPr lang="en-US" dirty="0"/>
          </a:p>
        </p:txBody>
      </p:sp>
      <p:pic>
        <p:nvPicPr>
          <p:cNvPr id="3074" name="Picture 2" descr="C:\Users\risleyc\Desktop\download (1).jpg"/>
          <p:cNvPicPr>
            <a:picLocks noChangeAspect="1" noChangeArrowheads="1"/>
          </p:cNvPicPr>
          <p:nvPr/>
        </p:nvPicPr>
        <p:blipFill>
          <a:blip r:embed="rId3" cstate="print"/>
          <a:srcRect/>
          <a:stretch>
            <a:fillRect/>
          </a:stretch>
        </p:blipFill>
        <p:spPr bwMode="auto">
          <a:xfrm>
            <a:off x="7248525" y="123825"/>
            <a:ext cx="1743075" cy="26193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Deresiewicz</a:t>
            </a:r>
            <a:endParaRPr lang="en-US" dirty="0"/>
          </a:p>
        </p:txBody>
      </p:sp>
      <p:sp>
        <p:nvSpPr>
          <p:cNvPr id="14" name="Text Placeholder 13"/>
          <p:cNvSpPr>
            <a:spLocks noGrp="1"/>
          </p:cNvSpPr>
          <p:nvPr>
            <p:ph type="body" sz="half" idx="2"/>
          </p:nvPr>
        </p:nvSpPr>
        <p:spPr/>
        <p:txBody>
          <a:bodyPr/>
          <a:lstStyle/>
          <a:p>
            <a:r>
              <a:rPr lang="en-US" dirty="0" smtClean="0"/>
              <a:t>We cannot continue to go with the flow, however powerful the current is. </a:t>
            </a:r>
          </a:p>
          <a:p>
            <a:r>
              <a:rPr lang="en-US" dirty="0" smtClean="0"/>
              <a:t>If we want our kids to turn out differently, we have to raise them differently.</a:t>
            </a:r>
            <a:endParaRPr lang="en-US" dirty="0"/>
          </a:p>
        </p:txBody>
      </p:sp>
      <p:sp>
        <p:nvSpPr>
          <p:cNvPr id="15" name="Text Placeholder 14"/>
          <p:cNvSpPr>
            <a:spLocks noGrp="1"/>
          </p:cNvSpPr>
          <p:nvPr>
            <p:ph type="body" sz="half" idx="10"/>
          </p:nvPr>
        </p:nvSpPr>
        <p:spPr/>
        <p:txBody>
          <a:bodyPr/>
          <a:lstStyle/>
          <a:p>
            <a:r>
              <a:rPr lang="en-US" dirty="0" smtClean="0"/>
              <a:t>William </a:t>
            </a:r>
            <a:r>
              <a:rPr lang="en-US" dirty="0" err="1" smtClean="0"/>
              <a:t>Deresiewicz</a:t>
            </a:r>
            <a:r>
              <a:rPr lang="en-US" dirty="0" smtClean="0"/>
              <a:t>, Excellent Sheep</a:t>
            </a:r>
            <a:endParaRPr lang="en-US" dirty="0"/>
          </a:p>
        </p:txBody>
      </p:sp>
      <p:sp>
        <p:nvSpPr>
          <p:cNvPr id="16" name="Text Placeholder 15"/>
          <p:cNvSpPr>
            <a:spLocks noGrp="1"/>
          </p:cNvSpPr>
          <p:nvPr>
            <p:ph type="body" sz="half" idx="11"/>
          </p:nvPr>
        </p:nvSpPr>
        <p:spPr/>
        <p:txBody>
          <a:bodyPr/>
          <a:lstStyle/>
          <a:p>
            <a:r>
              <a:rPr lang="en-US" dirty="0" smtClean="0"/>
              <a:t>Yale Professor</a:t>
            </a:r>
            <a:endParaRPr lang="en-US" dirty="0"/>
          </a:p>
        </p:txBody>
      </p:sp>
      <p:pic>
        <p:nvPicPr>
          <p:cNvPr id="4098" name="Picture 2" descr="C:\Users\risleyc\Desktop\download (2).jpg"/>
          <p:cNvPicPr>
            <a:picLocks noChangeAspect="1" noChangeArrowheads="1"/>
          </p:cNvPicPr>
          <p:nvPr/>
        </p:nvPicPr>
        <p:blipFill>
          <a:blip r:embed="rId3" cstate="print"/>
          <a:srcRect/>
          <a:stretch>
            <a:fillRect/>
          </a:stretch>
        </p:blipFill>
        <p:spPr bwMode="auto">
          <a:xfrm>
            <a:off x="7258050" y="180975"/>
            <a:ext cx="1733550" cy="26384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Barna</a:t>
            </a:r>
            <a:endParaRPr lang="en-US" dirty="0"/>
          </a:p>
        </p:txBody>
      </p:sp>
      <p:sp>
        <p:nvSpPr>
          <p:cNvPr id="14" name="Text Placeholder 13"/>
          <p:cNvSpPr>
            <a:spLocks noGrp="1"/>
          </p:cNvSpPr>
          <p:nvPr>
            <p:ph type="body" sz="half" idx="2"/>
          </p:nvPr>
        </p:nvSpPr>
        <p:spPr/>
        <p:txBody>
          <a:bodyPr/>
          <a:lstStyle/>
          <a:p>
            <a:r>
              <a:rPr lang="en-US" dirty="0" smtClean="0"/>
              <a:t>Our research found that parents are more likely to raise spiritual champions if they accept the fact that from day one </a:t>
            </a:r>
          </a:p>
          <a:p>
            <a:r>
              <a:rPr lang="en-US" dirty="0" smtClean="0"/>
              <a:t>their parenting efforts will stray from the norm and will put them at odds with parents who pursue a more conventional approach.</a:t>
            </a:r>
            <a:endParaRPr lang="en-US" dirty="0"/>
          </a:p>
        </p:txBody>
      </p:sp>
      <p:sp>
        <p:nvSpPr>
          <p:cNvPr id="15" name="Text Placeholder 14"/>
          <p:cNvSpPr>
            <a:spLocks noGrp="1"/>
          </p:cNvSpPr>
          <p:nvPr>
            <p:ph type="body" sz="half" idx="10"/>
          </p:nvPr>
        </p:nvSpPr>
        <p:spPr/>
        <p:txBody>
          <a:bodyPr/>
          <a:lstStyle/>
          <a:p>
            <a:r>
              <a:rPr lang="en-US" dirty="0" smtClean="0"/>
              <a:t>George Barna, Revolutionary Parenting, p.29</a:t>
            </a:r>
            <a:endParaRPr lang="en-US" dirty="0"/>
          </a:p>
        </p:txBody>
      </p:sp>
      <p:sp>
        <p:nvSpPr>
          <p:cNvPr id="16" name="Text Placeholder 15"/>
          <p:cNvSpPr>
            <a:spLocks noGrp="1"/>
          </p:cNvSpPr>
          <p:nvPr>
            <p:ph type="body" sz="half" idx="11"/>
          </p:nvPr>
        </p:nvSpPr>
        <p:spPr/>
        <p:txBody>
          <a:bodyPr/>
          <a:lstStyle/>
          <a:p>
            <a:r>
              <a:rPr lang="en-US" dirty="0" smtClean="0"/>
              <a:t>Researcher and Author</a:t>
            </a:r>
            <a:endParaRPr lang="en-US" dirty="0"/>
          </a:p>
        </p:txBody>
      </p:sp>
      <p:pic>
        <p:nvPicPr>
          <p:cNvPr id="5122" name="Picture 2" descr="C:\Users\risleyc\Desktop\download (3).jpg"/>
          <p:cNvPicPr>
            <a:picLocks noChangeAspect="1" noChangeArrowheads="1"/>
          </p:cNvPicPr>
          <p:nvPr/>
        </p:nvPicPr>
        <p:blipFill>
          <a:blip r:embed="rId3" cstate="print"/>
          <a:srcRect/>
          <a:stretch>
            <a:fillRect/>
          </a:stretch>
        </p:blipFill>
        <p:spPr bwMode="auto">
          <a:xfrm>
            <a:off x="7067550" y="228600"/>
            <a:ext cx="1847850" cy="24669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You can’t give away what you don’t have</a:t>
            </a:r>
          </a:p>
          <a:p>
            <a:pPr marL="742950" indent="-742950">
              <a:buAutoNum type="arabicPeriod"/>
            </a:pPr>
            <a:r>
              <a:rPr lang="en-US" dirty="0" smtClean="0"/>
              <a:t>Your sin</a:t>
            </a:r>
          </a:p>
          <a:p>
            <a:pPr marL="742950" indent="-742950">
              <a:buAutoNum type="arabicPeriod"/>
            </a:pPr>
            <a:r>
              <a:rPr lang="en-US" dirty="0" smtClean="0"/>
              <a:t>Your imperfections</a:t>
            </a:r>
          </a:p>
          <a:p>
            <a:pPr marL="742950" indent="-742950">
              <a:buAutoNum type="arabicPeriod"/>
            </a:pPr>
            <a:r>
              <a:rPr lang="en-US" dirty="0" smtClean="0"/>
              <a:t>Your anxiety</a:t>
            </a:r>
          </a:p>
          <a:p>
            <a:pPr marL="742950" indent="-742950">
              <a:buAutoNum type="arabicPeriod"/>
            </a:pPr>
            <a:r>
              <a:rPr lang="en-US" dirty="0" smtClean="0"/>
              <a:t>Your ability to withstand the backlash</a:t>
            </a:r>
          </a:p>
          <a:p>
            <a:pPr marL="1143000" lvl="1" indent="-742950">
              <a:buFontTx/>
              <a:buChar char="-"/>
            </a:pPr>
            <a:r>
              <a:rPr lang="en-US" dirty="0" smtClean="0"/>
              <a:t>From the world</a:t>
            </a:r>
          </a:p>
          <a:p>
            <a:pPr marL="1143000" lvl="1" indent="-742950">
              <a:buFontTx/>
              <a:buChar char="-"/>
            </a:pPr>
            <a:r>
              <a:rPr lang="en-US" dirty="0" smtClean="0"/>
              <a:t>From family</a:t>
            </a:r>
          </a:p>
          <a:p>
            <a:pPr marL="1143000" lvl="1" indent="-742950">
              <a:buFontTx/>
              <a:buChar char="-"/>
            </a:pPr>
            <a:r>
              <a:rPr lang="en-US" dirty="0" smtClean="0"/>
              <a:t>From other Christians</a:t>
            </a:r>
          </a:p>
          <a:p>
            <a:pPr marL="742950" indent="-742950">
              <a:buAutoNum type="arabicPeriod"/>
            </a:pPr>
            <a:endParaRPr lang="en-US" dirty="0" smtClean="0"/>
          </a:p>
          <a:p>
            <a:endParaRPr lang="en-US" dirty="0" smtClean="0"/>
          </a:p>
        </p:txBody>
      </p:sp>
      <p:sp>
        <p:nvSpPr>
          <p:cNvPr id="8" name="Text Placeholder 7"/>
          <p:cNvSpPr>
            <a:spLocks noGrp="1"/>
          </p:cNvSpPr>
          <p:nvPr>
            <p:ph type="body" sz="quarter" idx="10"/>
          </p:nvPr>
        </p:nvSpPr>
        <p:spPr/>
        <p:txBody>
          <a:bodyPr/>
          <a:lstStyle/>
          <a:p>
            <a:r>
              <a:rPr lang="en-US" dirty="0" smtClean="0"/>
              <a:t>1. Your relationship with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left)">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wipe(left)">
                                      <p:cBhvr>
                                        <p:cTn id="1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Lythcott-Haims</a:t>
            </a:r>
            <a:endParaRPr lang="en-US" dirty="0"/>
          </a:p>
        </p:txBody>
      </p:sp>
      <p:sp>
        <p:nvSpPr>
          <p:cNvPr id="14" name="Text Placeholder 13"/>
          <p:cNvSpPr>
            <a:spLocks noGrp="1"/>
          </p:cNvSpPr>
          <p:nvPr>
            <p:ph type="body" sz="half" idx="2"/>
          </p:nvPr>
        </p:nvSpPr>
        <p:spPr/>
        <p:txBody>
          <a:bodyPr/>
          <a:lstStyle/>
          <a:p>
            <a:r>
              <a:rPr lang="en-US" dirty="0" smtClean="0"/>
              <a:t>Brian [a parent interviewed for the book] isn’t interested in what he calls the ‘child sports industrial complex’…With their lives not scheduled to the hilt, Brian’s kids have time on the weekends to be home and </a:t>
            </a:r>
            <a:r>
              <a:rPr lang="en-US" i="1" dirty="0" smtClean="0"/>
              <a:t>do nothing…</a:t>
            </a:r>
            <a:endParaRPr lang="en-US" dirty="0"/>
          </a:p>
        </p:txBody>
      </p:sp>
      <p:sp>
        <p:nvSpPr>
          <p:cNvPr id="15" name="Text Placeholder 14"/>
          <p:cNvSpPr>
            <a:spLocks noGrp="1"/>
          </p:cNvSpPr>
          <p:nvPr>
            <p:ph type="body" sz="half" idx="10"/>
          </p:nvPr>
        </p:nvSpPr>
        <p:spPr/>
        <p:txBody>
          <a:bodyPr/>
          <a:lstStyle/>
          <a:p>
            <a:r>
              <a:rPr lang="en-US" dirty="0" smtClean="0"/>
              <a:t>Julie </a:t>
            </a:r>
            <a:r>
              <a:rPr lang="en-US" dirty="0" err="1" smtClean="0"/>
              <a:t>Lythcott-Haims</a:t>
            </a:r>
            <a:r>
              <a:rPr lang="en-US" dirty="0" smtClean="0"/>
              <a:t>, How to Raise an Adult, p.296</a:t>
            </a:r>
            <a:endParaRPr lang="en-US" dirty="0"/>
          </a:p>
        </p:txBody>
      </p:sp>
      <p:sp>
        <p:nvSpPr>
          <p:cNvPr id="16" name="Text Placeholder 15"/>
          <p:cNvSpPr>
            <a:spLocks noGrp="1"/>
          </p:cNvSpPr>
          <p:nvPr>
            <p:ph type="body" sz="half" idx="11"/>
          </p:nvPr>
        </p:nvSpPr>
        <p:spPr/>
        <p:txBody>
          <a:bodyPr/>
          <a:lstStyle/>
          <a:p>
            <a:r>
              <a:rPr lang="en-US" dirty="0" smtClean="0"/>
              <a:t>Stanford Dean of Admissions</a:t>
            </a:r>
            <a:endParaRPr lang="en-US" dirty="0"/>
          </a:p>
        </p:txBody>
      </p:sp>
      <p:pic>
        <p:nvPicPr>
          <p:cNvPr id="6146" name="Picture 2" descr="C:\Users\risleyc\Desktop\download (4).jpg"/>
          <p:cNvPicPr>
            <a:picLocks noChangeAspect="1" noChangeArrowheads="1"/>
          </p:cNvPicPr>
          <p:nvPr/>
        </p:nvPicPr>
        <p:blipFill>
          <a:blip r:embed="rId3" cstate="print"/>
          <a:srcRect/>
          <a:stretch>
            <a:fillRect/>
          </a:stretch>
        </p:blipFill>
        <p:spPr bwMode="auto">
          <a:xfrm>
            <a:off x="7258050" y="152400"/>
            <a:ext cx="1733550" cy="26384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Lythcott-Haims</a:t>
            </a:r>
            <a:endParaRPr lang="en-US" dirty="0"/>
          </a:p>
        </p:txBody>
      </p:sp>
      <p:sp>
        <p:nvSpPr>
          <p:cNvPr id="14" name="Text Placeholder 13"/>
          <p:cNvSpPr>
            <a:spLocks noGrp="1"/>
          </p:cNvSpPr>
          <p:nvPr>
            <p:ph type="body" sz="half" idx="2"/>
          </p:nvPr>
        </p:nvSpPr>
        <p:spPr/>
        <p:txBody>
          <a:bodyPr/>
          <a:lstStyle/>
          <a:p>
            <a:r>
              <a:rPr lang="en-US" dirty="0" smtClean="0"/>
              <a:t>‘We take walks, they read, they play, they do their homework. Meanwhile my friends’ kids were at this practice or with this tutor or with this private coach.’</a:t>
            </a:r>
            <a:endParaRPr lang="en-US" dirty="0"/>
          </a:p>
        </p:txBody>
      </p:sp>
      <p:sp>
        <p:nvSpPr>
          <p:cNvPr id="15" name="Text Placeholder 14"/>
          <p:cNvSpPr>
            <a:spLocks noGrp="1"/>
          </p:cNvSpPr>
          <p:nvPr>
            <p:ph type="body" sz="half" idx="10"/>
          </p:nvPr>
        </p:nvSpPr>
        <p:spPr/>
        <p:txBody>
          <a:bodyPr/>
          <a:lstStyle/>
          <a:p>
            <a:r>
              <a:rPr lang="en-US" dirty="0" smtClean="0"/>
              <a:t>Julie </a:t>
            </a:r>
            <a:r>
              <a:rPr lang="en-US" dirty="0" err="1" smtClean="0"/>
              <a:t>Lythcott-Haims</a:t>
            </a:r>
            <a:r>
              <a:rPr lang="en-US" dirty="0" smtClean="0"/>
              <a:t>, How to Raise an Adult, p.296</a:t>
            </a:r>
            <a:endParaRPr lang="en-US" dirty="0"/>
          </a:p>
        </p:txBody>
      </p:sp>
      <p:sp>
        <p:nvSpPr>
          <p:cNvPr id="16" name="Text Placeholder 15"/>
          <p:cNvSpPr>
            <a:spLocks noGrp="1"/>
          </p:cNvSpPr>
          <p:nvPr>
            <p:ph type="body" sz="half" idx="11"/>
          </p:nvPr>
        </p:nvSpPr>
        <p:spPr/>
        <p:txBody>
          <a:bodyPr/>
          <a:lstStyle/>
          <a:p>
            <a:r>
              <a:rPr lang="en-US" dirty="0" smtClean="0"/>
              <a:t>Stanford Dean of Admissions</a:t>
            </a:r>
            <a:endParaRPr lang="en-US" dirty="0"/>
          </a:p>
        </p:txBody>
      </p:sp>
      <p:pic>
        <p:nvPicPr>
          <p:cNvPr id="8" name="Picture 2" descr="C:\Users\risleyc\Desktop\download (4).jpg"/>
          <p:cNvPicPr>
            <a:picLocks noChangeAspect="1" noChangeArrowheads="1"/>
          </p:cNvPicPr>
          <p:nvPr/>
        </p:nvPicPr>
        <p:blipFill>
          <a:blip r:embed="rId3" cstate="print"/>
          <a:srcRect/>
          <a:stretch>
            <a:fillRect/>
          </a:stretch>
        </p:blipFill>
        <p:spPr bwMode="auto">
          <a:xfrm>
            <a:off x="7258050" y="152400"/>
            <a:ext cx="1733550" cy="2638425"/>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u="sng" dirty="0" smtClean="0"/>
              <a:t>Parenting Today</a:t>
            </a:r>
          </a:p>
          <a:p>
            <a:pPr marL="742950" indent="-742950">
              <a:buFontTx/>
              <a:buChar char="-"/>
            </a:pPr>
            <a:r>
              <a:rPr lang="en-US" dirty="0" smtClean="0"/>
              <a:t>Isn’t working for the kids</a:t>
            </a:r>
          </a:p>
          <a:p>
            <a:pPr marL="742950" indent="-742950">
              <a:buFontTx/>
              <a:buChar char="-"/>
            </a:pPr>
            <a:r>
              <a:rPr lang="en-US" dirty="0" smtClean="0"/>
              <a:t>Isn’t working for the parents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A happy marriage is the foundation for your family</a:t>
            </a:r>
          </a:p>
          <a:p>
            <a:pPr marL="742950" indent="-742950">
              <a:buAutoNum type="arabicPeriod"/>
            </a:pPr>
            <a:r>
              <a:rPr lang="en-US" dirty="0" smtClean="0"/>
              <a:t>Takes time</a:t>
            </a:r>
          </a:p>
          <a:p>
            <a:pPr marL="742950" indent="-742950">
              <a:buAutoNum type="arabicPeriod"/>
            </a:pPr>
            <a:r>
              <a:rPr lang="en-US" dirty="0" smtClean="0"/>
              <a:t>Be prepared for the strain</a:t>
            </a:r>
          </a:p>
          <a:p>
            <a:pPr marL="742950" indent="-742950">
              <a:buAutoNum type="arabicPeriod"/>
            </a:pPr>
            <a:endParaRPr lang="en-US" dirty="0" smtClean="0"/>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2. Your relationship with your spouse</a:t>
            </a:r>
            <a:endParaRPr lang="en-US" dirty="0"/>
          </a:p>
        </p:txBody>
      </p:sp>
      <p:sp>
        <p:nvSpPr>
          <p:cNvPr id="4" name="Rounded Rectangle 3"/>
          <p:cNvSpPr/>
          <p:nvPr/>
        </p:nvSpPr>
        <p:spPr bwMode="auto">
          <a:xfrm>
            <a:off x="1752600" y="2743200"/>
            <a:ext cx="5943600" cy="1588127"/>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CARE group talk: How Parenting Affects Your Marriage</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A happy marriage is the foundation for your family</a:t>
            </a:r>
          </a:p>
          <a:p>
            <a:pPr marL="742950" indent="-742950">
              <a:buAutoNum type="arabicPeriod"/>
            </a:pPr>
            <a:r>
              <a:rPr lang="en-US" dirty="0" smtClean="0"/>
              <a:t>Takes time</a:t>
            </a:r>
          </a:p>
          <a:p>
            <a:pPr marL="742950" indent="-742950">
              <a:buAutoNum type="arabicPeriod"/>
            </a:pPr>
            <a:r>
              <a:rPr lang="en-US" dirty="0" smtClean="0"/>
              <a:t>Be prepared for the strain</a:t>
            </a:r>
          </a:p>
          <a:p>
            <a:pPr marL="742950" indent="-742950">
              <a:buAutoNum type="arabicPeriod"/>
            </a:pPr>
            <a:r>
              <a:rPr lang="en-US" dirty="0" smtClean="0"/>
              <a:t>Moms, let dad try things too</a:t>
            </a:r>
          </a:p>
          <a:p>
            <a:pPr marL="742950" indent="-742950">
              <a:buAutoNum type="arabicPeriod"/>
            </a:pPr>
            <a:endParaRPr lang="en-US" dirty="0" smtClean="0"/>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2. Your relationship with your spouse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1450" y="119063"/>
            <a:ext cx="6229350" cy="1328737"/>
          </a:xfrm>
        </p:spPr>
        <p:txBody>
          <a:bodyPr/>
          <a:lstStyle/>
          <a:p>
            <a:r>
              <a:rPr lang="en-US" smtClean="0">
                <a:ea typeface="ＭＳ Ｐゴシック" pitchFamily="34" charset="-128"/>
              </a:rPr>
              <a:t>Dr. Emerson Eggerichs</a:t>
            </a:r>
          </a:p>
        </p:txBody>
      </p:sp>
      <p:sp>
        <p:nvSpPr>
          <p:cNvPr id="4" name="Text Placeholder 3"/>
          <p:cNvSpPr>
            <a:spLocks noGrp="1"/>
          </p:cNvSpPr>
          <p:nvPr>
            <p:ph type="body" sz="half" idx="2"/>
          </p:nvPr>
        </p:nvSpPr>
        <p:spPr/>
        <p:txBody>
          <a:bodyPr/>
          <a:lstStyle/>
          <a:p>
            <a:r>
              <a:rPr lang="en-US" smtClean="0">
                <a:ea typeface="ＭＳ Ｐゴシック" pitchFamily="34" charset="-128"/>
              </a:rPr>
              <a:t>I often hear many wives complain that their husbands are too disconnected and passive on family matters.</a:t>
            </a:r>
          </a:p>
          <a:p>
            <a:r>
              <a:rPr lang="en-US" smtClean="0">
                <a:ea typeface="ＭＳ Ｐゴシック" pitchFamily="34" charset="-128"/>
              </a:rPr>
              <a:t>But why is he passive?</a:t>
            </a:r>
          </a:p>
          <a:p>
            <a:r>
              <a:rPr lang="en-US" smtClean="0">
                <a:ea typeface="ＭＳ Ｐゴシック" pitchFamily="34" charset="-128"/>
              </a:rPr>
              <a:t>Quite likely in the past, every time he tried to step up to the plate, she had a better idea.</a:t>
            </a:r>
          </a:p>
        </p:txBody>
      </p:sp>
      <p:sp>
        <p:nvSpPr>
          <p:cNvPr id="30724" name="Text Placeholder 4"/>
          <p:cNvSpPr>
            <a:spLocks noGrp="1"/>
          </p:cNvSpPr>
          <p:nvPr>
            <p:ph type="body" sz="half" idx="10"/>
          </p:nvPr>
        </p:nvSpPr>
        <p:spPr>
          <a:xfrm>
            <a:off x="152400" y="1524000"/>
            <a:ext cx="6248400" cy="1447800"/>
          </a:xfrm>
        </p:spPr>
        <p:txBody>
          <a:bodyPr/>
          <a:lstStyle/>
          <a:p>
            <a:r>
              <a:rPr lang="en-US" smtClean="0">
                <a:ea typeface="ＭＳ Ｐゴシック" pitchFamily="34" charset="-128"/>
              </a:rPr>
              <a:t>Eggerichs , Love and Respect, p. 222</a:t>
            </a:r>
          </a:p>
        </p:txBody>
      </p:sp>
      <p:pic>
        <p:nvPicPr>
          <p:cNvPr id="30725" name="Picture 2" descr="http://ecx.images-amazon.com/images/I/51eanPAh9kL.jpg"/>
          <p:cNvPicPr>
            <a:picLocks noChangeAspect="1" noChangeArrowheads="1"/>
          </p:cNvPicPr>
          <p:nvPr/>
        </p:nvPicPr>
        <p:blipFill>
          <a:blip r:embed="rId2" cstate="print"/>
          <a:srcRect/>
          <a:stretch>
            <a:fillRect/>
          </a:stretch>
        </p:blipFill>
        <p:spPr bwMode="auto">
          <a:xfrm>
            <a:off x="6858000" y="76200"/>
            <a:ext cx="2209800" cy="2946400"/>
          </a:xfrm>
          <a:prstGeom prst="rect">
            <a:avLst/>
          </a:prstGeom>
          <a:noFill/>
          <a:ln w="9525">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-This assumes that we are with them </a:t>
            </a:r>
            <a:r>
              <a:rPr lang="en-US" u="sng" dirty="0" smtClean="0"/>
              <a:t>a lot</a:t>
            </a:r>
            <a:r>
              <a:rPr lang="en-US" dirty="0" smtClean="0"/>
              <a:t> and talking </a:t>
            </a:r>
            <a:r>
              <a:rPr lang="en-US" u="sng" dirty="0" smtClean="0"/>
              <a:t>a lot</a:t>
            </a:r>
            <a:endParaRPr lang="en-US" dirty="0" smtClean="0"/>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4" name="Rounded Rectangle 3"/>
          <p:cNvSpPr/>
          <p:nvPr/>
        </p:nvSpPr>
        <p:spPr bwMode="auto">
          <a:xfrm>
            <a:off x="141514" y="2132481"/>
            <a:ext cx="8915400" cy="308392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b="1" dirty="0" smtClean="0">
                <a:solidFill>
                  <a:schemeClr val="bg1"/>
                </a:solidFill>
              </a:rPr>
              <a:t>Deut 6:7</a:t>
            </a:r>
          </a:p>
          <a:p>
            <a:pPr marL="174625" indent="-174625">
              <a:lnSpc>
                <a:spcPct val="90000"/>
              </a:lnSpc>
            </a:pPr>
            <a:r>
              <a:rPr lang="en-US" sz="3600" dirty="0" smtClean="0"/>
              <a:t>Repeat them again and again to your children. Talk about them when you are at home and when you are on the road, when you are going to bed and when you are getting up.</a:t>
            </a:r>
            <a:endParaRPr lang="en-US" sz="36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Barna</a:t>
            </a:r>
            <a:endParaRPr lang="en-US" dirty="0"/>
          </a:p>
        </p:txBody>
      </p:sp>
      <p:sp>
        <p:nvSpPr>
          <p:cNvPr id="14" name="Text Placeholder 13"/>
          <p:cNvSpPr>
            <a:spLocks noGrp="1"/>
          </p:cNvSpPr>
          <p:nvPr>
            <p:ph type="body" sz="half" idx="2"/>
          </p:nvPr>
        </p:nvSpPr>
        <p:spPr/>
        <p:txBody>
          <a:bodyPr/>
          <a:lstStyle/>
          <a:p>
            <a:r>
              <a:rPr lang="en-US" dirty="0" smtClean="0"/>
              <a:t>The research revealed an amazing insight into just how much time was spent in dialogue between parent and child on a typical day. </a:t>
            </a:r>
            <a:endParaRPr lang="en-US" dirty="0"/>
          </a:p>
        </p:txBody>
      </p:sp>
      <p:sp>
        <p:nvSpPr>
          <p:cNvPr id="15" name="Text Placeholder 14"/>
          <p:cNvSpPr>
            <a:spLocks noGrp="1"/>
          </p:cNvSpPr>
          <p:nvPr>
            <p:ph type="body" sz="half" idx="10"/>
          </p:nvPr>
        </p:nvSpPr>
        <p:spPr/>
        <p:txBody>
          <a:bodyPr/>
          <a:lstStyle/>
          <a:p>
            <a:r>
              <a:rPr lang="en-US" dirty="0" smtClean="0"/>
              <a:t>George Barna, Revolutionary Parenting, p.29</a:t>
            </a:r>
            <a:endParaRPr lang="en-US" dirty="0"/>
          </a:p>
        </p:txBody>
      </p:sp>
      <p:sp>
        <p:nvSpPr>
          <p:cNvPr id="16" name="Text Placeholder 15"/>
          <p:cNvSpPr>
            <a:spLocks noGrp="1"/>
          </p:cNvSpPr>
          <p:nvPr>
            <p:ph type="body" sz="half" idx="11"/>
          </p:nvPr>
        </p:nvSpPr>
        <p:spPr/>
        <p:txBody>
          <a:bodyPr/>
          <a:lstStyle/>
          <a:p>
            <a:r>
              <a:rPr lang="en-US" dirty="0" smtClean="0"/>
              <a:t>Researcher and Author</a:t>
            </a:r>
            <a:endParaRPr lang="en-US" dirty="0"/>
          </a:p>
        </p:txBody>
      </p:sp>
      <p:pic>
        <p:nvPicPr>
          <p:cNvPr id="8" name="Picture 2" descr="C:\Users\risleyc\Desktop\download (3).jpg"/>
          <p:cNvPicPr>
            <a:picLocks noChangeAspect="1" noChangeArrowheads="1"/>
          </p:cNvPicPr>
          <p:nvPr/>
        </p:nvPicPr>
        <p:blipFill>
          <a:blip r:embed="rId3" cstate="print"/>
          <a:srcRect/>
          <a:stretch>
            <a:fillRect/>
          </a:stretch>
        </p:blipFill>
        <p:spPr bwMode="auto">
          <a:xfrm>
            <a:off x="7067550" y="228600"/>
            <a:ext cx="1847850" cy="24669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Barna</a:t>
            </a:r>
            <a:endParaRPr lang="en-US" dirty="0"/>
          </a:p>
        </p:txBody>
      </p:sp>
      <p:sp>
        <p:nvSpPr>
          <p:cNvPr id="14" name="Text Placeholder 13"/>
          <p:cNvSpPr>
            <a:spLocks noGrp="1"/>
          </p:cNvSpPr>
          <p:nvPr>
            <p:ph type="body" sz="half" idx="2"/>
          </p:nvPr>
        </p:nvSpPr>
        <p:spPr/>
        <p:txBody>
          <a:bodyPr/>
          <a:lstStyle/>
          <a:p>
            <a:r>
              <a:rPr lang="en-US" dirty="0" smtClean="0"/>
              <a:t>[In Revolutionary Families, t]he figures ranged between 90 and 120 minutes (verified by both the parent and the child, independent of each other). </a:t>
            </a:r>
          </a:p>
        </p:txBody>
      </p:sp>
      <p:sp>
        <p:nvSpPr>
          <p:cNvPr id="15" name="Text Placeholder 14"/>
          <p:cNvSpPr>
            <a:spLocks noGrp="1"/>
          </p:cNvSpPr>
          <p:nvPr>
            <p:ph type="body" sz="half" idx="10"/>
          </p:nvPr>
        </p:nvSpPr>
        <p:spPr/>
        <p:txBody>
          <a:bodyPr/>
          <a:lstStyle/>
          <a:p>
            <a:r>
              <a:rPr lang="en-US" dirty="0" smtClean="0"/>
              <a:t>George Barna, Revolutionary Parenting, p.29</a:t>
            </a:r>
            <a:endParaRPr lang="en-US" dirty="0"/>
          </a:p>
        </p:txBody>
      </p:sp>
      <p:sp>
        <p:nvSpPr>
          <p:cNvPr id="16" name="Text Placeholder 15"/>
          <p:cNvSpPr>
            <a:spLocks noGrp="1"/>
          </p:cNvSpPr>
          <p:nvPr>
            <p:ph type="body" sz="half" idx="11"/>
          </p:nvPr>
        </p:nvSpPr>
        <p:spPr/>
        <p:txBody>
          <a:bodyPr/>
          <a:lstStyle/>
          <a:p>
            <a:r>
              <a:rPr lang="en-US" dirty="0" smtClean="0"/>
              <a:t>Researcher and Author</a:t>
            </a:r>
            <a:endParaRPr lang="en-US" dirty="0"/>
          </a:p>
        </p:txBody>
      </p:sp>
      <p:pic>
        <p:nvPicPr>
          <p:cNvPr id="8" name="Picture 2" descr="C:\Users\risleyc\Desktop\download (3).jpg"/>
          <p:cNvPicPr>
            <a:picLocks noChangeAspect="1" noChangeArrowheads="1"/>
          </p:cNvPicPr>
          <p:nvPr/>
        </p:nvPicPr>
        <p:blipFill>
          <a:blip r:embed="rId3" cstate="print"/>
          <a:srcRect/>
          <a:stretch>
            <a:fillRect/>
          </a:stretch>
        </p:blipFill>
        <p:spPr bwMode="auto">
          <a:xfrm>
            <a:off x="7067550" y="228600"/>
            <a:ext cx="1847850" cy="2466975"/>
          </a:xfrm>
          <a:prstGeom prst="rect">
            <a:avLst/>
          </a:prstGeom>
          <a:no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Barna</a:t>
            </a:r>
            <a:endParaRPr lang="en-US" dirty="0"/>
          </a:p>
        </p:txBody>
      </p:sp>
      <p:sp>
        <p:nvSpPr>
          <p:cNvPr id="14" name="Text Placeholder 13"/>
          <p:cNvSpPr>
            <a:spLocks noGrp="1"/>
          </p:cNvSpPr>
          <p:nvPr>
            <p:ph type="body" sz="half" idx="2"/>
          </p:nvPr>
        </p:nvSpPr>
        <p:spPr/>
        <p:txBody>
          <a:bodyPr/>
          <a:lstStyle/>
          <a:p>
            <a:r>
              <a:rPr lang="en-US" dirty="0" smtClean="0"/>
              <a:t>To place that in context, the typical American family registers less than fifteen minutes of direct parent-child conversation each day.</a:t>
            </a:r>
            <a:endParaRPr lang="en-US" dirty="0"/>
          </a:p>
        </p:txBody>
      </p:sp>
      <p:sp>
        <p:nvSpPr>
          <p:cNvPr id="15" name="Text Placeholder 14"/>
          <p:cNvSpPr>
            <a:spLocks noGrp="1"/>
          </p:cNvSpPr>
          <p:nvPr>
            <p:ph type="body" sz="half" idx="10"/>
          </p:nvPr>
        </p:nvSpPr>
        <p:spPr/>
        <p:txBody>
          <a:bodyPr/>
          <a:lstStyle/>
          <a:p>
            <a:r>
              <a:rPr lang="en-US" dirty="0" smtClean="0"/>
              <a:t>George Barna, Revolutionary Parenting, p.29</a:t>
            </a:r>
            <a:endParaRPr lang="en-US" dirty="0"/>
          </a:p>
        </p:txBody>
      </p:sp>
      <p:sp>
        <p:nvSpPr>
          <p:cNvPr id="16" name="Text Placeholder 15"/>
          <p:cNvSpPr>
            <a:spLocks noGrp="1"/>
          </p:cNvSpPr>
          <p:nvPr>
            <p:ph type="body" sz="half" idx="11"/>
          </p:nvPr>
        </p:nvSpPr>
        <p:spPr/>
        <p:txBody>
          <a:bodyPr/>
          <a:lstStyle/>
          <a:p>
            <a:r>
              <a:rPr lang="en-US" dirty="0" smtClean="0"/>
              <a:t>Researcher and Author</a:t>
            </a:r>
            <a:endParaRPr lang="en-US" dirty="0"/>
          </a:p>
        </p:txBody>
      </p:sp>
      <p:pic>
        <p:nvPicPr>
          <p:cNvPr id="9" name="Picture 2" descr="C:\Users\risleyc\Desktop\download (3).jpg"/>
          <p:cNvPicPr>
            <a:picLocks noChangeAspect="1" noChangeArrowheads="1"/>
          </p:cNvPicPr>
          <p:nvPr/>
        </p:nvPicPr>
        <p:blipFill>
          <a:blip r:embed="rId3" cstate="print"/>
          <a:srcRect/>
          <a:stretch>
            <a:fillRect/>
          </a:stretch>
        </p:blipFill>
        <p:spPr bwMode="auto">
          <a:xfrm>
            <a:off x="7067550" y="228600"/>
            <a:ext cx="1847850" cy="2466975"/>
          </a:xfrm>
          <a:prstGeom prst="rect">
            <a:avLst/>
          </a:prstGeom>
          <a:noFill/>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-This assumes that we are with them </a:t>
            </a:r>
            <a:r>
              <a:rPr lang="en-US" u="sng" dirty="0" smtClean="0"/>
              <a:t>a lot</a:t>
            </a:r>
            <a:r>
              <a:rPr lang="en-US" dirty="0" smtClean="0"/>
              <a:t> and talking </a:t>
            </a:r>
            <a:r>
              <a:rPr lang="en-US" u="sng" dirty="0" smtClean="0"/>
              <a:t>a lot</a:t>
            </a:r>
            <a:endParaRPr lang="en-US" dirty="0" smtClean="0"/>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5" name="Rounded Rectangle 4"/>
          <p:cNvSpPr/>
          <p:nvPr/>
        </p:nvSpPr>
        <p:spPr bwMode="auto">
          <a:xfrm>
            <a:off x="1143000" y="2720876"/>
            <a:ext cx="7467600" cy="2308324"/>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8000" dirty="0" smtClean="0">
                <a:solidFill>
                  <a:schemeClr val="bg1"/>
                </a:solidFill>
              </a:rPr>
              <a:t>90-120 minutes </a:t>
            </a:r>
            <a:r>
              <a:rPr lang="en-US" sz="8000" dirty="0" err="1" smtClean="0">
                <a:solidFill>
                  <a:schemeClr val="bg1"/>
                </a:solidFill>
              </a:rPr>
              <a:t>vs</a:t>
            </a:r>
            <a:r>
              <a:rPr lang="en-US" sz="8000" dirty="0" smtClean="0">
                <a:solidFill>
                  <a:schemeClr val="bg1"/>
                </a:solidFill>
              </a:rPr>
              <a:t> 15 minutes!</a:t>
            </a:r>
            <a:endParaRPr lang="en-US" sz="8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-This assumes that we are with them </a:t>
            </a:r>
            <a:r>
              <a:rPr lang="en-US" u="sng" dirty="0" smtClean="0"/>
              <a:t>a lot</a:t>
            </a:r>
            <a:r>
              <a:rPr lang="en-US" dirty="0" smtClean="0"/>
              <a:t> and talking </a:t>
            </a:r>
            <a:r>
              <a:rPr lang="en-US" u="sng" dirty="0" smtClean="0"/>
              <a:t>a lot</a:t>
            </a:r>
            <a:endParaRPr lang="en-US" dirty="0" smtClean="0"/>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5" name="Rounded Rectangle 4"/>
          <p:cNvSpPr/>
          <p:nvPr/>
        </p:nvSpPr>
        <p:spPr bwMode="auto">
          <a:xfrm>
            <a:off x="1143000" y="2720876"/>
            <a:ext cx="7467600" cy="1200329"/>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8000" dirty="0" smtClean="0">
                <a:solidFill>
                  <a:schemeClr val="bg1"/>
                </a:solidFill>
              </a:rPr>
              <a:t>NO TV!!!</a:t>
            </a:r>
            <a:endParaRPr lang="en-US" sz="8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Jennifer Senior</a:t>
            </a:r>
            <a:endParaRPr lang="en-US" dirty="0"/>
          </a:p>
        </p:txBody>
      </p:sp>
      <p:sp>
        <p:nvSpPr>
          <p:cNvPr id="14" name="Text Placeholder 13"/>
          <p:cNvSpPr>
            <a:spLocks noGrp="1"/>
          </p:cNvSpPr>
          <p:nvPr>
            <p:ph type="body" sz="half" idx="2"/>
          </p:nvPr>
        </p:nvSpPr>
        <p:spPr/>
        <p:txBody>
          <a:bodyPr/>
          <a:lstStyle/>
          <a:p>
            <a:r>
              <a:rPr lang="en-US" dirty="0" smtClean="0"/>
              <a:t>[Margaret Mead wrote a book called </a:t>
            </a:r>
            <a:r>
              <a:rPr lang="en-US" i="1" dirty="0" smtClean="0"/>
              <a:t>Keep Your Powder Dry</a:t>
            </a:r>
            <a:r>
              <a:rPr lang="en-US" dirty="0" smtClean="0"/>
              <a:t>, and as an anthropologist who was familiar with cultures around the world,] </a:t>
            </a:r>
          </a:p>
        </p:txBody>
      </p:sp>
      <p:sp>
        <p:nvSpPr>
          <p:cNvPr id="15" name="Text Placeholder 14"/>
          <p:cNvSpPr>
            <a:spLocks noGrp="1"/>
          </p:cNvSpPr>
          <p:nvPr>
            <p:ph type="body" sz="half" idx="10"/>
          </p:nvPr>
        </p:nvSpPr>
        <p:spPr/>
        <p:txBody>
          <a:bodyPr/>
          <a:lstStyle/>
          <a:p>
            <a:r>
              <a:rPr lang="en-US" dirty="0" smtClean="0"/>
              <a:t>Jennifer Senior, All Joy and No Fun – The Paradox of Modern Parenting, p. 135</a:t>
            </a:r>
            <a:endParaRPr lang="en-US" dirty="0"/>
          </a:p>
        </p:txBody>
      </p:sp>
      <p:sp>
        <p:nvSpPr>
          <p:cNvPr id="16" name="Text Placeholder 15"/>
          <p:cNvSpPr>
            <a:spLocks noGrp="1"/>
          </p:cNvSpPr>
          <p:nvPr>
            <p:ph type="body" sz="half" idx="11"/>
          </p:nvPr>
        </p:nvSpPr>
        <p:spPr/>
        <p:txBody>
          <a:bodyPr/>
          <a:lstStyle/>
          <a:p>
            <a:r>
              <a:rPr lang="en-US" dirty="0" smtClean="0"/>
              <a:t>Editor and Author</a:t>
            </a:r>
            <a:endParaRPr lang="en-US" dirty="0"/>
          </a:p>
        </p:txBody>
      </p:sp>
      <p:pic>
        <p:nvPicPr>
          <p:cNvPr id="1026" name="Picture 2" descr="C:\Users\risleyc\Desktop\download.jpg"/>
          <p:cNvPicPr>
            <a:picLocks noChangeAspect="1" noChangeArrowheads="1"/>
          </p:cNvPicPr>
          <p:nvPr/>
        </p:nvPicPr>
        <p:blipFill>
          <a:blip r:embed="rId3" cstate="print"/>
          <a:srcRect/>
          <a:stretch>
            <a:fillRect/>
          </a:stretch>
        </p:blipFill>
        <p:spPr bwMode="auto">
          <a:xfrm>
            <a:off x="7315200" y="200024"/>
            <a:ext cx="1743075" cy="261937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Fleming</a:t>
            </a:r>
            <a:endParaRPr lang="en-US" dirty="0"/>
          </a:p>
        </p:txBody>
      </p:sp>
      <p:sp>
        <p:nvSpPr>
          <p:cNvPr id="14" name="Text Placeholder 13"/>
          <p:cNvSpPr>
            <a:spLocks noGrp="1"/>
          </p:cNvSpPr>
          <p:nvPr>
            <p:ph type="body" sz="half" idx="2"/>
          </p:nvPr>
        </p:nvSpPr>
        <p:spPr/>
        <p:txBody>
          <a:bodyPr/>
          <a:lstStyle/>
          <a:p>
            <a:r>
              <a:rPr lang="en-US" dirty="0" smtClean="0"/>
              <a:t>Naturally we can’t expect the daycare worker, the baby-sitter, or the preschool teacher to shepherd our children as lovingly as we can, because the children aren’t theirs. </a:t>
            </a:r>
          </a:p>
          <a:p>
            <a:r>
              <a:rPr lang="en-US" dirty="0" smtClean="0"/>
              <a:t>God holds us accountable for the children He has placed in our care.</a:t>
            </a:r>
            <a:endParaRPr lang="en-US" dirty="0"/>
          </a:p>
        </p:txBody>
      </p:sp>
      <p:sp>
        <p:nvSpPr>
          <p:cNvPr id="15" name="Text Placeholder 14"/>
          <p:cNvSpPr>
            <a:spLocks noGrp="1"/>
          </p:cNvSpPr>
          <p:nvPr>
            <p:ph type="body" sz="half" idx="10"/>
          </p:nvPr>
        </p:nvSpPr>
        <p:spPr/>
        <p:txBody>
          <a:bodyPr/>
          <a:lstStyle/>
          <a:p>
            <a:r>
              <a:rPr lang="en-US" dirty="0" smtClean="0"/>
              <a:t>Fleming, A Mother’s Heart, p. 22</a:t>
            </a:r>
            <a:endParaRPr lang="en-US" dirty="0"/>
          </a:p>
        </p:txBody>
      </p:sp>
      <p:sp>
        <p:nvSpPr>
          <p:cNvPr id="16" name="Text Placeholder 15"/>
          <p:cNvSpPr>
            <a:spLocks noGrp="1"/>
          </p:cNvSpPr>
          <p:nvPr>
            <p:ph type="body" sz="half" idx="11"/>
          </p:nvPr>
        </p:nvSpPr>
        <p:spPr/>
        <p:txBody>
          <a:bodyPr/>
          <a:lstStyle/>
          <a:p>
            <a:r>
              <a:rPr lang="en-US" dirty="0" smtClean="0"/>
              <a:t>Christian  Mom and Author</a:t>
            </a:r>
            <a:endParaRPr lang="en-US" dirty="0"/>
          </a:p>
        </p:txBody>
      </p:sp>
      <p:pic>
        <p:nvPicPr>
          <p:cNvPr id="7172" name="Picture 4" descr="C:\Users\risleyc\Desktop\download (6).jpg"/>
          <p:cNvPicPr>
            <a:picLocks noChangeAspect="1" noChangeArrowheads="1"/>
          </p:cNvPicPr>
          <p:nvPr/>
        </p:nvPicPr>
        <p:blipFill>
          <a:blip r:embed="rId3" cstate="print"/>
          <a:srcRect/>
          <a:stretch>
            <a:fillRect/>
          </a:stretch>
        </p:blipFill>
        <p:spPr bwMode="auto">
          <a:xfrm>
            <a:off x="7181850" y="104774"/>
            <a:ext cx="1733550" cy="263842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4" name="Rounded Rectangle 3"/>
          <p:cNvSpPr/>
          <p:nvPr/>
        </p:nvSpPr>
        <p:spPr bwMode="auto">
          <a:xfrm>
            <a:off x="1752600" y="2743200"/>
            <a:ext cx="4114800" cy="1089529"/>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Servant Team Meeting Fall 2012</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pPr marL="742950" indent="-742950"/>
            <a:r>
              <a:rPr lang="en-US" dirty="0" smtClean="0"/>
              <a:t>	- Discipline</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Crabb</a:t>
            </a:r>
            <a:endParaRPr lang="en-US" dirty="0"/>
          </a:p>
        </p:txBody>
      </p:sp>
      <p:sp>
        <p:nvSpPr>
          <p:cNvPr id="14" name="Text Placeholder 13"/>
          <p:cNvSpPr>
            <a:spLocks noGrp="1"/>
          </p:cNvSpPr>
          <p:nvPr>
            <p:ph type="body" sz="half" idx="2"/>
          </p:nvPr>
        </p:nvSpPr>
        <p:spPr/>
        <p:txBody>
          <a:bodyPr/>
          <a:lstStyle/>
          <a:p>
            <a:r>
              <a:rPr lang="en-US" dirty="0" smtClean="0"/>
              <a:t>Children, I suspect, would become more manageable and infinitely more loveable if parents would answer, properly and with some consistency, a few elementary questions that all kids ask</a:t>
            </a:r>
            <a:endParaRPr lang="en-US" dirty="0"/>
          </a:p>
        </p:txBody>
      </p:sp>
      <p:sp>
        <p:nvSpPr>
          <p:cNvPr id="15" name="Text Placeholder 14"/>
          <p:cNvSpPr>
            <a:spLocks noGrp="1"/>
          </p:cNvSpPr>
          <p:nvPr>
            <p:ph type="body" sz="half" idx="10"/>
          </p:nvPr>
        </p:nvSpPr>
        <p:spPr/>
        <p:txBody>
          <a:bodyPr/>
          <a:lstStyle/>
          <a:p>
            <a:r>
              <a:rPr lang="en-US" dirty="0" smtClean="0"/>
              <a:t>Crabb, Understanding People, p. 18</a:t>
            </a:r>
            <a:endParaRPr lang="en-US" dirty="0"/>
          </a:p>
        </p:txBody>
      </p:sp>
      <p:sp>
        <p:nvSpPr>
          <p:cNvPr id="16" name="Text Placeholder 15"/>
          <p:cNvSpPr>
            <a:spLocks noGrp="1"/>
          </p:cNvSpPr>
          <p:nvPr>
            <p:ph type="body" sz="half" idx="11"/>
          </p:nvPr>
        </p:nvSpPr>
        <p:spPr/>
        <p:txBody>
          <a:bodyPr/>
          <a:lstStyle/>
          <a:p>
            <a:r>
              <a:rPr lang="en-US" dirty="0" smtClean="0"/>
              <a:t>Christian Psychologist and Author</a:t>
            </a:r>
            <a:endParaRPr lang="en-US" dirty="0"/>
          </a:p>
        </p:txBody>
      </p:sp>
      <p:pic>
        <p:nvPicPr>
          <p:cNvPr id="8194" name="Picture 2" descr="C:\Users\risleyc\Desktop\download (7).jpg"/>
          <p:cNvPicPr>
            <a:picLocks noChangeAspect="1" noChangeArrowheads="1"/>
          </p:cNvPicPr>
          <p:nvPr/>
        </p:nvPicPr>
        <p:blipFill>
          <a:blip r:embed="rId3" cstate="print"/>
          <a:srcRect/>
          <a:stretch>
            <a:fillRect/>
          </a:stretch>
        </p:blipFill>
        <p:spPr bwMode="auto">
          <a:xfrm>
            <a:off x="7191375" y="152400"/>
            <a:ext cx="1724025" cy="26574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Crabb</a:t>
            </a:r>
            <a:endParaRPr lang="en-US" dirty="0"/>
          </a:p>
        </p:txBody>
      </p:sp>
      <p:sp>
        <p:nvSpPr>
          <p:cNvPr id="14" name="Text Placeholder 13"/>
          <p:cNvSpPr>
            <a:spLocks noGrp="1"/>
          </p:cNvSpPr>
          <p:nvPr>
            <p:ph type="body" sz="half" idx="2"/>
          </p:nvPr>
        </p:nvSpPr>
        <p:spPr/>
        <p:txBody>
          <a:bodyPr/>
          <a:lstStyle/>
          <a:p>
            <a:r>
              <a:rPr lang="en-US" dirty="0" smtClean="0"/>
              <a:t>First, “Am I loved?” Correct answer: “Yes, deeply – and here’s the unmistakable evidence of my rich, committed involvement with you.”</a:t>
            </a:r>
            <a:endParaRPr lang="en-US" dirty="0"/>
          </a:p>
        </p:txBody>
      </p:sp>
      <p:sp>
        <p:nvSpPr>
          <p:cNvPr id="15" name="Text Placeholder 14"/>
          <p:cNvSpPr>
            <a:spLocks noGrp="1"/>
          </p:cNvSpPr>
          <p:nvPr>
            <p:ph type="body" sz="half" idx="10"/>
          </p:nvPr>
        </p:nvSpPr>
        <p:spPr/>
        <p:txBody>
          <a:bodyPr/>
          <a:lstStyle/>
          <a:p>
            <a:r>
              <a:rPr lang="en-US" dirty="0" smtClean="0"/>
              <a:t>Crabb, Understanding People, p. 18</a:t>
            </a:r>
            <a:endParaRPr lang="en-US" dirty="0"/>
          </a:p>
        </p:txBody>
      </p:sp>
      <p:sp>
        <p:nvSpPr>
          <p:cNvPr id="16" name="Text Placeholder 15"/>
          <p:cNvSpPr>
            <a:spLocks noGrp="1"/>
          </p:cNvSpPr>
          <p:nvPr>
            <p:ph type="body" sz="half" idx="11"/>
          </p:nvPr>
        </p:nvSpPr>
        <p:spPr/>
        <p:txBody>
          <a:bodyPr/>
          <a:lstStyle/>
          <a:p>
            <a:r>
              <a:rPr lang="en-US" dirty="0" smtClean="0"/>
              <a:t>Christian Psychologist and Author</a:t>
            </a:r>
            <a:endParaRPr lang="en-US" dirty="0"/>
          </a:p>
        </p:txBody>
      </p:sp>
      <p:pic>
        <p:nvPicPr>
          <p:cNvPr id="8" name="Picture 2" descr="C:\Users\risleyc\Desktop\download (7).jpg"/>
          <p:cNvPicPr>
            <a:picLocks noChangeAspect="1" noChangeArrowheads="1"/>
          </p:cNvPicPr>
          <p:nvPr/>
        </p:nvPicPr>
        <p:blipFill>
          <a:blip r:embed="rId3" cstate="print"/>
          <a:srcRect/>
          <a:stretch>
            <a:fillRect/>
          </a:stretch>
        </p:blipFill>
        <p:spPr bwMode="auto">
          <a:xfrm>
            <a:off x="7191375" y="152400"/>
            <a:ext cx="1724025" cy="2657475"/>
          </a:xfrm>
          <a:prstGeom prst="rect">
            <a:avLst/>
          </a:prstGeom>
          <a:noFill/>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Crabb</a:t>
            </a:r>
            <a:endParaRPr lang="en-US" dirty="0"/>
          </a:p>
        </p:txBody>
      </p:sp>
      <p:sp>
        <p:nvSpPr>
          <p:cNvPr id="14" name="Text Placeholder 13"/>
          <p:cNvSpPr>
            <a:spLocks noGrp="1"/>
          </p:cNvSpPr>
          <p:nvPr>
            <p:ph type="body" sz="half" idx="2"/>
          </p:nvPr>
        </p:nvSpPr>
        <p:spPr/>
        <p:txBody>
          <a:bodyPr/>
          <a:lstStyle/>
          <a:p>
            <a:r>
              <a:rPr lang="en-US" dirty="0" smtClean="0"/>
              <a:t>Second, “Can I get my own way?” Correct answer: “No, not without cost, and here is a sample of the painful consequences that result from bucking against God’s plan.</a:t>
            </a:r>
            <a:endParaRPr lang="en-US" dirty="0"/>
          </a:p>
        </p:txBody>
      </p:sp>
      <p:sp>
        <p:nvSpPr>
          <p:cNvPr id="15" name="Text Placeholder 14"/>
          <p:cNvSpPr>
            <a:spLocks noGrp="1"/>
          </p:cNvSpPr>
          <p:nvPr>
            <p:ph type="body" sz="half" idx="10"/>
          </p:nvPr>
        </p:nvSpPr>
        <p:spPr/>
        <p:txBody>
          <a:bodyPr/>
          <a:lstStyle/>
          <a:p>
            <a:r>
              <a:rPr lang="en-US" dirty="0" smtClean="0"/>
              <a:t>Crabb, Understanding People, p. 18</a:t>
            </a:r>
            <a:endParaRPr lang="en-US" dirty="0"/>
          </a:p>
        </p:txBody>
      </p:sp>
      <p:sp>
        <p:nvSpPr>
          <p:cNvPr id="16" name="Text Placeholder 15"/>
          <p:cNvSpPr>
            <a:spLocks noGrp="1"/>
          </p:cNvSpPr>
          <p:nvPr>
            <p:ph type="body" sz="half" idx="11"/>
          </p:nvPr>
        </p:nvSpPr>
        <p:spPr/>
        <p:txBody>
          <a:bodyPr/>
          <a:lstStyle/>
          <a:p>
            <a:r>
              <a:rPr lang="en-US" dirty="0" smtClean="0"/>
              <a:t>Christian Psychologist and Author</a:t>
            </a:r>
            <a:endParaRPr lang="en-US" dirty="0"/>
          </a:p>
        </p:txBody>
      </p:sp>
      <p:pic>
        <p:nvPicPr>
          <p:cNvPr id="8" name="Picture 2" descr="C:\Users\risleyc\Desktop\download (7).jpg"/>
          <p:cNvPicPr>
            <a:picLocks noChangeAspect="1" noChangeArrowheads="1"/>
          </p:cNvPicPr>
          <p:nvPr/>
        </p:nvPicPr>
        <p:blipFill>
          <a:blip r:embed="rId3" cstate="print"/>
          <a:srcRect/>
          <a:stretch>
            <a:fillRect/>
          </a:stretch>
        </p:blipFill>
        <p:spPr bwMode="auto">
          <a:xfrm>
            <a:off x="7191375" y="152400"/>
            <a:ext cx="1724025" cy="2657475"/>
          </a:xfrm>
          <a:prstGeom prst="rect">
            <a:avLst/>
          </a:prstGeom>
          <a:noFill/>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pPr marL="742950" indent="-742950"/>
            <a:r>
              <a:rPr lang="en-US" dirty="0" smtClean="0"/>
              <a:t>	- Discipline</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4" name="Rounded Rectangle 3"/>
          <p:cNvSpPr/>
          <p:nvPr/>
        </p:nvSpPr>
        <p:spPr bwMode="auto">
          <a:xfrm>
            <a:off x="1752600" y="2743200"/>
            <a:ext cx="5943600" cy="1588127"/>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CARE group talk: Disciplining Your Toddler and Preschooler</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pPr marL="742950" indent="-742950"/>
            <a:r>
              <a:rPr lang="en-US" dirty="0" smtClean="0"/>
              <a:t>	- Discipline</a:t>
            </a:r>
          </a:p>
          <a:p>
            <a:pPr marL="742950" indent="-742950"/>
            <a:r>
              <a:rPr lang="en-US" dirty="0" smtClean="0"/>
              <a:t>	- Dates</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Rosenfield</a:t>
            </a:r>
            <a:r>
              <a:rPr lang="en-US" dirty="0" smtClean="0"/>
              <a:t> and Wise</a:t>
            </a:r>
            <a:endParaRPr lang="en-US" dirty="0"/>
          </a:p>
        </p:txBody>
      </p:sp>
      <p:sp>
        <p:nvSpPr>
          <p:cNvPr id="14" name="Text Placeholder 13"/>
          <p:cNvSpPr>
            <a:spLocks noGrp="1"/>
          </p:cNvSpPr>
          <p:nvPr>
            <p:ph type="body" sz="half" idx="2"/>
          </p:nvPr>
        </p:nvSpPr>
        <p:spPr/>
        <p:txBody>
          <a:bodyPr/>
          <a:lstStyle/>
          <a:p>
            <a:r>
              <a:rPr lang="en-US" dirty="0" smtClean="0"/>
              <a:t>One thirteen-year-old girl confided in an adult friend that she felt sad and lonely, that her mother never had any time for her. </a:t>
            </a:r>
            <a:endParaRPr lang="en-US" dirty="0"/>
          </a:p>
        </p:txBody>
      </p:sp>
      <p:sp>
        <p:nvSpPr>
          <p:cNvPr id="15" name="Text Placeholder 14"/>
          <p:cNvSpPr>
            <a:spLocks noGrp="1"/>
          </p:cNvSpPr>
          <p:nvPr>
            <p:ph type="body" sz="half" idx="10"/>
          </p:nvPr>
        </p:nvSpPr>
        <p:spPr/>
        <p:txBody>
          <a:bodyPr/>
          <a:lstStyle/>
          <a:p>
            <a:r>
              <a:rPr lang="en-US" dirty="0" smtClean="0"/>
              <a:t>Alvin </a:t>
            </a:r>
            <a:r>
              <a:rPr lang="en-US" dirty="0" err="1" smtClean="0"/>
              <a:t>Rosenfield</a:t>
            </a:r>
            <a:r>
              <a:rPr lang="en-US" dirty="0" smtClean="0"/>
              <a:t>, M.D., and Nicole Wise, p212-213</a:t>
            </a:r>
            <a:endParaRPr lang="en-US" dirty="0"/>
          </a:p>
        </p:txBody>
      </p:sp>
      <p:sp>
        <p:nvSpPr>
          <p:cNvPr id="16" name="Text Placeholder 15"/>
          <p:cNvSpPr>
            <a:spLocks noGrp="1"/>
          </p:cNvSpPr>
          <p:nvPr>
            <p:ph type="body" sz="half" idx="11"/>
          </p:nvPr>
        </p:nvSpPr>
        <p:spPr/>
        <p:txBody>
          <a:bodyPr/>
          <a:lstStyle/>
          <a:p>
            <a:r>
              <a:rPr lang="en-US" dirty="0" smtClean="0"/>
              <a:t>Pediatrician and Author</a:t>
            </a:r>
            <a:endParaRPr lang="en-US" dirty="0"/>
          </a:p>
        </p:txBody>
      </p:sp>
      <p:pic>
        <p:nvPicPr>
          <p:cNvPr id="8" name="Picture 2" descr="C:\Users\risleyc\Desktop\51xNzG-fjUL._SY344_BO1,204,203,200_.jpg"/>
          <p:cNvPicPr>
            <a:picLocks noChangeAspect="1" noChangeArrowheads="1"/>
          </p:cNvPicPr>
          <p:nvPr/>
        </p:nvPicPr>
        <p:blipFill>
          <a:blip r:embed="rId3" cstate="print"/>
          <a:srcRect/>
          <a:stretch>
            <a:fillRect/>
          </a:stretch>
        </p:blipFill>
        <p:spPr bwMode="auto">
          <a:xfrm>
            <a:off x="7261904" y="152400"/>
            <a:ext cx="1729696" cy="25908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Rosenfield</a:t>
            </a:r>
            <a:r>
              <a:rPr lang="en-US" dirty="0" smtClean="0"/>
              <a:t> and Wise</a:t>
            </a:r>
            <a:endParaRPr lang="en-US" dirty="0"/>
          </a:p>
        </p:txBody>
      </p:sp>
      <p:sp>
        <p:nvSpPr>
          <p:cNvPr id="14" name="Text Placeholder 13"/>
          <p:cNvSpPr>
            <a:spLocks noGrp="1"/>
          </p:cNvSpPr>
          <p:nvPr>
            <p:ph type="body" sz="half" idx="2"/>
          </p:nvPr>
        </p:nvSpPr>
        <p:spPr/>
        <p:txBody>
          <a:bodyPr/>
          <a:lstStyle/>
          <a:p>
            <a:r>
              <a:rPr lang="en-US" dirty="0" smtClean="0"/>
              <a:t>The friend was surprised to hear this: The child’s mother was one of the most involved parents he knew. She attended every school function, every sport practice, every game…</a:t>
            </a:r>
          </a:p>
        </p:txBody>
      </p:sp>
      <p:sp>
        <p:nvSpPr>
          <p:cNvPr id="15" name="Text Placeholder 14"/>
          <p:cNvSpPr>
            <a:spLocks noGrp="1"/>
          </p:cNvSpPr>
          <p:nvPr>
            <p:ph type="body" sz="half" idx="10"/>
          </p:nvPr>
        </p:nvSpPr>
        <p:spPr/>
        <p:txBody>
          <a:bodyPr/>
          <a:lstStyle/>
          <a:p>
            <a:r>
              <a:rPr lang="en-US" dirty="0" smtClean="0"/>
              <a:t>Alvin </a:t>
            </a:r>
            <a:r>
              <a:rPr lang="en-US" dirty="0" err="1" smtClean="0"/>
              <a:t>Rosenfield</a:t>
            </a:r>
            <a:r>
              <a:rPr lang="en-US" dirty="0" smtClean="0"/>
              <a:t>, M.D., and Nicole Wise, p212-213</a:t>
            </a:r>
            <a:endParaRPr lang="en-US" dirty="0"/>
          </a:p>
        </p:txBody>
      </p:sp>
      <p:sp>
        <p:nvSpPr>
          <p:cNvPr id="16" name="Text Placeholder 15"/>
          <p:cNvSpPr>
            <a:spLocks noGrp="1"/>
          </p:cNvSpPr>
          <p:nvPr>
            <p:ph type="body" sz="half" idx="11"/>
          </p:nvPr>
        </p:nvSpPr>
        <p:spPr/>
        <p:txBody>
          <a:bodyPr/>
          <a:lstStyle/>
          <a:p>
            <a:r>
              <a:rPr lang="en-US" dirty="0" smtClean="0"/>
              <a:t>Pediatrician and Author</a:t>
            </a:r>
            <a:endParaRPr lang="en-US" dirty="0"/>
          </a:p>
        </p:txBody>
      </p:sp>
      <p:pic>
        <p:nvPicPr>
          <p:cNvPr id="8" name="Picture 2" descr="C:\Users\risleyc\Desktop\51xNzG-fjUL._SY344_BO1,204,203,200_.jpg"/>
          <p:cNvPicPr>
            <a:picLocks noChangeAspect="1" noChangeArrowheads="1"/>
          </p:cNvPicPr>
          <p:nvPr/>
        </p:nvPicPr>
        <p:blipFill>
          <a:blip r:embed="rId3" cstate="print"/>
          <a:srcRect/>
          <a:stretch>
            <a:fillRect/>
          </a:stretch>
        </p:blipFill>
        <p:spPr bwMode="auto">
          <a:xfrm>
            <a:off x="7261904" y="152400"/>
            <a:ext cx="1729696" cy="25908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Jennifer Senior</a:t>
            </a:r>
            <a:endParaRPr lang="en-US" dirty="0"/>
          </a:p>
        </p:txBody>
      </p:sp>
      <p:sp>
        <p:nvSpPr>
          <p:cNvPr id="14" name="Text Placeholder 13"/>
          <p:cNvSpPr>
            <a:spLocks noGrp="1"/>
          </p:cNvSpPr>
          <p:nvPr>
            <p:ph type="body" sz="half" idx="2"/>
          </p:nvPr>
        </p:nvSpPr>
        <p:spPr/>
        <p:txBody>
          <a:bodyPr/>
          <a:lstStyle/>
          <a:p>
            <a:r>
              <a:rPr lang="en-US" dirty="0" smtClean="0"/>
              <a:t>“What struck her as different about American parents was that they didn’t know what particular goal they were steering their children toward.”</a:t>
            </a:r>
          </a:p>
        </p:txBody>
      </p:sp>
      <p:sp>
        <p:nvSpPr>
          <p:cNvPr id="15" name="Text Placeholder 14"/>
          <p:cNvSpPr>
            <a:spLocks noGrp="1"/>
          </p:cNvSpPr>
          <p:nvPr>
            <p:ph type="body" sz="half" idx="10"/>
          </p:nvPr>
        </p:nvSpPr>
        <p:spPr/>
        <p:txBody>
          <a:bodyPr/>
          <a:lstStyle/>
          <a:p>
            <a:r>
              <a:rPr lang="en-US" dirty="0" smtClean="0"/>
              <a:t>Jennifer Senior, All Joy and No Fun – The Paradox of Modern Parenting, p. 135</a:t>
            </a:r>
            <a:endParaRPr lang="en-US" dirty="0"/>
          </a:p>
        </p:txBody>
      </p:sp>
      <p:sp>
        <p:nvSpPr>
          <p:cNvPr id="16" name="Text Placeholder 15"/>
          <p:cNvSpPr>
            <a:spLocks noGrp="1"/>
          </p:cNvSpPr>
          <p:nvPr>
            <p:ph type="body" sz="half" idx="11"/>
          </p:nvPr>
        </p:nvSpPr>
        <p:spPr/>
        <p:txBody>
          <a:bodyPr/>
          <a:lstStyle/>
          <a:p>
            <a:r>
              <a:rPr lang="en-US" dirty="0" smtClean="0"/>
              <a:t>Editor and Author</a:t>
            </a:r>
            <a:endParaRPr lang="en-US" dirty="0"/>
          </a:p>
        </p:txBody>
      </p:sp>
      <p:pic>
        <p:nvPicPr>
          <p:cNvPr id="8" name="Picture 2" descr="C:\Users\risleyc\Desktop\download.jpg"/>
          <p:cNvPicPr>
            <a:picLocks noChangeAspect="1" noChangeArrowheads="1"/>
          </p:cNvPicPr>
          <p:nvPr/>
        </p:nvPicPr>
        <p:blipFill>
          <a:blip r:embed="rId3" cstate="print"/>
          <a:srcRect/>
          <a:stretch>
            <a:fillRect/>
          </a:stretch>
        </p:blipFill>
        <p:spPr bwMode="auto">
          <a:xfrm>
            <a:off x="7315200" y="200024"/>
            <a:ext cx="1743075" cy="2619376"/>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Rosenfield</a:t>
            </a:r>
            <a:r>
              <a:rPr lang="en-US" dirty="0" smtClean="0"/>
              <a:t> and Wise</a:t>
            </a:r>
            <a:endParaRPr lang="en-US" dirty="0"/>
          </a:p>
        </p:txBody>
      </p:sp>
      <p:sp>
        <p:nvSpPr>
          <p:cNvPr id="14" name="Text Placeholder 13"/>
          <p:cNvSpPr>
            <a:spLocks noGrp="1"/>
          </p:cNvSpPr>
          <p:nvPr>
            <p:ph type="body" sz="half" idx="2"/>
          </p:nvPr>
        </p:nvSpPr>
        <p:spPr/>
        <p:txBody>
          <a:bodyPr/>
          <a:lstStyle/>
          <a:p>
            <a:r>
              <a:rPr lang="en-US" dirty="0" smtClean="0"/>
              <a:t>Yes, her mom did lots of things with the children, the girl conceded. </a:t>
            </a:r>
          </a:p>
          <a:p>
            <a:r>
              <a:rPr lang="en-US" dirty="0" smtClean="0"/>
              <a:t>But she was always frazzled and crabby, irritated at one or another of the kids for doing something they shouldn’t have. </a:t>
            </a:r>
            <a:endParaRPr lang="en-US" dirty="0"/>
          </a:p>
        </p:txBody>
      </p:sp>
      <p:sp>
        <p:nvSpPr>
          <p:cNvPr id="15" name="Text Placeholder 14"/>
          <p:cNvSpPr>
            <a:spLocks noGrp="1"/>
          </p:cNvSpPr>
          <p:nvPr>
            <p:ph type="body" sz="half" idx="10"/>
          </p:nvPr>
        </p:nvSpPr>
        <p:spPr/>
        <p:txBody>
          <a:bodyPr/>
          <a:lstStyle/>
          <a:p>
            <a:r>
              <a:rPr lang="en-US" dirty="0" smtClean="0"/>
              <a:t>Alvin </a:t>
            </a:r>
            <a:r>
              <a:rPr lang="en-US" dirty="0" err="1" smtClean="0"/>
              <a:t>Rosenfield</a:t>
            </a:r>
            <a:r>
              <a:rPr lang="en-US" dirty="0" smtClean="0"/>
              <a:t>, M.D., and Nicole Wise, p212-213</a:t>
            </a:r>
            <a:endParaRPr lang="en-US" dirty="0"/>
          </a:p>
        </p:txBody>
      </p:sp>
      <p:sp>
        <p:nvSpPr>
          <p:cNvPr id="16" name="Text Placeholder 15"/>
          <p:cNvSpPr>
            <a:spLocks noGrp="1"/>
          </p:cNvSpPr>
          <p:nvPr>
            <p:ph type="body" sz="half" idx="11"/>
          </p:nvPr>
        </p:nvSpPr>
        <p:spPr/>
        <p:txBody>
          <a:bodyPr/>
          <a:lstStyle/>
          <a:p>
            <a:r>
              <a:rPr lang="en-US" dirty="0" smtClean="0"/>
              <a:t>Pediatrician and Author</a:t>
            </a:r>
            <a:endParaRPr lang="en-US" dirty="0"/>
          </a:p>
        </p:txBody>
      </p:sp>
      <p:pic>
        <p:nvPicPr>
          <p:cNvPr id="8" name="Picture 2" descr="C:\Users\risleyc\Desktop\51xNzG-fjUL._SY344_BO1,204,203,200_.jpg"/>
          <p:cNvPicPr>
            <a:picLocks noChangeAspect="1" noChangeArrowheads="1"/>
          </p:cNvPicPr>
          <p:nvPr/>
        </p:nvPicPr>
        <p:blipFill>
          <a:blip r:embed="rId3" cstate="print"/>
          <a:srcRect/>
          <a:stretch>
            <a:fillRect/>
          </a:stretch>
        </p:blipFill>
        <p:spPr bwMode="auto">
          <a:xfrm>
            <a:off x="7261904" y="152400"/>
            <a:ext cx="1729696" cy="25908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Rosenfield</a:t>
            </a:r>
            <a:r>
              <a:rPr lang="en-US" dirty="0" smtClean="0"/>
              <a:t> and Wise</a:t>
            </a:r>
            <a:endParaRPr lang="en-US" dirty="0"/>
          </a:p>
        </p:txBody>
      </p:sp>
      <p:sp>
        <p:nvSpPr>
          <p:cNvPr id="14" name="Text Placeholder 13"/>
          <p:cNvSpPr>
            <a:spLocks noGrp="1"/>
          </p:cNvSpPr>
          <p:nvPr>
            <p:ph type="body" sz="half" idx="2"/>
          </p:nvPr>
        </p:nvSpPr>
        <p:spPr/>
        <p:txBody>
          <a:bodyPr/>
          <a:lstStyle/>
          <a:p>
            <a:r>
              <a:rPr lang="en-US" dirty="0" smtClean="0"/>
              <a:t>What she really wanted, she told him, was just some time alone with her mom, just some conversation and cuddling that would mean that she, herself, was especially loved. </a:t>
            </a:r>
          </a:p>
          <a:p>
            <a:r>
              <a:rPr lang="en-US" dirty="0" smtClean="0"/>
              <a:t>But there was never time for that.</a:t>
            </a:r>
            <a:endParaRPr lang="en-US" dirty="0"/>
          </a:p>
        </p:txBody>
      </p:sp>
      <p:sp>
        <p:nvSpPr>
          <p:cNvPr id="15" name="Text Placeholder 14"/>
          <p:cNvSpPr>
            <a:spLocks noGrp="1"/>
          </p:cNvSpPr>
          <p:nvPr>
            <p:ph type="body" sz="half" idx="10"/>
          </p:nvPr>
        </p:nvSpPr>
        <p:spPr/>
        <p:txBody>
          <a:bodyPr/>
          <a:lstStyle/>
          <a:p>
            <a:r>
              <a:rPr lang="en-US" dirty="0" smtClean="0"/>
              <a:t>Alvin </a:t>
            </a:r>
            <a:r>
              <a:rPr lang="en-US" dirty="0" err="1" smtClean="0"/>
              <a:t>Rosenfield</a:t>
            </a:r>
            <a:r>
              <a:rPr lang="en-US" dirty="0" smtClean="0"/>
              <a:t>, M.D., and Nicole Wise, p212-213</a:t>
            </a:r>
            <a:endParaRPr lang="en-US" dirty="0"/>
          </a:p>
        </p:txBody>
      </p:sp>
      <p:sp>
        <p:nvSpPr>
          <p:cNvPr id="16" name="Text Placeholder 15"/>
          <p:cNvSpPr>
            <a:spLocks noGrp="1"/>
          </p:cNvSpPr>
          <p:nvPr>
            <p:ph type="body" sz="half" idx="11"/>
          </p:nvPr>
        </p:nvSpPr>
        <p:spPr/>
        <p:txBody>
          <a:bodyPr/>
          <a:lstStyle/>
          <a:p>
            <a:r>
              <a:rPr lang="en-US" dirty="0" smtClean="0"/>
              <a:t>Pediatrician and Author</a:t>
            </a:r>
            <a:endParaRPr lang="en-US" dirty="0"/>
          </a:p>
        </p:txBody>
      </p:sp>
      <p:pic>
        <p:nvPicPr>
          <p:cNvPr id="8" name="Picture 2" descr="C:\Users\risleyc\Desktop\51xNzG-fjUL._SY344_BO1,204,203,200_.jpg"/>
          <p:cNvPicPr>
            <a:picLocks noChangeAspect="1" noChangeArrowheads="1"/>
          </p:cNvPicPr>
          <p:nvPr/>
        </p:nvPicPr>
        <p:blipFill>
          <a:blip r:embed="rId3" cstate="print"/>
          <a:srcRect/>
          <a:stretch>
            <a:fillRect/>
          </a:stretch>
        </p:blipFill>
        <p:spPr bwMode="auto">
          <a:xfrm>
            <a:off x="7261904" y="152400"/>
            <a:ext cx="1729696" cy="25908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r>
              <a:rPr lang="en-US" dirty="0" smtClean="0"/>
              <a:t>	- Stay-at-home parenting</a:t>
            </a:r>
          </a:p>
          <a:p>
            <a:pPr marL="742950" indent="-742950"/>
            <a:r>
              <a:rPr lang="en-US" dirty="0" smtClean="0"/>
              <a:t>	- Discipline</a:t>
            </a:r>
          </a:p>
          <a:p>
            <a:pPr marL="742950" indent="-742950"/>
            <a:r>
              <a:rPr lang="en-US" dirty="0" smtClean="0"/>
              <a:t>	- Dates</a:t>
            </a:r>
          </a:p>
          <a:p>
            <a:pPr marL="742950" indent="-742950"/>
            <a:r>
              <a:rPr lang="en-US" dirty="0" smtClean="0"/>
              <a:t>	- Family Sabbath</a:t>
            </a:r>
          </a:p>
          <a:p>
            <a:pPr marL="742950" indent="-742950"/>
            <a:r>
              <a:rPr lang="en-US" dirty="0" smtClean="0"/>
              <a:t>	- Family Vacations (camping!)</a:t>
            </a:r>
          </a:p>
          <a:p>
            <a:pPr marL="742950" indent="-742950"/>
            <a:r>
              <a:rPr lang="en-US" dirty="0" smtClean="0"/>
              <a:t>	- Family walks</a:t>
            </a:r>
          </a:p>
          <a:p>
            <a:pPr marL="742950" indent="-742950"/>
            <a:r>
              <a:rPr lang="en-US" dirty="0" smtClean="0"/>
              <a:t>	- Reading</a:t>
            </a:r>
          </a:p>
          <a:p>
            <a:endParaRPr lang="en-US" dirty="0" smtClean="0"/>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buAutoNum type="arabicPeriod"/>
            </a:pPr>
            <a:r>
              <a:rPr lang="en-US" dirty="0" smtClean="0"/>
              <a:t>Raising them according to God’s priorities</a:t>
            </a:r>
          </a:p>
          <a:p>
            <a:pPr marL="742950" indent="-742950"/>
            <a:r>
              <a:rPr lang="en-US" dirty="0" smtClean="0"/>
              <a:t>	- </a:t>
            </a:r>
            <a:r>
              <a:rPr lang="en-US" i="1" dirty="0" smtClean="0"/>
              <a:t>Have</a:t>
            </a:r>
            <a:r>
              <a:rPr lang="en-US" dirty="0" smtClean="0"/>
              <a:t> the right priorities </a:t>
            </a:r>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Schaeffer</a:t>
            </a:r>
            <a:endParaRPr lang="en-US" dirty="0"/>
          </a:p>
        </p:txBody>
      </p:sp>
      <p:sp>
        <p:nvSpPr>
          <p:cNvPr id="14" name="Text Placeholder 13"/>
          <p:cNvSpPr>
            <a:spLocks noGrp="1"/>
          </p:cNvSpPr>
          <p:nvPr>
            <p:ph type="body" sz="half" idx="2"/>
          </p:nvPr>
        </p:nvSpPr>
        <p:spPr/>
        <p:txBody>
          <a:bodyPr/>
          <a:lstStyle/>
          <a:p>
            <a:r>
              <a:rPr lang="en-US" dirty="0" smtClean="0"/>
              <a:t>A parent should declare to the Lord, </a:t>
            </a:r>
          </a:p>
          <a:p>
            <a:r>
              <a:rPr lang="en-US" dirty="0" smtClean="0"/>
              <a:t>“This child is Yours, and I will never hinder him or her from doing Your will, even if it is against my desires or my ambitions or my hopes for his or her life.”</a:t>
            </a:r>
            <a:endParaRPr lang="en-US" dirty="0"/>
          </a:p>
        </p:txBody>
      </p:sp>
      <p:sp>
        <p:nvSpPr>
          <p:cNvPr id="15" name="Text Placeholder 14"/>
          <p:cNvSpPr>
            <a:spLocks noGrp="1"/>
          </p:cNvSpPr>
          <p:nvPr>
            <p:ph type="body" sz="half" idx="10"/>
          </p:nvPr>
        </p:nvSpPr>
        <p:spPr/>
        <p:txBody>
          <a:bodyPr/>
          <a:lstStyle/>
          <a:p>
            <a:r>
              <a:rPr lang="en-US" dirty="0" smtClean="0"/>
              <a:t>Edith Schaeffer, What is a Family?, p. 146</a:t>
            </a:r>
            <a:endParaRPr lang="en-US" dirty="0"/>
          </a:p>
        </p:txBody>
      </p:sp>
      <p:sp>
        <p:nvSpPr>
          <p:cNvPr id="16" name="Text Placeholder 15"/>
          <p:cNvSpPr>
            <a:spLocks noGrp="1"/>
          </p:cNvSpPr>
          <p:nvPr>
            <p:ph type="body" sz="half" idx="11"/>
          </p:nvPr>
        </p:nvSpPr>
        <p:spPr/>
        <p:txBody>
          <a:bodyPr/>
          <a:lstStyle/>
          <a:p>
            <a:r>
              <a:rPr lang="en-US" dirty="0" smtClean="0"/>
              <a:t>Christian mom and Author</a:t>
            </a:r>
            <a:endParaRPr lang="en-US" dirty="0"/>
          </a:p>
        </p:txBody>
      </p:sp>
      <p:pic>
        <p:nvPicPr>
          <p:cNvPr id="16386" name="Picture 2" descr="Image result for what is a family? schaeffer"/>
          <p:cNvPicPr>
            <a:picLocks noChangeAspect="1" noChangeArrowheads="1"/>
          </p:cNvPicPr>
          <p:nvPr/>
        </p:nvPicPr>
        <p:blipFill>
          <a:blip r:embed="rId3" cstate="print"/>
          <a:srcRect/>
          <a:stretch>
            <a:fillRect/>
          </a:stretch>
        </p:blipFill>
        <p:spPr bwMode="auto">
          <a:xfrm>
            <a:off x="7248525" y="152400"/>
            <a:ext cx="1743075" cy="261937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buAutoNum type="arabicPeriod"/>
            </a:pPr>
            <a:r>
              <a:rPr lang="en-US" dirty="0" smtClean="0"/>
              <a:t>Raising them according to God’s priorities</a:t>
            </a:r>
          </a:p>
          <a:p>
            <a:pPr marL="742950" indent="-742950"/>
            <a:r>
              <a:rPr lang="en-US" dirty="0" smtClean="0"/>
              <a:t>	- </a:t>
            </a:r>
            <a:r>
              <a:rPr lang="en-US" i="1" dirty="0" smtClean="0"/>
              <a:t>Have</a:t>
            </a:r>
            <a:r>
              <a:rPr lang="en-US" dirty="0" smtClean="0"/>
              <a:t> the right priorities </a:t>
            </a:r>
          </a:p>
          <a:p>
            <a:pPr marL="742950" indent="-742950"/>
            <a:r>
              <a:rPr lang="en-US" dirty="0" smtClean="0"/>
              <a:t>	- Word and prayer time</a:t>
            </a:r>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Image result for The Big Picture Bible"/>
          <p:cNvPicPr>
            <a:picLocks noChangeAspect="1" noChangeArrowheads="1"/>
          </p:cNvPicPr>
          <p:nvPr/>
        </p:nvPicPr>
        <p:blipFill>
          <a:blip r:embed="rId3" cstate="print"/>
          <a:srcRect/>
          <a:stretch>
            <a:fillRect/>
          </a:stretch>
        </p:blipFill>
        <p:spPr bwMode="auto">
          <a:xfrm>
            <a:off x="381001" y="228600"/>
            <a:ext cx="4067862" cy="4114800"/>
          </a:xfrm>
          <a:prstGeom prst="rect">
            <a:avLst/>
          </a:prstGeom>
          <a:noFill/>
        </p:spPr>
      </p:pic>
      <p:pic>
        <p:nvPicPr>
          <p:cNvPr id="126982" name="Picture 6" descr="Image result for The Action Bible"/>
          <p:cNvPicPr>
            <a:picLocks noChangeAspect="1" noChangeArrowheads="1"/>
          </p:cNvPicPr>
          <p:nvPr/>
        </p:nvPicPr>
        <p:blipFill>
          <a:blip r:embed="rId4" cstate="print"/>
          <a:srcRect l="17778" r="18222"/>
          <a:stretch>
            <a:fillRect/>
          </a:stretch>
        </p:blipFill>
        <p:spPr bwMode="auto">
          <a:xfrm>
            <a:off x="3200400" y="533400"/>
            <a:ext cx="3962400" cy="61912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2"/>
                                        </p:tgtEl>
                                        <p:attrNameLst>
                                          <p:attrName>style.visibility</p:attrName>
                                        </p:attrNameLst>
                                      </p:cBhvr>
                                      <p:to>
                                        <p:strVal val="visible"/>
                                      </p:to>
                                    </p:set>
                                    <p:animEffect transition="in" filter="fade">
                                      <p:cBhvr>
                                        <p:cTn id="7" dur="10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buAutoNum type="arabicPeriod"/>
            </a:pPr>
            <a:r>
              <a:rPr lang="en-US" dirty="0" smtClean="0"/>
              <a:t>Raising them according to God’s priorities</a:t>
            </a:r>
          </a:p>
          <a:p>
            <a:pPr marL="742950" indent="-742950"/>
            <a:r>
              <a:rPr lang="en-US" dirty="0" smtClean="0"/>
              <a:t>	- </a:t>
            </a:r>
            <a:r>
              <a:rPr lang="en-US" i="1" dirty="0" smtClean="0"/>
              <a:t>Have</a:t>
            </a:r>
            <a:r>
              <a:rPr lang="en-US" dirty="0" smtClean="0"/>
              <a:t> the right priorities </a:t>
            </a:r>
          </a:p>
          <a:p>
            <a:pPr marL="742950" indent="-742950"/>
            <a:r>
              <a:rPr lang="en-US" dirty="0" smtClean="0"/>
              <a:t>	- Word and prayer time</a:t>
            </a:r>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4" name="Rounded Rectangle 3"/>
          <p:cNvSpPr/>
          <p:nvPr/>
        </p:nvSpPr>
        <p:spPr bwMode="auto">
          <a:xfrm>
            <a:off x="1295400" y="3323475"/>
            <a:ext cx="6172200" cy="2086725"/>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-Don’t force prayer</a:t>
            </a:r>
          </a:p>
          <a:p>
            <a:pPr marL="174625" indent="-174625">
              <a:lnSpc>
                <a:spcPct val="90000"/>
              </a:lnSpc>
            </a:pPr>
            <a:r>
              <a:rPr lang="en-US" sz="3600" dirty="0" smtClean="0">
                <a:solidFill>
                  <a:schemeClr val="bg1"/>
                </a:solidFill>
              </a:rPr>
              <a:t>-Include gratitude</a:t>
            </a:r>
          </a:p>
          <a:p>
            <a:pPr marL="174625" indent="-174625">
              <a:lnSpc>
                <a:spcPct val="90000"/>
              </a:lnSpc>
            </a:pPr>
            <a:r>
              <a:rPr lang="en-US" sz="3600" dirty="0" smtClean="0">
                <a:solidFill>
                  <a:schemeClr val="bg1"/>
                </a:solidFill>
              </a:rPr>
              <a:t>-Memorize Scripture</a:t>
            </a:r>
          </a:p>
          <a:p>
            <a:pPr marL="174625" indent="-174625">
              <a:lnSpc>
                <a:spcPct val="90000"/>
              </a:lnSpc>
            </a:pPr>
            <a:r>
              <a:rPr lang="en-US" sz="3600" dirty="0" smtClean="0">
                <a:solidFill>
                  <a:schemeClr val="bg1"/>
                </a:solidFill>
              </a:rPr>
              <a:t>-Model word time</a:t>
            </a:r>
            <a:endParaRPr lang="en-US" sz="36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buAutoNum type="arabicPeriod"/>
            </a:pPr>
            <a:r>
              <a:rPr lang="en-US" dirty="0" smtClean="0"/>
              <a:t>Raising them according to God’s priorities</a:t>
            </a:r>
          </a:p>
          <a:p>
            <a:pPr marL="742950" indent="-742950"/>
            <a:r>
              <a:rPr lang="en-US" dirty="0" smtClean="0"/>
              <a:t>	- </a:t>
            </a:r>
            <a:r>
              <a:rPr lang="en-US" i="1" dirty="0" smtClean="0"/>
              <a:t>Have</a:t>
            </a:r>
            <a:r>
              <a:rPr lang="en-US" dirty="0" smtClean="0"/>
              <a:t> the right priorities </a:t>
            </a:r>
          </a:p>
          <a:p>
            <a:pPr marL="742950" indent="-742950"/>
            <a:r>
              <a:rPr lang="en-US" dirty="0" smtClean="0"/>
              <a:t>	- Word and prayer time</a:t>
            </a:r>
          </a:p>
          <a:p>
            <a:pPr marL="742950" indent="-742950">
              <a:buFont typeface="+mj-lt"/>
              <a:buAutoNum type="arabicPeriod" startAt="3"/>
            </a:pPr>
            <a:r>
              <a:rPr lang="en-US" dirty="0" smtClean="0"/>
              <a:t>Ministry with your kids</a:t>
            </a:r>
          </a:p>
          <a:p>
            <a:pPr marL="742950" indent="-742950"/>
            <a:r>
              <a:rPr lang="en-US" dirty="0" smtClean="0"/>
              <a:t>	- Include them on things</a:t>
            </a:r>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
        <p:nvSpPr>
          <p:cNvPr id="5" name="Rounded Rectangle 4"/>
          <p:cNvSpPr/>
          <p:nvPr/>
        </p:nvSpPr>
        <p:spPr bwMode="auto">
          <a:xfrm>
            <a:off x="1295400" y="4431673"/>
            <a:ext cx="6172200" cy="1588127"/>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-Pray for your ministry</a:t>
            </a:r>
          </a:p>
          <a:p>
            <a:pPr marL="174625" indent="-174625">
              <a:lnSpc>
                <a:spcPct val="90000"/>
              </a:lnSpc>
            </a:pPr>
            <a:r>
              <a:rPr lang="en-US" sz="3600" dirty="0" smtClean="0">
                <a:solidFill>
                  <a:schemeClr val="bg1"/>
                </a:solidFill>
              </a:rPr>
              <a:t>-Let them see discipleship</a:t>
            </a:r>
          </a:p>
          <a:p>
            <a:pPr marL="174625" indent="-174625">
              <a:lnSpc>
                <a:spcPct val="90000"/>
              </a:lnSpc>
            </a:pPr>
            <a:r>
              <a:rPr lang="en-US" sz="3600" dirty="0" smtClean="0">
                <a:solidFill>
                  <a:schemeClr val="bg1"/>
                </a:solidFill>
              </a:rPr>
              <a:t>-Share your teachings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buAutoNum type="arabicPeriod"/>
            </a:pPr>
            <a:r>
              <a:rPr lang="en-US" dirty="0" smtClean="0"/>
              <a:t>Takes time</a:t>
            </a:r>
          </a:p>
          <a:p>
            <a:pPr marL="742950" indent="-742950">
              <a:buAutoNum type="arabicPeriod"/>
            </a:pPr>
            <a:r>
              <a:rPr lang="en-US" dirty="0" smtClean="0"/>
              <a:t>Raising them according to God’s priorities</a:t>
            </a:r>
          </a:p>
          <a:p>
            <a:pPr marL="742950" indent="-742950"/>
            <a:r>
              <a:rPr lang="en-US" dirty="0" smtClean="0"/>
              <a:t>	- </a:t>
            </a:r>
            <a:r>
              <a:rPr lang="en-US" i="1" dirty="0" smtClean="0"/>
              <a:t>Have</a:t>
            </a:r>
            <a:r>
              <a:rPr lang="en-US" dirty="0" smtClean="0"/>
              <a:t> the right priorities </a:t>
            </a:r>
          </a:p>
          <a:p>
            <a:pPr marL="742950" indent="-742950"/>
            <a:r>
              <a:rPr lang="en-US" dirty="0" smtClean="0"/>
              <a:t>	- Word and prayer time</a:t>
            </a:r>
          </a:p>
          <a:p>
            <a:pPr marL="742950" indent="-742950">
              <a:buFont typeface="+mj-lt"/>
              <a:buAutoNum type="arabicPeriod" startAt="3"/>
            </a:pPr>
            <a:r>
              <a:rPr lang="en-US" dirty="0" smtClean="0"/>
              <a:t>Ministry with your kids</a:t>
            </a:r>
          </a:p>
          <a:p>
            <a:pPr marL="742950" indent="-742950"/>
            <a:r>
              <a:rPr lang="en-US" dirty="0" smtClean="0"/>
              <a:t>	- Include them on things</a:t>
            </a:r>
          </a:p>
          <a:p>
            <a:pPr marL="742950" indent="-742950"/>
            <a:r>
              <a:rPr lang="en-US" dirty="0" smtClean="0"/>
              <a:t>	- Taking them to meetings</a:t>
            </a:r>
          </a:p>
        </p:txBody>
      </p:sp>
      <p:sp>
        <p:nvSpPr>
          <p:cNvPr id="8" name="Text Placeholder 7"/>
          <p:cNvSpPr>
            <a:spLocks noGrp="1"/>
          </p:cNvSpPr>
          <p:nvPr>
            <p:ph type="body" sz="quarter" idx="10"/>
          </p:nvPr>
        </p:nvSpPr>
        <p:spPr>
          <a:xfrm>
            <a:off x="152402" y="6172200"/>
            <a:ext cx="8305798" cy="570412"/>
          </a:xfrm>
        </p:spPr>
        <p:txBody>
          <a:bodyPr/>
          <a:lstStyle/>
          <a:p>
            <a:r>
              <a:rPr lang="en-US" dirty="0" smtClean="0"/>
              <a:t>3. Your relationship with your kids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left)">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u="sng" dirty="0" smtClean="0"/>
              <a:t>We Do Know!</a:t>
            </a:r>
          </a:p>
          <a:p>
            <a:pPr marL="742950" indent="-742950"/>
            <a:r>
              <a:rPr lang="en-US" dirty="0" smtClean="0"/>
              <a:t>Deut 6:4-9</a:t>
            </a:r>
          </a:p>
          <a:p>
            <a:pPr marL="742950" indent="-742950"/>
            <a:r>
              <a:rPr lang="en-US" baseline="30000" dirty="0" smtClean="0"/>
              <a:t>4 </a:t>
            </a:r>
            <a:r>
              <a:rPr lang="en-US" dirty="0" smtClean="0"/>
              <a:t>“Listen, O Israel! The </a:t>
            </a:r>
            <a:r>
              <a:rPr lang="en-US" cap="small" dirty="0" smtClean="0"/>
              <a:t>Lord</a:t>
            </a:r>
            <a:r>
              <a:rPr lang="en-US" dirty="0" smtClean="0"/>
              <a:t> is our God, the </a:t>
            </a:r>
            <a:r>
              <a:rPr lang="en-US" cap="small" dirty="0" smtClean="0"/>
              <a:t>Lord</a:t>
            </a:r>
            <a:r>
              <a:rPr lang="en-US" dirty="0" smtClean="0"/>
              <a:t> alone. </a:t>
            </a:r>
            <a:r>
              <a:rPr lang="en-US" baseline="30000" dirty="0" smtClean="0"/>
              <a:t>5 </a:t>
            </a:r>
            <a:r>
              <a:rPr lang="en-US" dirty="0" smtClean="0"/>
              <a:t>And you must love the </a:t>
            </a:r>
            <a:r>
              <a:rPr lang="en-US" cap="small" dirty="0" smtClean="0"/>
              <a:t>Lord</a:t>
            </a:r>
            <a:r>
              <a:rPr lang="en-US" dirty="0" smtClean="0"/>
              <a:t> your God with all your heart, all your soul, and all your strength. </a:t>
            </a:r>
            <a:r>
              <a:rPr lang="en-US" baseline="30000" dirty="0" smtClean="0"/>
              <a:t>6 </a:t>
            </a:r>
            <a:r>
              <a:rPr lang="en-US" dirty="0" smtClean="0"/>
              <a:t>And you must commit yourselves wholeheartedly to these commands that I am giving you today.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r>
              <a:rPr lang="en-US" u="sng" dirty="0" smtClean="0"/>
              <a:t>CONCLUSION</a:t>
            </a:r>
          </a:p>
          <a:p>
            <a:pPr marL="742950" indent="-742950"/>
            <a:r>
              <a:rPr lang="en-US" dirty="0" smtClean="0"/>
              <a:t>Psalm 78: 5-7</a:t>
            </a:r>
          </a:p>
          <a:p>
            <a:pPr marL="742950" indent="-742950"/>
            <a:r>
              <a:rPr lang="en-US" dirty="0" smtClean="0"/>
              <a:t>For he issued his laws to Jacob; he gave his instructions to Israel.</a:t>
            </a:r>
          </a:p>
          <a:p>
            <a:pPr marL="742950" indent="-742950"/>
            <a:r>
              <a:rPr lang="en-US" dirty="0" smtClean="0"/>
              <a:t>He commanded our ancestors to teach them to their children,</a:t>
            </a:r>
          </a:p>
          <a:p>
            <a:pPr marL="742950" indent="-742950"/>
            <a:r>
              <a:rPr lang="en-US" dirty="0" smtClean="0"/>
              <a:t>So the next generation might know them – even the children not yet born – </a:t>
            </a:r>
          </a:p>
          <a:p>
            <a:pPr marL="742950" indent="-742950"/>
            <a:r>
              <a:rPr lang="en-US" dirty="0" smtClean="0"/>
              <a:t>And they in turn will teach their own children.</a:t>
            </a:r>
          </a:p>
        </p:txBody>
      </p:sp>
      <p:sp>
        <p:nvSpPr>
          <p:cNvPr id="8" name="Text Placeholder 7"/>
          <p:cNvSpPr>
            <a:spLocks noGrp="1"/>
          </p:cNvSpPr>
          <p:nvPr>
            <p:ph type="body" sz="quarter" idx="10"/>
          </p:nvPr>
        </p:nvSpPr>
        <p:spPr>
          <a:xfrm>
            <a:off x="152402" y="6172200"/>
            <a:ext cx="8305798" cy="570412"/>
          </a:xfrm>
        </p:spPr>
        <p:txBody>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742950" indent="-742950"/>
            <a:r>
              <a:rPr lang="en-US" u="sng" dirty="0" smtClean="0"/>
              <a:t>CONCLUSION</a:t>
            </a:r>
          </a:p>
          <a:p>
            <a:pPr marL="742950" indent="-742950"/>
            <a:r>
              <a:rPr lang="en-US" dirty="0" smtClean="0"/>
              <a:t>Psalm 78: 5-7</a:t>
            </a:r>
          </a:p>
          <a:p>
            <a:pPr marL="742950" indent="-742950"/>
            <a:r>
              <a:rPr lang="en-US" dirty="0" smtClean="0"/>
              <a:t>So each generation should set its hope anew on God,</a:t>
            </a:r>
          </a:p>
          <a:p>
            <a:pPr marL="742950" indent="-742950"/>
            <a:r>
              <a:rPr lang="en-US" dirty="0" smtClean="0"/>
              <a:t>Not forgetting his glorious miracles and obeying his commands.</a:t>
            </a:r>
          </a:p>
        </p:txBody>
      </p:sp>
      <p:sp>
        <p:nvSpPr>
          <p:cNvPr id="8" name="Text Placeholder 7"/>
          <p:cNvSpPr>
            <a:spLocks noGrp="1"/>
          </p:cNvSpPr>
          <p:nvPr>
            <p:ph type="body" sz="quarter" idx="10"/>
          </p:nvPr>
        </p:nvSpPr>
        <p:spPr>
          <a:xfrm>
            <a:off x="152402" y="6172200"/>
            <a:ext cx="8305798" cy="570412"/>
          </a:xfrm>
        </p:spPr>
        <p:txBody>
          <a:bodyP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smtClean="0">
                <a:ea typeface="ＭＳ Ｐゴシック" pitchFamily="34" charset="-128"/>
              </a:rPr>
              <a:t>Questions?</a:t>
            </a:r>
          </a:p>
          <a:p>
            <a:pPr algn="r" eaLnBrk="1" hangingPunct="1"/>
            <a:r>
              <a:rPr lang="en-US" dirty="0" smtClean="0">
                <a:ea typeface="ＭＳ Ｐゴシック" pitchFamily="34" charset="-128"/>
              </a:rPr>
              <a:t>Comments?</a:t>
            </a:r>
          </a:p>
          <a:p>
            <a:pPr algn="r" eaLnBrk="1" hangingPunct="1"/>
            <a:r>
              <a:rPr lang="en-US" dirty="0" smtClean="0">
                <a:ea typeface="ＭＳ Ｐゴシック" pitchFamily="34" charset="-128"/>
              </a:rPr>
              <a:t>Experiences?</a:t>
            </a:r>
          </a:p>
          <a:p>
            <a:pPr eaLnBrk="1" hangingPunct="1"/>
            <a:endParaRPr lang="en-US" sz="2800" dirty="0" smtClean="0">
              <a:ea typeface="ＭＳ Ｐゴシック" pitchFamily="34" charset="-128"/>
            </a:endParaRPr>
          </a:p>
          <a:p>
            <a:pPr eaLnBrk="1" hangingPunct="1"/>
            <a:endParaRPr lang="en-US" sz="3400" dirty="0" smtClean="0">
              <a:ea typeface="ＭＳ Ｐゴシック" pitchFamily="34" charset="-128"/>
            </a:endParaRPr>
          </a:p>
          <a:p>
            <a:pPr eaLnBrk="1" hangingPunct="1"/>
            <a:endParaRPr lang="en-US" sz="2600" dirty="0" smtClean="0">
              <a:ea typeface="ＭＳ Ｐゴシック" pitchFamily="34" charset="-128"/>
            </a:endParaRPr>
          </a:p>
          <a:p>
            <a:pPr eaLnBrk="1" hangingPunct="1"/>
            <a:endParaRPr lang="en-US" sz="3400" dirty="0" smtClean="0">
              <a:ea typeface="ＭＳ Ｐゴシック" pitchFamily="34" charset="-128"/>
            </a:endParaRPr>
          </a:p>
          <a:p>
            <a:pPr eaLnBrk="1" hangingPunct="1"/>
            <a:endParaRPr lang="en-US" sz="2800" dirty="0" smtClean="0">
              <a:ea typeface="ＭＳ Ｐゴシック" pitchFamily="34" charset="-128"/>
            </a:endParaRPr>
          </a:p>
          <a:p>
            <a:pPr algn="r" eaLnBrk="1" hangingPunct="1"/>
            <a:r>
              <a:rPr lang="en-US" sz="2400" dirty="0" smtClean="0">
                <a:ea typeface="ＭＳ Ｐゴシック" pitchFamily="34" charset="-128"/>
              </a:rPr>
              <a:t>chris.risley@gmail.com</a:t>
            </a:r>
            <a:br>
              <a:rPr lang="en-US" sz="2400" dirty="0" smtClean="0">
                <a:ea typeface="ＭＳ Ｐゴシック" pitchFamily="34" charset="-128"/>
              </a:rPr>
            </a:br>
            <a:endParaRPr lang="en-US" sz="2400" dirty="0" smtClean="0">
              <a:ea typeface="ＭＳ Ｐゴシック" pitchFamily="34" charset="-128"/>
            </a:endParaRPr>
          </a:p>
        </p:txBody>
      </p:sp>
      <p:sp>
        <p:nvSpPr>
          <p:cNvPr id="55299" name="Rectangle 8"/>
          <p:cNvSpPr>
            <a:spLocks noGrp="1" noChangeArrowheads="1"/>
          </p:cNvSpPr>
          <p:nvPr>
            <p:ph type="title"/>
          </p:nvPr>
        </p:nvSpPr>
        <p:spPr/>
        <p:txBody>
          <a:bodyPr/>
          <a:lstStyle/>
          <a:p>
            <a:pPr eaLnBrk="1" hangingPunct="1"/>
            <a:endParaRPr lang="en-US" dirty="0" smtClean="0">
              <a:ea typeface="ＭＳ Ｐゴシック"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8" end="8"/>
                                            </p:txEl>
                                          </p:spTgt>
                                        </p:tgtEl>
                                        <p:attrNameLst>
                                          <p:attrName>style.visibility</p:attrName>
                                        </p:attrNameLst>
                                      </p:cBhvr>
                                      <p:to>
                                        <p:strVal val="visible"/>
                                      </p:to>
                                    </p:set>
                                    <p:animEffect transition="in" filter="wipe(left)">
                                      <p:cBhvr>
                                        <p:cTn id="19"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u="sng" dirty="0" smtClean="0"/>
              <a:t>We Do Know!</a:t>
            </a:r>
          </a:p>
          <a:p>
            <a:pPr marL="742950" indent="-742950"/>
            <a:r>
              <a:rPr lang="en-US" dirty="0" smtClean="0"/>
              <a:t>Deut 6:4-9</a:t>
            </a:r>
          </a:p>
          <a:p>
            <a:pPr marL="742950" indent="-742950"/>
            <a:r>
              <a:rPr lang="en-US" baseline="30000" dirty="0" smtClean="0"/>
              <a:t>7 </a:t>
            </a:r>
            <a:r>
              <a:rPr lang="en-US" dirty="0" smtClean="0"/>
              <a:t>Repeat them again and again to your children. Talk about them when you are at home and when you are on the road, when you are going to bed and when you are getting up. </a:t>
            </a:r>
            <a:r>
              <a:rPr lang="en-US" baseline="30000" dirty="0" smtClean="0"/>
              <a:t>8 </a:t>
            </a:r>
            <a:r>
              <a:rPr lang="en-US" dirty="0" smtClean="0"/>
              <a:t>Tie them to your hands and wear them on your forehead as reminders. </a:t>
            </a:r>
            <a:r>
              <a:rPr lang="en-US" baseline="30000" dirty="0" smtClean="0"/>
              <a:t>9 </a:t>
            </a:r>
            <a:r>
              <a:rPr lang="en-US" dirty="0" smtClean="0"/>
              <a:t>Write them on the doorposts of your house and on your gates.</a:t>
            </a:r>
          </a:p>
          <a:p>
            <a:pPr marL="742950" indent="-742950"/>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u="sng" dirty="0" smtClean="0"/>
              <a:t>My Family:</a:t>
            </a:r>
            <a:endParaRPr lang="en-US" dirty="0" smtClean="0"/>
          </a:p>
          <a:p>
            <a:pPr marL="742950" indent="-742950"/>
            <a:endParaRPr lang="en-US" dirty="0" smtClean="0"/>
          </a:p>
        </p:txBody>
      </p:sp>
      <p:pic>
        <p:nvPicPr>
          <p:cNvPr id="80897" name="Picture 1" descr="C:\Users\risleyc\Downloads\20170601_193645.2.jpg"/>
          <p:cNvPicPr>
            <a:picLocks noChangeAspect="1" noChangeArrowheads="1"/>
          </p:cNvPicPr>
          <p:nvPr/>
        </p:nvPicPr>
        <p:blipFill>
          <a:blip r:embed="rId3" cstate="print"/>
          <a:srcRect l="16679" r="22227"/>
          <a:stretch>
            <a:fillRect/>
          </a:stretch>
        </p:blipFill>
        <p:spPr bwMode="auto">
          <a:xfrm>
            <a:off x="2057400" y="1295400"/>
            <a:ext cx="4724400" cy="43434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u="sng" dirty="0" smtClean="0"/>
              <a:t>Outline</a:t>
            </a:r>
          </a:p>
          <a:p>
            <a:pPr marL="742950" indent="-742950">
              <a:buAutoNum type="arabicPeriod"/>
            </a:pPr>
            <a:r>
              <a:rPr lang="en-US" dirty="0" smtClean="0"/>
              <a:t>Your relationship with God</a:t>
            </a:r>
          </a:p>
          <a:p>
            <a:pPr marL="742950" indent="-742950">
              <a:buAutoNum type="arabicPeriod"/>
            </a:pPr>
            <a:r>
              <a:rPr lang="en-US" dirty="0" smtClean="0"/>
              <a:t>Your relationship with your spouse</a:t>
            </a:r>
          </a:p>
          <a:p>
            <a:pPr marL="742950" indent="-742950">
              <a:buAutoNum type="arabicPeriod"/>
            </a:pPr>
            <a:r>
              <a:rPr lang="en-US" dirty="0" smtClean="0"/>
              <a:t>Your relationship with your kids</a:t>
            </a:r>
          </a:p>
          <a:p>
            <a:pPr marL="742950" indent="-742950"/>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i="1" dirty="0" smtClean="0"/>
              <a:t>Where Does Deut 6 Start?</a:t>
            </a:r>
          </a:p>
          <a:p>
            <a:r>
              <a:rPr lang="en-US" u="sng" dirty="0" smtClean="0"/>
              <a:t>You</a:t>
            </a:r>
            <a:r>
              <a:rPr lang="en-US" dirty="0" smtClean="0"/>
              <a:t> must love the LORD your God with all your heart, all your soul, and all your strength. </a:t>
            </a:r>
          </a:p>
          <a:p>
            <a:r>
              <a:rPr lang="en-US" dirty="0" smtClean="0"/>
              <a:t>And </a:t>
            </a:r>
            <a:r>
              <a:rPr lang="en-US" u="sng" dirty="0" smtClean="0"/>
              <a:t>you </a:t>
            </a:r>
            <a:r>
              <a:rPr lang="en-US" dirty="0" smtClean="0"/>
              <a:t>must commit yourselves wholeheartedly to these commands that I am giving you today. </a:t>
            </a:r>
          </a:p>
          <a:p>
            <a:endParaRPr lang="en-US" dirty="0" smtClean="0"/>
          </a:p>
        </p:txBody>
      </p:sp>
      <p:sp>
        <p:nvSpPr>
          <p:cNvPr id="8" name="Text Placeholder 7"/>
          <p:cNvSpPr>
            <a:spLocks noGrp="1"/>
          </p:cNvSpPr>
          <p:nvPr>
            <p:ph type="body" sz="quarter" idx="10"/>
          </p:nvPr>
        </p:nvSpPr>
        <p:spPr/>
        <p:txBody>
          <a:bodyPr/>
          <a:lstStyle/>
          <a:p>
            <a:r>
              <a:rPr lang="en-US" dirty="0" smtClean="0"/>
              <a:t>1. Your relationship with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1677</Words>
  <Application>Microsoft Office PowerPoint</Application>
  <PresentationFormat>On-screen Show (4:3)</PresentationFormat>
  <Paragraphs>297</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 Building A Family On God’s Word</vt:lpstr>
      <vt:lpstr>Slide 2</vt:lpstr>
      <vt:lpstr>Jennifer Senior</vt:lpstr>
      <vt:lpstr>Jennifer Senior</vt:lpstr>
      <vt:lpstr>Slide 5</vt:lpstr>
      <vt:lpstr>Slide 6</vt:lpstr>
      <vt:lpstr>Slide 7</vt:lpstr>
      <vt:lpstr>Slide 8</vt:lpstr>
      <vt:lpstr>Slide 9</vt:lpstr>
      <vt:lpstr>Slide 10</vt:lpstr>
      <vt:lpstr>Slide 11</vt:lpstr>
      <vt:lpstr>Rosenfield and Wise</vt:lpstr>
      <vt:lpstr>Slide 13</vt:lpstr>
      <vt:lpstr>Levine</vt:lpstr>
      <vt:lpstr>Deresiewicz</vt:lpstr>
      <vt:lpstr>Barna</vt:lpstr>
      <vt:lpstr>Slide 17</vt:lpstr>
      <vt:lpstr>Lythcott-Haims</vt:lpstr>
      <vt:lpstr>Lythcott-Haims</vt:lpstr>
      <vt:lpstr>Slide 20</vt:lpstr>
      <vt:lpstr>Slide 21</vt:lpstr>
      <vt:lpstr>Dr. Emerson Eggerichs</vt:lpstr>
      <vt:lpstr>Slide 23</vt:lpstr>
      <vt:lpstr>Barna</vt:lpstr>
      <vt:lpstr>Barna</vt:lpstr>
      <vt:lpstr>Barna</vt:lpstr>
      <vt:lpstr>Slide 27</vt:lpstr>
      <vt:lpstr>Slide 28</vt:lpstr>
      <vt:lpstr>Slide 29</vt:lpstr>
      <vt:lpstr>Fleming</vt:lpstr>
      <vt:lpstr>Slide 31</vt:lpstr>
      <vt:lpstr>Slide 32</vt:lpstr>
      <vt:lpstr>Crabb</vt:lpstr>
      <vt:lpstr>Crabb</vt:lpstr>
      <vt:lpstr>Crabb</vt:lpstr>
      <vt:lpstr>Slide 36</vt:lpstr>
      <vt:lpstr>Slide 37</vt:lpstr>
      <vt:lpstr>Rosenfield and Wise</vt:lpstr>
      <vt:lpstr>Rosenfield and Wise</vt:lpstr>
      <vt:lpstr>Rosenfield and Wise</vt:lpstr>
      <vt:lpstr>Rosenfield and Wise</vt:lpstr>
      <vt:lpstr>Slide 42</vt:lpstr>
      <vt:lpstr>Slide 43</vt:lpstr>
      <vt:lpstr>Schaeffer</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2017-07-11T15:25:17Z</dcterms:modified>
</cp:coreProperties>
</file>