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2"/>
  </p:notesMasterIdLst>
  <p:handoutMasterIdLst>
    <p:handoutMasterId r:id="rId43"/>
  </p:handoutMasterIdLst>
  <p:sldIdLst>
    <p:sldId id="257" r:id="rId2"/>
    <p:sldId id="264" r:id="rId3"/>
    <p:sldId id="265" r:id="rId4"/>
    <p:sldId id="258" r:id="rId5"/>
    <p:sldId id="266" r:id="rId6"/>
    <p:sldId id="267" r:id="rId7"/>
    <p:sldId id="268" r:id="rId8"/>
    <p:sldId id="269" r:id="rId9"/>
    <p:sldId id="275" r:id="rId10"/>
    <p:sldId id="276" r:id="rId11"/>
    <p:sldId id="277" r:id="rId12"/>
    <p:sldId id="278" r:id="rId13"/>
    <p:sldId id="279" r:id="rId14"/>
    <p:sldId id="299" r:id="rId15"/>
    <p:sldId id="300" r:id="rId16"/>
    <p:sldId id="270" r:id="rId17"/>
    <p:sldId id="280" r:id="rId18"/>
    <p:sldId id="281" r:id="rId19"/>
    <p:sldId id="282" r:id="rId20"/>
    <p:sldId id="283" r:id="rId21"/>
    <p:sldId id="284" r:id="rId22"/>
    <p:sldId id="271" r:id="rId23"/>
    <p:sldId id="285" r:id="rId24"/>
    <p:sldId id="286" r:id="rId25"/>
    <p:sldId id="287" r:id="rId26"/>
    <p:sldId id="301" r:id="rId27"/>
    <p:sldId id="272" r:id="rId28"/>
    <p:sldId id="288" r:id="rId29"/>
    <p:sldId id="289" r:id="rId30"/>
    <p:sldId id="290" r:id="rId31"/>
    <p:sldId id="293" r:id="rId32"/>
    <p:sldId id="273" r:id="rId33"/>
    <p:sldId id="294" r:id="rId34"/>
    <p:sldId id="295" r:id="rId35"/>
    <p:sldId id="302" r:id="rId36"/>
    <p:sldId id="297" r:id="rId37"/>
    <p:sldId id="303" r:id="rId38"/>
    <p:sldId id="296" r:id="rId39"/>
    <p:sldId id="298" r:id="rId40"/>
    <p:sldId id="274" r:id="rId41"/>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921C15BA-8C40-4EA6-9E6C-5B007507FB3B}" type="datetimeFigureOut">
              <a:rPr lang="en-US" smtClean="0"/>
              <a:t>3/10/2020</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56AAE1A6-213B-42CF-83B2-01A692CD22DC}" type="slidenum">
              <a:rPr lang="en-US" smtClean="0"/>
              <a:t>‹#›</a:t>
            </a:fld>
            <a:endParaRPr lang="en-US"/>
          </a:p>
        </p:txBody>
      </p:sp>
    </p:spTree>
    <p:extLst>
      <p:ext uri="{BB962C8B-B14F-4D97-AF65-F5344CB8AC3E}">
        <p14:creationId xmlns:p14="http://schemas.microsoft.com/office/powerpoint/2010/main" val="38262586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A0226FC7-9222-4452-B46D-73DFD04DB434}" type="datetimeFigureOut">
              <a:rPr lang="en-US" smtClean="0"/>
              <a:t>3/10/2020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CA166B03-A114-4623-B01D-BA63E2E73662}" type="slidenum">
              <a:rPr lang="en-US" smtClean="0"/>
              <a:t>‹#›</a:t>
            </a:fld>
            <a:endParaRPr lang="en-US"/>
          </a:p>
        </p:txBody>
      </p:sp>
    </p:spTree>
    <p:extLst>
      <p:ext uri="{BB962C8B-B14F-4D97-AF65-F5344CB8AC3E}">
        <p14:creationId xmlns:p14="http://schemas.microsoft.com/office/powerpoint/2010/main" val="128128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95394141"/>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283185728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173734310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181346452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131371648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266672953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36189036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883270034"/>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3616954811"/>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21294198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867207089"/>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2847624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endParaRPr lang="en-US" sz="4000" dirty="0">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endParaRPr lang="en-US" kern="0" dirty="0"/>
          </a:p>
        </p:txBody>
      </p:sp>
    </p:spTree>
    <p:extLst>
      <p:ext uri="{BB962C8B-B14F-4D97-AF65-F5344CB8AC3E}">
        <p14:creationId xmlns:p14="http://schemas.microsoft.com/office/powerpoint/2010/main" val="2890564234"/>
      </p:ext>
    </p:extLst>
  </p:cSld>
  <p:clrMapOvr>
    <a:masterClrMapping/>
  </p:clrMapOvr>
  <p:transition spd="med">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GUIDES US INTO OPPORTUNITIES TO SHARE</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10" name="Text Box 4"/>
          <p:cNvSpPr txBox="1">
            <a:spLocks noChangeArrowheads="1"/>
          </p:cNvSpPr>
          <p:nvPr/>
        </p:nvSpPr>
        <p:spPr bwMode="auto">
          <a:xfrm>
            <a:off x="180622" y="2283787"/>
            <a:ext cx="11785600" cy="378565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29</a:t>
            </a:r>
            <a:r>
              <a:rPr lang="en-US" sz="3200" dirty="0"/>
              <a:t> The Holy Spirit said to Philip, “Go over and walk along beside the carriage.” </a:t>
            </a:r>
            <a:r>
              <a:rPr lang="en-US" sz="3200" baseline="30000" dirty="0"/>
              <a:t>30</a:t>
            </a:r>
            <a:r>
              <a:rPr lang="en-US" sz="3200" dirty="0"/>
              <a:t> Philip ran over and heard the man reading from the prophet Isaiah. Philip asked, “Do you understand what you are reading?” </a:t>
            </a:r>
            <a:r>
              <a:rPr lang="en-US" sz="3200" baseline="30000" dirty="0"/>
              <a:t>31</a:t>
            </a:r>
            <a:r>
              <a:rPr lang="en-US" sz="3200" dirty="0"/>
              <a:t> The man replied, “How can I, unless someone instructs me?” And he urged Philip to come up into the carriage and sit with him . . . </a:t>
            </a:r>
            <a:r>
              <a:rPr lang="en-US" sz="3200" baseline="30000" dirty="0"/>
              <a:t>34</a:t>
            </a:r>
            <a:r>
              <a:rPr lang="en-US" sz="3200" dirty="0"/>
              <a:t> The eunuch asked Philip, “Tell me, was the prophet talking about himself or someone else?”</a:t>
            </a:r>
            <a:r>
              <a:rPr lang="en-US" sz="3200" dirty="0">
                <a:solidFill>
                  <a:schemeClr val="bg1"/>
                </a:solidFill>
              </a:rPr>
              <a:t> beginning with this same Scriptthe Good News about Jesus . . .</a:t>
            </a:r>
          </a:p>
        </p:txBody>
      </p:sp>
    </p:spTree>
    <p:extLst>
      <p:ext uri="{BB962C8B-B14F-4D97-AF65-F5344CB8AC3E}">
        <p14:creationId xmlns:p14="http://schemas.microsoft.com/office/powerpoint/2010/main" val="673554034"/>
      </p:ext>
    </p:extLst>
  </p:cSld>
  <p:clrMapOvr>
    <a:masterClrMapping/>
  </p:clrMapOvr>
  <p:transition spd="med">
    <p:split orient="vert"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GUIDES US INTO OPPORTUNITIES TO SHARE</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10" name="Text Box 4"/>
          <p:cNvSpPr txBox="1">
            <a:spLocks noChangeArrowheads="1"/>
          </p:cNvSpPr>
          <p:nvPr/>
        </p:nvSpPr>
        <p:spPr bwMode="auto">
          <a:xfrm>
            <a:off x="180622" y="2283787"/>
            <a:ext cx="11785600" cy="378565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29</a:t>
            </a:r>
            <a:r>
              <a:rPr lang="en-US" sz="3200" dirty="0"/>
              <a:t> The Holy Spirit said to Philip, “Go over and walk along beside the carriage.” </a:t>
            </a:r>
            <a:r>
              <a:rPr lang="en-US" sz="3200" baseline="30000" dirty="0"/>
              <a:t>30</a:t>
            </a:r>
            <a:r>
              <a:rPr lang="en-US" sz="3200" dirty="0"/>
              <a:t> Philip ran over and heard the man reading from the prophet Isaiah. Philip asked, “Do you understand what you are reading?” </a:t>
            </a:r>
            <a:r>
              <a:rPr lang="en-US" sz="3200" baseline="30000" dirty="0"/>
              <a:t>31</a:t>
            </a:r>
            <a:r>
              <a:rPr lang="en-US" sz="3200" dirty="0"/>
              <a:t> The man replied, “How can I, unless someone instructs me?” And he urged Philip to come up into the carriage and sit with him . . . </a:t>
            </a:r>
            <a:r>
              <a:rPr lang="en-US" sz="3200" baseline="30000" dirty="0"/>
              <a:t>34</a:t>
            </a:r>
            <a:r>
              <a:rPr lang="en-US" sz="3200" dirty="0"/>
              <a:t> The eunuch asked Philip, “Tell me, was the prophet talking about himself or someone else?” </a:t>
            </a:r>
            <a:r>
              <a:rPr lang="en-US" sz="3200" baseline="30000" dirty="0"/>
              <a:t>35</a:t>
            </a:r>
            <a:r>
              <a:rPr lang="en-US" sz="3200" dirty="0"/>
              <a:t> So beginning with this same Scripture, Philip told him the Good News about Jesus . . .</a:t>
            </a:r>
          </a:p>
        </p:txBody>
      </p:sp>
    </p:spTree>
    <p:extLst>
      <p:ext uri="{BB962C8B-B14F-4D97-AF65-F5344CB8AC3E}">
        <p14:creationId xmlns:p14="http://schemas.microsoft.com/office/powerpoint/2010/main" val="31037727"/>
      </p:ext>
    </p:extLst>
  </p:cSld>
  <p:clrMapOvr>
    <a:masterClrMapping/>
  </p:clrMapOvr>
  <p:transition spd="med">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GUIDES US INTO OPPORTUNITIES TO SHARE</a:t>
            </a:r>
          </a:p>
          <a:p>
            <a:pPr marL="97155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The 120 drew a crowd at Pentecost (Acts 2)</a:t>
            </a:r>
          </a:p>
          <a:p>
            <a:pPr marL="97155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Peter was guided to Cornelius (Acts 10)</a:t>
            </a:r>
          </a:p>
          <a:p>
            <a:pPr marL="97155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Paul &amp; Barnabas was sent to Turkey (Acts 13)</a:t>
            </a:r>
          </a:p>
          <a:p>
            <a:pPr marL="97155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Paul was directed away from N. Turkey &amp; to Europe (Acts 16)</a:t>
            </a:r>
          </a:p>
          <a:p>
            <a:pPr marL="97155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Paul was told to go to Jerusalem (Acts 19)</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Tree>
    <p:extLst>
      <p:ext uri="{BB962C8B-B14F-4D97-AF65-F5344CB8AC3E}">
        <p14:creationId xmlns:p14="http://schemas.microsoft.com/office/powerpoint/2010/main" val="1710289013"/>
      </p:ext>
    </p:extLst>
  </p:cSld>
  <p:clrMapOvr>
    <a:masterClrMapping/>
  </p:clrMapOvr>
  <p:transition spd="med">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GUIDES US INTO OPPORTUNITIES TO SHARE</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10" name="Text Box 4"/>
          <p:cNvSpPr txBox="1">
            <a:spLocks noChangeArrowheads="1"/>
          </p:cNvSpPr>
          <p:nvPr/>
        </p:nvSpPr>
        <p:spPr bwMode="auto">
          <a:xfrm>
            <a:off x="180622" y="2283787"/>
            <a:ext cx="11785600"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Colossians 4:3</a:t>
            </a:r>
            <a:r>
              <a:rPr lang="en-US" sz="3200" dirty="0"/>
              <a:t> Pray for us, too, that God will give us many opportunities to speak about His plan concerning Christ. That is why I am here in chains. </a:t>
            </a:r>
          </a:p>
        </p:txBody>
      </p:sp>
    </p:spTree>
    <p:extLst>
      <p:ext uri="{BB962C8B-B14F-4D97-AF65-F5344CB8AC3E}">
        <p14:creationId xmlns:p14="http://schemas.microsoft.com/office/powerpoint/2010/main" val="380731456"/>
      </p:ext>
    </p:extLst>
  </p:cSld>
  <p:clrMapOvr>
    <a:masterClrMapping/>
  </p:clrMapOvr>
  <p:transition spd="med">
    <p:split orient="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GUIDES US INTO OPPORTUNITIES TO SHARE</a:t>
            </a: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algn="ctr" eaLnBrk="1" hangingPunct="1">
              <a:lnSpc>
                <a:spcPct val="70000"/>
              </a:lnSpc>
              <a:spcBef>
                <a:spcPts val="2400"/>
              </a:spcBef>
              <a:defRPr/>
            </a:pPr>
            <a:r>
              <a:rPr lang="en-US" sz="4400" b="0" i="1" dirty="0">
                <a:effectLst/>
                <a:cs typeface="Times New Roman" pitchFamily="18" charset="0"/>
              </a:rPr>
              <a:t>From total strangers to life-long relatives</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10" name="Text Box 4"/>
          <p:cNvSpPr txBox="1">
            <a:spLocks noChangeArrowheads="1"/>
          </p:cNvSpPr>
          <p:nvPr/>
        </p:nvSpPr>
        <p:spPr bwMode="auto">
          <a:xfrm>
            <a:off x="180622" y="2283787"/>
            <a:ext cx="11785600"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Colossians 4:3</a:t>
            </a:r>
            <a:r>
              <a:rPr lang="en-US" sz="3200" dirty="0"/>
              <a:t> Pray for us, too, that God will give us many opportunities to speak about His plan concerning Christ. That is why I am here in chains. </a:t>
            </a:r>
          </a:p>
        </p:txBody>
      </p:sp>
    </p:spTree>
    <p:extLst>
      <p:ext uri="{BB962C8B-B14F-4D97-AF65-F5344CB8AC3E}">
        <p14:creationId xmlns:p14="http://schemas.microsoft.com/office/powerpoint/2010/main" val="1278257476"/>
      </p:ext>
    </p:extLst>
  </p:cSld>
  <p:clrMapOvr>
    <a:masterClrMapping/>
  </p:clrMapOvr>
  <p:transition spd="med">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GUIDES US INTO OPPORTUNITIES TO SHARE</a:t>
            </a: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algn="ctr" eaLnBrk="1" hangingPunct="1">
              <a:lnSpc>
                <a:spcPct val="70000"/>
              </a:lnSpc>
              <a:spcBef>
                <a:spcPts val="2400"/>
              </a:spcBef>
              <a:defRPr/>
            </a:pPr>
            <a:r>
              <a:rPr lang="en-US" sz="4400" b="0" i="1" dirty="0">
                <a:effectLst/>
                <a:cs typeface="Times New Roman" pitchFamily="18" charset="0"/>
              </a:rPr>
              <a:t>From total strangers to life-long relatives</a:t>
            </a:r>
          </a:p>
          <a:p>
            <a:pPr algn="ctr" eaLnBrk="1" hangingPunct="1">
              <a:lnSpc>
                <a:spcPct val="70000"/>
              </a:lnSpc>
              <a:spcBef>
                <a:spcPts val="2400"/>
              </a:spcBef>
              <a:defRPr/>
            </a:pPr>
            <a:r>
              <a:rPr lang="en-US" sz="4400" b="0" i="1" dirty="0">
                <a:effectLst/>
                <a:cs typeface="Times New Roman" pitchFamily="18" charset="0"/>
              </a:rPr>
              <a:t>To answer a question, correct a misconception, share how you met Jesus, invite to investigate further, challenge to receive Jesus, etc.</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10" name="Text Box 4"/>
          <p:cNvSpPr txBox="1">
            <a:spLocks noChangeArrowheads="1"/>
          </p:cNvSpPr>
          <p:nvPr/>
        </p:nvSpPr>
        <p:spPr bwMode="auto">
          <a:xfrm>
            <a:off x="180622" y="2283787"/>
            <a:ext cx="11785600"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Colossians 4:3</a:t>
            </a:r>
            <a:r>
              <a:rPr lang="en-US" sz="3200" dirty="0"/>
              <a:t> Pray for us, too, that God will give us many opportunities to speak about His plan concerning Christ. That is why I am here in chains. </a:t>
            </a:r>
          </a:p>
        </p:txBody>
      </p:sp>
    </p:spTree>
    <p:extLst>
      <p:ext uri="{BB962C8B-B14F-4D97-AF65-F5344CB8AC3E}">
        <p14:creationId xmlns:p14="http://schemas.microsoft.com/office/powerpoint/2010/main" val="3885324448"/>
      </p:ext>
    </p:extLst>
  </p:cSld>
  <p:clrMapOvr>
    <a:masterClrMapping/>
  </p:clrMapOvr>
  <p:transition spd="med">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GIVES US COURAGE &amp; ARTICULATION </a:t>
            </a:r>
            <a:br>
              <a:rPr lang="en-US" sz="4000" dirty="0">
                <a:cs typeface="Times New Roman" pitchFamily="18" charset="0"/>
              </a:rPr>
            </a:br>
            <a:r>
              <a:rPr lang="en-US" sz="4000" dirty="0">
                <a:cs typeface="Times New Roman" pitchFamily="18" charset="0"/>
              </a:rPr>
              <a:t>AS WE SHARE</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7" name="Text Box 4"/>
          <p:cNvSpPr txBox="1">
            <a:spLocks noChangeArrowheads="1"/>
          </p:cNvSpPr>
          <p:nvPr/>
        </p:nvSpPr>
        <p:spPr bwMode="auto">
          <a:xfrm>
            <a:off x="180622" y="2701802"/>
            <a:ext cx="11785600"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Acts 4:5</a:t>
            </a:r>
            <a:r>
              <a:rPr lang="en-US" sz="3200" dirty="0"/>
              <a:t> The next day the council of all the rulers and elders and teachers of religious law met in Jerusalem. </a:t>
            </a:r>
            <a:r>
              <a:rPr lang="en-US" sz="3200" baseline="30000" dirty="0"/>
              <a:t>6</a:t>
            </a:r>
            <a:r>
              <a:rPr lang="en-US" sz="3200" dirty="0"/>
              <a:t> Annas the high priest was there, along with Caiaphas, John, Alexander, and other relatives of the high priest. </a:t>
            </a:r>
            <a:r>
              <a:rPr lang="en-US" sz="3200" baseline="30000" dirty="0"/>
              <a:t>7</a:t>
            </a:r>
            <a:r>
              <a:rPr lang="en-US" sz="3200" dirty="0"/>
              <a:t> They brought in (Peter &amp; John) and demanded, “By what power, or in whose name, have you done this?” </a:t>
            </a:r>
          </a:p>
        </p:txBody>
      </p:sp>
    </p:spTree>
    <p:extLst>
      <p:ext uri="{BB962C8B-B14F-4D97-AF65-F5344CB8AC3E}">
        <p14:creationId xmlns:p14="http://schemas.microsoft.com/office/powerpoint/2010/main" val="417719909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GIVES US COURAGE &amp; ARTICULATION </a:t>
            </a:r>
            <a:br>
              <a:rPr lang="en-US" sz="4000" dirty="0">
                <a:cs typeface="Times New Roman" pitchFamily="18" charset="0"/>
              </a:rPr>
            </a:br>
            <a:r>
              <a:rPr lang="en-US" sz="4000" dirty="0">
                <a:cs typeface="Times New Roman" pitchFamily="18" charset="0"/>
              </a:rPr>
              <a:t>AS WE SHARE</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7" name="Text Box 4"/>
          <p:cNvSpPr txBox="1">
            <a:spLocks noChangeArrowheads="1"/>
          </p:cNvSpPr>
          <p:nvPr/>
        </p:nvSpPr>
        <p:spPr bwMode="auto">
          <a:xfrm>
            <a:off x="180622" y="2701802"/>
            <a:ext cx="11785600" cy="3375283"/>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Acts 4:8</a:t>
            </a:r>
            <a:r>
              <a:rPr lang="en-US" sz="3200" dirty="0"/>
              <a:t> Then Peter . . . said to them, “Rulers and elders of our people, </a:t>
            </a:r>
            <a:r>
              <a:rPr lang="en-US" sz="3200" baseline="30000" dirty="0"/>
              <a:t>9</a:t>
            </a:r>
            <a:r>
              <a:rPr lang="en-US" sz="3200" dirty="0"/>
              <a:t> are we being questioned today because we’ve done a good deed for a crippled man? . . . </a:t>
            </a:r>
            <a:r>
              <a:rPr lang="en-US" sz="3200" baseline="30000" dirty="0"/>
              <a:t>10</a:t>
            </a:r>
            <a:r>
              <a:rPr lang="en-US" sz="3200" dirty="0"/>
              <a:t> Let me clearly state to all of you and to all the people of Israel that he was healed by the powerful name of Jesus Christ the Nazarene, the man you crucified but whom God raised from the dead . . . </a:t>
            </a:r>
            <a:r>
              <a:rPr lang="en-US" sz="3200" baseline="30000" dirty="0"/>
              <a:t>12</a:t>
            </a:r>
            <a:r>
              <a:rPr lang="en-US" sz="3200" dirty="0"/>
              <a:t> There is salvation in no one else! God has given no other name under heaven by which we must be saved.”</a:t>
            </a:r>
          </a:p>
        </p:txBody>
      </p:sp>
    </p:spTree>
    <p:extLst>
      <p:ext uri="{BB962C8B-B14F-4D97-AF65-F5344CB8AC3E}">
        <p14:creationId xmlns:p14="http://schemas.microsoft.com/office/powerpoint/2010/main" val="3785083723"/>
      </p:ext>
    </p:extLst>
  </p:cSld>
  <p:clrMapOvr>
    <a:masterClrMapping/>
  </p:clrMapOvr>
  <p:transition spd="med">
    <p:split orient="vert"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GIVES US COURAGE &amp; ARTICULATION </a:t>
            </a:r>
            <a:br>
              <a:rPr lang="en-US" sz="4000" dirty="0">
                <a:cs typeface="Times New Roman" pitchFamily="18" charset="0"/>
              </a:rPr>
            </a:br>
            <a:r>
              <a:rPr lang="en-US" sz="4000" dirty="0">
                <a:cs typeface="Times New Roman" pitchFamily="18" charset="0"/>
              </a:rPr>
              <a:t>AS WE SHARE</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7" name="Text Box 4"/>
          <p:cNvSpPr txBox="1">
            <a:spLocks noChangeArrowheads="1"/>
          </p:cNvSpPr>
          <p:nvPr/>
        </p:nvSpPr>
        <p:spPr bwMode="auto">
          <a:xfrm>
            <a:off x="180622" y="2701802"/>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chemeClr val="bg1"/>
                </a:solidFill>
              </a:rPr>
              <a:t>Acts 4:8</a:t>
            </a:r>
            <a:r>
              <a:rPr lang="en-US" sz="3200" dirty="0">
                <a:solidFill>
                  <a:schemeClr val="bg1"/>
                </a:solidFill>
              </a:rPr>
              <a:t> Then Peter, </a:t>
            </a:r>
            <a:r>
              <a:rPr lang="en-US" sz="3200" u="sng" dirty="0">
                <a:solidFill>
                  <a:schemeClr val="bg1"/>
                </a:solidFill>
              </a:rPr>
              <a:t>filled with the Spirit</a:t>
            </a:r>
            <a:r>
              <a:rPr lang="en-US" sz="3200" dirty="0">
                <a:solidFill>
                  <a:schemeClr val="bg1"/>
                </a:solidFill>
              </a:rPr>
              <a:t>, said to them . . ., </a:t>
            </a:r>
            <a:br>
              <a:rPr lang="en-US" sz="3200" dirty="0">
                <a:solidFill>
                  <a:schemeClr val="bg1"/>
                </a:solidFill>
              </a:rPr>
            </a:br>
            <a:r>
              <a:rPr lang="en-US" sz="3200" baseline="30000" dirty="0"/>
              <a:t>13</a:t>
            </a:r>
            <a:r>
              <a:rPr lang="en-US" sz="3200" dirty="0"/>
              <a:t> The members of the council were amazed when they saw the boldness of Peter and John, for they could see that they were ordinary men with no special training in the Scriptures.</a:t>
            </a:r>
          </a:p>
        </p:txBody>
      </p:sp>
    </p:spTree>
    <p:extLst>
      <p:ext uri="{BB962C8B-B14F-4D97-AF65-F5344CB8AC3E}">
        <p14:creationId xmlns:p14="http://schemas.microsoft.com/office/powerpoint/2010/main" val="191850819"/>
      </p:ext>
    </p:extLst>
  </p:cSld>
  <p:clrMapOvr>
    <a:masterClrMapping/>
  </p:clrMapOvr>
  <p:transition spd="med">
    <p:split orient="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GIVES US COURAGE &amp; ARTICULATION </a:t>
            </a:r>
            <a:br>
              <a:rPr lang="en-US" sz="4000" dirty="0">
                <a:cs typeface="Times New Roman" pitchFamily="18" charset="0"/>
              </a:rPr>
            </a:br>
            <a:r>
              <a:rPr lang="en-US" sz="4000" dirty="0">
                <a:cs typeface="Times New Roman" pitchFamily="18" charset="0"/>
              </a:rPr>
              <a:t>AS WE SHARE</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7" name="Text Box 4"/>
          <p:cNvSpPr txBox="1">
            <a:spLocks noChangeArrowheads="1"/>
          </p:cNvSpPr>
          <p:nvPr/>
        </p:nvSpPr>
        <p:spPr bwMode="auto">
          <a:xfrm>
            <a:off x="180622" y="2701802"/>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Acts 4:8</a:t>
            </a:r>
            <a:r>
              <a:rPr lang="en-US" sz="3200" dirty="0"/>
              <a:t> Then Peter, </a:t>
            </a:r>
            <a:r>
              <a:rPr lang="en-US" sz="3200" u="sng" dirty="0"/>
              <a:t>filled with the Spirit</a:t>
            </a:r>
            <a:r>
              <a:rPr lang="en-US" sz="3200" dirty="0"/>
              <a:t>, said to them . . ., </a:t>
            </a:r>
            <a:br>
              <a:rPr lang="en-US" sz="3200" dirty="0"/>
            </a:br>
            <a:r>
              <a:rPr lang="en-US" sz="3200" baseline="30000" dirty="0"/>
              <a:t>13</a:t>
            </a:r>
            <a:r>
              <a:rPr lang="en-US" sz="3200" dirty="0"/>
              <a:t> The members of the council were amazed when they saw the boldness of Peter and John, for they could see that they were ordinary men with no special training in the Scriptures.</a:t>
            </a:r>
          </a:p>
        </p:txBody>
      </p:sp>
    </p:spTree>
    <p:extLst>
      <p:ext uri="{BB962C8B-B14F-4D97-AF65-F5344CB8AC3E}">
        <p14:creationId xmlns:p14="http://schemas.microsoft.com/office/powerpoint/2010/main" val="3727014463"/>
      </p:ext>
    </p:extLst>
  </p:cSld>
  <p:clrMapOvr>
    <a:masterClrMapping/>
  </p:clrMapOvr>
  <p:transition spd="med">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THE HOLY SPIRIT IS A PERSON – NOT A FORCE</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endParaRPr lang="en-US" kern="0" dirty="0"/>
          </a:p>
        </p:txBody>
      </p:sp>
      <p:sp>
        <p:nvSpPr>
          <p:cNvPr id="9" name="Text Box 4"/>
          <p:cNvSpPr txBox="1">
            <a:spLocks noChangeArrowheads="1"/>
          </p:cNvSpPr>
          <p:nvPr/>
        </p:nvSpPr>
        <p:spPr bwMode="auto">
          <a:xfrm>
            <a:off x="180622" y="2283787"/>
            <a:ext cx="11785600"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John 14:16</a:t>
            </a:r>
            <a:r>
              <a:rPr lang="en-US" sz="3200" dirty="0"/>
              <a:t> “I will ask the Father, and He will give you another Helper, who will never leave you. </a:t>
            </a:r>
            <a:r>
              <a:rPr lang="en-US" sz="3200" baseline="30000" dirty="0"/>
              <a:t>17</a:t>
            </a:r>
            <a:r>
              <a:rPr lang="en-US" sz="3200" dirty="0"/>
              <a:t> He is the Holy Spirit . . .” </a:t>
            </a:r>
          </a:p>
        </p:txBody>
      </p:sp>
    </p:spTree>
    <p:extLst>
      <p:ext uri="{BB962C8B-B14F-4D97-AF65-F5344CB8AC3E}">
        <p14:creationId xmlns:p14="http://schemas.microsoft.com/office/powerpoint/2010/main" val="362154825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9"/>
                                        </p:tgtEl>
                                        <p:attrNameLst>
                                          <p:attrName>style.visibility</p:attrName>
                                        </p:attrNameLst>
                                      </p:cBhvr>
                                      <p:to>
                                        <p:strVal val="visible"/>
                                      </p:to>
                                    </p:set>
                                    <p:animEffect transition="in" filter="box(ou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GIVES US COURAGE &amp; ARTICULATION </a:t>
            </a:r>
            <a:br>
              <a:rPr lang="en-US" sz="4000" dirty="0">
                <a:cs typeface="Times New Roman" pitchFamily="18" charset="0"/>
              </a:rPr>
            </a:br>
            <a:r>
              <a:rPr lang="en-US" sz="4000" dirty="0">
                <a:cs typeface="Times New Roman" pitchFamily="18" charset="0"/>
              </a:rPr>
              <a:t>AS WE SHARE</a:t>
            </a:r>
          </a:p>
          <a:p>
            <a:pPr marL="1028700" lvl="1" indent="-571500" eaLnBrk="1" hangingPunct="1">
              <a:lnSpc>
                <a:spcPct val="70000"/>
              </a:lnSpc>
              <a:spcBef>
                <a:spcPts val="1200"/>
              </a:spcBef>
              <a:buFont typeface="Arial" panose="020B0604020202020204" pitchFamily="34" charset="0"/>
              <a:buChar char="•"/>
              <a:defRPr/>
            </a:pPr>
            <a:r>
              <a:rPr lang="en-US" sz="4000" dirty="0">
                <a:cs typeface="Times New Roman" pitchFamily="18" charset="0"/>
              </a:rPr>
              <a:t>“Ordinary” Christians to strangers (Acts 2)</a:t>
            </a:r>
          </a:p>
          <a:p>
            <a:pPr marL="1028700" lvl="1" indent="-571500" eaLnBrk="1" hangingPunct="1">
              <a:lnSpc>
                <a:spcPct val="70000"/>
              </a:lnSpc>
              <a:spcBef>
                <a:spcPts val="1200"/>
              </a:spcBef>
              <a:buFont typeface="Arial" panose="020B0604020202020204" pitchFamily="34" charset="0"/>
              <a:buChar char="•"/>
              <a:defRPr/>
            </a:pPr>
            <a:r>
              <a:rPr lang="en-US" sz="4000" dirty="0">
                <a:cs typeface="Times New Roman" pitchFamily="18" charset="0"/>
              </a:rPr>
              <a:t>“Ordinary” Christians when threatened with persecution (Acts 4)</a:t>
            </a:r>
          </a:p>
          <a:p>
            <a:pPr marL="1028700" lvl="1" indent="-571500" eaLnBrk="1" hangingPunct="1">
              <a:lnSpc>
                <a:spcPct val="70000"/>
              </a:lnSpc>
              <a:spcBef>
                <a:spcPts val="1200"/>
              </a:spcBef>
              <a:buFont typeface="Arial" panose="020B0604020202020204" pitchFamily="34" charset="0"/>
              <a:buChar char="•"/>
              <a:defRPr/>
            </a:pPr>
            <a:r>
              <a:rPr lang="en-US" sz="4000" dirty="0">
                <a:cs typeface="Times New Roman" pitchFamily="18" charset="0"/>
              </a:rPr>
              <a:t>Volunteer Christian worker when threatened with death (Acts 6,7)</a:t>
            </a:r>
          </a:p>
          <a:p>
            <a:pPr marL="1028700" lvl="1" indent="-571500" eaLnBrk="1" hangingPunct="1">
              <a:lnSpc>
                <a:spcPct val="70000"/>
              </a:lnSpc>
              <a:spcBef>
                <a:spcPts val="1200"/>
              </a:spcBef>
              <a:buFont typeface="Arial" panose="020B0604020202020204" pitchFamily="34" charset="0"/>
              <a:buChar char="•"/>
              <a:defRPr/>
            </a:pPr>
            <a:r>
              <a:rPr lang="en-US" sz="4000" dirty="0">
                <a:cs typeface="Times New Roman" pitchFamily="18" charset="0"/>
              </a:rPr>
              <a:t>New Christian to a skeptical audience (Acts 9)</a:t>
            </a:r>
          </a:p>
          <a:p>
            <a:pPr marL="1028700" lvl="1" indent="-571500" eaLnBrk="1" hangingPunct="1">
              <a:lnSpc>
                <a:spcPct val="70000"/>
              </a:lnSpc>
              <a:spcBef>
                <a:spcPts val="1200"/>
              </a:spcBef>
              <a:buFont typeface="Arial" panose="020B0604020202020204" pitchFamily="34" charset="0"/>
              <a:buChar char="•"/>
              <a:defRPr/>
            </a:pPr>
            <a:r>
              <a:rPr lang="en-US" sz="4000" dirty="0">
                <a:cs typeface="Times New Roman" pitchFamily="18" charset="0"/>
              </a:rPr>
              <a:t>Paul refuting someone blocking a seeker </a:t>
            </a:r>
            <a:br>
              <a:rPr lang="en-US" sz="4000" dirty="0">
                <a:cs typeface="Times New Roman" pitchFamily="18" charset="0"/>
              </a:rPr>
            </a:br>
            <a:r>
              <a:rPr lang="en-US" sz="4000" dirty="0">
                <a:cs typeface="Times New Roman" pitchFamily="18" charset="0"/>
              </a:rPr>
              <a:t>(Acts 13)</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Tree>
    <p:extLst>
      <p:ext uri="{BB962C8B-B14F-4D97-AF65-F5344CB8AC3E}">
        <p14:creationId xmlns:p14="http://schemas.microsoft.com/office/powerpoint/2010/main" val="1887319397"/>
      </p:ext>
    </p:extLst>
  </p:cSld>
  <p:clrMapOvr>
    <a:masterClrMapping/>
  </p:clrMapOvr>
  <p:transition spd="med">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GIVES US COURAGE &amp; ARTICULATION </a:t>
            </a:r>
            <a:br>
              <a:rPr lang="en-US" sz="4000" dirty="0">
                <a:cs typeface="Times New Roman" pitchFamily="18" charset="0"/>
              </a:rPr>
            </a:br>
            <a:r>
              <a:rPr lang="en-US" sz="4000" dirty="0">
                <a:cs typeface="Times New Roman" pitchFamily="18" charset="0"/>
              </a:rPr>
              <a:t>AS WE SHARE</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7" name="Text Box 4"/>
          <p:cNvSpPr txBox="1">
            <a:spLocks noChangeArrowheads="1"/>
          </p:cNvSpPr>
          <p:nvPr/>
        </p:nvSpPr>
        <p:spPr bwMode="auto">
          <a:xfrm>
            <a:off x="180622" y="2701802"/>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Ephesians 6:19</a:t>
            </a:r>
            <a:r>
              <a:rPr lang="en-US" sz="3200" dirty="0"/>
              <a:t> Ask God to give me the right words so I can boldly explain (the) . . . Good News . . . </a:t>
            </a:r>
            <a:r>
              <a:rPr lang="en-US" sz="3200" baseline="30000" dirty="0"/>
              <a:t>20</a:t>
            </a:r>
            <a:r>
              <a:rPr lang="en-US" sz="3200" dirty="0"/>
              <a:t> I am in chains now, still sharing this message as God’s ambassador. So pray that I will keep on speaking boldly for Him, as I should. </a:t>
            </a:r>
          </a:p>
        </p:txBody>
      </p:sp>
    </p:spTree>
    <p:extLst>
      <p:ext uri="{BB962C8B-B14F-4D97-AF65-F5344CB8AC3E}">
        <p14:creationId xmlns:p14="http://schemas.microsoft.com/office/powerpoint/2010/main" val="1961285824"/>
      </p:ext>
    </p:extLst>
  </p:cSld>
  <p:clrMapOvr>
    <a:masterClrMapping/>
  </p:clrMapOvr>
  <p:transition spd="med">
    <p:split orient="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CONVICTS PEOPLE OF THEIR NEED FOR JESUS</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7" name="Text Box 4"/>
          <p:cNvSpPr txBox="1">
            <a:spLocks noChangeArrowheads="1"/>
          </p:cNvSpPr>
          <p:nvPr/>
        </p:nvSpPr>
        <p:spPr bwMode="auto">
          <a:xfrm>
            <a:off x="180622" y="2296851"/>
            <a:ext cx="11785600"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John 16:8 </a:t>
            </a:r>
            <a:r>
              <a:rPr lang="en-US" sz="3200" dirty="0"/>
              <a:t>“When the Holy Spirit comes, He will convict the world of its sin, and of God’s righteousness, and of the coming judgment.”</a:t>
            </a:r>
          </a:p>
        </p:txBody>
      </p:sp>
    </p:spTree>
    <p:extLst>
      <p:ext uri="{BB962C8B-B14F-4D97-AF65-F5344CB8AC3E}">
        <p14:creationId xmlns:p14="http://schemas.microsoft.com/office/powerpoint/2010/main" val="39554178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CONVICTS PEOPLE OF THEIR NEED FOR JESUS</a:t>
            </a: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algn="ctr" eaLnBrk="1" hangingPunct="1">
              <a:lnSpc>
                <a:spcPct val="70000"/>
              </a:lnSpc>
              <a:spcBef>
                <a:spcPts val="2400"/>
              </a:spcBef>
              <a:defRPr/>
            </a:pPr>
            <a:r>
              <a:rPr lang="en-US" sz="4400" b="0" i="1" dirty="0">
                <a:effectLst/>
                <a:cs typeface="Times New Roman" pitchFamily="18" charset="0"/>
              </a:rPr>
              <a:t>The Holy Spirit speaks to our consciences – convincing us of our spiritual lostness, exposing our true moral guilt, </a:t>
            </a:r>
            <a:br>
              <a:rPr lang="en-US" sz="4400" b="0" i="1" dirty="0">
                <a:effectLst/>
                <a:cs typeface="Times New Roman" pitchFamily="18" charset="0"/>
              </a:rPr>
            </a:br>
            <a:r>
              <a:rPr lang="en-US" sz="4400" b="0" i="1" dirty="0">
                <a:effectLst/>
                <a:cs typeface="Times New Roman" pitchFamily="18" charset="0"/>
              </a:rPr>
              <a:t>inciting our curiosity about Jesus. summoning us to surrender to Him, etc.</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7" name="Text Box 4"/>
          <p:cNvSpPr txBox="1">
            <a:spLocks noChangeArrowheads="1"/>
          </p:cNvSpPr>
          <p:nvPr/>
        </p:nvSpPr>
        <p:spPr bwMode="auto">
          <a:xfrm>
            <a:off x="180622" y="2296851"/>
            <a:ext cx="11785600"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John 16:8 </a:t>
            </a:r>
            <a:r>
              <a:rPr lang="en-US" sz="3200" dirty="0"/>
              <a:t>“When the Holy Spirit comes, He will convict the world of its sin, and of God’s righteousness, and of the coming judgment.”</a:t>
            </a:r>
          </a:p>
        </p:txBody>
      </p:sp>
    </p:spTree>
    <p:extLst>
      <p:ext uri="{BB962C8B-B14F-4D97-AF65-F5344CB8AC3E}">
        <p14:creationId xmlns:p14="http://schemas.microsoft.com/office/powerpoint/2010/main" val="596811692"/>
      </p:ext>
    </p:extLst>
  </p:cSld>
  <p:clrMapOvr>
    <a:masterClrMapping/>
  </p:clrMapOvr>
  <p:transition spd="med">
    <p:randomBa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CONVICTS PEOPLE OF THEIR NEED FOR JESUS</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7" name="Text Box 4"/>
          <p:cNvSpPr txBox="1">
            <a:spLocks noChangeArrowheads="1"/>
          </p:cNvSpPr>
          <p:nvPr/>
        </p:nvSpPr>
        <p:spPr bwMode="auto">
          <a:xfrm>
            <a:off x="180622" y="2296851"/>
            <a:ext cx="11785600" cy="432939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Acts</a:t>
            </a:r>
            <a:r>
              <a:rPr lang="en-US" sz="3200" dirty="0"/>
              <a:t> </a:t>
            </a:r>
            <a:r>
              <a:rPr lang="en-US" sz="3200" baseline="30000" dirty="0"/>
              <a:t>2:37</a:t>
            </a:r>
            <a:r>
              <a:rPr lang="en-US" sz="3200" dirty="0"/>
              <a:t> Peter’s words </a:t>
            </a:r>
            <a:r>
              <a:rPr lang="en-US" sz="3200" u="sng" dirty="0"/>
              <a:t>pierced their hearts</a:t>
            </a:r>
            <a:r>
              <a:rPr lang="en-US" sz="3200" dirty="0"/>
              <a:t>, and they said to him and to the other apostles, “Brothers, what should we do?” </a:t>
            </a:r>
          </a:p>
          <a:p>
            <a:pPr>
              <a:lnSpc>
                <a:spcPts val="3200"/>
              </a:lnSpc>
              <a:spcBef>
                <a:spcPts val="1200"/>
              </a:spcBef>
            </a:pPr>
            <a:r>
              <a:rPr lang="en-US" sz="3200" baseline="30000" dirty="0"/>
              <a:t>Acts 7:54 </a:t>
            </a:r>
            <a:r>
              <a:rPr lang="en-US" sz="3200" dirty="0"/>
              <a:t>The Jewish leaders were </a:t>
            </a:r>
            <a:r>
              <a:rPr lang="en-US" sz="3200" u="sng" dirty="0"/>
              <a:t>cut to the quick</a:t>
            </a:r>
            <a:r>
              <a:rPr lang="en-US" sz="3200" dirty="0"/>
              <a:t> by Stephen’s charge, and they shook their fists at him in rage.</a:t>
            </a:r>
          </a:p>
          <a:p>
            <a:pPr>
              <a:lnSpc>
                <a:spcPts val="3200"/>
              </a:lnSpc>
              <a:spcBef>
                <a:spcPts val="1200"/>
              </a:spcBef>
            </a:pPr>
            <a:r>
              <a:rPr lang="en-US" sz="3200" baseline="30000" dirty="0"/>
              <a:t>Acts 26:14</a:t>
            </a:r>
            <a:r>
              <a:rPr lang="en-US" sz="3200" dirty="0"/>
              <a:t> “Saul, Saul, why are you persecuting Me? It is hard for you to </a:t>
            </a:r>
            <a:r>
              <a:rPr lang="en-US" sz="3200" u="sng" dirty="0"/>
              <a:t>kick against the goads</a:t>
            </a:r>
            <a:r>
              <a:rPr lang="en-US" sz="3200" dirty="0"/>
              <a:t>.”</a:t>
            </a:r>
          </a:p>
          <a:p>
            <a:r>
              <a:rPr lang="en-US" sz="3200" dirty="0"/>
              <a:t>Acts 16:14 (NLT) </a:t>
            </a:r>
          </a:p>
          <a:p>
            <a:pPr>
              <a:lnSpc>
                <a:spcPts val="3200"/>
              </a:lnSpc>
              <a:spcBef>
                <a:spcPts val="1200"/>
              </a:spcBef>
            </a:pPr>
            <a:r>
              <a:rPr lang="en-US" sz="3200" baseline="30000" dirty="0"/>
              <a:t>Acts 16:14</a:t>
            </a:r>
            <a:r>
              <a:rPr lang="en-US" sz="3200" dirty="0"/>
              <a:t> As Lydia . . . listened to us, </a:t>
            </a:r>
            <a:r>
              <a:rPr lang="en-US" sz="3200" u="sng" dirty="0"/>
              <a:t>the Lord opened her heart</a:t>
            </a:r>
            <a:r>
              <a:rPr lang="en-US" sz="3200" dirty="0"/>
              <a:t>, and she accepted what Paul was saying. </a:t>
            </a:r>
            <a:endParaRPr lang="en-US" sz="3200" baseline="30000" dirty="0"/>
          </a:p>
        </p:txBody>
      </p:sp>
    </p:spTree>
    <p:extLst>
      <p:ext uri="{BB962C8B-B14F-4D97-AF65-F5344CB8AC3E}">
        <p14:creationId xmlns:p14="http://schemas.microsoft.com/office/powerpoint/2010/main" val="2091411625"/>
      </p:ext>
    </p:extLst>
  </p:cSld>
  <p:clrMapOvr>
    <a:masterClrMapping/>
  </p:clrMapOvr>
  <p:transition spd="med">
    <p:split orient="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CONVICTS PEOPLE OF THEIR NEED FOR JESUS</a:t>
            </a:r>
          </a:p>
          <a:p>
            <a:pPr algn="ctr" eaLnBrk="1" hangingPunct="1">
              <a:lnSpc>
                <a:spcPct val="70000"/>
              </a:lnSpc>
              <a:spcBef>
                <a:spcPct val="30000"/>
              </a:spcBef>
              <a:defRPr/>
            </a:pPr>
            <a:r>
              <a:rPr lang="en-US" sz="4400" b="0" i="1" dirty="0">
                <a:effectLst/>
                <a:cs typeface="Times New Roman" pitchFamily="18" charset="0"/>
              </a:rPr>
              <a:t>Do you </a:t>
            </a:r>
            <a:r>
              <a:rPr lang="en-US" sz="4400" b="0" i="1" u="sng" dirty="0">
                <a:effectLst/>
                <a:cs typeface="Times New Roman" pitchFamily="18" charset="0"/>
              </a:rPr>
              <a:t>recognize</a:t>
            </a:r>
            <a:r>
              <a:rPr lang="en-US" sz="4400" b="0" i="1" dirty="0">
                <a:effectLst/>
                <a:cs typeface="Times New Roman" pitchFamily="18" charset="0"/>
              </a:rPr>
              <a:t> the convicting voice </a:t>
            </a:r>
            <a:br>
              <a:rPr lang="en-US" sz="4400" b="0" i="1" dirty="0">
                <a:effectLst/>
                <a:cs typeface="Times New Roman" pitchFamily="18" charset="0"/>
              </a:rPr>
            </a:br>
            <a:r>
              <a:rPr lang="en-US" sz="4400" b="0" i="1" dirty="0">
                <a:effectLst/>
                <a:cs typeface="Times New Roman" pitchFamily="18" charset="0"/>
              </a:rPr>
              <a:t>of the Holy Spirit?</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Tree>
    <p:extLst>
      <p:ext uri="{BB962C8B-B14F-4D97-AF65-F5344CB8AC3E}">
        <p14:creationId xmlns:p14="http://schemas.microsoft.com/office/powerpoint/2010/main" val="892061863"/>
      </p:ext>
    </p:extLst>
  </p:cSld>
  <p:clrMapOvr>
    <a:masterClrMapping/>
  </p:clrMapOvr>
  <p:transition spd="med">
    <p:randomBa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CONVICTS PEOPLE OF THEIR NEED FOR JESUS</a:t>
            </a:r>
          </a:p>
          <a:p>
            <a:pPr algn="ctr" eaLnBrk="1" hangingPunct="1">
              <a:lnSpc>
                <a:spcPct val="70000"/>
              </a:lnSpc>
              <a:spcBef>
                <a:spcPct val="30000"/>
              </a:spcBef>
              <a:defRPr/>
            </a:pPr>
            <a:r>
              <a:rPr lang="en-US" sz="4400" b="0" i="1" dirty="0">
                <a:effectLst/>
                <a:cs typeface="Times New Roman" pitchFamily="18" charset="0"/>
              </a:rPr>
              <a:t>Do you </a:t>
            </a:r>
            <a:r>
              <a:rPr lang="en-US" sz="4400" b="0" i="1" u="sng" dirty="0">
                <a:effectLst/>
                <a:cs typeface="Times New Roman" pitchFamily="18" charset="0"/>
              </a:rPr>
              <a:t>rely on</a:t>
            </a:r>
            <a:r>
              <a:rPr lang="en-US" sz="4400" b="0" i="1" dirty="0">
                <a:effectLst/>
                <a:cs typeface="Times New Roman" pitchFamily="18" charset="0"/>
              </a:rPr>
              <a:t> the convicting voice </a:t>
            </a:r>
            <a:br>
              <a:rPr lang="en-US" sz="4400" b="0" i="1" dirty="0">
                <a:effectLst/>
                <a:cs typeface="Times New Roman" pitchFamily="18" charset="0"/>
              </a:rPr>
            </a:br>
            <a:r>
              <a:rPr lang="en-US" sz="4400" b="0" i="1" dirty="0">
                <a:effectLst/>
                <a:cs typeface="Times New Roman" pitchFamily="18" charset="0"/>
              </a:rPr>
              <a:t>of the Holy Spirit?</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7" name="Text Box 4"/>
          <p:cNvSpPr txBox="1">
            <a:spLocks noChangeArrowheads="1"/>
          </p:cNvSpPr>
          <p:nvPr/>
        </p:nvSpPr>
        <p:spPr bwMode="auto">
          <a:xfrm>
            <a:off x="180622" y="3520343"/>
            <a:ext cx="11785600" cy="2964914"/>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“What a load this takes off (of us)!  We do not have responsibility to convince anyone (about Jesus).  That is the Spirit’s work.  Our responsibility is simply to bear witness to the truth.  And in spite of (people’s) blindness and indifference, the Spirit of God will penetrate the darkness . . . and prod (them) to seek (Jesus).”</a:t>
            </a:r>
          </a:p>
          <a:p>
            <a:pPr>
              <a:lnSpc>
                <a:spcPts val="2400"/>
              </a:lnSpc>
              <a:spcBef>
                <a:spcPts val="600"/>
              </a:spcBef>
            </a:pPr>
            <a:r>
              <a:rPr lang="en-US" sz="2400" dirty="0"/>
              <a:t>Robert Coleman, </a:t>
            </a:r>
            <a:r>
              <a:rPr lang="en-US" sz="2400" i="1" dirty="0"/>
              <a:t>The Heart of the Gospel</a:t>
            </a:r>
            <a:r>
              <a:rPr lang="en-US" sz="2400" dirty="0"/>
              <a:t>, p. 136.</a:t>
            </a:r>
          </a:p>
        </p:txBody>
      </p:sp>
    </p:spTree>
    <p:extLst>
      <p:ext uri="{BB962C8B-B14F-4D97-AF65-F5344CB8AC3E}">
        <p14:creationId xmlns:p14="http://schemas.microsoft.com/office/powerpoint/2010/main" val="2575047648"/>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4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ENABLES US TO DO CONFIRMING DEEDS </a:t>
            </a:r>
            <a:br>
              <a:rPr lang="en-US" sz="4000" dirty="0">
                <a:cs typeface="Times New Roman" pitchFamily="18" charset="0"/>
              </a:rPr>
            </a:br>
            <a:r>
              <a:rPr lang="en-US" sz="4000" dirty="0">
                <a:cs typeface="Times New Roman" pitchFamily="18" charset="0"/>
              </a:rPr>
              <a:t>OF LOVE</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Tree>
    <p:extLst>
      <p:ext uri="{BB962C8B-B14F-4D97-AF65-F5344CB8AC3E}">
        <p14:creationId xmlns:p14="http://schemas.microsoft.com/office/powerpoint/2010/main" val="1447183271"/>
      </p:ext>
    </p:extLst>
  </p:cSld>
  <p:clrMapOvr>
    <a:masterClrMapping/>
  </p:clrMapOvr>
  <p:transition spd="med" advClick="0" advTm="2000">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ENABLES US TO DO CONFIRMING DEEDS </a:t>
            </a:r>
            <a:br>
              <a:rPr lang="en-US" sz="4000" dirty="0">
                <a:cs typeface="Times New Roman" pitchFamily="18" charset="0"/>
              </a:rPr>
            </a:br>
            <a:r>
              <a:rPr lang="en-US" sz="4000" dirty="0">
                <a:cs typeface="Times New Roman" pitchFamily="18" charset="0"/>
              </a:rPr>
              <a:t>OF LOVE</a:t>
            </a:r>
          </a:p>
          <a:p>
            <a:pPr algn="ctr" eaLnBrk="1" hangingPunct="1">
              <a:lnSpc>
                <a:spcPct val="70000"/>
              </a:lnSpc>
              <a:spcBef>
                <a:spcPct val="30000"/>
              </a:spcBef>
              <a:defRPr/>
            </a:pPr>
            <a:r>
              <a:rPr lang="en-US" sz="4400" b="0" i="1" dirty="0">
                <a:effectLst/>
                <a:cs typeface="Times New Roman" pitchFamily="18" charset="0"/>
              </a:rPr>
              <a:t>The Holy Spirit backed up </a:t>
            </a:r>
            <a:br>
              <a:rPr lang="en-US" sz="4400" b="0" i="1" dirty="0">
                <a:effectLst/>
                <a:cs typeface="Times New Roman" pitchFamily="18" charset="0"/>
              </a:rPr>
            </a:br>
            <a:r>
              <a:rPr lang="en-US" sz="4400" b="0" i="1" dirty="0">
                <a:effectLst/>
                <a:cs typeface="Times New Roman" pitchFamily="18" charset="0"/>
              </a:rPr>
              <a:t>the early church’s message about Jesus </a:t>
            </a:r>
            <a:br>
              <a:rPr lang="en-US" sz="4400" b="0" i="1" dirty="0">
                <a:effectLst/>
                <a:cs typeface="Times New Roman" pitchFamily="18" charset="0"/>
              </a:rPr>
            </a:br>
            <a:r>
              <a:rPr lang="en-US" sz="4400" b="0" i="1" dirty="0">
                <a:effectLst/>
                <a:cs typeface="Times New Roman" pitchFamily="18" charset="0"/>
              </a:rPr>
              <a:t>with miraculous healings </a:t>
            </a:r>
            <a:br>
              <a:rPr lang="en-US" sz="4400" b="0" i="1" dirty="0">
                <a:effectLst/>
                <a:cs typeface="Times New Roman" pitchFamily="18" charset="0"/>
              </a:rPr>
            </a:br>
            <a:r>
              <a:rPr lang="en-US" sz="4400" b="0" i="1" dirty="0">
                <a:effectLst/>
                <a:cs typeface="Times New Roman" pitchFamily="18" charset="0"/>
              </a:rPr>
              <a:t>through its leaders . . .</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Tree>
    <p:extLst>
      <p:ext uri="{BB962C8B-B14F-4D97-AF65-F5344CB8AC3E}">
        <p14:creationId xmlns:p14="http://schemas.microsoft.com/office/powerpoint/2010/main" val="1625852781"/>
      </p:ext>
    </p:extLst>
  </p:cSld>
  <p:clrMapOvr>
    <a:masterClrMapping/>
  </p:clrMapOvr>
  <p:transition spd="med">
    <p:randomBa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ENABLES US TO DO CONFIRMING DEEDS </a:t>
            </a:r>
            <a:br>
              <a:rPr lang="en-US" sz="4000" dirty="0">
                <a:cs typeface="Times New Roman" pitchFamily="18" charset="0"/>
              </a:rPr>
            </a:br>
            <a:r>
              <a:rPr lang="en-US" sz="4000" dirty="0">
                <a:cs typeface="Times New Roman" pitchFamily="18" charset="0"/>
              </a:rPr>
              <a:t>OF LOVE</a:t>
            </a:r>
          </a:p>
          <a:p>
            <a:pPr algn="ctr" eaLnBrk="1" hangingPunct="1">
              <a:lnSpc>
                <a:spcPct val="70000"/>
              </a:lnSpc>
              <a:spcBef>
                <a:spcPct val="30000"/>
              </a:spcBef>
              <a:defRPr/>
            </a:pPr>
            <a:r>
              <a:rPr lang="en-US" sz="4400" b="0" i="1" dirty="0">
                <a:effectLst/>
                <a:cs typeface="Times New Roman" pitchFamily="18" charset="0"/>
              </a:rPr>
              <a:t>. . . &amp; also with deeds of </a:t>
            </a:r>
            <a:br>
              <a:rPr lang="en-US" sz="4400" b="0" i="1" dirty="0">
                <a:effectLst/>
                <a:cs typeface="Times New Roman" pitchFamily="18" charset="0"/>
              </a:rPr>
            </a:br>
            <a:r>
              <a:rPr lang="en-US" sz="4400" b="0" i="1" dirty="0">
                <a:effectLst/>
                <a:cs typeface="Times New Roman" pitchFamily="18" charset="0"/>
              </a:rPr>
              <a:t>generosity &amp; mercy &amp; kindness</a:t>
            </a:r>
            <a:br>
              <a:rPr lang="en-US" sz="4400" b="0" i="1" dirty="0">
                <a:effectLst/>
                <a:cs typeface="Times New Roman" pitchFamily="18" charset="0"/>
              </a:rPr>
            </a:br>
            <a:r>
              <a:rPr lang="en-US" sz="4400" b="0" i="1" dirty="0">
                <a:effectLst/>
                <a:cs typeface="Times New Roman" pitchFamily="18" charset="0"/>
              </a:rPr>
              <a:t>through many rank-&amp;-file Christians</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7" name="Text Box 4"/>
          <p:cNvSpPr txBox="1">
            <a:spLocks noChangeArrowheads="1"/>
          </p:cNvSpPr>
          <p:nvPr/>
        </p:nvSpPr>
        <p:spPr bwMode="auto">
          <a:xfrm>
            <a:off x="180622" y="4386908"/>
            <a:ext cx="11785600"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Acts 9:36</a:t>
            </a:r>
            <a:r>
              <a:rPr lang="en-US" sz="3200" dirty="0"/>
              <a:t> There was a believer in Joppa named Dorcas. She was always doing kind things for others and helping the poor. </a:t>
            </a:r>
            <a:br>
              <a:rPr lang="en-US" sz="3200" dirty="0"/>
            </a:br>
            <a:r>
              <a:rPr lang="en-US" sz="3200" baseline="30000" dirty="0"/>
              <a:t>37</a:t>
            </a:r>
            <a:r>
              <a:rPr lang="en-US" sz="3200" dirty="0"/>
              <a:t> About this time she became ill and died . . . </a:t>
            </a:r>
            <a:r>
              <a:rPr lang="en-US" sz="3200" baseline="30000" dirty="0"/>
              <a:t>39</a:t>
            </a:r>
            <a:r>
              <a:rPr lang="en-US" sz="3200" dirty="0"/>
              <a:t> . . . The room was filled with widows who were weeping and showing him the coats and other clothes Dorcas had made for them. </a:t>
            </a:r>
          </a:p>
        </p:txBody>
      </p:sp>
    </p:spTree>
    <p:extLst>
      <p:ext uri="{BB962C8B-B14F-4D97-AF65-F5344CB8AC3E}">
        <p14:creationId xmlns:p14="http://schemas.microsoft.com/office/powerpoint/2010/main" val="619855209"/>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THE HOLY SPIRIT PERMANENTLY INDWELLS US WHEN WE ENTRUST OURSELVES TO JESUS</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endParaRPr lang="en-US" kern="0" dirty="0"/>
          </a:p>
        </p:txBody>
      </p:sp>
      <p:sp>
        <p:nvSpPr>
          <p:cNvPr id="14" name="Text Box 4"/>
          <p:cNvSpPr txBox="1">
            <a:spLocks noChangeArrowheads="1"/>
          </p:cNvSpPr>
          <p:nvPr/>
        </p:nvSpPr>
        <p:spPr bwMode="auto">
          <a:xfrm>
            <a:off x="180622" y="2714864"/>
            <a:ext cx="11785600"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rgbClr val="000000"/>
                </a:solidFill>
              </a:rPr>
              <a:t>Ephesians</a:t>
            </a:r>
            <a:r>
              <a:rPr lang="en-US" sz="3200" dirty="0">
                <a:solidFill>
                  <a:srgbClr val="000000"/>
                </a:solidFill>
              </a:rPr>
              <a:t> </a:t>
            </a:r>
            <a:r>
              <a:rPr lang="en-US" sz="3200" baseline="30000" dirty="0">
                <a:solidFill>
                  <a:srgbClr val="000000"/>
                </a:solidFill>
              </a:rPr>
              <a:t>1:13</a:t>
            </a:r>
            <a:r>
              <a:rPr lang="en-US" sz="3200" dirty="0"/>
              <a:t> When you believed in Christ, He identified you as His own by giving you the Holy Spirit . . . </a:t>
            </a:r>
            <a:r>
              <a:rPr lang="en-US" sz="3200" baseline="30000" dirty="0"/>
              <a:t>14</a:t>
            </a:r>
            <a:r>
              <a:rPr lang="en-US" sz="3200" dirty="0"/>
              <a:t> The Spirit is God’s guarantee that He . . . has purchased us to be His own people.</a:t>
            </a:r>
          </a:p>
        </p:txBody>
      </p:sp>
    </p:spTree>
    <p:extLst>
      <p:ext uri="{BB962C8B-B14F-4D97-AF65-F5344CB8AC3E}">
        <p14:creationId xmlns:p14="http://schemas.microsoft.com/office/powerpoint/2010/main" val="323339474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14"/>
                                        </p:tgtEl>
                                        <p:attrNameLst>
                                          <p:attrName>style.visibility</p:attrName>
                                        </p:attrNameLst>
                                      </p:cBhvr>
                                      <p:to>
                                        <p:strVal val="visible"/>
                                      </p:to>
                                    </p:set>
                                    <p:animEffect transition="in" filter="box(out)">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ENABLES US TO DO CONFIRMING DEEDS </a:t>
            </a:r>
            <a:br>
              <a:rPr lang="en-US" sz="4000" dirty="0">
                <a:cs typeface="Times New Roman" pitchFamily="18" charset="0"/>
              </a:rPr>
            </a:br>
            <a:r>
              <a:rPr lang="en-US" sz="4000" dirty="0">
                <a:cs typeface="Times New Roman" pitchFamily="18" charset="0"/>
              </a:rPr>
              <a:t>OF LOVE</a:t>
            </a:r>
          </a:p>
          <a:p>
            <a:pPr algn="ctr" eaLnBrk="1" hangingPunct="1">
              <a:lnSpc>
                <a:spcPct val="70000"/>
              </a:lnSpc>
              <a:spcBef>
                <a:spcPct val="30000"/>
              </a:spcBef>
              <a:defRPr/>
            </a:pPr>
            <a:r>
              <a:rPr lang="en-US" sz="4400" b="0" i="1" dirty="0">
                <a:effectLst/>
                <a:cs typeface="Times New Roman" pitchFamily="18" charset="0"/>
              </a:rPr>
              <a:t>. . . &amp; also with deeds of </a:t>
            </a:r>
            <a:br>
              <a:rPr lang="en-US" sz="4400" b="0" i="1" dirty="0">
                <a:effectLst/>
                <a:cs typeface="Times New Roman" pitchFamily="18" charset="0"/>
              </a:rPr>
            </a:br>
            <a:r>
              <a:rPr lang="en-US" sz="4400" b="0" i="1" dirty="0">
                <a:effectLst/>
                <a:cs typeface="Times New Roman" pitchFamily="18" charset="0"/>
              </a:rPr>
              <a:t>generosity &amp; mercy &amp; kindness</a:t>
            </a:r>
            <a:br>
              <a:rPr lang="en-US" sz="4400" b="0" i="1" dirty="0">
                <a:effectLst/>
                <a:cs typeface="Times New Roman" pitchFamily="18" charset="0"/>
              </a:rPr>
            </a:br>
            <a:r>
              <a:rPr lang="en-US" sz="4400" b="0" i="1" dirty="0">
                <a:effectLst/>
                <a:cs typeface="Times New Roman" pitchFamily="18" charset="0"/>
              </a:rPr>
              <a:t>through many rank-&amp;-file Christians</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7" name="Text Box 4"/>
          <p:cNvSpPr txBox="1">
            <a:spLocks noChangeArrowheads="1"/>
          </p:cNvSpPr>
          <p:nvPr/>
        </p:nvSpPr>
        <p:spPr bwMode="auto">
          <a:xfrm>
            <a:off x="180622" y="4426093"/>
            <a:ext cx="11785600"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Galatians 6:10</a:t>
            </a:r>
            <a:r>
              <a:rPr lang="en-US" sz="3200" dirty="0"/>
              <a:t> Therefore, whenever we have the opportunity, we should do good to everyone—especially to those in the family of faith.</a:t>
            </a:r>
            <a:endParaRPr lang="en-US" sz="3200" dirty="0">
              <a:solidFill>
                <a:schemeClr val="bg1"/>
              </a:solidFill>
            </a:endParaRPr>
          </a:p>
        </p:txBody>
      </p:sp>
    </p:spTree>
    <p:extLst>
      <p:ext uri="{BB962C8B-B14F-4D97-AF65-F5344CB8AC3E}">
        <p14:creationId xmlns:p14="http://schemas.microsoft.com/office/powerpoint/2010/main" val="1492866955"/>
      </p:ext>
    </p:extLst>
  </p:cSld>
  <p:clrMapOvr>
    <a:masterClrMapping/>
  </p:clrMapOvr>
  <p:transition spd="med">
    <p:split orient="vert" dir="in"/>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ENABLES US TO DO CONFIRMING DEEDS </a:t>
            </a:r>
            <a:br>
              <a:rPr lang="en-US" sz="4000" dirty="0">
                <a:cs typeface="Times New Roman" pitchFamily="18" charset="0"/>
              </a:rPr>
            </a:br>
            <a:r>
              <a:rPr lang="en-US" sz="4000" dirty="0">
                <a:cs typeface="Times New Roman" pitchFamily="18" charset="0"/>
              </a:rPr>
              <a:t>OF LOVE</a:t>
            </a:r>
          </a:p>
          <a:p>
            <a:pPr algn="ctr" eaLnBrk="1" hangingPunct="1">
              <a:lnSpc>
                <a:spcPct val="70000"/>
              </a:lnSpc>
              <a:spcBef>
                <a:spcPct val="30000"/>
              </a:spcBef>
              <a:defRPr/>
            </a:pPr>
            <a:r>
              <a:rPr lang="en-US" sz="4400" b="0" i="1" dirty="0">
                <a:effectLst/>
                <a:cs typeface="Times New Roman" pitchFamily="18" charset="0"/>
              </a:rPr>
              <a:t>. . . &amp; also with deeds of </a:t>
            </a:r>
            <a:br>
              <a:rPr lang="en-US" sz="4400" b="0" i="1" dirty="0">
                <a:effectLst/>
                <a:cs typeface="Times New Roman" pitchFamily="18" charset="0"/>
              </a:rPr>
            </a:br>
            <a:r>
              <a:rPr lang="en-US" sz="4400" b="0" i="1" dirty="0">
                <a:effectLst/>
                <a:cs typeface="Times New Roman" pitchFamily="18" charset="0"/>
              </a:rPr>
              <a:t>generosity &amp; mercy &amp; kindness</a:t>
            </a:r>
            <a:br>
              <a:rPr lang="en-US" sz="4400" b="0" i="1" dirty="0">
                <a:effectLst/>
                <a:cs typeface="Times New Roman" pitchFamily="18" charset="0"/>
              </a:rPr>
            </a:br>
            <a:r>
              <a:rPr lang="en-US" sz="4400" b="0" i="1" dirty="0">
                <a:effectLst/>
                <a:cs typeface="Times New Roman" pitchFamily="18" charset="0"/>
              </a:rPr>
              <a:t>through many rank-&amp;-file Christians</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7" name="Text Box 4"/>
          <p:cNvSpPr txBox="1">
            <a:spLocks noChangeArrowheads="1"/>
          </p:cNvSpPr>
          <p:nvPr/>
        </p:nvSpPr>
        <p:spPr bwMode="auto">
          <a:xfrm>
            <a:off x="180622" y="4444493"/>
            <a:ext cx="11785600"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spcBef>
                <a:spcPts val="1200"/>
              </a:spcBef>
            </a:pPr>
            <a:r>
              <a:rPr lang="en-US" sz="3200" baseline="30000" dirty="0"/>
              <a:t>Titus 2:10</a:t>
            </a:r>
            <a:r>
              <a:rPr lang="en-US" sz="3200" dirty="0"/>
              <a:t> (Christians should) show themselves to be entirely trustworthy and good. Then they will make the teaching about God our Savior attractive in every way.  </a:t>
            </a:r>
          </a:p>
        </p:txBody>
      </p:sp>
    </p:spTree>
    <p:extLst>
      <p:ext uri="{BB962C8B-B14F-4D97-AF65-F5344CB8AC3E}">
        <p14:creationId xmlns:p14="http://schemas.microsoft.com/office/powerpoint/2010/main" val="159574102"/>
      </p:ext>
    </p:extLst>
  </p:cSld>
  <p:clrMapOvr>
    <a:masterClrMapping/>
  </p:clrMapOvr>
  <p:transition spd="med">
    <p:split orient="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ENCOURAGES US WHEN WE EXPERIENCE OPPOSITION</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7" name="Text Box 4"/>
          <p:cNvSpPr txBox="1">
            <a:spLocks noChangeArrowheads="1"/>
          </p:cNvSpPr>
          <p:nvPr/>
        </p:nvSpPr>
        <p:spPr bwMode="auto">
          <a:xfrm>
            <a:off x="180622" y="2714865"/>
            <a:ext cx="11785600" cy="280076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John 15:18</a:t>
            </a:r>
            <a:r>
              <a:rPr lang="en-US" sz="3200" dirty="0"/>
              <a:t> “If the world hates you, remember that it hated me first . . . </a:t>
            </a:r>
            <a:r>
              <a:rPr lang="en-US" sz="3200" baseline="30000" dirty="0"/>
              <a:t>20</a:t>
            </a:r>
            <a:r>
              <a:rPr lang="en-US" sz="3200" dirty="0"/>
              <a:t> . . . Since they persecuted me, naturally they will persecute you . . .”</a:t>
            </a:r>
          </a:p>
          <a:p>
            <a:pPr>
              <a:lnSpc>
                <a:spcPts val="3200"/>
              </a:lnSpc>
              <a:spcBef>
                <a:spcPts val="1200"/>
              </a:spcBef>
            </a:pPr>
            <a:r>
              <a:rPr lang="en-US" sz="3200" baseline="30000" dirty="0">
                <a:solidFill>
                  <a:schemeClr val="bg1"/>
                </a:solidFill>
              </a:rPr>
              <a:t>John 14:26</a:t>
            </a:r>
            <a:r>
              <a:rPr lang="en-US" sz="3200" dirty="0">
                <a:solidFill>
                  <a:schemeClr val="bg1"/>
                </a:solidFill>
              </a:rPr>
              <a:t> But when the Father sends the Holy Spirit . . . </a:t>
            </a:r>
            <a:r>
              <a:rPr lang="en-US" sz="3200" baseline="30000" dirty="0">
                <a:solidFill>
                  <a:schemeClr val="bg1"/>
                </a:solidFill>
              </a:rPr>
              <a:t>27</a:t>
            </a:r>
            <a:r>
              <a:rPr lang="en-US" sz="3200" dirty="0">
                <a:solidFill>
                  <a:schemeClr val="bg1"/>
                </a:solidFill>
              </a:rPr>
              <a:t> (He will give you) peace of mind and heart. And the peace I give is a gift the world cannot give. So don’t be troubled or afraid.” </a:t>
            </a:r>
          </a:p>
        </p:txBody>
      </p:sp>
    </p:spTree>
    <p:extLst>
      <p:ext uri="{BB962C8B-B14F-4D97-AF65-F5344CB8AC3E}">
        <p14:creationId xmlns:p14="http://schemas.microsoft.com/office/powerpoint/2010/main" val="27286942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ENCOURAGES US WHEN WE EXPERIENCE OPPOSITION</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7" name="Text Box 4"/>
          <p:cNvSpPr txBox="1">
            <a:spLocks noChangeArrowheads="1"/>
          </p:cNvSpPr>
          <p:nvPr/>
        </p:nvSpPr>
        <p:spPr bwMode="auto">
          <a:xfrm>
            <a:off x="180622" y="2714865"/>
            <a:ext cx="11785600" cy="280076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John 15:18</a:t>
            </a:r>
            <a:r>
              <a:rPr lang="en-US" sz="3200" dirty="0"/>
              <a:t> “If the world hates you, remember that it hated me first . . . </a:t>
            </a:r>
            <a:r>
              <a:rPr lang="en-US" sz="3200" baseline="30000" dirty="0"/>
              <a:t>20</a:t>
            </a:r>
            <a:r>
              <a:rPr lang="en-US" sz="3200" dirty="0"/>
              <a:t> . . . Since they persecuted me, naturally they will persecute you . . .”</a:t>
            </a:r>
          </a:p>
          <a:p>
            <a:pPr>
              <a:lnSpc>
                <a:spcPts val="3200"/>
              </a:lnSpc>
              <a:spcBef>
                <a:spcPts val="1200"/>
              </a:spcBef>
            </a:pPr>
            <a:r>
              <a:rPr lang="en-US" sz="3200" baseline="30000" dirty="0"/>
              <a:t>John 14:26</a:t>
            </a:r>
            <a:r>
              <a:rPr lang="en-US" sz="3200" dirty="0"/>
              <a:t> But when the Father sends the Holy Spirit . . . </a:t>
            </a:r>
            <a:r>
              <a:rPr lang="en-US" sz="3200" baseline="30000" dirty="0"/>
              <a:t>27</a:t>
            </a:r>
            <a:r>
              <a:rPr lang="en-US" sz="3200" dirty="0"/>
              <a:t> (He will give you) peace of mind and heart.  And the peace I give is a gift the world cannot give. So don’t be troubled or afraid.” </a:t>
            </a:r>
          </a:p>
        </p:txBody>
      </p:sp>
    </p:spTree>
    <p:extLst>
      <p:ext uri="{BB962C8B-B14F-4D97-AF65-F5344CB8AC3E}">
        <p14:creationId xmlns:p14="http://schemas.microsoft.com/office/powerpoint/2010/main" val="2925928855"/>
      </p:ext>
    </p:extLst>
  </p:cSld>
  <p:clrMapOvr>
    <a:masterClrMapping/>
  </p:clrMapOvr>
  <p:transition spd="med">
    <p:randomBar dir="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ENCOURAGES US WHEN WE EXPERIENCE OPPOSITION</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7" name="Text Box 4"/>
          <p:cNvSpPr txBox="1">
            <a:spLocks noChangeArrowheads="1"/>
          </p:cNvSpPr>
          <p:nvPr/>
        </p:nvSpPr>
        <p:spPr bwMode="auto">
          <a:xfrm>
            <a:off x="180622" y="2714865"/>
            <a:ext cx="11785600"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Acts 13:50</a:t>
            </a:r>
            <a:r>
              <a:rPr lang="en-US" sz="3200" dirty="0"/>
              <a:t> The Jews incited the devout women of prominence and the leading men of the city, and instigated a persecution against Paul and Barnabas, and drove them out of their district . . . </a:t>
            </a:r>
            <a:r>
              <a:rPr lang="en-US" sz="3200" baseline="30000" dirty="0">
                <a:solidFill>
                  <a:schemeClr val="bg1"/>
                </a:solidFill>
              </a:rPr>
              <a:t>52</a:t>
            </a:r>
            <a:r>
              <a:rPr lang="en-US" sz="3200" dirty="0">
                <a:solidFill>
                  <a:schemeClr val="bg1"/>
                </a:solidFill>
              </a:rPr>
              <a:t> (But) the disciples were continually filled with joy and with the Holy Spirit. </a:t>
            </a:r>
          </a:p>
        </p:txBody>
      </p:sp>
    </p:spTree>
    <p:extLst>
      <p:ext uri="{BB962C8B-B14F-4D97-AF65-F5344CB8AC3E}">
        <p14:creationId xmlns:p14="http://schemas.microsoft.com/office/powerpoint/2010/main" val="3830473745"/>
      </p:ext>
    </p:extLst>
  </p:cSld>
  <p:clrMapOvr>
    <a:masterClrMapping/>
  </p:clrMapOvr>
  <p:transition spd="med">
    <p:split orient="vert" dir="in"/>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ENCOURAGES US WHEN WE EXPERIENCE OPPOSITION</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7" name="Text Box 4"/>
          <p:cNvSpPr txBox="1">
            <a:spLocks noChangeArrowheads="1"/>
          </p:cNvSpPr>
          <p:nvPr/>
        </p:nvSpPr>
        <p:spPr bwMode="auto">
          <a:xfrm>
            <a:off x="180622" y="2714865"/>
            <a:ext cx="11785600"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Acts 13:50</a:t>
            </a:r>
            <a:r>
              <a:rPr lang="en-US" sz="3200" dirty="0"/>
              <a:t> The Jews incited the devout women of prominence and the leading men of the city, and instigated a persecution against Paul and Barnabas, and drove them out of their district . . . </a:t>
            </a:r>
            <a:r>
              <a:rPr lang="en-US" sz="3200" baseline="30000" dirty="0"/>
              <a:t>52</a:t>
            </a:r>
            <a:r>
              <a:rPr lang="en-US" sz="3200" dirty="0"/>
              <a:t> (But) the disciples were continually filled with joy and with the Holy Spirit. </a:t>
            </a:r>
          </a:p>
        </p:txBody>
      </p:sp>
    </p:spTree>
    <p:extLst>
      <p:ext uri="{BB962C8B-B14F-4D97-AF65-F5344CB8AC3E}">
        <p14:creationId xmlns:p14="http://schemas.microsoft.com/office/powerpoint/2010/main" val="418403067"/>
      </p:ext>
    </p:extLst>
  </p:cSld>
  <p:clrMapOvr>
    <a:masterClrMapping/>
  </p:clrMapOvr>
  <p:transition spd="med">
    <p:randomBar dir="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ENCOURAGES US WHEN WE EXPERIENCE OPPOSITION</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7" name="Text Box 4"/>
          <p:cNvSpPr txBox="1">
            <a:spLocks noChangeArrowheads="1"/>
          </p:cNvSpPr>
          <p:nvPr/>
        </p:nvSpPr>
        <p:spPr bwMode="auto">
          <a:xfrm>
            <a:off x="180622" y="2714865"/>
            <a:ext cx="11785600" cy="3118803"/>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Romans 8:15</a:t>
            </a:r>
            <a:r>
              <a:rPr lang="en-US" sz="3200" dirty="0"/>
              <a:t> You have not received a spirit that makes you fearful slaves. Instead, you received God’s Spirit . . . </a:t>
            </a:r>
            <a:r>
              <a:rPr lang="en-US" sz="3200" baseline="30000" dirty="0"/>
              <a:t>16</a:t>
            </a:r>
            <a:r>
              <a:rPr lang="en-US" sz="3200" dirty="0"/>
              <a:t> For his Spirit joins with our spirit to affirm that we are God’s children. </a:t>
            </a:r>
          </a:p>
          <a:p>
            <a:pPr>
              <a:lnSpc>
                <a:spcPts val="3200"/>
              </a:lnSpc>
              <a:spcBef>
                <a:spcPts val="1200"/>
              </a:spcBef>
            </a:pPr>
            <a:r>
              <a:rPr lang="en-US" sz="3200" baseline="30000" dirty="0">
                <a:solidFill>
                  <a:schemeClr val="bg1"/>
                </a:solidFill>
              </a:rPr>
              <a:t>2 Corinthians 1:3–5</a:t>
            </a:r>
            <a:r>
              <a:rPr lang="en-US" sz="3200" dirty="0">
                <a:solidFill>
                  <a:schemeClr val="bg1"/>
                </a:solidFill>
              </a:rPr>
              <a:t> All praise to God . . . (who is) our merciful Father and the source of all comfort . . . </a:t>
            </a:r>
            <a:r>
              <a:rPr lang="en-US" sz="3200" baseline="30000" dirty="0">
                <a:solidFill>
                  <a:schemeClr val="bg1"/>
                </a:solidFill>
              </a:rPr>
              <a:t>5</a:t>
            </a:r>
            <a:r>
              <a:rPr lang="en-US" sz="3200" dirty="0">
                <a:solidFill>
                  <a:schemeClr val="bg1"/>
                </a:solidFill>
              </a:rPr>
              <a:t> The more we suffer for Christ, the more God will shower us with his comfort through Christ. </a:t>
            </a:r>
          </a:p>
        </p:txBody>
      </p:sp>
    </p:spTree>
    <p:extLst>
      <p:ext uri="{BB962C8B-B14F-4D97-AF65-F5344CB8AC3E}">
        <p14:creationId xmlns:p14="http://schemas.microsoft.com/office/powerpoint/2010/main" val="1058180159"/>
      </p:ext>
    </p:extLst>
  </p:cSld>
  <p:clrMapOvr>
    <a:masterClrMapping/>
  </p:clrMapOvr>
  <p:transition spd="med">
    <p:split orient="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ENCOURAGES US WHEN WE EXPERIENCE OPPOSITION</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7" name="Text Box 4"/>
          <p:cNvSpPr txBox="1">
            <a:spLocks noChangeArrowheads="1"/>
          </p:cNvSpPr>
          <p:nvPr/>
        </p:nvSpPr>
        <p:spPr bwMode="auto">
          <a:xfrm>
            <a:off x="180622" y="2714865"/>
            <a:ext cx="11785600" cy="3118803"/>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Romans 8:15</a:t>
            </a:r>
            <a:r>
              <a:rPr lang="en-US" sz="3200" dirty="0"/>
              <a:t> You have not received a spirit that makes you fearful slaves. Instead, you received God’s Spirit . . . </a:t>
            </a:r>
            <a:r>
              <a:rPr lang="en-US" sz="3200" baseline="30000" dirty="0"/>
              <a:t>16</a:t>
            </a:r>
            <a:r>
              <a:rPr lang="en-US" sz="3200" dirty="0"/>
              <a:t> For His Spirit joins with our spirit to affirm that we are God’s children. </a:t>
            </a:r>
          </a:p>
          <a:p>
            <a:pPr>
              <a:lnSpc>
                <a:spcPts val="3200"/>
              </a:lnSpc>
              <a:spcBef>
                <a:spcPts val="1200"/>
              </a:spcBef>
            </a:pPr>
            <a:r>
              <a:rPr lang="en-US" sz="3200" baseline="30000" dirty="0"/>
              <a:t>2 Corinthians 1:3–5</a:t>
            </a:r>
            <a:r>
              <a:rPr lang="en-US" sz="3200" dirty="0"/>
              <a:t> All praise to God . . . (who is) our merciful Father and the Source of all comfort . . . </a:t>
            </a:r>
            <a:r>
              <a:rPr lang="en-US" sz="3200" baseline="30000" dirty="0"/>
              <a:t>5</a:t>
            </a:r>
            <a:r>
              <a:rPr lang="en-US" sz="3200" dirty="0"/>
              <a:t> The more we suffer for Christ, the more God will shower us with His comfort through Christ. </a:t>
            </a:r>
          </a:p>
        </p:txBody>
      </p:sp>
    </p:spTree>
    <p:extLst>
      <p:ext uri="{BB962C8B-B14F-4D97-AF65-F5344CB8AC3E}">
        <p14:creationId xmlns:p14="http://schemas.microsoft.com/office/powerpoint/2010/main" val="1593317304"/>
      </p:ext>
    </p:extLst>
  </p:cSld>
  <p:clrMapOvr>
    <a:masterClrMapping/>
  </p:clrMapOvr>
  <p:transition spd="med">
    <p:randomBar dir="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ENCOURAGES US WHEN WE EXPERIENCE OPPOSITION</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An encouragement from a Christian friend</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A biblical passage that “lights up”</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A timely provision</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A dream or vision</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An answered prayer </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Tree>
    <p:extLst>
      <p:ext uri="{BB962C8B-B14F-4D97-AF65-F5344CB8AC3E}">
        <p14:creationId xmlns:p14="http://schemas.microsoft.com/office/powerpoint/2010/main" val="1592867587"/>
      </p:ext>
    </p:extLst>
  </p:cSld>
  <p:clrMapOvr>
    <a:masterClrMapping/>
  </p:clrMapOvr>
  <p:transition spd="med">
    <p:randomBar dir="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ENCOURAGES US WHEN WE EXPERIENCE OPPOSITION</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7" name="Text Box 4"/>
          <p:cNvSpPr txBox="1">
            <a:spLocks noChangeArrowheads="1"/>
          </p:cNvSpPr>
          <p:nvPr/>
        </p:nvSpPr>
        <p:spPr bwMode="auto">
          <a:xfrm>
            <a:off x="180622" y="2714865"/>
            <a:ext cx="11785600" cy="2964914"/>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“Through such means God speaks to us and tells us that He is with us, that we are His, and that He is committed to us.  The result is a deep peace and joy and an assurance that God will look after us.  (As) we experience this affirmation . . . the messages we get from the world that we are useless, inferior, (or) insignificant lose their power.”</a:t>
            </a:r>
          </a:p>
          <a:p>
            <a:pPr>
              <a:lnSpc>
                <a:spcPts val="2400"/>
              </a:lnSpc>
              <a:spcBef>
                <a:spcPts val="600"/>
              </a:spcBef>
            </a:pPr>
            <a:r>
              <a:rPr lang="en-US" sz="2400" dirty="0"/>
              <a:t>Ajith Fernando, </a:t>
            </a:r>
            <a:r>
              <a:rPr lang="en-US" sz="2400" i="1" dirty="0"/>
              <a:t>Jesus-Drive Ministry</a:t>
            </a:r>
            <a:r>
              <a:rPr lang="en-US" sz="2400" dirty="0"/>
              <a:t> (Crossway, 2002), p. 54.</a:t>
            </a:r>
          </a:p>
        </p:txBody>
      </p:sp>
    </p:spTree>
    <p:extLst>
      <p:ext uri="{BB962C8B-B14F-4D97-AF65-F5344CB8AC3E}">
        <p14:creationId xmlns:p14="http://schemas.microsoft.com/office/powerpoint/2010/main" val="3123811256"/>
      </p:ext>
    </p:extLst>
  </p:cSld>
  <p:clrMapOvr>
    <a:masterClrMapping/>
  </p:clrMapOvr>
  <p:transition spd="med">
    <p:split orient="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THE HOLY SPIRIT IS AT WORK IN BELIEVERS’ LIVES TO:</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endParaRPr lang="en-US" kern="0" dirty="0"/>
          </a:p>
        </p:txBody>
      </p:sp>
      <p:sp>
        <p:nvSpPr>
          <p:cNvPr id="7" name="Oval 6"/>
          <p:cNvSpPr/>
          <p:nvPr/>
        </p:nvSpPr>
        <p:spPr>
          <a:xfrm>
            <a:off x="3894072" y="2840149"/>
            <a:ext cx="2434107" cy="2408350"/>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Oval 8"/>
          <p:cNvSpPr/>
          <p:nvPr/>
        </p:nvSpPr>
        <p:spPr>
          <a:xfrm>
            <a:off x="5437387" y="2838001"/>
            <a:ext cx="2434107" cy="2408350"/>
          </a:xfrm>
          <a:prstGeom prst="ellipse">
            <a:avLst/>
          </a:pr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0" name="Oval 9"/>
          <p:cNvSpPr/>
          <p:nvPr/>
        </p:nvSpPr>
        <p:spPr>
          <a:xfrm>
            <a:off x="4636753" y="3866164"/>
            <a:ext cx="2434107" cy="240835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1" name="TextBox 10"/>
          <p:cNvSpPr txBox="1"/>
          <p:nvPr/>
        </p:nvSpPr>
        <p:spPr>
          <a:xfrm>
            <a:off x="3859727" y="3329548"/>
            <a:ext cx="1850265" cy="430887"/>
          </a:xfrm>
          <a:prstGeom prst="rect">
            <a:avLst/>
          </a:prstGeom>
          <a:noFill/>
        </p:spPr>
        <p:txBody>
          <a:bodyPr wrap="square" rtlCol="0">
            <a:spAutoFit/>
          </a:bodyPr>
          <a:lstStyle/>
          <a:p>
            <a:pPr algn="ctr"/>
            <a:r>
              <a:rPr lang="en-US" sz="2200" dirty="0">
                <a:solidFill>
                  <a:srgbClr val="FFFFFF"/>
                </a:solidFill>
              </a:rPr>
              <a:t>ASSURE</a:t>
            </a:r>
          </a:p>
        </p:txBody>
      </p:sp>
      <p:sp>
        <p:nvSpPr>
          <p:cNvPr id="12" name="TextBox 11"/>
          <p:cNvSpPr txBox="1"/>
          <p:nvPr/>
        </p:nvSpPr>
        <p:spPr>
          <a:xfrm>
            <a:off x="6060237" y="3327400"/>
            <a:ext cx="1850265" cy="430887"/>
          </a:xfrm>
          <a:prstGeom prst="rect">
            <a:avLst/>
          </a:prstGeom>
          <a:noFill/>
        </p:spPr>
        <p:txBody>
          <a:bodyPr wrap="square" rtlCol="0">
            <a:spAutoFit/>
          </a:bodyPr>
          <a:lstStyle/>
          <a:p>
            <a:pPr algn="ctr"/>
            <a:r>
              <a:rPr lang="en-US" sz="2200" dirty="0">
                <a:solidFill>
                  <a:srgbClr val="FFFFFF"/>
                </a:solidFill>
              </a:rPr>
              <a:t>TRANSFORM</a:t>
            </a:r>
          </a:p>
        </p:txBody>
      </p:sp>
      <p:sp>
        <p:nvSpPr>
          <p:cNvPr id="13" name="TextBox 12"/>
          <p:cNvSpPr txBox="1"/>
          <p:nvPr/>
        </p:nvSpPr>
        <p:spPr>
          <a:xfrm>
            <a:off x="4965163" y="5362263"/>
            <a:ext cx="1850265" cy="430887"/>
          </a:xfrm>
          <a:prstGeom prst="rect">
            <a:avLst/>
          </a:prstGeom>
          <a:noFill/>
        </p:spPr>
        <p:txBody>
          <a:bodyPr wrap="square" rtlCol="0">
            <a:spAutoFit/>
          </a:bodyPr>
          <a:lstStyle/>
          <a:p>
            <a:pPr algn="ctr"/>
            <a:r>
              <a:rPr lang="en-US" sz="2200" dirty="0">
                <a:solidFill>
                  <a:srgbClr val="FFFFFF"/>
                </a:solidFill>
              </a:rPr>
              <a:t>EMPOWER</a:t>
            </a:r>
          </a:p>
        </p:txBody>
      </p:sp>
    </p:spTree>
    <p:extLst>
      <p:ext uri="{BB962C8B-B14F-4D97-AF65-F5344CB8AC3E}">
        <p14:creationId xmlns:p14="http://schemas.microsoft.com/office/powerpoint/2010/main" val="37729250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grpId="0" nodeType="withEffect">
                                  <p:stCondLst>
                                    <p:cond delay="1000"/>
                                  </p:stCondLst>
                                  <p:childTnLst>
                                    <p:set>
                                      <p:cBhvr>
                                        <p:cTn id="9" dur="1" fill="hold">
                                          <p:stCondLst>
                                            <p:cond delay="0"/>
                                          </p:stCondLst>
                                        </p:cTn>
                                        <p:tgtEl>
                                          <p:spTgt spid="11"/>
                                        </p:tgtEl>
                                        <p:attrNameLst>
                                          <p:attrName>style.visibility</p:attrName>
                                        </p:attrNameLst>
                                      </p:cBhvr>
                                      <p:to>
                                        <p:strVal val="visible"/>
                                      </p:to>
                                    </p:set>
                                    <p:animEffect transition="in" filter="dissolve">
                                      <p:cBhvr>
                                        <p:cTn id="10" dur="500"/>
                                        <p:tgtEl>
                                          <p:spTgt spid="11"/>
                                        </p:tgtEl>
                                      </p:cBhvr>
                                    </p:animEffect>
                                  </p:childTnLst>
                                </p:cTn>
                              </p:par>
                              <p:par>
                                <p:cTn id="11" presetID="9" presetClass="entr" presetSubtype="0" fill="hold" grpId="0" nodeType="withEffect">
                                  <p:stCondLst>
                                    <p:cond delay="1000"/>
                                  </p:stCondLst>
                                  <p:childTnLst>
                                    <p:set>
                                      <p:cBhvr>
                                        <p:cTn id="12" dur="1" fill="hold">
                                          <p:stCondLst>
                                            <p:cond delay="0"/>
                                          </p:stCondLst>
                                        </p:cTn>
                                        <p:tgtEl>
                                          <p:spTgt spid="9"/>
                                        </p:tgtEl>
                                        <p:attrNameLst>
                                          <p:attrName>style.visibility</p:attrName>
                                        </p:attrNameLst>
                                      </p:cBhvr>
                                      <p:to>
                                        <p:strVal val="visible"/>
                                      </p:to>
                                    </p:set>
                                    <p:animEffect transition="in" filter="dissolve">
                                      <p:cBhvr>
                                        <p:cTn id="13" dur="500"/>
                                        <p:tgtEl>
                                          <p:spTgt spid="9"/>
                                        </p:tgtEl>
                                      </p:cBhvr>
                                    </p:animEffect>
                                  </p:childTnLst>
                                </p:cTn>
                              </p:par>
                              <p:par>
                                <p:cTn id="14" presetID="9" presetClass="entr" presetSubtype="0" fill="hold" grpId="0" nodeType="withEffect">
                                  <p:stCondLst>
                                    <p:cond delay="1000"/>
                                  </p:stCondLst>
                                  <p:childTnLst>
                                    <p:set>
                                      <p:cBhvr>
                                        <p:cTn id="15" dur="1" fill="hold">
                                          <p:stCondLst>
                                            <p:cond delay="0"/>
                                          </p:stCondLst>
                                        </p:cTn>
                                        <p:tgtEl>
                                          <p:spTgt spid="12"/>
                                        </p:tgtEl>
                                        <p:attrNameLst>
                                          <p:attrName>style.visibility</p:attrName>
                                        </p:attrNameLst>
                                      </p:cBhvr>
                                      <p:to>
                                        <p:strVal val="visible"/>
                                      </p:to>
                                    </p:set>
                                    <p:animEffect transition="in" filter="dissolve">
                                      <p:cBhvr>
                                        <p:cTn id="16" dur="500"/>
                                        <p:tgtEl>
                                          <p:spTgt spid="12"/>
                                        </p:tgtEl>
                                      </p:cBhvr>
                                    </p:animEffect>
                                  </p:childTnLst>
                                </p:cTn>
                              </p:par>
                              <p:par>
                                <p:cTn id="17" presetID="9" presetClass="entr" presetSubtype="0" fill="hold" grpId="0" nodeType="withEffect">
                                  <p:stCondLst>
                                    <p:cond delay="1000"/>
                                  </p:stCondLst>
                                  <p:childTnLst>
                                    <p:set>
                                      <p:cBhvr>
                                        <p:cTn id="18" dur="1" fill="hold">
                                          <p:stCondLst>
                                            <p:cond delay="0"/>
                                          </p:stCondLst>
                                        </p:cTn>
                                        <p:tgtEl>
                                          <p:spTgt spid="13"/>
                                        </p:tgtEl>
                                        <p:attrNameLst>
                                          <p:attrName>style.visibility</p:attrName>
                                        </p:attrNameLst>
                                      </p:cBhvr>
                                      <p:to>
                                        <p:strVal val="visible"/>
                                      </p:to>
                                    </p:set>
                                    <p:animEffect transition="in" filter="dissolve">
                                      <p:cBhvr>
                                        <p:cTn id="19" dur="500"/>
                                        <p:tgtEl>
                                          <p:spTgt spid="13"/>
                                        </p:tgtEl>
                                      </p:cBhvr>
                                    </p:animEffect>
                                  </p:childTnLst>
                                </p:cTn>
                              </p:par>
                              <p:par>
                                <p:cTn id="20" presetID="9" presetClass="entr" presetSubtype="0" fill="hold" grpId="0" nodeType="withEffect">
                                  <p:stCondLst>
                                    <p:cond delay="100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p:bldP spid="12" grpId="0"/>
      <p:bldP spid="1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GUIDES US INTO OPPORTUNITIES TO SHARE</a:t>
            </a:r>
          </a:p>
          <a:p>
            <a:pPr eaLnBrk="1" hangingPunct="1">
              <a:lnSpc>
                <a:spcPct val="70000"/>
              </a:lnSpc>
              <a:spcBef>
                <a:spcPct val="30000"/>
              </a:spcBef>
              <a:defRPr/>
            </a:pPr>
            <a:r>
              <a:rPr lang="en-US" sz="4000" dirty="0">
                <a:cs typeface="Times New Roman" pitchFamily="18" charset="0"/>
              </a:rPr>
              <a:t>HE GIVES US COURAGE &amp; ARTICULATION </a:t>
            </a:r>
            <a:br>
              <a:rPr lang="en-US" sz="4000" dirty="0">
                <a:cs typeface="Times New Roman" pitchFamily="18" charset="0"/>
              </a:rPr>
            </a:br>
            <a:r>
              <a:rPr lang="en-US" sz="4000" dirty="0">
                <a:cs typeface="Times New Roman" pitchFamily="18" charset="0"/>
              </a:rPr>
              <a:t>AS WE SHARE</a:t>
            </a:r>
          </a:p>
          <a:p>
            <a:pPr eaLnBrk="1" hangingPunct="1">
              <a:lnSpc>
                <a:spcPct val="70000"/>
              </a:lnSpc>
              <a:spcBef>
                <a:spcPct val="30000"/>
              </a:spcBef>
              <a:defRPr/>
            </a:pPr>
            <a:r>
              <a:rPr lang="en-US" sz="4000" dirty="0">
                <a:cs typeface="Times New Roman" pitchFamily="18" charset="0"/>
              </a:rPr>
              <a:t>HE CONVICTS PEOPLE OF THEIR NEED FOR JESUS</a:t>
            </a:r>
          </a:p>
          <a:p>
            <a:pPr eaLnBrk="1" hangingPunct="1">
              <a:lnSpc>
                <a:spcPct val="70000"/>
              </a:lnSpc>
              <a:spcBef>
                <a:spcPct val="30000"/>
              </a:spcBef>
              <a:defRPr/>
            </a:pPr>
            <a:r>
              <a:rPr lang="en-US" sz="4000" dirty="0">
                <a:cs typeface="Times New Roman" pitchFamily="18" charset="0"/>
              </a:rPr>
              <a:t>HE ENABLES US TO DO CONFIRMING DEEDS </a:t>
            </a:r>
            <a:br>
              <a:rPr lang="en-US" sz="4000" dirty="0">
                <a:cs typeface="Times New Roman" pitchFamily="18" charset="0"/>
              </a:rPr>
            </a:br>
            <a:r>
              <a:rPr lang="en-US" sz="4000" dirty="0">
                <a:cs typeface="Times New Roman" pitchFamily="18" charset="0"/>
              </a:rPr>
              <a:t>OF LOVE</a:t>
            </a:r>
          </a:p>
          <a:p>
            <a:pPr eaLnBrk="1" hangingPunct="1">
              <a:lnSpc>
                <a:spcPct val="70000"/>
              </a:lnSpc>
              <a:spcBef>
                <a:spcPct val="30000"/>
              </a:spcBef>
              <a:defRPr/>
            </a:pPr>
            <a:r>
              <a:rPr lang="en-US" sz="4000" dirty="0">
                <a:cs typeface="Times New Roman" pitchFamily="18" charset="0"/>
              </a:rPr>
              <a:t>HE ENCOURAGES US WHEN WE EXPERIENCE OPPOSITION</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7" name="Text Box 4"/>
          <p:cNvSpPr txBox="1">
            <a:spLocks noChangeArrowheads="1"/>
          </p:cNvSpPr>
          <p:nvPr/>
        </p:nvSpPr>
        <p:spPr bwMode="auto">
          <a:xfrm>
            <a:off x="180622" y="5954460"/>
            <a:ext cx="11785600"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Acts 1:8</a:t>
            </a:r>
            <a:r>
              <a:rPr lang="en-US" sz="3200" dirty="0"/>
              <a:t> “You will receive power when the Holy Spirit comes upon you. And you will be My witnesses . . .” </a:t>
            </a:r>
          </a:p>
        </p:txBody>
      </p:sp>
    </p:spTree>
    <p:extLst>
      <p:ext uri="{BB962C8B-B14F-4D97-AF65-F5344CB8AC3E}">
        <p14:creationId xmlns:p14="http://schemas.microsoft.com/office/powerpoint/2010/main" val="522242422"/>
      </p:ext>
    </p:extLst>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endParaRPr lang="en-US" sz="4000" dirty="0">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7" name="Text Box 4"/>
          <p:cNvSpPr txBox="1">
            <a:spLocks noChangeArrowheads="1"/>
          </p:cNvSpPr>
          <p:nvPr/>
        </p:nvSpPr>
        <p:spPr bwMode="auto">
          <a:xfrm>
            <a:off x="180622" y="1709020"/>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Acts 1:8</a:t>
            </a:r>
            <a:r>
              <a:rPr lang="en-US" sz="3200" dirty="0"/>
              <a:t> “You will receive power when the Holy Spirit comes upon you. And you will be My witnesses, telling people about Me everywhere – in Jerusalem, throughout Judea, in Samaria, and to the ends of the earth.” </a:t>
            </a:r>
          </a:p>
        </p:txBody>
      </p:sp>
    </p:spTree>
    <p:extLst>
      <p:ext uri="{BB962C8B-B14F-4D97-AF65-F5344CB8AC3E}">
        <p14:creationId xmlns:p14="http://schemas.microsoft.com/office/powerpoint/2010/main" val="153183779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algn="ctr" eaLnBrk="1" hangingPunct="1">
              <a:lnSpc>
                <a:spcPct val="70000"/>
              </a:lnSpc>
              <a:spcBef>
                <a:spcPct val="30000"/>
              </a:spcBef>
              <a:defRPr/>
            </a:pPr>
            <a:r>
              <a:rPr lang="en-US" sz="4400" b="0" i="1" dirty="0">
                <a:effectLst/>
                <a:cs typeface="Times New Roman" pitchFamily="18" charset="0"/>
              </a:rPr>
              <a:t>Telling people how you met Jesus, </a:t>
            </a:r>
            <a:br>
              <a:rPr lang="en-US" sz="4400" b="0" i="1" dirty="0">
                <a:effectLst/>
                <a:cs typeface="Times New Roman" pitchFamily="18" charset="0"/>
              </a:rPr>
            </a:br>
            <a:r>
              <a:rPr lang="en-US" sz="4400" b="0" i="1" dirty="0">
                <a:effectLst/>
                <a:cs typeface="Times New Roman" pitchFamily="18" charset="0"/>
              </a:rPr>
              <a:t>how He has changed your life, </a:t>
            </a:r>
            <a:br>
              <a:rPr lang="en-US" sz="4400" b="0" i="1" dirty="0">
                <a:effectLst/>
                <a:cs typeface="Times New Roman" pitchFamily="18" charset="0"/>
              </a:rPr>
            </a:br>
            <a:r>
              <a:rPr lang="en-US" sz="4400" b="0" i="1" dirty="0">
                <a:effectLst/>
                <a:cs typeface="Times New Roman" pitchFamily="18" charset="0"/>
              </a:rPr>
              <a:t>&amp; inviting them to meet Him</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7" name="Text Box 4"/>
          <p:cNvSpPr txBox="1">
            <a:spLocks noChangeArrowheads="1"/>
          </p:cNvSpPr>
          <p:nvPr/>
        </p:nvSpPr>
        <p:spPr bwMode="auto">
          <a:xfrm>
            <a:off x="180622" y="1709020"/>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Acts 1:8</a:t>
            </a:r>
            <a:r>
              <a:rPr lang="en-US" sz="3200" dirty="0"/>
              <a:t> “You will receive power when the Holy Spirit comes upon you. And </a:t>
            </a:r>
            <a:r>
              <a:rPr lang="en-US" sz="3200" u="sng" dirty="0"/>
              <a:t>you will be My witnesses, telling people about Me </a:t>
            </a:r>
            <a:r>
              <a:rPr lang="en-US" sz="3200" dirty="0"/>
              <a:t>everywhere – in Jerusalem, throughout Judea, in Samaria, and to the ends of the earth.” </a:t>
            </a:r>
          </a:p>
        </p:txBody>
      </p:sp>
    </p:spTree>
    <p:extLst>
      <p:ext uri="{BB962C8B-B14F-4D97-AF65-F5344CB8AC3E}">
        <p14:creationId xmlns:p14="http://schemas.microsoft.com/office/powerpoint/2010/main" val="656748729"/>
      </p:ext>
    </p:extLst>
  </p:cSld>
  <p:clrMapOvr>
    <a:masterClrMapping/>
  </p:clrMapOvr>
  <p:transition spd="med">
    <p:randomBa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algn="ctr" eaLnBrk="1" hangingPunct="1">
              <a:lnSpc>
                <a:spcPct val="70000"/>
              </a:lnSpc>
              <a:spcBef>
                <a:spcPct val="30000"/>
              </a:spcBef>
              <a:defRPr/>
            </a:pPr>
            <a:r>
              <a:rPr lang="en-US" sz="4400" b="0" i="1" dirty="0">
                <a:effectLst/>
                <a:cs typeface="Times New Roman" pitchFamily="18" charset="0"/>
              </a:rPr>
              <a:t>The key to effectively sharing Jesus </a:t>
            </a:r>
            <a:br>
              <a:rPr lang="en-US" sz="4400" b="0" i="1" dirty="0">
                <a:effectLst/>
                <a:cs typeface="Times New Roman" pitchFamily="18" charset="0"/>
              </a:rPr>
            </a:br>
            <a:r>
              <a:rPr lang="en-US" sz="4400" b="0" i="1" dirty="0">
                <a:effectLst/>
                <a:cs typeface="Times New Roman" pitchFamily="18" charset="0"/>
              </a:rPr>
              <a:t>with others is depending on </a:t>
            </a:r>
            <a:br>
              <a:rPr lang="en-US" sz="4400" b="0" i="1" dirty="0">
                <a:effectLst/>
                <a:cs typeface="Times New Roman" pitchFamily="18" charset="0"/>
              </a:rPr>
            </a:br>
            <a:r>
              <a:rPr lang="en-US" sz="4400" b="0" i="1" dirty="0">
                <a:effectLst/>
                <a:cs typeface="Times New Roman" pitchFamily="18" charset="0"/>
              </a:rPr>
              <a:t>the Holy Spirit’s help</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7" name="Text Box 4"/>
          <p:cNvSpPr txBox="1">
            <a:spLocks noChangeArrowheads="1"/>
          </p:cNvSpPr>
          <p:nvPr/>
        </p:nvSpPr>
        <p:spPr bwMode="auto">
          <a:xfrm>
            <a:off x="180622" y="1709020"/>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Acts 1:8</a:t>
            </a:r>
            <a:r>
              <a:rPr lang="en-US" sz="3200" dirty="0"/>
              <a:t> “</a:t>
            </a:r>
            <a:r>
              <a:rPr lang="en-US" sz="3200" u="sng" dirty="0"/>
              <a:t>You will receive power when the Holy Spirit comes upon you</a:t>
            </a:r>
            <a:r>
              <a:rPr lang="en-US" sz="3200" dirty="0"/>
              <a:t>. And you will be My witnesses, telling people about Me everywhere – in Jerusalem, throughout Judea, in Samaria, and to the ends of the earth.” </a:t>
            </a:r>
          </a:p>
        </p:txBody>
      </p:sp>
    </p:spTree>
    <p:extLst>
      <p:ext uri="{BB962C8B-B14F-4D97-AF65-F5344CB8AC3E}">
        <p14:creationId xmlns:p14="http://schemas.microsoft.com/office/powerpoint/2010/main" val="4065889843"/>
      </p:ext>
    </p:extLst>
  </p:cSld>
  <p:clrMapOvr>
    <a:masterClrMapping/>
  </p:clrMapOvr>
  <p:transition spd="med">
    <p:randomBa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GUIDES US INTO OPPORTUNITIES TO SHARE</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10" name="Text Box 4"/>
          <p:cNvSpPr txBox="1">
            <a:spLocks noChangeArrowheads="1"/>
          </p:cNvSpPr>
          <p:nvPr/>
        </p:nvSpPr>
        <p:spPr bwMode="auto">
          <a:xfrm>
            <a:off x="180622" y="2283787"/>
            <a:ext cx="11785600"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Acts 8:26</a:t>
            </a:r>
            <a:r>
              <a:rPr lang="en-US" sz="3200" dirty="0"/>
              <a:t> (When Philip was in Samaria) . . . the Lord said to him, “Go south down the desert road that runs from Jerusalem to Gaza.” </a:t>
            </a:r>
            <a:r>
              <a:rPr lang="en-US" sz="3200" baseline="30000" dirty="0">
                <a:solidFill>
                  <a:schemeClr val="bg1"/>
                </a:solidFill>
              </a:rPr>
              <a:t>27</a:t>
            </a:r>
            <a:r>
              <a:rPr lang="en-US" sz="3200" dirty="0">
                <a:solidFill>
                  <a:schemeClr val="bg1"/>
                </a:solidFill>
              </a:rPr>
              <a:t> So he started out, and he met the treasurer of Ethiopia, a eunuch of great authority under the . . . the queen of Ethiopia. The eunuch had gone to Jerusalem to worship, </a:t>
            </a:r>
            <a:br>
              <a:rPr lang="en-US" sz="3200" dirty="0">
                <a:solidFill>
                  <a:schemeClr val="bg1"/>
                </a:solidFill>
              </a:rPr>
            </a:br>
            <a:r>
              <a:rPr lang="en-US" sz="3200" baseline="30000" dirty="0">
                <a:solidFill>
                  <a:schemeClr val="bg1"/>
                </a:solidFill>
              </a:rPr>
              <a:t>28</a:t>
            </a:r>
            <a:r>
              <a:rPr lang="en-US" sz="3200" dirty="0">
                <a:solidFill>
                  <a:schemeClr val="bg1"/>
                </a:solidFill>
              </a:rPr>
              <a:t> and he was now returning. Seated in his carriage, he was reading aloud from the book of the prophet Isaiah. </a:t>
            </a:r>
          </a:p>
        </p:txBody>
      </p:sp>
    </p:spTree>
    <p:extLst>
      <p:ext uri="{BB962C8B-B14F-4D97-AF65-F5344CB8AC3E}">
        <p14:creationId xmlns:p14="http://schemas.microsoft.com/office/powerpoint/2010/main" val="31836060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ou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HE GUIDES US INTO OPPORTUNITIES TO SHARE</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000"/>
              </a:lnSpc>
              <a:defRPr/>
            </a:pPr>
            <a:r>
              <a:rPr lang="en-US" kern="0" dirty="0"/>
              <a:t>The Holy Spirit</a:t>
            </a:r>
            <a:br>
              <a:rPr lang="en-US" kern="0" dirty="0"/>
            </a:br>
            <a:r>
              <a:rPr lang="en-US" kern="0" dirty="0"/>
              <a:t>The Role of the Holy Spirit in Sharing Christ</a:t>
            </a:r>
          </a:p>
        </p:txBody>
      </p:sp>
      <p:sp>
        <p:nvSpPr>
          <p:cNvPr id="10" name="Text Box 4"/>
          <p:cNvSpPr txBox="1">
            <a:spLocks noChangeArrowheads="1"/>
          </p:cNvSpPr>
          <p:nvPr/>
        </p:nvSpPr>
        <p:spPr bwMode="auto">
          <a:xfrm>
            <a:off x="180622" y="2283787"/>
            <a:ext cx="11785600"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Acts 8:26</a:t>
            </a:r>
            <a:r>
              <a:rPr lang="en-US" sz="3200" dirty="0"/>
              <a:t> (When Philip was in Samaria) . . . the Lord said to him, “Go south down the desert road that runs from Jerusalem to Gaza.” </a:t>
            </a:r>
            <a:r>
              <a:rPr lang="en-US" sz="3200" baseline="30000" dirty="0"/>
              <a:t>27</a:t>
            </a:r>
            <a:r>
              <a:rPr lang="en-US" sz="3200" dirty="0"/>
              <a:t> So he started out, and he met the treasurer of Ethiopia, a eunuch of great authority under the . . . the queen of Ethiopia. The eunuch had gone to Jerusalem to worship, </a:t>
            </a:r>
            <a:br>
              <a:rPr lang="en-US" sz="3200" dirty="0"/>
            </a:br>
            <a:r>
              <a:rPr lang="en-US" sz="3200" baseline="30000" dirty="0"/>
              <a:t>28</a:t>
            </a:r>
            <a:r>
              <a:rPr lang="en-US" sz="3200" dirty="0"/>
              <a:t> and he was now returning. Seated in his carriage, he was reading aloud from the book of the prophet Isaiah . . . </a:t>
            </a:r>
          </a:p>
        </p:txBody>
      </p:sp>
    </p:spTree>
    <p:extLst>
      <p:ext uri="{BB962C8B-B14F-4D97-AF65-F5344CB8AC3E}">
        <p14:creationId xmlns:p14="http://schemas.microsoft.com/office/powerpoint/2010/main" val="647105926"/>
      </p:ext>
    </p:extLst>
  </p:cSld>
  <p:clrMapOvr>
    <a:masterClrMapping/>
  </p:clrMapOvr>
  <p:transition spd="med">
    <p:randomBar dir="vert"/>
  </p:transition>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2354</Words>
  <Application>Microsoft Office PowerPoint</Application>
  <PresentationFormat>Widescreen</PresentationFormat>
  <Paragraphs>164</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Times New Roman</vt:lpstr>
      <vt:lpstr>Trebuchet MS</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2020-03-10T20:30:20Z</dcterms:created>
  <dcterms:modified xsi:type="dcterms:W3CDTF">2020-03-10T20:30:54Z</dcterms:modified>
</cp:coreProperties>
</file>