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273" r:id="rId2"/>
    <p:sldId id="7607" r:id="rId3"/>
    <p:sldId id="7600" r:id="rId4"/>
    <p:sldId id="7609" r:id="rId5"/>
    <p:sldId id="7610" r:id="rId6"/>
    <p:sldId id="7608" r:id="rId7"/>
    <p:sldId id="7611" r:id="rId8"/>
    <p:sldId id="7612" r:id="rId9"/>
    <p:sldId id="7614" r:id="rId10"/>
    <p:sldId id="7616" r:id="rId11"/>
    <p:sldId id="7617" r:id="rId12"/>
    <p:sldId id="7615" r:id="rId13"/>
    <p:sldId id="7618" r:id="rId14"/>
    <p:sldId id="7619" r:id="rId15"/>
    <p:sldId id="7620" r:id="rId16"/>
    <p:sldId id="7643" r:id="rId17"/>
    <p:sldId id="7621" r:id="rId18"/>
    <p:sldId id="7622" r:id="rId19"/>
    <p:sldId id="7640" r:id="rId20"/>
    <p:sldId id="7623" r:id="rId21"/>
    <p:sldId id="7624" r:id="rId22"/>
    <p:sldId id="7625" r:id="rId23"/>
    <p:sldId id="7626" r:id="rId24"/>
    <p:sldId id="7627" r:id="rId25"/>
    <p:sldId id="7628" r:id="rId26"/>
    <p:sldId id="7629" r:id="rId27"/>
    <p:sldId id="7630" r:id="rId28"/>
    <p:sldId id="7631" r:id="rId29"/>
    <p:sldId id="7632" r:id="rId30"/>
    <p:sldId id="7639" r:id="rId31"/>
    <p:sldId id="7633" r:id="rId32"/>
    <p:sldId id="7634" r:id="rId33"/>
    <p:sldId id="7635" r:id="rId34"/>
    <p:sldId id="7636" r:id="rId35"/>
    <p:sldId id="7637" r:id="rId36"/>
    <p:sldId id="7642" r:id="rId37"/>
    <p:sldId id="7641" r:id="rId38"/>
    <p:sldId id="7638" r:id="rId39"/>
    <p:sldId id="7606" r:id="rId40"/>
    <p:sldId id="6665" r:id="rId4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6" autoAdjust="0"/>
    <p:restoredTop sz="90476" autoAdjust="0"/>
  </p:normalViewPr>
  <p:slideViewPr>
    <p:cSldViewPr>
      <p:cViewPr varScale="1">
        <p:scale>
          <a:sx n="87" d="100"/>
          <a:sy n="87" d="100"/>
        </p:scale>
        <p:origin x="114" y="5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628C65-25F8-4598-8737-3072636E8BDE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1C4305-AAEB-4C28-9BA6-D62E997BE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76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60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87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85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768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379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60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268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770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279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899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06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161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323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560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22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914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812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4188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380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50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12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53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49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9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06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85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56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73423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99218"/>
            <a:ext cx="7768167" cy="624682"/>
          </a:xfrm>
        </p:spPr>
        <p:txBody>
          <a:bodyPr anchor="t"/>
          <a:lstStyle>
            <a:lvl1pPr algn="ctr">
              <a:defRPr sz="4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6"/>
            <a:ext cx="1883833" cy="17875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4" y="1926169"/>
            <a:ext cx="9821333" cy="3674531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3"/>
            <a:ext cx="7792142" cy="723898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8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  <p:sldLayoutId id="21474848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How to Raise an Adult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31335" y="3924300"/>
            <a:ext cx="8297333" cy="774700"/>
          </a:xfrm>
        </p:spPr>
        <p:txBody>
          <a:bodyPr/>
          <a:lstStyle/>
          <a:p>
            <a:endParaRPr lang="en-US" sz="54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p43-44.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parents have to run a lot of interference. </a:t>
            </a:r>
          </a:p>
          <a:p>
            <a:r>
              <a:rPr lang="en-US" dirty="0"/>
              <a:t>All the time…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64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p43-44.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With the ultimate goal in mind of our kids being successful in an increasingly competitive world, we bring a ‘no mistakes’ mentality to our kids’ childhoods and we do our part by accompanying them and controlling as many outcomes as we can…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8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p43-44.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don’t trust our kids to be able to work out their own problems. </a:t>
            </a:r>
          </a:p>
          <a:p>
            <a:r>
              <a:rPr lang="en-US" dirty="0"/>
              <a:t>Put simply, we don’t trust anyone.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33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p33.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generation ago parents would only attend the really big games – if that. </a:t>
            </a:r>
          </a:p>
          <a:p>
            <a:r>
              <a:rPr lang="en-US" dirty="0"/>
              <a:t>Now we’re at every game regardless of its importance, </a:t>
            </a:r>
          </a:p>
          <a:p>
            <a:r>
              <a:rPr lang="en-US" dirty="0"/>
              <a:t>and often on the sidelines of every </a:t>
            </a:r>
            <a:r>
              <a:rPr lang="en-US" i="1" dirty="0"/>
              <a:t>practice</a:t>
            </a:r>
            <a:r>
              <a:rPr lang="en-US" dirty="0"/>
              <a:t>, rain or shine.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7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p.287.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communities in every region of this country, the overparenting model is like the popular kid we want to follow, or the bully we have trouble standing up to </a:t>
            </a:r>
          </a:p>
          <a:p>
            <a:r>
              <a:rPr lang="en-US" dirty="0"/>
              <a:t>because we fear being harmed, ridiculed, or left out.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19F2059C-F2E4-4AA3-9F62-F03A10B3A62E}"/>
              </a:ext>
            </a:extLst>
          </p:cNvPr>
          <p:cNvSpPr/>
          <p:nvPr/>
        </p:nvSpPr>
        <p:spPr bwMode="auto">
          <a:xfrm>
            <a:off x="2108200" y="4801346"/>
            <a:ext cx="3048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experience</a:t>
            </a:r>
          </a:p>
        </p:txBody>
      </p:sp>
    </p:spTree>
    <p:extLst>
      <p:ext uri="{BB962C8B-B14F-4D97-AF65-F5344CB8AC3E}">
        <p14:creationId xmlns:p14="http://schemas.microsoft.com/office/powerpoint/2010/main" val="20440511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Possible signs of Overparenting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Your kids don’t have a space without you in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praise and encourage </a:t>
            </a:r>
            <a:r>
              <a:rPr lang="en-US" i="1" dirty="0"/>
              <a:t>everything </a:t>
            </a:r>
            <a:r>
              <a:rPr lang="en-US" dirty="0"/>
              <a:t>they 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0D39CD-9706-460A-B0BE-07DB7E4B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061475"/>
            <a:ext cx="5355731" cy="35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0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Possible signs of Overparenting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Your kids don’t have a space without you in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praise and encourage </a:t>
            </a:r>
            <a:r>
              <a:rPr lang="en-US" i="1" dirty="0"/>
              <a:t>everything </a:t>
            </a:r>
            <a:r>
              <a:rPr lang="en-US" dirty="0"/>
              <a:t>they 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When they complain about being mistreated, you come to their defense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They don’t want to try things without help from you</a:t>
            </a:r>
          </a:p>
        </p:txBody>
      </p:sp>
    </p:spTree>
    <p:extLst>
      <p:ext uri="{BB962C8B-B14F-4D97-AF65-F5344CB8AC3E}">
        <p14:creationId xmlns:p14="http://schemas.microsoft.com/office/powerpoint/2010/main" val="1701059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Possible causes of Overparenting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Our own issues: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Guilt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Loneliness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Fear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20375982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Possible causes of Overparenting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Other factors: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Family of origin issues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Culture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Projecting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B869FC-8291-4F7E-9C7D-F0A1EF4B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6" y="2857500"/>
            <a:ext cx="3610291" cy="271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4854B2-DD2D-48A8-8BD0-314201D80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3" y="2913288"/>
            <a:ext cx="3614667" cy="27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93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Possible causes of Overparenting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Other factors: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Family of origin issues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Culture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Projecting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dirty="0"/>
              <a:t>It’s just easier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CA99EE-1DC6-4790-B507-AEAD1424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12" y="1991354"/>
            <a:ext cx="5370576" cy="35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897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My kids</a:t>
            </a:r>
          </a:p>
          <a:p>
            <a:endParaRPr lang="en-US" u="sng" dirty="0"/>
          </a:p>
        </p:txBody>
      </p:sp>
      <p:pic>
        <p:nvPicPr>
          <p:cNvPr id="4" name="Picture 4" descr="C:\Users\cmrisley\Desktop\IMG_2756.JPG">
            <a:extLst>
              <a:ext uri="{FF2B5EF4-FFF2-40B4-BE49-F238E27FC236}">
                <a16:creationId xmlns:a16="http://schemas.microsoft.com/office/drawing/2014/main" xmlns="" id="{638D2B82-1A72-4EE4-B9C3-AE3867BF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2" y="762000"/>
            <a:ext cx="4492000" cy="3390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26708E-3D34-420D-8E7F-1672A78BD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662442"/>
            <a:ext cx="3120662" cy="46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5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p.89-90.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Neil Montgomery of Keene State College in New Hampshire…found that students with helicopter parents were less open to new ideas and actions and more vulnerable, anxious, and self-conscious.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9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p.89-90.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‘In students who were given responsibility and not constantly monitored by their parents – so-called ‘free rangers’ – the effects were reversed,’ Montgomery said…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4852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p.89-90.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2013 study of 297 college students reported in the </a:t>
            </a:r>
            <a:r>
              <a:rPr lang="en-US" i="1" dirty="0"/>
              <a:t>Journal of Child and Family Studies</a:t>
            </a:r>
            <a:r>
              <a:rPr lang="en-US" dirty="0"/>
              <a:t> found that college students with helicopter parents reported significantly higher levels of depression and less satisfaction with life,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12973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p.89-90.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and attributed this diminishment in well-being to a violation of the students’ ‘basic psychological needs for autonomy and competence.’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108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p.92.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other problem with never having to struggle is that you never experience failure and can develop and overwhelming fear of failure and of disappointing others. Both the low self-confidence and the fear of failure can lead to depression or anxiety,” says Self.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030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Madeline Levine talks about 3 ways we might be overparenting:</a:t>
            </a:r>
          </a:p>
          <a:p>
            <a:pPr marL="742950" lvl="0" indent="-742950">
              <a:buAutoNum type="arabicPeriod"/>
            </a:pPr>
            <a:r>
              <a:rPr lang="en-US" dirty="0"/>
              <a:t>When we do for our kids what they can </a:t>
            </a:r>
            <a:r>
              <a:rPr lang="en-US" i="1" dirty="0"/>
              <a:t>already</a:t>
            </a:r>
            <a:r>
              <a:rPr lang="en-US" dirty="0"/>
              <a:t> do for themselves</a:t>
            </a:r>
          </a:p>
          <a:p>
            <a:pPr marL="742950" lvl="0" indent="-742950">
              <a:buAutoNum type="arabicPeriod"/>
            </a:pPr>
            <a:r>
              <a:rPr lang="en-US" dirty="0"/>
              <a:t>When we do for our kids what they can </a:t>
            </a:r>
            <a:r>
              <a:rPr lang="en-US" i="1" dirty="0"/>
              <a:t>almost</a:t>
            </a:r>
            <a:r>
              <a:rPr lang="en-US" dirty="0"/>
              <a:t> do for themselves</a:t>
            </a:r>
          </a:p>
          <a:p>
            <a:pPr marL="742950" lvl="0" indent="-742950">
              <a:buAutoNum type="arabicPeriod"/>
            </a:pPr>
            <a:r>
              <a:rPr lang="en-US" dirty="0"/>
              <a:t>When our parenting behavior is motivated by our own ego</a:t>
            </a:r>
          </a:p>
        </p:txBody>
      </p:sp>
    </p:spTree>
    <p:extLst>
      <p:ext uri="{BB962C8B-B14F-4D97-AF65-F5344CB8AC3E}">
        <p14:creationId xmlns:p14="http://schemas.microsoft.com/office/powerpoint/2010/main" val="3992289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p.94.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Although we over-involve ourselves to protect our kids and it may in fact lead to short-term gains, our behavior actually delivers the rather soul-crushing message:</a:t>
            </a:r>
          </a:p>
          <a:p>
            <a:r>
              <a:rPr lang="en-US" dirty="0"/>
              <a:t>‘</a:t>
            </a:r>
            <a:r>
              <a:rPr lang="en-US" i="1" dirty="0"/>
              <a:t>Kid, you can’t actually do any of this without me.’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48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in sum:</a:t>
            </a:r>
          </a:p>
          <a:p>
            <a:pPr marL="571500" indent="-571500">
              <a:buFontTx/>
              <a:buChar char="-"/>
            </a:pPr>
            <a:r>
              <a:rPr lang="en-US" dirty="0"/>
              <a:t>Overparenting is bad for our kids</a:t>
            </a:r>
          </a:p>
          <a:p>
            <a:pPr marL="571500" indent="-571500">
              <a:buFontTx/>
              <a:buChar char="-"/>
            </a:pPr>
            <a:r>
              <a:rPr lang="en-US" dirty="0"/>
              <a:t>Overparenting is bad for us</a:t>
            </a:r>
          </a:p>
          <a:p>
            <a:pPr marL="571500" indent="-571500">
              <a:buFontTx/>
              <a:buChar char="-"/>
            </a:pPr>
            <a:r>
              <a:rPr lang="en-US" dirty="0"/>
              <a:t>This is not God’s design for parenting</a:t>
            </a:r>
          </a:p>
        </p:txBody>
      </p:sp>
    </p:spTree>
    <p:extLst>
      <p:ext uri="{BB962C8B-B14F-4D97-AF65-F5344CB8AC3E}">
        <p14:creationId xmlns:p14="http://schemas.microsoft.com/office/powerpoint/2010/main" val="16277766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now?</a:t>
            </a:r>
          </a:p>
          <a:p>
            <a:r>
              <a:rPr lang="en-US" dirty="0"/>
              <a:t>Matt 7:9-11 - “Which of you, if your son asks for bread, will give him a stone? Or if he asks for a fish, will give him a snake? </a:t>
            </a:r>
            <a:r>
              <a:rPr lang="en-US" baseline="30000" dirty="0"/>
              <a:t> </a:t>
            </a:r>
          </a:p>
          <a:p>
            <a:r>
              <a:rPr lang="en-US" dirty="0"/>
              <a:t>If you, then, though you are evil, know how to give good gifts to your children, how much more will your Father in heaven give good gifts to those who ask him!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0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raise our kids for God: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should provide a loving, safe, supportive atmosphere with our kids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53F0D2-D5F9-4185-9C2A-0F678B68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095500"/>
            <a:ext cx="4019549" cy="2679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1D6D98-7702-46F7-A368-64D7B2F3B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54201"/>
            <a:ext cx="2646276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30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Overview</a:t>
            </a:r>
          </a:p>
          <a:p>
            <a:r>
              <a:rPr lang="en-US" dirty="0"/>
              <a:t>We as parents have been entrusted with a </a:t>
            </a:r>
            <a:r>
              <a:rPr lang="en-US" u="sng" dirty="0"/>
              <a:t>stewardship</a:t>
            </a:r>
            <a:r>
              <a:rPr lang="en-US" dirty="0"/>
              <a:t> by God – he has given us children to raise</a:t>
            </a:r>
          </a:p>
        </p:txBody>
      </p:sp>
    </p:spTree>
    <p:extLst>
      <p:ext uri="{BB962C8B-B14F-4D97-AF65-F5344CB8AC3E}">
        <p14:creationId xmlns:p14="http://schemas.microsoft.com/office/powerpoint/2010/main" val="16401305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raise our kids for God: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should provide a loving, safe, supportive atmosphere with our kids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should get out of God’s way as much as possible </a:t>
            </a:r>
          </a:p>
          <a:p>
            <a:pPr marL="571500" indent="-571500">
              <a:buFontTx/>
              <a:buChar char="-"/>
            </a:pPr>
            <a:r>
              <a:rPr lang="en-US" dirty="0"/>
              <a:t>Really: we need to believe that suffering is a means of growth for our kids just as much as it is for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95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Hebrews 12:5-7, 11</a:t>
            </a:r>
          </a:p>
          <a:p>
            <a:r>
              <a:rPr lang="en-US" dirty="0"/>
              <a:t>And have you completely forgotten this word of encouragement that addresses you as a father addresses his son? It says, “My son, do not make light of the Lord’s discipline, and do not lose heart when he rebukes you,</a:t>
            </a:r>
            <a:r>
              <a:rPr lang="en-US" b="1" baseline="30000" dirty="0"/>
              <a:t> </a:t>
            </a:r>
            <a:r>
              <a:rPr lang="en-US" dirty="0"/>
              <a:t>because the Lord disciplines the one he loves, and he chastens everyone he accepts as his son.” </a:t>
            </a:r>
            <a:r>
              <a:rPr lang="en-US" b="1" baseline="300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27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Hebrews 12:5-7, 11</a:t>
            </a:r>
          </a:p>
          <a:p>
            <a:r>
              <a:rPr lang="en-US" dirty="0"/>
              <a:t>Endure hardship as discipline; God is treating you as his children. </a:t>
            </a:r>
          </a:p>
          <a:p>
            <a:r>
              <a:rPr lang="en-US" dirty="0"/>
              <a:t>No discipline seems pleasant at the time, but painful. Later on, however, it produces a harvest of righteousness and peace for those who have been trained by it.</a:t>
            </a:r>
          </a:p>
        </p:txBody>
      </p:sp>
    </p:spTree>
    <p:extLst>
      <p:ext uri="{BB962C8B-B14F-4D97-AF65-F5344CB8AC3E}">
        <p14:creationId xmlns:p14="http://schemas.microsoft.com/office/powerpoint/2010/main" val="204719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will allow painful circumstances in our kids’ lives:</a:t>
            </a:r>
          </a:p>
          <a:p>
            <a:pPr marL="571500" indent="-571500">
              <a:buFontTx/>
              <a:buChar char="-"/>
            </a:pPr>
            <a:r>
              <a:rPr lang="en-US" dirty="0"/>
              <a:t>Friends who are mean</a:t>
            </a:r>
          </a:p>
          <a:p>
            <a:pPr marL="571500" indent="-571500">
              <a:buFontTx/>
              <a:buChar char="-"/>
            </a:pPr>
            <a:r>
              <a:rPr lang="en-US" dirty="0"/>
              <a:t>Teachers who aren’t fair</a:t>
            </a:r>
          </a:p>
          <a:p>
            <a:pPr marL="571500" indent="-571500">
              <a:buFontTx/>
              <a:buChar char="-"/>
            </a:pPr>
            <a:r>
              <a:rPr lang="en-US" dirty="0"/>
              <a:t>Failure</a:t>
            </a:r>
          </a:p>
          <a:p>
            <a:pPr marL="571500" indent="-571500">
              <a:buFontTx/>
              <a:buChar char="-"/>
            </a:pPr>
            <a:r>
              <a:rPr lang="en-US" dirty="0"/>
              <a:t>Rejection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Struggles to learn</a:t>
            </a:r>
          </a:p>
        </p:txBody>
      </p:sp>
    </p:spTree>
    <p:extLst>
      <p:ext uri="{BB962C8B-B14F-4D97-AF65-F5344CB8AC3E}">
        <p14:creationId xmlns:p14="http://schemas.microsoft.com/office/powerpoint/2010/main" val="3648316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Cooperating with God will be more challenging in some ways: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will need to be more thoughtful and prayerful</a:t>
            </a:r>
          </a:p>
          <a:p>
            <a:pPr marL="571500" indent="-571500">
              <a:buFontTx/>
              <a:buChar char="-"/>
            </a:pPr>
            <a:r>
              <a:rPr lang="en-US" dirty="0"/>
              <a:t>We will need to teach and train, as opposed to just doing it for them</a:t>
            </a:r>
          </a:p>
          <a:p>
            <a:pPr marL="0" indent="0"/>
            <a:r>
              <a:rPr lang="en-US" dirty="0"/>
              <a:t>But it is easier in that it removes the impossible standard of keeping our kids ‘happy’ all the time</a:t>
            </a:r>
          </a:p>
        </p:txBody>
      </p:sp>
    </p:spTree>
    <p:extLst>
      <p:ext uri="{BB962C8B-B14F-4D97-AF65-F5344CB8AC3E}">
        <p14:creationId xmlns:p14="http://schemas.microsoft.com/office/powerpoint/2010/main" val="2400903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Practical Ideas: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take your kids’ rebellion/challenging too personally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C51565-A2BF-4CDB-9056-49BA6E6A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914726"/>
            <a:ext cx="4561866" cy="3038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AEABFE-D867-4A62-8582-DAC9096C4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09" y="2043213"/>
            <a:ext cx="416991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8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Practical Ideas: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take your kids’ rebellion/challenging too personally</a:t>
            </a:r>
          </a:p>
          <a:p>
            <a:pPr marL="571500" indent="-571500">
              <a:buFontTx/>
              <a:buChar char="-"/>
            </a:pPr>
            <a:r>
              <a:rPr lang="en-US" dirty="0"/>
              <a:t>Prayerfully consider what your kids should be learning right now</a:t>
            </a:r>
          </a:p>
          <a:p>
            <a:pPr marL="571500" indent="-571500">
              <a:buFontTx/>
              <a:buChar char="-"/>
            </a:pPr>
            <a:r>
              <a:rPr lang="en-US" dirty="0"/>
              <a:t>Have external checklists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let them off the hook too easily</a:t>
            </a:r>
          </a:p>
        </p:txBody>
      </p:sp>
    </p:spTree>
    <p:extLst>
      <p:ext uri="{BB962C8B-B14F-4D97-AF65-F5344CB8AC3E}">
        <p14:creationId xmlns:p14="http://schemas.microsoft.com/office/powerpoint/2010/main" val="3440420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Practical Ideas: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take your kids’ rebellion/challenging too personally</a:t>
            </a:r>
          </a:p>
          <a:p>
            <a:pPr marL="571500" indent="-571500">
              <a:buFontTx/>
              <a:buChar char="-"/>
            </a:pPr>
            <a:r>
              <a:rPr lang="en-US" dirty="0"/>
              <a:t>Prayerfully consider what your kids should be learning right now</a:t>
            </a:r>
          </a:p>
          <a:p>
            <a:pPr marL="571500" indent="-571500">
              <a:buFontTx/>
              <a:buChar char="-"/>
            </a:pPr>
            <a:r>
              <a:rPr lang="en-US" dirty="0"/>
              <a:t>Have external checklists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let them off the hook too easily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BA08B9-A6A0-4BA3-9000-1B29FEA43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11859"/>
            <a:ext cx="3041029" cy="5031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18C865-65A6-4C86-9B17-F90C7F7D6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10" y="384645"/>
            <a:ext cx="3386328" cy="50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0078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Practical Ideas:</a:t>
            </a:r>
          </a:p>
          <a:p>
            <a:pPr marL="571500" indent="-571500">
              <a:buFontTx/>
              <a:buChar char="-"/>
            </a:pPr>
            <a:r>
              <a:rPr lang="en-US" dirty="0"/>
              <a:t>Pray with them when they run into struggles</a:t>
            </a:r>
          </a:p>
          <a:p>
            <a:pPr marL="571500" indent="-571500">
              <a:buFontTx/>
              <a:buChar char="-"/>
            </a:pPr>
            <a:r>
              <a:rPr lang="en-US" dirty="0"/>
              <a:t>Let them be bored often, lonely every once in a while</a:t>
            </a:r>
          </a:p>
          <a:p>
            <a:pPr marL="571500" indent="-571500">
              <a:buFontTx/>
              <a:buChar char="-"/>
            </a:pPr>
            <a:r>
              <a:rPr lang="en-US" dirty="0"/>
              <a:t>Enjoy, appreciate, and esteem their growing independence</a:t>
            </a:r>
          </a:p>
        </p:txBody>
      </p:sp>
    </p:spTree>
    <p:extLst>
      <p:ext uri="{BB962C8B-B14F-4D97-AF65-F5344CB8AC3E}">
        <p14:creationId xmlns:p14="http://schemas.microsoft.com/office/powerpoint/2010/main" val="3981982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C68EF-FD25-4F2E-A742-4B72BBB0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8D6F3-2795-42D7-8922-B21C7A37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Our kids are with us for a surprisingly short time</a:t>
            </a:r>
          </a:p>
          <a:p>
            <a:pPr marL="0" indent="0"/>
            <a:r>
              <a:rPr lang="en-US" dirty="0"/>
              <a:t>Every parent wants to raise kids who have successful adult lives</a:t>
            </a:r>
          </a:p>
          <a:p>
            <a:pPr marL="0" indent="0"/>
            <a:r>
              <a:rPr lang="en-US" dirty="0"/>
              <a:t>Christian parents want to raise kids who have successful spiritual lives</a:t>
            </a:r>
          </a:p>
          <a:p>
            <a:pPr marL="0" indent="0"/>
            <a:r>
              <a:rPr lang="en-US" dirty="0"/>
              <a:t>We have such a privilege to be able to cooperate with God on this</a:t>
            </a:r>
          </a:p>
        </p:txBody>
      </p:sp>
    </p:spTree>
    <p:extLst>
      <p:ext uri="{BB962C8B-B14F-4D97-AF65-F5344CB8AC3E}">
        <p14:creationId xmlns:p14="http://schemas.microsoft.com/office/powerpoint/2010/main" val="3684143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Overview</a:t>
            </a:r>
          </a:p>
          <a:p>
            <a:r>
              <a:rPr lang="en-US" dirty="0"/>
              <a:t>We as parents have been entrusted with a stewardship by God – he has given us children to raise for His kingdom and His work: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ability to relate to God and others</a:t>
            </a:r>
          </a:p>
          <a:p>
            <a:pPr marL="571500" indent="-571500">
              <a:buFontTx/>
              <a:buChar char="-"/>
            </a:pPr>
            <a:r>
              <a:rPr lang="en-US" dirty="0"/>
              <a:t>A relatively stable emotional life</a:t>
            </a:r>
          </a:p>
          <a:p>
            <a:pPr marL="571500" indent="-571500">
              <a:buFontTx/>
              <a:buChar char="-"/>
            </a:pPr>
            <a:r>
              <a:rPr lang="en-US" dirty="0"/>
              <a:t>Submission to God’s discipline/training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A relatively stable functional life</a:t>
            </a:r>
          </a:p>
          <a:p>
            <a:pPr marL="571500" indent="-571500">
              <a:buFontTx/>
              <a:buChar char="-"/>
            </a:pPr>
            <a:r>
              <a:rPr lang="en-US" dirty="0"/>
              <a:t>Flexible and adaptable</a:t>
            </a:r>
          </a:p>
        </p:txBody>
      </p:sp>
    </p:spTree>
    <p:extLst>
      <p:ext uri="{BB962C8B-B14F-4D97-AF65-F5344CB8AC3E}">
        <p14:creationId xmlns:p14="http://schemas.microsoft.com/office/powerpoint/2010/main" val="2258168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risleyc@dwellcc.org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</a:t>
            </a:r>
            <a:r>
              <a:rPr lang="en-US" sz="2400" u="sng" dirty="0" smtClean="0">
                <a:ea typeface="ＭＳ Ｐゴシック" pitchFamily="34" charset="-128"/>
              </a:rPr>
              <a:t>dwellcc.org/parenting</a:t>
            </a:r>
            <a:endParaRPr lang="en-US" sz="2400" u="sng" dirty="0">
              <a:ea typeface="ＭＳ Ｐゴシック" pitchFamily="34" charset="-128"/>
            </a:endParaRP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Parenting Meeting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Overview</a:t>
            </a:r>
          </a:p>
          <a:p>
            <a:r>
              <a:rPr lang="en-US" dirty="0"/>
              <a:t>Something in American parenting isn’t working. </a:t>
            </a:r>
          </a:p>
          <a:p>
            <a:r>
              <a:rPr lang="en-US" dirty="0"/>
              <a:t>Secular sources are telling us that young adults: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know how to have close relationships</a:t>
            </a:r>
          </a:p>
          <a:p>
            <a:pPr marL="571500" indent="-571500">
              <a:buFontTx/>
              <a:buChar char="-"/>
            </a:pPr>
            <a:r>
              <a:rPr lang="en-US" dirty="0"/>
              <a:t>Don’t know how to handle their emotions</a:t>
            </a:r>
          </a:p>
          <a:p>
            <a:pPr marL="571500" indent="-571500">
              <a:buFontTx/>
              <a:buChar char="-"/>
            </a:pPr>
            <a:r>
              <a:rPr lang="en-US" dirty="0"/>
              <a:t>Can’t handle hearing “No”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Can’t function in even basic ways</a:t>
            </a:r>
          </a:p>
          <a:p>
            <a:pPr marL="571500" indent="-571500">
              <a:buFontTx/>
              <a:buChar char="-"/>
            </a:pPr>
            <a:r>
              <a:rPr lang="en-US" dirty="0"/>
              <a:t>Are rigid and brittle</a:t>
            </a:r>
          </a:p>
        </p:txBody>
      </p:sp>
    </p:spTree>
    <p:extLst>
      <p:ext uri="{BB962C8B-B14F-4D97-AF65-F5344CB8AC3E}">
        <p14:creationId xmlns:p14="http://schemas.microsoft.com/office/powerpoint/2010/main" val="41933952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Our Goal:</a:t>
            </a:r>
          </a:p>
          <a:p>
            <a:pPr algn="ctr"/>
            <a:r>
              <a:rPr lang="en-US" sz="6000" dirty="0"/>
              <a:t>Prepare the child for the path and not the path for the child</a:t>
            </a:r>
          </a:p>
          <a:p>
            <a:r>
              <a:rPr lang="en-US" dirty="0"/>
              <a:t>Or: How to avoid the trap of ‘overparenting’</a:t>
            </a:r>
          </a:p>
        </p:txBody>
      </p:sp>
    </p:spTree>
    <p:extLst>
      <p:ext uri="{BB962C8B-B14F-4D97-AF65-F5344CB8AC3E}">
        <p14:creationId xmlns:p14="http://schemas.microsoft.com/office/powerpoint/2010/main" val="3679464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p228-229.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Adina Glickman [of Stanford] and Abigail Lipson [of Harvard] determined that more and more students today are ‘failure deprived’…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p228-229.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Harriet Rossetto of the Beit T’Shuvah rehab facility in L.A. says, ‘The best predictor of success is a sense of resiliency, grit, capacity to fail and get up. </a:t>
            </a:r>
          </a:p>
          <a:p>
            <a:r>
              <a:rPr lang="en-US" dirty="0"/>
              <a:t>If you’re prevented from feeling discomfort or failure, you have no sense of how to handle those things at all.’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7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Julie Lythcott-Haims. How to Raise an Adult,  p43-44.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E7B08A5-8372-42F6-8860-0C2BB8857F1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fulfill our primary responsibilities as parents – keeping our kids safe and sound and making sure they get the right opportunities – according to our contemporary standards of safety and of opportunity,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7E5EFD-8272-4AB8-BAA5-F6627C7D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92" y="144828"/>
            <a:ext cx="3281247" cy="4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4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1431</Words>
  <Application>Microsoft Office PowerPoint</Application>
  <PresentationFormat>Custom</PresentationFormat>
  <Paragraphs>172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How to Raise an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Julie Lythcott-Haims. How to Raise an Adult,  p228-229. </vt:lpstr>
      <vt:lpstr>Julie Lythcott-Haims. How to Raise an Adult,  p228-229. </vt:lpstr>
      <vt:lpstr>Julie Lythcott-Haims. How to Raise an Adult,  p43-44. </vt:lpstr>
      <vt:lpstr>Julie Lythcott-Haims. How to Raise an Adult,  p43-44. </vt:lpstr>
      <vt:lpstr>Julie Lythcott-Haims. How to Raise an Adult,  p43-44. </vt:lpstr>
      <vt:lpstr>Julie Lythcott-Haims. How to Raise an Adult,  p43-44. </vt:lpstr>
      <vt:lpstr>Julie Lythcott-Haims. How to Raise an Adult,  p33. </vt:lpstr>
      <vt:lpstr>Julie Lythcott-Haims. How to Raise an Adult,  p.287.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Julie Lythcott-Haims. How to Raise an Adult,  p.89-90. </vt:lpstr>
      <vt:lpstr>Julie Lythcott-Haims. How to Raise an Adult,  p.89-90. </vt:lpstr>
      <vt:lpstr>Julie Lythcott-Haims. How to Raise an Adult,  p.89-90. </vt:lpstr>
      <vt:lpstr>Julie Lythcott-Haims. How to Raise an Adult,  p.89-90. </vt:lpstr>
      <vt:lpstr>Julie Lythcott-Haims. How to Raise an Adult,  p.92. </vt:lpstr>
      <vt:lpstr>PowerPoint Presentation</vt:lpstr>
      <vt:lpstr>Julie Lythcott-Haims. How to Raise an Adult,  p.94.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Parenting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2021-10-28T15:33:18Z</dcterms:modified>
</cp:coreProperties>
</file>