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4" r:id="rId2"/>
    <p:sldId id="311" r:id="rId3"/>
    <p:sldId id="312" r:id="rId4"/>
    <p:sldId id="313" r:id="rId5"/>
    <p:sldId id="314" r:id="rId6"/>
    <p:sldId id="315" r:id="rId7"/>
    <p:sldId id="316" r:id="rId8"/>
    <p:sldId id="317" r:id="rId9"/>
    <p:sldId id="318" r:id="rId10"/>
    <p:sldId id="319" r:id="rId11"/>
    <p:sldId id="320" r:id="rId12"/>
    <p:sldId id="322" r:id="rId13"/>
    <p:sldId id="321" r:id="rId14"/>
    <p:sldId id="323"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40" r:id="rId30"/>
    <p:sldId id="341" r:id="rId31"/>
    <p:sldId id="342" r:id="rId32"/>
    <p:sldId id="344" r:id="rId33"/>
    <p:sldId id="345" r:id="rId34"/>
    <p:sldId id="34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A00DA9-D7D6-4770-9D52-16E11441F072}" v="70" dt="2021-03-16T21:43:56.7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varScale="1">
        <p:scale>
          <a:sx n="110" d="100"/>
          <a:sy n="110" d="100"/>
        </p:scale>
        <p:origin x="58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09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7"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5" cy="2387600"/>
          </a:xfrm>
        </p:spPr>
        <p:txBody>
          <a:bodyPr anchor="b">
            <a:normAutofit/>
          </a:bodyPr>
          <a:lstStyle>
            <a:lvl1pPr algn="ct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5" cy="1655762"/>
          </a:xfrm>
        </p:spPr>
        <p:txBody>
          <a:bodyPr>
            <a:normAutofit/>
          </a:bodyPr>
          <a:lstStyle>
            <a:lvl1pPr marL="0" indent="0" algn="ctr">
              <a:buNone/>
              <a:defRPr sz="3600" b="1">
                <a:solidFill>
                  <a:schemeClr val="bg1"/>
                </a:solidFill>
                <a:latin typeface="Lao UI" panose="020B0502040204020203" pitchFamily="34" charset="0"/>
                <a:cs typeface="Lao UI" panose="020B05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 Title</a:t>
            </a:r>
          </a:p>
        </p:txBody>
      </p:sp>
    </p:spTree>
    <p:extLst>
      <p:ext uri="{BB962C8B-B14F-4D97-AF65-F5344CB8AC3E}">
        <p14:creationId xmlns:p14="http://schemas.microsoft.com/office/powerpoint/2010/main" val="146123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7"/>
            <a:ext cx="11506200" cy="1325563"/>
          </a:xfrm>
        </p:spPr>
        <p:txBody>
          <a:bodyPr>
            <a:normAutofit/>
          </a:bodyPr>
          <a:lstStyle>
            <a:lvl1pPr>
              <a:lnSpc>
                <a:spcPct val="100000"/>
              </a:lnSpc>
              <a:defRPr sz="375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3450" b="1">
                <a:solidFill>
                  <a:schemeClr val="bg1"/>
                </a:solidFill>
                <a:latin typeface="Lao UI" panose="020B0502040204020203" pitchFamily="34" charset="0"/>
                <a:cs typeface="Lao UI" panose="020B0502040204020203" pitchFamily="34" charset="0"/>
              </a:defRPr>
            </a:lvl1pPr>
            <a:lvl2pPr>
              <a:lnSpc>
                <a:spcPct val="100000"/>
              </a:lnSpc>
              <a:defRPr sz="3300">
                <a:solidFill>
                  <a:schemeClr val="bg1"/>
                </a:solidFill>
                <a:latin typeface="Lao UI" panose="020B0502040204020203" pitchFamily="34" charset="0"/>
                <a:cs typeface="Lao UI" panose="020B0502040204020203" pitchFamily="34" charset="0"/>
              </a:defRPr>
            </a:lvl2pPr>
            <a:lvl3pPr>
              <a:lnSpc>
                <a:spcPct val="100000"/>
              </a:lnSpc>
              <a:defRPr sz="3150">
                <a:solidFill>
                  <a:schemeClr val="bg1"/>
                </a:solidFill>
                <a:latin typeface="Lao UI" panose="020B0502040204020203" pitchFamily="34" charset="0"/>
                <a:cs typeface="Lao UI" panose="020B0502040204020203" pitchFamily="34" charset="0"/>
              </a:defRPr>
            </a:lvl3pPr>
            <a:lvl4pPr>
              <a:lnSpc>
                <a:spcPct val="100000"/>
              </a:lnSpc>
              <a:defRPr sz="3000">
                <a:solidFill>
                  <a:schemeClr val="bg1"/>
                </a:solidFill>
                <a:latin typeface="Lao UI" panose="020B0502040204020203" pitchFamily="34" charset="0"/>
                <a:cs typeface="Lao UI" panose="020B0502040204020203" pitchFamily="34" charset="0"/>
              </a:defRPr>
            </a:lvl4pPr>
            <a:lvl5pPr>
              <a:lnSpc>
                <a:spcPct val="100000"/>
              </a:lnSpc>
              <a:defRPr sz="285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355010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5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3300" b="1">
                <a:solidFill>
                  <a:schemeClr val="bg1"/>
                </a:solidFill>
                <a:latin typeface="Lao UI" panose="020B0502040204020203" pitchFamily="34" charset="0"/>
                <a:cs typeface="Lao UI" panose="020B0502040204020203" pitchFamily="34" charset="0"/>
              </a:defRPr>
            </a:lvl1pPr>
            <a:lvl2pPr>
              <a:lnSpc>
                <a:spcPct val="100000"/>
              </a:lnSpc>
              <a:defRPr sz="3150">
                <a:solidFill>
                  <a:schemeClr val="bg1"/>
                </a:solidFill>
                <a:latin typeface="Lao UI" panose="020B0502040204020203" pitchFamily="34" charset="0"/>
                <a:cs typeface="Lao UI" panose="020B0502040204020203" pitchFamily="34" charset="0"/>
              </a:defRPr>
            </a:lvl2pPr>
            <a:lvl3pPr>
              <a:lnSpc>
                <a:spcPct val="100000"/>
              </a:lnSpc>
              <a:defRPr sz="3000">
                <a:solidFill>
                  <a:schemeClr val="bg1"/>
                </a:solidFill>
                <a:latin typeface="Lao UI" panose="020B0502040204020203" pitchFamily="34" charset="0"/>
                <a:cs typeface="Lao UI" panose="020B0502040204020203" pitchFamily="34" charset="0"/>
              </a:defRPr>
            </a:lvl3pPr>
            <a:lvl4pPr>
              <a:lnSpc>
                <a:spcPct val="100000"/>
              </a:lnSpc>
              <a:defRPr sz="27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3300" b="1">
                <a:solidFill>
                  <a:schemeClr val="bg1"/>
                </a:solidFill>
                <a:latin typeface="Lao UI" panose="020B0502040204020203" pitchFamily="34" charset="0"/>
                <a:cs typeface="Lao UI" panose="020B0502040204020203" pitchFamily="34" charset="0"/>
              </a:defRPr>
            </a:lvl1pPr>
            <a:lvl2pPr>
              <a:lnSpc>
                <a:spcPct val="100000"/>
              </a:lnSpc>
              <a:defRPr sz="3150">
                <a:solidFill>
                  <a:schemeClr val="bg1"/>
                </a:solidFill>
                <a:latin typeface="Lao UI" panose="020B0502040204020203" pitchFamily="34" charset="0"/>
                <a:cs typeface="Lao UI" panose="020B0502040204020203" pitchFamily="34" charset="0"/>
              </a:defRPr>
            </a:lvl2pPr>
            <a:lvl3pPr>
              <a:lnSpc>
                <a:spcPct val="100000"/>
              </a:lnSpc>
              <a:defRPr sz="3000">
                <a:solidFill>
                  <a:schemeClr val="bg1"/>
                </a:solidFill>
                <a:latin typeface="Lao UI" panose="020B0502040204020203" pitchFamily="34" charset="0"/>
                <a:cs typeface="Lao UI" panose="020B0502040204020203" pitchFamily="34" charset="0"/>
              </a:defRPr>
            </a:lvl3pPr>
            <a:lvl4pPr>
              <a:lnSpc>
                <a:spcPct val="100000"/>
              </a:lnSpc>
              <a:defRPr sz="27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5BE64B0-8D24-4A2F-916A-EB8206AECBDA}" type="datetimeFigureOut">
              <a:rPr lang="en-US" smtClean="0"/>
              <a:pPr>
                <a:defRPr/>
              </a:pPr>
              <a:t>3/17/2021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9B2E28DF-4A67-419E-A180-F74C4E05E3AF}" type="slidenum">
              <a:rPr lang="en-US" altLang="en-US" smtClean="0"/>
              <a:pPr/>
              <a:t>‹#›</a:t>
            </a:fld>
            <a:endParaRPr lang="en-US" altLang="en-US" dirty="0"/>
          </a:p>
        </p:txBody>
      </p:sp>
    </p:spTree>
    <p:extLst>
      <p:ext uri="{BB962C8B-B14F-4D97-AF65-F5344CB8AC3E}">
        <p14:creationId xmlns:p14="http://schemas.microsoft.com/office/powerpoint/2010/main" val="378059260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7"/>
            <a:ext cx="11506200" cy="1325563"/>
          </a:xfrm>
        </p:spPr>
        <p:txBody>
          <a:bodyPr>
            <a:normAutofit/>
          </a:bodyPr>
          <a:lstStyle>
            <a:lvl1pPr>
              <a:lnSpc>
                <a:spcPct val="100000"/>
              </a:lnSpc>
              <a:defRPr sz="375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3450" b="1">
                <a:solidFill>
                  <a:schemeClr val="bg1"/>
                </a:solidFill>
                <a:latin typeface="Lao UI" panose="020B0502040204020203" pitchFamily="34" charset="0"/>
                <a:cs typeface="Lao UI" panose="020B0502040204020203" pitchFamily="34" charset="0"/>
              </a:defRPr>
            </a:lvl1pPr>
            <a:lvl2pPr>
              <a:lnSpc>
                <a:spcPct val="100000"/>
              </a:lnSpc>
              <a:defRPr sz="3300">
                <a:solidFill>
                  <a:schemeClr val="bg1"/>
                </a:solidFill>
                <a:latin typeface="Lao UI" panose="020B0502040204020203" pitchFamily="34" charset="0"/>
                <a:cs typeface="Lao UI" panose="020B0502040204020203" pitchFamily="34" charset="0"/>
              </a:defRPr>
            </a:lvl2pPr>
            <a:lvl3pPr>
              <a:lnSpc>
                <a:spcPct val="100000"/>
              </a:lnSpc>
              <a:defRPr sz="3150">
                <a:solidFill>
                  <a:schemeClr val="bg1"/>
                </a:solidFill>
                <a:latin typeface="Lao UI" panose="020B0502040204020203" pitchFamily="34" charset="0"/>
                <a:cs typeface="Lao UI" panose="020B0502040204020203" pitchFamily="34" charset="0"/>
              </a:defRPr>
            </a:lvl3pPr>
            <a:lvl4pPr>
              <a:lnSpc>
                <a:spcPct val="100000"/>
              </a:lnSpc>
              <a:defRPr sz="3000">
                <a:solidFill>
                  <a:schemeClr val="bg1"/>
                </a:solidFill>
                <a:latin typeface="Lao UI" panose="020B0502040204020203" pitchFamily="34" charset="0"/>
                <a:cs typeface="Lao UI" panose="020B0502040204020203" pitchFamily="34" charset="0"/>
              </a:defRPr>
            </a:lvl4pPr>
            <a:lvl5pPr>
              <a:lnSpc>
                <a:spcPct val="100000"/>
              </a:lnSpc>
              <a:defRPr sz="285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2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39800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B2B957E0-0DF4-4654-8EBB-FA97F0B3721A}"/>
              </a:ext>
            </a:extLst>
          </p:cNvPr>
          <p:cNvSpPr>
            <a:spLocks noGrp="1"/>
          </p:cNvSpPr>
          <p:nvPr>
            <p:ph type="dt" sz="half" idx="10"/>
          </p:nvPr>
        </p:nvSpPr>
        <p:spPr/>
        <p:txBody>
          <a:bodyPr/>
          <a:lstStyle>
            <a:lvl1pPr>
              <a:defRPr/>
            </a:lvl1pPr>
          </a:lstStyle>
          <a:p>
            <a:pPr>
              <a:defRPr/>
            </a:pPr>
            <a:fld id="{5FC390C3-4D27-44EC-A718-B61165C42C87}" type="datetimeFigureOut">
              <a:rPr lang="en-US"/>
              <a:pPr>
                <a:defRPr/>
              </a:pPr>
              <a:t>3/17/2021</a:t>
            </a:fld>
            <a:endParaRPr lang="en-US" dirty="0"/>
          </a:p>
        </p:txBody>
      </p:sp>
      <p:sp>
        <p:nvSpPr>
          <p:cNvPr id="5" name="Footer Placeholder 4">
            <a:extLst>
              <a:ext uri="{FF2B5EF4-FFF2-40B4-BE49-F238E27FC236}">
                <a16:creationId xmlns:a16="http://schemas.microsoft.com/office/drawing/2014/main" xmlns="" id="{CFD3F9A0-C3DD-475B-8282-0F744BF29B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2D497D86-D771-4B7A-A53E-F2D8F4F6013C}"/>
              </a:ext>
            </a:extLst>
          </p:cNvPr>
          <p:cNvSpPr>
            <a:spLocks noGrp="1"/>
          </p:cNvSpPr>
          <p:nvPr>
            <p:ph type="sldNum" sz="quarter" idx="12"/>
          </p:nvPr>
        </p:nvSpPr>
        <p:spPr/>
        <p:txBody>
          <a:bodyPr/>
          <a:lstStyle>
            <a:lvl1pPr>
              <a:defRPr/>
            </a:lvl1pPr>
          </a:lstStyle>
          <a:p>
            <a:fld id="{7205D56B-8AC7-420A-A166-D2ECF9B84193}" type="slidenum">
              <a:rPr lang="en-US" altLang="en-US"/>
              <a:pPr/>
              <a:t>‹#›</a:t>
            </a:fld>
            <a:endParaRPr lang="en-US" altLang="en-US" dirty="0"/>
          </a:p>
        </p:txBody>
      </p:sp>
    </p:spTree>
    <p:extLst>
      <p:ext uri="{BB962C8B-B14F-4D97-AF65-F5344CB8AC3E}">
        <p14:creationId xmlns:p14="http://schemas.microsoft.com/office/powerpoint/2010/main" val="40689112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80BC6A7C-89C8-4328-9BDB-EFDFD0E38C55}" type="datetimeFigureOut">
              <a:rPr lang="en-US" smtClean="0"/>
              <a:pPr>
                <a:defRPr/>
              </a:pPr>
              <a:t>3/17/2021</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2719A4-9C88-445A-885B-CF35E02000FF}" type="slidenum">
              <a:rPr lang="en-US" altLang="en-US" smtClean="0"/>
              <a:pPr/>
              <a:t>‹#›</a:t>
            </a:fld>
            <a:endParaRPr lang="en-US" altLang="en-US" dirty="0"/>
          </a:p>
        </p:txBody>
      </p:sp>
    </p:spTree>
    <p:extLst>
      <p:ext uri="{BB962C8B-B14F-4D97-AF65-F5344CB8AC3E}">
        <p14:creationId xmlns:p14="http://schemas.microsoft.com/office/powerpoint/2010/main" val="3171462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wipe dir="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4778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Matthew 1:1–17 (NASB95) </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pPr marL="0" indent="0">
              <a:buNone/>
            </a:pPr>
            <a:r>
              <a:rPr lang="en-US" sz="4000" b="1" u="none" strike="noStrike" dirty="0">
                <a:effectLst/>
              </a:rPr>
              <a:t>4</a:t>
            </a:r>
            <a:r>
              <a:rPr lang="en-US" sz="4000" u="none" strike="noStrike" dirty="0">
                <a:effectLst/>
              </a:rPr>
              <a:t> </a:t>
            </a:r>
            <a:r>
              <a:rPr lang="en-US" sz="4000" dirty="0"/>
              <a:t>Ram was the father of Amminadab, Amminadab the father of Nahshon, and Nahshon the father of Salmon. </a:t>
            </a:r>
            <a:r>
              <a:rPr lang="en-US" sz="4000" b="1" u="none" strike="noStrike" dirty="0">
                <a:effectLst/>
              </a:rPr>
              <a:t>5</a:t>
            </a:r>
            <a:r>
              <a:rPr lang="en-US" sz="4000" u="none" strike="noStrike" dirty="0">
                <a:effectLst/>
              </a:rPr>
              <a:t> </a:t>
            </a:r>
            <a:r>
              <a:rPr lang="en-US" sz="4000" dirty="0"/>
              <a:t>Salmon was the father of Boaz </a:t>
            </a:r>
            <a:r>
              <a:rPr lang="en-US" sz="4000" u="sng" dirty="0"/>
              <a:t>by Rahab</a:t>
            </a:r>
            <a:r>
              <a:rPr lang="en-US" sz="4000" dirty="0"/>
              <a:t>, Boaz was the father of Obed </a:t>
            </a:r>
            <a:r>
              <a:rPr lang="en-US" sz="4000" u="sng" dirty="0"/>
              <a:t>by Ruth</a:t>
            </a:r>
            <a:r>
              <a:rPr lang="en-US" sz="4000" dirty="0"/>
              <a:t>, and Obed the father of Jesse. </a:t>
            </a:r>
            <a:r>
              <a:rPr lang="en-US" sz="4000" b="1" u="none" strike="noStrike" dirty="0">
                <a:effectLst/>
              </a:rPr>
              <a:t>6</a:t>
            </a:r>
            <a:r>
              <a:rPr lang="en-US" sz="4000" u="none" strike="noStrike" dirty="0">
                <a:effectLst/>
              </a:rPr>
              <a:t> </a:t>
            </a:r>
            <a:r>
              <a:rPr lang="en-US" sz="4000" dirty="0"/>
              <a:t>Jesse was the father of David the king. David was the father of Solomon by </a:t>
            </a:r>
            <a:r>
              <a:rPr lang="en-US" sz="4000" u="sng" dirty="0"/>
              <a:t>Bathsheba</a:t>
            </a:r>
            <a:r>
              <a:rPr lang="en-US" sz="4000" dirty="0"/>
              <a:t> who had been the wife of Uriah. </a:t>
            </a:r>
          </a:p>
        </p:txBody>
      </p:sp>
    </p:spTree>
    <p:extLst>
      <p:ext uri="{BB962C8B-B14F-4D97-AF65-F5344CB8AC3E}">
        <p14:creationId xmlns:p14="http://schemas.microsoft.com/office/powerpoint/2010/main" val="265991394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Matthew 1:1–17 (NASB95) </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pPr marL="0" indent="0">
              <a:buNone/>
            </a:pPr>
            <a:r>
              <a:rPr lang="en-US" sz="4000" b="1" u="none" strike="noStrike" dirty="0">
                <a:effectLst/>
              </a:rPr>
              <a:t>7</a:t>
            </a:r>
            <a:r>
              <a:rPr lang="en-US" sz="4000" u="none" strike="noStrike" dirty="0">
                <a:effectLst/>
              </a:rPr>
              <a:t> </a:t>
            </a:r>
            <a:r>
              <a:rPr lang="en-US" sz="4000" dirty="0"/>
              <a:t>Solomon was the father of Rehoboam, Rehoboam the father of Abijah, and Abijah the father of Asa. </a:t>
            </a:r>
            <a:r>
              <a:rPr lang="en-US" sz="4000" b="1" u="none" strike="noStrike" dirty="0">
                <a:effectLst/>
              </a:rPr>
              <a:t>8</a:t>
            </a:r>
            <a:r>
              <a:rPr lang="en-US" sz="4000" u="none" strike="noStrike" dirty="0">
                <a:effectLst/>
              </a:rPr>
              <a:t> </a:t>
            </a:r>
            <a:r>
              <a:rPr lang="en-US" sz="4000" dirty="0"/>
              <a:t>Asa was the father of Jehoshaphat, Jehoshaphat the father of Joram, and Joram the father of Uzziah. </a:t>
            </a:r>
            <a:r>
              <a:rPr lang="en-US" sz="4000" b="1" u="none" strike="noStrike" dirty="0">
                <a:effectLst/>
              </a:rPr>
              <a:t>9</a:t>
            </a:r>
            <a:r>
              <a:rPr lang="en-US" sz="4000" u="none" strike="noStrike" dirty="0">
                <a:effectLst/>
              </a:rPr>
              <a:t> </a:t>
            </a:r>
            <a:r>
              <a:rPr lang="en-US" sz="4000" dirty="0"/>
              <a:t>Uzziah was the father of Jotham, Jotham the father of Ahaz, and Ahaz the father of Hezekiah. </a:t>
            </a:r>
          </a:p>
        </p:txBody>
      </p:sp>
    </p:spTree>
    <p:extLst>
      <p:ext uri="{BB962C8B-B14F-4D97-AF65-F5344CB8AC3E}">
        <p14:creationId xmlns:p14="http://schemas.microsoft.com/office/powerpoint/2010/main" val="301378050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Matthew 1:1–17 (NASB95) </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pPr marL="0" indent="0">
              <a:buNone/>
            </a:pPr>
            <a:r>
              <a:rPr lang="en-US" sz="4000" b="1" u="none" strike="noStrike" dirty="0">
                <a:effectLst/>
              </a:rPr>
              <a:t>10</a:t>
            </a:r>
            <a:r>
              <a:rPr lang="en-US" sz="4000" u="none" strike="noStrike" dirty="0">
                <a:effectLst/>
              </a:rPr>
              <a:t> </a:t>
            </a:r>
            <a:r>
              <a:rPr lang="en-US" sz="4000" dirty="0"/>
              <a:t>Hezekiah was the father of Manasseh, Manasseh the father of Amon, and Amon the father of Josiah. </a:t>
            </a:r>
            <a:r>
              <a:rPr lang="en-US" sz="4000" b="1" u="none" strike="noStrike" dirty="0">
                <a:effectLst/>
              </a:rPr>
              <a:t>11</a:t>
            </a:r>
            <a:r>
              <a:rPr lang="en-US" sz="4000" u="none" strike="noStrike" dirty="0">
                <a:effectLst/>
              </a:rPr>
              <a:t> </a:t>
            </a:r>
            <a:r>
              <a:rPr lang="en-US" sz="4000" dirty="0"/>
              <a:t>Josiah became the father of </a:t>
            </a:r>
            <a:r>
              <a:rPr lang="en-US" sz="4000" u="sng" dirty="0">
                <a:solidFill>
                  <a:srgbClr val="FFFF00"/>
                </a:solidFill>
              </a:rPr>
              <a:t>Jeconiah</a:t>
            </a:r>
            <a:r>
              <a:rPr lang="en-US" sz="4000" dirty="0"/>
              <a:t> and his brothers, at the time of the deportation to Babylon. </a:t>
            </a:r>
            <a:r>
              <a:rPr lang="en-US" sz="4000" b="1" u="none" strike="noStrike" dirty="0">
                <a:effectLst/>
              </a:rPr>
              <a:t>12</a:t>
            </a:r>
            <a:r>
              <a:rPr lang="en-US" sz="4000" u="none" strike="noStrike" dirty="0">
                <a:effectLst/>
              </a:rPr>
              <a:t> </a:t>
            </a:r>
            <a:r>
              <a:rPr lang="en-US" sz="4000" dirty="0"/>
              <a:t>After the deportation to Babylon: Jeconiah became the father of Shealtiel, and Shealtiel the father of Zerubbabel. </a:t>
            </a:r>
          </a:p>
        </p:txBody>
      </p:sp>
    </p:spTree>
    <p:extLst>
      <p:ext uri="{BB962C8B-B14F-4D97-AF65-F5344CB8AC3E}">
        <p14:creationId xmlns:p14="http://schemas.microsoft.com/office/powerpoint/2010/main" val="3048574340"/>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Matthew 1:1–17 (NASB95) </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pPr marL="0" indent="0">
              <a:buNone/>
            </a:pPr>
            <a:r>
              <a:rPr lang="en-US" sz="4000" b="1" u="none" strike="noStrike" dirty="0">
                <a:effectLst/>
              </a:rPr>
              <a:t>13</a:t>
            </a:r>
            <a:r>
              <a:rPr lang="en-US" sz="4000" u="none" strike="noStrike" dirty="0">
                <a:effectLst/>
              </a:rPr>
              <a:t> </a:t>
            </a:r>
            <a:r>
              <a:rPr lang="en-US" sz="4000" dirty="0"/>
              <a:t>Zerubbabel was the father of Abihud, Abihud the father of Eliakim, and Eliakim the father of Azor. </a:t>
            </a:r>
            <a:r>
              <a:rPr lang="en-US" sz="4000" b="1" u="none" strike="noStrike" dirty="0">
                <a:effectLst/>
              </a:rPr>
              <a:t>14</a:t>
            </a:r>
            <a:r>
              <a:rPr lang="en-US" sz="4000" u="none" strike="noStrike" dirty="0">
                <a:effectLst/>
              </a:rPr>
              <a:t> </a:t>
            </a:r>
            <a:r>
              <a:rPr lang="en-US" sz="4000" dirty="0"/>
              <a:t>Azor was the father of Zadok, Zadok the father of Achim, and Achim the father of Eliud. </a:t>
            </a:r>
            <a:r>
              <a:rPr lang="en-US" sz="4000" b="1" u="none" strike="noStrike" dirty="0">
                <a:effectLst/>
              </a:rPr>
              <a:t>15</a:t>
            </a:r>
            <a:r>
              <a:rPr lang="en-US" sz="4000" u="none" strike="noStrike" dirty="0">
                <a:effectLst/>
              </a:rPr>
              <a:t> </a:t>
            </a:r>
            <a:r>
              <a:rPr lang="en-US" sz="4000" dirty="0"/>
              <a:t>Eliud was the father of Eleazar, Eleazar the father of Matthan, and Matthan the father of Jacob. </a:t>
            </a:r>
          </a:p>
        </p:txBody>
      </p:sp>
    </p:spTree>
    <p:extLst>
      <p:ext uri="{BB962C8B-B14F-4D97-AF65-F5344CB8AC3E}">
        <p14:creationId xmlns:p14="http://schemas.microsoft.com/office/powerpoint/2010/main" val="67532965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Matthew 1:1–17 (NASB95) </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pPr marL="0" indent="0">
              <a:buNone/>
            </a:pPr>
            <a:r>
              <a:rPr lang="en-US" sz="4000" b="1" u="none" strike="noStrike" dirty="0">
                <a:effectLst/>
              </a:rPr>
              <a:t>16</a:t>
            </a:r>
            <a:r>
              <a:rPr lang="en-US" sz="4000" u="none" strike="noStrike" dirty="0">
                <a:effectLst/>
              </a:rPr>
              <a:t> </a:t>
            </a:r>
            <a:r>
              <a:rPr lang="en-US" sz="4000" dirty="0"/>
              <a:t>Jacob was the father of Joseph the husband of Mary, by whom Jesus was born, who is called the Messiah. </a:t>
            </a:r>
            <a:r>
              <a:rPr lang="en-US" sz="4000" b="1" u="none" strike="noStrike" dirty="0">
                <a:effectLst/>
              </a:rPr>
              <a:t>17</a:t>
            </a:r>
            <a:r>
              <a:rPr lang="en-US" sz="4000" u="none" strike="noStrike" dirty="0">
                <a:effectLst/>
              </a:rPr>
              <a:t> </a:t>
            </a:r>
            <a:r>
              <a:rPr lang="en-US" sz="4000" dirty="0"/>
              <a:t>So all the generations from Abraham to David are fourteen generations; from David to the deportation to Babylon, fourteen generations; and from the deportation to Babylon to the Messiah, fourteen generations.</a:t>
            </a:r>
          </a:p>
        </p:txBody>
      </p:sp>
    </p:spTree>
    <p:extLst>
      <p:ext uri="{BB962C8B-B14F-4D97-AF65-F5344CB8AC3E}">
        <p14:creationId xmlns:p14="http://schemas.microsoft.com/office/powerpoint/2010/main" val="890935103"/>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Some peculiarities about this ancestry </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r>
              <a:rPr lang="en-US" sz="4000" dirty="0"/>
              <a:t>This is the ancestry Jesus inherited from Joseph</a:t>
            </a:r>
          </a:p>
          <a:p>
            <a:r>
              <a:rPr lang="en-US" sz="4000" dirty="0"/>
              <a:t>It contains Jeconiah</a:t>
            </a:r>
          </a:p>
          <a:p>
            <a:pPr lvl="1"/>
            <a:r>
              <a:rPr lang="en-US" sz="3850" dirty="0"/>
              <a:t>Credentials for a Kingly line</a:t>
            </a:r>
          </a:p>
          <a:p>
            <a:pPr lvl="1"/>
            <a:r>
              <a:rPr lang="en-US" sz="3850" dirty="0"/>
              <a:t>Violates the curse from Jeremiah</a:t>
            </a:r>
          </a:p>
          <a:p>
            <a:pPr lvl="1"/>
            <a:r>
              <a:rPr lang="en-US" sz="3850" dirty="0"/>
              <a:t>Joseph was not Jesus’ biological father </a:t>
            </a:r>
            <a:r>
              <a:rPr lang="en-US" sz="2650" b="0" dirty="0"/>
              <a:t>-</a:t>
            </a:r>
            <a:r>
              <a:rPr lang="en-US" sz="2650" b="0" i="1" dirty="0"/>
              <a:t>Matt 1:18</a:t>
            </a:r>
            <a:endParaRPr lang="en-US" sz="3850" b="0" dirty="0"/>
          </a:p>
        </p:txBody>
      </p:sp>
    </p:spTree>
    <p:extLst>
      <p:ext uri="{BB962C8B-B14F-4D97-AF65-F5344CB8AC3E}">
        <p14:creationId xmlns:p14="http://schemas.microsoft.com/office/powerpoint/2010/main" val="4236840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It is not complete</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r>
              <a:rPr lang="en-US" sz="4000" b="0" dirty="0"/>
              <a:t>Selective</a:t>
            </a:r>
          </a:p>
          <a:p>
            <a:r>
              <a:rPr lang="en-US" sz="4000" b="0" dirty="0"/>
              <a:t>Names omitted from 1 Kings/1 Chron/2 Chron</a:t>
            </a:r>
          </a:p>
          <a:p>
            <a:r>
              <a:rPr lang="en-US" sz="4000" b="0" dirty="0"/>
              <a:t>This wasn’t unusual</a:t>
            </a:r>
          </a:p>
          <a:p>
            <a:r>
              <a:rPr lang="en-US" sz="4000" b="0" dirty="0"/>
              <a:t>It’s a highlight reel</a:t>
            </a:r>
          </a:p>
        </p:txBody>
      </p:sp>
    </p:spTree>
    <p:extLst>
      <p:ext uri="{BB962C8B-B14F-4D97-AF65-F5344CB8AC3E}">
        <p14:creationId xmlns:p14="http://schemas.microsoft.com/office/powerpoint/2010/main" val="5223622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It is very different from Luke</a:t>
            </a:r>
            <a:endParaRPr lang="en-US" dirty="0"/>
          </a:p>
        </p:txBody>
      </p:sp>
      <p:sp>
        <p:nvSpPr>
          <p:cNvPr id="6" name="Content Placeholder 5">
            <a:extLst>
              <a:ext uri="{FF2B5EF4-FFF2-40B4-BE49-F238E27FC236}">
                <a16:creationId xmlns:a16="http://schemas.microsoft.com/office/drawing/2014/main" xmlns="" id="{AE2CC2E3-2E60-4E16-BEDA-D261120FEAD9}"/>
              </a:ext>
            </a:extLst>
          </p:cNvPr>
          <p:cNvSpPr txBox="1">
            <a:spLocks noGrp="1"/>
          </p:cNvSpPr>
          <p:nvPr>
            <p:ph idx="1"/>
          </p:nvPr>
        </p:nvSpPr>
        <p:spPr>
          <a:xfrm>
            <a:off x="228600" y="1981200"/>
            <a:ext cx="11506200" cy="358046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0" indent="0">
              <a:buNone/>
            </a:pPr>
            <a:r>
              <a:rPr lang="en-US" sz="3200" dirty="0"/>
              <a:t>Luke’s list of Joseph’s ancestors (even including his father) is different. Probably Luke offers us a ‘physical’ family-tree, while Matthew gives the official throne-succession list (which would not necessarily pass from father to son but would remain within the family). His concern is with Jesus’ right (through Joseph) to the title ‘King of the Jews’.</a:t>
            </a:r>
          </a:p>
          <a:p>
            <a:pPr marL="0" indent="0">
              <a:buNone/>
            </a:pPr>
            <a:r>
              <a:rPr lang="en-US" sz="1400" dirty="0"/>
              <a:t> France, R. T. (1994). . In D. A. Carson, R. T. France, J. A. Motyer, &amp; G. J. Wenham (Eds.), New Bible commentary: 21st century edition (4th ed., p. 908). Leicester, England; Downers Grove, IL: Inter-Varsity Press.</a:t>
            </a:r>
          </a:p>
        </p:txBody>
      </p:sp>
    </p:spTree>
    <p:extLst>
      <p:ext uri="{BB962C8B-B14F-4D97-AF65-F5344CB8AC3E}">
        <p14:creationId xmlns:p14="http://schemas.microsoft.com/office/powerpoint/2010/main" val="849294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It includes women</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Tamar (vs. 3)</a:t>
            </a:r>
          </a:p>
          <a:p>
            <a:pPr eaLnBrk="1" hangingPunct="1"/>
            <a:r>
              <a:rPr lang="en-US" altLang="en-US" dirty="0"/>
              <a:t>Rahab (vs. 5)</a:t>
            </a:r>
          </a:p>
          <a:p>
            <a:pPr eaLnBrk="1" hangingPunct="1"/>
            <a:r>
              <a:rPr lang="en-US" altLang="en-US" dirty="0"/>
              <a:t>Ruth (vs. 5)</a:t>
            </a:r>
          </a:p>
          <a:p>
            <a:pPr eaLnBrk="1" hangingPunct="1"/>
            <a:r>
              <a:rPr lang="en-US" altLang="en-US" dirty="0"/>
              <a:t>Bathsheba (vs. 6)</a:t>
            </a:r>
          </a:p>
          <a:p>
            <a:pPr marL="0" indent="0">
              <a:buNone/>
            </a:pPr>
            <a:endParaRPr lang="en-US" dirty="0"/>
          </a:p>
        </p:txBody>
      </p:sp>
    </p:spTree>
    <p:extLst>
      <p:ext uri="{BB962C8B-B14F-4D97-AF65-F5344CB8AC3E}">
        <p14:creationId xmlns:p14="http://schemas.microsoft.com/office/powerpoint/2010/main" val="33197918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It includes women</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Tamar (vs. 3)</a:t>
            </a:r>
          </a:p>
          <a:p>
            <a:pPr lvl="1"/>
            <a:r>
              <a:rPr lang="en-US" altLang="en-US" dirty="0"/>
              <a:t>Genesis 38</a:t>
            </a:r>
          </a:p>
          <a:p>
            <a:pPr lvl="2"/>
            <a:r>
              <a:rPr lang="en-US" altLang="en-US" dirty="0"/>
              <a:t>Canaanite</a:t>
            </a:r>
          </a:p>
          <a:p>
            <a:pPr lvl="2"/>
            <a:r>
              <a:rPr lang="en-US" altLang="en-US" dirty="0"/>
              <a:t>Married Judah’s son Er</a:t>
            </a:r>
          </a:p>
          <a:p>
            <a:pPr lvl="2"/>
            <a:r>
              <a:rPr lang="en-US" altLang="en-US" dirty="0"/>
              <a:t>Married Judah’s son Onan</a:t>
            </a:r>
          </a:p>
          <a:p>
            <a:pPr lvl="2"/>
            <a:r>
              <a:rPr lang="en-US" altLang="en-US" dirty="0"/>
              <a:t>Pledged to Shelah</a:t>
            </a:r>
          </a:p>
          <a:p>
            <a:pPr lvl="2"/>
            <a:r>
              <a:rPr lang="en-US" altLang="en-US" dirty="0"/>
              <a:t>Dressed up like a prostitute and was impregnated by Judah</a:t>
            </a:r>
          </a:p>
        </p:txBody>
      </p:sp>
    </p:spTree>
    <p:extLst>
      <p:ext uri="{BB962C8B-B14F-4D97-AF65-F5344CB8AC3E}">
        <p14:creationId xmlns:p14="http://schemas.microsoft.com/office/powerpoint/2010/main" val="37376445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7B209-480B-4843-8311-22D3CEBBD044}"/>
              </a:ext>
            </a:extLst>
          </p:cNvPr>
          <p:cNvSpPr>
            <a:spLocks noGrp="1"/>
          </p:cNvSpPr>
          <p:nvPr>
            <p:ph type="ctrTitle"/>
          </p:nvPr>
        </p:nvSpPr>
        <p:spPr/>
        <p:txBody>
          <a:bodyPr>
            <a:normAutofit/>
          </a:bodyPr>
          <a:lstStyle/>
          <a:p>
            <a:r>
              <a:rPr lang="en-US" sz="7200" dirty="0"/>
              <a:t>Matthew</a:t>
            </a:r>
          </a:p>
        </p:txBody>
      </p:sp>
      <p:sp>
        <p:nvSpPr>
          <p:cNvPr id="3" name="Subtitle 2">
            <a:extLst>
              <a:ext uri="{FF2B5EF4-FFF2-40B4-BE49-F238E27FC236}">
                <a16:creationId xmlns:a16="http://schemas.microsoft.com/office/drawing/2014/main" xmlns="" id="{8B45934D-2227-4354-A2E5-6370C9AE537A}"/>
              </a:ext>
            </a:extLst>
          </p:cNvPr>
          <p:cNvSpPr>
            <a:spLocks noGrp="1"/>
          </p:cNvSpPr>
          <p:nvPr>
            <p:ph type="subTitle" idx="1"/>
          </p:nvPr>
        </p:nvSpPr>
        <p:spPr/>
        <p:txBody>
          <a:bodyPr/>
          <a:lstStyle/>
          <a:p>
            <a:r>
              <a:rPr lang="en-US" dirty="0"/>
              <a:t>Chapter 1 </a:t>
            </a:r>
          </a:p>
        </p:txBody>
      </p:sp>
    </p:spTree>
    <p:extLst>
      <p:ext uri="{BB962C8B-B14F-4D97-AF65-F5344CB8AC3E}">
        <p14:creationId xmlns:p14="http://schemas.microsoft.com/office/powerpoint/2010/main" val="84611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It includes women</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Rahab (vs. 5)</a:t>
            </a:r>
          </a:p>
          <a:p>
            <a:pPr lvl="1"/>
            <a:r>
              <a:rPr lang="en-US" altLang="en-US" dirty="0"/>
              <a:t>Joshua 2</a:t>
            </a:r>
          </a:p>
          <a:p>
            <a:pPr lvl="2"/>
            <a:r>
              <a:rPr lang="en-US" altLang="en-US" dirty="0"/>
              <a:t>Non-Jewish</a:t>
            </a:r>
          </a:p>
          <a:p>
            <a:pPr lvl="2"/>
            <a:r>
              <a:rPr lang="en-US" altLang="en-US" dirty="0"/>
              <a:t>Prostitute</a:t>
            </a:r>
          </a:p>
          <a:p>
            <a:pPr lvl="2"/>
            <a:r>
              <a:rPr lang="en-US" altLang="en-US" dirty="0"/>
              <a:t>Citizen of Jericho</a:t>
            </a:r>
          </a:p>
          <a:p>
            <a:pPr lvl="2"/>
            <a:r>
              <a:rPr lang="en-US" altLang="en-US" dirty="0"/>
              <a:t>Hid Jewish spies from the king</a:t>
            </a:r>
          </a:p>
        </p:txBody>
      </p:sp>
    </p:spTree>
    <p:extLst>
      <p:ext uri="{BB962C8B-B14F-4D97-AF65-F5344CB8AC3E}">
        <p14:creationId xmlns:p14="http://schemas.microsoft.com/office/powerpoint/2010/main" val="32465866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It includes women</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Ruth (vs. 5) </a:t>
            </a:r>
          </a:p>
          <a:p>
            <a:pPr lvl="1"/>
            <a:r>
              <a:rPr lang="en-US" altLang="en-US" dirty="0"/>
              <a:t>The book of Ruth</a:t>
            </a:r>
          </a:p>
          <a:p>
            <a:pPr lvl="2"/>
            <a:r>
              <a:rPr lang="en-US" altLang="en-US" dirty="0"/>
              <a:t>A Moabite</a:t>
            </a:r>
          </a:p>
          <a:p>
            <a:pPr lvl="2"/>
            <a:r>
              <a:rPr lang="en-US" altLang="en-US" dirty="0"/>
              <a:t>Pledged herself to mother in-law Naomi</a:t>
            </a:r>
          </a:p>
          <a:p>
            <a:pPr lvl="2"/>
            <a:r>
              <a:rPr lang="en-US" altLang="en-US" dirty="0"/>
              <a:t>Marries Boaz</a:t>
            </a:r>
          </a:p>
          <a:p>
            <a:pPr lvl="2"/>
            <a:r>
              <a:rPr lang="en-US" altLang="en-US" dirty="0"/>
              <a:t>Is adopted into the Jewish nation</a:t>
            </a:r>
          </a:p>
        </p:txBody>
      </p:sp>
    </p:spTree>
    <p:extLst>
      <p:ext uri="{BB962C8B-B14F-4D97-AF65-F5344CB8AC3E}">
        <p14:creationId xmlns:p14="http://schemas.microsoft.com/office/powerpoint/2010/main" val="38896229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It includes women</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Bathsheba (vs. 6)</a:t>
            </a:r>
          </a:p>
          <a:p>
            <a:pPr lvl="1"/>
            <a:r>
              <a:rPr lang="en-US" altLang="en-US" dirty="0"/>
              <a:t>2 Samuel 11</a:t>
            </a:r>
          </a:p>
          <a:p>
            <a:pPr lvl="2"/>
            <a:r>
              <a:rPr lang="en-US" altLang="en-US" dirty="0"/>
              <a:t>Probably not Jewish</a:t>
            </a:r>
          </a:p>
          <a:p>
            <a:pPr lvl="2"/>
            <a:r>
              <a:rPr lang="en-US" altLang="en-US" dirty="0"/>
              <a:t>Adulterer </a:t>
            </a:r>
          </a:p>
          <a:p>
            <a:pPr lvl="2"/>
            <a:r>
              <a:rPr lang="en-US" altLang="en-US" dirty="0"/>
              <a:t>David murdered her husband</a:t>
            </a:r>
          </a:p>
        </p:txBody>
      </p:sp>
    </p:spTree>
    <p:extLst>
      <p:ext uri="{BB962C8B-B14F-4D97-AF65-F5344CB8AC3E}">
        <p14:creationId xmlns:p14="http://schemas.microsoft.com/office/powerpoint/2010/main" val="33749088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Jesus is from a dysfunctional family</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Lying</a:t>
            </a:r>
          </a:p>
          <a:p>
            <a:pPr eaLnBrk="1" hangingPunct="1"/>
            <a:r>
              <a:rPr lang="en-US" altLang="en-US" dirty="0"/>
              <a:t>Murdering</a:t>
            </a:r>
          </a:p>
          <a:p>
            <a:pPr eaLnBrk="1" hangingPunct="1"/>
            <a:r>
              <a:rPr lang="en-US" altLang="en-US" dirty="0"/>
              <a:t>Prostituting</a:t>
            </a:r>
          </a:p>
          <a:p>
            <a:pPr eaLnBrk="1" hangingPunct="1"/>
            <a:r>
              <a:rPr lang="en-US" altLang="en-US" dirty="0"/>
              <a:t>Raping</a:t>
            </a:r>
          </a:p>
          <a:p>
            <a:pPr eaLnBrk="1" hangingPunct="1"/>
            <a:r>
              <a:rPr lang="en-US" altLang="en-US" dirty="0"/>
              <a:t>Swindling</a:t>
            </a:r>
          </a:p>
          <a:p>
            <a:pPr eaLnBrk="1" hangingPunct="1"/>
            <a:r>
              <a:rPr lang="en-US" altLang="en-US" dirty="0"/>
              <a:t>Sinners</a:t>
            </a:r>
          </a:p>
        </p:txBody>
      </p:sp>
      <p:sp>
        <p:nvSpPr>
          <p:cNvPr id="2" name="TextBox 1">
            <a:extLst>
              <a:ext uri="{FF2B5EF4-FFF2-40B4-BE49-F238E27FC236}">
                <a16:creationId xmlns:a16="http://schemas.microsoft.com/office/drawing/2014/main" xmlns="" id="{92274548-C8B8-44FD-A3C6-BBE919529CFF}"/>
              </a:ext>
            </a:extLst>
          </p:cNvPr>
          <p:cNvSpPr txBox="1"/>
          <p:nvPr/>
        </p:nvSpPr>
        <p:spPr>
          <a:xfrm>
            <a:off x="3886200" y="3128212"/>
            <a:ext cx="6477000"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4400" dirty="0"/>
              <a:t>These were real people</a:t>
            </a:r>
          </a:p>
        </p:txBody>
      </p:sp>
    </p:spTree>
    <p:extLst>
      <p:ext uri="{BB962C8B-B14F-4D97-AF65-F5344CB8AC3E}">
        <p14:creationId xmlns:p14="http://schemas.microsoft.com/office/powerpoint/2010/main" val="19124424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Why would Matthew start this way?</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God had a fully human experience</a:t>
            </a:r>
          </a:p>
        </p:txBody>
      </p:sp>
      <p:sp>
        <p:nvSpPr>
          <p:cNvPr id="5" name="TextBox 4">
            <a:extLst>
              <a:ext uri="{FF2B5EF4-FFF2-40B4-BE49-F238E27FC236}">
                <a16:creationId xmlns:a16="http://schemas.microsoft.com/office/drawing/2014/main" xmlns="" id="{EE97529E-8104-4677-A12D-268F95BACC5A}"/>
              </a:ext>
            </a:extLst>
          </p:cNvPr>
          <p:cNvSpPr txBox="1"/>
          <p:nvPr/>
        </p:nvSpPr>
        <p:spPr>
          <a:xfrm>
            <a:off x="762000" y="2792395"/>
            <a:ext cx="7772400" cy="25545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defRPr/>
            </a:pPr>
            <a:r>
              <a:rPr lang="en-US" sz="3200" dirty="0"/>
              <a:t>Heb. 4:15 For we do not have a high priest who cannot sympathize with our weaknesses, but One who has been tempted in all things as we are, yet without sin.</a:t>
            </a:r>
          </a:p>
        </p:txBody>
      </p:sp>
    </p:spTree>
    <p:extLst>
      <p:ext uri="{BB962C8B-B14F-4D97-AF65-F5344CB8AC3E}">
        <p14:creationId xmlns:p14="http://schemas.microsoft.com/office/powerpoint/2010/main" val="14860541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ou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Why would Matthew start this way?</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God had a fully human experience</a:t>
            </a:r>
          </a:p>
          <a:p>
            <a:pPr eaLnBrk="1" hangingPunct="1"/>
            <a:r>
              <a:rPr lang="en-US" altLang="en-US" dirty="0"/>
              <a:t>God moves toward suffering people</a:t>
            </a:r>
          </a:p>
        </p:txBody>
      </p:sp>
      <p:sp>
        <p:nvSpPr>
          <p:cNvPr id="6" name="TextBox 5">
            <a:extLst>
              <a:ext uri="{FF2B5EF4-FFF2-40B4-BE49-F238E27FC236}">
                <a16:creationId xmlns:a16="http://schemas.microsoft.com/office/drawing/2014/main" xmlns="" id="{A1CE529A-38F3-4E79-A6B4-D4C93E15CDC3}"/>
              </a:ext>
            </a:extLst>
          </p:cNvPr>
          <p:cNvSpPr txBox="1"/>
          <p:nvPr/>
        </p:nvSpPr>
        <p:spPr>
          <a:xfrm>
            <a:off x="1371600" y="3276600"/>
            <a:ext cx="7772400" cy="25545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defRPr/>
            </a:pPr>
            <a:r>
              <a:rPr lang="en-US" sz="3200" dirty="0"/>
              <a:t>Mark 2:17 “Healthy people don’t need a doctor—sick people do. I have come to call not those who think they are righteous, but those who know they are sinners.</a:t>
            </a:r>
          </a:p>
        </p:txBody>
      </p:sp>
    </p:spTree>
    <p:extLst>
      <p:ext uri="{BB962C8B-B14F-4D97-AF65-F5344CB8AC3E}">
        <p14:creationId xmlns:p14="http://schemas.microsoft.com/office/powerpoint/2010/main" val="18697741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Why would Matthew start this way?</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God had a fully human experience</a:t>
            </a:r>
          </a:p>
          <a:p>
            <a:pPr eaLnBrk="1" hangingPunct="1"/>
            <a:r>
              <a:rPr lang="en-US" altLang="en-US" dirty="0"/>
              <a:t>God moves toward suffering people</a:t>
            </a:r>
          </a:p>
          <a:p>
            <a:pPr eaLnBrk="1" hangingPunct="1"/>
            <a:r>
              <a:rPr lang="en-US" altLang="en-US" dirty="0"/>
              <a:t>God doesn’t expect us to be clean</a:t>
            </a:r>
          </a:p>
        </p:txBody>
      </p:sp>
      <p:sp>
        <p:nvSpPr>
          <p:cNvPr id="7" name="TextBox 6">
            <a:extLst>
              <a:ext uri="{FF2B5EF4-FFF2-40B4-BE49-F238E27FC236}">
                <a16:creationId xmlns:a16="http://schemas.microsoft.com/office/drawing/2014/main" xmlns="" id="{F1C81050-63B2-4865-AADE-29F2EBE7C0B3}"/>
              </a:ext>
            </a:extLst>
          </p:cNvPr>
          <p:cNvSpPr txBox="1"/>
          <p:nvPr/>
        </p:nvSpPr>
        <p:spPr>
          <a:xfrm>
            <a:off x="381000" y="3657600"/>
            <a:ext cx="10363200" cy="25545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defRPr/>
            </a:pPr>
            <a:r>
              <a:rPr lang="en-US" sz="4000" dirty="0"/>
              <a:t>Rom. 5:10 For since our friendship with God was restored by the death of his Son while we were still his enemies, we will certainly be saved through the life of his Son. </a:t>
            </a:r>
          </a:p>
        </p:txBody>
      </p:sp>
    </p:spTree>
    <p:extLst>
      <p:ext uri="{BB962C8B-B14F-4D97-AF65-F5344CB8AC3E}">
        <p14:creationId xmlns:p14="http://schemas.microsoft.com/office/powerpoint/2010/main" val="40479339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Why would Matthew start this way?</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God had a fully human experience</a:t>
            </a:r>
          </a:p>
          <a:p>
            <a:pPr eaLnBrk="1" hangingPunct="1"/>
            <a:r>
              <a:rPr lang="en-US" altLang="en-US" dirty="0"/>
              <a:t>God moves toward suffering people</a:t>
            </a:r>
          </a:p>
          <a:p>
            <a:pPr eaLnBrk="1" hangingPunct="1"/>
            <a:r>
              <a:rPr lang="en-US" altLang="en-US" dirty="0"/>
              <a:t>God doesn’t expect us to be clean</a:t>
            </a:r>
          </a:p>
          <a:p>
            <a:pPr eaLnBrk="1" hangingPunct="1"/>
            <a:r>
              <a:rPr lang="en-US" altLang="en-US" dirty="0"/>
              <a:t>God wants us to be real about our problems</a:t>
            </a:r>
          </a:p>
        </p:txBody>
      </p:sp>
      <p:sp>
        <p:nvSpPr>
          <p:cNvPr id="5" name="TextBox 4">
            <a:extLst>
              <a:ext uri="{FF2B5EF4-FFF2-40B4-BE49-F238E27FC236}">
                <a16:creationId xmlns:a16="http://schemas.microsoft.com/office/drawing/2014/main" xmlns="" id="{74097343-269C-4D8B-A8D8-E45FABDA8C39}"/>
              </a:ext>
            </a:extLst>
          </p:cNvPr>
          <p:cNvSpPr txBox="1"/>
          <p:nvPr/>
        </p:nvSpPr>
        <p:spPr>
          <a:xfrm>
            <a:off x="457200" y="4267200"/>
            <a:ext cx="7772400" cy="1077218"/>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3200" dirty="0"/>
              <a:t>Rom 3:23 for all have sinned and fall short of the glory of God </a:t>
            </a:r>
          </a:p>
        </p:txBody>
      </p:sp>
    </p:spTree>
    <p:extLst>
      <p:ext uri="{BB962C8B-B14F-4D97-AF65-F5344CB8AC3E}">
        <p14:creationId xmlns:p14="http://schemas.microsoft.com/office/powerpoint/2010/main" val="38596815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Why would Matthew start this way?</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God had a fully human experience</a:t>
            </a:r>
          </a:p>
          <a:p>
            <a:pPr eaLnBrk="1" hangingPunct="1"/>
            <a:r>
              <a:rPr lang="en-US" altLang="en-US" dirty="0"/>
              <a:t>God moves toward suffering people</a:t>
            </a:r>
          </a:p>
          <a:p>
            <a:pPr eaLnBrk="1" hangingPunct="1"/>
            <a:r>
              <a:rPr lang="en-US" altLang="en-US" dirty="0"/>
              <a:t>God doesn’t expect us to be clean</a:t>
            </a:r>
          </a:p>
          <a:p>
            <a:pPr eaLnBrk="1" hangingPunct="1"/>
            <a:r>
              <a:rPr lang="en-US" altLang="en-US" dirty="0"/>
              <a:t>God wants us to be real about our problems</a:t>
            </a:r>
          </a:p>
          <a:p>
            <a:pPr eaLnBrk="1" hangingPunct="1"/>
            <a:r>
              <a:rPr lang="en-US" altLang="en-US" dirty="0"/>
              <a:t>God is the solution for our problems</a:t>
            </a:r>
          </a:p>
        </p:txBody>
      </p:sp>
      <p:sp>
        <p:nvSpPr>
          <p:cNvPr id="6" name="TextBox 5">
            <a:extLst>
              <a:ext uri="{FF2B5EF4-FFF2-40B4-BE49-F238E27FC236}">
                <a16:creationId xmlns:a16="http://schemas.microsoft.com/office/drawing/2014/main" xmlns="" id="{01C2E083-40A2-4CA4-BF11-1926B1402440}"/>
              </a:ext>
            </a:extLst>
          </p:cNvPr>
          <p:cNvSpPr txBox="1"/>
          <p:nvPr/>
        </p:nvSpPr>
        <p:spPr>
          <a:xfrm>
            <a:off x="533400" y="4876800"/>
            <a:ext cx="10287000" cy="1754326"/>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defRPr/>
            </a:pPr>
            <a:r>
              <a:rPr lang="en-US" sz="3600" dirty="0"/>
              <a:t>Matt. 1:21 And she will have a son, and you are to name him Jesus, for he will save his people from their sins.”</a:t>
            </a:r>
          </a:p>
        </p:txBody>
      </p:sp>
    </p:spTree>
    <p:extLst>
      <p:ext uri="{BB962C8B-B14F-4D97-AF65-F5344CB8AC3E}">
        <p14:creationId xmlns:p14="http://schemas.microsoft.com/office/powerpoint/2010/main" val="19777648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We are all from dysfunctional families</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It doesn’t matter what your background is</a:t>
            </a:r>
          </a:p>
          <a:p>
            <a:pPr eaLnBrk="1" hangingPunct="1"/>
            <a:r>
              <a:rPr lang="en-US" altLang="en-US" dirty="0"/>
              <a:t>It doesn’t matter how together you “appear”</a:t>
            </a:r>
          </a:p>
          <a:p>
            <a:pPr eaLnBrk="1" hangingPunct="1"/>
            <a:r>
              <a:rPr lang="en-US" altLang="en-US" dirty="0"/>
              <a:t>We are from a long line broken relating, pain, and suffering</a:t>
            </a:r>
          </a:p>
          <a:p>
            <a:pPr marL="0" indent="0" eaLnBrk="1" hangingPunct="1">
              <a:buNone/>
            </a:pPr>
            <a:endParaRPr lang="en-US" altLang="en-US" dirty="0"/>
          </a:p>
        </p:txBody>
      </p:sp>
    </p:spTree>
    <p:extLst>
      <p:ext uri="{BB962C8B-B14F-4D97-AF65-F5344CB8AC3E}">
        <p14:creationId xmlns:p14="http://schemas.microsoft.com/office/powerpoint/2010/main" val="4851626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Studying a book of the Bible</a:t>
            </a:r>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lstStyle/>
          <a:p>
            <a:r>
              <a:rPr lang="en-US" dirty="0"/>
              <a:t>Genre= Gospel</a:t>
            </a:r>
          </a:p>
          <a:p>
            <a:pPr lvl="1"/>
            <a:r>
              <a:rPr lang="en-US" dirty="0"/>
              <a:t>4 Gospels 3 synoptics and John</a:t>
            </a:r>
          </a:p>
          <a:p>
            <a:pPr lvl="1"/>
            <a:r>
              <a:rPr lang="en-US" dirty="0"/>
              <a:t>Eyewitness record of Jesus’ life</a:t>
            </a:r>
          </a:p>
        </p:txBody>
      </p:sp>
    </p:spTree>
    <p:extLst>
      <p:ext uri="{BB962C8B-B14F-4D97-AF65-F5344CB8AC3E}">
        <p14:creationId xmlns:p14="http://schemas.microsoft.com/office/powerpoint/2010/main" val="1621809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We are all from dysfunctional families</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God wants to invite you into His family</a:t>
            </a:r>
          </a:p>
          <a:p>
            <a:pPr marL="0" indent="0" eaLnBrk="1" hangingPunct="1">
              <a:buNone/>
            </a:pPr>
            <a:endParaRPr lang="en-US" altLang="en-US" dirty="0"/>
          </a:p>
        </p:txBody>
      </p:sp>
      <p:sp>
        <p:nvSpPr>
          <p:cNvPr id="5" name="TextBox 4">
            <a:extLst>
              <a:ext uri="{FF2B5EF4-FFF2-40B4-BE49-F238E27FC236}">
                <a16:creationId xmlns:a16="http://schemas.microsoft.com/office/drawing/2014/main" xmlns="" id="{ADCA4D20-F44B-409B-8BB3-13DA83B88FDD}"/>
              </a:ext>
            </a:extLst>
          </p:cNvPr>
          <p:cNvSpPr txBox="1"/>
          <p:nvPr/>
        </p:nvSpPr>
        <p:spPr>
          <a:xfrm>
            <a:off x="914400" y="2514600"/>
            <a:ext cx="7620000" cy="2062103"/>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lvl="1">
              <a:defRPr/>
            </a:pPr>
            <a:r>
              <a:rPr lang="en-US" sz="3200" dirty="0"/>
              <a:t>John 1:12 But as many as received Him, to them He gave the right to become children of God, even to those who believe in His name,</a:t>
            </a:r>
          </a:p>
        </p:txBody>
      </p:sp>
    </p:spTree>
    <p:extLst>
      <p:ext uri="{BB962C8B-B14F-4D97-AF65-F5344CB8AC3E}">
        <p14:creationId xmlns:p14="http://schemas.microsoft.com/office/powerpoint/2010/main" val="42377433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We are all from dysfunctional families</a:t>
            </a:r>
            <a:endParaRPr lang="en-US" dirty="0"/>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God wants to invite you into His family</a:t>
            </a:r>
          </a:p>
          <a:p>
            <a:pPr marL="0" indent="0" eaLnBrk="1" hangingPunct="1">
              <a:buNone/>
            </a:pPr>
            <a:endParaRPr lang="en-US" altLang="en-US" dirty="0"/>
          </a:p>
        </p:txBody>
      </p:sp>
      <p:sp>
        <p:nvSpPr>
          <p:cNvPr id="6" name="TextBox 5">
            <a:extLst>
              <a:ext uri="{FF2B5EF4-FFF2-40B4-BE49-F238E27FC236}">
                <a16:creationId xmlns:a16="http://schemas.microsoft.com/office/drawing/2014/main" xmlns="" id="{36F41D8B-162A-4B18-AA16-8CD939743490}"/>
              </a:ext>
            </a:extLst>
          </p:cNvPr>
          <p:cNvSpPr txBox="1"/>
          <p:nvPr/>
        </p:nvSpPr>
        <p:spPr>
          <a:xfrm>
            <a:off x="1066800" y="2792395"/>
            <a:ext cx="7620000" cy="255454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lvl="1">
              <a:defRPr/>
            </a:pPr>
            <a:r>
              <a:rPr lang="en-US" sz="3200" dirty="0"/>
              <a:t>Hebrews 2:11 For both He who sanctifies and those who are sanctified are all from one </a:t>
            </a:r>
            <a:r>
              <a:rPr lang="en-US" sz="3200" i="1" dirty="0"/>
              <a:t>Father;</a:t>
            </a:r>
            <a:r>
              <a:rPr lang="en-US" sz="3200" dirty="0"/>
              <a:t> for which reason He is not ashamed to call them brethren,</a:t>
            </a:r>
          </a:p>
        </p:txBody>
      </p:sp>
    </p:spTree>
    <p:extLst>
      <p:ext uri="{BB962C8B-B14F-4D97-AF65-F5344CB8AC3E}">
        <p14:creationId xmlns:p14="http://schemas.microsoft.com/office/powerpoint/2010/main" val="3682653661"/>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Jesus is the messiah </a:t>
            </a:r>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There were hundreds of prophecies set up to confirm the identity of the true messiah</a:t>
            </a:r>
          </a:p>
          <a:p>
            <a:pPr eaLnBrk="1" hangingPunct="1"/>
            <a:endParaRPr lang="en-US" altLang="en-US" dirty="0"/>
          </a:p>
          <a:p>
            <a:pPr marL="0" indent="0" eaLnBrk="1" hangingPunct="1">
              <a:buNone/>
            </a:pPr>
            <a:endParaRPr lang="en-US" altLang="en-US" dirty="0"/>
          </a:p>
          <a:p>
            <a:pPr marL="0" indent="0" eaLnBrk="1" hangingPunct="1">
              <a:buNone/>
            </a:pPr>
            <a:endParaRPr lang="en-US" altLang="en-US" dirty="0"/>
          </a:p>
        </p:txBody>
      </p:sp>
      <p:graphicFrame>
        <p:nvGraphicFramePr>
          <p:cNvPr id="2" name="Table 4">
            <a:extLst>
              <a:ext uri="{FF2B5EF4-FFF2-40B4-BE49-F238E27FC236}">
                <a16:creationId xmlns:a16="http://schemas.microsoft.com/office/drawing/2014/main" xmlns="" id="{8BF45B54-51B1-4786-80AA-97A5E294223F}"/>
              </a:ext>
            </a:extLst>
          </p:cNvPr>
          <p:cNvGraphicFramePr>
            <a:graphicFrameLocks noGrp="1"/>
          </p:cNvGraphicFramePr>
          <p:nvPr>
            <p:extLst>
              <p:ext uri="{D42A27DB-BD31-4B8C-83A1-F6EECF244321}">
                <p14:modId xmlns:p14="http://schemas.microsoft.com/office/powerpoint/2010/main" val="3105289316"/>
              </p:ext>
            </p:extLst>
          </p:nvPr>
        </p:nvGraphicFramePr>
        <p:xfrm>
          <a:off x="609600" y="2971800"/>
          <a:ext cx="10287000" cy="2621280"/>
        </p:xfrm>
        <a:graphic>
          <a:graphicData uri="http://schemas.openxmlformats.org/drawingml/2006/table">
            <a:tbl>
              <a:tblPr firstRow="1" bandRow="1">
                <a:tableStyleId>{5C22544A-7EE6-4342-B048-85BDC9FD1C3A}</a:tableStyleId>
              </a:tblPr>
              <a:tblGrid>
                <a:gridCol w="2816679">
                  <a:extLst>
                    <a:ext uri="{9D8B030D-6E8A-4147-A177-3AD203B41FA5}">
                      <a16:colId xmlns:a16="http://schemas.microsoft.com/office/drawing/2014/main" xmlns="" val="943891203"/>
                    </a:ext>
                  </a:extLst>
                </a:gridCol>
                <a:gridCol w="1836964">
                  <a:extLst>
                    <a:ext uri="{9D8B030D-6E8A-4147-A177-3AD203B41FA5}">
                      <a16:colId xmlns:a16="http://schemas.microsoft.com/office/drawing/2014/main" xmlns="" val="1717854802"/>
                    </a:ext>
                  </a:extLst>
                </a:gridCol>
                <a:gridCol w="2966357">
                  <a:extLst>
                    <a:ext uri="{9D8B030D-6E8A-4147-A177-3AD203B41FA5}">
                      <a16:colId xmlns:a16="http://schemas.microsoft.com/office/drawing/2014/main" xmlns="" val="1148215310"/>
                    </a:ext>
                  </a:extLst>
                </a:gridCol>
                <a:gridCol w="2667000">
                  <a:extLst>
                    <a:ext uri="{9D8B030D-6E8A-4147-A177-3AD203B41FA5}">
                      <a16:colId xmlns:a16="http://schemas.microsoft.com/office/drawing/2014/main" xmlns="" val="1921153107"/>
                    </a:ext>
                  </a:extLst>
                </a:gridCol>
              </a:tblGrid>
              <a:tr h="370840">
                <a:tc>
                  <a:txBody>
                    <a:bodyPr/>
                    <a:lstStyle/>
                    <a:p>
                      <a:r>
                        <a:rPr lang="en-US" sz="2000" b="1" dirty="0">
                          <a:solidFill>
                            <a:schemeClr val="bg1"/>
                          </a:solidFill>
                        </a:rPr>
                        <a:t>Born in Bethlehem (Mic 5:2)</a:t>
                      </a:r>
                    </a:p>
                  </a:txBody>
                  <a:tcPr>
                    <a:noFill/>
                  </a:tcPr>
                </a:tc>
                <a:tc>
                  <a:txBody>
                    <a:bodyPr/>
                    <a:lstStyle/>
                    <a:p>
                      <a:r>
                        <a:rPr lang="en-US" sz="2000" b="1" dirty="0">
                          <a:solidFill>
                            <a:schemeClr val="bg1"/>
                          </a:solidFill>
                        </a:rPr>
                        <a:t>Virgin Birth (Isa.7)</a:t>
                      </a:r>
                    </a:p>
                  </a:txBody>
                  <a:tcPr>
                    <a:noFill/>
                  </a:tcPr>
                </a:tc>
                <a:tc>
                  <a:txBody>
                    <a:bodyPr/>
                    <a:lstStyle/>
                    <a:p>
                      <a:r>
                        <a:rPr lang="en-US" sz="2000" b="1" dirty="0">
                          <a:solidFill>
                            <a:schemeClr val="bg1"/>
                          </a:solidFill>
                        </a:rPr>
                        <a:t>He would come after the rebuilding of the temple (Dan 9)</a:t>
                      </a:r>
                    </a:p>
                  </a:txBody>
                  <a:tcPr>
                    <a:noFill/>
                  </a:tcPr>
                </a:tc>
                <a:tc>
                  <a:txBody>
                    <a:bodyPr/>
                    <a:lstStyle/>
                    <a:p>
                      <a:r>
                        <a:rPr lang="en-US" sz="2000" b="1" dirty="0">
                          <a:solidFill>
                            <a:schemeClr val="bg1"/>
                          </a:solidFill>
                        </a:rPr>
                        <a:t>He would be crucified (Ps 22)</a:t>
                      </a:r>
                    </a:p>
                  </a:txBody>
                  <a:tcPr>
                    <a:noFill/>
                  </a:tcPr>
                </a:tc>
                <a:extLst>
                  <a:ext uri="{0D108BD9-81ED-4DB2-BD59-A6C34878D82A}">
                    <a16:rowId xmlns:a16="http://schemas.microsoft.com/office/drawing/2014/main" xmlns="" val="2687151515"/>
                  </a:ext>
                </a:extLst>
              </a:tr>
              <a:tr h="370840">
                <a:tc>
                  <a:txBody>
                    <a:bodyPr/>
                    <a:lstStyle/>
                    <a:p>
                      <a:r>
                        <a:rPr lang="en-US" sz="2000" b="1" dirty="0">
                          <a:solidFill>
                            <a:schemeClr val="bg1"/>
                          </a:solidFill>
                        </a:rPr>
                        <a:t>He would give sight to the blind (Isa 35)</a:t>
                      </a: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He would be preceded by a forerunner (Mal 3:1)</a:t>
                      </a:r>
                    </a:p>
                    <a:p>
                      <a:endParaRPr lang="en-US" sz="2000" b="1" dirty="0">
                        <a:solidFill>
                          <a:schemeClr val="bg1"/>
                        </a:solidFill>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He would be buried in a wealthy man’s tomb (Isa 53)</a:t>
                      </a:r>
                    </a:p>
                    <a:p>
                      <a:endParaRPr lang="en-US" sz="2000" b="1" dirty="0">
                        <a:solidFill>
                          <a:schemeClr val="bg1"/>
                        </a:solidFill>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He would be rejected (Isa 53)</a:t>
                      </a:r>
                    </a:p>
                    <a:p>
                      <a:endParaRPr lang="en-US" sz="2000" b="1" dirty="0">
                        <a:solidFill>
                          <a:schemeClr val="bg1"/>
                        </a:solidFill>
                      </a:endParaRPr>
                    </a:p>
                  </a:txBody>
                  <a:tcPr>
                    <a:noFill/>
                  </a:tcPr>
                </a:tc>
                <a:extLst>
                  <a:ext uri="{0D108BD9-81ED-4DB2-BD59-A6C34878D82A}">
                    <a16:rowId xmlns:a16="http://schemas.microsoft.com/office/drawing/2014/main" xmlns="" val="3248564247"/>
                  </a:ext>
                </a:extLst>
              </a:tr>
            </a:tbl>
          </a:graphicData>
        </a:graphic>
      </p:graphicFrame>
    </p:spTree>
    <p:extLst>
      <p:ext uri="{BB962C8B-B14F-4D97-AF65-F5344CB8AC3E}">
        <p14:creationId xmlns:p14="http://schemas.microsoft.com/office/powerpoint/2010/main" val="33811346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Jesus is the messiah </a:t>
            </a:r>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There were hundreds of prophecies set up to confirm the identity of the true messiah</a:t>
            </a:r>
          </a:p>
          <a:p>
            <a:pPr eaLnBrk="1" hangingPunct="1"/>
            <a:r>
              <a:rPr lang="en-US" altLang="en-US" dirty="0"/>
              <a:t>God wants us to be confident in who Jesus is</a:t>
            </a:r>
          </a:p>
          <a:p>
            <a:pPr eaLnBrk="1" hangingPunct="1"/>
            <a:endParaRPr lang="en-US" altLang="en-US" dirty="0"/>
          </a:p>
          <a:p>
            <a:pPr marL="0" indent="0" eaLnBrk="1" hangingPunct="1">
              <a:buNone/>
            </a:pPr>
            <a:endParaRPr lang="en-US" altLang="en-US" dirty="0"/>
          </a:p>
          <a:p>
            <a:pPr marL="0" indent="0" eaLnBrk="1" hangingPunct="1">
              <a:buNone/>
            </a:pPr>
            <a:endParaRPr lang="en-US" altLang="en-US" dirty="0"/>
          </a:p>
        </p:txBody>
      </p:sp>
    </p:spTree>
    <p:extLst>
      <p:ext uri="{BB962C8B-B14F-4D97-AF65-F5344CB8AC3E}">
        <p14:creationId xmlns:p14="http://schemas.microsoft.com/office/powerpoint/2010/main" val="26004313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The power of scripture</a:t>
            </a:r>
          </a:p>
        </p:txBody>
      </p:sp>
      <p:sp>
        <p:nvSpPr>
          <p:cNvPr id="3" name="Content Placeholder 2">
            <a:extLst>
              <a:ext uri="{FF2B5EF4-FFF2-40B4-BE49-F238E27FC236}">
                <a16:creationId xmlns:a16="http://schemas.microsoft.com/office/drawing/2014/main" xmlns="" id="{545548E9-6115-4F73-9482-B17DF1B7E38E}"/>
              </a:ext>
            </a:extLst>
          </p:cNvPr>
          <p:cNvSpPr>
            <a:spLocks noGrp="1"/>
          </p:cNvSpPr>
          <p:nvPr>
            <p:ph idx="1"/>
          </p:nvPr>
        </p:nvSpPr>
        <p:spPr/>
        <p:txBody>
          <a:bodyPr/>
          <a:lstStyle/>
          <a:p>
            <a:pPr eaLnBrk="1" hangingPunct="1"/>
            <a:r>
              <a:rPr lang="en-US" altLang="en-US" dirty="0"/>
              <a:t>We see the importance of even the “boring parts of the Bible”</a:t>
            </a:r>
          </a:p>
          <a:p>
            <a:pPr eaLnBrk="1" hangingPunct="1"/>
            <a:r>
              <a:rPr lang="en-US" altLang="en-US" dirty="0"/>
              <a:t>We see the character, heart, and mercy of God </a:t>
            </a:r>
          </a:p>
          <a:p>
            <a:pPr eaLnBrk="1" hangingPunct="1"/>
            <a:endParaRPr lang="en-US" altLang="en-US" dirty="0"/>
          </a:p>
          <a:p>
            <a:pPr marL="0" indent="0" eaLnBrk="1" hangingPunct="1">
              <a:buNone/>
            </a:pPr>
            <a:endParaRPr lang="en-US" altLang="en-US" dirty="0"/>
          </a:p>
          <a:p>
            <a:pPr marL="0" indent="0" eaLnBrk="1" hangingPunct="1">
              <a:buNone/>
            </a:pPr>
            <a:endParaRPr lang="en-US" altLang="en-US" dirty="0"/>
          </a:p>
        </p:txBody>
      </p:sp>
    </p:spTree>
    <p:extLst>
      <p:ext uri="{BB962C8B-B14F-4D97-AF65-F5344CB8AC3E}">
        <p14:creationId xmlns:p14="http://schemas.microsoft.com/office/powerpoint/2010/main" val="24307287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Studying a book of the Bible</a:t>
            </a:r>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lstStyle/>
          <a:p>
            <a:r>
              <a:rPr lang="en-US" dirty="0"/>
              <a:t>Genre= Gospel</a:t>
            </a:r>
          </a:p>
          <a:p>
            <a:r>
              <a:rPr lang="en-US" dirty="0"/>
              <a:t>Author= Matthew </a:t>
            </a:r>
          </a:p>
          <a:p>
            <a:pPr lvl="1"/>
            <a:r>
              <a:rPr lang="en-US" dirty="0"/>
              <a:t>Tax collector</a:t>
            </a:r>
          </a:p>
          <a:p>
            <a:pPr lvl="1"/>
            <a:r>
              <a:rPr lang="en-US" dirty="0"/>
              <a:t>Outcast</a:t>
            </a:r>
          </a:p>
          <a:p>
            <a:pPr lvl="1"/>
            <a:r>
              <a:rPr lang="en-US" dirty="0"/>
              <a:t>One of the twelve</a:t>
            </a:r>
          </a:p>
        </p:txBody>
      </p:sp>
    </p:spTree>
    <p:extLst>
      <p:ext uri="{BB962C8B-B14F-4D97-AF65-F5344CB8AC3E}">
        <p14:creationId xmlns:p14="http://schemas.microsoft.com/office/powerpoint/2010/main" val="21475769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Studying a book of the Bible</a:t>
            </a:r>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lstStyle/>
          <a:p>
            <a:r>
              <a:rPr lang="en-US" dirty="0"/>
              <a:t>Genre= Gospel</a:t>
            </a:r>
          </a:p>
          <a:p>
            <a:r>
              <a:rPr lang="en-US" dirty="0"/>
              <a:t>Author= Matthew </a:t>
            </a:r>
          </a:p>
          <a:p>
            <a:r>
              <a:rPr lang="en-US" dirty="0"/>
              <a:t>Audience</a:t>
            </a:r>
          </a:p>
          <a:p>
            <a:pPr lvl="1"/>
            <a:r>
              <a:rPr lang="en-US" dirty="0"/>
              <a:t>1</a:t>
            </a:r>
            <a:r>
              <a:rPr lang="en-US" baseline="30000" dirty="0"/>
              <a:t>st</a:t>
            </a:r>
            <a:r>
              <a:rPr lang="en-US" dirty="0"/>
              <a:t> Century Jewish</a:t>
            </a:r>
          </a:p>
          <a:p>
            <a:pPr lvl="1"/>
            <a:r>
              <a:rPr lang="en-US" dirty="0"/>
              <a:t>Expecting the Messiah</a:t>
            </a:r>
          </a:p>
          <a:p>
            <a:pPr lvl="1"/>
            <a:r>
              <a:rPr lang="en-US" dirty="0"/>
              <a:t>Believe in the OT</a:t>
            </a:r>
          </a:p>
          <a:p>
            <a:pPr lvl="1"/>
            <a:r>
              <a:rPr lang="en-US" dirty="0"/>
              <a:t>Want to know Jesus’ credentials as messiah</a:t>
            </a:r>
          </a:p>
        </p:txBody>
      </p:sp>
    </p:spTree>
    <p:extLst>
      <p:ext uri="{BB962C8B-B14F-4D97-AF65-F5344CB8AC3E}">
        <p14:creationId xmlns:p14="http://schemas.microsoft.com/office/powerpoint/2010/main" val="2210447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Themes in Matthew</a:t>
            </a:r>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lstStyle/>
          <a:p>
            <a:r>
              <a:rPr lang="en-US" dirty="0"/>
              <a:t>Jesus came to save sinful people</a:t>
            </a:r>
          </a:p>
          <a:p>
            <a:r>
              <a:rPr lang="en-US" dirty="0"/>
              <a:t>Discipleship</a:t>
            </a:r>
          </a:p>
          <a:p>
            <a:r>
              <a:rPr lang="en-US" dirty="0"/>
              <a:t>Jesus is the king of His kingdom</a:t>
            </a:r>
          </a:p>
        </p:txBody>
      </p:sp>
    </p:spTree>
    <p:extLst>
      <p:ext uri="{BB962C8B-B14F-4D97-AF65-F5344CB8AC3E}">
        <p14:creationId xmlns:p14="http://schemas.microsoft.com/office/powerpoint/2010/main" val="27930464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Chapter One</a:t>
            </a:r>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lstStyle/>
          <a:p>
            <a:r>
              <a:rPr lang="en-US" dirty="0"/>
              <a:t>Jesus’ genealogy </a:t>
            </a:r>
          </a:p>
          <a:p>
            <a:pPr lvl="1" eaLnBrk="1" hangingPunct="1"/>
            <a:r>
              <a:rPr lang="en-US" altLang="en-US" dirty="0"/>
              <a:t>VERY important in Jewish culture</a:t>
            </a:r>
          </a:p>
          <a:p>
            <a:pPr lvl="1" eaLnBrk="1" hangingPunct="1"/>
            <a:r>
              <a:rPr lang="en-US" altLang="en-US" dirty="0"/>
              <a:t>What tribe you were from could dictate what role you could play in society</a:t>
            </a:r>
          </a:p>
          <a:p>
            <a:pPr lvl="1" eaLnBrk="1" hangingPunct="1"/>
            <a:r>
              <a:rPr lang="en-US" altLang="en-US" dirty="0"/>
              <a:t>Very specific prophecies regarding the ancestry of the messiah</a:t>
            </a:r>
          </a:p>
          <a:p>
            <a:pPr lvl="1"/>
            <a:endParaRPr lang="en-US" dirty="0"/>
          </a:p>
        </p:txBody>
      </p:sp>
    </p:spTree>
    <p:extLst>
      <p:ext uri="{BB962C8B-B14F-4D97-AF65-F5344CB8AC3E}">
        <p14:creationId xmlns:p14="http://schemas.microsoft.com/office/powerpoint/2010/main" val="40745519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dirty="0"/>
              <a:t>Chapter One</a:t>
            </a:r>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lstStyle/>
          <a:p>
            <a:r>
              <a:rPr lang="en-US" dirty="0"/>
              <a:t>The Messiah must be descended from</a:t>
            </a:r>
          </a:p>
          <a:p>
            <a:pPr lvl="1"/>
            <a:r>
              <a:rPr lang="en-US" altLang="en-US" dirty="0"/>
              <a:t>Abraham -</a:t>
            </a:r>
            <a:r>
              <a:rPr lang="en-US" altLang="en-US" i="1" dirty="0"/>
              <a:t>Gen 12:3</a:t>
            </a:r>
          </a:p>
          <a:p>
            <a:pPr lvl="1"/>
            <a:r>
              <a:rPr lang="en-US" altLang="en-US" dirty="0"/>
              <a:t>Judah -</a:t>
            </a:r>
            <a:r>
              <a:rPr lang="en-US" altLang="en-US" i="1" dirty="0"/>
              <a:t>Gen 49:10</a:t>
            </a:r>
          </a:p>
          <a:p>
            <a:pPr lvl="1"/>
            <a:r>
              <a:rPr lang="en-US" altLang="en-US" dirty="0"/>
              <a:t>David -</a:t>
            </a:r>
            <a:r>
              <a:rPr lang="en-US" altLang="en-US" i="1" dirty="0"/>
              <a:t>2 Sam 7:16</a:t>
            </a:r>
            <a:endParaRPr lang="en-US" altLang="en-US" dirty="0"/>
          </a:p>
          <a:p>
            <a:r>
              <a:rPr lang="en-US" altLang="en-US" dirty="0"/>
              <a:t>The Messiah cannot be descended from</a:t>
            </a:r>
          </a:p>
          <a:p>
            <a:pPr lvl="1"/>
            <a:r>
              <a:rPr lang="en-US" dirty="0"/>
              <a:t>Jeconiah</a:t>
            </a:r>
            <a:endParaRPr lang="en-US" altLang="en-US" dirty="0"/>
          </a:p>
          <a:p>
            <a:pPr lvl="1"/>
            <a:endParaRPr lang="en-US" altLang="en-US" dirty="0"/>
          </a:p>
          <a:p>
            <a:pPr lvl="1"/>
            <a:endParaRPr lang="en-US" dirty="0"/>
          </a:p>
        </p:txBody>
      </p:sp>
      <p:sp>
        <p:nvSpPr>
          <p:cNvPr id="6" name="TextBox 5">
            <a:extLst>
              <a:ext uri="{FF2B5EF4-FFF2-40B4-BE49-F238E27FC236}">
                <a16:creationId xmlns:a16="http://schemas.microsoft.com/office/drawing/2014/main" xmlns="" id="{2D09A88E-DBA1-4DCA-8F88-C4FC50405A96}"/>
              </a:ext>
            </a:extLst>
          </p:cNvPr>
          <p:cNvSpPr txBox="1"/>
          <p:nvPr/>
        </p:nvSpPr>
        <p:spPr>
          <a:xfrm>
            <a:off x="2590800" y="4572000"/>
            <a:ext cx="9448800" cy="1815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800" b="1" dirty="0">
                <a:effectLst/>
              </a:rPr>
              <a:t>Jeremiah 22:30 (NASB95) — </a:t>
            </a:r>
            <a:r>
              <a:rPr lang="en-US" sz="2800" b="1" u="none" strike="noStrike" dirty="0">
                <a:effectLst/>
              </a:rPr>
              <a:t>30</a:t>
            </a:r>
            <a:r>
              <a:rPr lang="en-US" sz="2800" u="none" strike="noStrike" dirty="0">
                <a:effectLst/>
              </a:rPr>
              <a:t> </a:t>
            </a:r>
            <a:r>
              <a:rPr lang="en-US" sz="2800" dirty="0"/>
              <a:t>“Thus says the </a:t>
            </a:r>
            <a:r>
              <a:rPr lang="en-US" sz="2800" cap="small" dirty="0">
                <a:effectLst/>
              </a:rPr>
              <a:t>Lord</a:t>
            </a:r>
            <a:r>
              <a:rPr lang="en-US" sz="2800" dirty="0"/>
              <a:t>, ‘Write this man down childless, A man who will not prosper in his days; For no man of his descendants will prosper Sitting on the throne of David Or ruling again in Judah.’ ” </a:t>
            </a:r>
          </a:p>
        </p:txBody>
      </p:sp>
    </p:spTree>
    <p:extLst>
      <p:ext uri="{BB962C8B-B14F-4D97-AF65-F5344CB8AC3E}">
        <p14:creationId xmlns:p14="http://schemas.microsoft.com/office/powerpoint/2010/main" val="5844784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AF17F02-0D52-4615-A57E-0C9C813A695B}"/>
              </a:ext>
            </a:extLst>
          </p:cNvPr>
          <p:cNvSpPr>
            <a:spLocks noGrp="1"/>
          </p:cNvSpPr>
          <p:nvPr>
            <p:ph type="title"/>
          </p:nvPr>
        </p:nvSpPr>
        <p:spPr/>
        <p:txBody>
          <a:bodyPr/>
          <a:lstStyle/>
          <a:p>
            <a:r>
              <a:rPr lang="en-US" b="1" dirty="0">
                <a:effectLst/>
              </a:rPr>
              <a:t>Matthew 1:1–17 (NASB95) </a:t>
            </a:r>
            <a:endParaRPr lang="en-US" dirty="0"/>
          </a:p>
        </p:txBody>
      </p:sp>
      <p:sp>
        <p:nvSpPr>
          <p:cNvPr id="5" name="Content Placeholder 4">
            <a:extLst>
              <a:ext uri="{FF2B5EF4-FFF2-40B4-BE49-F238E27FC236}">
                <a16:creationId xmlns:a16="http://schemas.microsoft.com/office/drawing/2014/main" xmlns="" id="{E7867D98-AC26-4E0B-AB37-6C005E5A18E0}"/>
              </a:ext>
            </a:extLst>
          </p:cNvPr>
          <p:cNvSpPr>
            <a:spLocks noGrp="1"/>
          </p:cNvSpPr>
          <p:nvPr>
            <p:ph idx="1"/>
          </p:nvPr>
        </p:nvSpPr>
        <p:spPr/>
        <p:txBody>
          <a:bodyPr>
            <a:normAutofit/>
          </a:bodyPr>
          <a:lstStyle/>
          <a:p>
            <a:pPr marL="0" indent="0">
              <a:buNone/>
            </a:pPr>
            <a:r>
              <a:rPr lang="en-US" sz="4000" b="1" u="none" strike="noStrike" dirty="0">
                <a:effectLst/>
              </a:rPr>
              <a:t>1</a:t>
            </a:r>
            <a:r>
              <a:rPr lang="en-US" sz="4000" u="none" strike="noStrike" dirty="0">
                <a:effectLst/>
              </a:rPr>
              <a:t> </a:t>
            </a:r>
            <a:r>
              <a:rPr lang="en-US" sz="4000" dirty="0"/>
              <a:t>The record of the genealogy of Jesus the Messiah, the </a:t>
            </a:r>
            <a:r>
              <a:rPr lang="en-US" sz="4000" u="sng" dirty="0">
                <a:solidFill>
                  <a:srgbClr val="FFFF00"/>
                </a:solidFill>
              </a:rPr>
              <a:t>son of David</a:t>
            </a:r>
            <a:r>
              <a:rPr lang="en-US" sz="4000" dirty="0"/>
              <a:t>, </a:t>
            </a:r>
            <a:r>
              <a:rPr lang="en-US" sz="4000" u="sng" dirty="0">
                <a:solidFill>
                  <a:srgbClr val="FFFF00"/>
                </a:solidFill>
              </a:rPr>
              <a:t>the son of Abraham</a:t>
            </a:r>
            <a:r>
              <a:rPr lang="en-US" sz="4000" dirty="0"/>
              <a:t>: </a:t>
            </a:r>
            <a:r>
              <a:rPr lang="en-US" sz="4000" b="1" u="none" strike="noStrike" dirty="0">
                <a:effectLst/>
              </a:rPr>
              <a:t>2</a:t>
            </a:r>
            <a:r>
              <a:rPr lang="en-US" sz="4000" u="none" strike="noStrike" dirty="0">
                <a:effectLst/>
              </a:rPr>
              <a:t> </a:t>
            </a:r>
            <a:r>
              <a:rPr lang="en-US" sz="4000" dirty="0"/>
              <a:t>Abraham was the father of Isaac, Isaac the father of Jacob, and Jacob the father of </a:t>
            </a:r>
            <a:r>
              <a:rPr lang="en-US" sz="4000" u="sng" dirty="0">
                <a:solidFill>
                  <a:srgbClr val="FFFF00"/>
                </a:solidFill>
              </a:rPr>
              <a:t>Judah</a:t>
            </a:r>
            <a:r>
              <a:rPr lang="en-US" sz="4000" u="sng" dirty="0"/>
              <a:t> </a:t>
            </a:r>
            <a:r>
              <a:rPr lang="en-US" sz="4000" dirty="0"/>
              <a:t>and his brothers. </a:t>
            </a:r>
            <a:r>
              <a:rPr lang="en-US" sz="4000" b="1" u="none" strike="noStrike" dirty="0">
                <a:effectLst/>
              </a:rPr>
              <a:t>3</a:t>
            </a:r>
            <a:r>
              <a:rPr lang="en-US" sz="4000" u="none" strike="noStrike" dirty="0">
                <a:effectLst/>
              </a:rPr>
              <a:t> </a:t>
            </a:r>
            <a:r>
              <a:rPr lang="en-US" sz="4000" dirty="0"/>
              <a:t>Judah was the father of Perez and Zerah by Tamar, Perez was the father of Hezron, and Hezron the father of Ram. </a:t>
            </a:r>
            <a:endParaRPr lang="en-US" altLang="en-US" sz="4000" dirty="0"/>
          </a:p>
          <a:p>
            <a:pPr lvl="1"/>
            <a:endParaRPr lang="en-US" sz="4000" dirty="0"/>
          </a:p>
        </p:txBody>
      </p:sp>
    </p:spTree>
    <p:extLst>
      <p:ext uri="{BB962C8B-B14F-4D97-AF65-F5344CB8AC3E}">
        <p14:creationId xmlns:p14="http://schemas.microsoft.com/office/powerpoint/2010/main" val="316653329"/>
      </p:ext>
    </p:extLst>
  </p:cSld>
  <p:clrMapOvr>
    <a:masterClrMapping/>
  </p:clrMapOvr>
  <p:transition>
    <p:wipe dir="r"/>
  </p:transition>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1048</TotalTime>
  <Words>1520</Words>
  <Application>Microsoft Office PowerPoint</Application>
  <PresentationFormat>Widescreen</PresentationFormat>
  <Paragraphs>158</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Lao UI</vt:lpstr>
      <vt:lpstr>DwellDark</vt:lpstr>
      <vt:lpstr>PowerPoint Presentation</vt:lpstr>
      <vt:lpstr>Matthew</vt:lpstr>
      <vt:lpstr>Studying a book of the Bible</vt:lpstr>
      <vt:lpstr>Studying a book of the Bible</vt:lpstr>
      <vt:lpstr>Studying a book of the Bible</vt:lpstr>
      <vt:lpstr>Themes in Matthew</vt:lpstr>
      <vt:lpstr>Chapter One</vt:lpstr>
      <vt:lpstr>Chapter One</vt:lpstr>
      <vt:lpstr>Matthew 1:1–17 (NASB95) </vt:lpstr>
      <vt:lpstr>Matthew 1:1–17 (NASB95) </vt:lpstr>
      <vt:lpstr>Matthew 1:1–17 (NASB95) </vt:lpstr>
      <vt:lpstr>Matthew 1:1–17 (NASB95) </vt:lpstr>
      <vt:lpstr>Matthew 1:1–17 (NASB95) </vt:lpstr>
      <vt:lpstr>Matthew 1:1–17 (NASB95) </vt:lpstr>
      <vt:lpstr>Some peculiarities about this ancestry </vt:lpstr>
      <vt:lpstr>It is not complete</vt:lpstr>
      <vt:lpstr>It is very different from Luke</vt:lpstr>
      <vt:lpstr>It includes women</vt:lpstr>
      <vt:lpstr>It includes women</vt:lpstr>
      <vt:lpstr>It includes women</vt:lpstr>
      <vt:lpstr>It includes women</vt:lpstr>
      <vt:lpstr>It includes women</vt:lpstr>
      <vt:lpstr>Jesus is from a dysfunctional family</vt:lpstr>
      <vt:lpstr>Why would Matthew start this way?</vt:lpstr>
      <vt:lpstr>Why would Matthew start this way?</vt:lpstr>
      <vt:lpstr>Why would Matthew start this way?</vt:lpstr>
      <vt:lpstr>Why would Matthew start this way?</vt:lpstr>
      <vt:lpstr>Why would Matthew start this way?</vt:lpstr>
      <vt:lpstr>We are all from dysfunctional families</vt:lpstr>
      <vt:lpstr>We are all from dysfunctional families</vt:lpstr>
      <vt:lpstr>We are all from dysfunctional families</vt:lpstr>
      <vt:lpstr>Jesus is the messiah </vt:lpstr>
      <vt:lpstr>Jesus is the messiah </vt:lpstr>
      <vt:lpstr>The power of scripture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Mathew 1</dc:title>
  <dc:creator>Ryan Lowery</dc:creator>
  <cp:lastModifiedBy>RichS</cp:lastModifiedBy>
  <cp:revision>26</cp:revision>
  <dcterms:created xsi:type="dcterms:W3CDTF">2008-06-09T19:11:02Z</dcterms:created>
  <dcterms:modified xsi:type="dcterms:W3CDTF">2021-03-17T13:56:16Z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TC300001811033</vt:lpwstr>
  </property>
</Properties>
</file>