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1572" r:id="rId2"/>
    <p:sldId id="3134" r:id="rId3"/>
    <p:sldId id="3135" r:id="rId4"/>
    <p:sldId id="3136" r:id="rId5"/>
    <p:sldId id="3137" r:id="rId6"/>
    <p:sldId id="3038" r:id="rId7"/>
    <p:sldId id="3039" r:id="rId8"/>
    <p:sldId id="3042" r:id="rId9"/>
    <p:sldId id="3043" r:id="rId10"/>
    <p:sldId id="3044" r:id="rId11"/>
    <p:sldId id="3045" r:id="rId12"/>
    <p:sldId id="3046" r:id="rId13"/>
    <p:sldId id="3047" r:id="rId14"/>
    <p:sldId id="3048" r:id="rId15"/>
    <p:sldId id="3050" r:id="rId16"/>
    <p:sldId id="3052" r:id="rId17"/>
    <p:sldId id="3053" r:id="rId18"/>
    <p:sldId id="3055" r:id="rId19"/>
    <p:sldId id="3099" r:id="rId20"/>
    <p:sldId id="3100" r:id="rId21"/>
    <p:sldId id="3101" r:id="rId22"/>
    <p:sldId id="3102" r:id="rId23"/>
    <p:sldId id="3103" r:id="rId24"/>
    <p:sldId id="3104" r:id="rId25"/>
    <p:sldId id="3065" r:id="rId26"/>
    <p:sldId id="3155" r:id="rId27"/>
    <p:sldId id="3105" r:id="rId28"/>
    <p:sldId id="3068" r:id="rId29"/>
    <p:sldId id="3069" r:id="rId30"/>
    <p:sldId id="3070" r:id="rId31"/>
    <p:sldId id="3071" r:id="rId32"/>
    <p:sldId id="3072" r:id="rId33"/>
    <p:sldId id="3073" r:id="rId34"/>
    <p:sldId id="3074" r:id="rId35"/>
    <p:sldId id="3075" r:id="rId36"/>
    <p:sldId id="3076" r:id="rId37"/>
    <p:sldId id="3077" r:id="rId38"/>
    <p:sldId id="3078" r:id="rId39"/>
    <p:sldId id="3079" r:id="rId40"/>
    <p:sldId id="3084" r:id="rId41"/>
    <p:sldId id="3107" r:id="rId42"/>
    <p:sldId id="3109" r:id="rId43"/>
    <p:sldId id="3110" r:id="rId44"/>
    <p:sldId id="3113" r:id="rId45"/>
    <p:sldId id="3086" r:id="rId46"/>
    <p:sldId id="3087" r:id="rId47"/>
    <p:sldId id="3091" r:id="rId48"/>
    <p:sldId id="3092" r:id="rId49"/>
    <p:sldId id="3089" r:id="rId50"/>
    <p:sldId id="3147" r:id="rId51"/>
    <p:sldId id="3148" r:id="rId52"/>
    <p:sldId id="3149" r:id="rId53"/>
    <p:sldId id="3150" r:id="rId54"/>
    <p:sldId id="3151" r:id="rId55"/>
    <p:sldId id="3154" r:id="rId56"/>
    <p:sldId id="3153" r:id="rId57"/>
    <p:sldId id="309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3C2710"/>
    <a:srgbClr val="7C4B21"/>
    <a:srgbClr val="67431B"/>
    <a:srgbClr val="34411B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987" autoAdjust="0"/>
    <p:restoredTop sz="95423" autoAdjust="0"/>
  </p:normalViewPr>
  <p:slideViewPr>
    <p:cSldViewPr>
      <p:cViewPr varScale="1">
        <p:scale>
          <a:sx n="55" d="100"/>
          <a:sy n="55" d="100"/>
        </p:scale>
        <p:origin x="9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Ben Foust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51A9-F30F-4443-8920-E48DA35118AB}" type="datetimeFigureOut">
              <a:rPr lang="en-US" smtClean="0"/>
              <a:pPr/>
              <a:t>03/21/18</a:t>
            </a:fld>
            <a:endParaRPr lang="en-US" dirty="0"/>
          </a:p>
          <a:p>
            <a:r>
              <a:rPr lang="en-US" dirty="0"/>
              <a:t>Sunday AM – Café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E2AC-58CB-4AA7-A907-96BB768BA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CF098-C625-45DD-8CB5-5E7BB529C93D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04EB-DE03-482D-8573-6FF6F3F24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3E5-9C27-4AF7-B645-157D8B1DD0C5}" type="datetimeFigureOut">
              <a:rPr lang="en-US" smtClean="0"/>
              <a:pPr/>
              <a:t>03/21/18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5858867"/>
          </a:xfrm>
        </p:spPr>
      </p:pic>
      <p:sp>
        <p:nvSpPr>
          <p:cNvPr id="10" name="TextBox 9"/>
          <p:cNvSpPr txBox="1"/>
          <p:nvPr/>
        </p:nvSpPr>
        <p:spPr>
          <a:xfrm>
            <a:off x="4648200" y="4715867"/>
            <a:ext cx="4343400" cy="830997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i="1" dirty="0"/>
              <a:t>Acts 6: Unity</a:t>
            </a:r>
            <a:endParaRPr lang="en-US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286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4800" b="1" dirty="0">
                <a:cs typeface="Andalus" pitchFamily="18" charset="-78"/>
              </a:rPr>
              <a:t>The Church in Jerusalem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28600" y="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9600" b="1" dirty="0">
                <a:cs typeface="Andalus" pitchFamily="18" charset="-78"/>
              </a:rPr>
              <a:t>Acts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3600" b="1" dirty="0">
                <a:cs typeface="Andalus" pitchFamily="18" charset="-78"/>
              </a:rPr>
              <a:t>The make-up of the church in Jerusalem:</a:t>
            </a:r>
            <a:endParaRPr lang="en-US" sz="2800" b="1" dirty="0"/>
          </a:p>
        </p:txBody>
      </p:sp>
      <p:sp>
        <p:nvSpPr>
          <p:cNvPr id="10" name="Rounded Rectangular Callout 13"/>
          <p:cNvSpPr/>
          <p:nvPr/>
        </p:nvSpPr>
        <p:spPr>
          <a:xfrm>
            <a:off x="152400" y="1055914"/>
            <a:ext cx="4038600" cy="7515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Hellenistic Jews</a:t>
            </a:r>
          </a:p>
        </p:txBody>
      </p:sp>
      <p:sp>
        <p:nvSpPr>
          <p:cNvPr id="11" name="Rounded Rectangular Callout 13"/>
          <p:cNvSpPr/>
          <p:nvPr/>
        </p:nvSpPr>
        <p:spPr>
          <a:xfrm>
            <a:off x="4876800" y="1066800"/>
            <a:ext cx="4038600" cy="7515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Hebraic Jews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</a:t>
            </a:r>
            <a:r>
              <a:rPr lang="en-US" sz="3600" b="1" u="sng" dirty="0">
                <a:solidFill>
                  <a:srgbClr val="002060"/>
                </a:solidFill>
              </a:rPr>
              <a:t>Hellenistic Jews against the native Hebrews</a:t>
            </a:r>
            <a:r>
              <a:rPr lang="en-US" sz="3600" dirty="0"/>
              <a:t>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Hellenistic Jews against the native Hebrews, </a:t>
            </a:r>
            <a:r>
              <a:rPr lang="en-US" sz="3600" b="1" u="sng" dirty="0">
                <a:solidFill>
                  <a:srgbClr val="002060"/>
                </a:solidFill>
              </a:rPr>
              <a:t>because their widows were being overlooked in the daily serving of food</a:t>
            </a:r>
            <a:r>
              <a:rPr lang="en-US" sz="3600" dirty="0"/>
              <a:t>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</a:t>
            </a:r>
            <a:r>
              <a:rPr lang="en-US" sz="3600" b="1" u="sng" dirty="0">
                <a:solidFill>
                  <a:srgbClr val="002060"/>
                </a:solidFill>
              </a:rPr>
              <a:t>Hellenistic Jews against the native Hebrews</a:t>
            </a:r>
            <a:r>
              <a:rPr lang="en-US" sz="3600" dirty="0"/>
              <a:t>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Hellenistic Jews against the native Hebrews, </a:t>
            </a:r>
            <a:r>
              <a:rPr lang="en-US" sz="3600" b="1" u="sng" dirty="0">
                <a:solidFill>
                  <a:srgbClr val="002060"/>
                </a:solidFill>
              </a:rPr>
              <a:t>because their widows were being overlooked in the daily serving of food</a:t>
            </a:r>
            <a:r>
              <a:rPr lang="en-US" sz="3600" dirty="0"/>
              <a:t>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248400" y="152400"/>
            <a:ext cx="2743200" cy="1019066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needs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 widows: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48400" y="1827267"/>
            <a:ext cx="2743200" cy="1019066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church was playing this role…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74423" y="3343373"/>
            <a:ext cx="2743200" cy="59515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 …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051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</a:t>
            </a:r>
            <a:r>
              <a:rPr lang="en-US" sz="3600" b="1" u="sng" dirty="0">
                <a:solidFill>
                  <a:srgbClr val="002060"/>
                </a:solidFill>
              </a:rPr>
              <a:t>Hellenistic Jews against the native Hebrews</a:t>
            </a:r>
            <a:r>
              <a:rPr lang="en-US" sz="3600" dirty="0"/>
              <a:t>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Hellenistic Jews against the native Hebrews, </a:t>
            </a:r>
            <a:r>
              <a:rPr lang="en-US" sz="3600" b="1" u="sng" dirty="0">
                <a:solidFill>
                  <a:srgbClr val="002060"/>
                </a:solidFill>
              </a:rPr>
              <a:t>because their widows were being overlooked in the daily serving of food</a:t>
            </a:r>
            <a:r>
              <a:rPr lang="en-US" sz="3600" dirty="0"/>
              <a:t>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17"/>
          <p:cNvSpPr/>
          <p:nvPr/>
        </p:nvSpPr>
        <p:spPr>
          <a:xfrm>
            <a:off x="152400" y="2909282"/>
            <a:ext cx="87630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 </a:t>
            </a:r>
          </a:p>
        </p:txBody>
      </p:sp>
      <p:sp>
        <p:nvSpPr>
          <p:cNvPr id="10" name="Rounded Rectangular Callout 17"/>
          <p:cNvSpPr/>
          <p:nvPr/>
        </p:nvSpPr>
        <p:spPr>
          <a:xfrm>
            <a:off x="152400" y="2909282"/>
            <a:ext cx="87630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Food distribution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17170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</a:t>
            </a:r>
            <a:r>
              <a:rPr lang="en-US" sz="3600" b="1" u="sng" dirty="0">
                <a:solidFill>
                  <a:srgbClr val="002060"/>
                </a:solidFill>
              </a:rPr>
              <a:t>Hellenistic Jews against the native Hebrews</a:t>
            </a:r>
            <a:r>
              <a:rPr lang="en-US" sz="3600" dirty="0"/>
              <a:t>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Hellenistic Jews against the native Hebrews, </a:t>
            </a:r>
            <a:r>
              <a:rPr lang="en-US" sz="3600" b="1" u="sng" dirty="0">
                <a:solidFill>
                  <a:srgbClr val="002060"/>
                </a:solidFill>
              </a:rPr>
              <a:t>because their widows were being overlooked in the daily serving of food</a:t>
            </a:r>
            <a:r>
              <a:rPr lang="en-US" sz="3600" dirty="0"/>
              <a:t>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17"/>
          <p:cNvSpPr/>
          <p:nvPr/>
        </p:nvSpPr>
        <p:spPr>
          <a:xfrm>
            <a:off x="152400" y="2909282"/>
            <a:ext cx="87630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 </a:t>
            </a:r>
          </a:p>
        </p:txBody>
      </p:sp>
      <p:sp>
        <p:nvSpPr>
          <p:cNvPr id="10" name="Rounded Rectangular Callout 17"/>
          <p:cNvSpPr/>
          <p:nvPr/>
        </p:nvSpPr>
        <p:spPr>
          <a:xfrm>
            <a:off x="152400" y="2909282"/>
            <a:ext cx="87630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Food distribution infrastructure?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0" y="4572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1) Threat to </a:t>
            </a: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integrity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the church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08852"/>
            <a:ext cx="5029200" cy="1032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5:34 </a:t>
            </a:r>
            <a:r>
              <a:rPr lang="en-US" sz="3200" dirty="0"/>
              <a:t>For there was not a needy person among them… 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</a:t>
            </a:r>
            <a:r>
              <a:rPr lang="en-US" sz="3600" b="1" u="sng" dirty="0">
                <a:solidFill>
                  <a:srgbClr val="002060"/>
                </a:solidFill>
              </a:rPr>
              <a:t>Hellenistic Jews against the native Hebrews</a:t>
            </a:r>
            <a:r>
              <a:rPr lang="en-US" sz="3600" dirty="0"/>
              <a:t>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Hellenistic Jews against the native Hebrews, </a:t>
            </a:r>
            <a:r>
              <a:rPr lang="en-US" sz="3600" b="1" u="sng" dirty="0">
                <a:solidFill>
                  <a:srgbClr val="002060"/>
                </a:solidFill>
              </a:rPr>
              <a:t>because their widows were being overlooked in the daily serving of food</a:t>
            </a:r>
            <a:r>
              <a:rPr lang="en-US" sz="3600" dirty="0"/>
              <a:t>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17"/>
          <p:cNvSpPr/>
          <p:nvPr/>
        </p:nvSpPr>
        <p:spPr>
          <a:xfrm>
            <a:off x="152400" y="2909282"/>
            <a:ext cx="87630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0" y="45720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1) Threat to </a:t>
            </a: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integrity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the church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638800" y="1602163"/>
            <a:ext cx="3505200" cy="14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2) Threat to the </a:t>
            </a: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unity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the church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</a:t>
            </a:r>
            <a:r>
              <a:rPr lang="en-US" sz="3600" b="1" u="sng" dirty="0">
                <a:solidFill>
                  <a:srgbClr val="002060"/>
                </a:solidFill>
              </a:rPr>
              <a:t>a complaint arose </a:t>
            </a:r>
            <a:r>
              <a:rPr lang="en-US" sz="3600" dirty="0"/>
              <a:t>on the part of the Hellenistic Jews against the native Hebrews,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7"/>
          <p:cNvSpPr/>
          <p:nvPr/>
        </p:nvSpPr>
        <p:spPr>
          <a:xfrm>
            <a:off x="152400" y="2909282"/>
            <a:ext cx="87630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Food distribution infrastructure?</a:t>
            </a:r>
          </a:p>
        </p:txBody>
      </p:sp>
      <p:sp>
        <p:nvSpPr>
          <p:cNvPr id="15" name="Speech Bubble: Rectangle 14"/>
          <p:cNvSpPr/>
          <p:nvPr/>
        </p:nvSpPr>
        <p:spPr>
          <a:xfrm>
            <a:off x="381000" y="2859554"/>
            <a:ext cx="6400800" cy="1185681"/>
          </a:xfrm>
          <a:prstGeom prst="wedgeRectCallout">
            <a:avLst>
              <a:gd name="adj1" fmla="val 26529"/>
              <a:gd name="adj2" fmla="val 1149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blbGentium"/>
              </a:rPr>
              <a:t>Γογγυσμός</a:t>
            </a:r>
            <a:r>
              <a:rPr lang="en-US" sz="3200" dirty="0">
                <a:solidFill>
                  <a:schemeClr val="tx1"/>
                </a:solidFill>
                <a:latin typeface="blbGentium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goggysmos</a:t>
            </a:r>
            <a:r>
              <a:rPr lang="en-US" sz="3200" b="1" i="1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sz="3200" i="1" dirty="0">
                <a:solidFill>
                  <a:schemeClr val="tx1"/>
                </a:solidFill>
              </a:rPr>
              <a:t>“a muttering, murmuring, grumbling”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3"/>
          <p:cNvSpPr/>
          <p:nvPr/>
        </p:nvSpPr>
        <p:spPr>
          <a:xfrm>
            <a:off x="1676400" y="5704041"/>
            <a:ext cx="6629400" cy="713163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What we have here is a </a:t>
            </a:r>
            <a:r>
              <a:rPr lang="en-US" sz="3600" b="1" i="1" dirty="0"/>
              <a:t>symptom</a:t>
            </a:r>
          </a:p>
        </p:txBody>
      </p:sp>
    </p:spTree>
    <p:extLst>
      <p:ext uri="{BB962C8B-B14F-4D97-AF65-F5344CB8AC3E}">
        <p14:creationId xmlns:p14="http://schemas.microsoft.com/office/powerpoint/2010/main" val="18407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6" name="Rounded Rectangular Callout 17"/>
          <p:cNvSpPr/>
          <p:nvPr/>
        </p:nvSpPr>
        <p:spPr>
          <a:xfrm>
            <a:off x="76200" y="99805"/>
            <a:ext cx="89916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DISUNITY and DIVISION</a:t>
            </a:r>
          </a:p>
        </p:txBody>
      </p:sp>
      <p:sp>
        <p:nvSpPr>
          <p:cNvPr id="7" name="Rounded Rectangular Callout 13"/>
          <p:cNvSpPr/>
          <p:nvPr/>
        </p:nvSpPr>
        <p:spPr>
          <a:xfrm>
            <a:off x="-228600" y="1385282"/>
            <a:ext cx="7239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This church was super-diverse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-685800" y="2071082"/>
            <a:ext cx="7239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And yet </a:t>
            </a:r>
            <a:r>
              <a:rPr lang="en-US" sz="4000" b="1" i="1" dirty="0">
                <a:solidFill>
                  <a:schemeClr val="tx1"/>
                </a:solidFill>
              </a:rPr>
              <a:t>amazingly</a:t>
            </a:r>
            <a:r>
              <a:rPr lang="en-US" sz="4000" b="1" dirty="0">
                <a:solidFill>
                  <a:schemeClr val="tx1"/>
                </a:solidFill>
              </a:rPr>
              <a:t> unified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" y="2824249"/>
            <a:ext cx="9159240" cy="3957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2:42 </a:t>
            </a:r>
            <a:r>
              <a:rPr lang="en-US" sz="3200" dirty="0"/>
              <a:t>They were continually </a:t>
            </a:r>
            <a:r>
              <a:rPr lang="en-US" sz="3200" b="1" u="sng" dirty="0">
                <a:solidFill>
                  <a:srgbClr val="002060"/>
                </a:solidFill>
              </a:rPr>
              <a:t>devoting themselves </a:t>
            </a:r>
            <a:r>
              <a:rPr lang="en-US" sz="3200" dirty="0"/>
              <a:t>to the apostles’ teaching and </a:t>
            </a:r>
            <a:r>
              <a:rPr lang="en-US" sz="3200" b="1" u="sng" dirty="0">
                <a:solidFill>
                  <a:srgbClr val="002060"/>
                </a:solidFill>
              </a:rPr>
              <a:t>to fellowship</a:t>
            </a:r>
            <a:r>
              <a:rPr lang="en-US" sz="3200" dirty="0"/>
              <a:t>, to the breaking of bread and to prayer… </a:t>
            </a:r>
            <a:r>
              <a:rPr lang="en-US" sz="3200" b="1" baseline="30000" dirty="0"/>
              <a:t>44 </a:t>
            </a:r>
            <a:r>
              <a:rPr lang="en-US" sz="3200" dirty="0"/>
              <a:t>And all those who had believed were </a:t>
            </a:r>
            <a:r>
              <a:rPr lang="en-US" sz="3200" b="1" u="sng" dirty="0">
                <a:solidFill>
                  <a:srgbClr val="002060"/>
                </a:solidFill>
              </a:rPr>
              <a:t>together</a:t>
            </a:r>
            <a:r>
              <a:rPr lang="en-US" sz="3200" dirty="0"/>
              <a:t> and </a:t>
            </a:r>
            <a:r>
              <a:rPr lang="en-US" sz="3200" b="1" u="sng" dirty="0">
                <a:solidFill>
                  <a:srgbClr val="002060"/>
                </a:solidFill>
              </a:rPr>
              <a:t>had all things in common</a:t>
            </a:r>
            <a:r>
              <a:rPr lang="en-US" sz="3200" dirty="0"/>
              <a:t> … </a:t>
            </a:r>
            <a:r>
              <a:rPr lang="en-US" sz="3200" b="1" baseline="30000" dirty="0"/>
              <a:t>46 </a:t>
            </a:r>
            <a:r>
              <a:rPr lang="en-US" sz="3200" b="1" u="sng" dirty="0">
                <a:solidFill>
                  <a:srgbClr val="002060"/>
                </a:solidFill>
              </a:rPr>
              <a:t>Day by day </a:t>
            </a:r>
            <a:r>
              <a:rPr lang="en-US" sz="3200" dirty="0"/>
              <a:t>continuing </a:t>
            </a:r>
            <a:r>
              <a:rPr lang="en-US" sz="3200" b="1" u="sng" dirty="0">
                <a:solidFill>
                  <a:srgbClr val="002060"/>
                </a:solidFill>
              </a:rPr>
              <a:t>with one mind </a:t>
            </a:r>
            <a:r>
              <a:rPr lang="en-US" sz="3200" dirty="0"/>
              <a:t>in the temple, and breaking bread from </a:t>
            </a:r>
            <a:r>
              <a:rPr lang="en-US" sz="3200" b="1" u="sng" dirty="0">
                <a:solidFill>
                  <a:srgbClr val="002060"/>
                </a:solidFill>
              </a:rPr>
              <a:t>house to house</a:t>
            </a:r>
            <a:r>
              <a:rPr lang="en-US" sz="3200" dirty="0"/>
              <a:t>, they were </a:t>
            </a:r>
            <a:r>
              <a:rPr lang="en-US" sz="3200" b="1" u="sng" dirty="0">
                <a:solidFill>
                  <a:srgbClr val="002060"/>
                </a:solidFill>
              </a:rPr>
              <a:t>taking their meals together </a:t>
            </a:r>
            <a:r>
              <a:rPr lang="en-US" sz="3200" dirty="0"/>
              <a:t>with gladness and sincerity of heart …</a:t>
            </a:r>
          </a:p>
        </p:txBody>
      </p:sp>
    </p:spTree>
    <p:extLst>
      <p:ext uri="{BB962C8B-B14F-4D97-AF65-F5344CB8AC3E}">
        <p14:creationId xmlns:p14="http://schemas.microsoft.com/office/powerpoint/2010/main" val="30877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6" name="Rounded Rectangular Callout 17"/>
          <p:cNvSpPr/>
          <p:nvPr/>
        </p:nvSpPr>
        <p:spPr>
          <a:xfrm>
            <a:off x="76200" y="99805"/>
            <a:ext cx="89916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DISUNITY and DIVISION</a:t>
            </a:r>
          </a:p>
        </p:txBody>
      </p:sp>
      <p:sp>
        <p:nvSpPr>
          <p:cNvPr id="7" name="Rounded Rectangular Callout 13"/>
          <p:cNvSpPr/>
          <p:nvPr/>
        </p:nvSpPr>
        <p:spPr>
          <a:xfrm>
            <a:off x="-228600" y="1385282"/>
            <a:ext cx="7239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This church was super-diverse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-685800" y="2071082"/>
            <a:ext cx="7239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And yet </a:t>
            </a:r>
            <a:r>
              <a:rPr lang="en-US" sz="4000" b="1" i="1" dirty="0">
                <a:solidFill>
                  <a:schemeClr val="tx1"/>
                </a:solidFill>
              </a:rPr>
              <a:t>amazingly</a:t>
            </a:r>
            <a:r>
              <a:rPr lang="en-US" sz="4000" b="1" dirty="0">
                <a:solidFill>
                  <a:schemeClr val="tx1"/>
                </a:solidFill>
              </a:rPr>
              <a:t> unified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" y="2895600"/>
            <a:ext cx="9159240" cy="29669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4:3</a:t>
            </a:r>
            <a:r>
              <a:rPr lang="en-US" sz="3200" dirty="0">
                <a:solidFill>
                  <a:schemeClr val="bg1"/>
                </a:solidFill>
              </a:rPr>
              <a:t> being diligent to preserve the </a:t>
            </a:r>
            <a:r>
              <a:rPr lang="en-US" sz="3200" b="1" u="sng" dirty="0">
                <a:solidFill>
                  <a:schemeClr val="bg1"/>
                </a:solidFill>
              </a:rPr>
              <a:t>unity of the Spirit in the bond of peace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b="1" baseline="30000" dirty="0">
                <a:solidFill>
                  <a:schemeClr val="bg1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 There is one body and one Spirit, just as also you were called in one hope of your calling; </a:t>
            </a:r>
            <a:r>
              <a:rPr lang="en-US" sz="3200" b="1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one Lord, one faith, one baptism, </a:t>
            </a:r>
            <a:r>
              <a:rPr lang="en-US" sz="3200" b="1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one God and Father of all who is over all and through all and in all. </a:t>
            </a: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15240" y="2895600"/>
            <a:ext cx="9159240" cy="29669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  <a:r>
              <a:rPr lang="en-US" sz="3200" b="1" baseline="30000" dirty="0">
                <a:solidFill>
                  <a:schemeClr val="bg1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 There is </a:t>
            </a:r>
            <a:r>
              <a:rPr lang="en-US" sz="3200" b="1" u="sng" dirty="0">
                <a:solidFill>
                  <a:schemeClr val="bg1"/>
                </a:solidFill>
              </a:rPr>
              <a:t>one body and one Spirit</a:t>
            </a:r>
            <a:r>
              <a:rPr lang="en-US" sz="3200" dirty="0">
                <a:solidFill>
                  <a:schemeClr val="bg1"/>
                </a:solidFill>
              </a:rPr>
              <a:t>, just as also you were called in </a:t>
            </a:r>
            <a:r>
              <a:rPr lang="en-US" sz="3200" b="1" u="sng" dirty="0">
                <a:solidFill>
                  <a:schemeClr val="bg1"/>
                </a:solidFill>
              </a:rPr>
              <a:t>one hope of your calling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b="1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one Lord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u="sng" dirty="0">
                <a:solidFill>
                  <a:schemeClr val="bg1"/>
                </a:solidFill>
              </a:rPr>
              <a:t>one faith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u="sng" dirty="0">
                <a:solidFill>
                  <a:schemeClr val="bg1"/>
                </a:solidFill>
              </a:rPr>
              <a:t>one baptism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one God and Father</a:t>
            </a:r>
            <a:r>
              <a:rPr lang="en-US" sz="3200" dirty="0">
                <a:solidFill>
                  <a:schemeClr val="bg1"/>
                </a:solidFill>
              </a:rPr>
              <a:t> of all who is over all and through all and in all.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5486400"/>
            <a:ext cx="7239000" cy="10320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4:32 </a:t>
            </a:r>
            <a:r>
              <a:rPr lang="en-US" sz="3200" dirty="0"/>
              <a:t>And the congregation of those who believed were of one heart and soul;  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6" name="Rounded Rectangular Callout 17"/>
          <p:cNvSpPr/>
          <p:nvPr/>
        </p:nvSpPr>
        <p:spPr>
          <a:xfrm>
            <a:off x="76200" y="99805"/>
            <a:ext cx="89916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DISUNITY and DIVISION</a:t>
            </a:r>
          </a:p>
        </p:txBody>
      </p:sp>
      <p:sp>
        <p:nvSpPr>
          <p:cNvPr id="7" name="Rounded Rectangular Callout 13"/>
          <p:cNvSpPr/>
          <p:nvPr/>
        </p:nvSpPr>
        <p:spPr>
          <a:xfrm>
            <a:off x="-228600" y="1385282"/>
            <a:ext cx="7239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This church was super-diverse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-685800" y="2071082"/>
            <a:ext cx="7239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And yet </a:t>
            </a:r>
            <a:r>
              <a:rPr lang="en-US" sz="4000" b="1" i="1" dirty="0">
                <a:solidFill>
                  <a:schemeClr val="tx1"/>
                </a:solidFill>
              </a:rPr>
              <a:t>amazingly</a:t>
            </a:r>
            <a:r>
              <a:rPr lang="en-US" sz="4000" b="1" dirty="0">
                <a:solidFill>
                  <a:schemeClr val="tx1"/>
                </a:solidFill>
              </a:rPr>
              <a:t> unified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" y="2895600"/>
            <a:ext cx="9159240" cy="29669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4:3</a:t>
            </a:r>
            <a:r>
              <a:rPr lang="en-US" sz="3200" dirty="0">
                <a:solidFill>
                  <a:schemeClr val="bg1"/>
                </a:solidFill>
              </a:rPr>
              <a:t> being diligent to preserve the </a:t>
            </a:r>
            <a:r>
              <a:rPr lang="en-US" sz="3200" b="1" u="sng" dirty="0">
                <a:solidFill>
                  <a:schemeClr val="bg1"/>
                </a:solidFill>
              </a:rPr>
              <a:t>unity of the Spirit in the bond of peace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b="1" baseline="30000" dirty="0">
                <a:solidFill>
                  <a:schemeClr val="bg1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 There is one body and one Spirit, just as also you were called in one hope of your calling; </a:t>
            </a:r>
            <a:r>
              <a:rPr lang="en-US" sz="3200" b="1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one Lord, one faith, one baptism, </a:t>
            </a:r>
            <a:r>
              <a:rPr lang="en-US" sz="3200" b="1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one God and Father of all who is over all and through all and in all. </a:t>
            </a: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15240" y="2895600"/>
            <a:ext cx="9159240" cy="29669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  <a:r>
              <a:rPr lang="en-US" sz="3200" b="1" baseline="30000" dirty="0">
                <a:solidFill>
                  <a:schemeClr val="bg1"/>
                </a:solidFill>
              </a:rPr>
              <a:t>4</a:t>
            </a:r>
            <a:r>
              <a:rPr lang="en-US" sz="3200" dirty="0">
                <a:solidFill>
                  <a:schemeClr val="bg1"/>
                </a:solidFill>
              </a:rPr>
              <a:t> There is </a:t>
            </a:r>
            <a:r>
              <a:rPr lang="en-US" sz="3200" b="1" u="sng" dirty="0">
                <a:solidFill>
                  <a:schemeClr val="bg1"/>
                </a:solidFill>
              </a:rPr>
              <a:t>one body and one Spirit</a:t>
            </a:r>
            <a:r>
              <a:rPr lang="en-US" sz="3200" dirty="0">
                <a:solidFill>
                  <a:schemeClr val="bg1"/>
                </a:solidFill>
              </a:rPr>
              <a:t>, just as also you were called in </a:t>
            </a:r>
            <a:r>
              <a:rPr lang="en-US" sz="3200" b="1" u="sng" dirty="0">
                <a:solidFill>
                  <a:schemeClr val="bg1"/>
                </a:solidFill>
              </a:rPr>
              <a:t>one hope of your calling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b="1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one Lord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u="sng" dirty="0">
                <a:solidFill>
                  <a:schemeClr val="bg1"/>
                </a:solidFill>
              </a:rPr>
              <a:t>one faith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u="sng" dirty="0">
                <a:solidFill>
                  <a:schemeClr val="bg1"/>
                </a:solidFill>
              </a:rPr>
              <a:t>one baptism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b="1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one God and Father</a:t>
            </a:r>
            <a:r>
              <a:rPr lang="en-US" sz="3200" dirty="0">
                <a:solidFill>
                  <a:schemeClr val="bg1"/>
                </a:solidFill>
              </a:rPr>
              <a:t> of all who is over all and through all and in all. </a:t>
            </a:r>
            <a:endParaRPr lang="en-US" sz="3200" dirty="0"/>
          </a:p>
        </p:txBody>
      </p:sp>
      <p:sp>
        <p:nvSpPr>
          <p:cNvPr id="12" name="Rounded Rectangular Callout 13"/>
          <p:cNvSpPr/>
          <p:nvPr/>
        </p:nvSpPr>
        <p:spPr>
          <a:xfrm>
            <a:off x="1828800" y="5521175"/>
            <a:ext cx="7086600" cy="1066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Paul is arguing that our unity is based on our “New Identity” in Christ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33768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5"/>
            <a:ext cx="9067800" cy="6800850"/>
          </a:xfrm>
        </p:spPr>
      </p:pic>
    </p:spTree>
    <p:extLst>
      <p:ext uri="{BB962C8B-B14F-4D97-AF65-F5344CB8AC3E}">
        <p14:creationId xmlns:p14="http://schemas.microsoft.com/office/powerpoint/2010/main" val="257461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825"/>
            <a:ext cx="6034617" cy="45259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53" y="0"/>
            <a:ext cx="9252306" cy="7190209"/>
          </a:xfrm>
          <a:prstGeom prst="rect">
            <a:avLst/>
          </a:prstGeom>
        </p:spPr>
      </p:pic>
      <p:sp>
        <p:nvSpPr>
          <p:cNvPr id="6" name="Rounded Rectangular Callout 13"/>
          <p:cNvSpPr/>
          <p:nvPr/>
        </p:nvSpPr>
        <p:spPr>
          <a:xfrm>
            <a:off x="685800" y="4785580"/>
            <a:ext cx="7620000" cy="1066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They had a new basis for their identity – a </a:t>
            </a:r>
            <a:r>
              <a:rPr lang="en-US" sz="3400" b="1" i="1" dirty="0"/>
              <a:t>shared</a:t>
            </a:r>
            <a:r>
              <a:rPr lang="en-US" sz="3400" b="1" dirty="0"/>
              <a:t> identity</a:t>
            </a:r>
            <a:endParaRPr lang="en-US" sz="3400" b="1" i="1" dirty="0"/>
          </a:p>
        </p:txBody>
      </p:sp>
      <p:sp>
        <p:nvSpPr>
          <p:cNvPr id="8" name="Rounded Rectangular Callout 13"/>
          <p:cNvSpPr/>
          <p:nvPr/>
        </p:nvSpPr>
        <p:spPr>
          <a:xfrm>
            <a:off x="277723" y="6044617"/>
            <a:ext cx="8588553" cy="738187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An identity that superseded their old identity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2492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5858867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858866"/>
            <a:ext cx="9144000" cy="9991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God is establishing His “church” in Jerusalem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86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4800" b="1" dirty="0">
                <a:cs typeface="Andalus" pitchFamily="18" charset="-78"/>
              </a:rPr>
              <a:t>The Church in Jerusalem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28600" y="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9600" b="1" dirty="0">
                <a:cs typeface="Andalus" pitchFamily="18" charset="-78"/>
              </a:rPr>
              <a:t>Acts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0871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ular Callout 13"/>
          <p:cNvSpPr/>
          <p:nvPr/>
        </p:nvSpPr>
        <p:spPr>
          <a:xfrm>
            <a:off x="277723" y="6044617"/>
            <a:ext cx="8588553" cy="738187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An identity that superseded their old identity</a:t>
            </a:r>
            <a:endParaRPr lang="en-US" sz="3400" b="1" i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0168247" cy="5715000"/>
          </a:xfrm>
        </p:spPr>
      </p:pic>
      <p:sp>
        <p:nvSpPr>
          <p:cNvPr id="6" name="Rounded Rectangular Callout 13"/>
          <p:cNvSpPr/>
          <p:nvPr/>
        </p:nvSpPr>
        <p:spPr>
          <a:xfrm>
            <a:off x="685800" y="4785580"/>
            <a:ext cx="7620000" cy="1066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They had a new basis for their identity – a </a:t>
            </a:r>
            <a:r>
              <a:rPr lang="en-US" sz="3400" b="1" i="1" dirty="0"/>
              <a:t>shared</a:t>
            </a:r>
            <a:r>
              <a:rPr lang="en-US" sz="3400" b="1" dirty="0"/>
              <a:t> identity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271394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8247" cy="5715000"/>
          </a:xfrm>
        </p:spPr>
      </p:pic>
      <p:sp>
        <p:nvSpPr>
          <p:cNvPr id="7" name="Rounded Rectangular Callout 31"/>
          <p:cNvSpPr/>
          <p:nvPr/>
        </p:nvSpPr>
        <p:spPr>
          <a:xfrm>
            <a:off x="-29308" y="5263662"/>
            <a:ext cx="9144000" cy="1600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“</a:t>
            </a:r>
            <a:r>
              <a:rPr lang="en-US" sz="3200" b="1" dirty="0" err="1">
                <a:solidFill>
                  <a:schemeClr val="tx1"/>
                </a:solidFill>
              </a:rPr>
              <a:t>Ain’t</a:t>
            </a:r>
            <a:r>
              <a:rPr lang="en-US" sz="3200" b="1" dirty="0">
                <a:solidFill>
                  <a:schemeClr val="tx1"/>
                </a:solidFill>
              </a:rPr>
              <a:t> no dream.  We run away slaves but we come back </a:t>
            </a:r>
            <a:r>
              <a:rPr lang="en-US" sz="3200" b="1" dirty="0" err="1">
                <a:solidFill>
                  <a:schemeClr val="tx1"/>
                </a:solidFill>
              </a:rPr>
              <a:t>fightin</a:t>
            </a:r>
            <a:r>
              <a:rPr lang="en-US" sz="3200" b="1" dirty="0">
                <a:solidFill>
                  <a:schemeClr val="tx1"/>
                </a:solidFill>
              </a:rPr>
              <a:t>’ men.  Go tell your folks how kingdom come in the year of jubilee!”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8247" cy="5715000"/>
          </a:xfrm>
        </p:spPr>
      </p:pic>
      <p:sp>
        <p:nvSpPr>
          <p:cNvPr id="8" name="Rounded Rectangular Callout 13"/>
          <p:cNvSpPr/>
          <p:nvPr/>
        </p:nvSpPr>
        <p:spPr>
          <a:xfrm>
            <a:off x="1066800" y="5972053"/>
            <a:ext cx="70104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Our identity in Christ is like that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398168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8247" cy="5715000"/>
          </a:xfrm>
        </p:spPr>
      </p:pic>
      <p:sp>
        <p:nvSpPr>
          <p:cNvPr id="5" name="Rounded Rectangular Callout 13"/>
          <p:cNvSpPr/>
          <p:nvPr/>
        </p:nvSpPr>
        <p:spPr>
          <a:xfrm>
            <a:off x="1066800" y="5972053"/>
            <a:ext cx="70104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Our identity in Christ is like that</a:t>
            </a:r>
            <a:endParaRPr lang="en-US" sz="4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15240" y="2876575"/>
            <a:ext cx="9159240" cy="29669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2 Corinthians 5:16 </a:t>
            </a:r>
            <a:r>
              <a:rPr lang="en-US" sz="3200" dirty="0">
                <a:solidFill>
                  <a:schemeClr val="bg1"/>
                </a:solidFill>
              </a:rPr>
              <a:t>Therefore </a:t>
            </a:r>
            <a:r>
              <a:rPr lang="en-US" sz="3200" b="1" u="sng" dirty="0">
                <a:solidFill>
                  <a:schemeClr val="bg1"/>
                </a:solidFill>
              </a:rPr>
              <a:t>from now on we recognize no one according to the flesh</a:t>
            </a:r>
            <a:r>
              <a:rPr lang="en-US" sz="3200" dirty="0">
                <a:solidFill>
                  <a:schemeClr val="bg1"/>
                </a:solidFill>
              </a:rPr>
              <a:t>; even though we have known Christ according to the flesh, yet now we know Him in this way no longer. </a:t>
            </a:r>
            <a:r>
              <a:rPr lang="en-US" sz="3200" b="1" baseline="30000" dirty="0">
                <a:solidFill>
                  <a:schemeClr val="bg1"/>
                </a:solidFill>
              </a:rPr>
              <a:t>17 </a:t>
            </a:r>
            <a:r>
              <a:rPr lang="en-US" sz="3200" dirty="0">
                <a:solidFill>
                  <a:schemeClr val="bg1"/>
                </a:solidFill>
              </a:rPr>
              <a:t>Therefore if anyone is in Christ, he is a new creature; the old things passed away; behold, new things have come.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240" y="2876575"/>
            <a:ext cx="9159240" cy="29669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2 Corinthians 5:16 </a:t>
            </a:r>
            <a:r>
              <a:rPr lang="en-US" sz="3200" dirty="0">
                <a:solidFill>
                  <a:schemeClr val="bg1"/>
                </a:solidFill>
              </a:rPr>
              <a:t>Therefore from now on we recognize no one according to the flesh; even though we have known Christ according to the flesh, yet now we know Him in this way no longer. </a:t>
            </a:r>
            <a:r>
              <a:rPr lang="en-US" sz="3200" b="1" baseline="30000" dirty="0">
                <a:solidFill>
                  <a:schemeClr val="bg1"/>
                </a:solidFill>
              </a:rPr>
              <a:t>17 </a:t>
            </a:r>
            <a:r>
              <a:rPr lang="en-US" sz="3200" dirty="0">
                <a:solidFill>
                  <a:schemeClr val="bg1"/>
                </a:solidFill>
              </a:rPr>
              <a:t>Therefore if anyone is in Christ, </a:t>
            </a:r>
            <a:r>
              <a:rPr lang="en-US" sz="3100" b="1" u="sng" dirty="0">
                <a:solidFill>
                  <a:schemeClr val="bg1"/>
                </a:solidFill>
              </a:rPr>
              <a:t>he is a new creature</a:t>
            </a:r>
            <a:r>
              <a:rPr lang="en-US" sz="3200" dirty="0">
                <a:solidFill>
                  <a:schemeClr val="bg1"/>
                </a:solidFill>
              </a:rPr>
              <a:t>; the old things passed away; behold, new things have come. </a:t>
            </a:r>
          </a:p>
        </p:txBody>
      </p:sp>
    </p:spTree>
    <p:extLst>
      <p:ext uri="{BB962C8B-B14F-4D97-AF65-F5344CB8AC3E}">
        <p14:creationId xmlns:p14="http://schemas.microsoft.com/office/powerpoint/2010/main" val="27098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8247" cy="5715000"/>
          </a:xfrm>
        </p:spPr>
      </p:pic>
      <p:sp>
        <p:nvSpPr>
          <p:cNvPr id="8" name="Rounded Rectangular Callout 13"/>
          <p:cNvSpPr/>
          <p:nvPr/>
        </p:nvSpPr>
        <p:spPr>
          <a:xfrm>
            <a:off x="0" y="5715000"/>
            <a:ext cx="9144000" cy="1066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Our uniform is made up of the things that are true of all of us “in Christ” </a:t>
            </a:r>
            <a:endParaRPr lang="en-US" sz="3400" b="1" i="1" dirty="0"/>
          </a:p>
        </p:txBody>
      </p:sp>
      <p:sp>
        <p:nvSpPr>
          <p:cNvPr id="9" name="Rounded Rectangular Callout 13"/>
          <p:cNvSpPr/>
          <p:nvPr/>
        </p:nvSpPr>
        <p:spPr>
          <a:xfrm>
            <a:off x="152400" y="3035464"/>
            <a:ext cx="7891068" cy="106171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And when we “put on Christ,” and stand in unity, we display God’s power</a:t>
            </a:r>
            <a:endParaRPr lang="en-US" sz="3400" b="1" i="1" dirty="0"/>
          </a:p>
        </p:txBody>
      </p:sp>
      <p:sp>
        <p:nvSpPr>
          <p:cNvPr id="11" name="Rounded Rectangular Callout 13"/>
          <p:cNvSpPr/>
          <p:nvPr/>
        </p:nvSpPr>
        <p:spPr>
          <a:xfrm>
            <a:off x="2895600" y="4332836"/>
            <a:ext cx="5850534" cy="99568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more different we are, the more powerful the display!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22734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6" name="Rounded Rectangular Callout 17"/>
          <p:cNvSpPr/>
          <p:nvPr/>
        </p:nvSpPr>
        <p:spPr>
          <a:xfrm>
            <a:off x="76200" y="99805"/>
            <a:ext cx="89916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DISUNITY and DIVISION</a:t>
            </a:r>
          </a:p>
        </p:txBody>
      </p:sp>
      <p:sp>
        <p:nvSpPr>
          <p:cNvPr id="12" name="Rounded Rectangular Callout 13"/>
          <p:cNvSpPr/>
          <p:nvPr/>
        </p:nvSpPr>
        <p:spPr>
          <a:xfrm>
            <a:off x="266700" y="2658997"/>
            <a:ext cx="8610600" cy="114033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“whether you are Hebraic or Hellenistic is </a:t>
            </a:r>
            <a:r>
              <a:rPr lang="en-US" sz="3200" b="1" i="1" dirty="0"/>
              <a:t>more important </a:t>
            </a:r>
            <a:r>
              <a:rPr lang="en-US" sz="3200" b="1" dirty="0"/>
              <a:t>than whether you belong to Christ”</a:t>
            </a:r>
            <a:endParaRPr lang="en-US" sz="3200" b="1" i="1" dirty="0"/>
          </a:p>
        </p:txBody>
      </p:sp>
      <p:sp>
        <p:nvSpPr>
          <p:cNvPr id="13" name="Rounded Rectangular Callout 13"/>
          <p:cNvSpPr/>
          <p:nvPr/>
        </p:nvSpPr>
        <p:spPr>
          <a:xfrm>
            <a:off x="38100" y="1600200"/>
            <a:ext cx="90678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POINT: The overlooking of the Hellenistic widows flies in the face of what the church was all about!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66700" y="4343400"/>
            <a:ext cx="8610600" cy="148257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When we elevate other ways of classifying people above our identity in Christ, it is an affront to our unity!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3635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6" name="Rounded Rectangular Callout 17"/>
          <p:cNvSpPr/>
          <p:nvPr/>
        </p:nvSpPr>
        <p:spPr>
          <a:xfrm>
            <a:off x="76200" y="99805"/>
            <a:ext cx="89916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DISUNITY and DIVISION</a:t>
            </a:r>
          </a:p>
        </p:txBody>
      </p:sp>
      <p:sp>
        <p:nvSpPr>
          <p:cNvPr id="13" name="Rounded Rectangular Callout 13"/>
          <p:cNvSpPr/>
          <p:nvPr/>
        </p:nvSpPr>
        <p:spPr>
          <a:xfrm>
            <a:off x="0" y="1381523"/>
            <a:ext cx="9144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Disunity can do catastrophic damage to the church!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17"/>
          <p:cNvSpPr/>
          <p:nvPr/>
        </p:nvSpPr>
        <p:spPr>
          <a:xfrm>
            <a:off x="76200" y="2129840"/>
            <a:ext cx="8915400" cy="404236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  <a:alpha val="7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Distracting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Arguing factions and rivalries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Destroys </a:t>
            </a:r>
            <a:r>
              <a:rPr lang="en-US" sz="3600" b="1" i="1" dirty="0"/>
              <a:t>Koinonia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Limits our effectiveness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Expands our vulnerability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Undermines our witness to the world 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 </a:t>
            </a:r>
            <a:r>
              <a:rPr lang="en-US" sz="4000" b="1" dirty="0"/>
              <a:t>Could tear the church apart!</a:t>
            </a:r>
            <a:endParaRPr lang="en-US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304800"/>
            <a:ext cx="4648200" cy="2133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John 13:35 </a:t>
            </a:r>
            <a:r>
              <a:rPr lang="en-US" sz="3200" dirty="0">
                <a:solidFill>
                  <a:schemeClr val="bg1"/>
                </a:solidFill>
              </a:rPr>
              <a:t>By this all men will know that you are My disciples, if you have love for one another.”</a:t>
            </a:r>
          </a:p>
        </p:txBody>
      </p:sp>
    </p:spTree>
    <p:extLst>
      <p:ext uri="{BB962C8B-B14F-4D97-AF65-F5344CB8AC3E}">
        <p14:creationId xmlns:p14="http://schemas.microsoft.com/office/powerpoint/2010/main" val="31744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uiExpand="1" build="allAtOnce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6" name="Rounded Rectangular Callout 17"/>
          <p:cNvSpPr/>
          <p:nvPr/>
        </p:nvSpPr>
        <p:spPr>
          <a:xfrm>
            <a:off x="76200" y="99805"/>
            <a:ext cx="8991600" cy="12817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CRISIS facing the church: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/>
              <a:t>DISUNITY and DIVISION</a:t>
            </a:r>
          </a:p>
        </p:txBody>
      </p:sp>
      <p:sp>
        <p:nvSpPr>
          <p:cNvPr id="13" name="Rounded Rectangular Callout 13"/>
          <p:cNvSpPr/>
          <p:nvPr/>
        </p:nvSpPr>
        <p:spPr>
          <a:xfrm>
            <a:off x="0" y="1381523"/>
            <a:ext cx="9144000" cy="74831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Disunity can do catastrophic damage to the church!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61546" y="1981200"/>
            <a:ext cx="8991600" cy="102208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/>
              <a:t>We have seen God make a big deal out of seemingly minor issues – why? </a:t>
            </a:r>
            <a:endParaRPr lang="en-US" sz="3100" b="1" i="1" dirty="0"/>
          </a:p>
        </p:txBody>
      </p:sp>
      <p:sp>
        <p:nvSpPr>
          <p:cNvPr id="11" name="Rounded Rectangular Callout 13"/>
          <p:cNvSpPr/>
          <p:nvPr/>
        </p:nvSpPr>
        <p:spPr>
          <a:xfrm>
            <a:off x="76200" y="3973068"/>
            <a:ext cx="8991600" cy="903732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/>
              <a:t>The major threats to the church haven’t changed all that much… </a:t>
            </a:r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xmlns="" id="{91A0CDA5-374A-4B8B-8F08-FBEA8344AF04}"/>
              </a:ext>
            </a:extLst>
          </p:cNvPr>
          <p:cNvSpPr/>
          <p:nvPr/>
        </p:nvSpPr>
        <p:spPr>
          <a:xfrm>
            <a:off x="76200" y="3083061"/>
            <a:ext cx="8991600" cy="80314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100" b="1" dirty="0"/>
              <a:t>Because they extrapolate out into big issues</a:t>
            </a:r>
            <a:endParaRPr lang="en-US" sz="3100" b="1" i="1" dirty="0"/>
          </a:p>
        </p:txBody>
      </p:sp>
    </p:spTree>
    <p:extLst>
      <p:ext uri="{BB962C8B-B14F-4D97-AF65-F5344CB8AC3E}">
        <p14:creationId xmlns:p14="http://schemas.microsoft.com/office/powerpoint/2010/main" val="17532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352801"/>
            <a:ext cx="91440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6:2 </a:t>
            </a:r>
            <a:r>
              <a:rPr lang="en-US" sz="3200" dirty="0"/>
              <a:t>So the twelve summoned the </a:t>
            </a:r>
            <a:r>
              <a:rPr lang="en-US" sz="3200" b="1" u="sng" dirty="0">
                <a:solidFill>
                  <a:srgbClr val="002060"/>
                </a:solidFill>
              </a:rPr>
              <a:t>congregation of the  disciples</a:t>
            </a:r>
            <a:r>
              <a:rPr lang="en-US" sz="3200" dirty="0"/>
              <a:t> and said, “It is not desirable for us to neglect the word of God in order to serve tables. </a:t>
            </a:r>
            <a:r>
              <a:rPr lang="en-US" sz="3200" b="1" baseline="30000" dirty="0"/>
              <a:t>3 </a:t>
            </a:r>
            <a:r>
              <a:rPr lang="en-US" sz="3200" dirty="0"/>
              <a:t>Therefore, brethren, select from among you seven men of good reputation, full of the Spirit and of wisdom, whom we may put in charge of this task. </a:t>
            </a:r>
            <a:r>
              <a:rPr lang="en-US" sz="3200" b="1" baseline="30000" dirty="0"/>
              <a:t>4 </a:t>
            </a:r>
            <a:r>
              <a:rPr lang="en-US" sz="3200" dirty="0"/>
              <a:t>But we will devote ourselves to prayer and to the ministry of the word.”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They acknowledged the problem, and set about solving it promptly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64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352801"/>
            <a:ext cx="91440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6:2 </a:t>
            </a:r>
            <a:r>
              <a:rPr lang="en-US" sz="3200" dirty="0"/>
              <a:t>So the twelve summoned the congregation of the  disciples and said, “</a:t>
            </a:r>
            <a:r>
              <a:rPr lang="en-US" sz="3100" b="1" u="sng" dirty="0">
                <a:solidFill>
                  <a:srgbClr val="002060"/>
                </a:solidFill>
              </a:rPr>
              <a:t>It is not desirable for us to neglect the word of God in order to serve tables</a:t>
            </a:r>
            <a:r>
              <a:rPr lang="en-US" sz="3200" dirty="0"/>
              <a:t>. </a:t>
            </a:r>
            <a:r>
              <a:rPr lang="en-US" sz="3200" b="1" baseline="30000" dirty="0"/>
              <a:t>3 </a:t>
            </a:r>
            <a:r>
              <a:rPr lang="en-US" sz="3200" dirty="0"/>
              <a:t>Therefore, brethren, select from among you seven men of good reputation, full of the Spirit and of wisdom, whom we may put in charge of this task. </a:t>
            </a:r>
            <a:r>
              <a:rPr lang="en-US" sz="3200" b="1" baseline="30000" dirty="0"/>
              <a:t>4 </a:t>
            </a:r>
            <a:r>
              <a:rPr lang="en-US" sz="3200" dirty="0"/>
              <a:t>But we will devote ourselves to prayer and to the ministry of the word.”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They acknowledged the problem, and set about solving it promptly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869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5858867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858866"/>
            <a:ext cx="9144000" cy="9991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church faces a series of obstacles 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86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4800" b="1" dirty="0">
                <a:cs typeface="Andalus" pitchFamily="18" charset="-78"/>
              </a:rPr>
              <a:t>The Church in Jerusalem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28600" y="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9600" b="1" dirty="0">
                <a:cs typeface="Andalus" pitchFamily="18" charset="-78"/>
              </a:rPr>
              <a:t>Acts</a:t>
            </a:r>
            <a:endParaRPr lang="en-US" sz="80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481634"/>
            <a:ext cx="9144000" cy="14477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Pattern: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Crisis </a:t>
            </a: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Provision &amp; Perseverance  </a:t>
            </a: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Growth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Arc 10"/>
          <p:cNvSpPr/>
          <p:nvPr/>
        </p:nvSpPr>
        <p:spPr>
          <a:xfrm>
            <a:off x="457200" y="1676400"/>
            <a:ext cx="8153400" cy="780288"/>
          </a:xfrm>
          <a:prstGeom prst="arc">
            <a:avLst>
              <a:gd name="adj1" fmla="val 10803494"/>
              <a:gd name="adj2" fmla="val 15650"/>
            </a:avLst>
          </a:prstGeom>
          <a:ln w="762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7"/>
          <p:cNvSpPr/>
          <p:nvPr/>
        </p:nvSpPr>
        <p:spPr>
          <a:xfrm>
            <a:off x="342900" y="2816352"/>
            <a:ext cx="8458200" cy="68884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Theme:</a:t>
            </a:r>
            <a:r>
              <a:rPr lang="en-US" sz="4000" b="1" i="1" dirty="0"/>
              <a:t> You’re only making it stronger! </a:t>
            </a:r>
          </a:p>
        </p:txBody>
      </p:sp>
    </p:spTree>
    <p:extLst>
      <p:ext uri="{BB962C8B-B14F-4D97-AF65-F5344CB8AC3E}">
        <p14:creationId xmlns:p14="http://schemas.microsoft.com/office/powerpoint/2010/main" val="38031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352801"/>
            <a:ext cx="91440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6:2 </a:t>
            </a:r>
            <a:r>
              <a:rPr lang="en-US" sz="3200" dirty="0"/>
              <a:t>So the twelve summoned the congregation of the  disciples and said, “</a:t>
            </a:r>
            <a:r>
              <a:rPr lang="en-US" sz="3100" b="1" u="sng" dirty="0">
                <a:solidFill>
                  <a:srgbClr val="002060"/>
                </a:solidFill>
              </a:rPr>
              <a:t>It is not desirable for us to neglect the word of God in order to serve tables</a:t>
            </a:r>
            <a:r>
              <a:rPr lang="en-US" sz="3200" dirty="0"/>
              <a:t>. </a:t>
            </a:r>
            <a:r>
              <a:rPr lang="en-US" sz="3200" b="1" baseline="30000" dirty="0"/>
              <a:t>3 </a:t>
            </a:r>
            <a:r>
              <a:rPr lang="en-US" sz="3200" dirty="0"/>
              <a:t>Therefore, brethren, select from among you seven men of good reputation, full of the Spirit and of wisdom, whom we may put in charge of this task. </a:t>
            </a:r>
            <a:r>
              <a:rPr lang="en-US" sz="3200" b="1" baseline="30000" dirty="0"/>
              <a:t>4 </a:t>
            </a:r>
            <a:r>
              <a:rPr lang="en-US" sz="3200" dirty="0"/>
              <a:t>But we will devote ourselves to prayer and to the ministry of the word.”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Unity is super-important, but the gospel is mission-critical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4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352801"/>
            <a:ext cx="91440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6:2 </a:t>
            </a:r>
            <a:r>
              <a:rPr lang="en-US" sz="3200" dirty="0"/>
              <a:t>So the twelve summoned the congregation of the  disciples and said, “</a:t>
            </a:r>
            <a:r>
              <a:rPr lang="en-US" sz="3100" dirty="0"/>
              <a:t>It is not desirable for us to neglect the word of God in order to serve tables</a:t>
            </a:r>
            <a:r>
              <a:rPr lang="en-US" sz="3200" dirty="0"/>
              <a:t>. </a:t>
            </a:r>
            <a:r>
              <a:rPr lang="en-US" sz="3200" b="1" baseline="30000" dirty="0"/>
              <a:t>3 </a:t>
            </a:r>
            <a:r>
              <a:rPr lang="en-US" sz="3200" dirty="0"/>
              <a:t>Therefore, brethren, </a:t>
            </a:r>
            <a:r>
              <a:rPr lang="en-US" sz="3200" b="1" u="sng" dirty="0">
                <a:solidFill>
                  <a:srgbClr val="002060"/>
                </a:solidFill>
              </a:rPr>
              <a:t>select from among you seven men </a:t>
            </a:r>
            <a:r>
              <a:rPr lang="en-US" sz="3200" dirty="0"/>
              <a:t>of good reputation, full of the Spirit and of wisdom, </a:t>
            </a:r>
            <a:r>
              <a:rPr lang="en-US" sz="3200" b="1" u="sng" dirty="0">
                <a:solidFill>
                  <a:srgbClr val="002060"/>
                </a:solidFill>
              </a:rPr>
              <a:t>whom we may put in charge of this task</a:t>
            </a:r>
            <a:r>
              <a:rPr lang="en-US" sz="3200" dirty="0"/>
              <a:t>. </a:t>
            </a:r>
            <a:r>
              <a:rPr lang="en-US" sz="3200" b="1" baseline="30000" dirty="0"/>
              <a:t>4 </a:t>
            </a:r>
            <a:r>
              <a:rPr lang="en-US" sz="3200" dirty="0"/>
              <a:t>But we will devote ourselves to prayer and to the ministry of the word.”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Unity is super-important, but the gospel is mission-critical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3108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352801"/>
            <a:ext cx="91440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6:2 </a:t>
            </a:r>
            <a:r>
              <a:rPr lang="en-US" sz="3200" dirty="0"/>
              <a:t>So the twelve summoned the congregation of the  disciples and said, “</a:t>
            </a:r>
            <a:r>
              <a:rPr lang="en-US" sz="3100" dirty="0"/>
              <a:t>It is not desirable for us to neglect the word of God in order to serve tables</a:t>
            </a:r>
            <a:r>
              <a:rPr lang="en-US" sz="3200" dirty="0"/>
              <a:t>. </a:t>
            </a:r>
            <a:r>
              <a:rPr lang="en-US" sz="3200" b="1" baseline="30000" dirty="0"/>
              <a:t>3 </a:t>
            </a:r>
            <a:r>
              <a:rPr lang="en-US" sz="3200" dirty="0"/>
              <a:t>Therefore, brethren, select from among you seven men of good reputation, full of the Spirit and of wisdom, whom we may put in charge of this task. </a:t>
            </a:r>
            <a:r>
              <a:rPr lang="en-US" sz="3200" b="1" baseline="30000" dirty="0"/>
              <a:t>4 </a:t>
            </a:r>
            <a:r>
              <a:rPr lang="en-US" sz="3200" b="1" u="sng" dirty="0">
                <a:solidFill>
                  <a:srgbClr val="002060"/>
                </a:solidFill>
              </a:rPr>
              <a:t>But we will devote ourselves to prayer and to the ministry of the word</a:t>
            </a:r>
            <a:r>
              <a:rPr lang="en-US" sz="3200" dirty="0"/>
              <a:t>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Unity is super-important, but the gospel is mission-critical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1063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352801"/>
            <a:ext cx="91440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6:2 </a:t>
            </a:r>
            <a:r>
              <a:rPr lang="en-US" sz="3200" dirty="0"/>
              <a:t>So the twelve summoned the congregation of the  disciples and said, “</a:t>
            </a:r>
            <a:r>
              <a:rPr lang="en-US" sz="3100" dirty="0"/>
              <a:t>It is not desirable for us to neglect the word of God in order to serve tables</a:t>
            </a:r>
            <a:r>
              <a:rPr lang="en-US" sz="3200" dirty="0"/>
              <a:t>. </a:t>
            </a:r>
            <a:r>
              <a:rPr lang="en-US" sz="3200" b="1" baseline="30000" dirty="0"/>
              <a:t>3 </a:t>
            </a:r>
            <a:r>
              <a:rPr lang="en-US" sz="3200" dirty="0"/>
              <a:t>Therefore, brethren, select from among you seven </a:t>
            </a:r>
            <a:r>
              <a:rPr lang="en-US" sz="3200" b="1" u="sng" dirty="0">
                <a:solidFill>
                  <a:srgbClr val="002060"/>
                </a:solidFill>
              </a:rPr>
              <a:t>men of good reputation, full of the Spirit and of wisdom</a:t>
            </a:r>
            <a:r>
              <a:rPr lang="en-US" sz="3200" dirty="0"/>
              <a:t>, whom we may put in charge of this task. </a:t>
            </a:r>
            <a:r>
              <a:rPr lang="en-US" sz="3200" b="1" baseline="30000" dirty="0"/>
              <a:t>4 </a:t>
            </a:r>
            <a:r>
              <a:rPr lang="en-US" sz="3200" dirty="0"/>
              <a:t>But we will devote ourselves to prayer and to the ministry of the word.”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Unity is super-important, but the gospel is mission-critical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0822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352801"/>
            <a:ext cx="9144000" cy="350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6:2 </a:t>
            </a:r>
            <a:r>
              <a:rPr lang="en-US" sz="3200" dirty="0"/>
              <a:t>So the twelve summoned the congregation of the  disciples and said, “</a:t>
            </a:r>
            <a:r>
              <a:rPr lang="en-US" sz="3100" dirty="0"/>
              <a:t>It is not desirable for us to neglect the word of God in order to serve tables</a:t>
            </a:r>
            <a:r>
              <a:rPr lang="en-US" sz="3200" dirty="0"/>
              <a:t>. </a:t>
            </a:r>
            <a:r>
              <a:rPr lang="en-US" sz="3200" b="1" baseline="30000" dirty="0"/>
              <a:t>3 </a:t>
            </a:r>
            <a:r>
              <a:rPr lang="en-US" sz="3200" dirty="0"/>
              <a:t>Therefore, brethren, select from among you seven </a:t>
            </a:r>
            <a:r>
              <a:rPr lang="en-US" sz="3200" b="1" u="sng" dirty="0">
                <a:solidFill>
                  <a:srgbClr val="002060"/>
                </a:solidFill>
              </a:rPr>
              <a:t>men of good reputation, full of the Spirit and of wisdom</a:t>
            </a:r>
            <a:r>
              <a:rPr lang="en-US" sz="3200" dirty="0"/>
              <a:t>, whom we may put in charge of this task. </a:t>
            </a:r>
            <a:r>
              <a:rPr lang="en-US" sz="3200" b="1" baseline="30000" dirty="0"/>
              <a:t>4 </a:t>
            </a:r>
            <a:r>
              <a:rPr lang="en-US" sz="3200" dirty="0"/>
              <a:t>But we will devote ourselves to prayer and to the ministry of the word.”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Spiritual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men of high-quality 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38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7010400" cy="4673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B8CB26-D710-4B3A-99AB-3740B66B203A}"/>
              </a:ext>
            </a:extLst>
          </p:cNvPr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Spiritual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men of high-quality 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886199"/>
            <a:ext cx="9144000" cy="2971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/>
              <a:t>6:5 </a:t>
            </a:r>
            <a:r>
              <a:rPr lang="en-US" sz="3100" dirty="0"/>
              <a:t>The statement found approval with the whole congregation; and they chose Stephen, a man full of faith and of the Holy Spirit, and Philip, </a:t>
            </a:r>
            <a:r>
              <a:rPr lang="en-US" sz="3100" dirty="0" err="1"/>
              <a:t>Prochorus</a:t>
            </a:r>
            <a:r>
              <a:rPr lang="en-US" sz="3100" dirty="0"/>
              <a:t>, Nicanor, </a:t>
            </a:r>
            <a:r>
              <a:rPr lang="en-US" sz="3100" dirty="0" err="1"/>
              <a:t>Timon</a:t>
            </a:r>
            <a:r>
              <a:rPr lang="en-US" sz="3100" dirty="0"/>
              <a:t>, </a:t>
            </a:r>
            <a:r>
              <a:rPr lang="en-US" sz="3100" dirty="0" err="1"/>
              <a:t>Parmenas</a:t>
            </a:r>
            <a:r>
              <a:rPr lang="en-US" sz="3100" dirty="0"/>
              <a:t> and Nicolas, a proselyte from Antioch. </a:t>
            </a:r>
            <a:r>
              <a:rPr lang="en-US" sz="3100" b="1" baseline="30000" dirty="0"/>
              <a:t>6 </a:t>
            </a:r>
            <a:r>
              <a:rPr lang="en-US" sz="3100" dirty="0"/>
              <a:t>And these they brought before the apostles; and after praying, </a:t>
            </a:r>
            <a:r>
              <a:rPr lang="en-US" sz="3100" b="1" u="sng" dirty="0">
                <a:solidFill>
                  <a:srgbClr val="002060"/>
                </a:solidFill>
              </a:rPr>
              <a:t>they laid their hands on them</a:t>
            </a:r>
            <a:r>
              <a:rPr lang="en-US" sz="3100" dirty="0"/>
              <a:t>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886199"/>
            <a:ext cx="9144000" cy="2971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/>
              <a:t>6:5 </a:t>
            </a:r>
            <a:r>
              <a:rPr lang="en-US" sz="3100" dirty="0"/>
              <a:t>The statement found approval with the whole congregation; and they chose </a:t>
            </a:r>
            <a:r>
              <a:rPr lang="en-US" sz="3100" b="1" u="sng" dirty="0">
                <a:solidFill>
                  <a:srgbClr val="002060"/>
                </a:solidFill>
              </a:rPr>
              <a:t>Stephen, a man full of faith and of the Holy Spirit</a:t>
            </a:r>
            <a:r>
              <a:rPr lang="en-US" sz="3100" dirty="0"/>
              <a:t>, and Philip, </a:t>
            </a:r>
            <a:r>
              <a:rPr lang="en-US" sz="3100" dirty="0" err="1"/>
              <a:t>Prochorus</a:t>
            </a:r>
            <a:r>
              <a:rPr lang="en-US" sz="3100" dirty="0"/>
              <a:t>, Nicanor, </a:t>
            </a:r>
            <a:r>
              <a:rPr lang="en-US" sz="3100" dirty="0" err="1"/>
              <a:t>Timon</a:t>
            </a:r>
            <a:r>
              <a:rPr lang="en-US" sz="3100" dirty="0"/>
              <a:t>, </a:t>
            </a:r>
            <a:r>
              <a:rPr lang="en-US" sz="3100" dirty="0" err="1"/>
              <a:t>Parmenas</a:t>
            </a:r>
            <a:r>
              <a:rPr lang="en-US" sz="3100" dirty="0"/>
              <a:t> and Nicolas, a proselyte from Antioch. </a:t>
            </a:r>
            <a:r>
              <a:rPr lang="en-US" sz="3100" b="1" baseline="30000" dirty="0"/>
              <a:t>6 </a:t>
            </a:r>
            <a:r>
              <a:rPr lang="en-US" sz="3100" dirty="0"/>
              <a:t>And these they brought before the apostles; and after praying, they laid their hands on them.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4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886199"/>
            <a:ext cx="9144000" cy="2971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/>
              <a:t>6:5 </a:t>
            </a:r>
            <a:r>
              <a:rPr lang="en-US" sz="3100" dirty="0"/>
              <a:t>The statement found approval with the whole congregation; and they chose Stephen, a man full of faith and of the Holy Spirit, </a:t>
            </a:r>
            <a:r>
              <a:rPr lang="en-US" sz="3100" b="1" u="sng" dirty="0">
                <a:solidFill>
                  <a:srgbClr val="002060"/>
                </a:solidFill>
              </a:rPr>
              <a:t>and Philip</a:t>
            </a:r>
            <a:r>
              <a:rPr lang="en-US" sz="3100" dirty="0"/>
              <a:t>, </a:t>
            </a:r>
            <a:r>
              <a:rPr lang="en-US" sz="3100" dirty="0" err="1"/>
              <a:t>Prochorus</a:t>
            </a:r>
            <a:r>
              <a:rPr lang="en-US" sz="3100" dirty="0"/>
              <a:t>, Nicanor, </a:t>
            </a:r>
            <a:r>
              <a:rPr lang="en-US" sz="3100" dirty="0" err="1"/>
              <a:t>Timon</a:t>
            </a:r>
            <a:r>
              <a:rPr lang="en-US" sz="3100" dirty="0"/>
              <a:t>, </a:t>
            </a:r>
            <a:r>
              <a:rPr lang="en-US" sz="3100" dirty="0" err="1"/>
              <a:t>Parmenas</a:t>
            </a:r>
            <a:r>
              <a:rPr lang="en-US" sz="3100" dirty="0"/>
              <a:t> and Nicolas, a proselyte from Antioch. </a:t>
            </a:r>
            <a:r>
              <a:rPr lang="en-US" sz="3100" b="1" baseline="30000" dirty="0"/>
              <a:t>6 </a:t>
            </a:r>
            <a:r>
              <a:rPr lang="en-US" sz="3100" dirty="0"/>
              <a:t>And these they brought before the apostles; and after praying, they laid their hands on them.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13"/>
          <p:cNvSpPr/>
          <p:nvPr/>
        </p:nvSpPr>
        <p:spPr>
          <a:xfrm>
            <a:off x="228600" y="3121025"/>
            <a:ext cx="74676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They are putting forward their </a:t>
            </a:r>
            <a:r>
              <a:rPr lang="en-US" sz="3400" b="1" i="1" dirty="0"/>
              <a:t>best</a:t>
            </a:r>
            <a:r>
              <a:rPr lang="en-US" sz="3400" b="1" dirty="0"/>
              <a:t> men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8730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886199"/>
            <a:ext cx="9144000" cy="2971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/>
              <a:t>6:5 </a:t>
            </a:r>
            <a:r>
              <a:rPr lang="en-US" sz="3100" dirty="0"/>
              <a:t>The statement found approval with the whole congregation; and they chose Stephen, a man full of faith and of the Holy Spirit, and Philip, </a:t>
            </a:r>
            <a:r>
              <a:rPr lang="en-US" sz="3000" b="1" u="sng" dirty="0" err="1">
                <a:solidFill>
                  <a:srgbClr val="002060"/>
                </a:solidFill>
              </a:rPr>
              <a:t>Prochorus</a:t>
            </a:r>
            <a:r>
              <a:rPr lang="en-US" sz="3000" b="1" u="sng" dirty="0">
                <a:solidFill>
                  <a:srgbClr val="002060"/>
                </a:solidFill>
              </a:rPr>
              <a:t>, Nicanor, </a:t>
            </a:r>
            <a:r>
              <a:rPr lang="en-US" sz="3000" b="1" u="sng" dirty="0" err="1">
                <a:solidFill>
                  <a:srgbClr val="002060"/>
                </a:solidFill>
              </a:rPr>
              <a:t>Timon</a:t>
            </a:r>
            <a:r>
              <a:rPr lang="en-US" sz="3000" b="1" u="sng" dirty="0">
                <a:solidFill>
                  <a:srgbClr val="002060"/>
                </a:solidFill>
              </a:rPr>
              <a:t>, </a:t>
            </a:r>
            <a:r>
              <a:rPr lang="en-US" sz="3000" b="1" u="sng" dirty="0" err="1">
                <a:solidFill>
                  <a:srgbClr val="002060"/>
                </a:solidFill>
              </a:rPr>
              <a:t>Parmenas</a:t>
            </a:r>
            <a:r>
              <a:rPr lang="en-US" sz="3000" b="1" u="sng" dirty="0">
                <a:solidFill>
                  <a:srgbClr val="002060"/>
                </a:solidFill>
              </a:rPr>
              <a:t> and Nicolas</a:t>
            </a:r>
            <a:r>
              <a:rPr lang="en-US" sz="3100" dirty="0"/>
              <a:t>, a proselyte from Antioch. </a:t>
            </a:r>
            <a:r>
              <a:rPr lang="en-US" sz="3100" b="1" baseline="30000" dirty="0"/>
              <a:t>6 </a:t>
            </a:r>
            <a:r>
              <a:rPr lang="en-US" sz="3100" dirty="0"/>
              <a:t>And these they brought before the apostles; and after praying, they laid their hands on them.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31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886199"/>
            <a:ext cx="9144000" cy="2971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/>
              <a:t>6:5 </a:t>
            </a:r>
            <a:r>
              <a:rPr lang="en-US" sz="3100" dirty="0"/>
              <a:t>The statement found approval with the whole congregation; and they chose Stephen, a man full of faith and of the Holy Spirit, and Philip, </a:t>
            </a:r>
            <a:r>
              <a:rPr lang="en-US" sz="3000" dirty="0" err="1"/>
              <a:t>Prochorus</a:t>
            </a:r>
            <a:r>
              <a:rPr lang="en-US" sz="3000" dirty="0"/>
              <a:t>, Nicanor, </a:t>
            </a:r>
            <a:r>
              <a:rPr lang="en-US" sz="3000" dirty="0" err="1"/>
              <a:t>Timon</a:t>
            </a:r>
            <a:r>
              <a:rPr lang="en-US" sz="3000" dirty="0"/>
              <a:t>, </a:t>
            </a:r>
            <a:r>
              <a:rPr lang="en-US" sz="3000" dirty="0" err="1"/>
              <a:t>Parmenas</a:t>
            </a:r>
            <a:r>
              <a:rPr lang="en-US" sz="3000" dirty="0"/>
              <a:t> and </a:t>
            </a:r>
            <a:r>
              <a:rPr lang="en-US" sz="3000" b="1" u="sng" dirty="0">
                <a:solidFill>
                  <a:srgbClr val="002060"/>
                </a:solidFill>
              </a:rPr>
              <a:t>Nicolas</a:t>
            </a:r>
            <a:r>
              <a:rPr lang="en-US" sz="3100" b="1" u="sng" dirty="0">
                <a:solidFill>
                  <a:srgbClr val="002060"/>
                </a:solidFill>
              </a:rPr>
              <a:t>, a proselyte from Antioch</a:t>
            </a:r>
            <a:r>
              <a:rPr lang="en-US" sz="3100" dirty="0"/>
              <a:t>. </a:t>
            </a:r>
            <a:r>
              <a:rPr lang="en-US" sz="3100" b="1" baseline="30000" dirty="0"/>
              <a:t>6 </a:t>
            </a:r>
            <a:r>
              <a:rPr lang="en-US" sz="3100" dirty="0"/>
              <a:t>And these they brought before the apostles; and after praying, they laid their hands on them.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5" name="Rounded Rectangular Callout 13"/>
          <p:cNvSpPr/>
          <p:nvPr/>
        </p:nvSpPr>
        <p:spPr>
          <a:xfrm>
            <a:off x="228600" y="3121025"/>
            <a:ext cx="61722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They handled it with sensitivity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17525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5858867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858866"/>
            <a:ext cx="9144000" cy="9991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church faces a series of obstacles 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86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4800" b="1" dirty="0">
                <a:cs typeface="Andalus" pitchFamily="18" charset="-78"/>
              </a:rPr>
              <a:t>The Church in Jerusalem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28600" y="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9600" b="1" dirty="0">
                <a:cs typeface="Andalus" pitchFamily="18" charset="-78"/>
              </a:rPr>
              <a:t>Acts</a:t>
            </a:r>
            <a:endParaRPr lang="en-US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465138"/>
            <a:ext cx="9144000" cy="3389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5:41 </a:t>
            </a:r>
            <a:r>
              <a:rPr lang="en-US" sz="3600" dirty="0"/>
              <a:t>. . . So they went on their way from the presence of the Council, rejoicing that they had been considered worthy to suffer shame for His name.  </a:t>
            </a:r>
            <a:r>
              <a:rPr lang="en-US" sz="3600" b="1" baseline="30000" dirty="0"/>
              <a:t>42 </a:t>
            </a:r>
            <a:r>
              <a:rPr lang="en-US" sz="3600" dirty="0"/>
              <a:t>And every day, in the temple and from house to house, they kept right on teaching and preaching Jesus as the Christ.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468841"/>
            <a:ext cx="9144000" cy="33891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5:41 </a:t>
            </a:r>
            <a:r>
              <a:rPr lang="en-US" sz="3600" dirty="0"/>
              <a:t>. . . So they went on their way from the presence of the Council, rejoicing that they had been considered worthy to suffer shame for His name.  </a:t>
            </a:r>
            <a:r>
              <a:rPr lang="en-US" sz="3600" b="1" baseline="30000" dirty="0"/>
              <a:t>42 </a:t>
            </a:r>
            <a:r>
              <a:rPr lang="en-US" sz="3600" dirty="0"/>
              <a:t>And every day, in the temple and from house to house, </a:t>
            </a:r>
            <a:r>
              <a:rPr lang="en-US" sz="3600" b="1" u="sng" dirty="0">
                <a:solidFill>
                  <a:srgbClr val="002060"/>
                </a:solidFill>
              </a:rPr>
              <a:t>they kept right on</a:t>
            </a:r>
            <a:r>
              <a:rPr lang="en-US" sz="3600" dirty="0"/>
              <a:t> teaching and preaching Jesus as the Christ.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481634"/>
            <a:ext cx="9144000" cy="14477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Pattern: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Crisis </a:t>
            </a: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Provision &amp; Perseverance  </a:t>
            </a: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Growth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ounded Rectangular Callout 17"/>
          <p:cNvSpPr/>
          <p:nvPr/>
        </p:nvSpPr>
        <p:spPr>
          <a:xfrm>
            <a:off x="342900" y="2816352"/>
            <a:ext cx="8458200" cy="68884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Theme:</a:t>
            </a:r>
            <a:r>
              <a:rPr lang="en-US" sz="4000" b="1" i="1" dirty="0"/>
              <a:t> You’re only making it stronger! </a:t>
            </a:r>
          </a:p>
        </p:txBody>
      </p:sp>
      <p:sp>
        <p:nvSpPr>
          <p:cNvPr id="11" name="Arc 10"/>
          <p:cNvSpPr/>
          <p:nvPr/>
        </p:nvSpPr>
        <p:spPr>
          <a:xfrm>
            <a:off x="457200" y="1676400"/>
            <a:ext cx="8153400" cy="780288"/>
          </a:xfrm>
          <a:prstGeom prst="arc">
            <a:avLst>
              <a:gd name="adj1" fmla="val 10803494"/>
              <a:gd name="adj2" fmla="val 15650"/>
            </a:avLst>
          </a:prstGeom>
          <a:ln w="762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3360862"/>
            <a:ext cx="9144000" cy="14477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Pattern: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Crisis </a:t>
            </a: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Provision &amp; Perseverance  </a:t>
            </a: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Growth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ular Callout 17"/>
          <p:cNvSpPr/>
          <p:nvPr/>
        </p:nvSpPr>
        <p:spPr>
          <a:xfrm>
            <a:off x="342900" y="1585067"/>
            <a:ext cx="8458200" cy="68884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Theme:</a:t>
            </a:r>
            <a:r>
              <a:rPr lang="en-US" sz="4000" b="1" i="1" dirty="0"/>
              <a:t> You’re only making it stronger! </a:t>
            </a:r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xmlns="" id="{75077E43-2112-488A-B911-BB1C088ECBE5}"/>
              </a:ext>
            </a:extLst>
          </p:cNvPr>
          <p:cNvSpPr/>
          <p:nvPr/>
        </p:nvSpPr>
        <p:spPr>
          <a:xfrm>
            <a:off x="190500" y="2362200"/>
            <a:ext cx="8763000" cy="99377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God is using the challenge to grow the church quantitatively and qualitatively 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28280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17"/>
          <p:cNvSpPr/>
          <p:nvPr/>
        </p:nvSpPr>
        <p:spPr>
          <a:xfrm>
            <a:off x="342900" y="1585067"/>
            <a:ext cx="8458200" cy="68884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Theme:</a:t>
            </a:r>
            <a:r>
              <a:rPr lang="en-US" sz="4000" b="1" i="1" dirty="0"/>
              <a:t> You’re only making it stronger! </a:t>
            </a:r>
          </a:p>
        </p:txBody>
      </p:sp>
      <p:sp>
        <p:nvSpPr>
          <p:cNvPr id="7" name="Rounded Rectangular Callout 13"/>
          <p:cNvSpPr/>
          <p:nvPr/>
        </p:nvSpPr>
        <p:spPr>
          <a:xfrm>
            <a:off x="1028700" y="2333019"/>
            <a:ext cx="70866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Important: “the passing of the torch” </a:t>
            </a:r>
            <a:endParaRPr lang="en-US" sz="3400" b="1" i="1" dirty="0"/>
          </a:p>
        </p:txBody>
      </p:sp>
      <p:sp>
        <p:nvSpPr>
          <p:cNvPr id="9" name="Rounded Rectangular Callout 13"/>
          <p:cNvSpPr/>
          <p:nvPr/>
        </p:nvSpPr>
        <p:spPr>
          <a:xfrm>
            <a:off x="392723" y="3008073"/>
            <a:ext cx="84582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Holy Spirit working through non-Apostles</a:t>
            </a:r>
            <a:endParaRPr lang="en-US" sz="3400" b="1" i="1" dirty="0"/>
          </a:p>
        </p:txBody>
      </p:sp>
      <p:sp>
        <p:nvSpPr>
          <p:cNvPr id="10" name="Rounded Rectangular Callout 13"/>
          <p:cNvSpPr/>
          <p:nvPr/>
        </p:nvSpPr>
        <p:spPr>
          <a:xfrm>
            <a:off x="240323" y="3683127"/>
            <a:ext cx="8763000" cy="10731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God is doing His work through the ever-growing “congregation” of His people</a:t>
            </a:r>
          </a:p>
        </p:txBody>
      </p:sp>
    </p:spTree>
    <p:extLst>
      <p:ext uri="{BB962C8B-B14F-4D97-AF65-F5344CB8AC3E}">
        <p14:creationId xmlns:p14="http://schemas.microsoft.com/office/powerpoint/2010/main" val="24956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1" name="Rounded Rectangular Callout 13"/>
          <p:cNvSpPr/>
          <p:nvPr/>
        </p:nvSpPr>
        <p:spPr>
          <a:xfrm>
            <a:off x="58615" y="3029692"/>
            <a:ext cx="8991600" cy="7048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Increasing capacity… preparing them for growth</a:t>
            </a:r>
            <a:endParaRPr lang="en-US" sz="3400" b="1" i="1" dirty="0"/>
          </a:p>
        </p:txBody>
      </p:sp>
      <p:sp>
        <p:nvSpPr>
          <p:cNvPr id="12" name="Rounded Rectangular Callout 13"/>
          <p:cNvSpPr/>
          <p:nvPr/>
        </p:nvSpPr>
        <p:spPr>
          <a:xfrm>
            <a:off x="76200" y="2354511"/>
            <a:ext cx="89916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God is raising up a new crop of leaders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1546" y="3803650"/>
            <a:ext cx="8991600" cy="996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Foreshadows the expansion of the gospel – a church about to spill its banks</a:t>
            </a:r>
          </a:p>
        </p:txBody>
      </p:sp>
      <p:sp>
        <p:nvSpPr>
          <p:cNvPr id="15" name="Rounded Rectangular Callout 17"/>
          <p:cNvSpPr/>
          <p:nvPr/>
        </p:nvSpPr>
        <p:spPr>
          <a:xfrm>
            <a:off x="342900" y="1585067"/>
            <a:ext cx="8458200" cy="68884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Theme:</a:t>
            </a:r>
            <a:r>
              <a:rPr lang="en-US" sz="4000" b="1" i="1" dirty="0"/>
              <a:t> You’re only making it stronger! </a:t>
            </a:r>
          </a:p>
        </p:txBody>
      </p:sp>
    </p:spTree>
    <p:extLst>
      <p:ext uri="{BB962C8B-B14F-4D97-AF65-F5344CB8AC3E}">
        <p14:creationId xmlns:p14="http://schemas.microsoft.com/office/powerpoint/2010/main" val="36944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1" name="Rounded Rectangular Callout 17"/>
          <p:cNvSpPr/>
          <p:nvPr/>
        </p:nvSpPr>
        <p:spPr>
          <a:xfrm>
            <a:off x="304800" y="236661"/>
            <a:ext cx="8458200" cy="11620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Once again, God has made a provision to overcome the challenge</a:t>
            </a:r>
            <a:endParaRPr lang="en-US" sz="4000" b="1" i="1" dirty="0"/>
          </a:p>
        </p:txBody>
      </p:sp>
      <p:sp>
        <p:nvSpPr>
          <p:cNvPr id="15" name="Rounded Rectangular Callout 13"/>
          <p:cNvSpPr/>
          <p:nvPr/>
        </p:nvSpPr>
        <p:spPr>
          <a:xfrm>
            <a:off x="3657600" y="1413658"/>
            <a:ext cx="5410200" cy="6159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And the provision is PEOPLE</a:t>
            </a:r>
            <a:endParaRPr lang="en-US" sz="3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" y="2133600"/>
            <a:ext cx="9037320" cy="15967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Matt 9:37 </a:t>
            </a:r>
            <a:r>
              <a:rPr lang="en-US" sz="3200" dirty="0">
                <a:solidFill>
                  <a:schemeClr val="bg1"/>
                </a:solidFill>
              </a:rPr>
              <a:t>“The harvest is great, but the workers are few.  </a:t>
            </a:r>
            <a:r>
              <a:rPr lang="en-US" sz="3200" b="1" baseline="30000" dirty="0">
                <a:solidFill>
                  <a:schemeClr val="bg1"/>
                </a:solidFill>
              </a:rPr>
              <a:t>38 </a:t>
            </a:r>
            <a:r>
              <a:rPr lang="en-US" sz="3200" dirty="0">
                <a:solidFill>
                  <a:schemeClr val="bg1"/>
                </a:solidFill>
              </a:rPr>
              <a:t>So pray to the Lord who is in charge of the harvest; ask him to send more workers into his fields.”</a:t>
            </a:r>
          </a:p>
        </p:txBody>
      </p:sp>
      <p:sp>
        <p:nvSpPr>
          <p:cNvPr id="10" name="Rounded Rectangular Callout 13">
            <a:extLst>
              <a:ext uri="{FF2B5EF4-FFF2-40B4-BE49-F238E27FC236}">
                <a16:creationId xmlns:a16="http://schemas.microsoft.com/office/drawing/2014/main" xmlns="" id="{42183CFA-42FB-4B81-A106-79C26FB13F38}"/>
              </a:ext>
            </a:extLst>
          </p:cNvPr>
          <p:cNvSpPr/>
          <p:nvPr/>
        </p:nvSpPr>
        <p:spPr>
          <a:xfrm>
            <a:off x="1438564" y="3810000"/>
            <a:ext cx="7696200" cy="118273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Ever think of yourself as God’s provision to the church? </a:t>
            </a:r>
            <a:endParaRPr lang="en-US" sz="3400" b="1" i="1" dirty="0"/>
          </a:p>
        </p:txBody>
      </p:sp>
    </p:spTree>
    <p:extLst>
      <p:ext uri="{BB962C8B-B14F-4D97-AF65-F5344CB8AC3E}">
        <p14:creationId xmlns:p14="http://schemas.microsoft.com/office/powerpoint/2010/main" val="893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5943600" y="381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Criteria for leadership = </a:t>
            </a:r>
            <a:r>
              <a:rPr lang="en-US" sz="40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/>
          <a:stretch/>
        </p:blipFill>
        <p:spPr>
          <a:xfrm>
            <a:off x="0" y="0"/>
            <a:ext cx="9144000" cy="4908550"/>
          </a:xfrm>
          <a:prstGeom prst="rect">
            <a:avLst/>
          </a:prstGeom>
        </p:spPr>
      </p:pic>
      <p:pic>
        <p:nvPicPr>
          <p:cNvPr id="12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4" name="Rounded Rectangular Callout 17"/>
          <p:cNvSpPr/>
          <p:nvPr/>
        </p:nvSpPr>
        <p:spPr>
          <a:xfrm>
            <a:off x="762000" y="109290"/>
            <a:ext cx="7772400" cy="121113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Christ’s church advances, unified, growing, and stronger than ever!</a:t>
            </a:r>
          </a:p>
        </p:txBody>
      </p:sp>
    </p:spTree>
    <p:extLst>
      <p:ext uri="{BB962C8B-B14F-4D97-AF65-F5344CB8AC3E}">
        <p14:creationId xmlns:p14="http://schemas.microsoft.com/office/powerpoint/2010/main" val="36305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sp>
        <p:nvSpPr>
          <p:cNvPr id="11" name="Rounded Rectangular Callout 13"/>
          <p:cNvSpPr/>
          <p:nvPr/>
        </p:nvSpPr>
        <p:spPr>
          <a:xfrm>
            <a:off x="68874" y="173443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/>
              <a:t>But the lesson is that </a:t>
            </a:r>
            <a:r>
              <a:rPr lang="en-US" sz="4200" b="1" i="1" dirty="0"/>
              <a:t>unity takes work!</a:t>
            </a:r>
          </a:p>
        </p:txBody>
      </p:sp>
    </p:spTree>
    <p:extLst>
      <p:ext uri="{BB962C8B-B14F-4D97-AF65-F5344CB8AC3E}">
        <p14:creationId xmlns:p14="http://schemas.microsoft.com/office/powerpoint/2010/main" val="38929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0" y="0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173443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/>
              <a:t>But the lesson is that </a:t>
            </a:r>
            <a:r>
              <a:rPr lang="en-US" sz="4200" b="1" i="1" dirty="0"/>
              <a:t>unity takes 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3"/>
          <p:cNvSpPr/>
          <p:nvPr/>
        </p:nvSpPr>
        <p:spPr>
          <a:xfrm>
            <a:off x="567837" y="823055"/>
            <a:ext cx="8001000" cy="54854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have unity, but it must be preserved</a:t>
            </a:r>
            <a:endParaRPr lang="en-US" sz="3600" b="1" i="1" dirty="0"/>
          </a:p>
        </p:txBody>
      </p:sp>
      <p:sp>
        <p:nvSpPr>
          <p:cNvPr id="12" name="Rounded Rectangular Callout 13"/>
          <p:cNvSpPr/>
          <p:nvPr/>
        </p:nvSpPr>
        <p:spPr>
          <a:xfrm>
            <a:off x="457200" y="3810000"/>
            <a:ext cx="8329246" cy="54345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Because it WILL be tested and challenged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1095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173443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/>
              <a:t>But the lesson is that </a:t>
            </a:r>
            <a:r>
              <a:rPr lang="en-US" sz="4200" b="1" i="1" dirty="0"/>
              <a:t>unity takes 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3"/>
          <p:cNvSpPr/>
          <p:nvPr/>
        </p:nvSpPr>
        <p:spPr>
          <a:xfrm>
            <a:off x="567837" y="823055"/>
            <a:ext cx="8001000" cy="54854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have unity, but it must be preserved</a:t>
            </a:r>
            <a:endParaRPr lang="en-US" sz="3600" b="1" i="1" dirty="0"/>
          </a:p>
        </p:txBody>
      </p:sp>
      <p:sp>
        <p:nvSpPr>
          <p:cNvPr id="12" name="Rounded Rectangular Callout 13"/>
          <p:cNvSpPr/>
          <p:nvPr/>
        </p:nvSpPr>
        <p:spPr>
          <a:xfrm>
            <a:off x="457200" y="3810000"/>
            <a:ext cx="8329246" cy="54345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Because it WILL be tested and challenged</a:t>
            </a:r>
            <a:endParaRPr lang="en-US" sz="3600" b="1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72505" y="1478280"/>
            <a:ext cx="8826422" cy="225552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We have every reason to be divided!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A factious culture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A diverse church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On top of that – we’re </a:t>
            </a:r>
            <a:r>
              <a:rPr lang="en-US" sz="3600" b="1" i="1" dirty="0"/>
              <a:t>sinners</a:t>
            </a:r>
            <a:r>
              <a:rPr lang="en-US" sz="3600" b="1" dirty="0"/>
              <a:t>!</a:t>
            </a:r>
          </a:p>
        </p:txBody>
      </p:sp>
      <p:sp>
        <p:nvSpPr>
          <p:cNvPr id="15" name="Rounded Rectangular Callout 13"/>
          <p:cNvSpPr/>
          <p:nvPr/>
        </p:nvSpPr>
        <p:spPr>
          <a:xfrm>
            <a:off x="145073" y="4441850"/>
            <a:ext cx="8826422" cy="112075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/>
              <a:t>Different backgrounds, ethnicities, political persuasions, generations, personalities, opinions…</a:t>
            </a:r>
          </a:p>
        </p:txBody>
      </p:sp>
    </p:spTree>
    <p:extLst>
      <p:ext uri="{BB962C8B-B14F-4D97-AF65-F5344CB8AC3E}">
        <p14:creationId xmlns:p14="http://schemas.microsoft.com/office/powerpoint/2010/main" val="23581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173443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/>
              <a:t>But the lesson is that </a:t>
            </a:r>
            <a:r>
              <a:rPr lang="en-US" sz="4200" b="1" i="1" dirty="0"/>
              <a:t>unity takes 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3"/>
          <p:cNvSpPr/>
          <p:nvPr/>
        </p:nvSpPr>
        <p:spPr>
          <a:xfrm>
            <a:off x="567837" y="823055"/>
            <a:ext cx="8001000" cy="54854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have unity, but it must be preserved</a:t>
            </a:r>
            <a:endParaRPr lang="en-US" sz="3600" b="1" i="1" dirty="0"/>
          </a:p>
        </p:txBody>
      </p:sp>
      <p:sp>
        <p:nvSpPr>
          <p:cNvPr id="12" name="Rounded Rectangular Callout 13"/>
          <p:cNvSpPr/>
          <p:nvPr/>
        </p:nvSpPr>
        <p:spPr>
          <a:xfrm>
            <a:off x="457200" y="3810000"/>
            <a:ext cx="8329246" cy="54345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Because it WILL be tested and challenged</a:t>
            </a:r>
            <a:endParaRPr lang="en-US" sz="3600" b="1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72505" y="1478280"/>
            <a:ext cx="8826422" cy="225552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We have every reason to be divided!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A factious culture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A diverse church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On top of that – we’re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sinners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5" name="Rounded Rectangular Callout 13"/>
          <p:cNvSpPr/>
          <p:nvPr/>
        </p:nvSpPr>
        <p:spPr>
          <a:xfrm>
            <a:off x="529737" y="2438400"/>
            <a:ext cx="8157063" cy="69585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/>
              <a:t>This is one of the biggest threats we face!</a:t>
            </a:r>
          </a:p>
        </p:txBody>
      </p:sp>
    </p:spTree>
    <p:extLst>
      <p:ext uri="{BB962C8B-B14F-4D97-AF65-F5344CB8AC3E}">
        <p14:creationId xmlns:p14="http://schemas.microsoft.com/office/powerpoint/2010/main" val="3086484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173443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/>
              <a:t>But the lesson is that </a:t>
            </a:r>
            <a:r>
              <a:rPr lang="en-US" sz="4200" b="1" i="1" dirty="0"/>
              <a:t>unity takes 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3"/>
          <p:cNvSpPr/>
          <p:nvPr/>
        </p:nvSpPr>
        <p:spPr>
          <a:xfrm>
            <a:off x="567837" y="823055"/>
            <a:ext cx="8001000" cy="54854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have unity, but it must be preserved</a:t>
            </a:r>
            <a:endParaRPr lang="en-US" sz="3600" b="1" i="1" dirty="0"/>
          </a:p>
        </p:txBody>
      </p:sp>
      <p:sp>
        <p:nvSpPr>
          <p:cNvPr id="12" name="Rounded Rectangular Callout 13"/>
          <p:cNvSpPr/>
          <p:nvPr/>
        </p:nvSpPr>
        <p:spPr>
          <a:xfrm>
            <a:off x="457200" y="3810000"/>
            <a:ext cx="8329246" cy="54345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Because it WILL be tested and challenged</a:t>
            </a:r>
            <a:endParaRPr lang="en-US" sz="3600" b="1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600200" y="1467250"/>
            <a:ext cx="5692286" cy="54345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And that takes “</a:t>
            </a:r>
            <a:r>
              <a:rPr lang="en-US" sz="3600" b="1" i="1" dirty="0"/>
              <a:t>diligence</a:t>
            </a:r>
            <a:r>
              <a:rPr lang="en-US" sz="3600" b="1" dirty="0"/>
              <a:t>”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1691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5858867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858866"/>
            <a:ext cx="9144000" cy="9991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church faces a series of obstacles …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86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4800" b="1" dirty="0">
                <a:cs typeface="Andalus" pitchFamily="18" charset="-78"/>
              </a:rPr>
              <a:t>The Church in Jerusalem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28600" y="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9600" b="1" dirty="0">
                <a:cs typeface="Andalus" pitchFamily="18" charset="-78"/>
              </a:rPr>
              <a:t>Acts</a:t>
            </a:r>
            <a:endParaRPr lang="en-US" sz="8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b="1" u="sng" dirty="0">
                <a:solidFill>
                  <a:srgbClr val="002060"/>
                </a:solidFill>
              </a:rPr>
              <a:t>Now</a:t>
            </a:r>
            <a:r>
              <a:rPr lang="en-US" sz="3600" dirty="0"/>
              <a:t> at this time while the disciples were increasing in number, a complaint arose on the part of the Hellenistic Jews against the native Hebrews,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0" y="2581952"/>
            <a:ext cx="5791200" cy="694962"/>
          </a:xfrm>
          <a:prstGeom prst="wedgeRectCallout">
            <a:avLst>
              <a:gd name="adj1" fmla="val -34323"/>
              <a:gd name="adj2" fmla="val 187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“</a:t>
            </a:r>
            <a:r>
              <a:rPr lang="en-US" sz="3200" b="1" i="1" dirty="0">
                <a:solidFill>
                  <a:schemeClr val="tx1"/>
                </a:solidFill>
              </a:rPr>
              <a:t>de”: </a:t>
            </a:r>
            <a:r>
              <a:rPr lang="en-US" sz="3200" dirty="0">
                <a:solidFill>
                  <a:schemeClr val="tx1"/>
                </a:solidFill>
              </a:rPr>
              <a:t>but, moreover, and, etc.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</a:t>
            </a:r>
            <a:r>
              <a:rPr lang="en-US" sz="3600" b="1" u="sng" dirty="0">
                <a:solidFill>
                  <a:srgbClr val="002060"/>
                </a:solidFill>
              </a:rPr>
              <a:t>while the disciples were increasing in number</a:t>
            </a:r>
            <a:r>
              <a:rPr lang="en-US" sz="3600" dirty="0"/>
              <a:t>, a complaint arose on the part of the Hellenistic Jews against the native Hebrews,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</a:t>
            </a:r>
            <a:r>
              <a:rPr lang="en-US" sz="3600" b="1" u="sng" dirty="0">
                <a:solidFill>
                  <a:srgbClr val="002060"/>
                </a:solidFill>
              </a:rPr>
              <a:t>a complaint arose </a:t>
            </a:r>
            <a:r>
              <a:rPr lang="en-US" sz="3600" dirty="0"/>
              <a:t>on the part of the Hellenistic Jews against the native Hebrews,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78441"/>
            <a:ext cx="9144000" cy="2779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6:1 </a:t>
            </a:r>
            <a:r>
              <a:rPr lang="en-US" sz="3600" dirty="0"/>
              <a:t>Now at this time while the disciples were increasing in number, a complaint arose on the part of the </a:t>
            </a:r>
            <a:r>
              <a:rPr lang="en-US" sz="3600" b="1" u="sng" dirty="0">
                <a:solidFill>
                  <a:srgbClr val="002060"/>
                </a:solidFill>
              </a:rPr>
              <a:t>Hellenistic Jews against the native Hebrews</a:t>
            </a:r>
            <a:r>
              <a:rPr lang="en-US" sz="3600" dirty="0"/>
              <a:t>, because their widows were being overlooked in the daily serving of food. </a:t>
            </a:r>
          </a:p>
          <a:p>
            <a:endParaRPr lang="en-US" dirty="0"/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76200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How can we be </a:t>
            </a:r>
            <a:r>
              <a:rPr lang="en-US" sz="3600" b="1" i="1" dirty="0">
                <a:solidFill>
                  <a:schemeClr val="bg1"/>
                </a:solidFill>
              </a:rPr>
              <a:t>diligent</a:t>
            </a:r>
            <a:r>
              <a:rPr lang="en-US" sz="3600" b="1" dirty="0">
                <a:solidFill>
                  <a:schemeClr val="bg1"/>
                </a:solidFill>
              </a:rPr>
              <a:t> to preserve our unity?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xmlns="" id="{A72D9D75-4E4B-44AC-8A38-6A5CA0FA5275}"/>
              </a:ext>
            </a:extLst>
          </p:cNvPr>
          <p:cNvSpPr/>
          <p:nvPr/>
        </p:nvSpPr>
        <p:spPr>
          <a:xfrm>
            <a:off x="228600" y="845346"/>
            <a:ext cx="8534400" cy="10596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1) We must be vigilant in noticing and responding to challenges to our unity</a:t>
            </a:r>
          </a:p>
        </p:txBody>
      </p:sp>
    </p:spTree>
    <p:extLst>
      <p:ext uri="{BB962C8B-B14F-4D97-AF65-F5344CB8AC3E}">
        <p14:creationId xmlns:p14="http://schemas.microsoft.com/office/powerpoint/2010/main" val="8554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76200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How can we be </a:t>
            </a:r>
            <a:r>
              <a:rPr lang="en-US" sz="3600" b="1" i="1" dirty="0">
                <a:solidFill>
                  <a:schemeClr val="bg1"/>
                </a:solidFill>
              </a:rPr>
              <a:t>diligent</a:t>
            </a:r>
            <a:r>
              <a:rPr lang="en-US" sz="3600" b="1" dirty="0">
                <a:solidFill>
                  <a:schemeClr val="bg1"/>
                </a:solidFill>
              </a:rPr>
              <a:t> to preserve our unity?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3">
            <a:extLst>
              <a:ext uri="{FF2B5EF4-FFF2-40B4-BE49-F238E27FC236}">
                <a16:creationId xmlns:a16="http://schemas.microsoft.com/office/drawing/2014/main" xmlns="" id="{C5BFA834-40FF-46BD-96E5-E045B07FAA89}"/>
              </a:ext>
            </a:extLst>
          </p:cNvPr>
          <p:cNvSpPr/>
          <p:nvPr/>
        </p:nvSpPr>
        <p:spPr>
          <a:xfrm>
            <a:off x="228600" y="838200"/>
            <a:ext cx="8534400" cy="10596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2) We must fight for the right mindset about one another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491F82-99F6-480E-A590-44E74A059098}"/>
              </a:ext>
            </a:extLst>
          </p:cNvPr>
          <p:cNvSpPr txBox="1"/>
          <p:nvPr/>
        </p:nvSpPr>
        <p:spPr>
          <a:xfrm>
            <a:off x="3663" y="4844562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with all humility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4D4F2605-504C-4B84-B407-52D419CF09EA}"/>
              </a:ext>
            </a:extLst>
          </p:cNvPr>
          <p:cNvSpPr/>
          <p:nvPr/>
        </p:nvSpPr>
        <p:spPr>
          <a:xfrm>
            <a:off x="914400" y="3429000"/>
            <a:ext cx="7315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Can you take the log out of your eye?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3">
            <a:extLst>
              <a:ext uri="{FF2B5EF4-FFF2-40B4-BE49-F238E27FC236}">
                <a16:creationId xmlns:a16="http://schemas.microsoft.com/office/drawing/2014/main" xmlns="" id="{88072010-524B-4675-9828-ED6BCAD76E53}"/>
              </a:ext>
            </a:extLst>
          </p:cNvPr>
          <p:cNvSpPr/>
          <p:nvPr/>
        </p:nvSpPr>
        <p:spPr>
          <a:xfrm>
            <a:off x="304800" y="2819400"/>
            <a:ext cx="86106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Can you acknowledge your need for others?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3">
            <a:extLst>
              <a:ext uri="{FF2B5EF4-FFF2-40B4-BE49-F238E27FC236}">
                <a16:creationId xmlns:a16="http://schemas.microsoft.com/office/drawing/2014/main" xmlns="" id="{3869C45B-4895-474D-8D13-0614066D2A95}"/>
              </a:ext>
            </a:extLst>
          </p:cNvPr>
          <p:cNvSpPr/>
          <p:nvPr/>
        </p:nvSpPr>
        <p:spPr>
          <a:xfrm>
            <a:off x="381000" y="2286000"/>
            <a:ext cx="8610600" cy="533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What’s more valuable: </a:t>
            </a:r>
            <a:r>
              <a:rPr lang="en-US" sz="3600" b="1" i="1" dirty="0">
                <a:solidFill>
                  <a:schemeClr val="bg1"/>
                </a:solidFill>
              </a:rPr>
              <a:t>unity</a:t>
            </a:r>
            <a:r>
              <a:rPr lang="en-US" sz="3600" b="1" dirty="0">
                <a:solidFill>
                  <a:schemeClr val="bg1"/>
                </a:solidFill>
              </a:rPr>
              <a:t> or </a:t>
            </a:r>
            <a:r>
              <a:rPr lang="en-US" sz="3600" b="1" i="1" dirty="0">
                <a:solidFill>
                  <a:schemeClr val="bg1"/>
                </a:solidFill>
              </a:rPr>
              <a:t>winning</a:t>
            </a:r>
            <a:r>
              <a:rPr lang="en-US" sz="3600" b="1" dirty="0">
                <a:solidFill>
                  <a:schemeClr val="bg1"/>
                </a:solidFill>
              </a:rPr>
              <a:t>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7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76200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How can we be </a:t>
            </a:r>
            <a:r>
              <a:rPr lang="en-US" sz="3600" b="1" i="1" dirty="0">
                <a:solidFill>
                  <a:schemeClr val="bg1"/>
                </a:solidFill>
              </a:rPr>
              <a:t>diligent</a:t>
            </a:r>
            <a:r>
              <a:rPr lang="en-US" sz="3600" b="1" dirty="0">
                <a:solidFill>
                  <a:schemeClr val="bg1"/>
                </a:solidFill>
              </a:rPr>
              <a:t> to preserve our unity?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491F82-99F6-480E-A590-44E74A059098}"/>
              </a:ext>
            </a:extLst>
          </p:cNvPr>
          <p:cNvSpPr txBox="1"/>
          <p:nvPr/>
        </p:nvSpPr>
        <p:spPr>
          <a:xfrm>
            <a:off x="3663" y="4844562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</a:t>
            </a:r>
            <a:r>
              <a:rPr lang="en-US" sz="3200" b="1" u="sng" dirty="0">
                <a:solidFill>
                  <a:schemeClr val="bg1"/>
                </a:solidFill>
              </a:rPr>
              <a:t>gentleness</a:t>
            </a:r>
            <a:r>
              <a:rPr lang="en-US" sz="3200" dirty="0">
                <a:solidFill>
                  <a:schemeClr val="bg1"/>
                </a:solidFill>
              </a:rPr>
              <a:t>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xmlns="" id="{37CBC9FF-D2C6-40EB-9211-2DDD2E3CE723}"/>
              </a:ext>
            </a:extLst>
          </p:cNvPr>
          <p:cNvSpPr/>
          <p:nvPr/>
        </p:nvSpPr>
        <p:spPr>
          <a:xfrm>
            <a:off x="685800" y="2743200"/>
            <a:ext cx="7924799" cy="12557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Are you aware of the ways that you tend to alienate others?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9" name="Rounded Rectangular Callout 13">
            <a:extLst>
              <a:ext uri="{FF2B5EF4-FFF2-40B4-BE49-F238E27FC236}">
                <a16:creationId xmlns:a16="http://schemas.microsoft.com/office/drawing/2014/main" xmlns="" id="{5B68B5B8-E089-4E3E-A641-D8D0BD4A7574}"/>
              </a:ext>
            </a:extLst>
          </p:cNvPr>
          <p:cNvSpPr/>
          <p:nvPr/>
        </p:nvSpPr>
        <p:spPr>
          <a:xfrm>
            <a:off x="228600" y="838200"/>
            <a:ext cx="8534400" cy="10596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2) We must fight for the right mindset about one another </a:t>
            </a:r>
          </a:p>
        </p:txBody>
      </p:sp>
    </p:spTree>
    <p:extLst>
      <p:ext uri="{BB962C8B-B14F-4D97-AF65-F5344CB8AC3E}">
        <p14:creationId xmlns:p14="http://schemas.microsoft.com/office/powerpoint/2010/main" val="12791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76200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How can we be </a:t>
            </a:r>
            <a:r>
              <a:rPr lang="en-US" sz="3600" b="1" i="1" dirty="0">
                <a:solidFill>
                  <a:schemeClr val="bg1"/>
                </a:solidFill>
              </a:rPr>
              <a:t>diligent</a:t>
            </a:r>
            <a:r>
              <a:rPr lang="en-US" sz="3600" b="1" dirty="0">
                <a:solidFill>
                  <a:schemeClr val="bg1"/>
                </a:solidFill>
              </a:rPr>
              <a:t> to preserve our unity?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491F82-99F6-480E-A590-44E74A059098}"/>
              </a:ext>
            </a:extLst>
          </p:cNvPr>
          <p:cNvSpPr txBox="1"/>
          <p:nvPr/>
        </p:nvSpPr>
        <p:spPr>
          <a:xfrm>
            <a:off x="3663" y="4844562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</a:t>
            </a:r>
            <a:r>
              <a:rPr lang="en-US" sz="3200" b="1" u="sng" dirty="0">
                <a:solidFill>
                  <a:schemeClr val="bg1"/>
                </a:solidFill>
              </a:rPr>
              <a:t>patience</a:t>
            </a:r>
            <a:r>
              <a:rPr lang="en-US" sz="3200" dirty="0">
                <a:solidFill>
                  <a:schemeClr val="bg1"/>
                </a:solidFill>
              </a:rPr>
              <a:t>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85CCE5E7-E910-49A5-80DF-8A2884EAAAF4}"/>
              </a:ext>
            </a:extLst>
          </p:cNvPr>
          <p:cNvSpPr/>
          <p:nvPr/>
        </p:nvSpPr>
        <p:spPr>
          <a:xfrm>
            <a:off x="228600" y="838200"/>
            <a:ext cx="8534400" cy="10596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2) We must fight for the right mindset about one another </a:t>
            </a:r>
          </a:p>
        </p:txBody>
      </p:sp>
    </p:spTree>
    <p:extLst>
      <p:ext uri="{BB962C8B-B14F-4D97-AF65-F5344CB8AC3E}">
        <p14:creationId xmlns:p14="http://schemas.microsoft.com/office/powerpoint/2010/main" val="286977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76200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How can we be </a:t>
            </a:r>
            <a:r>
              <a:rPr lang="en-US" sz="3600" b="1" i="1" dirty="0">
                <a:solidFill>
                  <a:schemeClr val="bg1"/>
                </a:solidFill>
              </a:rPr>
              <a:t>diligent</a:t>
            </a:r>
            <a:r>
              <a:rPr lang="en-US" sz="3600" b="1" dirty="0">
                <a:solidFill>
                  <a:schemeClr val="bg1"/>
                </a:solidFill>
              </a:rPr>
              <a:t> to preserve our unity?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491F82-99F6-480E-A590-44E74A059098}"/>
              </a:ext>
            </a:extLst>
          </p:cNvPr>
          <p:cNvSpPr txBox="1"/>
          <p:nvPr/>
        </p:nvSpPr>
        <p:spPr>
          <a:xfrm>
            <a:off x="3663" y="4844562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</a:t>
            </a:r>
            <a:r>
              <a:rPr lang="en-US" sz="3200" b="1" u="sng" dirty="0">
                <a:solidFill>
                  <a:schemeClr val="bg1"/>
                </a:solidFill>
              </a:rPr>
              <a:t>showing tolerance for one another </a:t>
            </a:r>
            <a:r>
              <a:rPr lang="en-US" sz="3200" dirty="0">
                <a:solidFill>
                  <a:schemeClr val="bg1"/>
                </a:solidFill>
              </a:rPr>
              <a:t>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xmlns="" id="{6D689B8A-CE65-4321-ABF8-D4A9A49C8C14}"/>
              </a:ext>
            </a:extLst>
          </p:cNvPr>
          <p:cNvSpPr/>
          <p:nvPr/>
        </p:nvSpPr>
        <p:spPr>
          <a:xfrm>
            <a:off x="152400" y="2667000"/>
            <a:ext cx="8842863" cy="1199355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Can you give thanks for your brothers and sisters who are the </a:t>
            </a:r>
            <a:r>
              <a:rPr lang="en-US" sz="3600" b="1" i="1" dirty="0">
                <a:solidFill>
                  <a:schemeClr val="bg1"/>
                </a:solidFill>
              </a:rPr>
              <a:t>most</a:t>
            </a:r>
            <a:r>
              <a:rPr lang="en-US" sz="3600" b="1" dirty="0">
                <a:solidFill>
                  <a:schemeClr val="bg1"/>
                </a:solidFill>
              </a:rPr>
              <a:t> different from you?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3">
            <a:extLst>
              <a:ext uri="{FF2B5EF4-FFF2-40B4-BE49-F238E27FC236}">
                <a16:creationId xmlns:a16="http://schemas.microsoft.com/office/drawing/2014/main" xmlns="" id="{2144E424-93E5-4D78-A3A5-51B1EABECA43}"/>
              </a:ext>
            </a:extLst>
          </p:cNvPr>
          <p:cNvSpPr/>
          <p:nvPr/>
        </p:nvSpPr>
        <p:spPr>
          <a:xfrm>
            <a:off x="228600" y="838200"/>
            <a:ext cx="8534400" cy="10596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2) We must fight for the right mindset about one another </a:t>
            </a:r>
          </a:p>
        </p:txBody>
      </p:sp>
    </p:spTree>
    <p:extLst>
      <p:ext uri="{BB962C8B-B14F-4D97-AF65-F5344CB8AC3E}">
        <p14:creationId xmlns:p14="http://schemas.microsoft.com/office/powerpoint/2010/main" val="13022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76200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How can we be </a:t>
            </a:r>
            <a:r>
              <a:rPr lang="en-US" sz="3600" b="1" i="1" dirty="0">
                <a:solidFill>
                  <a:schemeClr val="bg1"/>
                </a:solidFill>
              </a:rPr>
              <a:t>diligent</a:t>
            </a:r>
            <a:r>
              <a:rPr lang="en-US" sz="3600" b="1" dirty="0">
                <a:solidFill>
                  <a:schemeClr val="bg1"/>
                </a:solidFill>
              </a:rPr>
              <a:t> to preserve our unity?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491F82-99F6-480E-A590-44E74A059098}"/>
              </a:ext>
            </a:extLst>
          </p:cNvPr>
          <p:cNvSpPr txBox="1"/>
          <p:nvPr/>
        </p:nvSpPr>
        <p:spPr>
          <a:xfrm>
            <a:off x="3663" y="4844562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</a:t>
            </a:r>
            <a:r>
              <a:rPr lang="en-US" sz="3200" b="1" u="sng" dirty="0">
                <a:solidFill>
                  <a:schemeClr val="bg1"/>
                </a:solidFill>
              </a:rPr>
              <a:t>showing tolerance for one another </a:t>
            </a:r>
            <a:r>
              <a:rPr lang="en-US" sz="3200" dirty="0">
                <a:solidFill>
                  <a:schemeClr val="bg1"/>
                </a:solidFill>
              </a:rPr>
              <a:t>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3">
            <a:extLst>
              <a:ext uri="{FF2B5EF4-FFF2-40B4-BE49-F238E27FC236}">
                <a16:creationId xmlns:a16="http://schemas.microsoft.com/office/drawing/2014/main" xmlns="" id="{2144E424-93E5-4D78-A3A5-51B1EABECA43}"/>
              </a:ext>
            </a:extLst>
          </p:cNvPr>
          <p:cNvSpPr/>
          <p:nvPr/>
        </p:nvSpPr>
        <p:spPr>
          <a:xfrm>
            <a:off x="228600" y="838200"/>
            <a:ext cx="8534400" cy="10596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2) We must fight for the right mindset about one another </a:t>
            </a:r>
          </a:p>
        </p:txBody>
      </p:sp>
      <p:sp>
        <p:nvSpPr>
          <p:cNvPr id="12" name="Rounded Rectangular Callout 13">
            <a:extLst>
              <a:ext uri="{FF2B5EF4-FFF2-40B4-BE49-F238E27FC236}">
                <a16:creationId xmlns:a16="http://schemas.microsoft.com/office/drawing/2014/main" xmlns="" id="{C4C14363-57EE-42A7-8364-406917093763}"/>
              </a:ext>
            </a:extLst>
          </p:cNvPr>
          <p:cNvSpPr/>
          <p:nvPr/>
        </p:nvSpPr>
        <p:spPr>
          <a:xfrm>
            <a:off x="381000" y="1990769"/>
            <a:ext cx="8075368" cy="699878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Who is God calling you to draw near to?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xmlns="" id="{25944C6D-8514-4919-AAFB-067E074867B4}"/>
              </a:ext>
            </a:extLst>
          </p:cNvPr>
          <p:cNvSpPr/>
          <p:nvPr/>
        </p:nvSpPr>
        <p:spPr>
          <a:xfrm>
            <a:off x="2614246" y="2711390"/>
            <a:ext cx="6248400" cy="620381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… Who might be different from you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3">
            <a:extLst>
              <a:ext uri="{FF2B5EF4-FFF2-40B4-BE49-F238E27FC236}">
                <a16:creationId xmlns:a16="http://schemas.microsoft.com/office/drawing/2014/main" xmlns="" id="{43AFF96F-CAF6-4042-87A6-9E1D6180437D}"/>
              </a:ext>
            </a:extLst>
          </p:cNvPr>
          <p:cNvSpPr/>
          <p:nvPr/>
        </p:nvSpPr>
        <p:spPr>
          <a:xfrm>
            <a:off x="1395046" y="3352800"/>
            <a:ext cx="7547463" cy="580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… Who you might have a complaint against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11" name="Rounded Rectangular Callout 13"/>
          <p:cNvSpPr/>
          <p:nvPr/>
        </p:nvSpPr>
        <p:spPr>
          <a:xfrm>
            <a:off x="68874" y="76200"/>
            <a:ext cx="8998926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How can we be </a:t>
            </a:r>
            <a:r>
              <a:rPr lang="en-US" sz="3600" b="1" i="1" dirty="0">
                <a:solidFill>
                  <a:schemeClr val="bg1"/>
                </a:solidFill>
              </a:rPr>
              <a:t>diligent</a:t>
            </a:r>
            <a:r>
              <a:rPr lang="en-US" sz="3600" b="1" dirty="0">
                <a:solidFill>
                  <a:schemeClr val="bg1"/>
                </a:solidFill>
              </a:rPr>
              <a:t> to preserve our unity? 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in love,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being diligent to </a:t>
            </a:r>
            <a:r>
              <a:rPr lang="en-US" sz="3200" b="1" i="1" u="sng" dirty="0">
                <a:solidFill>
                  <a:schemeClr val="bg1"/>
                </a:solidFill>
              </a:rPr>
              <a:t>preserve</a:t>
            </a:r>
            <a:r>
              <a:rPr lang="en-US" sz="3200" b="1" u="sng" dirty="0">
                <a:solidFill>
                  <a:schemeClr val="bg1"/>
                </a:solidFill>
              </a:rPr>
              <a:t> the unity of the Spirit </a:t>
            </a:r>
            <a:r>
              <a:rPr lang="en-US" sz="3200" dirty="0">
                <a:solidFill>
                  <a:schemeClr val="bg1"/>
                </a:solidFill>
              </a:rPr>
              <a:t>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491F82-99F6-480E-A590-44E74A059098}"/>
              </a:ext>
            </a:extLst>
          </p:cNvPr>
          <p:cNvSpPr txBox="1"/>
          <p:nvPr/>
        </p:nvSpPr>
        <p:spPr>
          <a:xfrm>
            <a:off x="3663" y="4844562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</a:t>
            </a:r>
            <a:r>
              <a:rPr lang="en-US" sz="3200" b="1" u="sng" dirty="0">
                <a:solidFill>
                  <a:schemeClr val="bg1"/>
                </a:solidFill>
              </a:rPr>
              <a:t>in love</a:t>
            </a:r>
            <a:r>
              <a:rPr lang="en-US" sz="3200" dirty="0">
                <a:solidFill>
                  <a:schemeClr val="bg1"/>
                </a:solidFill>
              </a:rPr>
              <a:t>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3">
            <a:extLst>
              <a:ext uri="{FF2B5EF4-FFF2-40B4-BE49-F238E27FC236}">
                <a16:creationId xmlns:a16="http://schemas.microsoft.com/office/drawing/2014/main" xmlns="" id="{56FB8456-0C8D-4942-A2BB-AABFCC5B3812}"/>
              </a:ext>
            </a:extLst>
          </p:cNvPr>
          <p:cNvSpPr/>
          <p:nvPr/>
        </p:nvSpPr>
        <p:spPr>
          <a:xfrm>
            <a:off x="228600" y="838200"/>
            <a:ext cx="8534400" cy="10596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2) We must fight for the right mindset about one another </a:t>
            </a:r>
          </a:p>
        </p:txBody>
      </p:sp>
    </p:spTree>
    <p:extLst>
      <p:ext uri="{BB962C8B-B14F-4D97-AF65-F5344CB8AC3E}">
        <p14:creationId xmlns:p14="http://schemas.microsoft.com/office/powerpoint/2010/main" val="1376653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oustb\Desktop\campfire.jpg.CROP.hd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509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6:7 </a:t>
            </a:r>
            <a:r>
              <a:rPr lang="en-US" sz="3200" dirty="0"/>
              <a:t>The word of God kept on spreading; and the  number of the disciples continued to increase greatly in Jerusalem, and a great many of the priests were becoming obedient to the faith.</a:t>
            </a:r>
          </a:p>
          <a:p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10" name="Rounded Rectangular Callout 13"/>
          <p:cNvSpPr/>
          <p:nvPr/>
        </p:nvSpPr>
        <p:spPr>
          <a:xfrm>
            <a:off x="145073" y="852491"/>
            <a:ext cx="8853854" cy="595309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/>
              <a:t>The good news is that we have Unity in Christ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" b="2327"/>
          <a:stretch/>
        </p:blipFill>
        <p:spPr>
          <a:xfrm>
            <a:off x="-3663" y="9144"/>
            <a:ext cx="9144000" cy="4855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44563"/>
            <a:ext cx="9140337" cy="20134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Ephesians 4:2</a:t>
            </a:r>
            <a:r>
              <a:rPr lang="en-US" sz="3200" dirty="0">
                <a:solidFill>
                  <a:schemeClr val="bg1"/>
                </a:solidFill>
              </a:rPr>
              <a:t> with all humility and gentleness, with  patience, showing tolerance for one another </a:t>
            </a:r>
            <a:r>
              <a:rPr lang="en-US" sz="3200" b="1" u="sng" dirty="0">
                <a:solidFill>
                  <a:schemeClr val="bg1"/>
                </a:solidFill>
              </a:rPr>
              <a:t>in love</a:t>
            </a:r>
            <a:r>
              <a:rPr lang="en-US" sz="3200" dirty="0">
                <a:solidFill>
                  <a:schemeClr val="bg1"/>
                </a:solidFill>
              </a:rPr>
              <a:t>,   </a:t>
            </a:r>
            <a:r>
              <a:rPr lang="en-US" sz="3200" b="1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being diligent to preserve the unity of the Spirit in the bond of peace.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3"/>
          <p:cNvSpPr/>
          <p:nvPr/>
        </p:nvSpPr>
        <p:spPr>
          <a:xfrm>
            <a:off x="457200" y="159546"/>
            <a:ext cx="8329246" cy="1212054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If we do that, we will demonstrate God’s power to the world!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1744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286216" cy="340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10117" r="1388" b="13285"/>
          <a:stretch/>
        </p:blipFill>
        <p:spPr>
          <a:xfrm>
            <a:off x="0" y="2743200"/>
            <a:ext cx="9144000" cy="41039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80884" y="243495"/>
            <a:ext cx="5258016" cy="9991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Alexander the Great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Circle: Hollow 1"/>
          <p:cNvSpPr/>
          <p:nvPr/>
        </p:nvSpPr>
        <p:spPr>
          <a:xfrm>
            <a:off x="2057400" y="5181600"/>
            <a:ext cx="685800" cy="711838"/>
          </a:xfrm>
          <a:prstGeom prst="donut">
            <a:avLst>
              <a:gd name="adj" fmla="val 15692"/>
            </a:avLst>
          </a:prstGeom>
          <a:solidFill>
            <a:srgbClr val="0082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8984" y="1122954"/>
            <a:ext cx="5258016" cy="7071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350 years earlier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806822"/>
            <a:ext cx="6724650" cy="85261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“Hellenistic” (Greek) culture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47534" y="0"/>
            <a:ext cx="5905716" cy="9991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Jewish “diaspora”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286216" cy="340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10117" r="1388" b="13285"/>
          <a:stretch/>
        </p:blipFill>
        <p:spPr>
          <a:xfrm>
            <a:off x="0" y="2743200"/>
            <a:ext cx="9144000" cy="410391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874975"/>
            <a:ext cx="4724400" cy="572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Living outside of Israel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489844"/>
            <a:ext cx="5181600" cy="56755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etaining Jewish identity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077684"/>
            <a:ext cx="7620000" cy="5893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 also embracing Hellenisti</a:t>
            </a:r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 culture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 rot="843117">
            <a:off x="-2636612" y="3068284"/>
            <a:ext cx="6324600" cy="3352800"/>
          </a:xfrm>
          <a:prstGeom prst="ellipse">
            <a:avLst/>
          </a:prstGeom>
          <a:solidFill>
            <a:srgbClr val="00823B">
              <a:alpha val="6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ircle: Hollow 1"/>
          <p:cNvSpPr/>
          <p:nvPr/>
        </p:nvSpPr>
        <p:spPr>
          <a:xfrm>
            <a:off x="2057400" y="5181600"/>
            <a:ext cx="685800" cy="711838"/>
          </a:xfrm>
          <a:prstGeom prst="donut">
            <a:avLst>
              <a:gd name="adj" fmla="val 15692"/>
            </a:avLst>
          </a:prstGeom>
          <a:solidFill>
            <a:srgbClr val="0082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08" y="8206"/>
            <a:ext cx="10028958" cy="7521719"/>
          </a:xfrm>
        </p:spPr>
      </p:pic>
      <p:sp>
        <p:nvSpPr>
          <p:cNvPr id="13" name="TextBox 12"/>
          <p:cNvSpPr txBox="1"/>
          <p:nvPr/>
        </p:nvSpPr>
        <p:spPr>
          <a:xfrm>
            <a:off x="-17231" y="8206"/>
            <a:ext cx="9143999" cy="28111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000" b="1" baseline="30000" dirty="0"/>
              <a:t>Acts 2:9 </a:t>
            </a:r>
            <a:r>
              <a:rPr lang="en-US" sz="3000" dirty="0"/>
              <a:t>Parthians and Medes and Elamites, and residents of Mesopotamia, Judea and Cappadocia, Pontus and Asia,  </a:t>
            </a:r>
            <a:r>
              <a:rPr lang="en-US" sz="3000" b="1" baseline="30000" dirty="0"/>
              <a:t>10 </a:t>
            </a:r>
            <a:r>
              <a:rPr lang="en-US" sz="3000" dirty="0"/>
              <a:t>Phrygia and Pamphylia, Egypt and the districts of Libya around Cyrene, and visitors from Rome, both Jews and  proselytes, </a:t>
            </a:r>
            <a:r>
              <a:rPr lang="en-US" sz="3000" b="1" baseline="30000" dirty="0"/>
              <a:t>11 </a:t>
            </a:r>
            <a:r>
              <a:rPr lang="en-US" sz="3000" dirty="0"/>
              <a:t>Cretans and Arabs—we hear them in our own tongues speaking of the mighty deeds of God.”</a:t>
            </a:r>
          </a:p>
        </p:txBody>
      </p:sp>
    </p:spTree>
    <p:extLst>
      <p:ext uri="{BB962C8B-B14F-4D97-AF65-F5344CB8AC3E}">
        <p14:creationId xmlns:p14="http://schemas.microsoft.com/office/powerpoint/2010/main" val="42355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3800"/>
          <a:stretch/>
        </p:blipFill>
        <p:spPr>
          <a:xfrm>
            <a:off x="0" y="740664"/>
            <a:ext cx="9144000" cy="6117337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683" r="3800" b="85949"/>
          <a:stretch/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9144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3600" b="1" dirty="0">
                <a:cs typeface="Andalus" pitchFamily="18" charset="-78"/>
              </a:rPr>
              <a:t>The make-up of the church in Jerusalem: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82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29221</TotalTime>
  <Words>2474</Words>
  <Application>Microsoft Office PowerPoint</Application>
  <PresentationFormat>On-screen Show (4:3)</PresentationFormat>
  <Paragraphs>271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Andalus</vt:lpstr>
      <vt:lpstr>Arial</vt:lpstr>
      <vt:lpstr>blbGentium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Xenos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foustb</dc:creator>
  <cp:lastModifiedBy>mcguired</cp:lastModifiedBy>
  <cp:revision>4260</cp:revision>
  <dcterms:created xsi:type="dcterms:W3CDTF">2015-11-05T16:00:32Z</dcterms:created>
  <dcterms:modified xsi:type="dcterms:W3CDTF">2018-03-22T14:00:31Z</dcterms:modified>
</cp:coreProperties>
</file>