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65"/>
  </p:notesMasterIdLst>
  <p:sldIdLst>
    <p:sldId id="1273" r:id="rId2"/>
    <p:sldId id="7440" r:id="rId3"/>
    <p:sldId id="7441" r:id="rId4"/>
    <p:sldId id="7481" r:id="rId5"/>
    <p:sldId id="7482" r:id="rId6"/>
    <p:sldId id="7483" r:id="rId7"/>
    <p:sldId id="7449" r:id="rId8"/>
    <p:sldId id="7442" r:id="rId9"/>
    <p:sldId id="7322" r:id="rId10"/>
    <p:sldId id="7432" r:id="rId11"/>
    <p:sldId id="7433" r:id="rId12"/>
    <p:sldId id="7434" r:id="rId13"/>
    <p:sldId id="7436" r:id="rId14"/>
    <p:sldId id="7437" r:id="rId15"/>
    <p:sldId id="7427" r:id="rId16"/>
    <p:sldId id="7438" r:id="rId17"/>
    <p:sldId id="7435" r:id="rId18"/>
    <p:sldId id="7443" r:id="rId19"/>
    <p:sldId id="7484" r:id="rId20"/>
    <p:sldId id="7485" r:id="rId21"/>
    <p:sldId id="7486" r:id="rId22"/>
    <p:sldId id="7488" r:id="rId23"/>
    <p:sldId id="7489" r:id="rId24"/>
    <p:sldId id="7490" r:id="rId25"/>
    <p:sldId id="7491" r:id="rId26"/>
    <p:sldId id="7492" r:id="rId27"/>
    <p:sldId id="7493" r:id="rId28"/>
    <p:sldId id="7444" r:id="rId29"/>
    <p:sldId id="7495" r:id="rId30"/>
    <p:sldId id="7496" r:id="rId31"/>
    <p:sldId id="7497" r:id="rId32"/>
    <p:sldId id="7498" r:id="rId33"/>
    <p:sldId id="7499" r:id="rId34"/>
    <p:sldId id="7500" r:id="rId35"/>
    <p:sldId id="7501" r:id="rId36"/>
    <p:sldId id="7502" r:id="rId37"/>
    <p:sldId id="7503" r:id="rId38"/>
    <p:sldId id="7504" r:id="rId39"/>
    <p:sldId id="7505" r:id="rId40"/>
    <p:sldId id="7506" r:id="rId41"/>
    <p:sldId id="7494" r:id="rId42"/>
    <p:sldId id="7532" r:id="rId43"/>
    <p:sldId id="7509" r:id="rId44"/>
    <p:sldId id="7513" r:id="rId45"/>
    <p:sldId id="7515" r:id="rId46"/>
    <p:sldId id="7516" r:id="rId47"/>
    <p:sldId id="7517" r:id="rId48"/>
    <p:sldId id="7518" r:id="rId49"/>
    <p:sldId id="7520" r:id="rId50"/>
    <p:sldId id="7523" r:id="rId51"/>
    <p:sldId id="7524" r:id="rId52"/>
    <p:sldId id="7446" r:id="rId53"/>
    <p:sldId id="7525" r:id="rId54"/>
    <p:sldId id="7526" r:id="rId55"/>
    <p:sldId id="7445" r:id="rId56"/>
    <p:sldId id="7533" r:id="rId57"/>
    <p:sldId id="7528" r:id="rId58"/>
    <p:sldId id="7447" r:id="rId59"/>
    <p:sldId id="7448" r:id="rId60"/>
    <p:sldId id="7529" r:id="rId61"/>
    <p:sldId id="7405" r:id="rId62"/>
    <p:sldId id="7530" r:id="rId63"/>
    <p:sldId id="6665" r:id="rId64"/>
  </p:sldIdLst>
  <p:sldSz cx="10160000" cy="5715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A85400"/>
    <a:srgbClr val="B85C00"/>
    <a:srgbClr val="C06000"/>
    <a:srgbClr val="005AB4"/>
    <a:srgbClr val="4D4D4D"/>
    <a:srgbClr val="595959"/>
    <a:srgbClr val="000064"/>
    <a:srgbClr val="640000"/>
    <a:srgbClr val="00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6497B-E25C-4191-894B-DCFA0E7D0347}" v="7" dt="2018-09-28T14:28:15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298" autoAdjust="0"/>
    <p:restoredTop sz="90476" autoAdjust="0"/>
  </p:normalViewPr>
  <p:slideViewPr>
    <p:cSldViewPr>
      <p:cViewPr varScale="1">
        <p:scale>
          <a:sx n="80" d="100"/>
          <a:sy n="80" d="100"/>
        </p:scale>
        <p:origin x="56" y="236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73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4388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4724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573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0848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8532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3008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9091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87971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85652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83350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97128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1823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93207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22329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31416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26598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51232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24387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71156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05455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30414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90546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933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68462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99256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54032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53342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09688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92459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14251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43140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68509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24103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9945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19228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116622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1747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357193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07460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095643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B6113-3CB8-4FE6-8F99-971F181A6A2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1316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784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7925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0622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0571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7767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67" y="1775356"/>
            <a:ext cx="8465457" cy="12250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335" y="3238500"/>
            <a:ext cx="8297333" cy="14605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635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270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2"/>
          </a:xfrm>
        </p:spPr>
        <p:txBody>
          <a:bodyPr anchor="t"/>
          <a:lstStyle>
            <a:lvl1pPr algn="l">
              <a:defRPr sz="4000" b="1" cap="all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889000"/>
            <a:ext cx="4834467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1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1" y="1812396"/>
            <a:ext cx="488284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227541"/>
            <a:ext cx="3342570" cy="968376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3" y="1195919"/>
            <a:ext cx="3342570" cy="39092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3"/>
            <a:ext cx="6096000" cy="6707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803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4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95167" y="127000"/>
            <a:ext cx="2095500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667" y="127000"/>
            <a:ext cx="6117167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0002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24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5" y="5080002"/>
            <a:ext cx="7425265" cy="544286"/>
          </a:xfrm>
        </p:spPr>
        <p:txBody>
          <a:bodyPr anchor="b" anchorCtr="0"/>
          <a:lstStyle>
            <a:lvl1pPr algn="l"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799" y="5143500"/>
            <a:ext cx="3865034" cy="482314"/>
          </a:xfrm>
        </p:spPr>
        <p:txBody>
          <a:bodyPr anchor="t"/>
          <a:lstStyle>
            <a:lvl1pPr algn="ctr"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 (if necessary), Bibliographic Info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46800" y="79376"/>
            <a:ext cx="3865033" cy="5064124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79377"/>
            <a:ext cx="5901265" cy="5521324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anose="02040502050405020303" pitchFamily="18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7787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3600" b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0640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4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4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4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1" r:id="rId13"/>
    <p:sldLayoutId id="2147484852" r:id="rId14"/>
    <p:sldLayoutId id="2147484853" r:id="rId15"/>
    <p:sldLayoutId id="2147484854" r:id="rId16"/>
    <p:sldLayoutId id="2147484855" r:id="rId17"/>
    <p:sldLayoutId id="2147484856" r:id="rId18"/>
    <p:sldLayoutId id="2147484857" r:id="rId19"/>
    <p:sldLayoutId id="2147484858" r:id="rId20"/>
    <p:sldLayoutId id="2147484859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Calibri Light" panose="020F0302020204030204" pitchFamily="34" charset="0"/>
          <a:ea typeface="ＭＳ Ｐゴシック" charset="-128"/>
          <a:cs typeface="Calibri Light" panose="020F03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>
                <a:ea typeface="ＭＳ Ｐゴシック" pitchFamily="34" charset="-128"/>
              </a:rPr>
              <a:t>The Rise of The Antichrist And The End of The World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931335" y="3835400"/>
            <a:ext cx="8297333" cy="1460500"/>
          </a:xfrm>
        </p:spPr>
        <p:txBody>
          <a:bodyPr/>
          <a:lstStyle/>
          <a:p>
            <a:r>
              <a:rPr lang="en-US" sz="4000" i="1" dirty="0">
                <a:ea typeface="ＭＳ Ｐゴシック" pitchFamily="34" charset="-128"/>
              </a:rPr>
              <a:t>2 Thessalonians 2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Thessalonians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 </a:t>
            </a:r>
            <a:r>
              <a:rPr lang="en-US" dirty="0"/>
              <a:t>Let no one in any way deceive you,</a:t>
            </a:r>
          </a:p>
          <a:p>
            <a:r>
              <a:rPr lang="en-US" dirty="0"/>
              <a:t>for it will not come unless the apostasy comes first, </a:t>
            </a:r>
          </a:p>
          <a:p>
            <a:r>
              <a:rPr lang="en-US" dirty="0"/>
              <a:t>and the man of lawlessness is revealed, </a:t>
            </a:r>
            <a:br>
              <a:rPr lang="en-US" dirty="0"/>
            </a:br>
            <a:r>
              <a:rPr lang="en-US" dirty="0"/>
              <a:t>the son of destruction,</a:t>
            </a:r>
          </a:p>
          <a:p>
            <a:r>
              <a:rPr lang="en-US" baseline="30000" dirty="0"/>
              <a:t>4 </a:t>
            </a:r>
            <a:r>
              <a:rPr lang="en-US" dirty="0"/>
              <a:t>who opposes and exalts himself </a:t>
            </a:r>
            <a:br>
              <a:rPr lang="en-US" dirty="0"/>
            </a:br>
            <a:r>
              <a:rPr lang="en-US" dirty="0"/>
              <a:t>above every so-called god or object of worship,</a:t>
            </a:r>
          </a:p>
          <a:p>
            <a:r>
              <a:rPr lang="en-US" dirty="0"/>
              <a:t>so that he takes his seat in the temple of God, displaying himself as being God.</a:t>
            </a:r>
          </a:p>
        </p:txBody>
      </p:sp>
    </p:spTree>
    <p:extLst>
      <p:ext uri="{BB962C8B-B14F-4D97-AF65-F5344CB8AC3E}">
        <p14:creationId xmlns:p14="http://schemas.microsoft.com/office/powerpoint/2010/main" val="19809766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Thessalonians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5 </a:t>
            </a:r>
            <a:r>
              <a:rPr lang="en-US" u="sng" dirty="0"/>
              <a:t>Do you not remember</a:t>
            </a:r>
            <a:r>
              <a:rPr lang="en-US" dirty="0"/>
              <a:t> that while </a:t>
            </a:r>
            <a:br>
              <a:rPr lang="en-US" dirty="0"/>
            </a:br>
            <a:r>
              <a:rPr lang="en-US" dirty="0"/>
              <a:t>I was still with you, I was telling you these things?</a:t>
            </a:r>
          </a:p>
          <a:p>
            <a:r>
              <a:rPr lang="en-US" baseline="30000" dirty="0"/>
              <a:t>6 </a:t>
            </a:r>
            <a:r>
              <a:rPr lang="en-US" dirty="0"/>
              <a:t>And you know what restrains him now, </a:t>
            </a:r>
            <a:br>
              <a:rPr lang="en-US" dirty="0"/>
            </a:br>
            <a:r>
              <a:rPr lang="en-US" dirty="0"/>
              <a:t>so that in his time he will be revealed.</a:t>
            </a:r>
          </a:p>
        </p:txBody>
      </p:sp>
    </p:spTree>
    <p:extLst>
      <p:ext uri="{BB962C8B-B14F-4D97-AF65-F5344CB8AC3E}">
        <p14:creationId xmlns:p14="http://schemas.microsoft.com/office/powerpoint/2010/main" val="35496371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Thessalonians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7 </a:t>
            </a:r>
            <a:r>
              <a:rPr lang="en-US" dirty="0"/>
              <a:t>For the mystery of lawlessness is already at work; </a:t>
            </a:r>
          </a:p>
          <a:p>
            <a:r>
              <a:rPr lang="en-US" dirty="0"/>
              <a:t>	only he who now restrains will do so until he is taken out of the way.</a:t>
            </a:r>
          </a:p>
          <a:p>
            <a:r>
              <a:rPr lang="en-US" baseline="30000" dirty="0"/>
              <a:t>8 </a:t>
            </a:r>
            <a:r>
              <a:rPr lang="en-US" dirty="0"/>
              <a:t>Then that lawless one will be revealed whom </a:t>
            </a:r>
            <a:br>
              <a:rPr lang="en-US" dirty="0"/>
            </a:br>
            <a:r>
              <a:rPr lang="en-US" dirty="0"/>
              <a:t>the Lord will slay with the breath of His mouth and bring to an end by the appearance of His coming;</a:t>
            </a:r>
          </a:p>
        </p:txBody>
      </p:sp>
    </p:spTree>
    <p:extLst>
      <p:ext uri="{BB962C8B-B14F-4D97-AF65-F5344CB8AC3E}">
        <p14:creationId xmlns:p14="http://schemas.microsoft.com/office/powerpoint/2010/main" val="40824494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Thessalonians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9 </a:t>
            </a:r>
            <a:r>
              <a:rPr lang="en-US" dirty="0"/>
              <a:t>that is, the one whose coming is in accord </a:t>
            </a:r>
            <a:br>
              <a:rPr lang="en-US" dirty="0"/>
            </a:br>
            <a:r>
              <a:rPr lang="en-US" dirty="0"/>
              <a:t>with the activity of Satan, </a:t>
            </a:r>
          </a:p>
          <a:p>
            <a:r>
              <a:rPr lang="en-US" dirty="0"/>
              <a:t>	with all power and signs and false wonders,</a:t>
            </a:r>
          </a:p>
          <a:p>
            <a:r>
              <a:rPr lang="en-US" baseline="30000" dirty="0"/>
              <a:t>10 </a:t>
            </a:r>
            <a:r>
              <a:rPr lang="en-US" dirty="0"/>
              <a:t>and with all the deception of wickedness </a:t>
            </a:r>
            <a:br>
              <a:rPr lang="en-US" dirty="0"/>
            </a:br>
            <a:r>
              <a:rPr lang="en-US" dirty="0"/>
              <a:t>for those who perish, </a:t>
            </a:r>
          </a:p>
          <a:p>
            <a:r>
              <a:rPr lang="en-US" dirty="0"/>
              <a:t>	because they did not receive the love of the truth </a:t>
            </a:r>
            <a:br>
              <a:rPr lang="en-US" dirty="0"/>
            </a:br>
            <a:r>
              <a:rPr lang="en-US" dirty="0"/>
              <a:t>so as to be saved.</a:t>
            </a:r>
          </a:p>
        </p:txBody>
      </p:sp>
    </p:spTree>
    <p:extLst>
      <p:ext uri="{BB962C8B-B14F-4D97-AF65-F5344CB8AC3E}">
        <p14:creationId xmlns:p14="http://schemas.microsoft.com/office/powerpoint/2010/main" val="318508673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Thessalonians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11 </a:t>
            </a:r>
            <a:r>
              <a:rPr lang="en-US" dirty="0"/>
              <a:t>For this reason God will send upon them </a:t>
            </a:r>
            <a:br>
              <a:rPr lang="en-US" dirty="0"/>
            </a:br>
            <a:r>
              <a:rPr lang="en-US" dirty="0"/>
              <a:t>a deluding influence </a:t>
            </a:r>
            <a:br>
              <a:rPr lang="en-US" dirty="0"/>
            </a:br>
            <a:r>
              <a:rPr lang="en-US" dirty="0"/>
              <a:t>so that they will believe what is false,</a:t>
            </a:r>
          </a:p>
          <a:p>
            <a:r>
              <a:rPr lang="en-US" baseline="30000" dirty="0"/>
              <a:t>12 </a:t>
            </a:r>
            <a:r>
              <a:rPr lang="en-US" dirty="0"/>
              <a:t>in order that they all may be judged </a:t>
            </a:r>
            <a:br>
              <a:rPr lang="en-US" dirty="0"/>
            </a:br>
            <a:r>
              <a:rPr lang="en-US" dirty="0"/>
              <a:t>who did not believe the truth, </a:t>
            </a:r>
            <a:br>
              <a:rPr lang="en-US" dirty="0"/>
            </a:br>
            <a:r>
              <a:rPr lang="en-US" dirty="0"/>
              <a:t>but took pleasure in wickedness.</a:t>
            </a:r>
          </a:p>
        </p:txBody>
      </p:sp>
    </p:spTree>
    <p:extLst>
      <p:ext uri="{BB962C8B-B14F-4D97-AF65-F5344CB8AC3E}">
        <p14:creationId xmlns:p14="http://schemas.microsoft.com/office/powerpoint/2010/main" val="5673374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26F9F6-17AD-4C19-8B9F-91408D73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0199" y="5143500"/>
            <a:ext cx="3331633" cy="482314"/>
          </a:xfrm>
        </p:spPr>
        <p:txBody>
          <a:bodyPr/>
          <a:lstStyle/>
          <a:p>
            <a:r>
              <a:rPr lang="en-US" i="1" dirty="0"/>
              <a:t>Leon Morris, TNTC, 124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8F85856-2A1F-42FB-A5AF-ED8EC956F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This passage is probably </a:t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dirty="0">
                <a:latin typeface="Georgia" panose="02040502050405020303" pitchFamily="18" charset="0"/>
              </a:rPr>
              <a:t>the most obscure and difficult in the whole of </a:t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dirty="0">
                <a:latin typeface="Georgia" panose="02040502050405020303" pitchFamily="18" charset="0"/>
              </a:rPr>
              <a:t>the Pauline writings</a:t>
            </a:r>
          </a:p>
          <a:p>
            <a:r>
              <a:rPr lang="en-US" dirty="0">
                <a:latin typeface="Georgia" panose="02040502050405020303" pitchFamily="18" charset="0"/>
              </a:rPr>
              <a:t>and the many gaps </a:t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dirty="0">
                <a:latin typeface="Georgia" panose="02040502050405020303" pitchFamily="18" charset="0"/>
              </a:rPr>
              <a:t>in our knowledge </a:t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dirty="0">
                <a:latin typeface="Georgia" panose="02040502050405020303" pitchFamily="18" charset="0"/>
              </a:rPr>
              <a:t>have given rise to extravagant speculations. </a:t>
            </a:r>
          </a:p>
          <a:p>
            <a:endParaRPr lang="en-US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26F9F6-17AD-4C19-8B9F-91408D73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2599" y="5143500"/>
            <a:ext cx="3179233" cy="482314"/>
          </a:xfrm>
        </p:spPr>
        <p:txBody>
          <a:bodyPr/>
          <a:lstStyle/>
          <a:p>
            <a:r>
              <a:rPr lang="en-US" sz="1400" i="1" dirty="0"/>
              <a:t>Augustine, City of God, 20.19, </a:t>
            </a:r>
            <a:br>
              <a:rPr lang="en-US" sz="1400" i="1" dirty="0"/>
            </a:br>
            <a:r>
              <a:rPr lang="en-US" sz="1400" i="1" dirty="0"/>
              <a:t>quoted in ZIBBC, 438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8F85856-2A1F-42FB-A5AF-ED8EC956F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 frankly confess that </a:t>
            </a:r>
            <a:br>
              <a:rPr lang="en-US" dirty="0"/>
            </a:br>
            <a:r>
              <a:rPr lang="en-US" dirty="0"/>
              <a:t>the meaning of this completely escapes me.</a:t>
            </a:r>
          </a:p>
        </p:txBody>
      </p:sp>
    </p:spTree>
    <p:extLst>
      <p:ext uri="{BB962C8B-B14F-4D97-AF65-F5344CB8AC3E}">
        <p14:creationId xmlns:p14="http://schemas.microsoft.com/office/powerpoint/2010/main" val="23752327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A1E11FCB-AFDE-5918-6FFD-BA10338A1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Questions We Need To Answer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78E7B9D1-9203-9AAC-B245-57365A234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en-US" dirty="0"/>
              <a:t>What did the letter say? </a:t>
            </a:r>
            <a:r>
              <a:rPr lang="en-US" sz="2400" i="1" dirty="0"/>
              <a:t>(v. 1-2)</a:t>
            </a:r>
            <a:endParaRPr lang="en-US" i="1" dirty="0"/>
          </a:p>
          <a:p>
            <a:pPr marL="742950" indent="-742950">
              <a:buAutoNum type="arabicPeriod"/>
            </a:pPr>
            <a:r>
              <a:rPr lang="en-US" dirty="0"/>
              <a:t>What is the “apostasy”? </a:t>
            </a:r>
            <a:r>
              <a:rPr lang="en-US" sz="2400" i="1" dirty="0"/>
              <a:t>(v. 3)</a:t>
            </a:r>
            <a:endParaRPr lang="en-US" i="1" dirty="0"/>
          </a:p>
          <a:p>
            <a:pPr marL="742950" indent="-742950">
              <a:buAutoNum type="arabicPeriod"/>
            </a:pPr>
            <a:r>
              <a:rPr lang="en-US" dirty="0"/>
              <a:t>Who is the “man of lawlessness”? </a:t>
            </a:r>
            <a:r>
              <a:rPr lang="en-US" sz="2400" i="1" dirty="0"/>
              <a:t>(v. 3-5, 8-10)</a:t>
            </a:r>
            <a:endParaRPr lang="en-US" i="1" dirty="0"/>
          </a:p>
          <a:p>
            <a:pPr marL="742950" indent="-742950">
              <a:buAutoNum type="arabicPeriod"/>
            </a:pPr>
            <a:r>
              <a:rPr lang="en-US" dirty="0"/>
              <a:t>Who or what is the “restrainer”? </a:t>
            </a:r>
            <a:r>
              <a:rPr lang="en-US" sz="2400" i="1" dirty="0"/>
              <a:t>(v. 6-7)</a:t>
            </a:r>
            <a:endParaRPr lang="en-US" i="1" dirty="0"/>
          </a:p>
          <a:p>
            <a:pPr marL="742950" indent="-742950">
              <a:buAutoNum type="arabicPeriod"/>
            </a:pPr>
            <a:r>
              <a:rPr lang="en-US" dirty="0"/>
              <a:t>What is the “deluding influence”? </a:t>
            </a:r>
            <a:r>
              <a:rPr lang="en-US" sz="2400" i="1" dirty="0"/>
              <a:t>(v. 11-12)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0732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Thessalonians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 </a:t>
            </a:r>
            <a:r>
              <a:rPr lang="en-US" dirty="0"/>
              <a:t>Now we request you, brethren, </a:t>
            </a:r>
            <a:br>
              <a:rPr lang="en-US" dirty="0"/>
            </a:br>
            <a:r>
              <a:rPr lang="en-US" dirty="0"/>
              <a:t>with regard to the coming of our Lord Jesus Christ and our gathering together to Him,</a:t>
            </a:r>
          </a:p>
          <a:p>
            <a:r>
              <a:rPr lang="en-US" baseline="30000" dirty="0"/>
              <a:t>2 </a:t>
            </a:r>
            <a:r>
              <a:rPr lang="en-US" dirty="0"/>
              <a:t>that you not be quickly shaken from your composure or be disturbed</a:t>
            </a:r>
          </a:p>
          <a:p>
            <a:r>
              <a:rPr lang="en-US" dirty="0"/>
              <a:t>	either by a spirit or a message </a:t>
            </a:r>
            <a:br>
              <a:rPr lang="en-US" dirty="0"/>
            </a:br>
            <a:r>
              <a:rPr lang="en-US" dirty="0"/>
              <a:t>or </a:t>
            </a:r>
            <a:r>
              <a:rPr lang="en-US" u="sng" dirty="0"/>
              <a:t>a letter as if from us</a:t>
            </a:r>
            <a:r>
              <a:rPr lang="en-US" dirty="0"/>
              <a:t>, </a:t>
            </a:r>
          </a:p>
          <a:p>
            <a:r>
              <a:rPr lang="en-US" dirty="0"/>
              <a:t>	to the effect that the day of the Lord has come.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4C4C583-BE04-9324-0B91-B37F688489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i="1" dirty="0"/>
              <a:t>1. What did the letter say?</a:t>
            </a:r>
          </a:p>
        </p:txBody>
      </p:sp>
    </p:spTree>
    <p:extLst>
      <p:ext uri="{BB962C8B-B14F-4D97-AF65-F5344CB8AC3E}">
        <p14:creationId xmlns:p14="http://schemas.microsoft.com/office/powerpoint/2010/main" val="62692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Thessalonians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Now we request you, brethren,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 regard to the coming of our Lord Jesus Christ and our gathering together to Him,</a:t>
            </a:r>
          </a:p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that you not be quickly shaken from your composure or be </a:t>
            </a:r>
            <a:r>
              <a:rPr lang="en-US" dirty="0"/>
              <a:t>disturbed</a:t>
            </a:r>
          </a:p>
          <a:p>
            <a:r>
              <a:rPr lang="en-US" dirty="0"/>
              <a:t>	either by a spirit or a message </a:t>
            </a:r>
            <a:br>
              <a:rPr lang="en-US" dirty="0"/>
            </a:br>
            <a:r>
              <a:rPr lang="en-US" dirty="0"/>
              <a:t>or </a:t>
            </a:r>
            <a:r>
              <a:rPr lang="en-US" u="sng" dirty="0"/>
              <a:t>a letter as if from us</a:t>
            </a:r>
            <a:r>
              <a:rPr lang="en-US" dirty="0"/>
              <a:t>, 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the effect that the day of the Lord has come.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4C4C583-BE04-9324-0B91-B37F688489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i="1" dirty="0"/>
              <a:t>1. What did the letter say?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82B1EFCD-3B95-46BB-D7B8-06F17B6639DD}"/>
              </a:ext>
            </a:extLst>
          </p:cNvPr>
          <p:cNvSpPr/>
          <p:nvPr/>
        </p:nvSpPr>
        <p:spPr bwMode="auto">
          <a:xfrm>
            <a:off x="431800" y="266700"/>
            <a:ext cx="9154886" cy="1477328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Hold to the traditions which you were taught, whether by word of mouth or by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letter from us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(2 Thessalonians 2:15)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85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295CD896-81D3-3CF8-37E3-ADD9FC479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 dirty="0"/>
              <a:t>Paul’s Second Letter to the Thessalonians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E3C151C-285B-339C-2D22-3958BF1C7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98" y="1768910"/>
            <a:ext cx="9906000" cy="3057090"/>
          </a:xfrm>
        </p:spPr>
        <p:txBody>
          <a:bodyPr/>
          <a:lstStyle/>
          <a:p>
            <a:r>
              <a:rPr lang="en-US" dirty="0"/>
              <a:t>A new Christian community in ancient Greece </a:t>
            </a:r>
            <a:r>
              <a:rPr lang="en-US" sz="2000" i="1" dirty="0"/>
              <a:t>(c. 50 A.D.)</a:t>
            </a:r>
            <a:endParaRPr lang="en-US" i="1" dirty="0"/>
          </a:p>
          <a:p>
            <a:r>
              <a:rPr lang="en-US" dirty="0"/>
              <a:t>This was a follow up letter, shortly after his first one</a:t>
            </a:r>
          </a:p>
          <a:p>
            <a:r>
              <a:rPr lang="en-US" dirty="0"/>
              <a:t>They were confused on some topics </a:t>
            </a:r>
            <a:br>
              <a:rPr lang="en-US" dirty="0"/>
            </a:br>
            <a:r>
              <a:rPr lang="en-US" dirty="0"/>
              <a:t>related to the end of human history</a:t>
            </a:r>
          </a:p>
        </p:txBody>
      </p:sp>
    </p:spTree>
    <p:extLst>
      <p:ext uri="{BB962C8B-B14F-4D97-AF65-F5344CB8AC3E}">
        <p14:creationId xmlns:p14="http://schemas.microsoft.com/office/powerpoint/2010/main" val="378220015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Thessalonians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Now we request you, brethren,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 regard to the coming of our Lord Jesus Christ and our gathering together to Him,</a:t>
            </a:r>
          </a:p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that you not be quickly shaken from your composure or be </a:t>
            </a:r>
            <a:r>
              <a:rPr lang="en-US" dirty="0"/>
              <a:t>disturbed</a:t>
            </a:r>
          </a:p>
          <a:p>
            <a:r>
              <a:rPr lang="en-US" dirty="0"/>
              <a:t>	either by a spirit or a message </a:t>
            </a:r>
            <a:br>
              <a:rPr lang="en-US" dirty="0"/>
            </a:br>
            <a:r>
              <a:rPr lang="en-US" dirty="0"/>
              <a:t>or </a:t>
            </a:r>
            <a:r>
              <a:rPr lang="en-US" u="sng" dirty="0"/>
              <a:t>a letter as if from us</a:t>
            </a:r>
            <a:r>
              <a:rPr lang="en-US" dirty="0"/>
              <a:t>, 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the effect that the day of the Lord has come.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4C4C583-BE04-9324-0B91-B37F688489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i="1" dirty="0"/>
              <a:t>1. What did the letter say?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9F3DE8BE-0205-08F7-6FF4-FBF6EA05A3E5}"/>
              </a:ext>
            </a:extLst>
          </p:cNvPr>
          <p:cNvSpPr/>
          <p:nvPr/>
        </p:nvSpPr>
        <p:spPr bwMode="auto">
          <a:xfrm>
            <a:off x="431800" y="262583"/>
            <a:ext cx="9154886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I, Paul, write this greeting with my own hand, and this is a distinguishing mark in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every letter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; this is the way I write. </a:t>
            </a:r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(2 Thessalonians 3:17)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895948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Thessalonians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Now we request you, brethren,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/>
              <a:t>with regard to the coming of our Lord Jesus Christ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our gathering together to Him,</a:t>
            </a:r>
          </a:p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that you not be quickly shaken from your composure or be disturbed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either by a spirit or a message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 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letter as if from us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the effect that the day of the Lord has come.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4C4C583-BE04-9324-0B91-B37F688489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i="1" dirty="0"/>
              <a:t>1. What did the letter say?</a:t>
            </a:r>
          </a:p>
        </p:txBody>
      </p:sp>
      <p:sp>
        <p:nvSpPr>
          <p:cNvPr id="24" name="Rounded Rectangle 6">
            <a:extLst>
              <a:ext uri="{FF2B5EF4-FFF2-40B4-BE49-F238E27FC236}">
                <a16:creationId xmlns:a16="http://schemas.microsoft.com/office/drawing/2014/main" xmlns="" id="{87AFF1C6-F137-9D20-07B6-9AE3C8621130}"/>
              </a:ext>
            </a:extLst>
          </p:cNvPr>
          <p:cNvSpPr/>
          <p:nvPr/>
        </p:nvSpPr>
        <p:spPr bwMode="auto">
          <a:xfrm>
            <a:off x="1612900" y="1988885"/>
            <a:ext cx="69342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general topic =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end of the world as we know it</a:t>
            </a:r>
          </a:p>
        </p:txBody>
      </p:sp>
    </p:spTree>
    <p:extLst>
      <p:ext uri="{BB962C8B-B14F-4D97-AF65-F5344CB8AC3E}">
        <p14:creationId xmlns:p14="http://schemas.microsoft.com/office/powerpoint/2010/main" val="427731525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Thessalonians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Now we request you, brethren,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 regard to the coming of our Lord Jesus Christ and our gathering together to Him,</a:t>
            </a:r>
          </a:p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that you not be quickly shaken from your composure or be disturbed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either by a spirit or a message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 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letter as if from us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the effect </a:t>
            </a:r>
            <a:r>
              <a:rPr lang="en-US" dirty="0"/>
              <a:t>that the </a:t>
            </a:r>
            <a:r>
              <a:rPr lang="en-US" u="sng" dirty="0"/>
              <a:t>day of the Lord</a:t>
            </a:r>
            <a:r>
              <a:rPr lang="en-US" dirty="0"/>
              <a:t> has come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4C4C583-BE04-9324-0B91-B37F688489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i="1" dirty="0"/>
              <a:t>1. What did the letter say?</a:t>
            </a:r>
          </a:p>
        </p:txBody>
      </p:sp>
      <p:sp>
        <p:nvSpPr>
          <p:cNvPr id="24" name="Rounded Rectangle 6">
            <a:extLst>
              <a:ext uri="{FF2B5EF4-FFF2-40B4-BE49-F238E27FC236}">
                <a16:creationId xmlns:a16="http://schemas.microsoft.com/office/drawing/2014/main" xmlns="" id="{87AFF1C6-F137-9D20-07B6-9AE3C8621130}"/>
              </a:ext>
            </a:extLst>
          </p:cNvPr>
          <p:cNvSpPr/>
          <p:nvPr/>
        </p:nvSpPr>
        <p:spPr bwMode="auto">
          <a:xfrm>
            <a:off x="199813" y="3863471"/>
            <a:ext cx="2628899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content of the letter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8E74C76-0022-37F2-0828-FA6D3AAFFF45}"/>
              </a:ext>
            </a:extLst>
          </p:cNvPr>
          <p:cNvGrpSpPr/>
          <p:nvPr/>
        </p:nvGrpSpPr>
        <p:grpSpPr>
          <a:xfrm>
            <a:off x="3022600" y="142240"/>
            <a:ext cx="6900334" cy="3358432"/>
            <a:chOff x="3022600" y="142240"/>
            <a:chExt cx="6900334" cy="3358432"/>
          </a:xfrm>
        </p:grpSpPr>
        <p:sp>
          <p:nvSpPr>
            <p:cNvPr id="4" name="Rounded Rectangle 6">
              <a:extLst>
                <a:ext uri="{FF2B5EF4-FFF2-40B4-BE49-F238E27FC236}">
                  <a16:creationId xmlns:a16="http://schemas.microsoft.com/office/drawing/2014/main" xmlns="" id="{05BFBBE8-DBDD-1694-4BB0-494F71F75C43}"/>
                </a:ext>
              </a:extLst>
            </p:cNvPr>
            <p:cNvSpPr/>
            <p:nvPr/>
          </p:nvSpPr>
          <p:spPr bwMode="auto">
            <a:xfrm>
              <a:off x="3022600" y="142240"/>
              <a:ext cx="6900334" cy="3358432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noAutofit/>
            </a:bodyPr>
            <a:lstStyle/>
            <a:p>
              <a:pPr marL="174625" indent="-174625">
                <a:lnSpc>
                  <a:spcPct val="90000"/>
                </a:lnSpc>
              </a:pPr>
              <a:endPara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7" name="Line 2">
              <a:extLst>
                <a:ext uri="{FF2B5EF4-FFF2-40B4-BE49-F238E27FC236}">
                  <a16:creationId xmlns:a16="http://schemas.microsoft.com/office/drawing/2014/main" xmlns="" id="{A2A61A21-84D8-536C-9257-3EA3E23C4C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0620" y="2256790"/>
              <a:ext cx="6083300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 type="none" w="sm" len="sm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18">
            <a:extLst>
              <a:ext uri="{FF2B5EF4-FFF2-40B4-BE49-F238E27FC236}">
                <a16:creationId xmlns:a16="http://schemas.microsoft.com/office/drawing/2014/main" xmlns="" id="{EB9DB846-75BD-6CE1-D190-38B49FD3136E}"/>
              </a:ext>
            </a:extLst>
          </p:cNvPr>
          <p:cNvGrpSpPr>
            <a:grpSpLocks/>
          </p:cNvGrpSpPr>
          <p:nvPr/>
        </p:nvGrpSpPr>
        <p:grpSpPr bwMode="auto">
          <a:xfrm>
            <a:off x="4569657" y="247738"/>
            <a:ext cx="3916363" cy="2397995"/>
            <a:chOff x="4617720" y="2737569"/>
            <a:chExt cx="3916680" cy="239831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040ED930-BDE6-FFAB-C1E5-78264DE4B6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7720" y="4373880"/>
              <a:ext cx="3916680" cy="762000"/>
            </a:xfrm>
            <a:prstGeom prst="ellipse">
              <a:avLst/>
            </a:prstGeom>
            <a:noFill/>
            <a:ln w="50800">
              <a:solidFill>
                <a:schemeClr val="bg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60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grpSp>
          <p:nvGrpSpPr>
            <p:cNvPr id="19" name="Group 20">
              <a:extLst>
                <a:ext uri="{FF2B5EF4-FFF2-40B4-BE49-F238E27FC236}">
                  <a16:creationId xmlns:a16="http://schemas.microsoft.com/office/drawing/2014/main" xmlns="" id="{493D6059-40A1-6DBC-E3DE-06872BB78C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1916" y="2737569"/>
              <a:ext cx="2514600" cy="1524928"/>
              <a:chOff x="5779116" y="2737569"/>
              <a:chExt cx="2514600" cy="1524928"/>
            </a:xfrm>
          </p:grpSpPr>
          <p:sp>
            <p:nvSpPr>
              <p:cNvPr id="20" name="Line 5">
                <a:extLst>
                  <a:ext uri="{FF2B5EF4-FFF2-40B4-BE49-F238E27FC236}">
                    <a16:creationId xmlns:a16="http://schemas.microsoft.com/office/drawing/2014/main" xmlns="" id="{8392512C-88AE-9126-803A-275FF5C096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28796" y="3832729"/>
                <a:ext cx="0" cy="429768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360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21" name="Text Box 8">
                <a:extLst>
                  <a:ext uri="{FF2B5EF4-FFF2-40B4-BE49-F238E27FC236}">
                    <a16:creationId xmlns:a16="http://schemas.microsoft.com/office/drawing/2014/main" xmlns="" id="{57F3391D-43E2-3CEC-5A05-B27C690562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79116" y="2737569"/>
                <a:ext cx="2514600" cy="978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04775">
                    <a:solidFill>
                      <a:srgbClr val="000000"/>
                    </a:solidFill>
                    <a:miter lim="800000"/>
                    <a:headEnd type="none" w="sm" len="sm"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en-US" altLang="en-US" sz="32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Great tribulation</a:t>
                </a:r>
              </a:p>
            </p:txBody>
          </p:sp>
        </p:grpSp>
      </p:grpSp>
      <p:grpSp>
        <p:nvGrpSpPr>
          <p:cNvPr id="9" name="Group 33">
            <a:extLst>
              <a:ext uri="{FF2B5EF4-FFF2-40B4-BE49-F238E27FC236}">
                <a16:creationId xmlns:a16="http://schemas.microsoft.com/office/drawing/2014/main" xmlns="" id="{C2F80D50-43DC-7285-6535-212E86E45E0B}"/>
              </a:ext>
            </a:extLst>
          </p:cNvPr>
          <p:cNvGrpSpPr>
            <a:grpSpLocks/>
          </p:cNvGrpSpPr>
          <p:nvPr/>
        </p:nvGrpSpPr>
        <p:grpSpPr bwMode="auto">
          <a:xfrm>
            <a:off x="7612062" y="256540"/>
            <a:ext cx="1887538" cy="1901825"/>
            <a:chOff x="6981498" y="2745830"/>
            <a:chExt cx="1887992" cy="1902370"/>
          </a:xfrm>
        </p:grpSpPr>
        <p:sp>
          <p:nvSpPr>
            <p:cNvPr id="16" name="TextBox 24">
              <a:extLst>
                <a:ext uri="{FF2B5EF4-FFF2-40B4-BE49-F238E27FC236}">
                  <a16:creationId xmlns:a16="http://schemas.microsoft.com/office/drawing/2014/main" xmlns="" id="{1586ABAB-C09B-3909-4F0C-72E9B9CB95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81498" y="2745830"/>
              <a:ext cx="1887992" cy="979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en-US" sz="3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Jesus returns</a:t>
              </a:r>
            </a:p>
          </p:txBody>
        </p:sp>
        <p:sp>
          <p:nvSpPr>
            <p:cNvPr id="17" name="Line 4">
              <a:extLst>
                <a:ext uri="{FF2B5EF4-FFF2-40B4-BE49-F238E27FC236}">
                  <a16:creationId xmlns:a16="http://schemas.microsoft.com/office/drawing/2014/main" xmlns="" id="{7E115C60-F0F1-769A-0447-91AE406782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3823136"/>
              <a:ext cx="0" cy="825064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360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10" name="Group 32">
            <a:extLst>
              <a:ext uri="{FF2B5EF4-FFF2-40B4-BE49-F238E27FC236}">
                <a16:creationId xmlns:a16="http://schemas.microsoft.com/office/drawing/2014/main" xmlns="" id="{34D23B30-A107-FF74-CA88-573B372A2DCF}"/>
              </a:ext>
            </a:extLst>
          </p:cNvPr>
          <p:cNvGrpSpPr>
            <a:grpSpLocks/>
          </p:cNvGrpSpPr>
          <p:nvPr/>
        </p:nvGrpSpPr>
        <p:grpSpPr bwMode="auto">
          <a:xfrm>
            <a:off x="4569355" y="2839720"/>
            <a:ext cx="4877102" cy="627806"/>
            <a:chOff x="4038600" y="5745444"/>
            <a:chExt cx="4876800" cy="627995"/>
          </a:xfrm>
        </p:grpSpPr>
        <p:sp>
          <p:nvSpPr>
            <p:cNvPr id="14" name="TextBox 30">
              <a:extLst>
                <a:ext uri="{FF2B5EF4-FFF2-40B4-BE49-F238E27FC236}">
                  <a16:creationId xmlns:a16="http://schemas.microsoft.com/office/drawing/2014/main" xmlns="" id="{3BCCB1FB-C8B9-2BFD-04E5-E088FB9768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7236" y="5788488"/>
              <a:ext cx="3804169" cy="58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3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The “Day of the Lord”</a:t>
              </a:r>
            </a:p>
          </p:txBody>
        </p:sp>
        <p:sp>
          <p:nvSpPr>
            <p:cNvPr id="15" name="Line 4">
              <a:extLst>
                <a:ext uri="{FF2B5EF4-FFF2-40B4-BE49-F238E27FC236}">
                  <a16:creationId xmlns:a16="http://schemas.microsoft.com/office/drawing/2014/main" xmlns="" id="{D15765E2-F168-FF81-CD1D-46ECC4ABE7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8600" y="5745444"/>
              <a:ext cx="4876800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360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11" name="Group 34">
            <a:extLst>
              <a:ext uri="{FF2B5EF4-FFF2-40B4-BE49-F238E27FC236}">
                <a16:creationId xmlns:a16="http://schemas.microsoft.com/office/drawing/2014/main" xmlns="" id="{229259DE-A922-C807-19DA-11DD82E51E06}"/>
              </a:ext>
            </a:extLst>
          </p:cNvPr>
          <p:cNvGrpSpPr>
            <a:grpSpLocks/>
          </p:cNvGrpSpPr>
          <p:nvPr/>
        </p:nvGrpSpPr>
        <p:grpSpPr bwMode="auto">
          <a:xfrm>
            <a:off x="3350457" y="253365"/>
            <a:ext cx="2116138" cy="1901825"/>
            <a:chOff x="6752898" y="2745830"/>
            <a:chExt cx="2116592" cy="1902370"/>
          </a:xfrm>
        </p:grpSpPr>
        <p:sp>
          <p:nvSpPr>
            <p:cNvPr id="12" name="TextBox 35">
              <a:extLst>
                <a:ext uri="{FF2B5EF4-FFF2-40B4-BE49-F238E27FC236}">
                  <a16:creationId xmlns:a16="http://schemas.microsoft.com/office/drawing/2014/main" xmlns="" id="{F56E5D04-5A4E-B9D6-0033-2B2179F325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52898" y="2745830"/>
              <a:ext cx="2116592" cy="979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en-US" sz="3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The “Rapture”</a:t>
              </a:r>
            </a:p>
          </p:txBody>
        </p:sp>
        <p:sp>
          <p:nvSpPr>
            <p:cNvPr id="13" name="Line 4">
              <a:extLst>
                <a:ext uri="{FF2B5EF4-FFF2-40B4-BE49-F238E27FC236}">
                  <a16:creationId xmlns:a16="http://schemas.microsoft.com/office/drawing/2014/main" xmlns="" id="{79D7D53F-01ED-71DB-F578-234AF41850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98672" y="3823136"/>
              <a:ext cx="0" cy="825064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360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45991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Thessalonians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Now we request you, brethren,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 regard to the coming of our Lord Jesus Christ and our gathering together to Him,</a:t>
            </a:r>
          </a:p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that you not be quickly shaken from your composure or be disturbed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either by a spirit or a message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 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letter as if from us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the effect </a:t>
            </a:r>
            <a:r>
              <a:rPr lang="en-US" dirty="0"/>
              <a:t>that the </a:t>
            </a:r>
            <a:r>
              <a:rPr lang="en-US" u="sng" dirty="0"/>
              <a:t>day of the Lord</a:t>
            </a:r>
            <a:r>
              <a:rPr lang="en-US" dirty="0"/>
              <a:t> has come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4C4C583-BE04-9324-0B91-B37F688489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i="1" dirty="0"/>
              <a:t>1. What did the letter say?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05BFBBE8-DBDD-1694-4BB0-494F71F75C43}"/>
              </a:ext>
            </a:extLst>
          </p:cNvPr>
          <p:cNvSpPr/>
          <p:nvPr/>
        </p:nvSpPr>
        <p:spPr bwMode="auto">
          <a:xfrm>
            <a:off x="3022600" y="142240"/>
            <a:ext cx="6900334" cy="3358432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= When God finally intervenes to bring this stage of history to an end</a:t>
            </a:r>
          </a:p>
          <a:p>
            <a:pPr marL="174625" indent="-174625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Wail, for the </a:t>
            </a:r>
            <a:r>
              <a:rPr lang="en-US" sz="3600" i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day of the Lord</a:t>
            </a: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is near! It will come as destruction from the Almighty. </a:t>
            </a:r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(Isaiah 13:6)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30">
            <a:extLst>
              <a:ext uri="{FF2B5EF4-FFF2-40B4-BE49-F238E27FC236}">
                <a16:creationId xmlns:a16="http://schemas.microsoft.com/office/drawing/2014/main" xmlns="" id="{7FBF4C4A-4F26-6829-D2D5-2EC46A77F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7992" y="2882751"/>
            <a:ext cx="38044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“Day of the Lord”</a:t>
            </a:r>
          </a:p>
        </p:txBody>
      </p:sp>
    </p:spTree>
    <p:extLst>
      <p:ext uri="{BB962C8B-B14F-4D97-AF65-F5344CB8AC3E}">
        <p14:creationId xmlns:p14="http://schemas.microsoft.com/office/powerpoint/2010/main" val="864767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Thessalonians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Now we request you, brethren,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 regard to the coming of our Lord Jesus Christ and our gathering together to Him,</a:t>
            </a:r>
          </a:p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that you not be quickly shaken from your composure or be disturbed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either by a spirit or a message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 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letter as if from us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the effect </a:t>
            </a:r>
            <a:r>
              <a:rPr lang="en-US" dirty="0"/>
              <a:t>that the </a:t>
            </a:r>
            <a:r>
              <a:rPr lang="en-US" u="sng" dirty="0"/>
              <a:t>day of the Lord</a:t>
            </a:r>
            <a:r>
              <a:rPr lang="en-US" dirty="0"/>
              <a:t> has come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4C4C583-BE04-9324-0B91-B37F688489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i="1" dirty="0"/>
              <a:t>1. What did the letter say?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05BFBBE8-DBDD-1694-4BB0-494F71F75C43}"/>
              </a:ext>
            </a:extLst>
          </p:cNvPr>
          <p:cNvSpPr/>
          <p:nvPr/>
        </p:nvSpPr>
        <p:spPr bwMode="auto">
          <a:xfrm>
            <a:off x="3022600" y="142240"/>
            <a:ext cx="6900334" cy="3358432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 yourselves know full well </a:t>
            </a:r>
            <a:b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that the day of the Lord will come just like a thief in the night.</a:t>
            </a:r>
            <a:b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 Thessalonians 5:2)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30">
            <a:extLst>
              <a:ext uri="{FF2B5EF4-FFF2-40B4-BE49-F238E27FC236}">
                <a16:creationId xmlns:a16="http://schemas.microsoft.com/office/drawing/2014/main" xmlns="" id="{7FBF4C4A-4F26-6829-D2D5-2EC46A77F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7992" y="2882751"/>
            <a:ext cx="38044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“Day of the Lord”</a:t>
            </a:r>
          </a:p>
        </p:txBody>
      </p:sp>
    </p:spTree>
    <p:extLst>
      <p:ext uri="{BB962C8B-B14F-4D97-AF65-F5344CB8AC3E}">
        <p14:creationId xmlns:p14="http://schemas.microsoft.com/office/powerpoint/2010/main" val="1633601839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Thessalonians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Now we request you, brethren,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 regard to the coming of our Lord Jesus Christ and our gathering together to Him,</a:t>
            </a:r>
          </a:p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that you not be quickly shaken from your composure or be disturbed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either by a spirit or a message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 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letter as if from us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the effect </a:t>
            </a:r>
            <a:r>
              <a:rPr lang="en-US" dirty="0"/>
              <a:t>that the </a:t>
            </a:r>
            <a:r>
              <a:rPr lang="en-US" u="sng" dirty="0"/>
              <a:t>day of the Lord</a:t>
            </a:r>
            <a:r>
              <a:rPr lang="en-US" dirty="0"/>
              <a:t> has come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4C4C583-BE04-9324-0B91-B37F688489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i="1" dirty="0"/>
              <a:t>1. What did the letter say?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05BFBBE8-DBDD-1694-4BB0-494F71F75C43}"/>
              </a:ext>
            </a:extLst>
          </p:cNvPr>
          <p:cNvSpPr/>
          <p:nvPr/>
        </p:nvSpPr>
        <p:spPr bwMode="auto">
          <a:xfrm>
            <a:off x="3022600" y="142240"/>
            <a:ext cx="6900334" cy="3358432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While they are saying, </a:t>
            </a:r>
            <a:b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“Peace and safety!” </a:t>
            </a:r>
            <a:b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then destruction will come upon them suddenly… </a:t>
            </a:r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 Thessalonians 5:3)</a:t>
            </a:r>
            <a:endParaRPr lang="en-US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30">
            <a:extLst>
              <a:ext uri="{FF2B5EF4-FFF2-40B4-BE49-F238E27FC236}">
                <a16:creationId xmlns:a16="http://schemas.microsoft.com/office/drawing/2014/main" xmlns="" id="{7FBF4C4A-4F26-6829-D2D5-2EC46A77F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7992" y="2882751"/>
            <a:ext cx="38044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“Day of the Lord”</a:t>
            </a:r>
          </a:p>
        </p:txBody>
      </p:sp>
    </p:spTree>
    <p:extLst>
      <p:ext uri="{BB962C8B-B14F-4D97-AF65-F5344CB8AC3E}">
        <p14:creationId xmlns:p14="http://schemas.microsoft.com/office/powerpoint/2010/main" val="642250505"/>
      </p:ext>
    </p:extLst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Thessalonians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Now we request you, brethren,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 regard to the coming of our Lord Jesus Christ and our gathering together to Him,</a:t>
            </a:r>
          </a:p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that you not be quickly shaken from your composure or be disturbed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either by a spirit or a message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 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letter as if from us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the effect </a:t>
            </a:r>
            <a:r>
              <a:rPr lang="en-US" dirty="0"/>
              <a:t>that the </a:t>
            </a:r>
            <a:r>
              <a:rPr lang="en-US" u="sng" dirty="0"/>
              <a:t>day of the Lord</a:t>
            </a:r>
            <a:r>
              <a:rPr lang="en-US" dirty="0"/>
              <a:t> has come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4C4C583-BE04-9324-0B91-B37F688489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i="1" dirty="0"/>
              <a:t>1. What did the letter say?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2BA6AC7-27F5-70D9-F28C-A9BEC54DBACD}"/>
              </a:ext>
            </a:extLst>
          </p:cNvPr>
          <p:cNvGrpSpPr/>
          <p:nvPr/>
        </p:nvGrpSpPr>
        <p:grpSpPr>
          <a:xfrm>
            <a:off x="3022600" y="142240"/>
            <a:ext cx="6900334" cy="3358432"/>
            <a:chOff x="3022600" y="142240"/>
            <a:chExt cx="6900334" cy="3358432"/>
          </a:xfrm>
        </p:grpSpPr>
        <p:sp>
          <p:nvSpPr>
            <p:cNvPr id="8" name="Rounded Rectangle 6">
              <a:extLst>
                <a:ext uri="{FF2B5EF4-FFF2-40B4-BE49-F238E27FC236}">
                  <a16:creationId xmlns:a16="http://schemas.microsoft.com/office/drawing/2014/main" xmlns="" id="{9C996F62-212F-E0B7-EE33-801C62B271EA}"/>
                </a:ext>
              </a:extLst>
            </p:cNvPr>
            <p:cNvSpPr/>
            <p:nvPr/>
          </p:nvSpPr>
          <p:spPr bwMode="auto">
            <a:xfrm>
              <a:off x="3022600" y="142240"/>
              <a:ext cx="6900334" cy="3358432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noAutofit/>
            </a:bodyPr>
            <a:lstStyle/>
            <a:p>
              <a:pPr marL="174625" indent="-174625">
                <a:lnSpc>
                  <a:spcPct val="90000"/>
                </a:lnSpc>
              </a:pPr>
              <a:endPara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9" name="Line 2">
              <a:extLst>
                <a:ext uri="{FF2B5EF4-FFF2-40B4-BE49-F238E27FC236}">
                  <a16:creationId xmlns:a16="http://schemas.microsoft.com/office/drawing/2014/main" xmlns="" id="{47FEB8C0-7962-F2D9-686A-3A4CB19066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0620" y="2256790"/>
              <a:ext cx="6083300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 type="none" w="sm" len="sm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18">
            <a:extLst>
              <a:ext uri="{FF2B5EF4-FFF2-40B4-BE49-F238E27FC236}">
                <a16:creationId xmlns:a16="http://schemas.microsoft.com/office/drawing/2014/main" xmlns="" id="{61749CE5-15BE-30DF-71E4-17C719C1DCE3}"/>
              </a:ext>
            </a:extLst>
          </p:cNvPr>
          <p:cNvGrpSpPr>
            <a:grpSpLocks/>
          </p:cNvGrpSpPr>
          <p:nvPr/>
        </p:nvGrpSpPr>
        <p:grpSpPr bwMode="auto">
          <a:xfrm>
            <a:off x="4569657" y="247738"/>
            <a:ext cx="3916363" cy="2397995"/>
            <a:chOff x="4617720" y="2737569"/>
            <a:chExt cx="3916680" cy="239831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051AC8F5-0184-7DB8-3B1C-235C11F3F5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7720" y="4373880"/>
              <a:ext cx="3916680" cy="762000"/>
            </a:xfrm>
            <a:prstGeom prst="ellipse">
              <a:avLst/>
            </a:prstGeom>
            <a:noFill/>
            <a:ln w="50800">
              <a:solidFill>
                <a:schemeClr val="bg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60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grpSp>
          <p:nvGrpSpPr>
            <p:cNvPr id="12" name="Group 20">
              <a:extLst>
                <a:ext uri="{FF2B5EF4-FFF2-40B4-BE49-F238E27FC236}">
                  <a16:creationId xmlns:a16="http://schemas.microsoft.com/office/drawing/2014/main" xmlns="" id="{049EB61B-7667-9FEF-B194-2C2A8E7C60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1916" y="2737569"/>
              <a:ext cx="2514600" cy="1524928"/>
              <a:chOff x="5779116" y="2737569"/>
              <a:chExt cx="2514600" cy="1524928"/>
            </a:xfrm>
          </p:grpSpPr>
          <p:sp>
            <p:nvSpPr>
              <p:cNvPr id="13" name="Line 5">
                <a:extLst>
                  <a:ext uri="{FF2B5EF4-FFF2-40B4-BE49-F238E27FC236}">
                    <a16:creationId xmlns:a16="http://schemas.microsoft.com/office/drawing/2014/main" xmlns="" id="{1D1F46BF-1150-ABB9-43C9-22FF6D5401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28796" y="3832729"/>
                <a:ext cx="0" cy="429768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360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14" name="Text Box 8">
                <a:extLst>
                  <a:ext uri="{FF2B5EF4-FFF2-40B4-BE49-F238E27FC236}">
                    <a16:creationId xmlns:a16="http://schemas.microsoft.com/office/drawing/2014/main" xmlns="" id="{81F4C27C-CACC-DF31-F49E-F31DE7CA0E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79116" y="2737569"/>
                <a:ext cx="2514600" cy="978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04775">
                    <a:solidFill>
                      <a:srgbClr val="000000"/>
                    </a:solidFill>
                    <a:miter lim="800000"/>
                    <a:headEnd type="none" w="sm" len="sm"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en-US" altLang="en-US" sz="32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Great tribulation</a:t>
                </a:r>
              </a:p>
            </p:txBody>
          </p:sp>
        </p:grpSp>
      </p:grpSp>
      <p:grpSp>
        <p:nvGrpSpPr>
          <p:cNvPr id="15" name="Group 33">
            <a:extLst>
              <a:ext uri="{FF2B5EF4-FFF2-40B4-BE49-F238E27FC236}">
                <a16:creationId xmlns:a16="http://schemas.microsoft.com/office/drawing/2014/main" xmlns="" id="{5E4723E6-2ECE-2C1D-6587-8D99481758C8}"/>
              </a:ext>
            </a:extLst>
          </p:cNvPr>
          <p:cNvGrpSpPr>
            <a:grpSpLocks/>
          </p:cNvGrpSpPr>
          <p:nvPr/>
        </p:nvGrpSpPr>
        <p:grpSpPr bwMode="auto">
          <a:xfrm>
            <a:off x="7612062" y="256540"/>
            <a:ext cx="1887538" cy="1901825"/>
            <a:chOff x="6981498" y="2745830"/>
            <a:chExt cx="1887992" cy="1902370"/>
          </a:xfrm>
        </p:grpSpPr>
        <p:sp>
          <p:nvSpPr>
            <p:cNvPr id="16" name="TextBox 24">
              <a:extLst>
                <a:ext uri="{FF2B5EF4-FFF2-40B4-BE49-F238E27FC236}">
                  <a16:creationId xmlns:a16="http://schemas.microsoft.com/office/drawing/2014/main" xmlns="" id="{599644F0-7880-5CAD-F7D0-EC36045024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81498" y="2745830"/>
              <a:ext cx="1887992" cy="979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en-US" sz="3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Jesus returns</a:t>
              </a:r>
            </a:p>
          </p:txBody>
        </p:sp>
        <p:sp>
          <p:nvSpPr>
            <p:cNvPr id="17" name="Line 4">
              <a:extLst>
                <a:ext uri="{FF2B5EF4-FFF2-40B4-BE49-F238E27FC236}">
                  <a16:creationId xmlns:a16="http://schemas.microsoft.com/office/drawing/2014/main" xmlns="" id="{F82989EE-7AB8-F846-E52A-FDDA459A3C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3823136"/>
              <a:ext cx="0" cy="825064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360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18" name="Group 32">
            <a:extLst>
              <a:ext uri="{FF2B5EF4-FFF2-40B4-BE49-F238E27FC236}">
                <a16:creationId xmlns:a16="http://schemas.microsoft.com/office/drawing/2014/main" xmlns="" id="{FC6333C1-E81E-5AF6-0F4B-A65A893BA60A}"/>
              </a:ext>
            </a:extLst>
          </p:cNvPr>
          <p:cNvGrpSpPr>
            <a:grpSpLocks/>
          </p:cNvGrpSpPr>
          <p:nvPr/>
        </p:nvGrpSpPr>
        <p:grpSpPr bwMode="auto">
          <a:xfrm>
            <a:off x="4569355" y="2839720"/>
            <a:ext cx="4877102" cy="627806"/>
            <a:chOff x="4038600" y="5745444"/>
            <a:chExt cx="4876800" cy="627995"/>
          </a:xfrm>
        </p:grpSpPr>
        <p:sp>
          <p:nvSpPr>
            <p:cNvPr id="19" name="TextBox 30">
              <a:extLst>
                <a:ext uri="{FF2B5EF4-FFF2-40B4-BE49-F238E27FC236}">
                  <a16:creationId xmlns:a16="http://schemas.microsoft.com/office/drawing/2014/main" xmlns="" id="{353033DB-4653-81DB-F4F3-6905421DAF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7236" y="5788488"/>
              <a:ext cx="3804169" cy="58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3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The “Day of the Lord”</a:t>
              </a:r>
            </a:p>
          </p:txBody>
        </p:sp>
        <p:sp>
          <p:nvSpPr>
            <p:cNvPr id="20" name="Line 4">
              <a:extLst>
                <a:ext uri="{FF2B5EF4-FFF2-40B4-BE49-F238E27FC236}">
                  <a16:creationId xmlns:a16="http://schemas.microsoft.com/office/drawing/2014/main" xmlns="" id="{06BD216B-A14D-2CE9-33E8-585E46A893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8600" y="5745444"/>
              <a:ext cx="4876800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360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21" name="Group 34">
            <a:extLst>
              <a:ext uri="{FF2B5EF4-FFF2-40B4-BE49-F238E27FC236}">
                <a16:creationId xmlns:a16="http://schemas.microsoft.com/office/drawing/2014/main" xmlns="" id="{E05D804E-8A10-E9B7-379B-792A3156BC40}"/>
              </a:ext>
            </a:extLst>
          </p:cNvPr>
          <p:cNvGrpSpPr>
            <a:grpSpLocks/>
          </p:cNvGrpSpPr>
          <p:nvPr/>
        </p:nvGrpSpPr>
        <p:grpSpPr bwMode="auto">
          <a:xfrm>
            <a:off x="3350457" y="253365"/>
            <a:ext cx="2116138" cy="1901825"/>
            <a:chOff x="6752898" y="2745830"/>
            <a:chExt cx="2116592" cy="1902370"/>
          </a:xfrm>
        </p:grpSpPr>
        <p:sp>
          <p:nvSpPr>
            <p:cNvPr id="22" name="TextBox 35">
              <a:extLst>
                <a:ext uri="{FF2B5EF4-FFF2-40B4-BE49-F238E27FC236}">
                  <a16:creationId xmlns:a16="http://schemas.microsoft.com/office/drawing/2014/main" xmlns="" id="{670D62E8-85D5-E25A-4B2C-1A3B476B7A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52898" y="2745830"/>
              <a:ext cx="2116592" cy="979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en-US" sz="3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The “Rapture”</a:t>
              </a:r>
            </a:p>
          </p:txBody>
        </p:sp>
        <p:sp>
          <p:nvSpPr>
            <p:cNvPr id="23" name="Line 4">
              <a:extLst>
                <a:ext uri="{FF2B5EF4-FFF2-40B4-BE49-F238E27FC236}">
                  <a16:creationId xmlns:a16="http://schemas.microsoft.com/office/drawing/2014/main" xmlns="" id="{9F7F885B-0AD4-0B22-8E8E-AC2BCB5D8C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98672" y="3823136"/>
              <a:ext cx="0" cy="825064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360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25" name="Rounded Rectangle 6">
            <a:extLst>
              <a:ext uri="{FF2B5EF4-FFF2-40B4-BE49-F238E27FC236}">
                <a16:creationId xmlns:a16="http://schemas.microsoft.com/office/drawing/2014/main" xmlns="" id="{DB4C3E24-14A0-EDE3-DC22-BDDE49B056B5}"/>
              </a:ext>
            </a:extLst>
          </p:cNvPr>
          <p:cNvSpPr/>
          <p:nvPr/>
        </p:nvSpPr>
        <p:spPr bwMode="auto">
          <a:xfrm>
            <a:off x="199813" y="3619500"/>
            <a:ext cx="9723121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They were suffering greatly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Some apparently were worried they had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missed the rapture or misunderstood the plan</a:t>
            </a:r>
          </a:p>
        </p:txBody>
      </p:sp>
    </p:spTree>
    <p:extLst>
      <p:ext uri="{BB962C8B-B14F-4D97-AF65-F5344CB8AC3E}">
        <p14:creationId xmlns:p14="http://schemas.microsoft.com/office/powerpoint/2010/main" val="227608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Thessalonians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Now we request you, brethren,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 regard to the coming of our Lord Jesus Christ and our gathering together to Him,</a:t>
            </a:r>
          </a:p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that you not be quickly shaken from your composure or be disturbed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either by a spirit or a message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 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letter as if from us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the effect </a:t>
            </a:r>
            <a:r>
              <a:rPr lang="en-US" dirty="0"/>
              <a:t>that the </a:t>
            </a:r>
            <a:r>
              <a:rPr lang="en-US" u="sng" dirty="0"/>
              <a:t>day of the Lord</a:t>
            </a:r>
            <a:r>
              <a:rPr lang="en-US" dirty="0"/>
              <a:t> has come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4C4C583-BE04-9324-0B91-B37F688489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i="1" dirty="0"/>
              <a:t>1. What did the letter say?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2BA6AC7-27F5-70D9-F28C-A9BEC54DBACD}"/>
              </a:ext>
            </a:extLst>
          </p:cNvPr>
          <p:cNvGrpSpPr/>
          <p:nvPr/>
        </p:nvGrpSpPr>
        <p:grpSpPr>
          <a:xfrm>
            <a:off x="3022600" y="142240"/>
            <a:ext cx="6900334" cy="3358432"/>
            <a:chOff x="3022600" y="142240"/>
            <a:chExt cx="6900334" cy="3358432"/>
          </a:xfrm>
        </p:grpSpPr>
        <p:sp>
          <p:nvSpPr>
            <p:cNvPr id="8" name="Rounded Rectangle 6">
              <a:extLst>
                <a:ext uri="{FF2B5EF4-FFF2-40B4-BE49-F238E27FC236}">
                  <a16:creationId xmlns:a16="http://schemas.microsoft.com/office/drawing/2014/main" xmlns="" id="{9C996F62-212F-E0B7-EE33-801C62B271EA}"/>
                </a:ext>
              </a:extLst>
            </p:cNvPr>
            <p:cNvSpPr/>
            <p:nvPr/>
          </p:nvSpPr>
          <p:spPr bwMode="auto">
            <a:xfrm>
              <a:off x="3022600" y="142240"/>
              <a:ext cx="6900334" cy="3358432"/>
            </a:xfrm>
            <a:prstGeom prst="roundRect">
              <a:avLst>
                <a:gd name="adj" fmla="val 0"/>
              </a:avLst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square" rtlCol="0" anchor="t" anchorCtr="0">
              <a:noAutofit/>
            </a:bodyPr>
            <a:lstStyle/>
            <a:p>
              <a:pPr marL="174625" indent="-174625">
                <a:lnSpc>
                  <a:spcPct val="90000"/>
                </a:lnSpc>
              </a:pPr>
              <a:endPara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9" name="Line 2">
              <a:extLst>
                <a:ext uri="{FF2B5EF4-FFF2-40B4-BE49-F238E27FC236}">
                  <a16:creationId xmlns:a16="http://schemas.microsoft.com/office/drawing/2014/main" xmlns="" id="{47FEB8C0-7962-F2D9-686A-3A4CB19066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0620" y="2256790"/>
              <a:ext cx="6083300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 type="none" w="sm" len="sm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18">
            <a:extLst>
              <a:ext uri="{FF2B5EF4-FFF2-40B4-BE49-F238E27FC236}">
                <a16:creationId xmlns:a16="http://schemas.microsoft.com/office/drawing/2014/main" xmlns="" id="{61749CE5-15BE-30DF-71E4-17C719C1DCE3}"/>
              </a:ext>
            </a:extLst>
          </p:cNvPr>
          <p:cNvGrpSpPr>
            <a:grpSpLocks/>
          </p:cNvGrpSpPr>
          <p:nvPr/>
        </p:nvGrpSpPr>
        <p:grpSpPr bwMode="auto">
          <a:xfrm>
            <a:off x="4569657" y="247738"/>
            <a:ext cx="3916363" cy="2397995"/>
            <a:chOff x="4617720" y="2737569"/>
            <a:chExt cx="3916680" cy="239831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051AC8F5-0184-7DB8-3B1C-235C11F3F5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7720" y="4373880"/>
              <a:ext cx="3916680" cy="762000"/>
            </a:xfrm>
            <a:prstGeom prst="ellipse">
              <a:avLst/>
            </a:prstGeom>
            <a:noFill/>
            <a:ln w="50800">
              <a:solidFill>
                <a:schemeClr val="bg1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60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grpSp>
          <p:nvGrpSpPr>
            <p:cNvPr id="12" name="Group 20">
              <a:extLst>
                <a:ext uri="{FF2B5EF4-FFF2-40B4-BE49-F238E27FC236}">
                  <a16:creationId xmlns:a16="http://schemas.microsoft.com/office/drawing/2014/main" xmlns="" id="{049EB61B-7667-9FEF-B194-2C2A8E7C60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1916" y="2737569"/>
              <a:ext cx="2514600" cy="1524928"/>
              <a:chOff x="5779116" y="2737569"/>
              <a:chExt cx="2514600" cy="1524928"/>
            </a:xfrm>
          </p:grpSpPr>
          <p:sp>
            <p:nvSpPr>
              <p:cNvPr id="13" name="Line 5">
                <a:extLst>
                  <a:ext uri="{FF2B5EF4-FFF2-40B4-BE49-F238E27FC236}">
                    <a16:creationId xmlns:a16="http://schemas.microsoft.com/office/drawing/2014/main" xmlns="" id="{1D1F46BF-1150-ABB9-43C9-22FF6D5401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28796" y="3832729"/>
                <a:ext cx="0" cy="429768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360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14" name="Text Box 8">
                <a:extLst>
                  <a:ext uri="{FF2B5EF4-FFF2-40B4-BE49-F238E27FC236}">
                    <a16:creationId xmlns:a16="http://schemas.microsoft.com/office/drawing/2014/main" xmlns="" id="{81F4C27C-CACC-DF31-F49E-F31DE7CA0E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79116" y="2737569"/>
                <a:ext cx="2514600" cy="978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04775">
                    <a:solidFill>
                      <a:srgbClr val="000000"/>
                    </a:solidFill>
                    <a:miter lim="800000"/>
                    <a:headEnd type="none" w="sm" len="sm"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000">
                    <a:solidFill>
                      <a:srgbClr val="ECECEC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en-US" altLang="en-US" sz="3200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Great tribulation</a:t>
                </a:r>
              </a:p>
            </p:txBody>
          </p:sp>
        </p:grpSp>
      </p:grpSp>
      <p:grpSp>
        <p:nvGrpSpPr>
          <p:cNvPr id="15" name="Group 33">
            <a:extLst>
              <a:ext uri="{FF2B5EF4-FFF2-40B4-BE49-F238E27FC236}">
                <a16:creationId xmlns:a16="http://schemas.microsoft.com/office/drawing/2014/main" xmlns="" id="{5E4723E6-2ECE-2C1D-6587-8D99481758C8}"/>
              </a:ext>
            </a:extLst>
          </p:cNvPr>
          <p:cNvGrpSpPr>
            <a:grpSpLocks/>
          </p:cNvGrpSpPr>
          <p:nvPr/>
        </p:nvGrpSpPr>
        <p:grpSpPr bwMode="auto">
          <a:xfrm>
            <a:off x="7612062" y="256540"/>
            <a:ext cx="1887538" cy="1901825"/>
            <a:chOff x="6981498" y="2745830"/>
            <a:chExt cx="1887992" cy="1902370"/>
          </a:xfrm>
        </p:grpSpPr>
        <p:sp>
          <p:nvSpPr>
            <p:cNvPr id="16" name="TextBox 24">
              <a:extLst>
                <a:ext uri="{FF2B5EF4-FFF2-40B4-BE49-F238E27FC236}">
                  <a16:creationId xmlns:a16="http://schemas.microsoft.com/office/drawing/2014/main" xmlns="" id="{599644F0-7880-5CAD-F7D0-EC36045024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81498" y="2745830"/>
              <a:ext cx="1887992" cy="979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en-US" sz="3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Jesus returns</a:t>
              </a:r>
            </a:p>
          </p:txBody>
        </p:sp>
        <p:sp>
          <p:nvSpPr>
            <p:cNvPr id="17" name="Line 4">
              <a:extLst>
                <a:ext uri="{FF2B5EF4-FFF2-40B4-BE49-F238E27FC236}">
                  <a16:creationId xmlns:a16="http://schemas.microsoft.com/office/drawing/2014/main" xmlns="" id="{F82989EE-7AB8-F846-E52A-FDDA459A3C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24800" y="3823136"/>
              <a:ext cx="0" cy="825064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360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18" name="Group 32">
            <a:extLst>
              <a:ext uri="{FF2B5EF4-FFF2-40B4-BE49-F238E27FC236}">
                <a16:creationId xmlns:a16="http://schemas.microsoft.com/office/drawing/2014/main" xmlns="" id="{FC6333C1-E81E-5AF6-0F4B-A65A893BA60A}"/>
              </a:ext>
            </a:extLst>
          </p:cNvPr>
          <p:cNvGrpSpPr>
            <a:grpSpLocks/>
          </p:cNvGrpSpPr>
          <p:nvPr/>
        </p:nvGrpSpPr>
        <p:grpSpPr bwMode="auto">
          <a:xfrm>
            <a:off x="4569355" y="2839720"/>
            <a:ext cx="4877102" cy="627806"/>
            <a:chOff x="4038600" y="5745444"/>
            <a:chExt cx="4876800" cy="627995"/>
          </a:xfrm>
        </p:grpSpPr>
        <p:sp>
          <p:nvSpPr>
            <p:cNvPr id="19" name="TextBox 30">
              <a:extLst>
                <a:ext uri="{FF2B5EF4-FFF2-40B4-BE49-F238E27FC236}">
                  <a16:creationId xmlns:a16="http://schemas.microsoft.com/office/drawing/2014/main" xmlns="" id="{353033DB-4653-81DB-F4F3-6905421DAF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7236" y="5788488"/>
              <a:ext cx="3804169" cy="58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3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The “Day of the Lord”</a:t>
              </a:r>
            </a:p>
          </p:txBody>
        </p:sp>
        <p:sp>
          <p:nvSpPr>
            <p:cNvPr id="20" name="Line 4">
              <a:extLst>
                <a:ext uri="{FF2B5EF4-FFF2-40B4-BE49-F238E27FC236}">
                  <a16:creationId xmlns:a16="http://schemas.microsoft.com/office/drawing/2014/main" xmlns="" id="{06BD216B-A14D-2CE9-33E8-585E46A893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8600" y="5745444"/>
              <a:ext cx="4876800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360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21" name="Group 34">
            <a:extLst>
              <a:ext uri="{FF2B5EF4-FFF2-40B4-BE49-F238E27FC236}">
                <a16:creationId xmlns:a16="http://schemas.microsoft.com/office/drawing/2014/main" xmlns="" id="{E05D804E-8A10-E9B7-379B-792A3156BC40}"/>
              </a:ext>
            </a:extLst>
          </p:cNvPr>
          <p:cNvGrpSpPr>
            <a:grpSpLocks/>
          </p:cNvGrpSpPr>
          <p:nvPr/>
        </p:nvGrpSpPr>
        <p:grpSpPr bwMode="auto">
          <a:xfrm>
            <a:off x="3350457" y="253365"/>
            <a:ext cx="2116138" cy="1901825"/>
            <a:chOff x="6752898" y="2745830"/>
            <a:chExt cx="2116592" cy="1902370"/>
          </a:xfrm>
        </p:grpSpPr>
        <p:sp>
          <p:nvSpPr>
            <p:cNvPr id="22" name="TextBox 35">
              <a:extLst>
                <a:ext uri="{FF2B5EF4-FFF2-40B4-BE49-F238E27FC236}">
                  <a16:creationId xmlns:a16="http://schemas.microsoft.com/office/drawing/2014/main" xmlns="" id="{670D62E8-85D5-E25A-4B2C-1A3B476B7A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52898" y="2745830"/>
              <a:ext cx="2116592" cy="979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en-US" sz="3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The “Rapture”</a:t>
              </a:r>
            </a:p>
          </p:txBody>
        </p:sp>
        <p:sp>
          <p:nvSpPr>
            <p:cNvPr id="23" name="Line 4">
              <a:extLst>
                <a:ext uri="{FF2B5EF4-FFF2-40B4-BE49-F238E27FC236}">
                  <a16:creationId xmlns:a16="http://schemas.microsoft.com/office/drawing/2014/main" xmlns="" id="{9F7F885B-0AD4-0B22-8E8E-AC2BCB5D8C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98672" y="3823136"/>
              <a:ext cx="0" cy="825064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360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25" name="Rounded Rectangle 6">
            <a:extLst>
              <a:ext uri="{FF2B5EF4-FFF2-40B4-BE49-F238E27FC236}">
                <a16:creationId xmlns:a16="http://schemas.microsoft.com/office/drawing/2014/main" xmlns="" id="{DB4C3E24-14A0-EDE3-DC22-BDDE49B056B5}"/>
              </a:ext>
            </a:extLst>
          </p:cNvPr>
          <p:cNvSpPr/>
          <p:nvPr/>
        </p:nvSpPr>
        <p:spPr bwMode="auto">
          <a:xfrm>
            <a:off x="199813" y="3619500"/>
            <a:ext cx="9723121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Paul: “Ignore those rumors”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“Remember all the other things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that come before the end?”</a:t>
            </a:r>
          </a:p>
        </p:txBody>
      </p:sp>
    </p:spTree>
    <p:extLst>
      <p:ext uri="{BB962C8B-B14F-4D97-AF65-F5344CB8AC3E}">
        <p14:creationId xmlns:p14="http://schemas.microsoft.com/office/powerpoint/2010/main" val="29903749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Thessalonians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 </a:t>
            </a:r>
            <a:r>
              <a:rPr lang="en-US" dirty="0"/>
              <a:t>Let no one in any way deceive you,</a:t>
            </a:r>
          </a:p>
          <a:p>
            <a:r>
              <a:rPr lang="en-US" dirty="0"/>
              <a:t>for it will not come unless </a:t>
            </a:r>
            <a:r>
              <a:rPr lang="en-US" u="sng" dirty="0"/>
              <a:t>the apostasy</a:t>
            </a:r>
            <a:r>
              <a:rPr lang="en-US" dirty="0"/>
              <a:t> comes first,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6B0519F-E376-8639-F771-40CBD426B5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2. What is the “Apostasy”?</a:t>
            </a:r>
          </a:p>
        </p:txBody>
      </p:sp>
    </p:spTree>
    <p:extLst>
      <p:ext uri="{BB962C8B-B14F-4D97-AF65-F5344CB8AC3E}">
        <p14:creationId xmlns:p14="http://schemas.microsoft.com/office/powerpoint/2010/main" val="33157346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Thessalonians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 </a:t>
            </a:r>
            <a:r>
              <a:rPr lang="en-US" dirty="0"/>
              <a:t>Let no one in any way deceive you,</a:t>
            </a:r>
          </a:p>
          <a:p>
            <a:r>
              <a:rPr lang="en-US" dirty="0"/>
              <a:t>for it will not come unless </a:t>
            </a:r>
            <a:r>
              <a:rPr lang="en-US" u="sng" dirty="0"/>
              <a:t>the apostasy</a:t>
            </a:r>
            <a:r>
              <a:rPr lang="en-US" dirty="0"/>
              <a:t> comes first,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6B0519F-E376-8639-F771-40CBD426B5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2. What is the “Apostasy”?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3531BF22-7E79-AB9C-8344-8F0872C62CE5}"/>
              </a:ext>
            </a:extLst>
          </p:cNvPr>
          <p:cNvSpPr/>
          <p:nvPr/>
        </p:nvSpPr>
        <p:spPr bwMode="auto">
          <a:xfrm>
            <a:off x="218439" y="1562100"/>
            <a:ext cx="9723121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= falling away or departure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Probably theological –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church departs from God’s truth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A5E2AD86-5124-A863-E5D9-F423EFADE328}"/>
              </a:ext>
            </a:extLst>
          </p:cNvPr>
          <p:cNvSpPr/>
          <p:nvPr/>
        </p:nvSpPr>
        <p:spPr bwMode="auto">
          <a:xfrm>
            <a:off x="218439" y="3314700"/>
            <a:ext cx="9744894" cy="108952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Jesus: “Many false prophets will arise and will mislead many.” </a:t>
            </a:r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(Matthew 24:11)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8978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295CD896-81D3-3CF8-37E3-ADD9FC479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 dirty="0"/>
              <a:t>Paul’s Second Letter to the Thessalonians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E3C151C-285B-339C-2D22-3958BF1C7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98" y="1768910"/>
            <a:ext cx="9906000" cy="3057090"/>
          </a:xfrm>
        </p:spPr>
        <p:txBody>
          <a:bodyPr/>
          <a:lstStyle/>
          <a:p>
            <a:r>
              <a:rPr lang="en-US" dirty="0"/>
              <a:t>History isn’t cyclical. It’s headed toward a finale.</a:t>
            </a:r>
          </a:p>
        </p:txBody>
      </p:sp>
    </p:spTree>
    <p:extLst>
      <p:ext uri="{BB962C8B-B14F-4D97-AF65-F5344CB8AC3E}">
        <p14:creationId xmlns:p14="http://schemas.microsoft.com/office/powerpoint/2010/main" val="30251135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Thessalonians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 </a:t>
            </a:r>
            <a:r>
              <a:rPr lang="en-US" dirty="0"/>
              <a:t>Let no one in any way deceive you,</a:t>
            </a:r>
          </a:p>
          <a:p>
            <a:r>
              <a:rPr lang="en-US" dirty="0"/>
              <a:t>for it will not come unless </a:t>
            </a:r>
            <a:r>
              <a:rPr lang="en-US" u="sng" dirty="0"/>
              <a:t>the apostasy</a:t>
            </a:r>
            <a:r>
              <a:rPr lang="en-US" dirty="0"/>
              <a:t> comes first,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6B0519F-E376-8639-F771-40CBD426B5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2. What is the “Apostasy”?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3531BF22-7E79-AB9C-8344-8F0872C62CE5}"/>
              </a:ext>
            </a:extLst>
          </p:cNvPr>
          <p:cNvSpPr/>
          <p:nvPr/>
        </p:nvSpPr>
        <p:spPr bwMode="auto">
          <a:xfrm>
            <a:off x="218439" y="1562100"/>
            <a:ext cx="9723121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= falling away or departure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Probably theological –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church departs from God’s truth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A5E2AD86-5124-A863-E5D9-F423EFADE328}"/>
              </a:ext>
            </a:extLst>
          </p:cNvPr>
          <p:cNvSpPr/>
          <p:nvPr/>
        </p:nvSpPr>
        <p:spPr bwMode="auto">
          <a:xfrm>
            <a:off x="218439" y="3314700"/>
            <a:ext cx="9744894" cy="108952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Paul: Now the Holy Spirit tells us clearly that in the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last times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some will turn away from the true faith;</a:t>
            </a:r>
          </a:p>
        </p:txBody>
      </p:sp>
    </p:spTree>
    <p:extLst>
      <p:ext uri="{BB962C8B-B14F-4D97-AF65-F5344CB8AC3E}">
        <p14:creationId xmlns:p14="http://schemas.microsoft.com/office/powerpoint/2010/main" val="2275914725"/>
      </p:ext>
    </p:extLst>
  </p:cSld>
  <p:clrMapOvr>
    <a:masterClrMapping/>
  </p:clrMapOvr>
  <p:transition spd="slow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Thessalonians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 </a:t>
            </a:r>
            <a:r>
              <a:rPr lang="en-US" dirty="0"/>
              <a:t>Let no one in any way deceive you,</a:t>
            </a:r>
          </a:p>
          <a:p>
            <a:r>
              <a:rPr lang="en-US" dirty="0"/>
              <a:t>for it will not come unless </a:t>
            </a:r>
            <a:r>
              <a:rPr lang="en-US" u="sng" dirty="0"/>
              <a:t>the apostasy</a:t>
            </a:r>
            <a:r>
              <a:rPr lang="en-US" dirty="0"/>
              <a:t> comes first,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6B0519F-E376-8639-F771-40CBD426B5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2. What is the “Apostasy”?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3531BF22-7E79-AB9C-8344-8F0872C62CE5}"/>
              </a:ext>
            </a:extLst>
          </p:cNvPr>
          <p:cNvSpPr/>
          <p:nvPr/>
        </p:nvSpPr>
        <p:spPr bwMode="auto">
          <a:xfrm>
            <a:off x="218439" y="1562100"/>
            <a:ext cx="9723121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= falling away or departure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Probably theological –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church departs from God’s truth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A5E2AD86-5124-A863-E5D9-F423EFADE328}"/>
              </a:ext>
            </a:extLst>
          </p:cNvPr>
          <p:cNvSpPr/>
          <p:nvPr/>
        </p:nvSpPr>
        <p:spPr bwMode="auto">
          <a:xfrm>
            <a:off x="218439" y="3314700"/>
            <a:ext cx="9744894" cy="108952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Paul: they will follow deceptive spirits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teachings that come from demons.</a:t>
            </a:r>
          </a:p>
        </p:txBody>
      </p:sp>
    </p:spTree>
    <p:extLst>
      <p:ext uri="{BB962C8B-B14F-4D97-AF65-F5344CB8AC3E}">
        <p14:creationId xmlns:p14="http://schemas.microsoft.com/office/powerpoint/2010/main" val="1509871409"/>
      </p:ext>
    </p:extLst>
  </p:cSld>
  <p:clrMapOvr>
    <a:masterClrMapping/>
  </p:clrMapOvr>
  <p:transition spd="slow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Thessalonians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 </a:t>
            </a:r>
            <a:r>
              <a:rPr lang="en-US" dirty="0"/>
              <a:t>Let no one in any way deceive you,</a:t>
            </a:r>
          </a:p>
          <a:p>
            <a:r>
              <a:rPr lang="en-US" dirty="0"/>
              <a:t>for it will not come unless </a:t>
            </a:r>
            <a:r>
              <a:rPr lang="en-US" u="sng" dirty="0"/>
              <a:t>the apostasy</a:t>
            </a:r>
            <a:r>
              <a:rPr lang="en-US" dirty="0"/>
              <a:t> comes first,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6B0519F-E376-8639-F771-40CBD426B5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2. What is the “Apostasy”?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3531BF22-7E79-AB9C-8344-8F0872C62CE5}"/>
              </a:ext>
            </a:extLst>
          </p:cNvPr>
          <p:cNvSpPr/>
          <p:nvPr/>
        </p:nvSpPr>
        <p:spPr bwMode="auto">
          <a:xfrm>
            <a:off x="218439" y="1562100"/>
            <a:ext cx="9723121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= falling away or departure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Probably theological –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church departs from God’s truth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A5E2AD86-5124-A863-E5D9-F423EFADE328}"/>
              </a:ext>
            </a:extLst>
          </p:cNvPr>
          <p:cNvSpPr/>
          <p:nvPr/>
        </p:nvSpPr>
        <p:spPr bwMode="auto">
          <a:xfrm>
            <a:off x="218439" y="3314700"/>
            <a:ext cx="9744894" cy="108952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Paul: These people are hypocrites and liars,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their consciences are dead </a:t>
            </a:r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 Timothy 4:1-2)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190889"/>
      </p:ext>
    </p:extLst>
  </p:cSld>
  <p:clrMapOvr>
    <a:masterClrMapping/>
  </p:clrMapOvr>
  <p:transition spd="slow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1D130F0B-CA96-A8E4-D37D-87A3B543A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399" y="5143500"/>
            <a:ext cx="3636433" cy="482314"/>
          </a:xfrm>
        </p:spPr>
        <p:txBody>
          <a:bodyPr/>
          <a:lstStyle/>
          <a:p>
            <a:r>
              <a:rPr lang="en-US" sz="1100" dirty="0"/>
              <a:t>Daniel Dennett in Evolutionary Psychology – ISSN 1474-7049 – Volume 8(1). 2010. -143- Preachers who are not believers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A492FC12-D065-82B5-EA38-92E316E5FF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206064" cy="5521324"/>
          </a:xfrm>
        </p:spPr>
        <p:txBody>
          <a:bodyPr/>
          <a:lstStyle/>
          <a:p>
            <a:r>
              <a:rPr lang="en-US" dirty="0"/>
              <a:t>“Wes” – a Methodist pastor:</a:t>
            </a:r>
          </a:p>
          <a:p>
            <a:r>
              <a:rPr lang="en-US" dirty="0"/>
              <a:t>My colleagues here are very educated, very well read, and do not believe the significance of Christianity lies in whether it’s literally true. </a:t>
            </a:r>
          </a:p>
          <a:p>
            <a:r>
              <a:rPr lang="en-US" dirty="0"/>
              <a:t>They don’t believe Jesus rose from the dead literally.</a:t>
            </a:r>
          </a:p>
        </p:txBody>
      </p:sp>
    </p:spTree>
    <p:extLst>
      <p:ext uri="{BB962C8B-B14F-4D97-AF65-F5344CB8AC3E}">
        <p14:creationId xmlns:p14="http://schemas.microsoft.com/office/powerpoint/2010/main" val="185321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1D130F0B-CA96-A8E4-D37D-87A3B543A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399" y="5143500"/>
            <a:ext cx="3636433" cy="482314"/>
          </a:xfrm>
        </p:spPr>
        <p:txBody>
          <a:bodyPr/>
          <a:lstStyle/>
          <a:p>
            <a:r>
              <a:rPr lang="en-US" sz="1100" dirty="0"/>
              <a:t>Daniel Dennett in Evolutionary Psychology – ISSN 1474-7049 – Volume 8(1). 2010. -143- Preachers who are not believers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A492FC12-D065-82B5-EA38-92E316E5FF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206064" cy="5521324"/>
          </a:xfrm>
        </p:spPr>
        <p:txBody>
          <a:bodyPr/>
          <a:lstStyle/>
          <a:p>
            <a:r>
              <a:rPr lang="en-US" dirty="0"/>
              <a:t>“Wes” – a Methodist pastor:</a:t>
            </a:r>
          </a:p>
          <a:p>
            <a:r>
              <a:rPr lang="en-US" dirty="0"/>
              <a:t>They don’t believe Jesus was born of a virgin.</a:t>
            </a:r>
          </a:p>
          <a:p>
            <a:r>
              <a:rPr lang="en-US" dirty="0"/>
              <a:t>They don’t believe all those things that would cause a big stir in their churches. </a:t>
            </a:r>
          </a:p>
          <a:p>
            <a:r>
              <a:rPr lang="en-US" dirty="0"/>
              <a:t>But that’s not uncommon in mainline denominations, or even in the Catholic Church.</a:t>
            </a:r>
          </a:p>
        </p:txBody>
      </p:sp>
    </p:spTree>
    <p:extLst>
      <p:ext uri="{BB962C8B-B14F-4D97-AF65-F5344CB8AC3E}">
        <p14:creationId xmlns:p14="http://schemas.microsoft.com/office/powerpoint/2010/main" val="7637844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1D130F0B-CA96-A8E4-D37D-87A3B543A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399" y="5143500"/>
            <a:ext cx="3636433" cy="482314"/>
          </a:xfrm>
        </p:spPr>
        <p:txBody>
          <a:bodyPr/>
          <a:lstStyle/>
          <a:p>
            <a:r>
              <a:rPr lang="en-US" sz="1100" dirty="0"/>
              <a:t>Daniel Dennett in Evolutionary Psychology – ISSN 1474-7049 – Volume 8(1). 2010. -143- Preachers who are not believers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A492FC12-D065-82B5-EA38-92E316E5FF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206064" cy="5521324"/>
          </a:xfrm>
        </p:spPr>
        <p:txBody>
          <a:bodyPr/>
          <a:lstStyle/>
          <a:p>
            <a:r>
              <a:rPr lang="en-US" dirty="0"/>
              <a:t>“Darryl” – a Presbyterian minister</a:t>
            </a:r>
          </a:p>
          <a:p>
            <a:r>
              <a:rPr lang="en-US" dirty="0"/>
              <a:t>It’s not that I’m not a believer. I do believe in God.</a:t>
            </a:r>
          </a:p>
          <a:p>
            <a:r>
              <a:rPr lang="en-US" dirty="0"/>
              <a:t>But I find that the character of my belief is much closer to that pantheist view than the typical theist.</a:t>
            </a:r>
          </a:p>
        </p:txBody>
      </p:sp>
    </p:spTree>
    <p:extLst>
      <p:ext uri="{BB962C8B-B14F-4D97-AF65-F5344CB8AC3E}">
        <p14:creationId xmlns:p14="http://schemas.microsoft.com/office/powerpoint/2010/main" val="5482884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1D130F0B-CA96-A8E4-D37D-87A3B543A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399" y="5143500"/>
            <a:ext cx="3636433" cy="482314"/>
          </a:xfrm>
        </p:spPr>
        <p:txBody>
          <a:bodyPr/>
          <a:lstStyle/>
          <a:p>
            <a:r>
              <a:rPr lang="en-US" sz="1100" dirty="0"/>
              <a:t>Daniel Dennett in Evolutionary Psychology – ISSN 1474-7049 – Volume 8(1). 2010. -143- Preachers who are not believers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A492FC12-D065-82B5-EA38-92E316E5FF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206064" cy="5521324"/>
          </a:xfrm>
        </p:spPr>
        <p:txBody>
          <a:bodyPr/>
          <a:lstStyle/>
          <a:p>
            <a:r>
              <a:rPr lang="en-US" dirty="0"/>
              <a:t>Adam, Church of Christ:</a:t>
            </a:r>
          </a:p>
          <a:p>
            <a:r>
              <a:rPr lang="en-US" dirty="0"/>
              <a:t>Here’s how I’m handling my job on Sunday mornings:</a:t>
            </a:r>
          </a:p>
          <a:p>
            <a:r>
              <a:rPr lang="en-US" dirty="0"/>
              <a:t>I see it as play acting.</a:t>
            </a:r>
          </a:p>
          <a:p>
            <a:r>
              <a:rPr lang="en-US" dirty="0"/>
              <a:t>I kind of see myself as taking on a role of a believer in a worship service, and performing.</a:t>
            </a:r>
          </a:p>
        </p:txBody>
      </p:sp>
    </p:spTree>
    <p:extLst>
      <p:ext uri="{BB962C8B-B14F-4D97-AF65-F5344CB8AC3E}">
        <p14:creationId xmlns:p14="http://schemas.microsoft.com/office/powerpoint/2010/main" val="496154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1D130F0B-CA96-A8E4-D37D-87A3B543A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399" y="5143500"/>
            <a:ext cx="3636433" cy="482314"/>
          </a:xfrm>
        </p:spPr>
        <p:txBody>
          <a:bodyPr/>
          <a:lstStyle/>
          <a:p>
            <a:r>
              <a:rPr lang="en-US" sz="1100" dirty="0"/>
              <a:t>Daniel Dennett in Evolutionary Psychology – ISSN 1474-7049 – Volume 8(1). 2010. -143- Preachers who are not believers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A492FC12-D065-82B5-EA38-92E316E5FF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206064" cy="5521324"/>
          </a:xfrm>
        </p:spPr>
        <p:txBody>
          <a:bodyPr/>
          <a:lstStyle/>
          <a:p>
            <a:r>
              <a:rPr lang="en-US" dirty="0"/>
              <a:t>Adam, Church of Christ:</a:t>
            </a:r>
          </a:p>
          <a:p>
            <a:r>
              <a:rPr lang="en-US" dirty="0"/>
              <a:t>Because I know what to say. </a:t>
            </a:r>
            <a:br>
              <a:rPr lang="en-US" dirty="0"/>
            </a:br>
            <a:r>
              <a:rPr lang="en-US" dirty="0"/>
              <a:t>I know how to pray publicly.</a:t>
            </a:r>
          </a:p>
          <a:p>
            <a:r>
              <a:rPr lang="en-US" dirty="0"/>
              <a:t>I can lead singing.</a:t>
            </a:r>
          </a:p>
          <a:p>
            <a:r>
              <a:rPr lang="en-US" dirty="0"/>
              <a:t>I love singing. </a:t>
            </a:r>
          </a:p>
          <a:p>
            <a:r>
              <a:rPr lang="en-US" dirty="0"/>
              <a:t>I don’t believe what I’m saying anymore in some of these songs.</a:t>
            </a:r>
          </a:p>
        </p:txBody>
      </p:sp>
    </p:spTree>
    <p:extLst>
      <p:ext uri="{BB962C8B-B14F-4D97-AF65-F5344CB8AC3E}">
        <p14:creationId xmlns:p14="http://schemas.microsoft.com/office/powerpoint/2010/main" val="18892520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1D130F0B-CA96-A8E4-D37D-87A3B543A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399" y="5143500"/>
            <a:ext cx="3636433" cy="482314"/>
          </a:xfrm>
        </p:spPr>
        <p:txBody>
          <a:bodyPr/>
          <a:lstStyle/>
          <a:p>
            <a:r>
              <a:rPr lang="en-US" sz="1100" dirty="0"/>
              <a:t>Daniel Dennett in Evolutionary Psychology – ISSN 1474-7049 – Volume 8(1). 2010. -143- Preachers who are not believers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A492FC12-D065-82B5-EA38-92E316E5FF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206064" cy="5521324"/>
          </a:xfrm>
        </p:spPr>
        <p:txBody>
          <a:bodyPr/>
          <a:lstStyle/>
          <a:p>
            <a:r>
              <a:rPr lang="en-US" dirty="0"/>
              <a:t>Adam, Church of Christ:</a:t>
            </a:r>
          </a:p>
          <a:p>
            <a:r>
              <a:rPr lang="en-US" dirty="0"/>
              <a:t>But I see it as taking on the role and performing.</a:t>
            </a:r>
          </a:p>
          <a:p>
            <a:r>
              <a:rPr lang="en-US" dirty="0"/>
              <a:t>Maybe that’s what it takes for me to get myself through this, but that’s what I’m doing…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100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1D130F0B-CA96-A8E4-D37D-87A3B543A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399" y="5143500"/>
            <a:ext cx="3636433" cy="482314"/>
          </a:xfrm>
        </p:spPr>
        <p:txBody>
          <a:bodyPr/>
          <a:lstStyle/>
          <a:p>
            <a:r>
              <a:rPr lang="en-US" sz="1100" dirty="0"/>
              <a:t>Daniel Dennett in Evolutionary Psychology – ISSN 1474-7049 – Volume 8(1). 2010. -143- Preachers who are not believers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A492FC12-D065-82B5-EA38-92E316E5FF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206064" cy="5521324"/>
          </a:xfrm>
        </p:spPr>
        <p:txBody>
          <a:bodyPr/>
          <a:lstStyle/>
          <a:p>
            <a:r>
              <a:rPr lang="en-US" dirty="0"/>
              <a:t>Adam, Church of Christ:</a:t>
            </a:r>
          </a:p>
          <a:p>
            <a:r>
              <a:rPr lang="en-US" dirty="0"/>
              <a:t>I’m where I am because I need the job still.</a:t>
            </a:r>
          </a:p>
          <a:p>
            <a:r>
              <a:rPr lang="en-US" dirty="0"/>
              <a:t>If I had an alternative, a comfortable paying job, something I was interested in doing, and a move that wouldn’t destroy my family, that’s where I’d go.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57876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97143D6-B9A7-4F83-D910-6F67AC2C5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2D0AB88-74D1-C189-EF8A-69863E3633AA}"/>
              </a:ext>
            </a:extLst>
          </p:cNvPr>
          <p:cNvSpPr/>
          <p:nvPr/>
        </p:nvSpPr>
        <p:spPr bwMode="auto">
          <a:xfrm>
            <a:off x="5803900" y="0"/>
            <a:ext cx="4267200" cy="512445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76C55C83-07AF-1CF0-6B0B-DEDD70C643F2}"/>
              </a:ext>
            </a:extLst>
          </p:cNvPr>
          <p:cNvSpPr/>
          <p:nvPr/>
        </p:nvSpPr>
        <p:spPr bwMode="auto">
          <a:xfrm>
            <a:off x="736600" y="292227"/>
            <a:ext cx="7467600" cy="1089529"/>
          </a:xfrm>
          <a:prstGeom prst="roundRect">
            <a:avLst>
              <a:gd name="adj" fmla="val 0"/>
            </a:avLst>
          </a:prstGeom>
          <a:solidFill>
            <a:schemeClr val="tx1">
              <a:alpha val="8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end times scenario envisions world population in the billions </a:t>
            </a:r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(Rev 9:16)</a:t>
            </a: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06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1D130F0B-CA96-A8E4-D37D-87A3B543A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399" y="5143500"/>
            <a:ext cx="3636433" cy="482314"/>
          </a:xfrm>
        </p:spPr>
        <p:txBody>
          <a:bodyPr/>
          <a:lstStyle/>
          <a:p>
            <a:r>
              <a:rPr lang="en-US" sz="1100" dirty="0"/>
              <a:t>Daniel Dennett in Evolutionary Psychology – ISSN 1474-7049 – Volume 8(1). 2010. -143- Preachers who are not believers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A492FC12-D065-82B5-EA38-92E316E5FF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206064" cy="5521324"/>
          </a:xfrm>
        </p:spPr>
        <p:txBody>
          <a:bodyPr/>
          <a:lstStyle/>
          <a:p>
            <a:r>
              <a:rPr lang="en-US" dirty="0"/>
              <a:t>Adam, Church of Christ:</a:t>
            </a:r>
          </a:p>
          <a:p>
            <a:r>
              <a:rPr lang="en-US" dirty="0"/>
              <a:t>Because I do feel kind of hypocritical.</a:t>
            </a:r>
          </a:p>
          <a:p>
            <a:r>
              <a:rPr lang="en-US" dirty="0"/>
              <a:t>It used to be the word “hypocritical” was like a sin.</a:t>
            </a:r>
          </a:p>
          <a:p>
            <a:r>
              <a:rPr lang="en-US" dirty="0"/>
              <a:t>I don’t hold that view anymore… I use the word “hypocritical” differently,</a:t>
            </a:r>
          </a:p>
          <a:p>
            <a:r>
              <a:rPr lang="en-US" dirty="0"/>
              <a:t>as in, I’m just not being forthright.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8428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Thessalonians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 </a:t>
            </a:r>
            <a:r>
              <a:rPr lang="en-US" dirty="0"/>
              <a:t>Let no one in any way deceive you,</a:t>
            </a:r>
          </a:p>
          <a:p>
            <a:r>
              <a:rPr lang="en-US" dirty="0"/>
              <a:t>for it will not come unless </a:t>
            </a:r>
            <a:r>
              <a:rPr lang="en-US" u="sng" dirty="0"/>
              <a:t>the apostasy</a:t>
            </a:r>
            <a:r>
              <a:rPr lang="en-US" dirty="0"/>
              <a:t> comes first,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6B0519F-E376-8639-F771-40CBD426B5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2. What is the “Apostasy”?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76690584-B044-F716-A9B0-FD12DFD810AA}"/>
              </a:ext>
            </a:extLst>
          </p:cNvPr>
          <p:cNvSpPr/>
          <p:nvPr/>
        </p:nvSpPr>
        <p:spPr bwMode="auto">
          <a:xfrm>
            <a:off x="1193800" y="1767971"/>
            <a:ext cx="77724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Application: Soak your mind in Scripture,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be careful who you listen to</a:t>
            </a:r>
          </a:p>
        </p:txBody>
      </p:sp>
    </p:spTree>
    <p:extLst>
      <p:ext uri="{BB962C8B-B14F-4D97-AF65-F5344CB8AC3E}">
        <p14:creationId xmlns:p14="http://schemas.microsoft.com/office/powerpoint/2010/main" val="246119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Thessalonians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Let no one in any way deceive you,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it will not come unless the apostasy comes first, </a:t>
            </a:r>
          </a:p>
          <a:p>
            <a:r>
              <a:rPr lang="en-US" dirty="0"/>
              <a:t>and </a:t>
            </a:r>
            <a:r>
              <a:rPr lang="en-US" u="sng" dirty="0"/>
              <a:t>the man of lawlessness</a:t>
            </a:r>
            <a:r>
              <a:rPr lang="en-US" dirty="0"/>
              <a:t> is revealed, </a:t>
            </a:r>
          </a:p>
          <a:p>
            <a:r>
              <a:rPr lang="en-US" dirty="0"/>
              <a:t>	the son of destruction,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6B0519F-E376-8639-F771-40CBD426B5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3. Who is the “Man of Lawlessness”?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D30AE209-791B-8BF8-64FC-D8564D241AA5}"/>
              </a:ext>
            </a:extLst>
          </p:cNvPr>
          <p:cNvSpPr/>
          <p:nvPr/>
        </p:nvSpPr>
        <p:spPr bwMode="auto">
          <a:xfrm>
            <a:off x="167640" y="2675775"/>
            <a:ext cx="982133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John calls him “The Beast” </a:t>
            </a:r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(Revelation 13:1)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“The Antichrist” </a:t>
            </a:r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 John 2:18)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Daniel calls him “The Small Horn” </a:t>
            </a:r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(Daniel 8:9)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“The King” </a:t>
            </a:r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(Daniel 11:36)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1229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Thessalonians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4 </a:t>
            </a:r>
            <a:r>
              <a:rPr lang="en-US" dirty="0"/>
              <a:t>who opposes and exalts himself </a:t>
            </a:r>
            <a:br>
              <a:rPr lang="en-US" dirty="0"/>
            </a:br>
            <a:r>
              <a:rPr lang="en-US" dirty="0"/>
              <a:t>above every so-called god or object of worship,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6B0519F-E376-8639-F771-40CBD426B5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3. Who is the “Man of Lawlessness”?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3EBCEF86-14FC-FA27-5E64-DD0B7A0E1A25}"/>
              </a:ext>
            </a:extLst>
          </p:cNvPr>
          <p:cNvSpPr/>
          <p:nvPr/>
        </p:nvSpPr>
        <p:spPr bwMode="auto">
          <a:xfrm>
            <a:off x="167640" y="2552700"/>
            <a:ext cx="982133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will show no regard for the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gods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of his fathers … nor will he show regard for any other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;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he will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magnify himself above them all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(Dan. 11:37)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47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Thessalonians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4 </a:t>
            </a:r>
            <a:r>
              <a:rPr lang="en-US" dirty="0"/>
              <a:t>who opposes and exalts himself </a:t>
            </a:r>
            <a:br>
              <a:rPr lang="en-US" dirty="0"/>
            </a:br>
            <a:r>
              <a:rPr lang="en-US" dirty="0"/>
              <a:t>above every so-called god or object of worship,</a:t>
            </a:r>
          </a:p>
          <a:p>
            <a:r>
              <a:rPr lang="en-US" dirty="0"/>
              <a:t>so that he takes his seat </a:t>
            </a:r>
            <a:r>
              <a:rPr lang="en-US" u="sng" dirty="0"/>
              <a:t>in the temple of God</a:t>
            </a:r>
            <a:r>
              <a:rPr lang="en-US" dirty="0"/>
              <a:t>, displaying himself as being God.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6B0519F-E376-8639-F771-40CBD426B5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3. Who is the “Man of Lawlessness”?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4422393B-89F7-B4CF-0727-310E5C3C4DAF}"/>
              </a:ext>
            </a:extLst>
          </p:cNvPr>
          <p:cNvSpPr/>
          <p:nvPr/>
        </p:nvSpPr>
        <p:spPr bwMode="auto">
          <a:xfrm>
            <a:off x="167640" y="2476500"/>
            <a:ext cx="982133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Jesus: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“When you see the Abomination of Desolation which was spoken of through Daniel the prophet, standing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the holy place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…”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(Matthew 24:15; cf. Dan 9:27; 12:11)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1070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Thessalonians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4 </a:t>
            </a:r>
            <a:r>
              <a:rPr lang="en-US" dirty="0"/>
              <a:t>who opposes and exalts himself </a:t>
            </a:r>
            <a:br>
              <a:rPr lang="en-US" dirty="0"/>
            </a:br>
            <a:r>
              <a:rPr lang="en-US" dirty="0"/>
              <a:t>above every so-called god or object of worship,</a:t>
            </a:r>
          </a:p>
          <a:p>
            <a:r>
              <a:rPr lang="en-US" dirty="0"/>
              <a:t>so that he takes his seat in the temple of God, displaying himself as being God.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6B0519F-E376-8639-F771-40CBD426B5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3. Who is the “Man of Lawlessness”?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A05A6B95-B090-C376-E228-B3F48D10562C}"/>
              </a:ext>
            </a:extLst>
          </p:cNvPr>
          <p:cNvSpPr/>
          <p:nvPr/>
        </p:nvSpPr>
        <p:spPr bwMode="auto">
          <a:xfrm>
            <a:off x="127000" y="237375"/>
            <a:ext cx="982133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Man of Lawlessness (Antichrist):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Performs some defiling act in the temple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Which inaugurates the greatest suffering the world has ever seen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F4BA615E-866A-9B0B-BBD4-863E43C2396C}"/>
              </a:ext>
            </a:extLst>
          </p:cNvPr>
          <p:cNvSpPr/>
          <p:nvPr/>
        </p:nvSpPr>
        <p:spPr bwMode="auto">
          <a:xfrm>
            <a:off x="167640" y="2476500"/>
            <a:ext cx="982133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Jesus: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“When you see the Abomination of Desolation which was spoken of through Daniel the prophet, standing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the holy place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…”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(Matthew 24:15; cf. Dan 9:27; 12:11)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3853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Thessalonians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4 </a:t>
            </a:r>
            <a:r>
              <a:rPr lang="en-US" dirty="0"/>
              <a:t>who opposes and exalts himself </a:t>
            </a:r>
            <a:br>
              <a:rPr lang="en-US" dirty="0"/>
            </a:br>
            <a:r>
              <a:rPr lang="en-US" dirty="0"/>
              <a:t>above every so-called god or object of worship,</a:t>
            </a:r>
          </a:p>
          <a:p>
            <a:r>
              <a:rPr lang="en-US" dirty="0"/>
              <a:t>so that he takes his seat in the temple of God, displaying himself as being God.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6B0519F-E376-8639-F771-40CBD426B5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3. Who is the “Man of Lawlessness”?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4422393B-89F7-B4CF-0727-310E5C3C4DAF}"/>
              </a:ext>
            </a:extLst>
          </p:cNvPr>
          <p:cNvSpPr/>
          <p:nvPr/>
        </p:nvSpPr>
        <p:spPr bwMode="auto">
          <a:xfrm>
            <a:off x="167640" y="2476500"/>
            <a:ext cx="982133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Jesus: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“For then there will be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great tribulation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unequaled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from the beginning of the world until now—and never to be equaled again.” </a:t>
            </a:r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(Matthew 24:21)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A05A6B95-B090-C376-E228-B3F48D10562C}"/>
              </a:ext>
            </a:extLst>
          </p:cNvPr>
          <p:cNvSpPr/>
          <p:nvPr/>
        </p:nvSpPr>
        <p:spPr bwMode="auto">
          <a:xfrm>
            <a:off x="127000" y="237375"/>
            <a:ext cx="982133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Man of Lawlessness (Antichrist):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Performs some defiling act in the temple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Which inaugurates the greatest suffering the world has ever seen</a:t>
            </a:r>
          </a:p>
        </p:txBody>
      </p:sp>
    </p:spTree>
    <p:extLst>
      <p:ext uri="{BB962C8B-B14F-4D97-AF65-F5344CB8AC3E}">
        <p14:creationId xmlns:p14="http://schemas.microsoft.com/office/powerpoint/2010/main" val="2062528503"/>
      </p:ext>
    </p:extLst>
  </p:cSld>
  <p:clrMapOvr>
    <a:masterClrMapping/>
  </p:clrMapOvr>
  <p:transition spd="slow"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Thessalonians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4 </a:t>
            </a:r>
            <a:r>
              <a:rPr lang="en-US" dirty="0"/>
              <a:t>who opposes and exalts himself </a:t>
            </a:r>
            <a:br>
              <a:rPr lang="en-US" dirty="0"/>
            </a:br>
            <a:r>
              <a:rPr lang="en-US" dirty="0"/>
              <a:t>above every so-called god or object of worship,</a:t>
            </a:r>
          </a:p>
          <a:p>
            <a:r>
              <a:rPr lang="en-US" dirty="0"/>
              <a:t>so that he takes his seat in the temple of God, displaying himself as being God.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6B0519F-E376-8639-F771-40CBD426B5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3. Who is the “Man of Lawlessness”?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4422393B-89F7-B4CF-0727-310E5C3C4DAF}"/>
              </a:ext>
            </a:extLst>
          </p:cNvPr>
          <p:cNvSpPr/>
          <p:nvPr/>
        </p:nvSpPr>
        <p:spPr bwMode="auto">
          <a:xfrm>
            <a:off x="167640" y="2476500"/>
            <a:ext cx="982133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Jesus: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“Unless those days had been cut short,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 life would have been saved” </a:t>
            </a:r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(Matthew 24:22)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A05A6B95-B090-C376-E228-B3F48D10562C}"/>
              </a:ext>
            </a:extLst>
          </p:cNvPr>
          <p:cNvSpPr/>
          <p:nvPr/>
        </p:nvSpPr>
        <p:spPr bwMode="auto">
          <a:xfrm>
            <a:off x="127000" y="237375"/>
            <a:ext cx="982133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Man of Lawlessness (Antichrist):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Performs some defiling act in the temple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Which inaugurates the greatest suffering the world has ever seen</a:t>
            </a:r>
          </a:p>
        </p:txBody>
      </p:sp>
    </p:spTree>
    <p:extLst>
      <p:ext uri="{BB962C8B-B14F-4D97-AF65-F5344CB8AC3E}">
        <p14:creationId xmlns:p14="http://schemas.microsoft.com/office/powerpoint/2010/main" val="3768837364"/>
      </p:ext>
    </p:extLst>
  </p:cSld>
  <p:clrMapOvr>
    <a:masterClrMapping/>
  </p:clrMapOvr>
  <p:transition spd="slow"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Thessalonians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4 </a:t>
            </a:r>
            <a:r>
              <a:rPr lang="en-US" dirty="0"/>
              <a:t>who opposes and exalts himself </a:t>
            </a:r>
            <a:br>
              <a:rPr lang="en-US" dirty="0"/>
            </a:br>
            <a:r>
              <a:rPr lang="en-US" dirty="0"/>
              <a:t>above every so-called god or object of worship,</a:t>
            </a:r>
          </a:p>
          <a:p>
            <a:r>
              <a:rPr lang="en-US" dirty="0"/>
              <a:t>so that he takes his seat in the temple of God, displaying himself as being God.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6B0519F-E376-8639-F771-40CBD426B5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3. Who is the “Man of Lawlessness”?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4422393B-89F7-B4CF-0727-310E5C3C4DAF}"/>
              </a:ext>
            </a:extLst>
          </p:cNvPr>
          <p:cNvSpPr/>
          <p:nvPr/>
        </p:nvSpPr>
        <p:spPr bwMode="auto">
          <a:xfrm>
            <a:off x="167640" y="2476500"/>
            <a:ext cx="982133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It was also given to [the beast]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make war with the saints and to overcome them,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authority over every tribe and people and tongue and nation was given to him.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All who dwell on the earth will worship him </a:t>
            </a:r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(Rev. 13:7-8) 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A05A6B95-B090-C376-E228-B3F48D10562C}"/>
              </a:ext>
            </a:extLst>
          </p:cNvPr>
          <p:cNvSpPr/>
          <p:nvPr/>
        </p:nvSpPr>
        <p:spPr bwMode="auto">
          <a:xfrm>
            <a:off x="127000" y="237375"/>
            <a:ext cx="982133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Man of Lawlessness (Antichrist):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Wins the devotion and allegiance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 the whole world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Hates God and God’s people</a:t>
            </a:r>
          </a:p>
        </p:txBody>
      </p:sp>
    </p:spTree>
    <p:extLst>
      <p:ext uri="{BB962C8B-B14F-4D97-AF65-F5344CB8AC3E}">
        <p14:creationId xmlns:p14="http://schemas.microsoft.com/office/powerpoint/2010/main" val="26880886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Thessalonians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9 </a:t>
            </a:r>
            <a:r>
              <a:rPr lang="en-US" dirty="0"/>
              <a:t>that is, the one whose coming is in accord </a:t>
            </a:r>
            <a:br>
              <a:rPr lang="en-US" dirty="0"/>
            </a:br>
            <a:r>
              <a:rPr lang="en-US" dirty="0"/>
              <a:t>with </a:t>
            </a:r>
            <a:r>
              <a:rPr lang="en-US" u="sng" dirty="0"/>
              <a:t>the activity of Satan</a:t>
            </a:r>
            <a:r>
              <a:rPr lang="en-US" dirty="0"/>
              <a:t>, </a:t>
            </a:r>
          </a:p>
          <a:p>
            <a:r>
              <a:rPr lang="en-US" dirty="0"/>
              <a:t>	with all </a:t>
            </a:r>
            <a:r>
              <a:rPr lang="en-US" u="sng" dirty="0"/>
              <a:t>power and signs and false wonders</a:t>
            </a:r>
            <a:r>
              <a:rPr lang="en-US" dirty="0"/>
              <a:t>,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E1D78C0-CD96-3052-893E-DAF42820F2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3. Who is the “Man of Lawlessness”?</a:t>
            </a:r>
          </a:p>
        </p:txBody>
      </p:sp>
    </p:spTree>
    <p:extLst>
      <p:ext uri="{BB962C8B-B14F-4D97-AF65-F5344CB8AC3E}">
        <p14:creationId xmlns:p14="http://schemas.microsoft.com/office/powerpoint/2010/main" val="37285680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97143D6-B9A7-4F83-D910-6F67AC2C5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2D0AB88-74D1-C189-EF8A-69863E3633AA}"/>
              </a:ext>
            </a:extLst>
          </p:cNvPr>
          <p:cNvSpPr/>
          <p:nvPr/>
        </p:nvSpPr>
        <p:spPr bwMode="auto">
          <a:xfrm>
            <a:off x="7823200" y="0"/>
            <a:ext cx="2247900" cy="512445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0E29FB52-7A61-10FA-DD96-8E0107DF5009}"/>
              </a:ext>
            </a:extLst>
          </p:cNvPr>
          <p:cNvSpPr/>
          <p:nvPr/>
        </p:nvSpPr>
        <p:spPr bwMode="auto">
          <a:xfrm>
            <a:off x="736600" y="292227"/>
            <a:ext cx="7467600" cy="1089529"/>
          </a:xfrm>
          <a:prstGeom prst="roundRect">
            <a:avLst>
              <a:gd name="adj" fmla="val 0"/>
            </a:avLst>
          </a:prstGeom>
          <a:solidFill>
            <a:schemeClr val="tx1">
              <a:alpha val="8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end times scenario envisions world population in the billions </a:t>
            </a:r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(Rev 9:16)</a:t>
            </a: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298306"/>
      </p:ext>
    </p:extLst>
  </p:cSld>
  <p:clrMapOvr>
    <a:masterClrMapping/>
  </p:clrMapOvr>
  <p:transition spd="slow"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Thessalonians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9 </a:t>
            </a:r>
            <a:r>
              <a:rPr lang="en-US" dirty="0"/>
              <a:t>that is, the one whose coming is in accord </a:t>
            </a:r>
            <a:br>
              <a:rPr lang="en-US" dirty="0"/>
            </a:br>
            <a:r>
              <a:rPr lang="en-US" dirty="0"/>
              <a:t>with </a:t>
            </a:r>
            <a:r>
              <a:rPr lang="en-US" u="sng" dirty="0"/>
              <a:t>the activity of Satan</a:t>
            </a:r>
            <a:r>
              <a:rPr lang="en-US" dirty="0"/>
              <a:t>, </a:t>
            </a:r>
          </a:p>
          <a:p>
            <a:r>
              <a:rPr lang="en-US" dirty="0"/>
              <a:t>	with all power and signs and false wonders,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E1D78C0-CD96-3052-893E-DAF42820F2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3. Who is the “Man of Lawlessness”?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A46D0AD0-C7EE-62A7-117F-BDE7E00E5FDF}"/>
              </a:ext>
            </a:extLst>
          </p:cNvPr>
          <p:cNvSpPr/>
          <p:nvPr/>
        </p:nvSpPr>
        <p:spPr bwMode="auto">
          <a:xfrm>
            <a:off x="169336" y="2857500"/>
            <a:ext cx="982133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Man of Lawlessness (Antichrist):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Empowered by Satan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Wages war like no other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Total economic control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FA736BD0-C6B5-64E5-166E-66E54D4FB6AC}"/>
              </a:ext>
            </a:extLst>
          </p:cNvPr>
          <p:cNvSpPr/>
          <p:nvPr/>
        </p:nvSpPr>
        <p:spPr bwMode="auto">
          <a:xfrm>
            <a:off x="174416" y="114300"/>
            <a:ext cx="982133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They worshiped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[Satan]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because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gave his authority to the beast;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they worshiped the beast, saying,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“Who is like the beast, and who is able to wage war with him?” … He performs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great signs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…</a:t>
            </a: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(Rev. 13:4, 13)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8541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Thessalonians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9 </a:t>
            </a:r>
            <a:r>
              <a:rPr lang="en-US" dirty="0"/>
              <a:t>that is, the one whose coming is in accord </a:t>
            </a:r>
            <a:br>
              <a:rPr lang="en-US" dirty="0"/>
            </a:br>
            <a:r>
              <a:rPr lang="en-US" dirty="0"/>
              <a:t>with </a:t>
            </a:r>
            <a:r>
              <a:rPr lang="en-US" u="sng" dirty="0"/>
              <a:t>the activity of Satan</a:t>
            </a:r>
            <a:r>
              <a:rPr lang="en-US" dirty="0"/>
              <a:t>, </a:t>
            </a:r>
          </a:p>
          <a:p>
            <a:r>
              <a:rPr lang="en-US" dirty="0"/>
              <a:t>	with all power and signs and false wonders,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E1D78C0-CD96-3052-893E-DAF42820F2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3. Who is the “Man of Lawlessness”?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A46D0AD0-C7EE-62A7-117F-BDE7E00E5FDF}"/>
              </a:ext>
            </a:extLst>
          </p:cNvPr>
          <p:cNvSpPr/>
          <p:nvPr/>
        </p:nvSpPr>
        <p:spPr bwMode="auto">
          <a:xfrm>
            <a:off x="169336" y="2857500"/>
            <a:ext cx="982133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Man of Lawlessness (Antichrist):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Empowered by Satan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Wages war like no other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Total economic control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FA736BD0-C6B5-64E5-166E-66E54D4FB6AC}"/>
              </a:ext>
            </a:extLst>
          </p:cNvPr>
          <p:cNvSpPr/>
          <p:nvPr/>
        </p:nvSpPr>
        <p:spPr bwMode="auto">
          <a:xfrm>
            <a:off x="174416" y="114300"/>
            <a:ext cx="982133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required everyone… to be given a mark …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no one could buy or sell anything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without that mark </a:t>
            </a:r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(Revelation 13:16-17)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32542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Thessalonians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8 </a:t>
            </a:r>
            <a:r>
              <a:rPr lang="en-US" dirty="0"/>
              <a:t>Then that lawless one will be revealed whom </a:t>
            </a:r>
            <a:br>
              <a:rPr lang="en-US" dirty="0"/>
            </a:br>
            <a:r>
              <a:rPr lang="en-US" dirty="0"/>
              <a:t>the Lord will </a:t>
            </a:r>
            <a:r>
              <a:rPr lang="en-US" u="sng" dirty="0"/>
              <a:t>slay with the breath of His mouth</a:t>
            </a:r>
            <a:r>
              <a:rPr lang="en-US" dirty="0"/>
              <a:t> and bring to an end by the appearance of His coming;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184AB36-D831-2750-6439-B9DB375679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3. Who is the “Man of Lawlessness”?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E55ED0FE-66A6-92BC-839E-E8742826A090}"/>
              </a:ext>
            </a:extLst>
          </p:cNvPr>
          <p:cNvSpPr/>
          <p:nvPr/>
        </p:nvSpPr>
        <p:spPr bwMode="auto">
          <a:xfrm>
            <a:off x="169336" y="2857500"/>
            <a:ext cx="982133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Man of Lawlessness (Antichrist):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be defeated by Jesus at the climax of history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5506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Thessalonians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8 </a:t>
            </a:r>
            <a:r>
              <a:rPr lang="en-US" dirty="0"/>
              <a:t>Then that lawless one will be revealed whom </a:t>
            </a:r>
            <a:br>
              <a:rPr lang="en-US" dirty="0"/>
            </a:br>
            <a:r>
              <a:rPr lang="en-US" dirty="0"/>
              <a:t>the Lord will slay with the breath of His mouth and bring to an end by the appearance of His coming;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184AB36-D831-2750-6439-B9DB375679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3. Who is the “Man of Lawlessness”?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E55ED0FE-66A6-92BC-839E-E8742826A090}"/>
              </a:ext>
            </a:extLst>
          </p:cNvPr>
          <p:cNvSpPr/>
          <p:nvPr/>
        </p:nvSpPr>
        <p:spPr bwMode="auto">
          <a:xfrm>
            <a:off x="169336" y="2857500"/>
            <a:ext cx="982133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Man of Lawlessness (Antichrist):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be defeated by Jesus at the climax of history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E0DFFDDF-ACBA-E21D-27FB-9FF13F14261E}"/>
              </a:ext>
            </a:extLst>
          </p:cNvPr>
          <p:cNvSpPr/>
          <p:nvPr/>
        </p:nvSpPr>
        <p:spPr bwMode="auto">
          <a:xfrm>
            <a:off x="174416" y="114300"/>
            <a:ext cx="982133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saw heaven opened, and behold, a white horse,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and He who sat on it is called Faithful and True…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is clothed with a robe dipped in blood,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and His name is called The Word of God…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From His mouth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comes a sharp sword… </a:t>
            </a:r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(Rev. 19:11-15)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5966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Thessalonians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8 </a:t>
            </a:r>
            <a:r>
              <a:rPr lang="en-US" dirty="0"/>
              <a:t>Then that lawless one will be revealed whom </a:t>
            </a:r>
            <a:br>
              <a:rPr lang="en-US" dirty="0"/>
            </a:br>
            <a:r>
              <a:rPr lang="en-US" dirty="0"/>
              <a:t>the Lord will slay with the breath of His mouth and bring to an end by the appearance of His coming;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184AB36-D831-2750-6439-B9DB375679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3. Who is the “Man of Lawlessness”?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E55ED0FE-66A6-92BC-839E-E8742826A090}"/>
              </a:ext>
            </a:extLst>
          </p:cNvPr>
          <p:cNvSpPr/>
          <p:nvPr/>
        </p:nvSpPr>
        <p:spPr bwMode="auto">
          <a:xfrm>
            <a:off x="169336" y="2857500"/>
            <a:ext cx="982133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Man of Lawlessness (Antichrist):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be defeated by Jesus at the climax of history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E0DFFDDF-ACBA-E21D-27FB-9FF13F14261E}"/>
              </a:ext>
            </a:extLst>
          </p:cNvPr>
          <p:cNvSpPr/>
          <p:nvPr/>
        </p:nvSpPr>
        <p:spPr bwMode="auto">
          <a:xfrm>
            <a:off x="174416" y="114300"/>
            <a:ext cx="982133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the beast was captured, and …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thrown alive into the fiery lake of burning sulfur.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Their entire army was killed by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sharp sword that came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from the mouth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 the one riding the white horse. </a:t>
            </a:r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(Revelation 19:20-21)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42123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Thessalonians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6 </a:t>
            </a:r>
            <a:r>
              <a:rPr lang="en-US" dirty="0"/>
              <a:t>And </a:t>
            </a:r>
            <a:r>
              <a:rPr lang="en-US" u="sng" dirty="0"/>
              <a:t>you know</a:t>
            </a:r>
            <a:r>
              <a:rPr lang="en-US" dirty="0"/>
              <a:t> </a:t>
            </a:r>
            <a:r>
              <a:rPr lang="en-US" u="sng" dirty="0"/>
              <a:t>what restrains now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so that in his time he will be revealed.</a:t>
            </a:r>
          </a:p>
          <a:p>
            <a:r>
              <a:rPr lang="en-US" baseline="30000" dirty="0"/>
              <a:t>7 </a:t>
            </a:r>
            <a:r>
              <a:rPr lang="en-US" dirty="0"/>
              <a:t>For the mystery of lawlessness is already at work; only he </a:t>
            </a:r>
            <a:r>
              <a:rPr lang="en-US" u="sng" dirty="0"/>
              <a:t>who now restrains</a:t>
            </a:r>
            <a:r>
              <a:rPr lang="en-US" dirty="0"/>
              <a:t> will do so </a:t>
            </a:r>
            <a:br>
              <a:rPr lang="en-US" dirty="0"/>
            </a:br>
            <a:r>
              <a:rPr lang="en-US" dirty="0"/>
              <a:t>until he is taken out of the way.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9FDD1E7D-D6AC-C6A7-9D60-9F6A2CC33E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4. Who or what is the “Restrainer”?</a:t>
            </a:r>
          </a:p>
        </p:txBody>
      </p:sp>
    </p:spTree>
    <p:extLst>
      <p:ext uri="{BB962C8B-B14F-4D97-AF65-F5344CB8AC3E}">
        <p14:creationId xmlns:p14="http://schemas.microsoft.com/office/powerpoint/2010/main" val="29794862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Thessalonians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6 </a:t>
            </a:r>
            <a:r>
              <a:rPr lang="en-US" dirty="0"/>
              <a:t>And you know </a:t>
            </a:r>
            <a:r>
              <a:rPr lang="en-US" u="sng" dirty="0"/>
              <a:t>what restrains now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so that in his time he will be revealed.</a:t>
            </a:r>
          </a:p>
          <a:p>
            <a:r>
              <a:rPr lang="en-US" baseline="30000" dirty="0"/>
              <a:t>7 </a:t>
            </a:r>
            <a:r>
              <a:rPr lang="en-US" dirty="0"/>
              <a:t>For the mystery of lawlessness is already at work; only he </a:t>
            </a:r>
            <a:r>
              <a:rPr lang="en-US" u="sng" dirty="0"/>
              <a:t>who now restrains</a:t>
            </a:r>
            <a:r>
              <a:rPr lang="en-US" dirty="0"/>
              <a:t> will do so </a:t>
            </a:r>
            <a:br>
              <a:rPr lang="en-US" dirty="0"/>
            </a:br>
            <a:r>
              <a:rPr lang="en-US" dirty="0"/>
              <a:t>until he is taken out of the way.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9FDD1E7D-D6AC-C6A7-9D60-9F6A2CC33E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4. Who or what is the “Restrainer”?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21932C30-0AEE-233F-D6E6-64BA18DF3D48}"/>
              </a:ext>
            </a:extLst>
          </p:cNvPr>
          <p:cNvSpPr/>
          <p:nvPr/>
        </p:nvSpPr>
        <p:spPr bwMode="auto">
          <a:xfrm>
            <a:off x="169336" y="2857500"/>
            <a:ext cx="982133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Restrainer: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Referred to as “it” and “he.”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Seems to be holding back evil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be removed in the end times</a:t>
            </a:r>
          </a:p>
        </p:txBody>
      </p:sp>
    </p:spTree>
    <p:extLst>
      <p:ext uri="{BB962C8B-B14F-4D97-AF65-F5344CB8AC3E}">
        <p14:creationId xmlns:p14="http://schemas.microsoft.com/office/powerpoint/2010/main" val="416389132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Thessalonians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6 </a:t>
            </a:r>
            <a:r>
              <a:rPr lang="en-US" dirty="0"/>
              <a:t>And you know </a:t>
            </a:r>
            <a:r>
              <a:rPr lang="en-US" u="sng" dirty="0"/>
              <a:t>what restrains now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so that in his time he will be revealed.</a:t>
            </a:r>
          </a:p>
          <a:p>
            <a:r>
              <a:rPr lang="en-US" baseline="30000" dirty="0"/>
              <a:t>7 </a:t>
            </a:r>
            <a:r>
              <a:rPr lang="en-US" dirty="0"/>
              <a:t>For the mystery of lawlessness is already at work; only he </a:t>
            </a:r>
            <a:r>
              <a:rPr lang="en-US" u="sng" dirty="0"/>
              <a:t>who now restrains</a:t>
            </a:r>
            <a:r>
              <a:rPr lang="en-US" dirty="0"/>
              <a:t> will do so </a:t>
            </a:r>
            <a:br>
              <a:rPr lang="en-US" dirty="0"/>
            </a:br>
            <a:r>
              <a:rPr lang="en-US" dirty="0"/>
              <a:t>until he is taken out of the way.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9FDD1E7D-D6AC-C6A7-9D60-9F6A2CC33E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4. Who or what is the “Restrainer”?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21932C30-0AEE-233F-D6E6-64BA18DF3D48}"/>
              </a:ext>
            </a:extLst>
          </p:cNvPr>
          <p:cNvSpPr/>
          <p:nvPr/>
        </p:nvSpPr>
        <p:spPr bwMode="auto">
          <a:xfrm>
            <a:off x="169336" y="2857500"/>
            <a:ext cx="982133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Restrainer: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“He” could refer to the activity of the Holy Spirit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“It” could be the church, or the power of God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Removed, so humans can be as evil as they want</a:t>
            </a:r>
          </a:p>
        </p:txBody>
      </p:sp>
    </p:spTree>
    <p:extLst>
      <p:ext uri="{BB962C8B-B14F-4D97-AF65-F5344CB8AC3E}">
        <p14:creationId xmlns:p14="http://schemas.microsoft.com/office/powerpoint/2010/main" val="9494919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Thessalonians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10 </a:t>
            </a:r>
            <a:r>
              <a:rPr lang="en-US" dirty="0"/>
              <a:t>[The antichrist will come] with all </a:t>
            </a:r>
            <a:br>
              <a:rPr lang="en-US" dirty="0"/>
            </a:br>
            <a:r>
              <a:rPr lang="en-US" dirty="0"/>
              <a:t>the deception of wickedness for those who perish, </a:t>
            </a:r>
          </a:p>
          <a:p>
            <a:r>
              <a:rPr lang="en-US" dirty="0"/>
              <a:t>	because they did not receive the love of the truth </a:t>
            </a:r>
            <a:br>
              <a:rPr lang="en-US" dirty="0"/>
            </a:br>
            <a:r>
              <a:rPr lang="en-US" dirty="0"/>
              <a:t>so as to be saved.</a:t>
            </a:r>
          </a:p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E1D78C0-CD96-3052-893E-DAF42820F2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5. What is the “Deluding Influence”?</a:t>
            </a:r>
          </a:p>
        </p:txBody>
      </p:sp>
    </p:spTree>
    <p:extLst>
      <p:ext uri="{BB962C8B-B14F-4D97-AF65-F5344CB8AC3E}">
        <p14:creationId xmlns:p14="http://schemas.microsoft.com/office/powerpoint/2010/main" val="29432029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Thessalonians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11 </a:t>
            </a:r>
            <a:r>
              <a:rPr lang="en-US" dirty="0"/>
              <a:t>For this reason God will send upon them </a:t>
            </a:r>
            <a:br>
              <a:rPr lang="en-US" dirty="0"/>
            </a:br>
            <a:r>
              <a:rPr lang="en-US" u="sng" dirty="0"/>
              <a:t>a deluding influence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so that they will believe what is false,</a:t>
            </a:r>
          </a:p>
          <a:p>
            <a:r>
              <a:rPr lang="en-US" baseline="30000" dirty="0"/>
              <a:t>12 </a:t>
            </a:r>
            <a:r>
              <a:rPr lang="en-US" dirty="0"/>
              <a:t>in order that they all may be judged </a:t>
            </a:r>
            <a:br>
              <a:rPr lang="en-US" dirty="0"/>
            </a:br>
            <a:r>
              <a:rPr lang="en-US" dirty="0"/>
              <a:t>who did not believe the truth, </a:t>
            </a:r>
            <a:br>
              <a:rPr lang="en-US" dirty="0"/>
            </a:br>
            <a:r>
              <a:rPr lang="en-US" dirty="0"/>
              <a:t>but took pleasure in wickedness.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A3CE0210-4841-A84E-686E-6361A99275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5. What is the “Deluding Influence”?</a:t>
            </a:r>
          </a:p>
        </p:txBody>
      </p:sp>
    </p:spTree>
    <p:extLst>
      <p:ext uri="{BB962C8B-B14F-4D97-AF65-F5344CB8AC3E}">
        <p14:creationId xmlns:p14="http://schemas.microsoft.com/office/powerpoint/2010/main" val="41628589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97143D6-B9A7-4F83-D910-6F67AC2C5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5715000"/>
          </a:xfrm>
          <a:prstGeom prst="rect">
            <a:avLst/>
          </a:prstGeom>
        </p:spPr>
      </p:pic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D70818E4-209B-00A8-9587-6AE8F9B4E1E8}"/>
              </a:ext>
            </a:extLst>
          </p:cNvPr>
          <p:cNvSpPr/>
          <p:nvPr/>
        </p:nvSpPr>
        <p:spPr bwMode="auto">
          <a:xfrm>
            <a:off x="736600" y="292227"/>
            <a:ext cx="7467600" cy="1089529"/>
          </a:xfrm>
          <a:prstGeom prst="roundRect">
            <a:avLst>
              <a:gd name="adj" fmla="val 0"/>
            </a:avLst>
          </a:prstGeom>
          <a:solidFill>
            <a:schemeClr val="tx1">
              <a:alpha val="8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end times scenario envisions world population in the billions </a:t>
            </a:r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(Rev 9:16)</a:t>
            </a: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26DFA5E5-E630-8685-76AB-A31394C015F7}"/>
              </a:ext>
            </a:extLst>
          </p:cNvPr>
          <p:cNvSpPr/>
          <p:nvPr/>
        </p:nvSpPr>
        <p:spPr bwMode="auto">
          <a:xfrm>
            <a:off x="736600" y="1767971"/>
            <a:ext cx="7467600" cy="1283428"/>
          </a:xfrm>
          <a:prstGeom prst="roundRect">
            <a:avLst>
              <a:gd name="adj" fmla="val 0"/>
            </a:avLst>
          </a:prstGeom>
          <a:solidFill>
            <a:schemeClr val="tx1">
              <a:alpha val="8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4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8,053,540,322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2400" i="1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4:29 PM – August 10, 2023</a:t>
            </a:r>
          </a:p>
          <a:p>
            <a:pPr marL="174625" indent="-174625" algn="ctr">
              <a:lnSpc>
                <a:spcPct val="90000"/>
              </a:lnSpc>
            </a:pPr>
            <a:r>
              <a:rPr lang="en-US" sz="1800" i="1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https://www.worldometers.info/world-population/</a:t>
            </a:r>
          </a:p>
        </p:txBody>
      </p:sp>
    </p:spTree>
    <p:extLst>
      <p:ext uri="{BB962C8B-B14F-4D97-AF65-F5344CB8AC3E}">
        <p14:creationId xmlns:p14="http://schemas.microsoft.com/office/powerpoint/2010/main" val="20671211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Thessalonians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11 </a:t>
            </a:r>
            <a:r>
              <a:rPr lang="en-US" dirty="0"/>
              <a:t>For this reason God will send upon them </a:t>
            </a:r>
            <a:br>
              <a:rPr lang="en-US" dirty="0"/>
            </a:br>
            <a:r>
              <a:rPr lang="en-US" u="sng" dirty="0"/>
              <a:t>a deluding influence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so that they will believe what is false,</a:t>
            </a:r>
          </a:p>
          <a:p>
            <a:r>
              <a:rPr lang="en-US" baseline="30000" dirty="0"/>
              <a:t>12 </a:t>
            </a:r>
            <a:r>
              <a:rPr lang="en-US" dirty="0"/>
              <a:t>in order that they all may be judged </a:t>
            </a:r>
            <a:br>
              <a:rPr lang="en-US" dirty="0"/>
            </a:br>
            <a:r>
              <a:rPr lang="en-US" dirty="0"/>
              <a:t>who did not believe the truth, </a:t>
            </a:r>
            <a:br>
              <a:rPr lang="en-US" dirty="0"/>
            </a:br>
            <a:r>
              <a:rPr lang="en-US" dirty="0"/>
              <a:t>but took pleasure in wickedness.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A3CE0210-4841-A84E-686E-6361A99275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5. What is the “Deluding Influence”?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5F359149-3855-8008-95DD-66AA49C63A12}"/>
              </a:ext>
            </a:extLst>
          </p:cNvPr>
          <p:cNvSpPr/>
          <p:nvPr/>
        </p:nvSpPr>
        <p:spPr bwMode="auto">
          <a:xfrm>
            <a:off x="169336" y="1790700"/>
            <a:ext cx="9821330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Deluding Influence: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Sent (or allowed) by God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Will make it very easy to believe the Antichrist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Only works on those who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reject God’s truth and salvation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 is a bad time to be an unbeliever</a:t>
            </a:r>
          </a:p>
        </p:txBody>
      </p:sp>
    </p:spTree>
    <p:extLst>
      <p:ext uri="{BB962C8B-B14F-4D97-AF65-F5344CB8AC3E}">
        <p14:creationId xmlns:p14="http://schemas.microsoft.com/office/powerpoint/2010/main" val="51375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3F1E1A-5A8A-6AE3-5669-ECF27AA54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0052F1-D005-EDAF-2CCD-9FF9D90A9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698500"/>
          </a:xfrm>
        </p:spPr>
        <p:txBody>
          <a:bodyPr/>
          <a:lstStyle/>
          <a:p>
            <a:r>
              <a:rPr lang="en-US" dirty="0"/>
              <a:t>The world has seen many powerful brutal rulers who sought to expand their power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3F1E1A-5A8A-6AE3-5669-ECF27AA54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0052F1-D005-EDAF-2CCD-9FF9D90A9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Apostasy will increase toward the end</a:t>
            </a:r>
          </a:p>
          <a:p>
            <a:r>
              <a:rPr lang="en-US" dirty="0"/>
              <a:t>The Antichrist is yet to come</a:t>
            </a:r>
          </a:p>
          <a:p>
            <a:r>
              <a:rPr lang="en-US" dirty="0"/>
              <a:t>The temple will be rebuilt, and it will matter</a:t>
            </a:r>
          </a:p>
          <a:p>
            <a:r>
              <a:rPr lang="en-US" dirty="0"/>
              <a:t>The “restrainer” will be removed and </a:t>
            </a:r>
            <a:br>
              <a:rPr lang="en-US" dirty="0"/>
            </a:br>
            <a:r>
              <a:rPr lang="en-US" dirty="0"/>
              <a:t>replaced with a dangerous “deluding influence”</a:t>
            </a:r>
          </a:p>
          <a:p>
            <a:r>
              <a:rPr lang="en-US" dirty="0"/>
              <a:t>Jesus will return!</a:t>
            </a:r>
          </a:p>
          <a:p>
            <a:r>
              <a:rPr lang="en-US" dirty="0"/>
              <a:t>Be ready for his coming!!</a:t>
            </a:r>
          </a:p>
        </p:txBody>
      </p:sp>
    </p:spTree>
    <p:extLst>
      <p:ext uri="{BB962C8B-B14F-4D97-AF65-F5344CB8AC3E}">
        <p14:creationId xmlns:p14="http://schemas.microsoft.com/office/powerpoint/2010/main" val="377217777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r>
              <a:rPr lang="en-US" dirty="0">
                <a:ea typeface="ＭＳ Ｐゴシック" pitchFamily="34" charset="-128"/>
              </a:rPr>
              <a:t>Questions?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Comments?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Experiences?</a:t>
            </a:r>
          </a:p>
          <a:p>
            <a:pPr eaLnBrk="1" hangingPunct="1"/>
            <a:endParaRPr lang="en-US" sz="2800" dirty="0">
              <a:ea typeface="ＭＳ Ｐゴシック" pitchFamily="34" charset="-128"/>
            </a:endParaRPr>
          </a:p>
          <a:p>
            <a:pPr eaLnBrk="1" hangingPunct="1"/>
            <a:endParaRPr lang="en-US" sz="34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risleys@dwellcc.org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See the Dwell App OR </a:t>
            </a:r>
            <a:r>
              <a:rPr lang="en-US" sz="2400" u="sng" dirty="0">
                <a:ea typeface="ＭＳ Ｐゴシック" pitchFamily="34" charset="-128"/>
              </a:rPr>
              <a:t>teachings.dwellcc.org</a:t>
            </a:r>
          </a:p>
        </p:txBody>
      </p:sp>
      <p:sp>
        <p:nvSpPr>
          <p:cNvPr id="6349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The Rise of the Antichrist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295CD896-81D3-3CF8-37E3-ADD9FC479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 dirty="0"/>
              <a:t>Paul’s Second Letter to the Thessalonians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E3C151C-285B-339C-2D22-3958BF1C7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98" y="1768910"/>
            <a:ext cx="9906000" cy="3057090"/>
          </a:xfrm>
        </p:spPr>
        <p:txBody>
          <a:bodyPr/>
          <a:lstStyle/>
          <a:p>
            <a:r>
              <a:rPr lang="en-US" dirty="0"/>
              <a:t>Scripture teaches repeatedly on the “end times”</a:t>
            </a:r>
          </a:p>
          <a:p>
            <a:r>
              <a:rPr lang="en-US" dirty="0"/>
              <a:t>It gives multiple iterations of predictions </a:t>
            </a:r>
            <a:br>
              <a:rPr lang="en-US" dirty="0"/>
            </a:br>
            <a:r>
              <a:rPr lang="en-US" dirty="0"/>
              <a:t>which need to be correlated with each other</a:t>
            </a:r>
          </a:p>
          <a:p>
            <a:r>
              <a:rPr lang="en-US" dirty="0"/>
              <a:t>Paul had taught these new believers, </a:t>
            </a:r>
            <a:br>
              <a:rPr lang="en-US" dirty="0"/>
            </a:br>
            <a:r>
              <a:rPr lang="en-US" dirty="0"/>
              <a:t>and now he needed to teach them some more.</a:t>
            </a:r>
          </a:p>
        </p:txBody>
      </p:sp>
    </p:spTree>
    <p:extLst>
      <p:ext uri="{BB962C8B-B14F-4D97-AF65-F5344CB8AC3E}">
        <p14:creationId xmlns:p14="http://schemas.microsoft.com/office/powerpoint/2010/main" val="366764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295CD896-81D3-3CF8-37E3-ADD9FC479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 dirty="0"/>
              <a:t>Paul’s Second Letter to the Thessalonians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E3C151C-285B-339C-2D22-3958BF1C7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98" y="1768910"/>
            <a:ext cx="9906000" cy="3057090"/>
          </a:xfrm>
        </p:spPr>
        <p:txBody>
          <a:bodyPr/>
          <a:lstStyle/>
          <a:p>
            <a:r>
              <a:rPr lang="en-US" dirty="0"/>
              <a:t>In this passage, </a:t>
            </a:r>
            <a:br>
              <a:rPr lang="en-US" dirty="0"/>
            </a:br>
            <a:r>
              <a:rPr lang="en-US" dirty="0"/>
              <a:t>we get one side </a:t>
            </a:r>
            <a:br>
              <a:rPr lang="en-US" dirty="0"/>
            </a:br>
            <a:r>
              <a:rPr lang="en-US" dirty="0"/>
              <a:t>of a conversation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4F60CAA7-02C7-A3BF-8C09-8BBFAD1A72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45561" y="74612"/>
            <a:ext cx="6256342" cy="546587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84F0D9C-4D9E-C643-7F61-C03FEB789BC1}"/>
              </a:ext>
            </a:extLst>
          </p:cNvPr>
          <p:cNvGrpSpPr/>
          <p:nvPr/>
        </p:nvGrpSpPr>
        <p:grpSpPr>
          <a:xfrm>
            <a:off x="4775200" y="312420"/>
            <a:ext cx="4690170" cy="4348643"/>
            <a:chOff x="4775200" y="312420"/>
            <a:chExt cx="4690170" cy="434864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9FD075D3-63E7-2DA2-5214-262C206FDA5E}"/>
                </a:ext>
              </a:extLst>
            </p:cNvPr>
            <p:cNvSpPr/>
            <p:nvPr/>
          </p:nvSpPr>
          <p:spPr bwMode="auto">
            <a:xfrm>
              <a:off x="7823200" y="312420"/>
              <a:ext cx="1524000" cy="304800"/>
            </a:xfrm>
            <a:prstGeom prst="rect">
              <a:avLst/>
            </a:prstGeom>
            <a:solidFill>
              <a:srgbClr val="ECECEC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7D6520F8-FDF5-43D5-E076-2721914D66C2}"/>
                </a:ext>
              </a:extLst>
            </p:cNvPr>
            <p:cNvSpPr/>
            <p:nvPr/>
          </p:nvSpPr>
          <p:spPr bwMode="auto">
            <a:xfrm>
              <a:off x="4775200" y="1455020"/>
              <a:ext cx="4613971" cy="409140"/>
            </a:xfrm>
            <a:prstGeom prst="rect">
              <a:avLst/>
            </a:prstGeom>
            <a:solidFill>
              <a:srgbClr val="ECECEC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1E064B6C-3365-44DA-5D2B-33BA66D4CAAE}"/>
                </a:ext>
              </a:extLst>
            </p:cNvPr>
            <p:cNvSpPr/>
            <p:nvPr/>
          </p:nvSpPr>
          <p:spPr bwMode="auto">
            <a:xfrm>
              <a:off x="5461000" y="2602978"/>
              <a:ext cx="3928170" cy="254522"/>
            </a:xfrm>
            <a:prstGeom prst="rect">
              <a:avLst/>
            </a:prstGeom>
            <a:solidFill>
              <a:srgbClr val="ECECEC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257C729B-2E7A-19EC-E630-7E431BB9122F}"/>
                </a:ext>
              </a:extLst>
            </p:cNvPr>
            <p:cNvSpPr/>
            <p:nvPr/>
          </p:nvSpPr>
          <p:spPr bwMode="auto">
            <a:xfrm flipV="1">
              <a:off x="6223000" y="4251923"/>
              <a:ext cx="3242370" cy="409140"/>
            </a:xfrm>
            <a:prstGeom prst="rect">
              <a:avLst/>
            </a:prstGeom>
            <a:solidFill>
              <a:srgbClr val="ECECEC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533805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Thessalonians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 </a:t>
            </a:r>
            <a:r>
              <a:rPr lang="en-US" dirty="0"/>
              <a:t>Now we request you, brethren, </a:t>
            </a:r>
            <a:br>
              <a:rPr lang="en-US" dirty="0"/>
            </a:br>
            <a:r>
              <a:rPr lang="en-US" dirty="0"/>
              <a:t>with regard to the coming of our Lord Jesus Christ and our gathering together to Him,</a:t>
            </a:r>
          </a:p>
          <a:p>
            <a:r>
              <a:rPr lang="en-US" baseline="30000" dirty="0"/>
              <a:t>2 </a:t>
            </a:r>
            <a:r>
              <a:rPr lang="en-US" dirty="0"/>
              <a:t>that you not be quickly shaken from your composure or be disturbed</a:t>
            </a:r>
          </a:p>
          <a:p>
            <a:r>
              <a:rPr lang="en-US" dirty="0"/>
              <a:t>	either by a spirit </a:t>
            </a:r>
            <a:br>
              <a:rPr lang="en-US" dirty="0"/>
            </a:br>
            <a:r>
              <a:rPr lang="en-US" dirty="0"/>
              <a:t>or a message </a:t>
            </a:r>
            <a:br>
              <a:rPr lang="en-US" dirty="0"/>
            </a:br>
            <a:r>
              <a:rPr lang="en-US" dirty="0"/>
              <a:t>or </a:t>
            </a:r>
            <a:r>
              <a:rPr lang="en-US" u="sng" dirty="0"/>
              <a:t>a letter</a:t>
            </a:r>
            <a:r>
              <a:rPr lang="en-US" dirty="0"/>
              <a:t> as if from us, </a:t>
            </a:r>
          </a:p>
          <a:p>
            <a:r>
              <a:rPr lang="en-US" dirty="0"/>
              <a:t>	to the effect that the day of the Lord has come.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2395</Words>
  <Application>Microsoft Office PowerPoint</Application>
  <PresentationFormat>Custom</PresentationFormat>
  <Paragraphs>418</Paragraphs>
  <Slides>63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1" baseType="lpstr">
      <vt:lpstr>MS PGothic</vt:lpstr>
      <vt:lpstr>MS PGothic</vt:lpstr>
      <vt:lpstr>Arial</vt:lpstr>
      <vt:lpstr>Calibri Light</vt:lpstr>
      <vt:lpstr>Georgia</vt:lpstr>
      <vt:lpstr>Papyrus</vt:lpstr>
      <vt:lpstr>Times New Roman</vt:lpstr>
      <vt:lpstr>Default Design</vt:lpstr>
      <vt:lpstr>The Rise of The Antichrist And The End of The World</vt:lpstr>
      <vt:lpstr>Paul’s Second Letter to the Thessalonians</vt:lpstr>
      <vt:lpstr>Paul’s Second Letter to the Thessalonians</vt:lpstr>
      <vt:lpstr>PowerPoint Presentation</vt:lpstr>
      <vt:lpstr>PowerPoint Presentation</vt:lpstr>
      <vt:lpstr>PowerPoint Presentation</vt:lpstr>
      <vt:lpstr>Paul’s Second Letter to the Thessalonians</vt:lpstr>
      <vt:lpstr>Paul’s Second Letter to the Thessalonians</vt:lpstr>
      <vt:lpstr>2 Thessalonians 2</vt:lpstr>
      <vt:lpstr>2 Thessalonians 2</vt:lpstr>
      <vt:lpstr>2 Thessalonians 2</vt:lpstr>
      <vt:lpstr>2 Thessalonians 2</vt:lpstr>
      <vt:lpstr>2 Thessalonians 2</vt:lpstr>
      <vt:lpstr>2 Thessalonians 2</vt:lpstr>
      <vt:lpstr>Leon Morris, TNTC, 124</vt:lpstr>
      <vt:lpstr>Augustine, City of God, 20.19,  quoted in ZIBBC, 438</vt:lpstr>
      <vt:lpstr>Five Questions We Need To Answer</vt:lpstr>
      <vt:lpstr>2 Thessalonians 2</vt:lpstr>
      <vt:lpstr>2 Thessalonians 2</vt:lpstr>
      <vt:lpstr>2 Thessalonians 2</vt:lpstr>
      <vt:lpstr>2 Thessalonians 2</vt:lpstr>
      <vt:lpstr>2 Thessalonians 2</vt:lpstr>
      <vt:lpstr>2 Thessalonians 2</vt:lpstr>
      <vt:lpstr>2 Thessalonians 2</vt:lpstr>
      <vt:lpstr>2 Thessalonians 2</vt:lpstr>
      <vt:lpstr>2 Thessalonians 2</vt:lpstr>
      <vt:lpstr>2 Thessalonians 2</vt:lpstr>
      <vt:lpstr>2 Thessalonians 2</vt:lpstr>
      <vt:lpstr>2 Thessalonians 2</vt:lpstr>
      <vt:lpstr>2 Thessalonians 2</vt:lpstr>
      <vt:lpstr>2 Thessalonians 2</vt:lpstr>
      <vt:lpstr>2 Thessalonians 2</vt:lpstr>
      <vt:lpstr>Daniel Dennett in Evolutionary Psychology – ISSN 1474-7049 – Volume 8(1). 2010. -143- Preachers who are not believers</vt:lpstr>
      <vt:lpstr>Daniel Dennett in Evolutionary Psychology – ISSN 1474-7049 – Volume 8(1). 2010. -143- Preachers who are not believers</vt:lpstr>
      <vt:lpstr>Daniel Dennett in Evolutionary Psychology – ISSN 1474-7049 – Volume 8(1). 2010. -143- Preachers who are not believers</vt:lpstr>
      <vt:lpstr>Daniel Dennett in Evolutionary Psychology – ISSN 1474-7049 – Volume 8(1). 2010. -143- Preachers who are not believers</vt:lpstr>
      <vt:lpstr>Daniel Dennett in Evolutionary Psychology – ISSN 1474-7049 – Volume 8(1). 2010. -143- Preachers who are not believers</vt:lpstr>
      <vt:lpstr>Daniel Dennett in Evolutionary Psychology – ISSN 1474-7049 – Volume 8(1). 2010. -143- Preachers who are not believers</vt:lpstr>
      <vt:lpstr>Daniel Dennett in Evolutionary Psychology – ISSN 1474-7049 – Volume 8(1). 2010. -143- Preachers who are not believers</vt:lpstr>
      <vt:lpstr>Daniel Dennett in Evolutionary Psychology – ISSN 1474-7049 – Volume 8(1). 2010. -143- Preachers who are not believers</vt:lpstr>
      <vt:lpstr>2 Thessalonians 2</vt:lpstr>
      <vt:lpstr>2 Thessalonians 2</vt:lpstr>
      <vt:lpstr>2 Thessalonians 2</vt:lpstr>
      <vt:lpstr>2 Thessalonians 2</vt:lpstr>
      <vt:lpstr>2 Thessalonians 2</vt:lpstr>
      <vt:lpstr>2 Thessalonians 2</vt:lpstr>
      <vt:lpstr>2 Thessalonians 2</vt:lpstr>
      <vt:lpstr>2 Thessalonians 2</vt:lpstr>
      <vt:lpstr>2 Thessalonians 2</vt:lpstr>
      <vt:lpstr>2 Thessalonians 2</vt:lpstr>
      <vt:lpstr>2 Thessalonians 2</vt:lpstr>
      <vt:lpstr>2 Thessalonians 2</vt:lpstr>
      <vt:lpstr>2 Thessalonians 2</vt:lpstr>
      <vt:lpstr>2 Thessalonians 2</vt:lpstr>
      <vt:lpstr>2 Thessalonians 2</vt:lpstr>
      <vt:lpstr>2 Thessalonians 2</vt:lpstr>
      <vt:lpstr>2 Thessalonians 2</vt:lpstr>
      <vt:lpstr>2 Thessalonians 2</vt:lpstr>
      <vt:lpstr>2 Thessalonians 2</vt:lpstr>
      <vt:lpstr>2 Thessalonians 2</vt:lpstr>
      <vt:lpstr>Overall Conclusions</vt:lpstr>
      <vt:lpstr>Overall Conclusions</vt:lpstr>
      <vt:lpstr>The Rise of the Antichrist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2014-02-04T14:15:57Z</dcterms:created>
  <dcterms:modified xsi:type="dcterms:W3CDTF">2023-08-21T18:01:15Z</dcterms:modified>
</cp:coreProperties>
</file>