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78" r:id="rId2"/>
  </p:sldMasterIdLst>
  <p:notesMasterIdLst>
    <p:notesMasterId r:id="rId15"/>
  </p:notesMasterIdLst>
  <p:sldIdLst>
    <p:sldId id="257" r:id="rId3"/>
    <p:sldId id="467" r:id="rId4"/>
    <p:sldId id="472" r:id="rId5"/>
    <p:sldId id="452" r:id="rId6"/>
    <p:sldId id="468" r:id="rId7"/>
    <p:sldId id="469" r:id="rId8"/>
    <p:sldId id="453" r:id="rId9"/>
    <p:sldId id="471" r:id="rId10"/>
    <p:sldId id="454" r:id="rId11"/>
    <p:sldId id="473" r:id="rId12"/>
    <p:sldId id="474" r:id="rId13"/>
    <p:sldId id="438" r:id="rId14"/>
  </p:sldIdLst>
  <p:sldSz cx="18288000" cy="10287000"/>
  <p:notesSz cx="6858000" cy="9144000"/>
  <p:embeddedFontLst>
    <p:embeddedFont>
      <p:font typeface="Montserrat Bold Italics" panose="020B0604020202020204" charset="0"/>
      <p:regular r:id="rId16"/>
      <p: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Semi-Bold" panose="020B0604020202020204" charset="0"/>
      <p:regular r:id="rId22"/>
      <p:bold r:id="rId23"/>
    </p:embeddedFont>
    <p:embeddedFont>
      <p:font typeface="Montserrat 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Semi-Bold Bold" panose="020B060402020202020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2" autoAdjust="0"/>
    <p:restoredTop sz="82473" autoAdjust="0"/>
  </p:normalViewPr>
  <p:slideViewPr>
    <p:cSldViewPr>
      <p:cViewPr>
        <p:scale>
          <a:sx n="26" d="100"/>
          <a:sy n="26" d="100"/>
        </p:scale>
        <p:origin x="388" y="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68E1E-0E44-426D-905E-8AD9B19D218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41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38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68E1E-0E44-426D-905E-8AD9B19D218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70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68E1E-0E44-426D-905E-8AD9B19D218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19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4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3171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265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888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419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793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8750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474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44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970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237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94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62973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13537" r="13537"/>
          <a:stretch>
            <a:fillRect/>
          </a:stretch>
        </p:blipFill>
        <p:spPr>
          <a:xfrm>
            <a:off x="8403416" y="-114090"/>
            <a:ext cx="10257463" cy="1054943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47196" y="554623"/>
            <a:ext cx="8650612" cy="10587463"/>
          </a:xfrm>
          <a:prstGeom prst="rect">
            <a:avLst/>
          </a:prstGeom>
          <a:solidFill>
            <a:srgbClr val="FB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33426" y="7521064"/>
            <a:ext cx="1489368" cy="14800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34459" y="581000"/>
            <a:ext cx="6828687" cy="595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dirty="0"/>
              <a:t> </a:t>
            </a:r>
            <a:endParaRPr lang="en-US" sz="7200" dirty="0"/>
          </a:p>
          <a:p>
            <a:pPr algn="ctr">
              <a:lnSpc>
                <a:spcPts val="7800"/>
              </a:lnSpc>
            </a:pPr>
            <a:r>
              <a:rPr lang="en-US" sz="8000" dirty="0"/>
              <a:t>A “Post-Covid” Missiology</a:t>
            </a:r>
          </a:p>
          <a:p>
            <a:pPr algn="ctr">
              <a:lnSpc>
                <a:spcPts val="7800"/>
              </a:lnSpc>
            </a:pPr>
            <a:endParaRPr lang="en-US" sz="6000" dirty="0"/>
          </a:p>
          <a:p>
            <a:pPr algn="ctr">
              <a:lnSpc>
                <a:spcPts val="7800"/>
              </a:lnSpc>
            </a:pPr>
            <a:r>
              <a:rPr lang="en-US" sz="6000" dirty="0"/>
              <a:t>Three Ongoing Realities </a:t>
            </a:r>
            <a:endParaRPr lang="en-US" sz="34400" spc="60" dirty="0">
              <a:solidFill>
                <a:srgbClr val="707372"/>
              </a:solidFill>
              <a:latin typeface="Montserrat Semi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7170" y="9273862"/>
            <a:ext cx="7721880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707372"/>
                </a:solidFill>
                <a:latin typeface="Montserrat Bold"/>
              </a:rPr>
              <a:t>By Dr. Ed Stetzer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F6C2A7-68B5-334B-A469-B2E30348C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" y="0"/>
            <a:ext cx="1827007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7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5841407" y="0"/>
            <a:ext cx="2446593" cy="2553627"/>
          </a:xfrm>
          <a:prstGeom prst="rect">
            <a:avLst/>
          </a:prstGeom>
          <a:solidFill>
            <a:srgbClr val="FBFFFF"/>
          </a:solidFill>
        </p:spPr>
      </p:sp>
      <p:grpSp>
        <p:nvGrpSpPr>
          <p:cNvPr id="4" name="Group 4"/>
          <p:cNvGrpSpPr/>
          <p:nvPr/>
        </p:nvGrpSpPr>
        <p:grpSpPr>
          <a:xfrm>
            <a:off x="1275895" y="1782461"/>
            <a:ext cx="13487672" cy="7475839"/>
            <a:chOff x="0" y="-76200"/>
            <a:chExt cx="17983563" cy="9967786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7983563" cy="3660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2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108" normalizeH="0" baseline="0" noProof="0" dirty="0">
                  <a:ln>
                    <a:noFill/>
                  </a:ln>
                  <a:solidFill>
                    <a:srgbClr val="FBFFFF"/>
                  </a:solidFill>
                  <a:effectLst/>
                  <a:uLnTx/>
                  <a:uFillTx/>
                  <a:latin typeface="Montserrat Semi-Bold"/>
                  <a:ea typeface="+mn-ea"/>
                  <a:cs typeface="+mn-cs"/>
                </a:rPr>
                <a:t>Who knows, perhaps you have come to your… position for such as time as this.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174459"/>
              <a:ext cx="8995045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102" normalizeH="0" baseline="0" noProof="0">
                  <a:ln>
                    <a:noFill/>
                  </a:ln>
                  <a:solidFill>
                    <a:srgbClr val="FBFFFF"/>
                  </a:solidFill>
                  <a:effectLst/>
                  <a:uLnTx/>
                  <a:uFillTx/>
                  <a:latin typeface="Montserrat Bold Italics"/>
                  <a:ea typeface="+mn-ea"/>
                  <a:cs typeface="+mn-cs"/>
                </a:rPr>
                <a:t>Esther 4:14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31341" y="926836"/>
            <a:ext cx="883854" cy="66730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75895" y="1208124"/>
            <a:ext cx="13340316" cy="52367"/>
          </a:xfrm>
          <a:prstGeom prst="rect">
            <a:avLst/>
          </a:prstGeom>
          <a:solidFill>
            <a:srgbClr val="FBFFFF"/>
          </a:solidFill>
        </p:spPr>
      </p:sp>
    </p:spTree>
    <p:extLst>
      <p:ext uri="{BB962C8B-B14F-4D97-AF65-F5344CB8AC3E}">
        <p14:creationId xmlns:p14="http://schemas.microsoft.com/office/powerpoint/2010/main" val="383247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6185" y="-216783"/>
            <a:ext cx="5867411" cy="10720569"/>
          </a:xfrm>
          <a:prstGeom prst="rect">
            <a:avLst/>
          </a:prstGeom>
          <a:solidFill>
            <a:srgbClr val="FB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9000"/>
          </a:blip>
          <a:srcRect l="24461" t="3004" r="18639" b="15039"/>
          <a:stretch>
            <a:fillRect/>
          </a:stretch>
        </p:blipFill>
        <p:spPr>
          <a:xfrm>
            <a:off x="-1208839" y="1350956"/>
            <a:ext cx="1015730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371426" y="1141406"/>
            <a:ext cx="8430014" cy="4901770"/>
            <a:chOff x="1" y="133351"/>
            <a:chExt cx="11240018" cy="6535693"/>
          </a:xfrm>
        </p:grpSpPr>
        <p:sp>
          <p:nvSpPr>
            <p:cNvPr id="5" name="TextBox 5"/>
            <p:cNvSpPr txBox="1"/>
            <p:nvPr/>
          </p:nvSpPr>
          <p:spPr>
            <a:xfrm>
              <a:off x="1" y="133351"/>
              <a:ext cx="11240018" cy="5437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45" rtl="0" eaLnBrk="1" fontAlgn="auto" latinLnBrk="0" hangingPunct="1">
                <a:lnSpc>
                  <a:spcPts val="106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1" b="0" i="0" u="none" strike="noStrike" kern="1200" cap="none" spc="-150" normalizeH="0" baseline="0" noProof="0" dirty="0">
                  <a:ln>
                    <a:noFill/>
                  </a:ln>
                  <a:solidFill>
                    <a:srgbClr val="FB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POST-PANDEMIC MISSIOLOGY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5709" y="5905501"/>
              <a:ext cx="9256458" cy="763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45" rtl="0" eaLnBrk="1" fontAlgn="auto" latinLnBrk="0" hangingPunct="1">
                <a:lnSpc>
                  <a:spcPts val="4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65" normalizeH="0" baseline="0" noProof="0" dirty="0">
                  <a:ln>
                    <a:noFill/>
                  </a:ln>
                  <a:solidFill>
                    <a:srgbClr val="FB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Ed Stetzer, Ph.D. @</a:t>
              </a:r>
              <a:r>
                <a:rPr kumimoji="0" lang="en-US" sz="3200" b="1" i="0" u="none" strike="noStrike" kern="1200" cap="none" spc="65" normalizeH="0" baseline="0" noProof="0" dirty="0" err="1">
                  <a:ln>
                    <a:noFill/>
                  </a:ln>
                  <a:solidFill>
                    <a:srgbClr val="FB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EdStetzer</a:t>
              </a:r>
              <a:endParaRPr kumimoji="0" lang="en-US" sz="3200" b="1" i="0" u="none" strike="noStrike" kern="1200" cap="none" spc="65" normalizeH="0" baseline="0" noProof="0" dirty="0">
                <a:ln>
                  <a:noFill/>
                </a:ln>
                <a:solidFill>
                  <a:srgbClr val="FB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10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5841407" y="0"/>
            <a:ext cx="2446593" cy="2553627"/>
          </a:xfrm>
          <a:prstGeom prst="rect">
            <a:avLst/>
          </a:prstGeom>
          <a:solidFill>
            <a:srgbClr val="FBFFFF"/>
          </a:solidFill>
        </p:spPr>
      </p:sp>
      <p:grpSp>
        <p:nvGrpSpPr>
          <p:cNvPr id="4" name="Group 4"/>
          <p:cNvGrpSpPr/>
          <p:nvPr/>
        </p:nvGrpSpPr>
        <p:grpSpPr>
          <a:xfrm>
            <a:off x="1275895" y="1782461"/>
            <a:ext cx="13487672" cy="7491992"/>
            <a:chOff x="0" y="-76200"/>
            <a:chExt cx="17983563" cy="9989323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7983563" cy="328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fontAlgn="base"/>
              <a:r>
                <a:rPr lang="en-US" sz="8000" dirty="0">
                  <a:solidFill>
                    <a:schemeClr val="bg1"/>
                  </a:solidFill>
                </a:rPr>
                <a:t>[S]o that what cannot be shaken may remain.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174459"/>
              <a:ext cx="899504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fontAlgn="base"/>
              <a:r>
                <a:rPr lang="en-US" sz="3600" b="1" dirty="0">
                  <a:solidFill>
                    <a:schemeClr val="bg1"/>
                  </a:solidFill>
                </a:rPr>
                <a:t>Hebrews 12:27 (NIV)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31341" y="926836"/>
            <a:ext cx="883854" cy="66730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75895" y="1208124"/>
            <a:ext cx="13340316" cy="52367"/>
          </a:xfrm>
          <a:prstGeom prst="rect">
            <a:avLst/>
          </a:prstGeom>
          <a:solidFill>
            <a:srgbClr val="FBFFFF"/>
          </a:solidFill>
        </p:spPr>
      </p:sp>
    </p:spTree>
    <p:extLst>
      <p:ext uri="{BB962C8B-B14F-4D97-AF65-F5344CB8AC3E}">
        <p14:creationId xmlns:p14="http://schemas.microsoft.com/office/powerpoint/2010/main" val="80612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5841407" y="0"/>
            <a:ext cx="2446593" cy="2553627"/>
          </a:xfrm>
          <a:prstGeom prst="rect">
            <a:avLst/>
          </a:prstGeom>
          <a:solidFill>
            <a:srgbClr val="FBFFFF"/>
          </a:solidFill>
        </p:spPr>
      </p:sp>
      <p:grpSp>
        <p:nvGrpSpPr>
          <p:cNvPr id="4" name="Group 4"/>
          <p:cNvGrpSpPr/>
          <p:nvPr/>
        </p:nvGrpSpPr>
        <p:grpSpPr>
          <a:xfrm>
            <a:off x="1275895" y="1782461"/>
            <a:ext cx="13487672" cy="8279190"/>
            <a:chOff x="0" y="-76200"/>
            <a:chExt cx="17983563" cy="110389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7983563" cy="1103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prstClr val="white"/>
                  </a:solidFill>
                  <a:latin typeface="Calibri"/>
                </a:rPr>
                <a:t>Six Pandemics</a:t>
              </a:r>
            </a:p>
            <a:p>
              <a:pPr marL="1371600" marR="0" lvl="0" indent="-1371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Disease </a:t>
              </a:r>
            </a:p>
            <a:p>
              <a:pPr marL="1371600" marR="0" lvl="0" indent="-1371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sz="5400" dirty="0">
                  <a:solidFill>
                    <a:prstClr val="white"/>
                  </a:solidFill>
                  <a:latin typeface="Calibri"/>
                </a:rPr>
                <a:t>Distrust in Culture</a:t>
              </a:r>
            </a:p>
            <a:p>
              <a:pPr marL="1371600" marR="0" lvl="0" indent="-1371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sz="5400" dirty="0">
                  <a:solidFill>
                    <a:prstClr val="white"/>
                  </a:solidFill>
                  <a:latin typeface="Calibri"/>
                </a:rPr>
                <a:t>Defamation from Technology </a:t>
              </a:r>
            </a:p>
            <a:p>
              <a:pPr marL="1371600" marR="0" lvl="0" indent="-1371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sz="5400" dirty="0">
                  <a:solidFill>
                    <a:prstClr val="white"/>
                  </a:solidFill>
                  <a:latin typeface="Calibri"/>
                </a:rPr>
                <a:t>Disorientation in Identity</a:t>
              </a:r>
            </a:p>
            <a:p>
              <a:pPr marL="1371600" marR="0" lvl="0" indent="-1371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sz="5400" dirty="0">
                  <a:solidFill>
                    <a:prstClr val="white"/>
                  </a:solidFill>
                  <a:latin typeface="Calibri"/>
                </a:rPr>
                <a:t>Disruption to Mental Health</a:t>
              </a:r>
            </a:p>
            <a:p>
              <a:pPr marL="1371600" indent="-1371600" fontAlgn="base">
                <a:buFontTx/>
                <a:buAutoNum type="arabicPeriod"/>
                <a:defRPr/>
              </a:pPr>
              <a:r>
                <a:rPr lang="en-US" sz="5400" dirty="0">
                  <a:solidFill>
                    <a:prstClr val="white"/>
                  </a:solidFill>
                </a:rPr>
                <a:t>Division in Church</a:t>
              </a:r>
            </a:p>
            <a:p>
              <a:pPr marL="1371600" marR="0" lvl="0" indent="-1371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lang="en-US" sz="5400" dirty="0">
                <a:solidFill>
                  <a:prstClr val="white"/>
                </a:solidFill>
                <a:latin typeface="Calibri"/>
              </a:endParaRPr>
            </a:p>
            <a:p>
              <a:pPr marL="1371600" marR="0" lvl="0" indent="-13716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174459"/>
              <a:ext cx="899504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31341" y="926836"/>
            <a:ext cx="883854" cy="66730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75895" y="1208124"/>
            <a:ext cx="13340316" cy="52367"/>
          </a:xfrm>
          <a:prstGeom prst="rect">
            <a:avLst/>
          </a:prstGeom>
          <a:solidFill>
            <a:srgbClr val="FBFFFF"/>
          </a:solidFill>
        </p:spPr>
      </p:sp>
    </p:spTree>
    <p:extLst>
      <p:ext uri="{BB962C8B-B14F-4D97-AF65-F5344CB8AC3E}">
        <p14:creationId xmlns:p14="http://schemas.microsoft.com/office/powerpoint/2010/main" val="285025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2827" y="3101338"/>
            <a:ext cx="4441283" cy="4084324"/>
          </a:xfrm>
          <a:prstGeom prst="rect">
            <a:avLst/>
          </a:prstGeom>
          <a:solidFill>
            <a:srgbClr val="008C95"/>
          </a:solidFill>
        </p:spPr>
      </p:sp>
      <p:sp>
        <p:nvSpPr>
          <p:cNvPr id="3" name="AutoShape 3"/>
          <p:cNvSpPr/>
          <p:nvPr/>
        </p:nvSpPr>
        <p:spPr>
          <a:xfrm>
            <a:off x="6318097" y="3101338"/>
            <a:ext cx="10507077" cy="4084324"/>
          </a:xfrm>
          <a:prstGeom prst="rect">
            <a:avLst/>
          </a:prstGeom>
          <a:solidFill>
            <a:srgbClr val="FB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85586" y="7633427"/>
            <a:ext cx="2932525" cy="29325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60288" y="4022090"/>
            <a:ext cx="3671325" cy="109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170" normalizeH="0" baseline="0" noProof="0" dirty="0">
                <a:ln>
                  <a:noFill/>
                </a:ln>
                <a:solidFill>
                  <a:srgbClr val="FB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Post-Covid Reality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29308" y="3545840"/>
            <a:ext cx="8884655" cy="206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64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COVID and Our Cultural Convulsion</a:t>
            </a:r>
          </a:p>
        </p:txBody>
      </p:sp>
    </p:spTree>
    <p:extLst>
      <p:ext uri="{BB962C8B-B14F-4D97-AF65-F5344CB8AC3E}">
        <p14:creationId xmlns:p14="http://schemas.microsoft.com/office/powerpoint/2010/main" val="259061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E0485F-EA8B-EF42-8311-93C39360E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7" y="1028700"/>
            <a:ext cx="16954893" cy="82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4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B464C9-2C8E-8740-9895-ECDB2038E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041400"/>
            <a:ext cx="12534900" cy="820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7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2827" y="3101338"/>
            <a:ext cx="4441283" cy="4084324"/>
          </a:xfrm>
          <a:prstGeom prst="rect">
            <a:avLst/>
          </a:prstGeom>
          <a:solidFill>
            <a:srgbClr val="008C95"/>
          </a:solidFill>
        </p:spPr>
      </p:sp>
      <p:sp>
        <p:nvSpPr>
          <p:cNvPr id="3" name="AutoShape 3"/>
          <p:cNvSpPr/>
          <p:nvPr/>
        </p:nvSpPr>
        <p:spPr>
          <a:xfrm>
            <a:off x="6318097" y="3101338"/>
            <a:ext cx="10507077" cy="4084324"/>
          </a:xfrm>
          <a:prstGeom prst="rect">
            <a:avLst/>
          </a:prstGeom>
          <a:solidFill>
            <a:srgbClr val="FB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85586" y="7633427"/>
            <a:ext cx="2932525" cy="29325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60288" y="4022090"/>
            <a:ext cx="3671325" cy="109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170" normalizeH="0" baseline="0" noProof="0" dirty="0">
                <a:ln>
                  <a:noFill/>
                </a:ln>
                <a:solidFill>
                  <a:srgbClr val="FB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Post-Covid Reality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29308" y="3545840"/>
            <a:ext cx="8884655" cy="206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64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COVID and the Great Sort</a:t>
            </a:r>
          </a:p>
        </p:txBody>
      </p:sp>
    </p:spTree>
    <p:extLst>
      <p:ext uri="{BB962C8B-B14F-4D97-AF65-F5344CB8AC3E}">
        <p14:creationId xmlns:p14="http://schemas.microsoft.com/office/powerpoint/2010/main" val="354689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E0D0E-A3ED-7E41-8952-25C4FC25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F9971B2-54CD-D846-9EC6-7AF9E5E7D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1329"/>
            <a:ext cx="18287999" cy="121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2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2827" y="3101338"/>
            <a:ext cx="4441283" cy="4084324"/>
          </a:xfrm>
          <a:prstGeom prst="rect">
            <a:avLst/>
          </a:prstGeom>
          <a:solidFill>
            <a:srgbClr val="008C95"/>
          </a:solidFill>
        </p:spPr>
      </p:sp>
      <p:sp>
        <p:nvSpPr>
          <p:cNvPr id="3" name="AutoShape 3"/>
          <p:cNvSpPr/>
          <p:nvPr/>
        </p:nvSpPr>
        <p:spPr>
          <a:xfrm>
            <a:off x="6318097" y="3101338"/>
            <a:ext cx="10507077" cy="4084324"/>
          </a:xfrm>
          <a:prstGeom prst="rect">
            <a:avLst/>
          </a:prstGeom>
          <a:solidFill>
            <a:srgbClr val="FB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85586" y="7633427"/>
            <a:ext cx="2932525" cy="29325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60288" y="4022090"/>
            <a:ext cx="3671325" cy="109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170" normalizeH="0" baseline="0" noProof="0" dirty="0">
                <a:ln>
                  <a:noFill/>
                </a:ln>
                <a:solidFill>
                  <a:srgbClr val="FB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Post-Covid Reality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29308" y="3545840"/>
            <a:ext cx="8884655" cy="206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64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COVID and Layers of Disengagement</a:t>
            </a:r>
          </a:p>
        </p:txBody>
      </p:sp>
    </p:spTree>
    <p:extLst>
      <p:ext uri="{BB962C8B-B14F-4D97-AF65-F5344CB8AC3E}">
        <p14:creationId xmlns:p14="http://schemas.microsoft.com/office/powerpoint/2010/main" val="49070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Custom</PresentationFormat>
  <Paragraphs>32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Montserrat Bold Italics</vt:lpstr>
      <vt:lpstr>Montserrat</vt:lpstr>
      <vt:lpstr>Montserrat Semi-Bold</vt:lpstr>
      <vt:lpstr>Arial</vt:lpstr>
      <vt:lpstr>Montserrat Bold</vt:lpstr>
      <vt:lpstr>Calibri</vt:lpstr>
      <vt:lpstr>Montserrat Semi-Bold Bold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2022-02-10T21:49:01Z</dcterms:created>
  <dcterms:modified xsi:type="dcterms:W3CDTF">2022-02-10T21:49:30Z</dcterms:modified>
  <dc:identifier/>
</cp:coreProperties>
</file>