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4" r:id="rId1"/>
  </p:sldMasterIdLst>
  <p:notesMasterIdLst>
    <p:notesMasterId r:id="rId59"/>
  </p:notesMasterIdLst>
  <p:handoutMasterIdLst>
    <p:handoutMasterId r:id="rId60"/>
  </p:handoutMasterIdLst>
  <p:sldIdLst>
    <p:sldId id="641" r:id="rId2"/>
    <p:sldId id="738" r:id="rId3"/>
    <p:sldId id="257" r:id="rId4"/>
    <p:sldId id="696" r:id="rId5"/>
    <p:sldId id="698" r:id="rId6"/>
    <p:sldId id="699" r:id="rId7"/>
    <p:sldId id="700" r:id="rId8"/>
    <p:sldId id="701" r:id="rId9"/>
    <p:sldId id="704" r:id="rId10"/>
    <p:sldId id="733" r:id="rId11"/>
    <p:sldId id="731" r:id="rId12"/>
    <p:sldId id="703" r:id="rId13"/>
    <p:sldId id="705" r:id="rId14"/>
    <p:sldId id="707" r:id="rId15"/>
    <p:sldId id="708" r:id="rId16"/>
    <p:sldId id="709" r:id="rId17"/>
    <p:sldId id="710" r:id="rId18"/>
    <p:sldId id="742" r:id="rId19"/>
    <p:sldId id="711" r:id="rId20"/>
    <p:sldId id="712" r:id="rId21"/>
    <p:sldId id="713" r:id="rId22"/>
    <p:sldId id="714" r:id="rId23"/>
    <p:sldId id="715" r:id="rId24"/>
    <p:sldId id="716" r:id="rId25"/>
    <p:sldId id="718" r:id="rId26"/>
    <p:sldId id="717" r:id="rId27"/>
    <p:sldId id="743" r:id="rId28"/>
    <p:sldId id="723" r:id="rId29"/>
    <p:sldId id="719" r:id="rId30"/>
    <p:sldId id="720" r:id="rId31"/>
    <p:sldId id="722" r:id="rId32"/>
    <p:sldId id="721" r:id="rId33"/>
    <p:sldId id="734" r:id="rId34"/>
    <p:sldId id="303" r:id="rId35"/>
    <p:sldId id="304" r:id="rId36"/>
    <p:sldId id="305" r:id="rId37"/>
    <p:sldId id="306" r:id="rId38"/>
    <p:sldId id="307" r:id="rId39"/>
    <p:sldId id="308" r:id="rId40"/>
    <p:sldId id="310" r:id="rId41"/>
    <p:sldId id="312" r:id="rId42"/>
    <p:sldId id="313" r:id="rId43"/>
    <p:sldId id="316" r:id="rId44"/>
    <p:sldId id="735" r:id="rId45"/>
    <p:sldId id="736" r:id="rId46"/>
    <p:sldId id="737" r:id="rId47"/>
    <p:sldId id="725" r:id="rId48"/>
    <p:sldId id="726" r:id="rId49"/>
    <p:sldId id="727" r:id="rId50"/>
    <p:sldId id="730" r:id="rId51"/>
    <p:sldId id="728" r:id="rId52"/>
    <p:sldId id="729" r:id="rId53"/>
    <p:sldId id="724" r:id="rId54"/>
    <p:sldId id="739" r:id="rId55"/>
    <p:sldId id="740" r:id="rId56"/>
    <p:sldId id="741" r:id="rId57"/>
    <p:sldId id="695" r:id="rId58"/>
  </p:sldIdLst>
  <p:sldSz cx="12192000" cy="6858000"/>
  <p:notesSz cx="6858000" cy="9144000"/>
  <p:kinsoku lang="ja-JP" invalStChars=""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DB2B"/>
    <a:srgbClr val="3B3B3B"/>
    <a:srgbClr val="6B6B6B"/>
    <a:srgbClr val="000000"/>
    <a:srgbClr val="00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8793D-899F-48C7-BB0F-254C95053EDE}" v="658" dt="2021-12-05T13:38:24.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020" autoAdjust="0"/>
    <p:restoredTop sz="94617" autoAdjust="0"/>
  </p:normalViewPr>
  <p:slideViewPr>
    <p:cSldViewPr>
      <p:cViewPr varScale="1">
        <p:scale>
          <a:sx n="64" d="100"/>
          <a:sy n="64" d="100"/>
        </p:scale>
        <p:origin x="60" y="428"/>
      </p:cViewPr>
      <p:guideLst>
        <p:guide orient="horz" pos="2160"/>
        <p:guide pos="3840"/>
      </p:guideLst>
    </p:cSldViewPr>
  </p:slideViewPr>
  <p:notesTextViewPr>
    <p:cViewPr>
      <p:scale>
        <a:sx n="100" d="100"/>
        <a:sy n="100" d="100"/>
      </p:scale>
      <p:origin x="0" y="0"/>
    </p:cViewPr>
  </p:notesTextViewPr>
  <p:sorterViewPr>
    <p:cViewPr>
      <p:scale>
        <a:sx n="75" d="100"/>
        <a:sy n="75" d="100"/>
      </p:scale>
      <p:origin x="0" y="942"/>
    </p:cViewPr>
  </p:sorterViewPr>
  <p:notesViewPr>
    <p:cSldViewPr>
      <p:cViewPr>
        <p:scale>
          <a:sx n="100" d="100"/>
          <a:sy n="100" d="100"/>
        </p:scale>
        <p:origin x="-78" y="1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2709505D-50CD-4818-839B-FACE8CDCB916}"/>
              </a:ext>
            </a:extLst>
          </p:cNvPr>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eaLnBrk="0" hangingPunct="0">
              <a:defRPr sz="2400">
                <a:solidFill>
                  <a:schemeClr val="tx1"/>
                </a:solidFill>
                <a:latin typeface="Times New Roman" panose="02020603050405020304" pitchFamily="18" charset="0"/>
              </a:defRPr>
            </a:lvl1pPr>
            <a:lvl2pPr marL="434975" algn="l" defTabSz="868363" eaLnBrk="0" hangingPunct="0">
              <a:defRPr sz="2400">
                <a:solidFill>
                  <a:schemeClr val="tx1"/>
                </a:solidFill>
                <a:latin typeface="Times New Roman" panose="02020603050405020304" pitchFamily="18" charset="0"/>
              </a:defRPr>
            </a:lvl2pPr>
            <a:lvl3pPr marL="868363" algn="l" defTabSz="868363" eaLnBrk="0" hangingPunct="0">
              <a:defRPr sz="2400">
                <a:solidFill>
                  <a:schemeClr val="tx1"/>
                </a:solidFill>
                <a:latin typeface="Times New Roman" panose="02020603050405020304" pitchFamily="18" charset="0"/>
              </a:defRPr>
            </a:lvl3pPr>
            <a:lvl4pPr marL="1303338" algn="l" defTabSz="868363" eaLnBrk="0" hangingPunct="0">
              <a:defRPr sz="2400">
                <a:solidFill>
                  <a:schemeClr val="tx1"/>
                </a:solidFill>
                <a:latin typeface="Times New Roman" panose="02020603050405020304" pitchFamily="18" charset="0"/>
              </a:defRPr>
            </a:lvl4pPr>
            <a:lvl5pPr marL="1736725" algn="l" defTabSz="868363" eaLnBrk="0" hangingPunct="0">
              <a:defRPr sz="2400">
                <a:solidFill>
                  <a:schemeClr val="tx1"/>
                </a:solidFill>
                <a:latin typeface="Times New Roman" panose="02020603050405020304" pitchFamily="18" charset="0"/>
              </a:defRPr>
            </a:lvl5pPr>
            <a:lvl6pPr marL="2193925" defTabSz="868363" eaLnBrk="0" fontAlgn="base" hangingPunct="0">
              <a:spcBef>
                <a:spcPct val="0"/>
              </a:spcBef>
              <a:spcAft>
                <a:spcPct val="0"/>
              </a:spcAft>
              <a:defRPr sz="2400">
                <a:solidFill>
                  <a:schemeClr val="tx1"/>
                </a:solidFill>
                <a:latin typeface="Times New Roman" panose="02020603050405020304" pitchFamily="18" charset="0"/>
              </a:defRPr>
            </a:lvl6pPr>
            <a:lvl7pPr marL="2651125" defTabSz="868363" eaLnBrk="0" fontAlgn="base" hangingPunct="0">
              <a:spcBef>
                <a:spcPct val="0"/>
              </a:spcBef>
              <a:spcAft>
                <a:spcPct val="0"/>
              </a:spcAft>
              <a:defRPr sz="2400">
                <a:solidFill>
                  <a:schemeClr val="tx1"/>
                </a:solidFill>
                <a:latin typeface="Times New Roman" panose="02020603050405020304" pitchFamily="18" charset="0"/>
              </a:defRPr>
            </a:lvl7pPr>
            <a:lvl8pPr marL="3108325" defTabSz="868363" eaLnBrk="0" fontAlgn="base" hangingPunct="0">
              <a:spcBef>
                <a:spcPct val="0"/>
              </a:spcBef>
              <a:spcAft>
                <a:spcPct val="0"/>
              </a:spcAft>
              <a:defRPr sz="2400">
                <a:solidFill>
                  <a:schemeClr val="tx1"/>
                </a:solidFill>
                <a:latin typeface="Times New Roman" panose="02020603050405020304" pitchFamily="18" charset="0"/>
              </a:defRPr>
            </a:lvl8pPr>
            <a:lvl9pPr marL="3565525" defTabSz="868363"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200">
                <a:effectLst/>
                <a:latin typeface="Arial" panose="020B0604020202020204" pitchFamily="34" charset="0"/>
              </a:rPr>
              <a:t>Page </a:t>
            </a:r>
            <a:fld id="{762A1C3F-D166-4273-A7BD-3A7FB3D4DDB6}" type="slidenum">
              <a:rPr lang="en-US" altLang="en-US" sz="1200">
                <a:effectLst/>
                <a:latin typeface="Arial" panose="020B0604020202020204" pitchFamily="34" charset="0"/>
              </a:rPr>
              <a:pPr algn="ctr">
                <a:lnSpc>
                  <a:spcPct val="90000"/>
                </a:lnSpc>
              </a:pPr>
              <a:t>‹#›</a:t>
            </a:fld>
            <a:endParaRPr lang="en-US" altLang="en-US" sz="1200">
              <a:effectLst/>
              <a:latin typeface="Arial" panose="020B0604020202020204" pitchFamily="34" charset="0"/>
            </a:endParaRPr>
          </a:p>
        </p:txBody>
      </p:sp>
      <p:sp>
        <p:nvSpPr>
          <p:cNvPr id="3075" name="Rectangle 3">
            <a:extLst>
              <a:ext uri="{FF2B5EF4-FFF2-40B4-BE49-F238E27FC236}">
                <a16:creationId xmlns="" xmlns:a16="http://schemas.microsoft.com/office/drawing/2014/main" id="{12D8FA87-FA8A-4723-81EA-4DD0E68859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effectLst/>
                <a:latin typeface="Times New Roman" panose="02020603050405020304" pitchFamily="18" charset="0"/>
              </a:defRPr>
            </a:lvl1pPr>
          </a:lstStyle>
          <a:p>
            <a:r>
              <a:rPr lang="en-US" altLang="en-US"/>
              <a:t>Dennis McCallum 1 Thessalonians 1</a:t>
            </a:r>
          </a:p>
          <a:p>
            <a:r>
              <a:rPr lang="en-US" altLang="en-US"/>
              <a:t>Sunday PM </a:t>
            </a:r>
          </a:p>
        </p:txBody>
      </p:sp>
      <p:sp>
        <p:nvSpPr>
          <p:cNvPr id="3076" name="Rectangle 4">
            <a:extLst>
              <a:ext uri="{FF2B5EF4-FFF2-40B4-BE49-F238E27FC236}">
                <a16:creationId xmlns="" xmlns:a16="http://schemas.microsoft.com/office/drawing/2014/main" id="{91807A0A-84D7-4CFE-9E1C-C2D746293105}"/>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ffectLst/>
                <a:latin typeface="Times New Roman" panose="02020603050405020304" pitchFamily="18" charset="0"/>
              </a:defRPr>
            </a:lvl1pPr>
          </a:lstStyle>
          <a:p>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7FDC6C12-5DF1-4530-9163-907B0935B558}"/>
              </a:ext>
            </a:extLst>
          </p:cNvPr>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eaLnBrk="0" hangingPunct="0">
              <a:defRPr sz="2400">
                <a:solidFill>
                  <a:schemeClr val="tx1"/>
                </a:solidFill>
                <a:latin typeface="Times New Roman" panose="02020603050405020304" pitchFamily="18" charset="0"/>
              </a:defRPr>
            </a:lvl1pPr>
            <a:lvl2pPr marL="434975" algn="l" defTabSz="868363" eaLnBrk="0" hangingPunct="0">
              <a:defRPr sz="2400">
                <a:solidFill>
                  <a:schemeClr val="tx1"/>
                </a:solidFill>
                <a:latin typeface="Times New Roman" panose="02020603050405020304" pitchFamily="18" charset="0"/>
              </a:defRPr>
            </a:lvl2pPr>
            <a:lvl3pPr marL="868363" algn="l" defTabSz="868363" eaLnBrk="0" hangingPunct="0">
              <a:defRPr sz="2400">
                <a:solidFill>
                  <a:schemeClr val="tx1"/>
                </a:solidFill>
                <a:latin typeface="Times New Roman" panose="02020603050405020304" pitchFamily="18" charset="0"/>
              </a:defRPr>
            </a:lvl3pPr>
            <a:lvl4pPr marL="1303338" algn="l" defTabSz="868363" eaLnBrk="0" hangingPunct="0">
              <a:defRPr sz="2400">
                <a:solidFill>
                  <a:schemeClr val="tx1"/>
                </a:solidFill>
                <a:latin typeface="Times New Roman" panose="02020603050405020304" pitchFamily="18" charset="0"/>
              </a:defRPr>
            </a:lvl4pPr>
            <a:lvl5pPr marL="1736725" algn="l" defTabSz="868363" eaLnBrk="0" hangingPunct="0">
              <a:defRPr sz="2400">
                <a:solidFill>
                  <a:schemeClr val="tx1"/>
                </a:solidFill>
                <a:latin typeface="Times New Roman" panose="02020603050405020304" pitchFamily="18" charset="0"/>
              </a:defRPr>
            </a:lvl5pPr>
            <a:lvl6pPr marL="2193925" defTabSz="868363" eaLnBrk="0" fontAlgn="base" hangingPunct="0">
              <a:spcBef>
                <a:spcPct val="0"/>
              </a:spcBef>
              <a:spcAft>
                <a:spcPct val="0"/>
              </a:spcAft>
              <a:defRPr sz="2400">
                <a:solidFill>
                  <a:schemeClr val="tx1"/>
                </a:solidFill>
                <a:latin typeface="Times New Roman" panose="02020603050405020304" pitchFamily="18" charset="0"/>
              </a:defRPr>
            </a:lvl6pPr>
            <a:lvl7pPr marL="2651125" defTabSz="868363" eaLnBrk="0" fontAlgn="base" hangingPunct="0">
              <a:spcBef>
                <a:spcPct val="0"/>
              </a:spcBef>
              <a:spcAft>
                <a:spcPct val="0"/>
              </a:spcAft>
              <a:defRPr sz="2400">
                <a:solidFill>
                  <a:schemeClr val="tx1"/>
                </a:solidFill>
                <a:latin typeface="Times New Roman" panose="02020603050405020304" pitchFamily="18" charset="0"/>
              </a:defRPr>
            </a:lvl7pPr>
            <a:lvl8pPr marL="3108325" defTabSz="868363" eaLnBrk="0" fontAlgn="base" hangingPunct="0">
              <a:spcBef>
                <a:spcPct val="0"/>
              </a:spcBef>
              <a:spcAft>
                <a:spcPct val="0"/>
              </a:spcAft>
              <a:defRPr sz="2400">
                <a:solidFill>
                  <a:schemeClr val="tx1"/>
                </a:solidFill>
                <a:latin typeface="Times New Roman" panose="02020603050405020304" pitchFamily="18" charset="0"/>
              </a:defRPr>
            </a:lvl8pPr>
            <a:lvl9pPr marL="3565525" defTabSz="868363"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200">
                <a:effectLst/>
                <a:latin typeface="Arial" panose="020B0604020202020204" pitchFamily="34" charset="0"/>
              </a:rPr>
              <a:t>Page </a:t>
            </a:r>
            <a:fld id="{E256CB39-FB93-4AC6-B6E7-9C69E5729354}" type="slidenum">
              <a:rPr lang="en-US" altLang="en-US" sz="1200">
                <a:effectLst/>
                <a:latin typeface="Arial" panose="020B0604020202020204" pitchFamily="34" charset="0"/>
              </a:rPr>
              <a:pPr algn="ctr">
                <a:lnSpc>
                  <a:spcPct val="90000"/>
                </a:lnSpc>
              </a:pPr>
              <a:t>‹#›</a:t>
            </a:fld>
            <a:endParaRPr lang="en-US" altLang="en-US" sz="1200">
              <a:effectLst/>
              <a:latin typeface="Arial" panose="020B0604020202020204" pitchFamily="34" charset="0"/>
            </a:endParaRPr>
          </a:p>
        </p:txBody>
      </p:sp>
      <p:sp>
        <p:nvSpPr>
          <p:cNvPr id="2051" name="Rectangle 3">
            <a:extLst>
              <a:ext uri="{FF2B5EF4-FFF2-40B4-BE49-F238E27FC236}">
                <a16:creationId xmlns="" xmlns:a16="http://schemas.microsoft.com/office/drawing/2014/main" id="{A29FE844-864C-4FFA-B6B7-5FC78A868B71}"/>
              </a:ext>
            </a:extLst>
          </p:cNvPr>
          <p:cNvSpPr>
            <a:spLocks noGrp="1" noRot="1" noChangeAspect="1" noChangeArrowheads="1" noTextEdit="1"/>
          </p:cNvSpPr>
          <p:nvPr>
            <p:ph type="sldImg" idx="2"/>
          </p:nvPr>
        </p:nvSpPr>
        <p:spPr bwMode="auto">
          <a:xfrm>
            <a:off x="393700" y="692150"/>
            <a:ext cx="6070600" cy="3416300"/>
          </a:xfrm>
          <a:prstGeom prst="rect">
            <a:avLst/>
          </a:prstGeom>
          <a:noFill/>
          <a:ln w="12699">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a:extLst>
              <a:ext uri="{FF2B5EF4-FFF2-40B4-BE49-F238E27FC236}">
                <a16:creationId xmlns="" xmlns:a16="http://schemas.microsoft.com/office/drawing/2014/main" id="{FDE2DF6B-61F4-4B93-99CE-77F7743A5B5B}"/>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1541581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35</a:t>
            </a:fld>
            <a:endParaRPr lang="en-US"/>
          </a:p>
        </p:txBody>
      </p:sp>
    </p:spTree>
    <p:extLst>
      <p:ext uri="{BB962C8B-B14F-4D97-AF65-F5344CB8AC3E}">
        <p14:creationId xmlns:p14="http://schemas.microsoft.com/office/powerpoint/2010/main" val="316289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36</a:t>
            </a:fld>
            <a:endParaRPr lang="en-US"/>
          </a:p>
        </p:txBody>
      </p:sp>
    </p:spTree>
    <p:extLst>
      <p:ext uri="{BB962C8B-B14F-4D97-AF65-F5344CB8AC3E}">
        <p14:creationId xmlns:p14="http://schemas.microsoft.com/office/powerpoint/2010/main" val="175844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37</a:t>
            </a:fld>
            <a:endParaRPr lang="en-US"/>
          </a:p>
        </p:txBody>
      </p:sp>
    </p:spTree>
    <p:extLst>
      <p:ext uri="{BB962C8B-B14F-4D97-AF65-F5344CB8AC3E}">
        <p14:creationId xmlns:p14="http://schemas.microsoft.com/office/powerpoint/2010/main" val="292831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38</a:t>
            </a:fld>
            <a:endParaRPr lang="en-US"/>
          </a:p>
        </p:txBody>
      </p:sp>
    </p:spTree>
    <p:extLst>
      <p:ext uri="{BB962C8B-B14F-4D97-AF65-F5344CB8AC3E}">
        <p14:creationId xmlns:p14="http://schemas.microsoft.com/office/powerpoint/2010/main" val="141816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39</a:t>
            </a:fld>
            <a:endParaRPr lang="en-US"/>
          </a:p>
        </p:txBody>
      </p:sp>
    </p:spTree>
    <p:extLst>
      <p:ext uri="{BB962C8B-B14F-4D97-AF65-F5344CB8AC3E}">
        <p14:creationId xmlns:p14="http://schemas.microsoft.com/office/powerpoint/2010/main" val="42305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40</a:t>
            </a:fld>
            <a:endParaRPr lang="en-US"/>
          </a:p>
        </p:txBody>
      </p:sp>
    </p:spTree>
    <p:extLst>
      <p:ext uri="{BB962C8B-B14F-4D97-AF65-F5344CB8AC3E}">
        <p14:creationId xmlns:p14="http://schemas.microsoft.com/office/powerpoint/2010/main" val="404652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41</a:t>
            </a:fld>
            <a:endParaRPr lang="en-US"/>
          </a:p>
        </p:txBody>
      </p:sp>
    </p:spTree>
    <p:extLst>
      <p:ext uri="{BB962C8B-B14F-4D97-AF65-F5344CB8AC3E}">
        <p14:creationId xmlns:p14="http://schemas.microsoft.com/office/powerpoint/2010/main" val="137004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42</a:t>
            </a:fld>
            <a:endParaRPr lang="en-US"/>
          </a:p>
        </p:txBody>
      </p:sp>
    </p:spTree>
    <p:extLst>
      <p:ext uri="{BB962C8B-B14F-4D97-AF65-F5344CB8AC3E}">
        <p14:creationId xmlns:p14="http://schemas.microsoft.com/office/powerpoint/2010/main" val="33032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C2E32-A942-4595-9AC1-9553BB67C93F}" type="slidenum">
              <a:rPr lang="en-US" smtClean="0"/>
              <a:t>43</a:t>
            </a:fld>
            <a:endParaRPr lang="en-US"/>
          </a:p>
        </p:txBody>
      </p:sp>
    </p:spTree>
    <p:extLst>
      <p:ext uri="{BB962C8B-B14F-4D97-AF65-F5344CB8AC3E}">
        <p14:creationId xmlns:p14="http://schemas.microsoft.com/office/powerpoint/2010/main" val="4290943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82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5FEF0AC-57F3-46C3-A067-AF9767D0141E}"/>
              </a:ext>
            </a:extLst>
          </p:cNvPr>
          <p:cNvSpPr/>
          <p:nvPr/>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7350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29791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710008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 xmlns:a16="http://schemas.microsoft.com/office/drawing/2014/main"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485061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2162309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8X6R8y1LeBg?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30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A3E3D-30D4-479E-9CBD-FB9BD18542AE}"/>
              </a:ext>
            </a:extLst>
          </p:cNvPr>
          <p:cNvSpPr>
            <a:spLocks noGrp="1"/>
          </p:cNvSpPr>
          <p:nvPr>
            <p:ph type="title"/>
          </p:nvPr>
        </p:nvSpPr>
        <p:spPr/>
        <p:txBody>
          <a:bodyPr/>
          <a:lstStyle/>
          <a:p>
            <a:r>
              <a:rPr lang="en-US" dirty="0"/>
              <a:t>The Mishna 9:10</a:t>
            </a:r>
          </a:p>
        </p:txBody>
      </p:sp>
      <p:sp>
        <p:nvSpPr>
          <p:cNvPr id="3" name="Content Placeholder 2">
            <a:extLst>
              <a:ext uri="{FF2B5EF4-FFF2-40B4-BE49-F238E27FC236}">
                <a16:creationId xmlns="" xmlns:a16="http://schemas.microsoft.com/office/drawing/2014/main" id="{51542300-9D27-4BBB-A7D3-0F20E061F689}"/>
              </a:ext>
            </a:extLst>
          </p:cNvPr>
          <p:cNvSpPr>
            <a:spLocks noGrp="1"/>
          </p:cNvSpPr>
          <p:nvPr>
            <p:ph idx="1"/>
          </p:nvPr>
        </p:nvSpPr>
        <p:spPr/>
        <p:txBody>
          <a:bodyPr>
            <a:normAutofit/>
          </a:bodyPr>
          <a:lstStyle/>
          <a:p>
            <a:pPr marL="0" indent="0" algn="l" rtl="0">
              <a:buNone/>
            </a:pPr>
            <a:r>
              <a:rPr lang="en-US" sz="4800" b="1" dirty="0"/>
              <a:t>A	The House of </a:t>
            </a:r>
            <a:r>
              <a:rPr lang="en-US" sz="4800" b="1" dirty="0" err="1"/>
              <a:t>Shammai</a:t>
            </a:r>
            <a:r>
              <a:rPr lang="en-US" sz="4800" b="1" dirty="0"/>
              <a:t> say, “A man should divorce his wife only because he has found </a:t>
            </a:r>
            <a:r>
              <a:rPr lang="en-US" sz="4800" dirty="0"/>
              <a:t>g</a:t>
            </a:r>
            <a:r>
              <a:rPr lang="en-US" sz="4800" b="1" dirty="0"/>
              <a:t>rounds for it in unchastity,</a:t>
            </a:r>
          </a:p>
          <a:p>
            <a:pPr marL="0" indent="0" algn="l" rtl="0">
              <a:buNone/>
            </a:pPr>
            <a:r>
              <a:rPr lang="en-US" sz="4800" dirty="0"/>
              <a:t>B “since it is said, </a:t>
            </a:r>
            <a:r>
              <a:rPr lang="en-US" sz="4800" i="1" dirty="0"/>
              <a:t>Because he has found in her indecency in anything (Dt. 24:).”</a:t>
            </a:r>
          </a:p>
          <a:p>
            <a:pPr algn="l" rtl="0"/>
            <a:endParaRPr lang="en-US" dirty="0"/>
          </a:p>
          <a:p>
            <a:pPr marL="0" indent="0">
              <a:buNone/>
            </a:pPr>
            <a:endParaRPr lang="en-US" dirty="0"/>
          </a:p>
        </p:txBody>
      </p:sp>
    </p:spTree>
    <p:extLst>
      <p:ext uri="{BB962C8B-B14F-4D97-AF65-F5344CB8AC3E}">
        <p14:creationId xmlns:p14="http://schemas.microsoft.com/office/powerpoint/2010/main" val="177176656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A3E3D-30D4-479E-9CBD-FB9BD18542AE}"/>
              </a:ext>
            </a:extLst>
          </p:cNvPr>
          <p:cNvSpPr>
            <a:spLocks noGrp="1"/>
          </p:cNvSpPr>
          <p:nvPr>
            <p:ph type="title"/>
          </p:nvPr>
        </p:nvSpPr>
        <p:spPr/>
        <p:txBody>
          <a:bodyPr/>
          <a:lstStyle/>
          <a:p>
            <a:r>
              <a:rPr lang="en-US" dirty="0"/>
              <a:t>The Mishna 9:10</a:t>
            </a:r>
          </a:p>
        </p:txBody>
      </p:sp>
      <p:sp>
        <p:nvSpPr>
          <p:cNvPr id="3" name="Content Placeholder 2">
            <a:extLst>
              <a:ext uri="{FF2B5EF4-FFF2-40B4-BE49-F238E27FC236}">
                <a16:creationId xmlns="" xmlns:a16="http://schemas.microsoft.com/office/drawing/2014/main" id="{51542300-9D27-4BBB-A7D3-0F20E061F689}"/>
              </a:ext>
            </a:extLst>
          </p:cNvPr>
          <p:cNvSpPr>
            <a:spLocks noGrp="1"/>
          </p:cNvSpPr>
          <p:nvPr>
            <p:ph idx="1"/>
          </p:nvPr>
        </p:nvSpPr>
        <p:spPr/>
        <p:txBody>
          <a:bodyPr>
            <a:normAutofit/>
          </a:bodyPr>
          <a:lstStyle/>
          <a:p>
            <a:pPr marL="0" indent="0" algn="l" rtl="0">
              <a:buNone/>
            </a:pPr>
            <a:r>
              <a:rPr lang="en-US" dirty="0"/>
              <a:t>C	And the House of Hillel say, “Even if she spoiled his dish,</a:t>
            </a:r>
          </a:p>
          <a:p>
            <a:pPr marL="0" indent="0" algn="l" rtl="0">
              <a:buNone/>
            </a:pPr>
            <a:r>
              <a:rPr lang="en-US" dirty="0"/>
              <a:t>D	“since it is said, Because he has found in her indecency In anything.</a:t>
            </a:r>
          </a:p>
          <a:p>
            <a:pPr marL="0" indent="0">
              <a:buNone/>
            </a:pPr>
            <a:r>
              <a:rPr lang="en-US" sz="1600" dirty="0"/>
              <a:t> </a:t>
            </a:r>
            <a:r>
              <a:rPr lang="en-US" sz="1600" dirty="0" err="1"/>
              <a:t>Neusner</a:t>
            </a:r>
            <a:r>
              <a:rPr lang="en-US" sz="1600" dirty="0"/>
              <a:t>, J. (1988).  (p. 487). New Haven, CT: Yale University Press.</a:t>
            </a:r>
          </a:p>
          <a:p>
            <a:pPr algn="l" rtl="0"/>
            <a:endParaRPr lang="en-US" dirty="0"/>
          </a:p>
          <a:p>
            <a:pPr marL="0" indent="0">
              <a:buNone/>
            </a:pPr>
            <a:endParaRPr lang="en-US" dirty="0"/>
          </a:p>
        </p:txBody>
      </p:sp>
    </p:spTree>
    <p:extLst>
      <p:ext uri="{BB962C8B-B14F-4D97-AF65-F5344CB8AC3E}">
        <p14:creationId xmlns:p14="http://schemas.microsoft.com/office/powerpoint/2010/main" val="364173036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1B29E-0342-424B-8EC9-6A1E10199FE3}"/>
              </a:ext>
            </a:extLst>
          </p:cNvPr>
          <p:cNvSpPr>
            <a:spLocks noGrp="1"/>
          </p:cNvSpPr>
          <p:nvPr>
            <p:ph type="title"/>
          </p:nvPr>
        </p:nvSpPr>
        <p:spPr/>
        <p:txBody>
          <a:bodyPr/>
          <a:lstStyle/>
          <a:p>
            <a:r>
              <a:rPr lang="en-US" b="1" dirty="0">
                <a:effectLst/>
              </a:rPr>
              <a:t>Deuteronomy 24:1 (NASB95) </a:t>
            </a:r>
            <a:endParaRPr lang="en-US" dirty="0"/>
          </a:p>
        </p:txBody>
      </p:sp>
      <p:sp>
        <p:nvSpPr>
          <p:cNvPr id="3" name="Content Placeholder 2">
            <a:extLst>
              <a:ext uri="{FF2B5EF4-FFF2-40B4-BE49-F238E27FC236}">
                <a16:creationId xmlns="" xmlns:a16="http://schemas.microsoft.com/office/drawing/2014/main" id="{9AD6982D-9CB8-4A97-80AA-A59FD0733DB6}"/>
              </a:ext>
            </a:extLst>
          </p:cNvPr>
          <p:cNvSpPr>
            <a:spLocks noGrp="1"/>
          </p:cNvSpPr>
          <p:nvPr>
            <p:ph idx="1"/>
          </p:nvPr>
        </p:nvSpPr>
        <p:spPr/>
        <p:txBody>
          <a:bodyPr>
            <a:normAutofit/>
          </a:bodyPr>
          <a:lstStyle/>
          <a:p>
            <a:pPr marL="0" indent="0">
              <a:buNone/>
            </a:pPr>
            <a:r>
              <a:rPr lang="en-US" b="1" u="none" strike="noStrike" dirty="0">
                <a:effectLst/>
              </a:rPr>
              <a:t>1</a:t>
            </a:r>
            <a:r>
              <a:rPr lang="en-US" u="none" strike="noStrike" dirty="0">
                <a:effectLst/>
              </a:rPr>
              <a:t> </a:t>
            </a:r>
            <a:r>
              <a:rPr lang="en-US" dirty="0"/>
              <a:t>“When a man takes a wife and marries her, and it happens that she finds no favor in his eyes because he has found </a:t>
            </a:r>
            <a:r>
              <a:rPr lang="en-US" u="sng" dirty="0"/>
              <a:t>some indecency</a:t>
            </a:r>
            <a:r>
              <a:rPr lang="en-US" dirty="0"/>
              <a:t> in her, and he writes her a certificate of divorce and puts it in her hand and sends her out from his house, </a:t>
            </a:r>
          </a:p>
          <a:p>
            <a:pPr marL="0" indent="0">
              <a:buNone/>
            </a:pPr>
            <a:endParaRPr lang="en-US" dirty="0"/>
          </a:p>
        </p:txBody>
      </p:sp>
      <p:pic>
        <p:nvPicPr>
          <p:cNvPr id="5" name="Picture 4">
            <a:extLst>
              <a:ext uri="{FF2B5EF4-FFF2-40B4-BE49-F238E27FC236}">
                <a16:creationId xmlns="" xmlns:a16="http://schemas.microsoft.com/office/drawing/2014/main" id="{EB585BE3-7671-410D-BF69-2F5AAC95767B}"/>
              </a:ext>
            </a:extLst>
          </p:cNvPr>
          <p:cNvPicPr>
            <a:picLocks noChangeAspect="1"/>
          </p:cNvPicPr>
          <p:nvPr/>
        </p:nvPicPr>
        <p:blipFill>
          <a:blip r:embed="rId2"/>
          <a:stretch>
            <a:fillRect/>
          </a:stretch>
        </p:blipFill>
        <p:spPr>
          <a:xfrm>
            <a:off x="1676400" y="246459"/>
            <a:ext cx="10595068" cy="1105694"/>
          </a:xfrm>
          <a:prstGeom prst="rect">
            <a:avLst/>
          </a:prstGeom>
        </p:spPr>
      </p:pic>
    </p:spTree>
    <p:extLst>
      <p:ext uri="{BB962C8B-B14F-4D97-AF65-F5344CB8AC3E}">
        <p14:creationId xmlns:p14="http://schemas.microsoft.com/office/powerpoint/2010/main" val="1197407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42EB0-4E3F-4296-A7EE-7B10E4418663}"/>
              </a:ext>
            </a:extLst>
          </p:cNvPr>
          <p:cNvSpPr>
            <a:spLocks noGrp="1"/>
          </p:cNvSpPr>
          <p:nvPr>
            <p:ph type="title"/>
          </p:nvPr>
        </p:nvSpPr>
        <p:spPr/>
        <p:txBody>
          <a:bodyPr/>
          <a:lstStyle/>
          <a:p>
            <a:r>
              <a:rPr lang="en-US" b="1" dirty="0">
                <a:effectLst/>
              </a:rPr>
              <a:t>Matthew 19:3 (NASB95) </a:t>
            </a:r>
            <a:endParaRPr lang="en-US" dirty="0"/>
          </a:p>
        </p:txBody>
      </p:sp>
      <p:sp>
        <p:nvSpPr>
          <p:cNvPr id="3" name="Content Placeholder 2">
            <a:extLst>
              <a:ext uri="{FF2B5EF4-FFF2-40B4-BE49-F238E27FC236}">
                <a16:creationId xmlns="" xmlns:a16="http://schemas.microsoft.com/office/drawing/2014/main" id="{7F94906B-78B9-4B3E-A50B-13DB7AC8BFB0}"/>
              </a:ext>
            </a:extLst>
          </p:cNvPr>
          <p:cNvSpPr>
            <a:spLocks noGrp="1"/>
          </p:cNvSpPr>
          <p:nvPr>
            <p:ph idx="1"/>
          </p:nvPr>
        </p:nvSpPr>
        <p:spPr/>
        <p:txBody>
          <a:bodyPr/>
          <a:lstStyle/>
          <a:p>
            <a:pPr marL="0" indent="0">
              <a:buNone/>
            </a:pPr>
            <a:r>
              <a:rPr lang="en-US" b="1" u="none" strike="noStrike" dirty="0">
                <a:effectLst/>
              </a:rPr>
              <a:t>3</a:t>
            </a:r>
            <a:r>
              <a:rPr lang="en-US" u="none" strike="noStrike" dirty="0">
                <a:effectLst/>
              </a:rPr>
              <a:t> </a:t>
            </a:r>
            <a:r>
              <a:rPr lang="en-US" dirty="0"/>
              <a:t>Some Pharisees came to Jesus, </a:t>
            </a:r>
            <a:r>
              <a:rPr lang="en-US" u="sng" dirty="0"/>
              <a:t>testing Him</a:t>
            </a:r>
            <a:r>
              <a:rPr lang="en-US" dirty="0"/>
              <a:t> and asking, “Is it lawful for a man to divorce his wife for </a:t>
            </a:r>
            <a:r>
              <a:rPr lang="en-US" u="sng" dirty="0"/>
              <a:t>any reason </a:t>
            </a:r>
            <a:r>
              <a:rPr lang="en-US" dirty="0"/>
              <a:t>at all?” </a:t>
            </a:r>
          </a:p>
          <a:p>
            <a:pPr marL="0" indent="0">
              <a:buNone/>
            </a:pPr>
            <a:endParaRPr lang="en-US" dirty="0"/>
          </a:p>
        </p:txBody>
      </p:sp>
    </p:spTree>
    <p:extLst>
      <p:ext uri="{BB962C8B-B14F-4D97-AF65-F5344CB8AC3E}">
        <p14:creationId xmlns:p14="http://schemas.microsoft.com/office/powerpoint/2010/main" val="109057877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552C6-1836-4178-AA25-3CA0798F4A4E}"/>
              </a:ext>
            </a:extLst>
          </p:cNvPr>
          <p:cNvSpPr>
            <a:spLocks noGrp="1"/>
          </p:cNvSpPr>
          <p:nvPr>
            <p:ph type="title"/>
          </p:nvPr>
        </p:nvSpPr>
        <p:spPr/>
        <p:txBody>
          <a:bodyPr/>
          <a:lstStyle/>
          <a:p>
            <a:r>
              <a:rPr lang="en-US" b="1" dirty="0">
                <a:effectLst/>
              </a:rPr>
              <a:t>Matthew 19:4–6 (NASB95) —</a:t>
            </a:r>
            <a:endParaRPr lang="en-US" dirty="0"/>
          </a:p>
        </p:txBody>
      </p:sp>
      <p:sp>
        <p:nvSpPr>
          <p:cNvPr id="3" name="Content Placeholder 2">
            <a:extLst>
              <a:ext uri="{FF2B5EF4-FFF2-40B4-BE49-F238E27FC236}">
                <a16:creationId xmlns="" xmlns:a16="http://schemas.microsoft.com/office/drawing/2014/main" id="{9E764484-06ED-4D06-B256-A590C041AFE2}"/>
              </a:ext>
            </a:extLst>
          </p:cNvPr>
          <p:cNvSpPr>
            <a:spLocks noGrp="1"/>
          </p:cNvSpPr>
          <p:nvPr>
            <p:ph idx="1"/>
          </p:nvPr>
        </p:nvSpPr>
        <p:spPr/>
        <p:txBody>
          <a:bodyPr>
            <a:normAutofit fontScale="92500" lnSpcReduction="20000"/>
          </a:bodyPr>
          <a:lstStyle/>
          <a:p>
            <a:pPr marL="0" indent="0">
              <a:buNone/>
            </a:pPr>
            <a:r>
              <a:rPr lang="en-US" b="1" u="none" strike="noStrike" dirty="0">
                <a:effectLst/>
              </a:rPr>
              <a:t>4</a:t>
            </a:r>
            <a:r>
              <a:rPr lang="en-US" u="none" strike="noStrike" dirty="0">
                <a:effectLst/>
              </a:rPr>
              <a:t> </a:t>
            </a:r>
            <a:r>
              <a:rPr lang="en-US" dirty="0"/>
              <a:t>And He answered and said, “Have you not read that He who created them from the beginning </a:t>
            </a:r>
            <a:r>
              <a:rPr lang="en-US" cap="small" dirty="0">
                <a:effectLst/>
              </a:rPr>
              <a:t>made them male and female</a:t>
            </a:r>
            <a:r>
              <a:rPr lang="en-US" dirty="0"/>
              <a:t>, </a:t>
            </a:r>
            <a:r>
              <a:rPr lang="en-US" b="1" u="none" strike="noStrike" dirty="0">
                <a:effectLst/>
              </a:rPr>
              <a:t>5</a:t>
            </a:r>
            <a:r>
              <a:rPr lang="en-US" u="none" strike="noStrike" dirty="0">
                <a:effectLst/>
              </a:rPr>
              <a:t> </a:t>
            </a:r>
            <a:r>
              <a:rPr lang="en-US" dirty="0"/>
              <a:t>and said, ‘</a:t>
            </a:r>
            <a:r>
              <a:rPr lang="en-US" cap="small" dirty="0">
                <a:effectLst/>
              </a:rPr>
              <a:t>For this reason a man shall leave his father and mother and be joined to his wife</a:t>
            </a:r>
            <a:r>
              <a:rPr lang="en-US" dirty="0"/>
              <a:t>, </a:t>
            </a:r>
            <a:r>
              <a:rPr lang="en-US" cap="small" dirty="0">
                <a:effectLst/>
              </a:rPr>
              <a:t>and</a:t>
            </a:r>
            <a:r>
              <a:rPr lang="en-US" dirty="0"/>
              <a:t> </a:t>
            </a:r>
            <a:r>
              <a:rPr lang="en-US" cap="small" dirty="0">
                <a:effectLst/>
              </a:rPr>
              <a:t>the two shall become one flesh</a:t>
            </a:r>
            <a:r>
              <a:rPr lang="en-US" dirty="0"/>
              <a:t>’? </a:t>
            </a:r>
            <a:r>
              <a:rPr lang="en-US" b="1" u="none" strike="noStrike" dirty="0">
                <a:effectLst/>
              </a:rPr>
              <a:t>6</a:t>
            </a:r>
            <a:r>
              <a:rPr lang="en-US" u="none" strike="noStrike" dirty="0">
                <a:effectLst/>
              </a:rPr>
              <a:t> </a:t>
            </a:r>
            <a:r>
              <a:rPr lang="en-US" dirty="0"/>
              <a:t>“So they are no longer two, but one flesh. What therefore God has joined together, let no man separate.” </a:t>
            </a:r>
          </a:p>
          <a:p>
            <a:pPr marL="0" indent="0">
              <a:buNone/>
            </a:pPr>
            <a:endParaRPr lang="en-US" dirty="0"/>
          </a:p>
        </p:txBody>
      </p:sp>
    </p:spTree>
    <p:extLst>
      <p:ext uri="{BB962C8B-B14F-4D97-AF65-F5344CB8AC3E}">
        <p14:creationId xmlns:p14="http://schemas.microsoft.com/office/powerpoint/2010/main" val="29741799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552C6-1836-4178-AA25-3CA0798F4A4E}"/>
              </a:ext>
            </a:extLst>
          </p:cNvPr>
          <p:cNvSpPr>
            <a:spLocks noGrp="1"/>
          </p:cNvSpPr>
          <p:nvPr>
            <p:ph type="title"/>
          </p:nvPr>
        </p:nvSpPr>
        <p:spPr/>
        <p:txBody>
          <a:bodyPr/>
          <a:lstStyle/>
          <a:p>
            <a:r>
              <a:rPr lang="en-US" b="1" dirty="0">
                <a:effectLst/>
              </a:rPr>
              <a:t>Jesus’ answer</a:t>
            </a:r>
            <a:endParaRPr lang="en-US" dirty="0"/>
          </a:p>
        </p:txBody>
      </p:sp>
      <p:sp>
        <p:nvSpPr>
          <p:cNvPr id="3" name="Content Placeholder 2">
            <a:extLst>
              <a:ext uri="{FF2B5EF4-FFF2-40B4-BE49-F238E27FC236}">
                <a16:creationId xmlns="" xmlns:a16="http://schemas.microsoft.com/office/drawing/2014/main" id="{9E764484-06ED-4D06-B256-A590C041AFE2}"/>
              </a:ext>
            </a:extLst>
          </p:cNvPr>
          <p:cNvSpPr>
            <a:spLocks noGrp="1"/>
          </p:cNvSpPr>
          <p:nvPr>
            <p:ph idx="1"/>
          </p:nvPr>
        </p:nvSpPr>
        <p:spPr/>
        <p:txBody>
          <a:bodyPr>
            <a:normAutofit/>
          </a:bodyPr>
          <a:lstStyle/>
          <a:p>
            <a:r>
              <a:rPr lang="en-US" dirty="0"/>
              <a:t>Divorce is bad</a:t>
            </a:r>
          </a:p>
        </p:txBody>
      </p:sp>
    </p:spTree>
    <p:extLst>
      <p:ext uri="{BB962C8B-B14F-4D97-AF65-F5344CB8AC3E}">
        <p14:creationId xmlns:p14="http://schemas.microsoft.com/office/powerpoint/2010/main" val="381898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552C6-1836-4178-AA25-3CA0798F4A4E}"/>
              </a:ext>
            </a:extLst>
          </p:cNvPr>
          <p:cNvSpPr>
            <a:spLocks noGrp="1"/>
          </p:cNvSpPr>
          <p:nvPr>
            <p:ph type="title"/>
          </p:nvPr>
        </p:nvSpPr>
        <p:spPr/>
        <p:txBody>
          <a:bodyPr/>
          <a:lstStyle/>
          <a:p>
            <a:r>
              <a:rPr lang="en-US" b="1" dirty="0">
                <a:effectLst/>
              </a:rPr>
              <a:t>Matthew 19:7 (NASB95) </a:t>
            </a:r>
            <a:endParaRPr lang="en-US" dirty="0"/>
          </a:p>
        </p:txBody>
      </p:sp>
      <p:sp>
        <p:nvSpPr>
          <p:cNvPr id="3" name="Content Placeholder 2">
            <a:extLst>
              <a:ext uri="{FF2B5EF4-FFF2-40B4-BE49-F238E27FC236}">
                <a16:creationId xmlns="" xmlns:a16="http://schemas.microsoft.com/office/drawing/2014/main" id="{9E764484-06ED-4D06-B256-A590C041AFE2}"/>
              </a:ext>
            </a:extLst>
          </p:cNvPr>
          <p:cNvSpPr>
            <a:spLocks noGrp="1"/>
          </p:cNvSpPr>
          <p:nvPr>
            <p:ph idx="1"/>
          </p:nvPr>
        </p:nvSpPr>
        <p:spPr/>
        <p:txBody>
          <a:bodyPr>
            <a:normAutofit/>
          </a:bodyPr>
          <a:lstStyle/>
          <a:p>
            <a:pPr marL="0" indent="0">
              <a:buNone/>
            </a:pPr>
            <a:r>
              <a:rPr lang="en-US" b="1" u="none" strike="noStrike" dirty="0">
                <a:effectLst/>
              </a:rPr>
              <a:t>7</a:t>
            </a:r>
            <a:r>
              <a:rPr lang="en-US" u="none" strike="noStrike" dirty="0">
                <a:effectLst/>
              </a:rPr>
              <a:t> </a:t>
            </a:r>
            <a:r>
              <a:rPr lang="en-US" dirty="0"/>
              <a:t>They said to Him, “Why then did Moses command to </a:t>
            </a:r>
            <a:r>
              <a:rPr lang="en-US" cap="small" dirty="0">
                <a:effectLst/>
              </a:rPr>
              <a:t>give her a certificate of divorce and send</a:t>
            </a:r>
            <a:r>
              <a:rPr lang="en-US" dirty="0"/>
              <a:t> her </a:t>
            </a:r>
            <a:r>
              <a:rPr lang="en-US" cap="small" dirty="0">
                <a:effectLst/>
              </a:rPr>
              <a:t>away</a:t>
            </a:r>
            <a:r>
              <a:rPr lang="en-US" dirty="0"/>
              <a:t>?” </a:t>
            </a:r>
          </a:p>
        </p:txBody>
      </p:sp>
    </p:spTree>
    <p:extLst>
      <p:ext uri="{BB962C8B-B14F-4D97-AF65-F5344CB8AC3E}">
        <p14:creationId xmlns:p14="http://schemas.microsoft.com/office/powerpoint/2010/main" val="386848090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552C6-1836-4178-AA25-3CA0798F4A4E}"/>
              </a:ext>
            </a:extLst>
          </p:cNvPr>
          <p:cNvSpPr>
            <a:spLocks noGrp="1"/>
          </p:cNvSpPr>
          <p:nvPr>
            <p:ph type="title"/>
          </p:nvPr>
        </p:nvSpPr>
        <p:spPr/>
        <p:txBody>
          <a:bodyPr/>
          <a:lstStyle/>
          <a:p>
            <a:r>
              <a:rPr lang="en-US" b="1" dirty="0">
                <a:effectLst/>
              </a:rPr>
              <a:t>Matthew 19:8–9 (NASB95)</a:t>
            </a:r>
            <a:endParaRPr lang="en-US" dirty="0"/>
          </a:p>
        </p:txBody>
      </p:sp>
      <p:sp>
        <p:nvSpPr>
          <p:cNvPr id="3" name="Content Placeholder 2">
            <a:extLst>
              <a:ext uri="{FF2B5EF4-FFF2-40B4-BE49-F238E27FC236}">
                <a16:creationId xmlns="" xmlns:a16="http://schemas.microsoft.com/office/drawing/2014/main" id="{9E764484-06ED-4D06-B256-A590C041AFE2}"/>
              </a:ext>
            </a:extLst>
          </p:cNvPr>
          <p:cNvSpPr>
            <a:spLocks noGrp="1"/>
          </p:cNvSpPr>
          <p:nvPr>
            <p:ph idx="1"/>
          </p:nvPr>
        </p:nvSpPr>
        <p:spPr/>
        <p:txBody>
          <a:bodyPr>
            <a:normAutofit lnSpcReduction="10000"/>
          </a:bodyPr>
          <a:lstStyle/>
          <a:p>
            <a:pPr marL="0" indent="0">
              <a:buNone/>
            </a:pPr>
            <a:r>
              <a:rPr lang="en-US" b="1" u="none" strike="noStrike" dirty="0">
                <a:effectLst/>
              </a:rPr>
              <a:t>8</a:t>
            </a:r>
            <a:r>
              <a:rPr lang="en-US" u="none" strike="noStrike" dirty="0">
                <a:effectLst/>
              </a:rPr>
              <a:t> </a:t>
            </a:r>
            <a:r>
              <a:rPr lang="en-US" dirty="0"/>
              <a:t>He said to them, “Because of your hardness of heart Moses permitted you to divorce your wives; but from the beginning it has not been this way. </a:t>
            </a:r>
            <a:r>
              <a:rPr lang="en-US" b="1" u="none" strike="noStrike" dirty="0">
                <a:effectLst/>
              </a:rPr>
              <a:t>9</a:t>
            </a:r>
            <a:r>
              <a:rPr lang="en-US" u="none" strike="noStrike" dirty="0">
                <a:effectLst/>
              </a:rPr>
              <a:t> </a:t>
            </a:r>
            <a:r>
              <a:rPr lang="en-US" dirty="0"/>
              <a:t>“And I say to you, whoever divorces his wife, except for immorality, and marries another woman commits adultery.” </a:t>
            </a:r>
          </a:p>
        </p:txBody>
      </p:sp>
    </p:spTree>
    <p:extLst>
      <p:ext uri="{BB962C8B-B14F-4D97-AF65-F5344CB8AC3E}">
        <p14:creationId xmlns:p14="http://schemas.microsoft.com/office/powerpoint/2010/main" val="55678316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552C6-1836-4178-AA25-3CA0798F4A4E}"/>
              </a:ext>
            </a:extLst>
          </p:cNvPr>
          <p:cNvSpPr>
            <a:spLocks noGrp="1"/>
          </p:cNvSpPr>
          <p:nvPr>
            <p:ph type="title"/>
          </p:nvPr>
        </p:nvSpPr>
        <p:spPr/>
        <p:txBody>
          <a:bodyPr/>
          <a:lstStyle/>
          <a:p>
            <a:r>
              <a:rPr lang="en-US" b="1" dirty="0">
                <a:effectLst/>
              </a:rPr>
              <a:t>Matthew 19:8–9 (NASB95)</a:t>
            </a:r>
            <a:endParaRPr lang="en-US" dirty="0"/>
          </a:p>
        </p:txBody>
      </p:sp>
      <p:sp>
        <p:nvSpPr>
          <p:cNvPr id="3" name="Content Placeholder 2">
            <a:extLst>
              <a:ext uri="{FF2B5EF4-FFF2-40B4-BE49-F238E27FC236}">
                <a16:creationId xmlns="" xmlns:a16="http://schemas.microsoft.com/office/drawing/2014/main" id="{9E764484-06ED-4D06-B256-A590C041AFE2}"/>
              </a:ext>
            </a:extLst>
          </p:cNvPr>
          <p:cNvSpPr>
            <a:spLocks noGrp="1"/>
          </p:cNvSpPr>
          <p:nvPr>
            <p:ph idx="1"/>
          </p:nvPr>
        </p:nvSpPr>
        <p:spPr/>
        <p:txBody>
          <a:bodyPr>
            <a:normAutofit lnSpcReduction="10000"/>
          </a:bodyPr>
          <a:lstStyle/>
          <a:p>
            <a:pPr marL="0" indent="0">
              <a:buNone/>
            </a:pPr>
            <a:r>
              <a:rPr lang="en-US" b="1" u="none" strike="noStrike" dirty="0">
                <a:effectLst/>
              </a:rPr>
              <a:t>8</a:t>
            </a:r>
            <a:r>
              <a:rPr lang="en-US" u="none" strike="noStrike" dirty="0">
                <a:effectLst/>
              </a:rPr>
              <a:t> </a:t>
            </a:r>
            <a:r>
              <a:rPr lang="en-US" dirty="0"/>
              <a:t>He said to them, “Because of your hardness of heart Moses permitted you to divorce your wives; but from the beginning it has not been this way. </a:t>
            </a:r>
            <a:r>
              <a:rPr lang="en-US" b="1" u="none" strike="noStrike" dirty="0">
                <a:effectLst/>
              </a:rPr>
              <a:t>9</a:t>
            </a:r>
            <a:r>
              <a:rPr lang="en-US" u="none" strike="noStrike" dirty="0">
                <a:effectLst/>
              </a:rPr>
              <a:t> </a:t>
            </a:r>
            <a:r>
              <a:rPr lang="en-US" dirty="0"/>
              <a:t>“And I say to you, whoever divorces his wife, except for immorality, and marries another woman commits adultery.” </a:t>
            </a:r>
          </a:p>
        </p:txBody>
      </p:sp>
      <p:pic>
        <p:nvPicPr>
          <p:cNvPr id="1026" name="Picture 2" descr="The Mushroom Cloud">
            <a:extLst>
              <a:ext uri="{FF2B5EF4-FFF2-40B4-BE49-F238E27FC236}">
                <a16:creationId xmlns="" xmlns:a16="http://schemas.microsoft.com/office/drawing/2014/main" id="{07CBF455-7607-4C55-A924-769F4B258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49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84506-44DD-4E34-92E7-4FE98D9DC3E6}"/>
              </a:ext>
            </a:extLst>
          </p:cNvPr>
          <p:cNvSpPr>
            <a:spLocks noGrp="1"/>
          </p:cNvSpPr>
          <p:nvPr>
            <p:ph type="title"/>
          </p:nvPr>
        </p:nvSpPr>
        <p:spPr/>
        <p:txBody>
          <a:bodyPr/>
          <a:lstStyle/>
          <a:p>
            <a:r>
              <a:rPr lang="en-US" dirty="0"/>
              <a:t>The Nuclear response</a:t>
            </a:r>
          </a:p>
        </p:txBody>
      </p:sp>
      <p:sp>
        <p:nvSpPr>
          <p:cNvPr id="3" name="Content Placeholder 2">
            <a:extLst>
              <a:ext uri="{FF2B5EF4-FFF2-40B4-BE49-F238E27FC236}">
                <a16:creationId xmlns="" xmlns:a16="http://schemas.microsoft.com/office/drawing/2014/main" id="{84D68054-DAE1-4F9C-AE5D-28BD1ED9F2AB}"/>
              </a:ext>
            </a:extLst>
          </p:cNvPr>
          <p:cNvSpPr>
            <a:spLocks noGrp="1"/>
          </p:cNvSpPr>
          <p:nvPr>
            <p:ph idx="1"/>
          </p:nvPr>
        </p:nvSpPr>
        <p:spPr/>
        <p:txBody>
          <a:bodyPr/>
          <a:lstStyle/>
          <a:p>
            <a:r>
              <a:rPr lang="en-US" dirty="0"/>
              <a:t>For the pharisee’s</a:t>
            </a:r>
          </a:p>
          <a:p>
            <a:pPr lvl="1"/>
            <a:r>
              <a:rPr lang="en-US" dirty="0"/>
              <a:t>1) Moses made a concession because you are unspiritual and fleshly</a:t>
            </a:r>
          </a:p>
          <a:p>
            <a:pPr lvl="1"/>
            <a:r>
              <a:rPr lang="en-US" dirty="0"/>
              <a:t>2) You are adulterers who are making other people into adulterers because of your bad theology</a:t>
            </a:r>
          </a:p>
        </p:txBody>
      </p:sp>
    </p:spTree>
    <p:extLst>
      <p:ext uri="{BB962C8B-B14F-4D97-AF65-F5344CB8AC3E}">
        <p14:creationId xmlns:p14="http://schemas.microsoft.com/office/powerpoint/2010/main" val="3639255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MAD TV - Terminator &amp; Jesus: The Greatest Action Story Ever Told">
            <a:hlinkClick r:id="" action="ppaction://media"/>
            <a:extLst>
              <a:ext uri="{FF2B5EF4-FFF2-40B4-BE49-F238E27FC236}">
                <a16:creationId xmlns="" xmlns:a16="http://schemas.microsoft.com/office/drawing/2014/main" id="{E7489468-748D-4C81-9948-99B645F7184F}"/>
              </a:ext>
            </a:extLst>
          </p:cNvPr>
          <p:cNvPicPr>
            <a:picLocks noRot="1" noChangeAspect="1"/>
          </p:cNvPicPr>
          <p:nvPr>
            <a:videoFile r:link="rId1"/>
          </p:nvPr>
        </p:nvPicPr>
        <p:blipFill>
          <a:blip r:embed="rId3"/>
          <a:stretch>
            <a:fillRect/>
          </a:stretch>
        </p:blipFill>
        <p:spPr>
          <a:xfrm>
            <a:off x="304800" y="381000"/>
            <a:ext cx="9906000" cy="5219700"/>
          </a:xfrm>
          <a:prstGeom prst="rect">
            <a:avLst/>
          </a:prstGeom>
        </p:spPr>
      </p:pic>
    </p:spTree>
    <p:extLst>
      <p:ext uri="{BB962C8B-B14F-4D97-AF65-F5344CB8AC3E}">
        <p14:creationId xmlns:p14="http://schemas.microsoft.com/office/powerpoint/2010/main" val="50157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84506-44DD-4E34-92E7-4FE98D9DC3E6}"/>
              </a:ext>
            </a:extLst>
          </p:cNvPr>
          <p:cNvSpPr>
            <a:spLocks noGrp="1"/>
          </p:cNvSpPr>
          <p:nvPr>
            <p:ph type="title"/>
          </p:nvPr>
        </p:nvSpPr>
        <p:spPr/>
        <p:txBody>
          <a:bodyPr/>
          <a:lstStyle/>
          <a:p>
            <a:r>
              <a:rPr lang="en-US" dirty="0"/>
              <a:t>The Nuclear response</a:t>
            </a:r>
          </a:p>
        </p:txBody>
      </p:sp>
      <p:sp>
        <p:nvSpPr>
          <p:cNvPr id="3" name="Content Placeholder 2">
            <a:extLst>
              <a:ext uri="{FF2B5EF4-FFF2-40B4-BE49-F238E27FC236}">
                <a16:creationId xmlns="" xmlns:a16="http://schemas.microsoft.com/office/drawing/2014/main" id="{84D68054-DAE1-4F9C-AE5D-28BD1ED9F2AB}"/>
              </a:ext>
            </a:extLst>
          </p:cNvPr>
          <p:cNvSpPr>
            <a:spLocks noGrp="1"/>
          </p:cNvSpPr>
          <p:nvPr>
            <p:ph idx="1"/>
          </p:nvPr>
        </p:nvSpPr>
        <p:spPr/>
        <p:txBody>
          <a:bodyPr/>
          <a:lstStyle/>
          <a:p>
            <a:r>
              <a:rPr lang="en-US" dirty="0"/>
              <a:t>For us</a:t>
            </a:r>
          </a:p>
          <a:p>
            <a:pPr lvl="1"/>
            <a:r>
              <a:rPr lang="en-US" dirty="0"/>
              <a:t>All re-married people are adulterers if adultery wasn’t the reason for their divorce?</a:t>
            </a:r>
          </a:p>
        </p:txBody>
      </p:sp>
    </p:spTree>
    <p:extLst>
      <p:ext uri="{BB962C8B-B14F-4D97-AF65-F5344CB8AC3E}">
        <p14:creationId xmlns:p14="http://schemas.microsoft.com/office/powerpoint/2010/main" val="23905556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FAC561-D16D-4CB9-80D1-13315C8C74FE}"/>
              </a:ext>
            </a:extLst>
          </p:cNvPr>
          <p:cNvSpPr>
            <a:spLocks noGrp="1"/>
          </p:cNvSpPr>
          <p:nvPr>
            <p:ph type="title"/>
          </p:nvPr>
        </p:nvSpPr>
        <p:spPr/>
        <p:txBody>
          <a:bodyPr/>
          <a:lstStyle/>
          <a:p>
            <a:r>
              <a:rPr lang="en-US" dirty="0"/>
              <a:t>Who is the primary target</a:t>
            </a:r>
          </a:p>
        </p:txBody>
      </p:sp>
      <p:sp>
        <p:nvSpPr>
          <p:cNvPr id="3" name="Content Placeholder 2">
            <a:extLst>
              <a:ext uri="{FF2B5EF4-FFF2-40B4-BE49-F238E27FC236}">
                <a16:creationId xmlns="" xmlns:a16="http://schemas.microsoft.com/office/drawing/2014/main" id="{AB9B5BC7-6D7B-4E5F-B574-F40D8C8852BD}"/>
              </a:ext>
            </a:extLst>
          </p:cNvPr>
          <p:cNvSpPr>
            <a:spLocks noGrp="1"/>
          </p:cNvSpPr>
          <p:nvPr>
            <p:ph idx="1"/>
          </p:nvPr>
        </p:nvSpPr>
        <p:spPr/>
        <p:txBody>
          <a:bodyPr/>
          <a:lstStyle/>
          <a:p>
            <a:r>
              <a:rPr lang="en-US" dirty="0"/>
              <a:t>Pharisees who are trying to trap Jesus</a:t>
            </a:r>
          </a:p>
          <a:p>
            <a:r>
              <a:rPr lang="en-US" dirty="0"/>
              <a:t>How do we know this?</a:t>
            </a:r>
          </a:p>
          <a:p>
            <a:pPr lvl="1"/>
            <a:r>
              <a:rPr lang="en-US" dirty="0"/>
              <a:t>The historical context</a:t>
            </a:r>
          </a:p>
          <a:p>
            <a:pPr lvl="1"/>
            <a:r>
              <a:rPr lang="en-US" dirty="0"/>
              <a:t>The fact that there are other Biblical reasons for divorce</a:t>
            </a:r>
          </a:p>
        </p:txBody>
      </p:sp>
    </p:spTree>
    <p:extLst>
      <p:ext uri="{BB962C8B-B14F-4D97-AF65-F5344CB8AC3E}">
        <p14:creationId xmlns:p14="http://schemas.microsoft.com/office/powerpoint/2010/main" val="6455781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EAF1E-6075-4BFC-81EB-009E73B6FE13}"/>
              </a:ext>
            </a:extLst>
          </p:cNvPr>
          <p:cNvSpPr>
            <a:spLocks noGrp="1"/>
          </p:cNvSpPr>
          <p:nvPr>
            <p:ph type="title"/>
          </p:nvPr>
        </p:nvSpPr>
        <p:spPr/>
        <p:txBody>
          <a:bodyPr/>
          <a:lstStyle/>
          <a:p>
            <a:r>
              <a:rPr lang="en-US" dirty="0"/>
              <a:t>Biblical Divorce</a:t>
            </a:r>
          </a:p>
        </p:txBody>
      </p:sp>
      <p:sp>
        <p:nvSpPr>
          <p:cNvPr id="3" name="Content Placeholder 2">
            <a:extLst>
              <a:ext uri="{FF2B5EF4-FFF2-40B4-BE49-F238E27FC236}">
                <a16:creationId xmlns="" xmlns:a16="http://schemas.microsoft.com/office/drawing/2014/main" id="{0ED40146-3D2A-4DF7-A745-867B5177562A}"/>
              </a:ext>
            </a:extLst>
          </p:cNvPr>
          <p:cNvSpPr>
            <a:spLocks noGrp="1"/>
          </p:cNvSpPr>
          <p:nvPr>
            <p:ph idx="1"/>
          </p:nvPr>
        </p:nvSpPr>
        <p:spPr/>
        <p:txBody>
          <a:bodyPr>
            <a:normAutofit fontScale="92500"/>
          </a:bodyPr>
          <a:lstStyle/>
          <a:p>
            <a:pPr marL="0" indent="0">
              <a:buNone/>
            </a:pPr>
            <a:r>
              <a:rPr lang="en-US" dirty="0"/>
              <a:t>(1 Cor. 7:10-11) “To the married I give instructions, not I, but the Lord, that the wife should not leave her husband. 11 But if she does leave, she must remain unmarried, or else be reconciled to her husband, and that the husband should not divorce his wife.”</a:t>
            </a:r>
          </a:p>
          <a:p>
            <a:r>
              <a:rPr lang="en-US" dirty="0"/>
              <a:t>You can leave, but don’t get remarried</a:t>
            </a:r>
          </a:p>
          <a:p>
            <a:pPr marL="0" indent="0">
              <a:buNone/>
            </a:pPr>
            <a:endParaRPr lang="en-US" dirty="0"/>
          </a:p>
        </p:txBody>
      </p:sp>
    </p:spTree>
    <p:extLst>
      <p:ext uri="{BB962C8B-B14F-4D97-AF65-F5344CB8AC3E}">
        <p14:creationId xmlns:p14="http://schemas.microsoft.com/office/powerpoint/2010/main" val="1377494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EAF1E-6075-4BFC-81EB-009E73B6FE13}"/>
              </a:ext>
            </a:extLst>
          </p:cNvPr>
          <p:cNvSpPr>
            <a:spLocks noGrp="1"/>
          </p:cNvSpPr>
          <p:nvPr>
            <p:ph type="title"/>
          </p:nvPr>
        </p:nvSpPr>
        <p:spPr/>
        <p:txBody>
          <a:bodyPr/>
          <a:lstStyle/>
          <a:p>
            <a:r>
              <a:rPr lang="en-US" dirty="0"/>
              <a:t>Biblical Divorce</a:t>
            </a:r>
          </a:p>
        </p:txBody>
      </p:sp>
      <p:sp>
        <p:nvSpPr>
          <p:cNvPr id="3" name="Content Placeholder 2">
            <a:extLst>
              <a:ext uri="{FF2B5EF4-FFF2-40B4-BE49-F238E27FC236}">
                <a16:creationId xmlns="" xmlns:a16="http://schemas.microsoft.com/office/drawing/2014/main" id="{0ED40146-3D2A-4DF7-A745-867B5177562A}"/>
              </a:ext>
            </a:extLst>
          </p:cNvPr>
          <p:cNvSpPr>
            <a:spLocks noGrp="1"/>
          </p:cNvSpPr>
          <p:nvPr>
            <p:ph idx="1"/>
          </p:nvPr>
        </p:nvSpPr>
        <p:spPr/>
        <p:txBody>
          <a:bodyPr>
            <a:normAutofit lnSpcReduction="10000"/>
          </a:bodyPr>
          <a:lstStyle/>
          <a:p>
            <a:pPr marL="0" indent="0">
              <a:buNone/>
            </a:pPr>
            <a:r>
              <a:rPr lang="en-US" b="1" dirty="0">
                <a:effectLst/>
              </a:rPr>
              <a:t>1 Corinthians 7:27–28 (NASB95) — </a:t>
            </a:r>
            <a:r>
              <a:rPr lang="en-US" b="1" u="none" strike="noStrike" dirty="0">
                <a:effectLst/>
              </a:rPr>
              <a:t>27</a:t>
            </a:r>
            <a:r>
              <a:rPr lang="en-US" u="none" strike="noStrike" dirty="0">
                <a:effectLst/>
              </a:rPr>
              <a:t> </a:t>
            </a:r>
            <a:r>
              <a:rPr lang="en-US" dirty="0"/>
              <a:t>Are you bound to a wife? Do not seek to be released. Are you released from a wife? Do not seek a wife. </a:t>
            </a:r>
            <a:r>
              <a:rPr lang="en-US" b="1" u="none" strike="noStrike" dirty="0">
                <a:effectLst/>
              </a:rPr>
              <a:t>28</a:t>
            </a:r>
            <a:r>
              <a:rPr lang="en-US" u="none" strike="noStrike" dirty="0">
                <a:effectLst/>
              </a:rPr>
              <a:t> </a:t>
            </a:r>
            <a:r>
              <a:rPr lang="en-US" dirty="0"/>
              <a:t>But if you marry, you have not sinned; and if a virgin marries, she has not sinned. Yet such will have trouble in this life, and I am trying to spare you. </a:t>
            </a:r>
          </a:p>
          <a:p>
            <a:pPr marL="0" indent="0">
              <a:buNone/>
            </a:pPr>
            <a:endParaRPr lang="en-US" dirty="0"/>
          </a:p>
        </p:txBody>
      </p:sp>
    </p:spTree>
    <p:extLst>
      <p:ext uri="{BB962C8B-B14F-4D97-AF65-F5344CB8AC3E}">
        <p14:creationId xmlns:p14="http://schemas.microsoft.com/office/powerpoint/2010/main" val="45616945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EAF1E-6075-4BFC-81EB-009E73B6FE13}"/>
              </a:ext>
            </a:extLst>
          </p:cNvPr>
          <p:cNvSpPr>
            <a:spLocks noGrp="1"/>
          </p:cNvSpPr>
          <p:nvPr>
            <p:ph type="title"/>
          </p:nvPr>
        </p:nvSpPr>
        <p:spPr/>
        <p:txBody>
          <a:bodyPr/>
          <a:lstStyle/>
          <a:p>
            <a:r>
              <a:rPr lang="en-US" dirty="0"/>
              <a:t>Biblical Divorce</a:t>
            </a:r>
          </a:p>
        </p:txBody>
      </p:sp>
      <p:sp>
        <p:nvSpPr>
          <p:cNvPr id="3" name="Content Placeholder 2">
            <a:extLst>
              <a:ext uri="{FF2B5EF4-FFF2-40B4-BE49-F238E27FC236}">
                <a16:creationId xmlns="" xmlns:a16="http://schemas.microsoft.com/office/drawing/2014/main" id="{0ED40146-3D2A-4DF7-A745-867B5177562A}"/>
              </a:ext>
            </a:extLst>
          </p:cNvPr>
          <p:cNvSpPr>
            <a:spLocks noGrp="1"/>
          </p:cNvSpPr>
          <p:nvPr>
            <p:ph idx="1"/>
          </p:nvPr>
        </p:nvSpPr>
        <p:spPr/>
        <p:txBody>
          <a:bodyPr>
            <a:normAutofit lnSpcReduction="10000"/>
          </a:bodyPr>
          <a:lstStyle/>
          <a:p>
            <a:pPr marL="0" indent="0">
              <a:buNone/>
            </a:pPr>
            <a:r>
              <a:rPr lang="en-US" b="1" dirty="0">
                <a:effectLst/>
              </a:rPr>
              <a:t>1 Corinthians 7:27–28 (NASB95) — </a:t>
            </a:r>
            <a:r>
              <a:rPr lang="en-US" b="1" u="none" strike="noStrike" dirty="0">
                <a:effectLst/>
              </a:rPr>
              <a:t>27</a:t>
            </a:r>
            <a:r>
              <a:rPr lang="en-US" u="none" strike="noStrike" dirty="0">
                <a:effectLst/>
              </a:rPr>
              <a:t> </a:t>
            </a:r>
            <a:r>
              <a:rPr lang="en-US" dirty="0"/>
              <a:t>Are you bound to a wife? </a:t>
            </a:r>
            <a:r>
              <a:rPr lang="en-US" u="sng" dirty="0"/>
              <a:t>Do not seek to be released</a:t>
            </a:r>
            <a:r>
              <a:rPr lang="en-US" dirty="0"/>
              <a:t>. </a:t>
            </a:r>
            <a:r>
              <a:rPr lang="en-US" u="sng" dirty="0"/>
              <a:t>Are you released from a wife</a:t>
            </a:r>
            <a:r>
              <a:rPr lang="en-US" dirty="0"/>
              <a:t>? Do not seek a wife. </a:t>
            </a:r>
            <a:r>
              <a:rPr lang="en-US" b="1" u="none" strike="noStrike" dirty="0">
                <a:effectLst/>
              </a:rPr>
              <a:t>28</a:t>
            </a:r>
            <a:r>
              <a:rPr lang="en-US" u="none" strike="noStrike" dirty="0">
                <a:effectLst/>
              </a:rPr>
              <a:t> </a:t>
            </a:r>
            <a:r>
              <a:rPr lang="en-US" u="sng" dirty="0"/>
              <a:t>But if you marry, you have not sinned</a:t>
            </a:r>
            <a:r>
              <a:rPr lang="en-US" dirty="0"/>
              <a:t>; and if a virgin marries, she has not sinned. Yet such will have trouble in this life, and I am trying to spare you. </a:t>
            </a:r>
          </a:p>
          <a:p>
            <a:pPr marL="0" indent="0">
              <a:buNone/>
            </a:pPr>
            <a:endParaRPr lang="en-US" dirty="0"/>
          </a:p>
        </p:txBody>
      </p:sp>
    </p:spTree>
    <p:extLst>
      <p:ext uri="{BB962C8B-B14F-4D97-AF65-F5344CB8AC3E}">
        <p14:creationId xmlns:p14="http://schemas.microsoft.com/office/powerpoint/2010/main" val="262772806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940BF-398E-4283-A2D2-5231252038F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 xmlns:a16="http://schemas.microsoft.com/office/drawing/2014/main" id="{610DF049-3597-47C5-BFD8-823EBB4359F4}"/>
              </a:ext>
            </a:extLst>
          </p:cNvPr>
          <p:cNvSpPr>
            <a:spLocks noGrp="1"/>
          </p:cNvSpPr>
          <p:nvPr>
            <p:ph idx="1"/>
          </p:nvPr>
        </p:nvSpPr>
        <p:spPr/>
        <p:txBody>
          <a:bodyPr/>
          <a:lstStyle/>
          <a:p>
            <a:r>
              <a:rPr lang="en-US" dirty="0"/>
              <a:t>Pharisees are wrong</a:t>
            </a:r>
          </a:p>
          <a:p>
            <a:r>
              <a:rPr lang="en-US" dirty="0"/>
              <a:t>Marriage is important to God</a:t>
            </a:r>
          </a:p>
          <a:p>
            <a:r>
              <a:rPr lang="en-US" dirty="0"/>
              <a:t>Adultery is a permissible reason for divorce and remarriage</a:t>
            </a:r>
          </a:p>
          <a:p>
            <a:r>
              <a:rPr lang="en-US" dirty="0"/>
              <a:t>Abandonment is a permissible reason for divorce and remarriage</a:t>
            </a:r>
          </a:p>
        </p:txBody>
      </p:sp>
    </p:spTree>
    <p:extLst>
      <p:ext uri="{BB962C8B-B14F-4D97-AF65-F5344CB8AC3E}">
        <p14:creationId xmlns:p14="http://schemas.microsoft.com/office/powerpoint/2010/main" val="2455311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3A3AD6-E653-4B68-8468-1198A4639678}"/>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 xmlns:a16="http://schemas.microsoft.com/office/drawing/2014/main" id="{39ED47A2-51B5-4916-87AB-8BC54A96E99B}"/>
              </a:ext>
            </a:extLst>
          </p:cNvPr>
          <p:cNvSpPr>
            <a:spLocks noGrp="1"/>
          </p:cNvSpPr>
          <p:nvPr>
            <p:ph idx="1"/>
          </p:nvPr>
        </p:nvSpPr>
        <p:spPr/>
        <p:txBody>
          <a:bodyPr/>
          <a:lstStyle/>
          <a:p>
            <a:r>
              <a:rPr lang="en-US" dirty="0"/>
              <a:t>Physical/sexual abuse</a:t>
            </a:r>
          </a:p>
          <a:p>
            <a:r>
              <a:rPr lang="en-US" dirty="0"/>
              <a:t>Drug Addiction</a:t>
            </a:r>
          </a:p>
          <a:p>
            <a:r>
              <a:rPr lang="en-US" dirty="0"/>
              <a:t>Crime</a:t>
            </a:r>
          </a:p>
          <a:p>
            <a:pPr marL="0" indent="0">
              <a:buNone/>
            </a:pPr>
            <a:endParaRPr lang="en-US" dirty="0"/>
          </a:p>
          <a:p>
            <a:pPr marL="0" indent="0">
              <a:buNone/>
            </a:pPr>
            <a:r>
              <a:rPr lang="en-US" dirty="0"/>
              <a:t>We should help protect spouses and children</a:t>
            </a:r>
          </a:p>
        </p:txBody>
      </p:sp>
    </p:spTree>
    <p:extLst>
      <p:ext uri="{BB962C8B-B14F-4D97-AF65-F5344CB8AC3E}">
        <p14:creationId xmlns:p14="http://schemas.microsoft.com/office/powerpoint/2010/main" val="4112013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3A3AD6-E653-4B68-8468-1198A4639678}"/>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 xmlns:a16="http://schemas.microsoft.com/office/drawing/2014/main" id="{39ED47A2-51B5-4916-87AB-8BC54A96E99B}"/>
              </a:ext>
            </a:extLst>
          </p:cNvPr>
          <p:cNvSpPr>
            <a:spLocks noGrp="1"/>
          </p:cNvSpPr>
          <p:nvPr>
            <p:ph idx="1"/>
          </p:nvPr>
        </p:nvSpPr>
        <p:spPr/>
        <p:txBody>
          <a:bodyPr/>
          <a:lstStyle/>
          <a:p>
            <a:r>
              <a:rPr lang="en-US" dirty="0"/>
              <a:t>Physical/sexual abuse</a:t>
            </a:r>
          </a:p>
          <a:p>
            <a:r>
              <a:rPr lang="en-US" dirty="0"/>
              <a:t>Drug Addiction</a:t>
            </a:r>
          </a:p>
          <a:p>
            <a:r>
              <a:rPr lang="en-US" dirty="0"/>
              <a:t>Crime</a:t>
            </a:r>
          </a:p>
          <a:p>
            <a:pPr marL="0" indent="0">
              <a:buNone/>
            </a:pPr>
            <a:endParaRPr lang="en-US" dirty="0"/>
          </a:p>
          <a:p>
            <a:pPr marL="0" indent="0">
              <a:buNone/>
            </a:pPr>
            <a:r>
              <a:rPr lang="en-US" dirty="0"/>
              <a:t>We should help protect spouses and children</a:t>
            </a:r>
          </a:p>
        </p:txBody>
      </p:sp>
      <p:sp>
        <p:nvSpPr>
          <p:cNvPr id="5" name="TextBox 4">
            <a:extLst>
              <a:ext uri="{FF2B5EF4-FFF2-40B4-BE49-F238E27FC236}">
                <a16:creationId xmlns="" xmlns:a16="http://schemas.microsoft.com/office/drawing/2014/main" id="{F18D92F7-8381-41D4-9330-9BE3F60AB452}"/>
              </a:ext>
            </a:extLst>
          </p:cNvPr>
          <p:cNvSpPr txBox="1"/>
          <p:nvPr/>
        </p:nvSpPr>
        <p:spPr>
          <a:xfrm>
            <a:off x="4917347" y="799306"/>
            <a:ext cx="7239000" cy="4154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b="1" dirty="0">
                <a:effectLst/>
              </a:rPr>
              <a:t>Psalm 71:1–5 (NASB95) — </a:t>
            </a:r>
            <a:r>
              <a:rPr lang="en-US" sz="2400" b="1" u="none" strike="noStrike" dirty="0">
                <a:effectLst/>
              </a:rPr>
              <a:t>1</a:t>
            </a:r>
            <a:r>
              <a:rPr lang="en-US" sz="2400" u="none" strike="noStrike" dirty="0">
                <a:effectLst/>
              </a:rPr>
              <a:t> </a:t>
            </a:r>
            <a:r>
              <a:rPr lang="en-US" sz="2400" dirty="0"/>
              <a:t>In You, O </a:t>
            </a:r>
            <a:r>
              <a:rPr lang="en-US" sz="2400" cap="small" dirty="0">
                <a:effectLst/>
              </a:rPr>
              <a:t>Lord</a:t>
            </a:r>
            <a:r>
              <a:rPr lang="en-US" sz="2400" dirty="0"/>
              <a:t>, I have taken refuge; Let me never be ashamed. </a:t>
            </a:r>
            <a:r>
              <a:rPr lang="en-US" sz="2400" b="1" u="none" strike="noStrike" dirty="0">
                <a:effectLst/>
              </a:rPr>
              <a:t>2</a:t>
            </a:r>
            <a:r>
              <a:rPr lang="en-US" sz="2400" u="none" strike="noStrike" dirty="0">
                <a:effectLst/>
              </a:rPr>
              <a:t> </a:t>
            </a:r>
            <a:r>
              <a:rPr lang="en-US" sz="2400" dirty="0"/>
              <a:t>In Your righteousness deliver me and rescue me; Incline Your ear to me and save me. </a:t>
            </a:r>
            <a:r>
              <a:rPr lang="en-US" sz="2400" b="1" u="none" strike="noStrike" dirty="0">
                <a:effectLst/>
              </a:rPr>
              <a:t>3</a:t>
            </a:r>
            <a:r>
              <a:rPr lang="en-US" sz="2400" u="none" strike="noStrike" dirty="0">
                <a:effectLst/>
              </a:rPr>
              <a:t> </a:t>
            </a:r>
            <a:r>
              <a:rPr lang="en-US" sz="2400" dirty="0"/>
              <a:t>Be to me a rock of habitation to which I may continually come; You have given commandment to save me, For You are my rock and my fortress. </a:t>
            </a:r>
            <a:r>
              <a:rPr lang="en-US" sz="2400" b="1" u="none" strike="noStrike" dirty="0">
                <a:effectLst/>
              </a:rPr>
              <a:t>4</a:t>
            </a:r>
            <a:r>
              <a:rPr lang="en-US" sz="2400" u="none" strike="noStrike" dirty="0">
                <a:effectLst/>
              </a:rPr>
              <a:t> </a:t>
            </a:r>
            <a:r>
              <a:rPr lang="en-US" sz="2400" dirty="0"/>
              <a:t>Rescue me, O my God, out of the hand of the wicked, Out of the grasp of the wrongdoer and ruthless man, </a:t>
            </a:r>
            <a:r>
              <a:rPr lang="en-US" sz="2400" b="1" u="none" strike="noStrike" dirty="0">
                <a:effectLst/>
              </a:rPr>
              <a:t>5</a:t>
            </a:r>
            <a:r>
              <a:rPr lang="en-US" sz="2400" u="none" strike="noStrike" dirty="0">
                <a:effectLst/>
              </a:rPr>
              <a:t> </a:t>
            </a:r>
            <a:r>
              <a:rPr lang="en-US" sz="2400" dirty="0"/>
              <a:t>For You are my hope; O Lord </a:t>
            </a:r>
            <a:r>
              <a:rPr lang="en-US" sz="2400" cap="small" dirty="0">
                <a:effectLst/>
              </a:rPr>
              <a:t>God</a:t>
            </a:r>
            <a:r>
              <a:rPr lang="en-US" sz="2400" dirty="0"/>
              <a:t>, You are my confidence from my youth. </a:t>
            </a:r>
          </a:p>
        </p:txBody>
      </p:sp>
    </p:spTree>
    <p:extLst>
      <p:ext uri="{BB962C8B-B14F-4D97-AF65-F5344CB8AC3E}">
        <p14:creationId xmlns:p14="http://schemas.microsoft.com/office/powerpoint/2010/main" val="2898121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3A3AD6-E653-4B68-8468-1198A4639678}"/>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 xmlns:a16="http://schemas.microsoft.com/office/drawing/2014/main" id="{39ED47A2-51B5-4916-87AB-8BC54A96E99B}"/>
              </a:ext>
            </a:extLst>
          </p:cNvPr>
          <p:cNvSpPr>
            <a:spLocks noGrp="1"/>
          </p:cNvSpPr>
          <p:nvPr>
            <p:ph idx="1"/>
          </p:nvPr>
        </p:nvSpPr>
        <p:spPr/>
        <p:txBody>
          <a:bodyPr/>
          <a:lstStyle/>
          <a:p>
            <a:r>
              <a:rPr lang="en-US" dirty="0"/>
              <a:t>See our paper on this</a:t>
            </a:r>
          </a:p>
        </p:txBody>
      </p:sp>
    </p:spTree>
    <p:extLst>
      <p:ext uri="{BB962C8B-B14F-4D97-AF65-F5344CB8AC3E}">
        <p14:creationId xmlns:p14="http://schemas.microsoft.com/office/powerpoint/2010/main" val="30164555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3A3AD6-E653-4B68-8468-1198A4639678}"/>
              </a:ext>
            </a:extLst>
          </p:cNvPr>
          <p:cNvSpPr>
            <a:spLocks noGrp="1"/>
          </p:cNvSpPr>
          <p:nvPr>
            <p:ph type="title"/>
          </p:nvPr>
        </p:nvSpPr>
        <p:spPr/>
        <p:txBody>
          <a:bodyPr/>
          <a:lstStyle/>
          <a:p>
            <a:r>
              <a:rPr lang="en-US" dirty="0"/>
              <a:t>An alternative</a:t>
            </a:r>
          </a:p>
        </p:txBody>
      </p:sp>
      <p:sp>
        <p:nvSpPr>
          <p:cNvPr id="3" name="Content Placeholder 2">
            <a:extLst>
              <a:ext uri="{FF2B5EF4-FFF2-40B4-BE49-F238E27FC236}">
                <a16:creationId xmlns="" xmlns:a16="http://schemas.microsoft.com/office/drawing/2014/main" id="{39ED47A2-51B5-4916-87AB-8BC54A96E99B}"/>
              </a:ext>
            </a:extLst>
          </p:cNvPr>
          <p:cNvSpPr>
            <a:spLocks noGrp="1"/>
          </p:cNvSpPr>
          <p:nvPr>
            <p:ph idx="1"/>
          </p:nvPr>
        </p:nvSpPr>
        <p:spPr/>
        <p:txBody>
          <a:bodyPr/>
          <a:lstStyle/>
          <a:p>
            <a:r>
              <a:rPr lang="en-US" dirty="0"/>
              <a:t>Legal separation</a:t>
            </a:r>
          </a:p>
          <a:p>
            <a:endParaRPr lang="en-US" dirty="0"/>
          </a:p>
          <a:p>
            <a:r>
              <a:rPr lang="en-US" dirty="0"/>
              <a:t>All the protections of divorce without the remarrying</a:t>
            </a:r>
          </a:p>
          <a:p>
            <a:r>
              <a:rPr lang="en-US" dirty="0"/>
              <a:t>The guilty spouse may repent OR may abandon or commit adultery</a:t>
            </a:r>
          </a:p>
        </p:txBody>
      </p:sp>
    </p:spTree>
    <p:extLst>
      <p:ext uri="{BB962C8B-B14F-4D97-AF65-F5344CB8AC3E}">
        <p14:creationId xmlns:p14="http://schemas.microsoft.com/office/powerpoint/2010/main" val="688439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91091C2D-CF3D-453C-9D39-8365F181DBCB}"/>
              </a:ext>
            </a:extLst>
          </p:cNvPr>
          <p:cNvSpPr>
            <a:spLocks noGrp="1" noChangeArrowheads="1"/>
          </p:cNvSpPr>
          <p:nvPr>
            <p:ph type="ctrTitle"/>
          </p:nvPr>
        </p:nvSpPr>
        <p:spPr>
          <a:xfrm>
            <a:off x="566057" y="2209800"/>
            <a:ext cx="8599714" cy="1003865"/>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ctr" anchorCtr="0" compatLnSpc="1">
            <a:prstTxWarp prst="textNoShape">
              <a:avLst/>
            </a:prstTxWarp>
            <a:spAutoFit/>
          </a:bodyPr>
          <a:lstStyle/>
          <a:p>
            <a:r>
              <a:rPr lang="en-US" altLang="en-US" sz="6600" dirty="0"/>
              <a:t>Matthew 19</a:t>
            </a:r>
          </a:p>
        </p:txBody>
      </p:sp>
      <p:sp>
        <p:nvSpPr>
          <p:cNvPr id="5123" name="Rectangle 3">
            <a:extLst>
              <a:ext uri="{FF2B5EF4-FFF2-40B4-BE49-F238E27FC236}">
                <a16:creationId xmlns="" xmlns:a16="http://schemas.microsoft.com/office/drawing/2014/main" id="{1D04790B-6BAD-44EA-B253-CB8B14496A35}"/>
              </a:ext>
            </a:extLst>
          </p:cNvPr>
          <p:cNvSpPr>
            <a:spLocks noGrp="1" noChangeArrowheads="1"/>
          </p:cNvSpPr>
          <p:nvPr>
            <p:ph type="subTitle" idx="1"/>
          </p:nvPr>
        </p:nvSpPr>
        <p:spPr>
          <a:xfrm>
            <a:off x="990600" y="3213665"/>
            <a:ext cx="7620000" cy="1655762"/>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t" anchorCtr="0" compatLnSpc="1">
            <a:prstTxWarp prst="textNoShape">
              <a:avLst/>
            </a:prstTxWarp>
            <a:normAutofit/>
          </a:bodyPr>
          <a:lstStyle/>
          <a:p>
            <a:r>
              <a:rPr lang="en-US" altLang="en-US" sz="4400" dirty="0"/>
              <a:t>Marriage and Divorce</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lstStyle/>
          <a:p>
            <a:pPr marL="0" indent="0">
              <a:buNone/>
            </a:pPr>
            <a:r>
              <a:rPr lang="en-US" dirty="0"/>
              <a:t>What does this tell us about marriage.</a:t>
            </a:r>
          </a:p>
          <a:p>
            <a:r>
              <a:rPr lang="en-US" dirty="0"/>
              <a:t>It is supposed to be for life</a:t>
            </a:r>
          </a:p>
          <a:p>
            <a:r>
              <a:rPr lang="en-US" dirty="0"/>
              <a:t>It is not supposed to be easy</a:t>
            </a:r>
          </a:p>
          <a:p>
            <a:r>
              <a:rPr lang="en-US" dirty="0"/>
              <a:t>It is supposed to be GOOD!</a:t>
            </a:r>
          </a:p>
          <a:p>
            <a:r>
              <a:rPr lang="en-US" dirty="0"/>
              <a:t>Except in extreme cases there should be no alternative</a:t>
            </a:r>
          </a:p>
          <a:p>
            <a:endParaRPr lang="en-US" dirty="0"/>
          </a:p>
          <a:p>
            <a:endParaRPr lang="en-US" dirty="0"/>
          </a:p>
        </p:txBody>
      </p:sp>
    </p:spTree>
    <p:extLst>
      <p:ext uri="{BB962C8B-B14F-4D97-AF65-F5344CB8AC3E}">
        <p14:creationId xmlns:p14="http://schemas.microsoft.com/office/powerpoint/2010/main" val="3433028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lnSpcReduction="10000"/>
          </a:bodyPr>
          <a:lstStyle/>
          <a:p>
            <a:pPr marL="0" indent="0">
              <a:buNone/>
            </a:pPr>
            <a:r>
              <a:rPr lang="en-US" dirty="0"/>
              <a:t>The tension</a:t>
            </a:r>
          </a:p>
          <a:p>
            <a:r>
              <a:rPr lang="en-US" dirty="0"/>
              <a:t>Most people get divorced because marriage is hard</a:t>
            </a:r>
          </a:p>
          <a:p>
            <a:r>
              <a:rPr lang="en-US" dirty="0"/>
              <a:t>If you do that you never have sex again and die alone</a:t>
            </a:r>
          </a:p>
          <a:p>
            <a:r>
              <a:rPr lang="en-US" dirty="0"/>
              <a:t>Imagine how hard we would work to fix our marriages</a:t>
            </a:r>
          </a:p>
          <a:p>
            <a:endParaRPr lang="en-US" dirty="0"/>
          </a:p>
          <a:p>
            <a:endParaRPr lang="en-US" dirty="0"/>
          </a:p>
        </p:txBody>
      </p:sp>
    </p:spTree>
    <p:extLst>
      <p:ext uri="{BB962C8B-B14F-4D97-AF65-F5344CB8AC3E}">
        <p14:creationId xmlns:p14="http://schemas.microsoft.com/office/powerpoint/2010/main" val="1764988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fontScale="92500" lnSpcReduction="10000"/>
          </a:bodyPr>
          <a:lstStyle/>
          <a:p>
            <a:pPr marL="0" indent="0">
              <a:buNone/>
            </a:pPr>
            <a:r>
              <a:rPr lang="en-US" dirty="0"/>
              <a:t>What does this tell us about humans</a:t>
            </a:r>
          </a:p>
          <a:p>
            <a:r>
              <a:rPr lang="en-US" dirty="0"/>
              <a:t>We are hard hearted</a:t>
            </a:r>
          </a:p>
          <a:p>
            <a:r>
              <a:rPr lang="en-US" dirty="0"/>
              <a:t>We tend to seek the easy way out</a:t>
            </a:r>
          </a:p>
          <a:p>
            <a:r>
              <a:rPr lang="en-US" dirty="0"/>
              <a:t>We sometimes need to choose the lesser of two evils</a:t>
            </a:r>
          </a:p>
          <a:p>
            <a:r>
              <a:rPr lang="en-US" dirty="0"/>
              <a:t>We are very bad at deciding what the lesser of two evil’s is by ourselves</a:t>
            </a:r>
          </a:p>
          <a:p>
            <a:endParaRPr lang="en-US" dirty="0"/>
          </a:p>
          <a:p>
            <a:endParaRPr lang="en-US" dirty="0"/>
          </a:p>
        </p:txBody>
      </p:sp>
    </p:spTree>
    <p:extLst>
      <p:ext uri="{BB962C8B-B14F-4D97-AF65-F5344CB8AC3E}">
        <p14:creationId xmlns:p14="http://schemas.microsoft.com/office/powerpoint/2010/main" val="3194278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humans</a:t>
            </a:r>
          </a:p>
          <a:p>
            <a:r>
              <a:rPr lang="en-US" dirty="0"/>
              <a:t>We tend to get blinded by emotions</a:t>
            </a:r>
          </a:p>
          <a:p>
            <a:r>
              <a:rPr lang="en-US" dirty="0"/>
              <a:t>We don’t think it through</a:t>
            </a:r>
          </a:p>
          <a:p>
            <a:r>
              <a:rPr lang="en-US" dirty="0"/>
              <a:t>Holidays, Grandkids, Inheritances</a:t>
            </a:r>
          </a:p>
          <a:p>
            <a:r>
              <a:rPr lang="en-US" dirty="0"/>
              <a:t>The unpleasantries of the dating scene</a:t>
            </a:r>
          </a:p>
          <a:p>
            <a:endParaRPr lang="en-US" dirty="0"/>
          </a:p>
        </p:txBody>
      </p:sp>
    </p:spTree>
    <p:extLst>
      <p:ext uri="{BB962C8B-B14F-4D97-AF65-F5344CB8AC3E}">
        <p14:creationId xmlns:p14="http://schemas.microsoft.com/office/powerpoint/2010/main" val="2886439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 and Sonya Curry</a:t>
            </a:r>
          </a:p>
        </p:txBody>
      </p:sp>
      <p:sp>
        <p:nvSpPr>
          <p:cNvPr id="12" name="Content Placeholder 2">
            <a:extLst>
              <a:ext uri="{FF2B5EF4-FFF2-40B4-BE49-F238E27FC236}">
                <a16:creationId xmlns="" xmlns:a16="http://schemas.microsoft.com/office/drawing/2014/main" id="{54C8A690-AAD4-4A41-A028-D2805D9A2A96}"/>
              </a:ext>
            </a:extLst>
          </p:cNvPr>
          <p:cNvSpPr>
            <a:spLocks noGrp="1"/>
          </p:cNvSpPr>
          <p:nvPr>
            <p:ph sz="half" idx="1"/>
          </p:nvPr>
        </p:nvSpPr>
        <p:spPr>
          <a:xfrm>
            <a:off x="838200" y="1825625"/>
            <a:ext cx="5181600" cy="4351338"/>
          </a:xfrm>
        </p:spPr>
        <p:txBody>
          <a:bodyPr>
            <a:normAutofit/>
          </a:bodyPr>
          <a:lstStyle/>
          <a:p>
            <a:r>
              <a:rPr lang="en-US" sz="4800" dirty="0"/>
              <a:t>33 years of marriage</a:t>
            </a:r>
          </a:p>
        </p:txBody>
      </p:sp>
      <p:pic>
        <p:nvPicPr>
          <p:cNvPr id="5" name="Content Placeholder 4" descr="A person and person posing for a picture&#10;&#10;Description automatically generated with medium confidence">
            <a:extLst>
              <a:ext uri="{FF2B5EF4-FFF2-40B4-BE49-F238E27FC236}">
                <a16:creationId xmlns="" xmlns:a16="http://schemas.microsoft.com/office/drawing/2014/main" id="{A63A3D81-B7C3-4783-991B-7A0BF2E20844}"/>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1"/>
          <a:stretch/>
        </p:blipFill>
        <p:spPr>
          <a:xfrm>
            <a:off x="6172200" y="1825625"/>
            <a:ext cx="5181600" cy="4351338"/>
          </a:xfrm>
          <a:noFill/>
        </p:spPr>
      </p:pic>
    </p:spTree>
    <p:extLst>
      <p:ext uri="{BB962C8B-B14F-4D97-AF65-F5344CB8AC3E}">
        <p14:creationId xmlns:p14="http://schemas.microsoft.com/office/powerpoint/2010/main" val="37611302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 and Sonya Curry</a:t>
            </a:r>
          </a:p>
        </p:txBody>
      </p:sp>
      <p:sp>
        <p:nvSpPr>
          <p:cNvPr id="12" name="Content Placeholder 2">
            <a:extLst>
              <a:ext uri="{FF2B5EF4-FFF2-40B4-BE49-F238E27FC236}">
                <a16:creationId xmlns="" xmlns:a16="http://schemas.microsoft.com/office/drawing/2014/main" id="{54C8A690-AAD4-4A41-A028-D2805D9A2A96}"/>
              </a:ext>
            </a:extLst>
          </p:cNvPr>
          <p:cNvSpPr>
            <a:spLocks noGrp="1"/>
          </p:cNvSpPr>
          <p:nvPr>
            <p:ph sz="half" idx="1"/>
          </p:nvPr>
        </p:nvSpPr>
        <p:spPr>
          <a:xfrm>
            <a:off x="838200" y="1825625"/>
            <a:ext cx="5181600" cy="4351338"/>
          </a:xfrm>
        </p:spPr>
        <p:txBody>
          <a:bodyPr>
            <a:normAutofit fontScale="25000" lnSpcReduction="20000"/>
          </a:bodyPr>
          <a:lstStyle/>
          <a:p>
            <a:pPr marL="0" indent="0">
              <a:buNone/>
            </a:pPr>
            <a:r>
              <a:rPr lang="en-US" sz="9600" dirty="0"/>
              <a:t>"After exploring a trial separation over the past year and much thoughtful consideration, we have decided to end our marriage. As this comes with a great deal of sadness, our focus and desire is for our family's continued happiness," Sonya and Dell, 58, tells PEOPLE. "We are so thankful for all the many blessings and successes! We stay committed to and supportive of our children and grandchildren and will remain on connected paths. We ask that our privacy be respected and prayer for our family as we move forward."</a:t>
            </a:r>
            <a:endParaRPr lang="en-US" sz="14400" dirty="0"/>
          </a:p>
          <a:p>
            <a:pPr marL="0" indent="0">
              <a:buNone/>
            </a:pPr>
            <a:endParaRPr lang="en-US" sz="4800" dirty="0"/>
          </a:p>
        </p:txBody>
      </p:sp>
      <p:pic>
        <p:nvPicPr>
          <p:cNvPr id="5" name="Content Placeholder 4" descr="A person and person posing for a picture&#10;&#10;Description automatically generated with medium confidence">
            <a:extLst>
              <a:ext uri="{FF2B5EF4-FFF2-40B4-BE49-F238E27FC236}">
                <a16:creationId xmlns="" xmlns:a16="http://schemas.microsoft.com/office/drawing/2014/main" id="{A63A3D81-B7C3-4783-991B-7A0BF2E20844}"/>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1"/>
          <a:stretch/>
        </p:blipFill>
        <p:spPr>
          <a:xfrm>
            <a:off x="6172200" y="1825625"/>
            <a:ext cx="5181600" cy="4351338"/>
          </a:xfrm>
          <a:noFill/>
        </p:spPr>
      </p:pic>
    </p:spTree>
    <p:extLst>
      <p:ext uri="{BB962C8B-B14F-4D97-AF65-F5344CB8AC3E}">
        <p14:creationId xmlns:p14="http://schemas.microsoft.com/office/powerpoint/2010/main" val="1672186823"/>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11" name="Picture 10">
            <a:extLst>
              <a:ext uri="{FF2B5EF4-FFF2-40B4-BE49-F238E27FC236}">
                <a16:creationId xmlns="" xmlns:a16="http://schemas.microsoft.com/office/drawing/2014/main" id="{0ADDFC68-AAE6-4751-BDA4-4C751580C61D}"/>
              </a:ext>
            </a:extLst>
          </p:cNvPr>
          <p:cNvPicPr>
            <a:picLocks noChangeAspect="1"/>
          </p:cNvPicPr>
          <p:nvPr/>
        </p:nvPicPr>
        <p:blipFill>
          <a:blip r:embed="rId4"/>
          <a:stretch>
            <a:fillRect/>
          </a:stretch>
        </p:blipFill>
        <p:spPr>
          <a:xfrm>
            <a:off x="0" y="0"/>
            <a:ext cx="7482201" cy="6858000"/>
          </a:xfrm>
          <a:prstGeom prst="rect">
            <a:avLst/>
          </a:prstGeom>
        </p:spPr>
      </p:pic>
    </p:spTree>
    <p:extLst>
      <p:ext uri="{BB962C8B-B14F-4D97-AF65-F5344CB8AC3E}">
        <p14:creationId xmlns:p14="http://schemas.microsoft.com/office/powerpoint/2010/main" val="2922636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7" name="Picture 6">
            <a:extLst>
              <a:ext uri="{FF2B5EF4-FFF2-40B4-BE49-F238E27FC236}">
                <a16:creationId xmlns="" xmlns:a16="http://schemas.microsoft.com/office/drawing/2014/main" id="{A72531C0-9735-464B-A53F-BD7BD35565F0}"/>
              </a:ext>
            </a:extLst>
          </p:cNvPr>
          <p:cNvPicPr>
            <a:picLocks noChangeAspect="1"/>
          </p:cNvPicPr>
          <p:nvPr/>
        </p:nvPicPr>
        <p:blipFill>
          <a:blip r:embed="rId4"/>
          <a:stretch>
            <a:fillRect/>
          </a:stretch>
        </p:blipFill>
        <p:spPr>
          <a:xfrm>
            <a:off x="193578" y="0"/>
            <a:ext cx="6775644" cy="6858000"/>
          </a:xfrm>
          <a:prstGeom prst="rect">
            <a:avLst/>
          </a:prstGeom>
        </p:spPr>
      </p:pic>
    </p:spTree>
    <p:extLst>
      <p:ext uri="{BB962C8B-B14F-4D97-AF65-F5344CB8AC3E}">
        <p14:creationId xmlns:p14="http://schemas.microsoft.com/office/powerpoint/2010/main" val="4142283310"/>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5" name="Picture 4">
            <a:extLst>
              <a:ext uri="{FF2B5EF4-FFF2-40B4-BE49-F238E27FC236}">
                <a16:creationId xmlns="" xmlns:a16="http://schemas.microsoft.com/office/drawing/2014/main" id="{4FE7C8DD-F505-46AB-9E7C-CAC746914E51}"/>
              </a:ext>
            </a:extLst>
          </p:cNvPr>
          <p:cNvPicPr>
            <a:picLocks noChangeAspect="1"/>
          </p:cNvPicPr>
          <p:nvPr/>
        </p:nvPicPr>
        <p:blipFill>
          <a:blip r:embed="rId4"/>
          <a:stretch>
            <a:fillRect/>
          </a:stretch>
        </p:blipFill>
        <p:spPr>
          <a:xfrm>
            <a:off x="0" y="0"/>
            <a:ext cx="5534952" cy="6858000"/>
          </a:xfrm>
          <a:prstGeom prst="rect">
            <a:avLst/>
          </a:prstGeom>
        </p:spPr>
      </p:pic>
    </p:spTree>
    <p:extLst>
      <p:ext uri="{BB962C8B-B14F-4D97-AF65-F5344CB8AC3E}">
        <p14:creationId xmlns:p14="http://schemas.microsoft.com/office/powerpoint/2010/main" val="3958118370"/>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7" name="Picture 6">
            <a:extLst>
              <a:ext uri="{FF2B5EF4-FFF2-40B4-BE49-F238E27FC236}">
                <a16:creationId xmlns="" xmlns:a16="http://schemas.microsoft.com/office/drawing/2014/main" id="{AB68010C-5598-4E67-8011-E6241CCC7FFC}"/>
              </a:ext>
            </a:extLst>
          </p:cNvPr>
          <p:cNvPicPr>
            <a:picLocks noChangeAspect="1"/>
          </p:cNvPicPr>
          <p:nvPr/>
        </p:nvPicPr>
        <p:blipFill>
          <a:blip r:embed="rId4"/>
          <a:stretch>
            <a:fillRect/>
          </a:stretch>
        </p:blipFill>
        <p:spPr>
          <a:xfrm>
            <a:off x="0" y="25400"/>
            <a:ext cx="6934369" cy="6858000"/>
          </a:xfrm>
          <a:prstGeom prst="rect">
            <a:avLst/>
          </a:prstGeom>
        </p:spPr>
      </p:pic>
    </p:spTree>
    <p:extLst>
      <p:ext uri="{BB962C8B-B14F-4D97-AF65-F5344CB8AC3E}">
        <p14:creationId xmlns:p14="http://schemas.microsoft.com/office/powerpoint/2010/main" val="111952622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a:extLst>
              <a:ext uri="{FF2B5EF4-FFF2-40B4-BE49-F238E27FC236}">
                <a16:creationId xmlns="" xmlns:a16="http://schemas.microsoft.com/office/drawing/2014/main" id="{C35B773C-2FEF-4A53-A983-5FCDFAEACB84}"/>
              </a:ext>
            </a:extLst>
          </p:cNvPr>
          <p:cNvSpPr>
            <a:spLocks noGrp="1" noChangeArrowheads="1"/>
          </p:cNvSpPr>
          <p:nvPr>
            <p:ph type="title"/>
          </p:nvPr>
        </p:nvSpPr>
        <p:spPr>
          <a:xfrm>
            <a:off x="272143" y="669668"/>
            <a:ext cx="11516784" cy="828432"/>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ctr" anchorCtr="0" compatLnSpc="1">
            <a:prstTxWarp prst="textNoShape">
              <a:avLst/>
            </a:prstTxWarp>
            <a:spAutoFit/>
          </a:bodyPr>
          <a:lstStyle/>
          <a:p>
            <a:r>
              <a:rPr lang="en-US" sz="4800" dirty="0"/>
              <a:t>Context</a:t>
            </a:r>
            <a:endParaRPr lang="en-US" altLang="en-US" sz="4800" dirty="0"/>
          </a:p>
        </p:txBody>
      </p:sp>
      <p:sp>
        <p:nvSpPr>
          <p:cNvPr id="315395" name="Rectangle 3">
            <a:extLst>
              <a:ext uri="{FF2B5EF4-FFF2-40B4-BE49-F238E27FC236}">
                <a16:creationId xmlns="" xmlns:a16="http://schemas.microsoft.com/office/drawing/2014/main" id="{635114AF-7417-43B7-AB37-2883B63F8047}"/>
              </a:ext>
            </a:extLst>
          </p:cNvPr>
          <p:cNvSpPr>
            <a:spLocks noGrp="1" noChangeArrowheads="1"/>
          </p:cNvSpPr>
          <p:nvPr>
            <p:ph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0" indent="0">
              <a:buNone/>
            </a:pPr>
            <a:r>
              <a:rPr lang="en-US" sz="4400" b="0" dirty="0"/>
              <a:t>Matt 18</a:t>
            </a:r>
          </a:p>
          <a:p>
            <a:pPr marL="0" indent="0">
              <a:buNone/>
            </a:pPr>
            <a:r>
              <a:rPr lang="en-US" sz="4400" b="0" dirty="0"/>
              <a:t>-Who are God’s people?</a:t>
            </a:r>
          </a:p>
          <a:p>
            <a:r>
              <a:rPr lang="en-US" sz="4400" b="0" dirty="0"/>
              <a:t>Humble</a:t>
            </a:r>
          </a:p>
          <a:p>
            <a:r>
              <a:rPr lang="en-US" sz="4400" b="0" dirty="0"/>
              <a:t>Genuine</a:t>
            </a:r>
          </a:p>
          <a:p>
            <a:r>
              <a:rPr lang="en-US" sz="4400" b="0" dirty="0"/>
              <a:t>Forgiving</a:t>
            </a:r>
          </a:p>
        </p:txBody>
      </p:sp>
    </p:spTree>
    <p:extLst>
      <p:ext uri="{BB962C8B-B14F-4D97-AF65-F5344CB8AC3E}">
        <p14:creationId xmlns:p14="http://schemas.microsoft.com/office/powerpoint/2010/main" val="9008521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wipe(left)">
                                      <p:cBhvr>
                                        <p:cTn id="7" dur="500"/>
                                        <p:tgtEl>
                                          <p:spTgt spid="315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Effect transition="in" filter="wipe(left)">
                                      <p:cBhvr>
                                        <p:cTn id="12" dur="500"/>
                                        <p:tgtEl>
                                          <p:spTgt spid="315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wipe(left)">
                                      <p:cBhvr>
                                        <p:cTn id="17" dur="500"/>
                                        <p:tgtEl>
                                          <p:spTgt spid="315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5395">
                                            <p:txEl>
                                              <p:pRg st="3" end="3"/>
                                            </p:txEl>
                                          </p:spTgt>
                                        </p:tgtEl>
                                        <p:attrNameLst>
                                          <p:attrName>style.visibility</p:attrName>
                                        </p:attrNameLst>
                                      </p:cBhvr>
                                      <p:to>
                                        <p:strVal val="visible"/>
                                      </p:to>
                                    </p:set>
                                    <p:animEffect transition="in" filter="wipe(left)">
                                      <p:cBhvr>
                                        <p:cTn id="22" dur="500"/>
                                        <p:tgtEl>
                                          <p:spTgt spid="315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5395">
                                            <p:txEl>
                                              <p:pRg st="4" end="4"/>
                                            </p:txEl>
                                          </p:spTgt>
                                        </p:tgtEl>
                                        <p:attrNameLst>
                                          <p:attrName>style.visibility</p:attrName>
                                        </p:attrNameLst>
                                      </p:cBhvr>
                                      <p:to>
                                        <p:strVal val="visible"/>
                                      </p:to>
                                    </p:set>
                                    <p:animEffect transition="in" filter="wipe(left)">
                                      <p:cBhvr>
                                        <p:cTn id="27" dur="500"/>
                                        <p:tgtEl>
                                          <p:spTgt spid="31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5" name="Picture 4">
            <a:extLst>
              <a:ext uri="{FF2B5EF4-FFF2-40B4-BE49-F238E27FC236}">
                <a16:creationId xmlns="" xmlns:a16="http://schemas.microsoft.com/office/drawing/2014/main" id="{A95F563C-6C41-4636-B434-FFFA77EA74D8}"/>
              </a:ext>
            </a:extLst>
          </p:cNvPr>
          <p:cNvPicPr>
            <a:picLocks noChangeAspect="1"/>
          </p:cNvPicPr>
          <p:nvPr/>
        </p:nvPicPr>
        <p:blipFill>
          <a:blip r:embed="rId4"/>
          <a:stretch>
            <a:fillRect/>
          </a:stretch>
        </p:blipFill>
        <p:spPr>
          <a:xfrm>
            <a:off x="245463" y="365125"/>
            <a:ext cx="6307737" cy="4244975"/>
          </a:xfrm>
          <a:prstGeom prst="rect">
            <a:avLst/>
          </a:prstGeom>
        </p:spPr>
      </p:pic>
    </p:spTree>
    <p:extLst>
      <p:ext uri="{BB962C8B-B14F-4D97-AF65-F5344CB8AC3E}">
        <p14:creationId xmlns:p14="http://schemas.microsoft.com/office/powerpoint/2010/main" val="244797715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5" name="Picture 4">
            <a:extLst>
              <a:ext uri="{FF2B5EF4-FFF2-40B4-BE49-F238E27FC236}">
                <a16:creationId xmlns="" xmlns:a16="http://schemas.microsoft.com/office/drawing/2014/main" id="{01E6593D-D735-4002-88CF-7AB63F619786}"/>
              </a:ext>
            </a:extLst>
          </p:cNvPr>
          <p:cNvPicPr>
            <a:picLocks noChangeAspect="1"/>
          </p:cNvPicPr>
          <p:nvPr/>
        </p:nvPicPr>
        <p:blipFill>
          <a:blip r:embed="rId4"/>
          <a:stretch>
            <a:fillRect/>
          </a:stretch>
        </p:blipFill>
        <p:spPr>
          <a:xfrm>
            <a:off x="164626" y="144261"/>
            <a:ext cx="6782747" cy="2886478"/>
          </a:xfrm>
          <a:prstGeom prst="rect">
            <a:avLst/>
          </a:prstGeom>
        </p:spPr>
      </p:pic>
      <p:pic>
        <p:nvPicPr>
          <p:cNvPr id="8" name="Picture 7">
            <a:extLst>
              <a:ext uri="{FF2B5EF4-FFF2-40B4-BE49-F238E27FC236}">
                <a16:creationId xmlns="" xmlns:a16="http://schemas.microsoft.com/office/drawing/2014/main" id="{94777B15-E9CB-4006-85B7-D41CD60AD169}"/>
              </a:ext>
            </a:extLst>
          </p:cNvPr>
          <p:cNvPicPr>
            <a:picLocks noChangeAspect="1"/>
          </p:cNvPicPr>
          <p:nvPr/>
        </p:nvPicPr>
        <p:blipFill>
          <a:blip r:embed="rId5"/>
          <a:stretch>
            <a:fillRect/>
          </a:stretch>
        </p:blipFill>
        <p:spPr>
          <a:xfrm>
            <a:off x="164626" y="2790667"/>
            <a:ext cx="6782747" cy="3923072"/>
          </a:xfrm>
          <a:prstGeom prst="rect">
            <a:avLst/>
          </a:prstGeom>
        </p:spPr>
      </p:pic>
    </p:spTree>
    <p:extLst>
      <p:ext uri="{BB962C8B-B14F-4D97-AF65-F5344CB8AC3E}">
        <p14:creationId xmlns:p14="http://schemas.microsoft.com/office/powerpoint/2010/main" val="906134999"/>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7" name="Picture 6">
            <a:extLst>
              <a:ext uri="{FF2B5EF4-FFF2-40B4-BE49-F238E27FC236}">
                <a16:creationId xmlns="" xmlns:a16="http://schemas.microsoft.com/office/drawing/2014/main" id="{29BA0462-C33D-427C-A8A1-FA55664D91E0}"/>
              </a:ext>
            </a:extLst>
          </p:cNvPr>
          <p:cNvPicPr>
            <a:picLocks noChangeAspect="1"/>
          </p:cNvPicPr>
          <p:nvPr/>
        </p:nvPicPr>
        <p:blipFill rotWithShape="1">
          <a:blip r:embed="rId4"/>
          <a:srcRect b="61163"/>
          <a:stretch/>
        </p:blipFill>
        <p:spPr>
          <a:xfrm>
            <a:off x="156152" y="18778"/>
            <a:ext cx="6799696" cy="2663462"/>
          </a:xfrm>
          <a:prstGeom prst="rect">
            <a:avLst/>
          </a:prstGeom>
        </p:spPr>
      </p:pic>
    </p:spTree>
    <p:extLst>
      <p:ext uri="{BB962C8B-B14F-4D97-AF65-F5344CB8AC3E}">
        <p14:creationId xmlns:p14="http://schemas.microsoft.com/office/powerpoint/2010/main" val="49788524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83887A38-D003-4B84-940F-1774489B43CE}"/>
              </a:ext>
            </a:extLst>
          </p:cNvPr>
          <p:cNvSpPr>
            <a:spLocks noGrp="1"/>
          </p:cNvSpPr>
          <p:nvPr>
            <p:ph type="title"/>
          </p:nvPr>
        </p:nvSpPr>
        <p:spPr>
          <a:xfrm>
            <a:off x="838200" y="365125"/>
            <a:ext cx="10515600" cy="1325563"/>
          </a:xfrm>
        </p:spPr>
        <p:txBody>
          <a:bodyPr>
            <a:noAutofit/>
          </a:bodyPr>
          <a:lstStyle/>
          <a:p>
            <a:r>
              <a:rPr lang="en-US" sz="4800" dirty="0"/>
              <a:t>Dell Curry’s experience</a:t>
            </a:r>
          </a:p>
        </p:txBody>
      </p:sp>
      <p:pic>
        <p:nvPicPr>
          <p:cNvPr id="6" name="Content Placeholder 5" descr="A person smiling for the camera&#10;&#10;Description automatically generated with medium confidence">
            <a:extLst>
              <a:ext uri="{FF2B5EF4-FFF2-40B4-BE49-F238E27FC236}">
                <a16:creationId xmlns="" xmlns:a16="http://schemas.microsoft.com/office/drawing/2014/main" id="{C5B94AEC-37DC-4614-8434-6E86E47A7B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43742" y="2285457"/>
            <a:ext cx="3510058" cy="2324643"/>
          </a:xfrm>
        </p:spPr>
      </p:pic>
      <p:pic>
        <p:nvPicPr>
          <p:cNvPr id="7" name="Picture 6">
            <a:extLst>
              <a:ext uri="{FF2B5EF4-FFF2-40B4-BE49-F238E27FC236}">
                <a16:creationId xmlns="" xmlns:a16="http://schemas.microsoft.com/office/drawing/2014/main" id="{29BA0462-C33D-427C-A8A1-FA55664D91E0}"/>
              </a:ext>
            </a:extLst>
          </p:cNvPr>
          <p:cNvPicPr>
            <a:picLocks noChangeAspect="1"/>
          </p:cNvPicPr>
          <p:nvPr/>
        </p:nvPicPr>
        <p:blipFill rotWithShape="1">
          <a:blip r:embed="rId4"/>
          <a:srcRect b="61163"/>
          <a:stretch/>
        </p:blipFill>
        <p:spPr>
          <a:xfrm>
            <a:off x="156152" y="18778"/>
            <a:ext cx="6799696" cy="2663462"/>
          </a:xfrm>
          <a:prstGeom prst="rect">
            <a:avLst/>
          </a:prstGeom>
        </p:spPr>
      </p:pic>
      <p:pic>
        <p:nvPicPr>
          <p:cNvPr id="5" name="Picture 4">
            <a:extLst>
              <a:ext uri="{FF2B5EF4-FFF2-40B4-BE49-F238E27FC236}">
                <a16:creationId xmlns="" xmlns:a16="http://schemas.microsoft.com/office/drawing/2014/main" id="{4AE57FF2-6497-4381-B16A-8591AB8D6AF1}"/>
              </a:ext>
            </a:extLst>
          </p:cNvPr>
          <p:cNvPicPr>
            <a:picLocks noChangeAspect="1"/>
          </p:cNvPicPr>
          <p:nvPr/>
        </p:nvPicPr>
        <p:blipFill rotWithShape="1">
          <a:blip r:embed="rId4"/>
          <a:srcRect t="40889"/>
          <a:stretch/>
        </p:blipFill>
        <p:spPr>
          <a:xfrm>
            <a:off x="97732" y="0"/>
            <a:ext cx="7630486" cy="4549140"/>
          </a:xfrm>
          <a:prstGeom prst="rect">
            <a:avLst/>
          </a:prstGeom>
        </p:spPr>
      </p:pic>
    </p:spTree>
    <p:extLst>
      <p:ext uri="{BB962C8B-B14F-4D97-AF65-F5344CB8AC3E}">
        <p14:creationId xmlns:p14="http://schemas.microsoft.com/office/powerpoint/2010/main" val="1942970037"/>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humans</a:t>
            </a:r>
          </a:p>
          <a:p>
            <a:r>
              <a:rPr lang="en-US" dirty="0"/>
              <a:t>On the other hand, when there are real dangers, from which we MUST protect ourselves and our children.</a:t>
            </a:r>
          </a:p>
          <a:p>
            <a:endParaRPr lang="en-US" dirty="0"/>
          </a:p>
        </p:txBody>
      </p:sp>
      <p:sp>
        <p:nvSpPr>
          <p:cNvPr id="5" name="TextBox 4">
            <a:extLst>
              <a:ext uri="{FF2B5EF4-FFF2-40B4-BE49-F238E27FC236}">
                <a16:creationId xmlns="" xmlns:a16="http://schemas.microsoft.com/office/drawing/2014/main" id="{C47F1169-B828-4B75-B5A4-8B404B1878CF}"/>
              </a:ext>
            </a:extLst>
          </p:cNvPr>
          <p:cNvSpPr txBox="1"/>
          <p:nvPr/>
        </p:nvSpPr>
        <p:spPr>
          <a:xfrm>
            <a:off x="3200400" y="4648200"/>
            <a:ext cx="777240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dirty="0">
                <a:effectLst/>
              </a:rPr>
              <a:t>Ephesians 5:11 (NASB95) — </a:t>
            </a:r>
            <a:r>
              <a:rPr lang="en-US" sz="3200" b="1" u="none" strike="noStrike" dirty="0">
                <a:effectLst/>
              </a:rPr>
              <a:t>11</a:t>
            </a:r>
            <a:r>
              <a:rPr lang="en-US" sz="3200" u="none" strike="noStrike" dirty="0">
                <a:effectLst/>
              </a:rPr>
              <a:t> </a:t>
            </a:r>
            <a:r>
              <a:rPr lang="en-US" sz="3200" dirty="0"/>
              <a:t>Do not participate in the unfruitful deeds of darkness, but instead even expose them; </a:t>
            </a:r>
          </a:p>
        </p:txBody>
      </p:sp>
    </p:spTree>
    <p:extLst>
      <p:ext uri="{BB962C8B-B14F-4D97-AF65-F5344CB8AC3E}">
        <p14:creationId xmlns:p14="http://schemas.microsoft.com/office/powerpoint/2010/main" val="3125413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humans</a:t>
            </a:r>
          </a:p>
          <a:p>
            <a:r>
              <a:rPr lang="en-US" dirty="0"/>
              <a:t>On the other hand, when there are real dangers, from which we MUST protect ourselves and our children.</a:t>
            </a:r>
          </a:p>
          <a:p>
            <a:endParaRPr lang="en-US" dirty="0"/>
          </a:p>
        </p:txBody>
      </p:sp>
      <p:sp>
        <p:nvSpPr>
          <p:cNvPr id="5" name="TextBox 4">
            <a:extLst>
              <a:ext uri="{FF2B5EF4-FFF2-40B4-BE49-F238E27FC236}">
                <a16:creationId xmlns="" xmlns:a16="http://schemas.microsoft.com/office/drawing/2014/main" id="{C47F1169-B828-4B75-B5A4-8B404B1878CF}"/>
              </a:ext>
            </a:extLst>
          </p:cNvPr>
          <p:cNvSpPr txBox="1"/>
          <p:nvPr/>
        </p:nvSpPr>
        <p:spPr>
          <a:xfrm>
            <a:off x="3429000" y="3429000"/>
            <a:ext cx="7772400"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dirty="0">
                <a:effectLst/>
              </a:rPr>
              <a:t>Proverbs 24:10–11 (NASB95) — </a:t>
            </a:r>
            <a:r>
              <a:rPr lang="en-US" sz="3200" b="1" u="none" strike="noStrike" dirty="0">
                <a:effectLst/>
              </a:rPr>
              <a:t>10</a:t>
            </a:r>
            <a:r>
              <a:rPr lang="en-US" sz="3200" u="none" strike="noStrike" dirty="0">
                <a:effectLst/>
              </a:rPr>
              <a:t> </a:t>
            </a:r>
            <a:r>
              <a:rPr lang="en-US" sz="3200" dirty="0"/>
              <a:t>If you are slack in the day of distress, Your strength is limited. </a:t>
            </a:r>
            <a:r>
              <a:rPr lang="en-US" sz="3200" b="1" u="none" strike="noStrike" dirty="0">
                <a:effectLst/>
              </a:rPr>
              <a:t>11</a:t>
            </a:r>
            <a:r>
              <a:rPr lang="en-US" sz="3200" u="none" strike="noStrike" dirty="0">
                <a:effectLst/>
              </a:rPr>
              <a:t> </a:t>
            </a:r>
            <a:r>
              <a:rPr lang="en-US" sz="3200" dirty="0"/>
              <a:t>Deliver those who are being taken away to death, And those who are staggering to slaughter, Oh hold them back. </a:t>
            </a:r>
          </a:p>
        </p:txBody>
      </p:sp>
    </p:spTree>
    <p:extLst>
      <p:ext uri="{BB962C8B-B14F-4D97-AF65-F5344CB8AC3E}">
        <p14:creationId xmlns:p14="http://schemas.microsoft.com/office/powerpoint/2010/main" val="2969967664"/>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humans</a:t>
            </a:r>
          </a:p>
          <a:p>
            <a:r>
              <a:rPr lang="en-US" dirty="0"/>
              <a:t>Our culture is too quick to divorce</a:t>
            </a:r>
          </a:p>
          <a:p>
            <a:r>
              <a:rPr lang="en-US" dirty="0"/>
              <a:t>Physically/Sexually abused spouses and children are often too slow</a:t>
            </a:r>
          </a:p>
          <a:p>
            <a:r>
              <a:rPr lang="en-US" dirty="0"/>
              <a:t>Legal Separation is tough medicine but is needed in some cases</a:t>
            </a:r>
          </a:p>
          <a:p>
            <a:endParaRPr lang="en-US" dirty="0"/>
          </a:p>
        </p:txBody>
      </p:sp>
    </p:spTree>
    <p:extLst>
      <p:ext uri="{BB962C8B-B14F-4D97-AF65-F5344CB8AC3E}">
        <p14:creationId xmlns:p14="http://schemas.microsoft.com/office/powerpoint/2010/main" val="38393488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God?</a:t>
            </a:r>
          </a:p>
          <a:p>
            <a:r>
              <a:rPr lang="en-US" dirty="0"/>
              <a:t>He cares about every aspect of our lives</a:t>
            </a:r>
          </a:p>
          <a:p>
            <a:pPr lvl="1"/>
            <a:r>
              <a:rPr lang="en-US" dirty="0"/>
              <a:t>He knows the number of hairs on your head (Luke 12)</a:t>
            </a:r>
          </a:p>
          <a:p>
            <a:endParaRPr lang="en-US" dirty="0"/>
          </a:p>
          <a:p>
            <a:endParaRPr lang="en-US" dirty="0"/>
          </a:p>
        </p:txBody>
      </p:sp>
    </p:spTree>
    <p:extLst>
      <p:ext uri="{BB962C8B-B14F-4D97-AF65-F5344CB8AC3E}">
        <p14:creationId xmlns:p14="http://schemas.microsoft.com/office/powerpoint/2010/main" val="17912218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God?</a:t>
            </a:r>
          </a:p>
          <a:p>
            <a:r>
              <a:rPr lang="en-US" dirty="0"/>
              <a:t>He is the inventor of marriage, sex, and justice</a:t>
            </a:r>
          </a:p>
          <a:p>
            <a:endParaRPr lang="en-US" dirty="0"/>
          </a:p>
          <a:p>
            <a:endParaRPr lang="en-US" dirty="0"/>
          </a:p>
        </p:txBody>
      </p:sp>
    </p:spTree>
    <p:extLst>
      <p:ext uri="{BB962C8B-B14F-4D97-AF65-F5344CB8AC3E}">
        <p14:creationId xmlns:p14="http://schemas.microsoft.com/office/powerpoint/2010/main" val="111213280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God?</a:t>
            </a:r>
          </a:p>
          <a:p>
            <a:r>
              <a:rPr lang="en-US" dirty="0"/>
              <a:t>He wants good things for us</a:t>
            </a:r>
          </a:p>
          <a:p>
            <a:endParaRPr lang="en-US" dirty="0"/>
          </a:p>
          <a:p>
            <a:endParaRPr lang="en-US" dirty="0"/>
          </a:p>
        </p:txBody>
      </p:sp>
      <p:sp>
        <p:nvSpPr>
          <p:cNvPr id="7" name="TextBox 6">
            <a:extLst>
              <a:ext uri="{FF2B5EF4-FFF2-40B4-BE49-F238E27FC236}">
                <a16:creationId xmlns="" xmlns:a16="http://schemas.microsoft.com/office/drawing/2014/main" id="{AE56FE93-D33C-4773-96C0-E22548F3F7FC}"/>
              </a:ext>
            </a:extLst>
          </p:cNvPr>
          <p:cNvSpPr txBox="1"/>
          <p:nvPr/>
        </p:nvSpPr>
        <p:spPr>
          <a:xfrm>
            <a:off x="609600" y="3352800"/>
            <a:ext cx="10287000"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b="1" dirty="0">
                <a:effectLst/>
              </a:rPr>
              <a:t>Matthew 7:11 (NASB95) — </a:t>
            </a:r>
            <a:r>
              <a:rPr lang="en-US" sz="3600" b="1" u="none" strike="noStrike" dirty="0">
                <a:effectLst/>
              </a:rPr>
              <a:t>11</a:t>
            </a:r>
            <a:r>
              <a:rPr lang="en-US" sz="3600" u="none" strike="noStrike" dirty="0">
                <a:effectLst/>
              </a:rPr>
              <a:t> </a:t>
            </a:r>
            <a:r>
              <a:rPr lang="en-US" sz="3600" dirty="0"/>
              <a:t>“If you then, being evil, know how to give good gifts to your children, how much more will your Father who is in heaven give what is good to those who ask Him! </a:t>
            </a:r>
          </a:p>
        </p:txBody>
      </p:sp>
    </p:spTree>
    <p:extLst>
      <p:ext uri="{BB962C8B-B14F-4D97-AF65-F5344CB8AC3E}">
        <p14:creationId xmlns:p14="http://schemas.microsoft.com/office/powerpoint/2010/main" val="3706337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7C41D-6C15-4208-922D-D03384474384}"/>
              </a:ext>
            </a:extLst>
          </p:cNvPr>
          <p:cNvSpPr>
            <a:spLocks noGrp="1"/>
          </p:cNvSpPr>
          <p:nvPr>
            <p:ph type="title"/>
          </p:nvPr>
        </p:nvSpPr>
        <p:spPr/>
        <p:txBody>
          <a:bodyPr/>
          <a:lstStyle/>
          <a:p>
            <a:r>
              <a:rPr lang="en-US" dirty="0"/>
              <a:t>A very sensitive topic</a:t>
            </a:r>
          </a:p>
        </p:txBody>
      </p:sp>
      <p:sp>
        <p:nvSpPr>
          <p:cNvPr id="3" name="Content Placeholder 2">
            <a:extLst>
              <a:ext uri="{FF2B5EF4-FFF2-40B4-BE49-F238E27FC236}">
                <a16:creationId xmlns="" xmlns:a16="http://schemas.microsoft.com/office/drawing/2014/main" id="{278085B4-8410-4DE5-879B-BEADF3B0CE6F}"/>
              </a:ext>
            </a:extLst>
          </p:cNvPr>
          <p:cNvSpPr>
            <a:spLocks noGrp="1"/>
          </p:cNvSpPr>
          <p:nvPr>
            <p:ph idx="1"/>
          </p:nvPr>
        </p:nvSpPr>
        <p:spPr/>
        <p:txBody>
          <a:bodyPr/>
          <a:lstStyle/>
          <a:p>
            <a:r>
              <a:rPr lang="en-US" dirty="0"/>
              <a:t>Marriage</a:t>
            </a:r>
          </a:p>
          <a:p>
            <a:pPr lvl="1"/>
            <a:r>
              <a:rPr lang="en-US" dirty="0"/>
              <a:t>The most intimate lifelong human relationship we should have</a:t>
            </a:r>
          </a:p>
        </p:txBody>
      </p:sp>
      <p:sp>
        <p:nvSpPr>
          <p:cNvPr id="5" name="TextBox 4">
            <a:extLst>
              <a:ext uri="{FF2B5EF4-FFF2-40B4-BE49-F238E27FC236}">
                <a16:creationId xmlns="" xmlns:a16="http://schemas.microsoft.com/office/drawing/2014/main" id="{53776111-BEEC-455D-95F6-C8214F0F0829}"/>
              </a:ext>
            </a:extLst>
          </p:cNvPr>
          <p:cNvSpPr txBox="1"/>
          <p:nvPr/>
        </p:nvSpPr>
        <p:spPr>
          <a:xfrm>
            <a:off x="2133600" y="3962400"/>
            <a:ext cx="8153400"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b="1" dirty="0">
                <a:effectLst/>
              </a:rPr>
              <a:t>Genesis 2:24 (NASB95) — </a:t>
            </a:r>
            <a:r>
              <a:rPr lang="en-US" sz="3600" b="1" u="none" strike="noStrike" dirty="0">
                <a:effectLst/>
              </a:rPr>
              <a:t>24</a:t>
            </a:r>
            <a:r>
              <a:rPr lang="en-US" sz="3600" u="none" strike="noStrike" dirty="0">
                <a:effectLst/>
              </a:rPr>
              <a:t> </a:t>
            </a:r>
            <a:r>
              <a:rPr lang="en-US" sz="3600" dirty="0"/>
              <a:t>For this reason a man shall leave his father and his mother, and be joined to his wife; and they shall become one flesh. </a:t>
            </a:r>
          </a:p>
        </p:txBody>
      </p:sp>
    </p:spTree>
    <p:extLst>
      <p:ext uri="{BB962C8B-B14F-4D97-AF65-F5344CB8AC3E}">
        <p14:creationId xmlns:p14="http://schemas.microsoft.com/office/powerpoint/2010/main" val="1042814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God?</a:t>
            </a:r>
          </a:p>
          <a:p>
            <a:r>
              <a:rPr lang="en-US" dirty="0"/>
              <a:t>God cares about women’s rights</a:t>
            </a:r>
          </a:p>
          <a:p>
            <a:endParaRPr lang="en-US" dirty="0"/>
          </a:p>
          <a:p>
            <a:endParaRPr lang="en-US" dirty="0"/>
          </a:p>
        </p:txBody>
      </p:sp>
    </p:spTree>
    <p:extLst>
      <p:ext uri="{BB962C8B-B14F-4D97-AF65-F5344CB8AC3E}">
        <p14:creationId xmlns:p14="http://schemas.microsoft.com/office/powerpoint/2010/main" val="3364567898"/>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God?</a:t>
            </a:r>
          </a:p>
          <a:p>
            <a:r>
              <a:rPr lang="en-US" dirty="0"/>
              <a:t>God cares about women’s rights</a:t>
            </a:r>
          </a:p>
          <a:p>
            <a:endParaRPr lang="en-US" dirty="0"/>
          </a:p>
          <a:p>
            <a:endParaRPr lang="en-US" dirty="0"/>
          </a:p>
        </p:txBody>
      </p:sp>
      <p:sp>
        <p:nvSpPr>
          <p:cNvPr id="6" name="TextBox 5">
            <a:extLst>
              <a:ext uri="{FF2B5EF4-FFF2-40B4-BE49-F238E27FC236}">
                <a16:creationId xmlns="" xmlns:a16="http://schemas.microsoft.com/office/drawing/2014/main" id="{B8DA85F3-1368-4C86-AAB2-2312C2782922}"/>
              </a:ext>
            </a:extLst>
          </p:cNvPr>
          <p:cNvSpPr txBox="1"/>
          <p:nvPr/>
        </p:nvSpPr>
        <p:spPr>
          <a:xfrm>
            <a:off x="426940" y="3276600"/>
            <a:ext cx="10770565" cy="286232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600" b="1" dirty="0">
                <a:effectLst/>
              </a:rPr>
              <a:t>1 Peter 3:7 (NASB95) — </a:t>
            </a:r>
            <a:r>
              <a:rPr lang="en-US" sz="3600" b="1" u="none" strike="noStrike" dirty="0">
                <a:effectLst/>
              </a:rPr>
              <a:t>7</a:t>
            </a:r>
            <a:r>
              <a:rPr lang="en-US" sz="3600" u="none" strike="noStrike" dirty="0">
                <a:effectLst/>
              </a:rPr>
              <a:t> </a:t>
            </a:r>
            <a:r>
              <a:rPr lang="en-US" sz="3600" dirty="0"/>
              <a:t>You husbands in the same way, live with your wives in an understanding way, as with </a:t>
            </a:r>
            <a:r>
              <a:rPr lang="en-US" sz="3600" u="sng" dirty="0"/>
              <a:t>someone weaker</a:t>
            </a:r>
            <a:r>
              <a:rPr lang="en-US" sz="3600" dirty="0"/>
              <a:t>, since she is a woman; and show her honor as a fellow heir of the grace of life, so that your prayers will not be hindered. </a:t>
            </a:r>
          </a:p>
        </p:txBody>
      </p:sp>
      <p:pic>
        <p:nvPicPr>
          <p:cNvPr id="8" name="Picture 7">
            <a:extLst>
              <a:ext uri="{FF2B5EF4-FFF2-40B4-BE49-F238E27FC236}">
                <a16:creationId xmlns="" xmlns:a16="http://schemas.microsoft.com/office/drawing/2014/main" id="{1C0C2BBD-0E54-42D3-9C31-A2EF385CF81F}"/>
              </a:ext>
            </a:extLst>
          </p:cNvPr>
          <p:cNvPicPr>
            <a:picLocks noChangeAspect="1"/>
          </p:cNvPicPr>
          <p:nvPr/>
        </p:nvPicPr>
        <p:blipFill>
          <a:blip r:embed="rId2"/>
          <a:stretch>
            <a:fillRect/>
          </a:stretch>
        </p:blipFill>
        <p:spPr>
          <a:xfrm>
            <a:off x="4495800" y="1750392"/>
            <a:ext cx="7344800" cy="1305107"/>
          </a:xfrm>
          <a:prstGeom prst="rect">
            <a:avLst/>
          </a:prstGeom>
        </p:spPr>
      </p:pic>
      <p:cxnSp>
        <p:nvCxnSpPr>
          <p:cNvPr id="10" name="Straight Arrow Connector 9">
            <a:extLst>
              <a:ext uri="{FF2B5EF4-FFF2-40B4-BE49-F238E27FC236}">
                <a16:creationId xmlns="" xmlns:a16="http://schemas.microsoft.com/office/drawing/2014/main" id="{DAB76CA5-585D-4D01-B0C2-794C8683B877}"/>
              </a:ext>
            </a:extLst>
          </p:cNvPr>
          <p:cNvCxnSpPr/>
          <p:nvPr/>
        </p:nvCxnSpPr>
        <p:spPr>
          <a:xfrm flipV="1">
            <a:off x="4800600" y="2981507"/>
            <a:ext cx="762000" cy="15142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0158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65734-8CB5-4F78-908F-DB4680C781CF}"/>
              </a:ext>
            </a:extLst>
          </p:cNvPr>
          <p:cNvSpPr>
            <a:spLocks noGrp="1"/>
          </p:cNvSpPr>
          <p:nvPr>
            <p:ph type="title"/>
          </p:nvPr>
        </p:nvSpPr>
        <p:spPr/>
        <p:txBody>
          <a:bodyPr/>
          <a:lstStyle/>
          <a:p>
            <a:r>
              <a:rPr lang="en-US" dirty="0"/>
              <a:t>The stuff we don’t want to miss</a:t>
            </a:r>
          </a:p>
        </p:txBody>
      </p:sp>
      <p:sp>
        <p:nvSpPr>
          <p:cNvPr id="3" name="Content Placeholder 2">
            <a:extLst>
              <a:ext uri="{FF2B5EF4-FFF2-40B4-BE49-F238E27FC236}">
                <a16:creationId xmlns="" xmlns:a16="http://schemas.microsoft.com/office/drawing/2014/main" id="{EF19D668-CF7B-4994-8930-3D10077219A9}"/>
              </a:ext>
            </a:extLst>
          </p:cNvPr>
          <p:cNvSpPr>
            <a:spLocks noGrp="1"/>
          </p:cNvSpPr>
          <p:nvPr>
            <p:ph idx="1"/>
          </p:nvPr>
        </p:nvSpPr>
        <p:spPr/>
        <p:txBody>
          <a:bodyPr>
            <a:normAutofit/>
          </a:bodyPr>
          <a:lstStyle/>
          <a:p>
            <a:pPr marL="0" indent="0">
              <a:buNone/>
            </a:pPr>
            <a:r>
              <a:rPr lang="en-US" dirty="0"/>
              <a:t>What does this tell us about God?</a:t>
            </a:r>
          </a:p>
          <a:p>
            <a:r>
              <a:rPr lang="en-US" dirty="0"/>
              <a:t>God cares about women’s rights</a:t>
            </a:r>
          </a:p>
          <a:p>
            <a:endParaRPr lang="en-US" dirty="0"/>
          </a:p>
          <a:p>
            <a:endParaRPr lang="en-US" dirty="0"/>
          </a:p>
        </p:txBody>
      </p:sp>
      <p:sp>
        <p:nvSpPr>
          <p:cNvPr id="6" name="TextBox 5">
            <a:extLst>
              <a:ext uri="{FF2B5EF4-FFF2-40B4-BE49-F238E27FC236}">
                <a16:creationId xmlns="" xmlns:a16="http://schemas.microsoft.com/office/drawing/2014/main" id="{B8DA85F3-1368-4C86-AAB2-2312C2782922}"/>
              </a:ext>
            </a:extLst>
          </p:cNvPr>
          <p:cNvSpPr txBox="1"/>
          <p:nvPr/>
        </p:nvSpPr>
        <p:spPr>
          <a:xfrm>
            <a:off x="426940" y="3276600"/>
            <a:ext cx="10770565" cy="286232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600" b="1" dirty="0">
                <a:effectLst/>
              </a:rPr>
              <a:t>1 Peter 3:7 (NASB95) — </a:t>
            </a:r>
            <a:r>
              <a:rPr lang="en-US" sz="3600" b="1" u="none" strike="noStrike" dirty="0">
                <a:effectLst/>
              </a:rPr>
              <a:t>7</a:t>
            </a:r>
            <a:r>
              <a:rPr lang="en-US" sz="3600" u="none" strike="noStrike" dirty="0">
                <a:effectLst/>
              </a:rPr>
              <a:t> </a:t>
            </a:r>
            <a:r>
              <a:rPr lang="en-US" sz="3600" dirty="0"/>
              <a:t>You husbands in the same way, live with your wives in an understanding way, as with someone weaker, since she is a woman; and </a:t>
            </a:r>
            <a:r>
              <a:rPr lang="en-US" sz="3600" u="sng" dirty="0"/>
              <a:t>show her honor as a fellow heir of the grace of life, so that your prayers will not be hindered</a:t>
            </a:r>
            <a:r>
              <a:rPr lang="en-US" sz="3600" dirty="0"/>
              <a:t>. </a:t>
            </a:r>
          </a:p>
        </p:txBody>
      </p:sp>
    </p:spTree>
    <p:extLst>
      <p:ext uri="{BB962C8B-B14F-4D97-AF65-F5344CB8AC3E}">
        <p14:creationId xmlns:p14="http://schemas.microsoft.com/office/powerpoint/2010/main" val="3891349240"/>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F6D38-D2E8-49AA-BE46-6F1FEDB7D2E3}"/>
              </a:ext>
            </a:extLst>
          </p:cNvPr>
          <p:cNvSpPr>
            <a:spLocks noGrp="1"/>
          </p:cNvSpPr>
          <p:nvPr>
            <p:ph type="title"/>
          </p:nvPr>
        </p:nvSpPr>
        <p:spPr/>
        <p:txBody>
          <a:bodyPr/>
          <a:lstStyle/>
          <a:p>
            <a:r>
              <a:rPr lang="en-US" dirty="0"/>
              <a:t>The Best Guide</a:t>
            </a:r>
          </a:p>
        </p:txBody>
      </p:sp>
      <p:sp>
        <p:nvSpPr>
          <p:cNvPr id="3" name="Content Placeholder 2">
            <a:extLst>
              <a:ext uri="{FF2B5EF4-FFF2-40B4-BE49-F238E27FC236}">
                <a16:creationId xmlns="" xmlns:a16="http://schemas.microsoft.com/office/drawing/2014/main" id="{E99FA55B-246B-4F79-BF88-D8A860988822}"/>
              </a:ext>
            </a:extLst>
          </p:cNvPr>
          <p:cNvSpPr>
            <a:spLocks noGrp="1"/>
          </p:cNvSpPr>
          <p:nvPr>
            <p:ph idx="1"/>
          </p:nvPr>
        </p:nvSpPr>
        <p:spPr/>
        <p:txBody>
          <a:bodyPr/>
          <a:lstStyle/>
          <a:p>
            <a:r>
              <a:rPr lang="en-US" dirty="0"/>
              <a:t>The rule of love</a:t>
            </a:r>
          </a:p>
        </p:txBody>
      </p:sp>
      <p:sp>
        <p:nvSpPr>
          <p:cNvPr id="5" name="TextBox 4">
            <a:extLst>
              <a:ext uri="{FF2B5EF4-FFF2-40B4-BE49-F238E27FC236}">
                <a16:creationId xmlns="" xmlns:a16="http://schemas.microsoft.com/office/drawing/2014/main" id="{42CF9B85-ED48-41A0-BDEF-AFA384BCB3C5}"/>
              </a:ext>
            </a:extLst>
          </p:cNvPr>
          <p:cNvSpPr txBox="1"/>
          <p:nvPr/>
        </p:nvSpPr>
        <p:spPr>
          <a:xfrm>
            <a:off x="413657" y="2438400"/>
            <a:ext cx="11092543"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b="1" dirty="0">
                <a:effectLst/>
              </a:rPr>
              <a:t>1 Corinthians 13:4–7 (NASB95) — </a:t>
            </a:r>
            <a:r>
              <a:rPr lang="en-US" sz="3200" b="1" u="none" strike="noStrike" dirty="0">
                <a:effectLst/>
              </a:rPr>
              <a:t>4</a:t>
            </a:r>
            <a:r>
              <a:rPr lang="en-US" sz="3200" u="none" strike="noStrike" dirty="0">
                <a:effectLst/>
              </a:rPr>
              <a:t> </a:t>
            </a:r>
            <a:r>
              <a:rPr lang="en-US" sz="3200" dirty="0"/>
              <a:t>Love is patient, love is kind and is not jealous; love does not brag and is not arrogant, </a:t>
            </a:r>
            <a:r>
              <a:rPr lang="en-US" sz="3200" b="1" u="none" strike="noStrike" dirty="0">
                <a:effectLst/>
              </a:rPr>
              <a:t>5</a:t>
            </a:r>
            <a:r>
              <a:rPr lang="en-US" sz="3200" u="none" strike="noStrike" dirty="0">
                <a:effectLst/>
              </a:rPr>
              <a:t> </a:t>
            </a:r>
            <a:r>
              <a:rPr lang="en-US" sz="3200" dirty="0"/>
              <a:t>does not act unbecomingly; it does not seek its own, is not provoked, does not take into account a wrong suffered, </a:t>
            </a:r>
            <a:r>
              <a:rPr lang="en-US" sz="3200" b="1" u="none" strike="noStrike" dirty="0">
                <a:effectLst/>
              </a:rPr>
              <a:t>6</a:t>
            </a:r>
            <a:r>
              <a:rPr lang="en-US" sz="3200" u="none" strike="noStrike" dirty="0">
                <a:effectLst/>
              </a:rPr>
              <a:t> </a:t>
            </a:r>
            <a:r>
              <a:rPr lang="en-US" sz="3200" dirty="0"/>
              <a:t>does not rejoice in unrighteousness, but rejoices with the truth; </a:t>
            </a:r>
            <a:r>
              <a:rPr lang="en-US" sz="3200" b="1" u="none" strike="noStrike" dirty="0">
                <a:effectLst/>
              </a:rPr>
              <a:t>7</a:t>
            </a:r>
            <a:r>
              <a:rPr lang="en-US" sz="3200" u="none" strike="noStrike" dirty="0">
                <a:effectLst/>
              </a:rPr>
              <a:t> </a:t>
            </a:r>
            <a:r>
              <a:rPr lang="en-US" sz="3200" dirty="0"/>
              <a:t>bears all things, believes all things, hopes all things, endures all things. </a:t>
            </a:r>
          </a:p>
        </p:txBody>
      </p:sp>
    </p:spTree>
    <p:extLst>
      <p:ext uri="{BB962C8B-B14F-4D97-AF65-F5344CB8AC3E}">
        <p14:creationId xmlns:p14="http://schemas.microsoft.com/office/powerpoint/2010/main" val="60430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F6D38-D2E8-49AA-BE46-6F1FEDB7D2E3}"/>
              </a:ext>
            </a:extLst>
          </p:cNvPr>
          <p:cNvSpPr>
            <a:spLocks noGrp="1"/>
          </p:cNvSpPr>
          <p:nvPr>
            <p:ph type="title"/>
          </p:nvPr>
        </p:nvSpPr>
        <p:spPr/>
        <p:txBody>
          <a:bodyPr/>
          <a:lstStyle/>
          <a:p>
            <a:r>
              <a:rPr lang="en-US" dirty="0"/>
              <a:t>The Best Guide</a:t>
            </a:r>
          </a:p>
        </p:txBody>
      </p:sp>
      <p:sp>
        <p:nvSpPr>
          <p:cNvPr id="3" name="Content Placeholder 2">
            <a:extLst>
              <a:ext uri="{FF2B5EF4-FFF2-40B4-BE49-F238E27FC236}">
                <a16:creationId xmlns="" xmlns:a16="http://schemas.microsoft.com/office/drawing/2014/main" id="{E99FA55B-246B-4F79-BF88-D8A860988822}"/>
              </a:ext>
            </a:extLst>
          </p:cNvPr>
          <p:cNvSpPr>
            <a:spLocks noGrp="1"/>
          </p:cNvSpPr>
          <p:nvPr>
            <p:ph idx="1"/>
          </p:nvPr>
        </p:nvSpPr>
        <p:spPr/>
        <p:txBody>
          <a:bodyPr/>
          <a:lstStyle/>
          <a:p>
            <a:r>
              <a:rPr lang="en-US" dirty="0"/>
              <a:t>The rule of love</a:t>
            </a:r>
          </a:p>
          <a:p>
            <a:r>
              <a:rPr lang="en-US" dirty="0"/>
              <a:t>Get support</a:t>
            </a:r>
          </a:p>
        </p:txBody>
      </p:sp>
      <p:sp>
        <p:nvSpPr>
          <p:cNvPr id="6" name="TextBox 5">
            <a:extLst>
              <a:ext uri="{FF2B5EF4-FFF2-40B4-BE49-F238E27FC236}">
                <a16:creationId xmlns="" xmlns:a16="http://schemas.microsoft.com/office/drawing/2014/main" id="{73BF77A6-8F68-4FAB-A965-DF49D6575189}"/>
              </a:ext>
            </a:extLst>
          </p:cNvPr>
          <p:cNvSpPr txBox="1"/>
          <p:nvPr/>
        </p:nvSpPr>
        <p:spPr>
          <a:xfrm>
            <a:off x="457200" y="3352800"/>
            <a:ext cx="8382000"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b="1" dirty="0">
                <a:effectLst/>
              </a:rPr>
              <a:t>Proverbs 11:14 (NASB95) — </a:t>
            </a:r>
            <a:r>
              <a:rPr lang="en-US" sz="3600" b="1" u="none" strike="noStrike" dirty="0">
                <a:effectLst/>
              </a:rPr>
              <a:t>14</a:t>
            </a:r>
            <a:r>
              <a:rPr lang="en-US" sz="3600" u="none" strike="noStrike" dirty="0">
                <a:effectLst/>
              </a:rPr>
              <a:t> </a:t>
            </a:r>
            <a:r>
              <a:rPr lang="en-US" sz="3600" dirty="0"/>
              <a:t>Where there is no guidance the people fall, But in abundance of counselors there is victory. </a:t>
            </a:r>
          </a:p>
        </p:txBody>
      </p:sp>
    </p:spTree>
    <p:extLst>
      <p:ext uri="{BB962C8B-B14F-4D97-AF65-F5344CB8AC3E}">
        <p14:creationId xmlns:p14="http://schemas.microsoft.com/office/powerpoint/2010/main" val="1156075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F6D38-D2E8-49AA-BE46-6F1FEDB7D2E3}"/>
              </a:ext>
            </a:extLst>
          </p:cNvPr>
          <p:cNvSpPr>
            <a:spLocks noGrp="1"/>
          </p:cNvSpPr>
          <p:nvPr>
            <p:ph type="title"/>
          </p:nvPr>
        </p:nvSpPr>
        <p:spPr/>
        <p:txBody>
          <a:bodyPr/>
          <a:lstStyle/>
          <a:p>
            <a:r>
              <a:rPr lang="en-US" dirty="0"/>
              <a:t>The Best Guide</a:t>
            </a:r>
          </a:p>
        </p:txBody>
      </p:sp>
      <p:sp>
        <p:nvSpPr>
          <p:cNvPr id="3" name="Content Placeholder 2">
            <a:extLst>
              <a:ext uri="{FF2B5EF4-FFF2-40B4-BE49-F238E27FC236}">
                <a16:creationId xmlns="" xmlns:a16="http://schemas.microsoft.com/office/drawing/2014/main" id="{E99FA55B-246B-4F79-BF88-D8A860988822}"/>
              </a:ext>
            </a:extLst>
          </p:cNvPr>
          <p:cNvSpPr>
            <a:spLocks noGrp="1"/>
          </p:cNvSpPr>
          <p:nvPr>
            <p:ph idx="1"/>
          </p:nvPr>
        </p:nvSpPr>
        <p:spPr/>
        <p:txBody>
          <a:bodyPr/>
          <a:lstStyle/>
          <a:p>
            <a:r>
              <a:rPr lang="en-US" dirty="0"/>
              <a:t>The rule of love</a:t>
            </a:r>
          </a:p>
          <a:p>
            <a:r>
              <a:rPr lang="en-US" dirty="0"/>
              <a:t>Get support</a:t>
            </a:r>
          </a:p>
          <a:p>
            <a:r>
              <a:rPr lang="en-US" dirty="0"/>
              <a:t>Get right with God</a:t>
            </a:r>
          </a:p>
        </p:txBody>
      </p:sp>
      <p:sp>
        <p:nvSpPr>
          <p:cNvPr id="7" name="TextBox 6">
            <a:extLst>
              <a:ext uri="{FF2B5EF4-FFF2-40B4-BE49-F238E27FC236}">
                <a16:creationId xmlns="" xmlns:a16="http://schemas.microsoft.com/office/drawing/2014/main" id="{594AAA6C-4E8E-470D-868C-5CF827CB6ABB}"/>
              </a:ext>
            </a:extLst>
          </p:cNvPr>
          <p:cNvSpPr txBox="1"/>
          <p:nvPr/>
        </p:nvSpPr>
        <p:spPr>
          <a:xfrm>
            <a:off x="457200" y="4267200"/>
            <a:ext cx="8763000" cy="175432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600" b="1" dirty="0">
                <a:effectLst/>
              </a:rPr>
              <a:t>Philippians 4:13 (NASB95) — </a:t>
            </a:r>
            <a:r>
              <a:rPr lang="en-US" sz="3600" b="1" u="none" strike="noStrike" dirty="0">
                <a:effectLst/>
              </a:rPr>
              <a:t>13</a:t>
            </a:r>
            <a:r>
              <a:rPr lang="en-US" sz="3600" u="none" strike="noStrike" dirty="0">
                <a:effectLst/>
              </a:rPr>
              <a:t> </a:t>
            </a:r>
            <a:r>
              <a:rPr lang="en-US" sz="3600" dirty="0"/>
              <a:t>I can do all things through Him who strengthens me. </a:t>
            </a:r>
          </a:p>
        </p:txBody>
      </p:sp>
    </p:spTree>
    <p:extLst>
      <p:ext uri="{BB962C8B-B14F-4D97-AF65-F5344CB8AC3E}">
        <p14:creationId xmlns:p14="http://schemas.microsoft.com/office/powerpoint/2010/main" val="1924336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F6D38-D2E8-49AA-BE46-6F1FEDB7D2E3}"/>
              </a:ext>
            </a:extLst>
          </p:cNvPr>
          <p:cNvSpPr>
            <a:spLocks noGrp="1"/>
          </p:cNvSpPr>
          <p:nvPr>
            <p:ph type="title"/>
          </p:nvPr>
        </p:nvSpPr>
        <p:spPr/>
        <p:txBody>
          <a:bodyPr/>
          <a:lstStyle/>
          <a:p>
            <a:r>
              <a:rPr lang="en-US" dirty="0"/>
              <a:t>The Best Guide</a:t>
            </a:r>
          </a:p>
        </p:txBody>
      </p:sp>
      <p:sp>
        <p:nvSpPr>
          <p:cNvPr id="3" name="Content Placeholder 2">
            <a:extLst>
              <a:ext uri="{FF2B5EF4-FFF2-40B4-BE49-F238E27FC236}">
                <a16:creationId xmlns="" xmlns:a16="http://schemas.microsoft.com/office/drawing/2014/main" id="{E99FA55B-246B-4F79-BF88-D8A860988822}"/>
              </a:ext>
            </a:extLst>
          </p:cNvPr>
          <p:cNvSpPr>
            <a:spLocks noGrp="1"/>
          </p:cNvSpPr>
          <p:nvPr>
            <p:ph idx="1"/>
          </p:nvPr>
        </p:nvSpPr>
        <p:spPr/>
        <p:txBody>
          <a:bodyPr/>
          <a:lstStyle/>
          <a:p>
            <a:r>
              <a:rPr lang="en-US" dirty="0"/>
              <a:t>The rule of love</a:t>
            </a:r>
          </a:p>
          <a:p>
            <a:r>
              <a:rPr lang="en-US" dirty="0"/>
              <a:t>Get support</a:t>
            </a:r>
          </a:p>
          <a:p>
            <a:r>
              <a:rPr lang="en-US" dirty="0"/>
              <a:t>Get right with God</a:t>
            </a:r>
          </a:p>
          <a:p>
            <a:r>
              <a:rPr lang="en-US" dirty="0"/>
              <a:t>The easy way is almost never the best way</a:t>
            </a:r>
          </a:p>
        </p:txBody>
      </p:sp>
      <p:sp>
        <p:nvSpPr>
          <p:cNvPr id="6" name="TextBox 5">
            <a:extLst>
              <a:ext uri="{FF2B5EF4-FFF2-40B4-BE49-F238E27FC236}">
                <a16:creationId xmlns="" xmlns:a16="http://schemas.microsoft.com/office/drawing/2014/main" id="{8939699F-7BDD-48DD-AFD8-E5F99CFDEC18}"/>
              </a:ext>
            </a:extLst>
          </p:cNvPr>
          <p:cNvSpPr txBox="1"/>
          <p:nvPr/>
        </p:nvSpPr>
        <p:spPr>
          <a:xfrm>
            <a:off x="2286000" y="5029200"/>
            <a:ext cx="800100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b="1" dirty="0">
                <a:effectLst/>
              </a:rPr>
              <a:t>Proverbs 14:12 (NASB95) — </a:t>
            </a:r>
            <a:r>
              <a:rPr lang="en-US" sz="2800" b="1" u="none" strike="noStrike" dirty="0">
                <a:effectLst/>
              </a:rPr>
              <a:t>12</a:t>
            </a:r>
            <a:r>
              <a:rPr lang="en-US" sz="2800" u="none" strike="noStrike" dirty="0">
                <a:effectLst/>
              </a:rPr>
              <a:t> </a:t>
            </a:r>
            <a:r>
              <a:rPr lang="en-US" sz="2800" dirty="0"/>
              <a:t>There is a way which seems right to a man, But its end is the way of death. </a:t>
            </a:r>
          </a:p>
        </p:txBody>
      </p:sp>
    </p:spTree>
    <p:extLst>
      <p:ext uri="{BB962C8B-B14F-4D97-AF65-F5344CB8AC3E}">
        <p14:creationId xmlns:p14="http://schemas.microsoft.com/office/powerpoint/2010/main" val="725472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C4DEE-EC07-4B79-B190-E7F578B492C0}"/>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 xmlns:a16="http://schemas.microsoft.com/office/drawing/2014/main" id="{F4F356FB-13D4-4D40-B0A9-55A341B0B30F}"/>
              </a:ext>
            </a:extLst>
          </p:cNvPr>
          <p:cNvSpPr>
            <a:spLocks noGrp="1"/>
          </p:cNvSpPr>
          <p:nvPr>
            <p:ph idx="1"/>
          </p:nvPr>
        </p:nvSpPr>
        <p:spPr/>
        <p:txBody>
          <a:bodyPr/>
          <a:lstStyle/>
          <a:p>
            <a:r>
              <a:rPr lang="en-US" dirty="0"/>
              <a:t>Matthew 21 “The </a:t>
            </a:r>
            <a:r>
              <a:rPr lang="en-US"/>
              <a:t>Triumphal Entry”</a:t>
            </a:r>
            <a:endParaRPr lang="en-US" dirty="0"/>
          </a:p>
          <a:p>
            <a:endParaRPr lang="en-US" dirty="0"/>
          </a:p>
        </p:txBody>
      </p:sp>
    </p:spTree>
    <p:extLst>
      <p:ext uri="{BB962C8B-B14F-4D97-AF65-F5344CB8AC3E}">
        <p14:creationId xmlns:p14="http://schemas.microsoft.com/office/powerpoint/2010/main" val="294167599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7C41D-6C15-4208-922D-D03384474384}"/>
              </a:ext>
            </a:extLst>
          </p:cNvPr>
          <p:cNvSpPr>
            <a:spLocks noGrp="1"/>
          </p:cNvSpPr>
          <p:nvPr>
            <p:ph type="title"/>
          </p:nvPr>
        </p:nvSpPr>
        <p:spPr/>
        <p:txBody>
          <a:bodyPr/>
          <a:lstStyle/>
          <a:p>
            <a:r>
              <a:rPr lang="en-US" dirty="0"/>
              <a:t>A very sensitive topic</a:t>
            </a:r>
          </a:p>
        </p:txBody>
      </p:sp>
      <p:sp>
        <p:nvSpPr>
          <p:cNvPr id="3" name="Content Placeholder 2">
            <a:extLst>
              <a:ext uri="{FF2B5EF4-FFF2-40B4-BE49-F238E27FC236}">
                <a16:creationId xmlns="" xmlns:a16="http://schemas.microsoft.com/office/drawing/2014/main" id="{278085B4-8410-4DE5-879B-BEADF3B0CE6F}"/>
              </a:ext>
            </a:extLst>
          </p:cNvPr>
          <p:cNvSpPr>
            <a:spLocks noGrp="1"/>
          </p:cNvSpPr>
          <p:nvPr>
            <p:ph idx="1"/>
          </p:nvPr>
        </p:nvSpPr>
        <p:spPr/>
        <p:txBody>
          <a:bodyPr/>
          <a:lstStyle/>
          <a:p>
            <a:r>
              <a:rPr lang="en-US" dirty="0"/>
              <a:t>Marriage</a:t>
            </a:r>
          </a:p>
          <a:p>
            <a:pPr lvl="1"/>
            <a:r>
              <a:rPr lang="en-US" dirty="0"/>
              <a:t>The most intimate lifelong human relationship we should have</a:t>
            </a:r>
          </a:p>
          <a:p>
            <a:pPr lvl="1"/>
            <a:r>
              <a:rPr lang="en-US" dirty="0"/>
              <a:t>Clear statements from God about divorce</a:t>
            </a:r>
          </a:p>
        </p:txBody>
      </p:sp>
      <p:sp>
        <p:nvSpPr>
          <p:cNvPr id="6" name="TextBox 5">
            <a:extLst>
              <a:ext uri="{FF2B5EF4-FFF2-40B4-BE49-F238E27FC236}">
                <a16:creationId xmlns="" xmlns:a16="http://schemas.microsoft.com/office/drawing/2014/main" id="{0A485FB7-F4A8-48C8-8F02-8AE173A99B67}"/>
              </a:ext>
            </a:extLst>
          </p:cNvPr>
          <p:cNvSpPr txBox="1"/>
          <p:nvPr/>
        </p:nvSpPr>
        <p:spPr>
          <a:xfrm>
            <a:off x="767443" y="4515164"/>
            <a:ext cx="10515600"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200" dirty="0"/>
              <a:t>(Mal 2:15-16)</a:t>
            </a:r>
          </a:p>
          <a:p>
            <a:pPr algn="l" rtl="0"/>
            <a:r>
              <a:rPr lang="en-US" sz="3200" dirty="0"/>
              <a:t>…Take heed then to your spirit and let no one deal treacherously against the wife of your youth. 16“For I hate divorce,” says the Lord, the God of Israel,…</a:t>
            </a:r>
          </a:p>
        </p:txBody>
      </p:sp>
    </p:spTree>
    <p:extLst>
      <p:ext uri="{BB962C8B-B14F-4D97-AF65-F5344CB8AC3E}">
        <p14:creationId xmlns:p14="http://schemas.microsoft.com/office/powerpoint/2010/main" val="3431900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7C41D-6C15-4208-922D-D03384474384}"/>
              </a:ext>
            </a:extLst>
          </p:cNvPr>
          <p:cNvSpPr>
            <a:spLocks noGrp="1"/>
          </p:cNvSpPr>
          <p:nvPr>
            <p:ph type="title"/>
          </p:nvPr>
        </p:nvSpPr>
        <p:spPr/>
        <p:txBody>
          <a:bodyPr/>
          <a:lstStyle/>
          <a:p>
            <a:r>
              <a:rPr lang="en-US" dirty="0"/>
              <a:t>A very sensitive topic</a:t>
            </a:r>
          </a:p>
        </p:txBody>
      </p:sp>
      <p:sp>
        <p:nvSpPr>
          <p:cNvPr id="3" name="Content Placeholder 2">
            <a:extLst>
              <a:ext uri="{FF2B5EF4-FFF2-40B4-BE49-F238E27FC236}">
                <a16:creationId xmlns="" xmlns:a16="http://schemas.microsoft.com/office/drawing/2014/main" id="{278085B4-8410-4DE5-879B-BEADF3B0CE6F}"/>
              </a:ext>
            </a:extLst>
          </p:cNvPr>
          <p:cNvSpPr>
            <a:spLocks noGrp="1"/>
          </p:cNvSpPr>
          <p:nvPr>
            <p:ph idx="1"/>
          </p:nvPr>
        </p:nvSpPr>
        <p:spPr/>
        <p:txBody>
          <a:bodyPr>
            <a:normAutofit/>
          </a:bodyPr>
          <a:lstStyle/>
          <a:p>
            <a:r>
              <a:rPr lang="en-US" dirty="0"/>
              <a:t>Marriage</a:t>
            </a:r>
          </a:p>
          <a:p>
            <a:pPr lvl="1"/>
            <a:r>
              <a:rPr lang="en-US" dirty="0"/>
              <a:t>Can be the most painful relationship you will ever have</a:t>
            </a:r>
          </a:p>
          <a:p>
            <a:pPr lvl="1"/>
            <a:r>
              <a:rPr lang="en-US" dirty="0"/>
              <a:t>Can be the most rewarding human relationship</a:t>
            </a:r>
          </a:p>
          <a:p>
            <a:pPr lvl="1"/>
            <a:endParaRPr lang="en-US" dirty="0"/>
          </a:p>
        </p:txBody>
      </p:sp>
    </p:spTree>
    <p:extLst>
      <p:ext uri="{BB962C8B-B14F-4D97-AF65-F5344CB8AC3E}">
        <p14:creationId xmlns:p14="http://schemas.microsoft.com/office/powerpoint/2010/main" val="2905681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42EB0-4E3F-4296-A7EE-7B10E4418663}"/>
              </a:ext>
            </a:extLst>
          </p:cNvPr>
          <p:cNvSpPr>
            <a:spLocks noGrp="1"/>
          </p:cNvSpPr>
          <p:nvPr>
            <p:ph type="title"/>
          </p:nvPr>
        </p:nvSpPr>
        <p:spPr/>
        <p:txBody>
          <a:bodyPr/>
          <a:lstStyle/>
          <a:p>
            <a:r>
              <a:rPr lang="en-US" b="1" dirty="0">
                <a:effectLst/>
              </a:rPr>
              <a:t>Matthew 19:3 (NASB95) </a:t>
            </a:r>
            <a:endParaRPr lang="en-US" dirty="0"/>
          </a:p>
        </p:txBody>
      </p:sp>
      <p:sp>
        <p:nvSpPr>
          <p:cNvPr id="3" name="Content Placeholder 2">
            <a:extLst>
              <a:ext uri="{FF2B5EF4-FFF2-40B4-BE49-F238E27FC236}">
                <a16:creationId xmlns="" xmlns:a16="http://schemas.microsoft.com/office/drawing/2014/main" id="{7F94906B-78B9-4B3E-A50B-13DB7AC8BFB0}"/>
              </a:ext>
            </a:extLst>
          </p:cNvPr>
          <p:cNvSpPr>
            <a:spLocks noGrp="1"/>
          </p:cNvSpPr>
          <p:nvPr>
            <p:ph idx="1"/>
          </p:nvPr>
        </p:nvSpPr>
        <p:spPr/>
        <p:txBody>
          <a:bodyPr/>
          <a:lstStyle/>
          <a:p>
            <a:pPr marL="0" indent="0">
              <a:buNone/>
            </a:pPr>
            <a:r>
              <a:rPr lang="en-US" b="1" u="none" strike="noStrike" dirty="0">
                <a:effectLst/>
              </a:rPr>
              <a:t>3</a:t>
            </a:r>
            <a:r>
              <a:rPr lang="en-US" u="none" strike="noStrike" dirty="0">
                <a:effectLst/>
              </a:rPr>
              <a:t> </a:t>
            </a:r>
            <a:r>
              <a:rPr lang="en-US" dirty="0"/>
              <a:t>Some Pharisees came to Jesus, testing Him and asking, “Is it lawful for a man to divorce his wife for any reason at all?” </a:t>
            </a:r>
          </a:p>
          <a:p>
            <a:pPr marL="0" indent="0">
              <a:buNone/>
            </a:pPr>
            <a:endParaRPr lang="en-US" dirty="0"/>
          </a:p>
        </p:txBody>
      </p:sp>
    </p:spTree>
    <p:extLst>
      <p:ext uri="{BB962C8B-B14F-4D97-AF65-F5344CB8AC3E}">
        <p14:creationId xmlns:p14="http://schemas.microsoft.com/office/powerpoint/2010/main" val="169124495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0104FF-0B2E-4DD9-940F-E750FFF27294}"/>
              </a:ext>
            </a:extLst>
          </p:cNvPr>
          <p:cNvSpPr>
            <a:spLocks noGrp="1"/>
          </p:cNvSpPr>
          <p:nvPr>
            <p:ph type="title"/>
          </p:nvPr>
        </p:nvSpPr>
        <p:spPr/>
        <p:txBody>
          <a:bodyPr/>
          <a:lstStyle/>
          <a:p>
            <a:r>
              <a:rPr lang="en-US" dirty="0"/>
              <a:t>Cultural Context</a:t>
            </a:r>
          </a:p>
        </p:txBody>
      </p:sp>
      <p:sp>
        <p:nvSpPr>
          <p:cNvPr id="3" name="Content Placeholder 2">
            <a:extLst>
              <a:ext uri="{FF2B5EF4-FFF2-40B4-BE49-F238E27FC236}">
                <a16:creationId xmlns="" xmlns:a16="http://schemas.microsoft.com/office/drawing/2014/main" id="{95707C96-68F7-411D-B386-D9AD252B8312}"/>
              </a:ext>
            </a:extLst>
          </p:cNvPr>
          <p:cNvSpPr>
            <a:spLocks noGrp="1"/>
          </p:cNvSpPr>
          <p:nvPr>
            <p:ph idx="1"/>
          </p:nvPr>
        </p:nvSpPr>
        <p:spPr/>
        <p:txBody>
          <a:bodyPr/>
          <a:lstStyle/>
          <a:p>
            <a:r>
              <a:rPr lang="en-US" dirty="0"/>
              <a:t>Different Rabbi’s had different “schools”</a:t>
            </a:r>
          </a:p>
          <a:p>
            <a:r>
              <a:rPr lang="en-US" dirty="0"/>
              <a:t>A major debate in Jesus’ day</a:t>
            </a:r>
          </a:p>
          <a:p>
            <a:r>
              <a:rPr lang="en-US" dirty="0"/>
              <a:t>Hillel school vs. </a:t>
            </a:r>
            <a:r>
              <a:rPr lang="en-US" dirty="0" err="1"/>
              <a:t>Shammai</a:t>
            </a:r>
            <a:r>
              <a:rPr lang="en-US" dirty="0"/>
              <a:t> school</a:t>
            </a:r>
          </a:p>
        </p:txBody>
      </p:sp>
    </p:spTree>
    <p:extLst>
      <p:ext uri="{BB962C8B-B14F-4D97-AF65-F5344CB8AC3E}">
        <p14:creationId xmlns:p14="http://schemas.microsoft.com/office/powerpoint/2010/main" val="3359560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thm15="http://schemas.microsoft.com/office/thememl/2012/main" name="dwell best.pptx" id="{1180E361-057B-4911-A815-B3733E25829C}" vid="{0DDB6CB6-53A2-405E-8C44-8398F13140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dwell best</Template>
  <TotalTime>0</TotalTime>
  <Words>2082</Words>
  <Application>Microsoft Office PowerPoint</Application>
  <PresentationFormat>Widescreen</PresentationFormat>
  <Paragraphs>192</Paragraphs>
  <Slides>57</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Lao UI</vt:lpstr>
      <vt:lpstr>Times New Roman</vt:lpstr>
      <vt:lpstr>DwellDark</vt:lpstr>
      <vt:lpstr>PowerPoint Presentation</vt:lpstr>
      <vt:lpstr>PowerPoint Presentation</vt:lpstr>
      <vt:lpstr>Matthew 19</vt:lpstr>
      <vt:lpstr>Context</vt:lpstr>
      <vt:lpstr>A very sensitive topic</vt:lpstr>
      <vt:lpstr>A very sensitive topic</vt:lpstr>
      <vt:lpstr>A very sensitive topic</vt:lpstr>
      <vt:lpstr>Matthew 19:3 (NASB95) </vt:lpstr>
      <vt:lpstr>Cultural Context</vt:lpstr>
      <vt:lpstr>The Mishna 9:10</vt:lpstr>
      <vt:lpstr>The Mishna 9:10</vt:lpstr>
      <vt:lpstr>Deuteronomy 24:1 (NASB95) </vt:lpstr>
      <vt:lpstr>Matthew 19:3 (NASB95) </vt:lpstr>
      <vt:lpstr>Matthew 19:4–6 (NASB95) —</vt:lpstr>
      <vt:lpstr>Jesus’ answer</vt:lpstr>
      <vt:lpstr>Matthew 19:7 (NASB95) </vt:lpstr>
      <vt:lpstr>Matthew 19:8–9 (NASB95)</vt:lpstr>
      <vt:lpstr>Matthew 19:8–9 (NASB95)</vt:lpstr>
      <vt:lpstr>The Nuclear response</vt:lpstr>
      <vt:lpstr>The Nuclear response</vt:lpstr>
      <vt:lpstr>Who is the primary target</vt:lpstr>
      <vt:lpstr>Biblical Divorce</vt:lpstr>
      <vt:lpstr>Biblical Divorce</vt:lpstr>
      <vt:lpstr>Biblical Divorce</vt:lpstr>
      <vt:lpstr>Summary</vt:lpstr>
      <vt:lpstr>What about…</vt:lpstr>
      <vt:lpstr>What about…</vt:lpstr>
      <vt:lpstr>What about…</vt:lpstr>
      <vt:lpstr>An alternative</vt:lpstr>
      <vt:lpstr>The stuff we don’t want to miss</vt:lpstr>
      <vt:lpstr>The stuff we don’t want to miss</vt:lpstr>
      <vt:lpstr>The stuff we don’t want to miss</vt:lpstr>
      <vt:lpstr>The stuff we don’t want to miss</vt:lpstr>
      <vt:lpstr>Dell Curry and Sonya Curry</vt:lpstr>
      <vt:lpstr>Dell Curry and Sonya Curry</vt:lpstr>
      <vt:lpstr>Dell Curry’s experience</vt:lpstr>
      <vt:lpstr>Dell Curry’s experience</vt:lpstr>
      <vt:lpstr>Dell Curry’s experience</vt:lpstr>
      <vt:lpstr>Dell Curry’s experience</vt:lpstr>
      <vt:lpstr>Dell Curry’s experience</vt:lpstr>
      <vt:lpstr>Dell Curry’s experience</vt:lpstr>
      <vt:lpstr>Dell Curry’s experience</vt:lpstr>
      <vt:lpstr>Dell Curry’s experience</vt:lpstr>
      <vt:lpstr>The stuff we don’t want to miss</vt:lpstr>
      <vt:lpstr>The stuff we don’t want to miss</vt:lpstr>
      <vt:lpstr>The stuff we don’t want to miss</vt:lpstr>
      <vt:lpstr>The stuff we don’t want to miss</vt:lpstr>
      <vt:lpstr>The stuff we don’t want to miss</vt:lpstr>
      <vt:lpstr>The stuff we don’t want to miss</vt:lpstr>
      <vt:lpstr>The stuff we don’t want to miss</vt:lpstr>
      <vt:lpstr>The stuff we don’t want to miss</vt:lpstr>
      <vt:lpstr>The stuff we don’t want to miss</vt:lpstr>
      <vt:lpstr>The Best Guide</vt:lpstr>
      <vt:lpstr>The Best Guide</vt:lpstr>
      <vt:lpstr>The Best Guide</vt:lpstr>
      <vt:lpstr>The Best Guide</vt:lpstr>
      <vt:lpstr>Next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2021-12-09T20:20:04Z</dcterms:created>
  <dcterms:modified xsi:type="dcterms:W3CDTF">2021-12-09T20:20:12Z</dcterms:modified>
</cp:coreProperties>
</file>