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3"/>
  </p:notesMasterIdLst>
  <p:sldIdLst>
    <p:sldId id="1273" r:id="rId2"/>
    <p:sldId id="7322" r:id="rId3"/>
    <p:sldId id="7618" r:id="rId4"/>
    <p:sldId id="7620" r:id="rId5"/>
    <p:sldId id="7619" r:id="rId6"/>
    <p:sldId id="7582" r:id="rId7"/>
    <p:sldId id="7626" r:id="rId8"/>
    <p:sldId id="7583" r:id="rId9"/>
    <p:sldId id="7627" r:id="rId10"/>
    <p:sldId id="7584" r:id="rId11"/>
    <p:sldId id="7585" r:id="rId12"/>
    <p:sldId id="7579" r:id="rId13"/>
    <p:sldId id="7586" r:id="rId14"/>
    <p:sldId id="7587" r:id="rId15"/>
    <p:sldId id="7588" r:id="rId16"/>
    <p:sldId id="7589" r:id="rId17"/>
    <p:sldId id="7590" r:id="rId18"/>
    <p:sldId id="7628" r:id="rId19"/>
    <p:sldId id="7630" r:id="rId20"/>
    <p:sldId id="7629" r:id="rId21"/>
    <p:sldId id="7593" r:id="rId22"/>
    <p:sldId id="7594" r:id="rId23"/>
    <p:sldId id="7595" r:id="rId24"/>
    <p:sldId id="7631" r:id="rId25"/>
    <p:sldId id="7600" r:id="rId26"/>
    <p:sldId id="7596" r:id="rId27"/>
    <p:sldId id="7597" r:id="rId28"/>
    <p:sldId id="7632" r:id="rId29"/>
    <p:sldId id="7598" r:id="rId30"/>
    <p:sldId id="7621" r:id="rId31"/>
    <p:sldId id="7623" r:id="rId32"/>
    <p:sldId id="7624" r:id="rId33"/>
    <p:sldId id="7599" r:id="rId34"/>
    <p:sldId id="7602" r:id="rId35"/>
    <p:sldId id="7603" r:id="rId36"/>
    <p:sldId id="7604" r:id="rId37"/>
    <p:sldId id="7605" r:id="rId38"/>
    <p:sldId id="7606" r:id="rId39"/>
    <p:sldId id="7607" r:id="rId40"/>
    <p:sldId id="7617" r:id="rId41"/>
    <p:sldId id="7609" r:id="rId42"/>
    <p:sldId id="7610" r:id="rId43"/>
    <p:sldId id="7611" r:id="rId44"/>
    <p:sldId id="7612" r:id="rId45"/>
    <p:sldId id="7613" r:id="rId46"/>
    <p:sldId id="7614" r:id="rId47"/>
    <p:sldId id="7625" r:id="rId48"/>
    <p:sldId id="7616" r:id="rId49"/>
    <p:sldId id="7398" r:id="rId50"/>
    <p:sldId id="7622" r:id="rId51"/>
    <p:sldId id="6665" r:id="rId52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A336CB-3394-4B51-8014-1413EADEB24F}" v="3518" dt="2018-09-06T23:57:46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9" autoAdjust="0"/>
    <p:restoredTop sz="90476" autoAdjust="0"/>
  </p:normalViewPr>
  <p:slideViewPr>
    <p:cSldViewPr>
      <p:cViewPr varScale="1">
        <p:scale>
          <a:sx n="68" d="100"/>
          <a:sy n="68" d="100"/>
        </p:scale>
        <p:origin x="972" y="9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66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332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8866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009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0679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7924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9889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9428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3661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1182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9868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0395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7968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2712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0371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0411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1906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3447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4171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057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42385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412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071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4520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660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73875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89375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94554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6229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05125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25572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2128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16930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186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26983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12412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01992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35858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14490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87298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68095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35142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91160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33465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4411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629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7034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4940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5281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26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8" y="1775357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6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2451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1" y="63500"/>
            <a:ext cx="9990667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1" y="4921250"/>
            <a:ext cx="9990667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1" y="127000"/>
            <a:ext cx="9990667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1" y="889000"/>
            <a:ext cx="4834467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2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2" y="1812396"/>
            <a:ext cx="4882848" cy="37883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227541"/>
            <a:ext cx="3342570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4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4" y="1195920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4"/>
            <a:ext cx="60960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1" y="5088031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5" y="114300"/>
            <a:ext cx="9821333" cy="48387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8" y="127000"/>
            <a:ext cx="6117167" cy="5397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1" y="5080003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5" y="114300"/>
            <a:ext cx="9821333" cy="48387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6" y="5080003"/>
            <a:ext cx="7425266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1" y="99218"/>
            <a:ext cx="7768167" cy="624682"/>
          </a:xfrm>
        </p:spPr>
        <p:txBody>
          <a:bodyPr anchor="t"/>
          <a:lstStyle>
            <a:lvl1pPr algn="ctr">
              <a:defRPr sz="4000" b="0"/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128000" y="79377"/>
            <a:ext cx="1883833" cy="1939925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2095500"/>
            <a:ext cx="9821333" cy="3505200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69333" y="1143003"/>
            <a:ext cx="7792142" cy="876299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Bibliographic info for quote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9333" y="745069"/>
            <a:ext cx="7792142" cy="436033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Who is this person (incl. worldview)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1" y="5077871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5" y="127000"/>
            <a:ext cx="9821333" cy="6985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5" y="889000"/>
            <a:ext cx="9821333" cy="4635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5" y="127000"/>
            <a:ext cx="9821333" cy="6985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5" y="889000"/>
            <a:ext cx="9821333" cy="4064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5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/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1" y="4921250"/>
            <a:ext cx="9990667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5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5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>
                <a:ea typeface="ＭＳ Ｐゴシック" pitchFamily="34" charset="-128"/>
              </a:rPr>
              <a:t>2 </a:t>
            </a:r>
            <a:r>
              <a:rPr lang="en-US" sz="7200" dirty="0">
                <a:ea typeface="ＭＳ Ｐゴシック" pitchFamily="34" charset="-128"/>
              </a:rPr>
              <a:t>Corinthians </a:t>
            </a:r>
            <a:r>
              <a:rPr lang="en-US" sz="7200" dirty="0" smtClean="0">
                <a:ea typeface="ＭＳ Ｐゴシック" pitchFamily="34" charset="-128"/>
              </a:rPr>
              <a:t>1</a:t>
            </a:r>
            <a:endParaRPr lang="en-US" sz="7200" dirty="0">
              <a:ea typeface="ＭＳ Ｐゴシック" pitchFamily="34" charset="-128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 smtClean="0">
                <a:ea typeface="ＭＳ Ｐゴシック" pitchFamily="34" charset="-128"/>
              </a:rPr>
              <a:t>God’s Comfort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Background</a:t>
            </a:r>
          </a:p>
          <a:p>
            <a:r>
              <a:rPr lang="en-US" dirty="0" smtClean="0"/>
              <a:t>Finally…Acts 19:21 – Paul decided to go to Jerusalem, passing through Macedonia and Achaia.</a:t>
            </a:r>
          </a:p>
          <a:p>
            <a:r>
              <a:rPr lang="en-US" dirty="0" smtClean="0"/>
              <a:t>- Meets up with Titus in Macedonia 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19D916F0-34FB-44A2-934B-046979DAFE20}"/>
              </a:ext>
            </a:extLst>
          </p:cNvPr>
          <p:cNvSpPr/>
          <p:nvPr/>
        </p:nvSpPr>
        <p:spPr bwMode="auto">
          <a:xfrm>
            <a:off x="152400" y="3063776"/>
            <a:ext cx="9804400" cy="2385268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 Cor 7:5,7 – </a:t>
            </a:r>
            <a:r>
              <a:rPr lang="en-US" sz="3600" dirty="0" smtClean="0"/>
              <a:t>when we came into Macedonia…Titus…told us about your longing for me, your deep sorrow, your ardent concern for me, so that my joy was greater than ever.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Background</a:t>
            </a:r>
          </a:p>
          <a:p>
            <a:r>
              <a:rPr lang="en-US" dirty="0" smtClean="0"/>
              <a:t>2 Corinthians:</a:t>
            </a:r>
          </a:p>
          <a:p>
            <a:pPr>
              <a:buFontTx/>
              <a:buChar char="-"/>
            </a:pPr>
            <a:r>
              <a:rPr lang="en-US" dirty="0" smtClean="0"/>
              <a:t>A letter written to people who now agree with Paul but still have suspicions towards him</a:t>
            </a:r>
          </a:p>
          <a:p>
            <a:pPr>
              <a:buFontTx/>
              <a:buChar char="-"/>
            </a:pPr>
            <a:r>
              <a:rPr lang="en-US" dirty="0" smtClean="0"/>
              <a:t>If you win the argument but lose the person, you still lose</a:t>
            </a:r>
          </a:p>
          <a:p>
            <a:pPr>
              <a:buFontTx/>
              <a:buChar char="-"/>
            </a:pPr>
            <a:r>
              <a:rPr lang="en-US" dirty="0" smtClean="0"/>
              <a:t>Paul takes the time to try to quiet their suspicions – he finds a way to back off without ever backing down from the truth</a:t>
            </a:r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Paul, an apostle of Christ Jesus by the will of God, and Timothy our brother, </a:t>
            </a:r>
          </a:p>
          <a:p>
            <a:r>
              <a:rPr lang="en-US" dirty="0" smtClean="0"/>
              <a:t>To the church of God in Corinth, together with all his holy people throughout Achaia: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Paul, </a:t>
            </a:r>
            <a:r>
              <a:rPr lang="en-US" u="sng" dirty="0" smtClean="0"/>
              <a:t>an apostle of Christ Jesus</a:t>
            </a:r>
            <a:r>
              <a:rPr lang="en-US" dirty="0" smtClean="0"/>
              <a:t> by the will of God, and Timothy our brother, </a:t>
            </a:r>
          </a:p>
          <a:p>
            <a:r>
              <a:rPr lang="en-US" dirty="0" smtClean="0"/>
              <a:t>To the church of God in Corinth, together with all his holy people throughout Achaia: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Paul, an apostle of Christ Jesus </a:t>
            </a:r>
            <a:r>
              <a:rPr lang="en-US" u="sng" dirty="0" smtClean="0"/>
              <a:t>by the will of God</a:t>
            </a:r>
            <a:r>
              <a:rPr lang="en-US" dirty="0" smtClean="0"/>
              <a:t>, and Timothy our brother, </a:t>
            </a:r>
          </a:p>
          <a:p>
            <a:r>
              <a:rPr lang="en-US" dirty="0" smtClean="0"/>
              <a:t>To the church of God in Corinth, together with all his holy people throughout Achaia: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Paul, an apostle of Christ Jesus by the will of God, and Timothy our brother, </a:t>
            </a:r>
          </a:p>
          <a:p>
            <a:r>
              <a:rPr lang="en-US" u="sng" dirty="0" smtClean="0"/>
              <a:t>To the church of God in Corinth</a:t>
            </a:r>
            <a:r>
              <a:rPr lang="en-US" dirty="0" smtClean="0"/>
              <a:t>, together with all his holy people throughout Achaia: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Paul, an apostle of Christ Jesus by the will of God, and Timothy our brother, </a:t>
            </a:r>
          </a:p>
          <a:p>
            <a:r>
              <a:rPr lang="en-US" dirty="0" smtClean="0"/>
              <a:t>To the church of God in Corinth, together with all </a:t>
            </a:r>
            <a:r>
              <a:rPr lang="en-US" u="sng" dirty="0" smtClean="0"/>
              <a:t>his holy people</a:t>
            </a:r>
            <a:r>
              <a:rPr lang="en-US" dirty="0" smtClean="0"/>
              <a:t> throughout Achaia:</a:t>
            </a:r>
            <a:endParaRPr lang="en-US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xmlns="" id="{B869F8DA-383D-4AED-8AD5-1ACBF055A3AB}"/>
              </a:ext>
            </a:extLst>
          </p:cNvPr>
          <p:cNvSpPr/>
          <p:nvPr/>
        </p:nvSpPr>
        <p:spPr bwMode="auto">
          <a:xfrm>
            <a:off x="2260600" y="2571369"/>
            <a:ext cx="2590800" cy="590931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Lit: “Saints”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u="sng" dirty="0" smtClean="0"/>
              <a:t>Grace</a:t>
            </a:r>
            <a:r>
              <a:rPr lang="en-US" dirty="0" smtClean="0"/>
              <a:t> and </a:t>
            </a:r>
            <a:r>
              <a:rPr lang="en-US" u="sng" dirty="0" smtClean="0"/>
              <a:t>peace</a:t>
            </a:r>
            <a:r>
              <a:rPr lang="en-US" dirty="0" smtClean="0"/>
              <a:t> to you from God our Father and the Lord Jesus Christ.</a:t>
            </a:r>
            <a:endParaRPr lang="en-US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xmlns="" id="{B869F8DA-383D-4AED-8AD5-1ACBF055A3AB}"/>
              </a:ext>
            </a:extLst>
          </p:cNvPr>
          <p:cNvSpPr/>
          <p:nvPr/>
        </p:nvSpPr>
        <p:spPr bwMode="auto">
          <a:xfrm>
            <a:off x="1346200" y="1866901"/>
            <a:ext cx="5715000" cy="1089529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Grace = gift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Peace  = reconciliation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Praise be to the God and Father of our Lord Jesus Christ, the Father of compassion and the God of all comfort, </a:t>
            </a:r>
          </a:p>
          <a:p>
            <a:r>
              <a:rPr lang="en-US" dirty="0" smtClean="0"/>
              <a:t>4 who comforts us in all our troubles,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471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Praise be to the God and Father of our Lord Jesus Christ, the Father of compassion and the God of all comfort, </a:t>
            </a:r>
          </a:p>
          <a:p>
            <a:r>
              <a:rPr lang="en-US" dirty="0" smtClean="0"/>
              <a:t>4 who comforts us in all our troubles, </a:t>
            </a:r>
            <a:endParaRPr lang="en-US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B869F8DA-383D-4AED-8AD5-1ACBF055A3AB}"/>
              </a:ext>
            </a:extLst>
          </p:cNvPr>
          <p:cNvSpPr/>
          <p:nvPr/>
        </p:nvSpPr>
        <p:spPr bwMode="auto">
          <a:xfrm>
            <a:off x="6070600" y="723901"/>
            <a:ext cx="2438400" cy="590931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protection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B869F8DA-383D-4AED-8AD5-1ACBF055A3AB}"/>
              </a:ext>
            </a:extLst>
          </p:cNvPr>
          <p:cNvSpPr/>
          <p:nvPr/>
        </p:nvSpPr>
        <p:spPr bwMode="auto">
          <a:xfrm>
            <a:off x="1574800" y="1809370"/>
            <a:ext cx="6096000" cy="590931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keeps us from all suffering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589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Background</a:t>
            </a:r>
          </a:p>
          <a:p>
            <a:pPr>
              <a:buFontTx/>
              <a:buChar char="-"/>
            </a:pPr>
            <a:r>
              <a:rPr lang="en-US" dirty="0" smtClean="0"/>
              <a:t>Acts 18: Paul plants the church in Corinth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risleyc\Desktop\20180620023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300" y="1314450"/>
            <a:ext cx="6667500" cy="4057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Oval 8"/>
          <p:cNvSpPr/>
          <p:nvPr/>
        </p:nvSpPr>
        <p:spPr bwMode="auto">
          <a:xfrm>
            <a:off x="6985000" y="4533900"/>
            <a:ext cx="838200" cy="685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3860800" y="2705100"/>
            <a:ext cx="838200" cy="685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Praise be to the God and Father of our Lord Jesus Christ, the Father of compassion and the God of all comfort, </a:t>
            </a:r>
          </a:p>
          <a:p>
            <a:r>
              <a:rPr lang="en-US" dirty="0" smtClean="0"/>
              <a:t>4 who comforts us in all our troubles, </a:t>
            </a:r>
            <a:endParaRPr lang="en-US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B869F8DA-383D-4AED-8AD5-1ACBF055A3AB}"/>
              </a:ext>
            </a:extLst>
          </p:cNvPr>
          <p:cNvSpPr/>
          <p:nvPr/>
        </p:nvSpPr>
        <p:spPr bwMode="auto">
          <a:xfrm>
            <a:off x="6070600" y="723901"/>
            <a:ext cx="2438400" cy="590931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protection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B869F8DA-383D-4AED-8AD5-1ACBF055A3AB}"/>
              </a:ext>
            </a:extLst>
          </p:cNvPr>
          <p:cNvSpPr/>
          <p:nvPr/>
        </p:nvSpPr>
        <p:spPr bwMode="auto">
          <a:xfrm>
            <a:off x="1574800" y="1809370"/>
            <a:ext cx="6096000" cy="590931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keeps us from all suffering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xmlns="" id="{B869F8DA-383D-4AED-8AD5-1ACBF055A3AB}"/>
              </a:ext>
            </a:extLst>
          </p:cNvPr>
          <p:cNvSpPr/>
          <p:nvPr/>
        </p:nvSpPr>
        <p:spPr bwMode="auto">
          <a:xfrm>
            <a:off x="965200" y="3180971"/>
            <a:ext cx="5715000" cy="1588127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Our world is allergic to suffering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 smtClean="0">
                <a:solidFill>
                  <a:schemeClr val="bg1"/>
                </a:solidFill>
              </a:rPr>
              <a:t>I </a:t>
            </a:r>
            <a:r>
              <a:rPr lang="en-US" sz="3600" dirty="0" smtClean="0">
                <a:solidFill>
                  <a:schemeClr val="bg1"/>
                </a:solidFill>
              </a:rPr>
              <a:t>am bad at suffering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792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  <p:bldP spid="9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Praise be to the God and Father of our Lord Jesus Christ, the Father of compassion and the God of all comfort, </a:t>
            </a:r>
          </a:p>
          <a:p>
            <a:r>
              <a:rPr lang="en-US" dirty="0" smtClean="0"/>
              <a:t>4 who comforts us in all our troubles, 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passage can re-orient our perspective on suffering by teaching us:</a:t>
            </a:r>
          </a:p>
          <a:p>
            <a:pPr marL="742950" indent="-742950">
              <a:buAutoNum type="arabicPeriod"/>
            </a:pPr>
            <a:r>
              <a:rPr lang="en-US" dirty="0" smtClean="0"/>
              <a:t>We are going to suffer</a:t>
            </a:r>
          </a:p>
          <a:p>
            <a:pPr marL="1143000" lvl="1" indent="-742950">
              <a:buAutoNum type="arabicPeriod"/>
            </a:pPr>
            <a:r>
              <a:rPr lang="en-US" dirty="0" smtClean="0"/>
              <a:t>Some suffering </a:t>
            </a:r>
            <a:r>
              <a:rPr lang="en-US" i="1" dirty="0" smtClean="0"/>
              <a:t>increases </a:t>
            </a:r>
            <a:r>
              <a:rPr lang="en-US" dirty="0" smtClean="0"/>
              <a:t>if we follow God:</a:t>
            </a:r>
            <a:endParaRPr lang="en-US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B869F8DA-383D-4AED-8AD5-1ACBF055A3AB}"/>
              </a:ext>
            </a:extLst>
          </p:cNvPr>
          <p:cNvSpPr/>
          <p:nvPr/>
        </p:nvSpPr>
        <p:spPr bwMode="auto">
          <a:xfrm>
            <a:off x="965200" y="2400301"/>
            <a:ext cx="5943600" cy="3194721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-Persecution</a:t>
            </a:r>
          </a:p>
          <a:p>
            <a:pPr marL="174625" indent="-174625">
              <a:lnSpc>
                <a:spcPct val="90000"/>
              </a:lnSpc>
            </a:pPr>
            <a:r>
              <a:rPr lang="en-US" sz="3200" i="1" dirty="0" smtClean="0">
                <a:solidFill>
                  <a:schemeClr val="bg1"/>
                </a:solidFill>
              </a:rPr>
              <a:t>-</a:t>
            </a:r>
            <a:r>
              <a:rPr lang="en-US" sz="3200" dirty="0" smtClean="0">
                <a:solidFill>
                  <a:schemeClr val="bg1"/>
                </a:solidFill>
              </a:rPr>
              <a:t>Anger/resentment</a:t>
            </a:r>
          </a:p>
          <a:p>
            <a:pPr marL="174625" indent="-174625"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-Rejection</a:t>
            </a:r>
          </a:p>
          <a:p>
            <a:pPr marL="174625" indent="-174625"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-Sacrifice (e.g. loss of sleep)</a:t>
            </a:r>
          </a:p>
          <a:p>
            <a:pPr marL="174625" indent="-174625"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-Failure</a:t>
            </a:r>
          </a:p>
          <a:p>
            <a:pPr marL="174625" indent="-174625"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-Oppression from Satan</a:t>
            </a:r>
          </a:p>
          <a:p>
            <a:pPr marL="174625" indent="-174625"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-Overwhelming confusion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passage can re-orient our perspective on suffering by teaching us:</a:t>
            </a:r>
          </a:p>
          <a:p>
            <a:pPr marL="742950" indent="-742950">
              <a:buAutoNum type="arabicPeriod"/>
            </a:pPr>
            <a:r>
              <a:rPr lang="en-US" dirty="0" smtClean="0"/>
              <a:t>We are going to suffer</a:t>
            </a:r>
          </a:p>
          <a:p>
            <a:pPr marL="1143000" lvl="1" indent="-742950">
              <a:buAutoNum type="arabicPeriod"/>
            </a:pPr>
            <a:r>
              <a:rPr lang="en-US" dirty="0" smtClean="0"/>
              <a:t>Some suffering </a:t>
            </a:r>
            <a:r>
              <a:rPr lang="en-US" i="1" dirty="0" smtClean="0"/>
              <a:t>increases </a:t>
            </a:r>
            <a:r>
              <a:rPr lang="en-US" dirty="0" smtClean="0"/>
              <a:t>if we follow God</a:t>
            </a:r>
          </a:p>
          <a:p>
            <a:pPr marL="1143000" lvl="1" indent="-742950">
              <a:buAutoNum type="arabicPeriod"/>
            </a:pPr>
            <a:r>
              <a:rPr lang="en-US" dirty="0" smtClean="0"/>
              <a:t>You can avoid some suffering, but not all (until the new heavens and new earth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passage can re-orient our perspective on suffering by teaching us:</a:t>
            </a:r>
          </a:p>
          <a:p>
            <a:pPr marL="742950" indent="-742950">
              <a:buAutoNum type="arabicPeriod"/>
            </a:pPr>
            <a:r>
              <a:rPr lang="en-US" dirty="0" smtClean="0"/>
              <a:t>We are going to suffer</a:t>
            </a:r>
          </a:p>
          <a:p>
            <a:pPr marL="1143000" lvl="1" indent="-742950">
              <a:buAutoNum type="arabicPeriod"/>
            </a:pPr>
            <a:r>
              <a:rPr lang="en-US" dirty="0" smtClean="0"/>
              <a:t>Some suffering </a:t>
            </a:r>
            <a:r>
              <a:rPr lang="en-US" i="1" dirty="0" smtClean="0"/>
              <a:t>increases </a:t>
            </a:r>
            <a:r>
              <a:rPr lang="en-US" dirty="0" smtClean="0"/>
              <a:t>if we follow God</a:t>
            </a:r>
          </a:p>
          <a:p>
            <a:pPr marL="1143000" lvl="1" indent="-742950">
              <a:buAutoNum type="arabicPeriod"/>
            </a:pPr>
            <a:r>
              <a:rPr lang="en-US" dirty="0" smtClean="0"/>
              <a:t>You can avoid some suffering, but not all (until the new heavens and new earth)</a:t>
            </a:r>
          </a:p>
          <a:p>
            <a:pPr marL="1143000" lvl="1" indent="-742950">
              <a:buAutoNum type="arabicPeriod"/>
            </a:pPr>
            <a:r>
              <a:rPr lang="en-US" dirty="0" smtClean="0"/>
              <a:t>It does help to be prepared</a:t>
            </a: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19D916F0-34FB-44A2-934B-046979DAFE20}"/>
              </a:ext>
            </a:extLst>
          </p:cNvPr>
          <p:cNvSpPr/>
          <p:nvPr/>
        </p:nvSpPr>
        <p:spPr bwMode="auto">
          <a:xfrm>
            <a:off x="228600" y="3998774"/>
            <a:ext cx="9804400" cy="1754326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 Peter 4:1 – </a:t>
            </a:r>
            <a:r>
              <a:rPr lang="en-US" sz="3600" dirty="0" smtClean="0"/>
              <a:t>Therefore, since Christ has suffered in the flesh, arm yourselves also with the same purpose</a:t>
            </a:r>
          </a:p>
        </p:txBody>
      </p:sp>
    </p:spTree>
    <p:extLst>
      <p:ext uri="{BB962C8B-B14F-4D97-AF65-F5344CB8AC3E}">
        <p14:creationId xmlns:p14="http://schemas.microsoft.com/office/powerpoint/2010/main" val="4079823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passage can re-orient our perspective on suffering by teaching us:</a:t>
            </a:r>
          </a:p>
          <a:p>
            <a:pPr marL="742950" indent="-742950">
              <a:buAutoNum type="arabicPeriod"/>
            </a:pPr>
            <a:r>
              <a:rPr lang="en-US" dirty="0" smtClean="0"/>
              <a:t>We are going to suffer</a:t>
            </a:r>
          </a:p>
          <a:p>
            <a:pPr marL="1143000" lvl="1" indent="-742950">
              <a:buAutoNum type="arabicPeriod"/>
            </a:pPr>
            <a:r>
              <a:rPr lang="en-US" dirty="0" smtClean="0"/>
              <a:t>Some suffering </a:t>
            </a:r>
            <a:r>
              <a:rPr lang="en-US" i="1" dirty="0" smtClean="0"/>
              <a:t>increases </a:t>
            </a:r>
            <a:r>
              <a:rPr lang="en-US" dirty="0" smtClean="0"/>
              <a:t>if we follow God</a:t>
            </a:r>
          </a:p>
          <a:p>
            <a:pPr marL="1143000" lvl="1" indent="-742950">
              <a:buAutoNum type="arabicPeriod"/>
            </a:pPr>
            <a:r>
              <a:rPr lang="en-US" dirty="0" smtClean="0"/>
              <a:t>You can avoid some suffering, but not all (until the new heavens and new earth)</a:t>
            </a:r>
          </a:p>
          <a:p>
            <a:pPr marL="1143000" lvl="1" indent="-742950">
              <a:buAutoNum type="arabicPeriod"/>
            </a:pPr>
            <a:r>
              <a:rPr lang="en-US" dirty="0" smtClean="0"/>
              <a:t>It does help to be prepared</a:t>
            </a: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19D916F0-34FB-44A2-934B-046979DAFE20}"/>
              </a:ext>
            </a:extLst>
          </p:cNvPr>
          <p:cNvSpPr/>
          <p:nvPr/>
        </p:nvSpPr>
        <p:spPr bwMode="auto">
          <a:xfrm>
            <a:off x="228600" y="3998774"/>
            <a:ext cx="9804400" cy="1754326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 Peter 4:12 – </a:t>
            </a:r>
            <a:r>
              <a:rPr lang="en-US" sz="3600" dirty="0" smtClean="0"/>
              <a:t>Beloved, do not be surprised at the fiery ordeal among you…as though some strange thing were happening to you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passage can re-orient our perspective on suffering by teaching us: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dirty="0" smtClean="0"/>
              <a:t>God comforts us in our suffering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19D916F0-34FB-44A2-934B-046979DAFE20}"/>
              </a:ext>
            </a:extLst>
          </p:cNvPr>
          <p:cNvSpPr/>
          <p:nvPr/>
        </p:nvSpPr>
        <p:spPr bwMode="auto">
          <a:xfrm>
            <a:off x="228600" y="2171700"/>
            <a:ext cx="9804400" cy="1754326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Ps 23:4 – Even though I walk through the darkest valley, I will fear no evil,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For you are with me.</a:t>
            </a:r>
            <a:endParaRPr lang="en-US" sz="36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Praise be to the God and Father of our Lord Jesus Christ, the Father of compassion and the God of all comfort, </a:t>
            </a:r>
          </a:p>
          <a:p>
            <a:r>
              <a:rPr lang="en-US" dirty="0" smtClean="0"/>
              <a:t>4 who comforts us in all our troubles, </a:t>
            </a:r>
            <a:endParaRPr lang="en-US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B869F8DA-383D-4AED-8AD5-1ACBF055A3AB}"/>
              </a:ext>
            </a:extLst>
          </p:cNvPr>
          <p:cNvSpPr/>
          <p:nvPr/>
        </p:nvSpPr>
        <p:spPr bwMode="auto">
          <a:xfrm>
            <a:off x="50800" y="2647570"/>
            <a:ext cx="4572000" cy="590931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This is not Buddhism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Praise be to the God and Father of our Lord Jesus Christ, the Father of compassion and the God of all comfort, </a:t>
            </a:r>
          </a:p>
          <a:p>
            <a:r>
              <a:rPr lang="en-US" dirty="0" smtClean="0"/>
              <a:t>4 who comforts us in all our troubles, </a:t>
            </a:r>
            <a:endParaRPr lang="en-US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B869F8DA-383D-4AED-8AD5-1ACBF055A3AB}"/>
              </a:ext>
            </a:extLst>
          </p:cNvPr>
          <p:cNvSpPr/>
          <p:nvPr/>
        </p:nvSpPr>
        <p:spPr bwMode="auto">
          <a:xfrm>
            <a:off x="50800" y="2647570"/>
            <a:ext cx="4572000" cy="590931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This is not Buddhism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risleyc\Desktop\g3akk00rw7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201" y="1347788"/>
            <a:ext cx="5429250" cy="3590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08770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Praise be to the God and Father of our Lord Jesus Christ, the Father of </a:t>
            </a:r>
            <a:r>
              <a:rPr lang="en-US" u="sng" dirty="0" smtClean="0"/>
              <a:t>compassion</a:t>
            </a:r>
            <a:r>
              <a:rPr lang="en-US" dirty="0" smtClean="0"/>
              <a:t> and the God of all </a:t>
            </a:r>
            <a:r>
              <a:rPr lang="en-US" u="sng" dirty="0" smtClean="0"/>
              <a:t>comfort</a:t>
            </a:r>
            <a:r>
              <a:rPr lang="en-US" dirty="0" smtClean="0"/>
              <a:t>, </a:t>
            </a:r>
          </a:p>
          <a:p>
            <a:r>
              <a:rPr lang="en-US" dirty="0" smtClean="0"/>
              <a:t>4 who </a:t>
            </a:r>
            <a:r>
              <a:rPr lang="en-US" u="sng" dirty="0" smtClean="0"/>
              <a:t>comforts</a:t>
            </a:r>
            <a:r>
              <a:rPr lang="en-US" dirty="0" smtClean="0"/>
              <a:t> us in all our troubles, </a:t>
            </a:r>
            <a:endParaRPr lang="en-US" dirty="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B869F8DA-383D-4AED-8AD5-1ACBF055A3AB}"/>
              </a:ext>
            </a:extLst>
          </p:cNvPr>
          <p:cNvSpPr/>
          <p:nvPr/>
        </p:nvSpPr>
        <p:spPr bwMode="auto">
          <a:xfrm>
            <a:off x="965200" y="3180970"/>
            <a:ext cx="7696200" cy="1588127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Comfort = </a:t>
            </a:r>
            <a:r>
              <a:rPr lang="en-US" sz="3600" i="1" dirty="0" err="1" smtClean="0">
                <a:solidFill>
                  <a:schemeClr val="bg1"/>
                </a:solidFill>
              </a:rPr>
              <a:t>parakaleo</a:t>
            </a:r>
            <a:r>
              <a:rPr lang="en-US" sz="3600" dirty="0" smtClean="0">
                <a:solidFill>
                  <a:schemeClr val="bg1"/>
                </a:solidFill>
              </a:rPr>
              <a:t> – “To come alongside; to urge, implore, exhort”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This is available thru the Holy Spirit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Background</a:t>
            </a:r>
          </a:p>
          <a:p>
            <a:pPr>
              <a:buFontTx/>
              <a:buChar char="-"/>
            </a:pPr>
            <a:r>
              <a:rPr lang="en-US" dirty="0" smtClean="0"/>
              <a:t>Acts 18: Paul plants the church in Corinth</a:t>
            </a:r>
          </a:p>
          <a:p>
            <a:pPr>
              <a:buFontTx/>
              <a:buChar char="-"/>
            </a:pPr>
            <a:r>
              <a:rPr lang="en-US" dirty="0" smtClean="0"/>
              <a:t>He stays for about 1.5-2 years and then heads home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19D916F0-34FB-44A2-934B-046979DAFE20}"/>
              </a:ext>
            </a:extLst>
          </p:cNvPr>
          <p:cNvSpPr/>
          <p:nvPr/>
        </p:nvSpPr>
        <p:spPr bwMode="auto">
          <a:xfrm>
            <a:off x="355600" y="2628900"/>
            <a:ext cx="9448800" cy="2862322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Acts 18:11,18-19 – </a:t>
            </a:r>
            <a:r>
              <a:rPr lang="en-US" sz="3600" dirty="0" smtClean="0"/>
              <a:t>So Paul stayed in Corinth for a year and a half, teaching them the word of God…Paul stayed on in Corinth for some time. Then he left the brothers and sisters and sailed for Syria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Praise be to the God and Father of our Lord Jesus Christ, the Father of </a:t>
            </a:r>
            <a:r>
              <a:rPr lang="en-US" u="sng" dirty="0" smtClean="0"/>
              <a:t>compassion</a:t>
            </a:r>
            <a:r>
              <a:rPr lang="en-US" dirty="0" smtClean="0"/>
              <a:t> and the God of all </a:t>
            </a:r>
            <a:r>
              <a:rPr lang="en-US" u="sng" dirty="0" smtClean="0"/>
              <a:t>comfort</a:t>
            </a:r>
            <a:r>
              <a:rPr lang="en-US" dirty="0" smtClean="0"/>
              <a:t>, </a:t>
            </a:r>
          </a:p>
          <a:p>
            <a:r>
              <a:rPr lang="en-US" dirty="0" smtClean="0"/>
              <a:t>4 who </a:t>
            </a:r>
            <a:r>
              <a:rPr lang="en-US" u="sng" dirty="0" smtClean="0"/>
              <a:t>comforts</a:t>
            </a:r>
            <a:r>
              <a:rPr lang="en-US" dirty="0" smtClean="0"/>
              <a:t> us in all our troubles, </a:t>
            </a:r>
            <a:endParaRPr lang="en-US" dirty="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B869F8DA-383D-4AED-8AD5-1ACBF055A3AB}"/>
              </a:ext>
            </a:extLst>
          </p:cNvPr>
          <p:cNvSpPr/>
          <p:nvPr/>
        </p:nvSpPr>
        <p:spPr bwMode="auto">
          <a:xfrm>
            <a:off x="965200" y="3180969"/>
            <a:ext cx="5791200" cy="2086725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How?</a:t>
            </a:r>
          </a:p>
          <a:p>
            <a:pPr marL="174625" indent="-174625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Eternal perspective </a:t>
            </a:r>
            <a:r>
              <a:rPr lang="en-US" sz="2400" dirty="0" smtClean="0">
                <a:solidFill>
                  <a:schemeClr val="bg1"/>
                </a:solidFill>
              </a:rPr>
              <a:t>(camping)</a:t>
            </a:r>
          </a:p>
          <a:p>
            <a:pPr marL="174625" indent="-174625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Joy in relationships</a:t>
            </a:r>
          </a:p>
          <a:p>
            <a:pPr marL="174625" indent="-174625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His word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9334" y="5077871"/>
            <a:ext cx="4741334" cy="535531"/>
          </a:xfrm>
        </p:spPr>
        <p:txBody>
          <a:bodyPr/>
          <a:lstStyle/>
          <a:p>
            <a:r>
              <a:rPr lang="en-US" dirty="0" smtClean="0"/>
              <a:t>Isaiah 43:1-3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now, this is what the Lord says— </a:t>
            </a:r>
          </a:p>
          <a:p>
            <a:r>
              <a:rPr lang="en-US" dirty="0" smtClean="0"/>
              <a:t>he who created you, Jacob,  he who formed you, Israel: </a:t>
            </a:r>
          </a:p>
          <a:p>
            <a:r>
              <a:rPr lang="en-US" dirty="0" smtClean="0"/>
              <a:t>“Do not fear, for I have redeemed you; </a:t>
            </a:r>
          </a:p>
          <a:p>
            <a:r>
              <a:rPr lang="en-US" dirty="0" smtClean="0"/>
              <a:t>I have summoned you by name; you are mine. </a:t>
            </a:r>
          </a:p>
        </p:txBody>
      </p:sp>
    </p:spTree>
    <p:extLst>
      <p:ext uri="{BB962C8B-B14F-4D97-AF65-F5344CB8AC3E}">
        <p14:creationId xmlns:p14="http://schemas.microsoft.com/office/powerpoint/2010/main" val="72023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9334" y="5077871"/>
            <a:ext cx="4741334" cy="535531"/>
          </a:xfrm>
        </p:spPr>
        <p:txBody>
          <a:bodyPr/>
          <a:lstStyle/>
          <a:p>
            <a:r>
              <a:rPr lang="en-US" dirty="0" smtClean="0"/>
              <a:t>Isaiah 43:1-3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When you pass thru the water, I will be with you; </a:t>
            </a:r>
          </a:p>
          <a:p>
            <a:r>
              <a:rPr lang="en-US" dirty="0" smtClean="0"/>
              <a:t>and when you pass through the rivers, </a:t>
            </a:r>
          </a:p>
          <a:p>
            <a:r>
              <a:rPr lang="en-US" dirty="0" smtClean="0"/>
              <a:t>they will not sweep over you. </a:t>
            </a:r>
          </a:p>
          <a:p>
            <a:r>
              <a:rPr lang="en-US" dirty="0" smtClean="0"/>
              <a:t>When you walk through the fire, </a:t>
            </a:r>
          </a:p>
          <a:p>
            <a:r>
              <a:rPr lang="en-US" dirty="0" smtClean="0"/>
              <a:t>you will not be burned; </a:t>
            </a:r>
          </a:p>
          <a:p>
            <a:r>
              <a:rPr lang="en-US" dirty="0" smtClean="0"/>
              <a:t>the flames will not set you ablaze. </a:t>
            </a:r>
            <a:endParaRPr lang="en-US" baseline="30000" dirty="0" smtClean="0"/>
          </a:p>
          <a:p>
            <a:r>
              <a:rPr lang="en-US" baseline="30000" dirty="0" smtClean="0"/>
              <a:t>3</a:t>
            </a:r>
            <a:r>
              <a:rPr lang="en-US" dirty="0" smtClean="0"/>
              <a:t> For I am Yahweh your God</a:t>
            </a:r>
          </a:p>
        </p:txBody>
      </p:sp>
    </p:spTree>
    <p:extLst>
      <p:ext uri="{BB962C8B-B14F-4D97-AF65-F5344CB8AC3E}">
        <p14:creationId xmlns:p14="http://schemas.microsoft.com/office/powerpoint/2010/main" val="7202382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Praise be to the God and Father of our Lord Jesus Christ, the Father of </a:t>
            </a:r>
            <a:r>
              <a:rPr lang="en-US" u="sng" dirty="0" smtClean="0"/>
              <a:t>compassion</a:t>
            </a:r>
            <a:r>
              <a:rPr lang="en-US" dirty="0" smtClean="0"/>
              <a:t> and the God of all </a:t>
            </a:r>
            <a:r>
              <a:rPr lang="en-US" u="sng" dirty="0" smtClean="0"/>
              <a:t>comfort</a:t>
            </a:r>
            <a:r>
              <a:rPr lang="en-US" dirty="0" smtClean="0"/>
              <a:t>, </a:t>
            </a:r>
          </a:p>
          <a:p>
            <a:r>
              <a:rPr lang="en-US" dirty="0" smtClean="0"/>
              <a:t>4 who </a:t>
            </a:r>
            <a:r>
              <a:rPr lang="en-US" u="sng" dirty="0" smtClean="0"/>
              <a:t>comforts</a:t>
            </a:r>
            <a:r>
              <a:rPr lang="en-US" dirty="0" smtClean="0"/>
              <a:t> us in all our troubles, </a:t>
            </a:r>
            <a:endParaRPr lang="en-US" dirty="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B869F8DA-383D-4AED-8AD5-1ACBF055A3AB}"/>
              </a:ext>
            </a:extLst>
          </p:cNvPr>
          <p:cNvSpPr/>
          <p:nvPr/>
        </p:nvSpPr>
        <p:spPr bwMode="auto">
          <a:xfrm>
            <a:off x="965200" y="3180970"/>
            <a:ext cx="7391400" cy="590931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What if the suffering is my fault?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19D916F0-34FB-44A2-934B-046979DAFE20}"/>
              </a:ext>
            </a:extLst>
          </p:cNvPr>
          <p:cNvSpPr/>
          <p:nvPr/>
        </p:nvSpPr>
        <p:spPr bwMode="auto">
          <a:xfrm>
            <a:off x="177800" y="3848100"/>
            <a:ext cx="9804400" cy="1754326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ECECEC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ECECEC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ECECEC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ECECEC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ECECEC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rgbClr val="ECECEC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rgbClr val="ECECEC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rgbClr val="ECECEC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rgbClr val="ECECEC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</a:rPr>
              <a:t>1 Peter 3:17 – </a:t>
            </a:r>
            <a:r>
              <a:rPr lang="en-US" sz="3600" dirty="0" smtClean="0"/>
              <a:t>For it is better, if God should will is so, that you suffer for doing what is right rather than for doing what is wrong.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Praise be to the God and Father of our Lord Jesus Christ, the Father of </a:t>
            </a:r>
            <a:r>
              <a:rPr lang="en-US" u="sng" dirty="0" smtClean="0"/>
              <a:t>compassion</a:t>
            </a:r>
            <a:r>
              <a:rPr lang="en-US" dirty="0" smtClean="0"/>
              <a:t> and the God of all </a:t>
            </a:r>
            <a:r>
              <a:rPr lang="en-US" u="sng" dirty="0" smtClean="0"/>
              <a:t>comfort</a:t>
            </a:r>
            <a:r>
              <a:rPr lang="en-US" dirty="0" smtClean="0"/>
              <a:t>, </a:t>
            </a:r>
          </a:p>
          <a:p>
            <a:r>
              <a:rPr lang="en-US" dirty="0" smtClean="0"/>
              <a:t>4 who </a:t>
            </a:r>
            <a:r>
              <a:rPr lang="en-US" u="sng" dirty="0" smtClean="0"/>
              <a:t>comforts</a:t>
            </a:r>
            <a:r>
              <a:rPr lang="en-US" dirty="0" smtClean="0"/>
              <a:t> us in all our troubles, </a:t>
            </a:r>
            <a:endParaRPr lang="en-US" dirty="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B869F8DA-383D-4AED-8AD5-1ACBF055A3AB}"/>
              </a:ext>
            </a:extLst>
          </p:cNvPr>
          <p:cNvSpPr/>
          <p:nvPr/>
        </p:nvSpPr>
        <p:spPr bwMode="auto">
          <a:xfrm>
            <a:off x="965200" y="3180970"/>
            <a:ext cx="7391400" cy="1089529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But the most counterintuitive truth is next: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that we can comfort those in any trouble with the comfort we ourselves receive from God. </a:t>
            </a:r>
          </a:p>
          <a:p>
            <a:r>
              <a:rPr lang="en-US" dirty="0" smtClean="0"/>
              <a:t>5 For just as we share abundantly in the sufferings of Christ, so also our comfort abounds through Christ. 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If we are distressed, it is for your comfort and salvation; if we are comforted, it is for your comfort, which produces in you patient endurance of the same sufferings we suffer.</a:t>
            </a:r>
          </a:p>
          <a:p>
            <a:r>
              <a:rPr lang="en-US" dirty="0" smtClean="0"/>
              <a:t> 7 And our hope for you is firm, because we know that just as you share in our sufferings, so also you share in our comfort.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5400" dirty="0" smtClean="0"/>
          </a:p>
          <a:p>
            <a:pPr algn="ctr"/>
            <a:r>
              <a:rPr lang="en-US" sz="8000" dirty="0" smtClean="0"/>
              <a:t>YOUR SUFFERING IS NOT JUST ABOUT YOU!</a:t>
            </a:r>
            <a:endParaRPr lang="en-US" sz="8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dirty="0" smtClean="0"/>
              <a:t>God doesn’t comfort us to make us </a:t>
            </a:r>
            <a:r>
              <a:rPr lang="en-US" sz="4000" i="1" dirty="0" smtClean="0"/>
              <a:t>comfortable,</a:t>
            </a:r>
            <a:r>
              <a:rPr lang="en-US" sz="4000" dirty="0" smtClean="0"/>
              <a:t> </a:t>
            </a:r>
          </a:p>
          <a:p>
            <a:pPr lvl="1">
              <a:buNone/>
            </a:pPr>
            <a:r>
              <a:rPr lang="en-US" sz="4000" dirty="0" smtClean="0"/>
              <a:t>but to make us </a:t>
            </a:r>
            <a:r>
              <a:rPr lang="en-US" sz="4000" i="1" dirty="0" smtClean="0"/>
              <a:t>comforters</a:t>
            </a:r>
          </a:p>
          <a:p>
            <a:pPr>
              <a:buFontTx/>
              <a:buChar char="-"/>
            </a:pPr>
            <a:r>
              <a:rPr lang="en-US" dirty="0" smtClean="0"/>
              <a:t>There might be something you are going through right now that will benefit someone else</a:t>
            </a:r>
          </a:p>
          <a:p>
            <a:pPr>
              <a:buFontTx/>
              <a:buChar char="-"/>
            </a:pPr>
            <a:r>
              <a:rPr lang="en-US" dirty="0" smtClean="0"/>
              <a:t>Someone who has never really suffered: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5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risleyc\Desktop\addtext_com_mtiynjizmzy4n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65440"/>
            <a:ext cx="7956104" cy="5306660"/>
          </a:xfrm>
          <a:prstGeom prst="rect">
            <a:avLst/>
          </a:prstGeom>
          <a:noFill/>
        </p:spPr>
      </p:pic>
      <p:pic>
        <p:nvPicPr>
          <p:cNvPr id="2052" name="Picture 4" descr="C:\Users\risleyc\Desktop\14229_10151331121327502_44892384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264" y="1128713"/>
            <a:ext cx="4427537" cy="44275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Background</a:t>
            </a:r>
          </a:p>
          <a:p>
            <a:pPr>
              <a:buFontTx/>
              <a:buChar char="-"/>
            </a:pPr>
            <a:r>
              <a:rPr lang="en-US" dirty="0" smtClean="0"/>
              <a:t>Acts 19: Paul starts his 3</a:t>
            </a:r>
            <a:r>
              <a:rPr lang="en-US" baseline="30000" dirty="0" smtClean="0"/>
              <a:t>rd</a:t>
            </a:r>
            <a:r>
              <a:rPr lang="en-US" dirty="0" smtClean="0"/>
              <a:t> missionary journey by heading up to Ephesus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risleyc\Desktop\20180620023822.jpg"/>
          <p:cNvPicPr>
            <a:picLocks noChangeAspect="1" noChangeArrowheads="1"/>
          </p:cNvPicPr>
          <p:nvPr/>
        </p:nvPicPr>
        <p:blipFill>
          <a:blip r:embed="rId3" cstate="print"/>
          <a:srcRect t="5634"/>
          <a:stretch>
            <a:fillRect/>
          </a:stretch>
        </p:blipFill>
        <p:spPr bwMode="auto">
          <a:xfrm>
            <a:off x="1841500" y="1866900"/>
            <a:ext cx="6667500" cy="3829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Oval 8"/>
          <p:cNvSpPr/>
          <p:nvPr/>
        </p:nvSpPr>
        <p:spPr bwMode="auto">
          <a:xfrm>
            <a:off x="6985000" y="4991100"/>
            <a:ext cx="838200" cy="685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3860800" y="3314700"/>
            <a:ext cx="838200" cy="685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5003800" y="3314700"/>
            <a:ext cx="838200" cy="685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dirty="0" smtClean="0"/>
              <a:t>God doesn’t comfort us to make us </a:t>
            </a:r>
            <a:r>
              <a:rPr lang="en-US" sz="4000" i="1" dirty="0" smtClean="0"/>
              <a:t>comfortable,</a:t>
            </a:r>
            <a:r>
              <a:rPr lang="en-US" sz="4000" dirty="0" smtClean="0"/>
              <a:t> </a:t>
            </a:r>
          </a:p>
          <a:p>
            <a:pPr lvl="1">
              <a:buNone/>
            </a:pPr>
            <a:r>
              <a:rPr lang="en-US" sz="4000" dirty="0" smtClean="0"/>
              <a:t>but to make us </a:t>
            </a:r>
            <a:r>
              <a:rPr lang="en-US" sz="4000" i="1" dirty="0" smtClean="0"/>
              <a:t>comforters</a:t>
            </a:r>
          </a:p>
          <a:p>
            <a:pPr>
              <a:buFontTx/>
              <a:buChar char="-"/>
            </a:pPr>
            <a:r>
              <a:rPr lang="en-US" dirty="0" smtClean="0"/>
              <a:t>There might be something you are going through right now that will benefit someone else</a:t>
            </a:r>
          </a:p>
          <a:p>
            <a:pPr lvl="1">
              <a:buFontTx/>
              <a:buChar char="-"/>
            </a:pPr>
            <a:r>
              <a:rPr lang="en-US" dirty="0" smtClean="0"/>
              <a:t>My sufferings:</a:t>
            </a:r>
          </a:p>
          <a:p>
            <a:pPr lvl="2">
              <a:buFontTx/>
              <a:buChar char="-"/>
            </a:pPr>
            <a:r>
              <a:rPr lang="en-US" dirty="0" smtClean="0"/>
              <a:t>Marriage timing</a:t>
            </a:r>
          </a:p>
          <a:p>
            <a:pPr lvl="2">
              <a:buFontTx/>
              <a:buChar char="-"/>
            </a:pPr>
            <a:r>
              <a:rPr lang="en-US" dirty="0" smtClean="0"/>
              <a:t>Losing a friend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dirty="0" smtClean="0"/>
              <a:t>God doesn’t comfort us to make us </a:t>
            </a:r>
            <a:r>
              <a:rPr lang="en-US" sz="4000" i="1" dirty="0" smtClean="0"/>
              <a:t>comfortable,</a:t>
            </a:r>
            <a:r>
              <a:rPr lang="en-US" sz="4000" dirty="0" smtClean="0"/>
              <a:t> </a:t>
            </a:r>
          </a:p>
          <a:p>
            <a:pPr lvl="1">
              <a:buNone/>
            </a:pPr>
            <a:r>
              <a:rPr lang="en-US" sz="4000" dirty="0" smtClean="0"/>
              <a:t>but to make us </a:t>
            </a:r>
            <a:r>
              <a:rPr lang="en-US" sz="4000" i="1" dirty="0" smtClean="0"/>
              <a:t>comforters</a:t>
            </a:r>
          </a:p>
          <a:p>
            <a:pPr>
              <a:buFontTx/>
              <a:buChar char="-"/>
            </a:pPr>
            <a:r>
              <a:rPr lang="en-US" dirty="0" smtClean="0"/>
              <a:t>This can keep us from giving up or pulling the rip cord</a:t>
            </a:r>
          </a:p>
          <a:p>
            <a:pPr lvl="1">
              <a:buFontTx/>
              <a:buChar char="-"/>
            </a:pPr>
            <a:r>
              <a:rPr lang="en-US" dirty="0" smtClean="0"/>
              <a:t>Hang in there!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We do not want you to be uninformed, brothers and sisters, about the troubles we experienced in the province of Asia. </a:t>
            </a:r>
          </a:p>
          <a:p>
            <a:r>
              <a:rPr lang="en-US" dirty="0" smtClean="0"/>
              <a:t>We were under great pressure, far beyond our ability to endure, so that we despaired of life itself. 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 Indeed, we felt we had received the sentence of death. </a:t>
            </a:r>
            <a:r>
              <a:rPr lang="en-US" u="sng" dirty="0" smtClean="0"/>
              <a:t>But this happened that we might not rely on ourselves but on God</a:t>
            </a:r>
            <a:r>
              <a:rPr lang="en-US" dirty="0" smtClean="0"/>
              <a:t>, who raises the dead. </a:t>
            </a:r>
          </a:p>
          <a:p>
            <a:r>
              <a:rPr lang="en-US" dirty="0" smtClean="0"/>
              <a:t>10 He has delivered us from such a deadly peril, and he will deliver us again. On him we have set our hope that he will continue to deliver us,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US" sz="4000" dirty="0" smtClean="0"/>
              <a:t>Suffering transforms our self-reliance to reliance on God</a:t>
            </a:r>
            <a:endParaRPr lang="en-US" sz="4000" i="1" dirty="0" smtClean="0"/>
          </a:p>
          <a:p>
            <a:pPr>
              <a:buFontTx/>
              <a:buChar char="-"/>
            </a:pPr>
            <a:r>
              <a:rPr lang="en-US" dirty="0" smtClean="0"/>
              <a:t>We can feel like we’re doing pretty well until –</a:t>
            </a:r>
          </a:p>
          <a:p>
            <a:r>
              <a:rPr lang="en-US" dirty="0" smtClean="0"/>
              <a:t> BOOM – we run into some suffering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19D916F0-34FB-44A2-934B-046979DAFE20}"/>
              </a:ext>
            </a:extLst>
          </p:cNvPr>
          <p:cNvSpPr/>
          <p:nvPr/>
        </p:nvSpPr>
        <p:spPr bwMode="auto">
          <a:xfrm>
            <a:off x="838200" y="2857501"/>
            <a:ext cx="6985000" cy="646331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V8 – we despaired of life itself</a:t>
            </a:r>
            <a:endParaRPr lang="en-US" sz="3600" dirty="0" smtClean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19D916F0-34FB-44A2-934B-046979DAFE20}"/>
              </a:ext>
            </a:extLst>
          </p:cNvPr>
          <p:cNvSpPr/>
          <p:nvPr/>
        </p:nvSpPr>
        <p:spPr bwMode="auto">
          <a:xfrm>
            <a:off x="812800" y="3735169"/>
            <a:ext cx="6985000" cy="12003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John 15:5 – Jesus says, “Apart from me you can do </a:t>
            </a:r>
            <a:r>
              <a:rPr lang="en-US" sz="3600" i="1" dirty="0" smtClean="0">
                <a:solidFill>
                  <a:schemeClr val="bg1"/>
                </a:solidFill>
              </a:rPr>
              <a:t>nothing</a:t>
            </a:r>
            <a:r>
              <a:rPr lang="en-US" sz="3600" dirty="0" smtClean="0">
                <a:solidFill>
                  <a:schemeClr val="bg1"/>
                </a:solidFill>
              </a:rPr>
              <a:t>.”</a:t>
            </a:r>
            <a:endParaRPr lang="en-US" sz="3600" i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7" grpId="0" build="allAtOnce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US" sz="4000" dirty="0" smtClean="0"/>
              <a:t>Suffering transforms our self-reliance to reliance on God</a:t>
            </a:r>
            <a:endParaRPr lang="en-US" sz="4000" i="1" dirty="0" smtClean="0"/>
          </a:p>
          <a:p>
            <a:pPr>
              <a:buFontTx/>
              <a:buChar char="-"/>
            </a:pPr>
            <a:r>
              <a:rPr lang="en-US" dirty="0" smtClean="0"/>
              <a:t>We can feel like we’re doing pretty well until –</a:t>
            </a:r>
          </a:p>
          <a:p>
            <a:r>
              <a:rPr lang="en-US" dirty="0" smtClean="0"/>
              <a:t> BOOM – we run into some suffering</a:t>
            </a:r>
          </a:p>
          <a:p>
            <a:pPr>
              <a:buFontTx/>
              <a:buChar char="-"/>
            </a:pPr>
            <a:r>
              <a:rPr lang="en-US" dirty="0" smtClean="0"/>
              <a:t>Suffering brings us face to face with our need for God in a way that nothing else will</a:t>
            </a:r>
          </a:p>
          <a:p>
            <a:pPr lvl="1">
              <a:buFontTx/>
              <a:buChar char="-"/>
            </a:pPr>
            <a:r>
              <a:rPr lang="en-US" dirty="0" smtClean="0"/>
              <a:t>Our need for God includes our need for other people (another thing I’m allergic to)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…we despaired of life itself…. </a:t>
            </a:r>
          </a:p>
          <a:p>
            <a:r>
              <a:rPr lang="en-US" dirty="0" smtClean="0"/>
              <a:t>9 that we might not rely on ourselves but on God</a:t>
            </a:r>
          </a:p>
          <a:p>
            <a:r>
              <a:rPr lang="en-US" dirty="0" smtClean="0"/>
              <a:t>10… On him we have set our hope </a:t>
            </a:r>
            <a:endParaRPr lang="en-US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xmlns="" id="{B869F8DA-383D-4AED-8AD5-1ACBF055A3AB}"/>
              </a:ext>
            </a:extLst>
          </p:cNvPr>
          <p:cNvSpPr/>
          <p:nvPr/>
        </p:nvSpPr>
        <p:spPr bwMode="auto">
          <a:xfrm>
            <a:off x="1270000" y="2552701"/>
            <a:ext cx="8077200" cy="1089529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Don’t just stop at despair</a:t>
            </a:r>
          </a:p>
          <a:p>
            <a:pPr marL="174625" indent="-174625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Key check: Complaining or Gratitude?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19D916F0-34FB-44A2-934B-046979DAFE20}"/>
              </a:ext>
            </a:extLst>
          </p:cNvPr>
          <p:cNvSpPr/>
          <p:nvPr/>
        </p:nvSpPr>
        <p:spPr bwMode="auto">
          <a:xfrm>
            <a:off x="355600" y="3771900"/>
            <a:ext cx="9347200" cy="1754326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Eph 5:20 - </a:t>
            </a:r>
            <a:r>
              <a:rPr lang="en-US" sz="3600" dirty="0" smtClean="0"/>
              <a:t>always giving thanks to God the Father for everything, in the name of our Lord Jesus Christ.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7" grpId="0" build="allAtOnce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…we despaired of life itself…. </a:t>
            </a:r>
          </a:p>
          <a:p>
            <a:r>
              <a:rPr lang="en-US" dirty="0" smtClean="0"/>
              <a:t>9 that we might not rely on ourselves but on God</a:t>
            </a:r>
          </a:p>
          <a:p>
            <a:r>
              <a:rPr lang="en-US" dirty="0" smtClean="0"/>
              <a:t>10… On him we have set our hope </a:t>
            </a:r>
            <a:endParaRPr lang="en-US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xmlns="" id="{B869F8DA-383D-4AED-8AD5-1ACBF055A3AB}"/>
              </a:ext>
            </a:extLst>
          </p:cNvPr>
          <p:cNvSpPr/>
          <p:nvPr/>
        </p:nvSpPr>
        <p:spPr bwMode="auto">
          <a:xfrm>
            <a:off x="1270000" y="2552701"/>
            <a:ext cx="8077200" cy="1588127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Don’t just stop at despair</a:t>
            </a:r>
          </a:p>
          <a:p>
            <a:pPr marL="174625" indent="-174625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Key check: Complaining or Gratitude?</a:t>
            </a:r>
          </a:p>
          <a:p>
            <a:pPr marL="174625" indent="-174625">
              <a:lnSpc>
                <a:spcPct val="90000"/>
              </a:lnSpc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Keep looking forward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Corinthians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 as you help us by your prayers. Then many will give thanks on our behalf for the gracious favor granted us in answer to the prayers of many.</a:t>
            </a:r>
            <a:endParaRPr lang="en-US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B869F8DA-383D-4AED-8AD5-1ACBF055A3AB}"/>
              </a:ext>
            </a:extLst>
          </p:cNvPr>
          <p:cNvSpPr/>
          <p:nvPr/>
        </p:nvSpPr>
        <p:spPr bwMode="auto">
          <a:xfrm>
            <a:off x="1270000" y="2552701"/>
            <a:ext cx="7467600" cy="1089529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Paul isn’t a masochist – he is grateful when God delivers him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Summary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175" indent="-511175">
              <a:buAutoNum type="arabicPeriod"/>
            </a:pPr>
            <a:r>
              <a:rPr lang="en-US" dirty="0" smtClean="0"/>
              <a:t>Paul is not the worldly leader who has it all together – he shares openly with the Corinthians, and he gently comforts them</a:t>
            </a:r>
          </a:p>
          <a:p>
            <a:pPr marL="511175" indent="-511175">
              <a:buAutoNum type="arabicPeriod"/>
            </a:pPr>
            <a:r>
              <a:rPr lang="en-US" dirty="0" smtClean="0"/>
              <a:t>My Suffering:</a:t>
            </a:r>
          </a:p>
          <a:p>
            <a:pPr marL="911225" lvl="1" indent="-511175">
              <a:buAutoNum type="arabicPeriod"/>
            </a:pPr>
            <a:r>
              <a:rPr lang="en-US" dirty="0" smtClean="0"/>
              <a:t>Is God’s provision for others</a:t>
            </a:r>
          </a:p>
          <a:p>
            <a:pPr marL="911225" lvl="1" indent="-511175">
              <a:buAutoNum type="arabicPeriod"/>
            </a:pPr>
            <a:r>
              <a:rPr lang="en-US" dirty="0" smtClean="0"/>
              <a:t>Is God’s provision for me:</a:t>
            </a:r>
          </a:p>
          <a:p>
            <a:pPr marL="1311275" lvl="2" indent="-511175">
              <a:buAutoNum type="arabicPeriod"/>
            </a:pPr>
            <a:r>
              <a:rPr lang="en-US" dirty="0" smtClean="0"/>
              <a:t>So I can rely more on him</a:t>
            </a:r>
          </a:p>
          <a:p>
            <a:pPr marL="1311275" lvl="2" indent="-511175">
              <a:buAutoNum type="arabicPeriod"/>
            </a:pPr>
            <a:r>
              <a:rPr lang="en-US" dirty="0" smtClean="0"/>
              <a:t>So I can rely more on others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Background</a:t>
            </a:r>
          </a:p>
          <a:p>
            <a:pPr>
              <a:buFontTx/>
              <a:buChar char="-"/>
            </a:pPr>
            <a:r>
              <a:rPr lang="en-US" dirty="0" smtClean="0"/>
              <a:t>Acts 19: Paul starts his 3</a:t>
            </a:r>
            <a:r>
              <a:rPr lang="en-US" baseline="30000" dirty="0" smtClean="0"/>
              <a:t>rd</a:t>
            </a:r>
            <a:r>
              <a:rPr lang="en-US" dirty="0" smtClean="0"/>
              <a:t> missionary journey by heading up to Ephesus </a:t>
            </a:r>
          </a:p>
          <a:p>
            <a:pPr lvl="1">
              <a:buFontTx/>
              <a:buChar char="-"/>
            </a:pPr>
            <a:r>
              <a:rPr lang="en-US" dirty="0" smtClean="0"/>
              <a:t>A huge revival breaks out, delaying Paul’s return to Corinth</a:t>
            </a:r>
          </a:p>
          <a:p>
            <a:pPr lvl="1">
              <a:buFontTx/>
              <a:buChar char="-"/>
            </a:pPr>
            <a:r>
              <a:rPr lang="en-US" dirty="0" smtClean="0"/>
              <a:t>But…maybe that’s from the Lord</a:t>
            </a:r>
          </a:p>
          <a:p>
            <a:pPr lvl="1">
              <a:buFontTx/>
              <a:buChar char="-"/>
            </a:pPr>
            <a:r>
              <a:rPr lang="en-US" dirty="0" smtClean="0"/>
              <a:t>As far as we can tell, things were not going well in Corinth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Conclusion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175" indent="-511175" algn="ctr"/>
            <a:r>
              <a:rPr lang="en-US" sz="5200" dirty="0" smtClean="0"/>
              <a:t>The areas where I have suffered the most are the areas where God has used me the most.</a:t>
            </a:r>
          </a:p>
          <a:p>
            <a:pPr marL="511175" indent="-511175" algn="ctr"/>
            <a:r>
              <a:rPr lang="en-US" sz="5200" dirty="0" smtClean="0"/>
              <a:t>And the same can be true for you</a:t>
            </a:r>
            <a:endParaRPr lang="en-US" sz="5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2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Corinthians </a:t>
            </a:r>
            <a:r>
              <a:rPr lang="en-US" dirty="0" smtClean="0">
                <a:ea typeface="ＭＳ Ｐゴシック" pitchFamily="34" charset="-128"/>
              </a:rPr>
              <a:t>1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5" y="3009901"/>
            <a:ext cx="6353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Next time: 2 Corinthians </a:t>
            </a:r>
            <a:r>
              <a:rPr lang="en-US" sz="3600" dirty="0" smtClean="0">
                <a:solidFill>
                  <a:schemeClr val="bg1"/>
                </a:solidFill>
              </a:rPr>
              <a:t>1-2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 smtClean="0">
                <a:solidFill>
                  <a:schemeClr val="bg1"/>
                </a:solidFill>
              </a:rPr>
              <a:t>Paul’s Plans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Background</a:t>
            </a:r>
          </a:p>
          <a:p>
            <a:pPr>
              <a:buFontTx/>
              <a:buChar char="-"/>
            </a:pPr>
            <a:r>
              <a:rPr lang="en-US" dirty="0" smtClean="0"/>
              <a:t>The Corinthian Church:</a:t>
            </a:r>
          </a:p>
          <a:p>
            <a:pPr lvl="1">
              <a:buFontTx/>
              <a:buChar char="-"/>
            </a:pPr>
            <a:r>
              <a:rPr lang="en-US" smtClean="0"/>
              <a:t>Great initial response to the message of Christ</a:t>
            </a:r>
          </a:p>
          <a:p>
            <a:pPr lvl="1">
              <a:buFontTx/>
              <a:buChar char="-"/>
            </a:pPr>
            <a:r>
              <a:rPr lang="en-US" smtClean="0"/>
              <a:t>But people’s lives don’t change as fast as their hearts do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Background</a:t>
            </a:r>
          </a:p>
          <a:p>
            <a:pPr>
              <a:buFontTx/>
              <a:buChar char="-"/>
            </a:pPr>
            <a:r>
              <a:rPr lang="en-US" dirty="0" smtClean="0"/>
              <a:t>The Corinthian Church:</a:t>
            </a:r>
          </a:p>
          <a:p>
            <a:pPr lvl="1">
              <a:buFontTx/>
              <a:buChar char="-"/>
            </a:pPr>
            <a:r>
              <a:rPr lang="en-US" smtClean="0"/>
              <a:t>Great initial response to the message of Christ</a:t>
            </a:r>
          </a:p>
          <a:p>
            <a:pPr lvl="1">
              <a:buFontTx/>
              <a:buChar char="-"/>
            </a:pPr>
            <a:r>
              <a:rPr lang="en-US" smtClean="0"/>
              <a:t>But people’s lives don’t change as fast as their hearts do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B869F8DA-383D-4AED-8AD5-1ACBF055A3AB}"/>
              </a:ext>
            </a:extLst>
          </p:cNvPr>
          <p:cNvSpPr/>
          <p:nvPr/>
        </p:nvSpPr>
        <p:spPr bwMode="auto">
          <a:xfrm>
            <a:off x="1879602" y="1638300"/>
            <a:ext cx="5793317" cy="3582519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Their issues: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-Guy hooking up with stepmom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-Other immorality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-People suing each other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-Out of control meetings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-Rampant selfishness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017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76200"/>
            <a:ext cx="9821333" cy="4838700"/>
          </a:xfrm>
        </p:spPr>
        <p:txBody>
          <a:bodyPr/>
          <a:lstStyle/>
          <a:p>
            <a:r>
              <a:rPr lang="en-US" u="sng" dirty="0" smtClean="0"/>
              <a:t>Background</a:t>
            </a:r>
          </a:p>
          <a:p>
            <a:pPr>
              <a:buFontTx/>
              <a:buChar char="-"/>
            </a:pPr>
            <a:r>
              <a:rPr lang="en-US" dirty="0" smtClean="0"/>
              <a:t>Paul in Ephesus:</a:t>
            </a:r>
          </a:p>
          <a:p>
            <a:pPr lvl="1">
              <a:buFontTx/>
              <a:buChar char="-"/>
            </a:pPr>
            <a:r>
              <a:rPr lang="en-US" dirty="0" smtClean="0"/>
              <a:t>Gets a report from Corinth via Chloe’s people (1 Cor 1)</a:t>
            </a:r>
          </a:p>
          <a:p>
            <a:pPr lvl="1">
              <a:buFontTx/>
              <a:buChar char="-"/>
            </a:pPr>
            <a:r>
              <a:rPr lang="en-US" dirty="0" smtClean="0"/>
              <a:t>Answers the Corinthians’ questions but also addresses the concerning reports by writing 1 Corinthians</a:t>
            </a:r>
          </a:p>
          <a:p>
            <a:pPr lvl="1">
              <a:buFontTx/>
              <a:buChar char="-"/>
            </a:pPr>
            <a:r>
              <a:rPr lang="en-US" dirty="0" smtClean="0"/>
              <a:t>The Corinthians get </a:t>
            </a:r>
            <a:r>
              <a:rPr lang="en-US" i="1" dirty="0" smtClean="0"/>
              <a:t>really</a:t>
            </a:r>
            <a:r>
              <a:rPr lang="en-US" dirty="0" smtClean="0"/>
              <a:t> upset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76200"/>
            <a:ext cx="9821333" cy="4838700"/>
          </a:xfrm>
        </p:spPr>
        <p:txBody>
          <a:bodyPr/>
          <a:lstStyle/>
          <a:p>
            <a:r>
              <a:rPr lang="en-US" u="sng" dirty="0" smtClean="0"/>
              <a:t>Background</a:t>
            </a:r>
          </a:p>
          <a:p>
            <a:pPr>
              <a:buFontTx/>
              <a:buChar char="-"/>
            </a:pPr>
            <a:r>
              <a:rPr lang="en-US" dirty="0" smtClean="0"/>
              <a:t>Paul in Ephesus:</a:t>
            </a:r>
          </a:p>
          <a:p>
            <a:pPr lvl="1">
              <a:buFontTx/>
              <a:buChar char="-"/>
            </a:pPr>
            <a:r>
              <a:rPr lang="en-US" dirty="0" smtClean="0"/>
              <a:t>Gets a report from Corinth via Chloe’s people (1 Cor 1)</a:t>
            </a:r>
          </a:p>
          <a:p>
            <a:pPr lvl="1">
              <a:buFontTx/>
              <a:buChar char="-"/>
            </a:pPr>
            <a:r>
              <a:rPr lang="en-US" dirty="0" smtClean="0"/>
              <a:t>Answers the Corinthians’ questions but also addresses the concerning reports by writing 1 Corinthians</a:t>
            </a:r>
          </a:p>
          <a:p>
            <a:pPr lvl="1">
              <a:buFontTx/>
              <a:buChar char="-"/>
            </a:pPr>
            <a:r>
              <a:rPr lang="en-US" dirty="0" smtClean="0"/>
              <a:t>The Corinthians get </a:t>
            </a:r>
            <a:r>
              <a:rPr lang="en-US" i="1" dirty="0" smtClean="0"/>
              <a:t>really</a:t>
            </a:r>
            <a:r>
              <a:rPr lang="en-US" dirty="0" smtClean="0"/>
              <a:t> upset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B869F8DA-383D-4AED-8AD5-1ACBF055A3AB}"/>
              </a:ext>
            </a:extLst>
          </p:cNvPr>
          <p:cNvSpPr/>
          <p:nvPr/>
        </p:nvSpPr>
        <p:spPr bwMode="auto">
          <a:xfrm>
            <a:off x="4087284" y="1110378"/>
            <a:ext cx="5793317" cy="2585323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2 Important Questions:</a:t>
            </a:r>
          </a:p>
          <a:p>
            <a:pPr marL="742950" indent="-742950">
              <a:lnSpc>
                <a:spcPct val="90000"/>
              </a:lnSpc>
              <a:buFontTx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Will they correct course? </a:t>
            </a:r>
          </a:p>
          <a:p>
            <a:pPr marL="742950" indent="-742950">
              <a:lnSpc>
                <a:spcPct val="90000"/>
              </a:lnSpc>
              <a:buFontTx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Will they reconcile with Paul?</a:t>
            </a:r>
          </a:p>
        </p:txBody>
      </p:sp>
    </p:spTree>
    <p:extLst>
      <p:ext uri="{BB962C8B-B14F-4D97-AF65-F5344CB8AC3E}">
        <p14:creationId xmlns:p14="http://schemas.microsoft.com/office/powerpoint/2010/main" val="12724647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2285</Words>
  <Application>Microsoft Office PowerPoint</Application>
  <PresentationFormat>Custom</PresentationFormat>
  <Paragraphs>290</Paragraphs>
  <Slides>51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MS PGothic</vt:lpstr>
      <vt:lpstr>MS PGothic</vt:lpstr>
      <vt:lpstr>Arial</vt:lpstr>
      <vt:lpstr>Georgia</vt:lpstr>
      <vt:lpstr>Papyrus</vt:lpstr>
      <vt:lpstr>Times New Roman</vt:lpstr>
      <vt:lpstr>Default Design</vt:lpstr>
      <vt:lpstr>2 Corinthians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Corinthians 1</vt:lpstr>
      <vt:lpstr>2 Corinthians 1</vt:lpstr>
      <vt:lpstr>2 Corinthians 1</vt:lpstr>
      <vt:lpstr>2 Corinthians 1</vt:lpstr>
      <vt:lpstr>2 Corinthians 1</vt:lpstr>
      <vt:lpstr>2 Corinthians 1</vt:lpstr>
      <vt:lpstr>2 Corinthians 1</vt:lpstr>
      <vt:lpstr>2 Corinthians 1</vt:lpstr>
      <vt:lpstr>2 Corinthians 1</vt:lpstr>
      <vt:lpstr>2 Corinthians 1</vt:lpstr>
      <vt:lpstr>2 Corinthians 1</vt:lpstr>
      <vt:lpstr>2 Corinthians 1</vt:lpstr>
      <vt:lpstr>2 Corinthians 1</vt:lpstr>
      <vt:lpstr>2 Corinthians 1</vt:lpstr>
      <vt:lpstr>2 Corinthians 1</vt:lpstr>
      <vt:lpstr>2 Corinthians 1</vt:lpstr>
      <vt:lpstr>2 Corinthians 1</vt:lpstr>
      <vt:lpstr>2 Corinthians 1</vt:lpstr>
      <vt:lpstr>2 Corinthians 1</vt:lpstr>
      <vt:lpstr>Isaiah 43:1-3</vt:lpstr>
      <vt:lpstr>Isaiah 43:1-3</vt:lpstr>
      <vt:lpstr>2 Corinthians 1</vt:lpstr>
      <vt:lpstr>2 Corinthians 1</vt:lpstr>
      <vt:lpstr>2 Corinthians 1</vt:lpstr>
      <vt:lpstr>2 Corinthians 1</vt:lpstr>
      <vt:lpstr>PowerPoint Presentation</vt:lpstr>
      <vt:lpstr>2 Corinthians 1</vt:lpstr>
      <vt:lpstr>PowerPoint Presentation</vt:lpstr>
      <vt:lpstr>2 Corinthians 1</vt:lpstr>
      <vt:lpstr>2 Corinthians 1</vt:lpstr>
      <vt:lpstr>2 Corinthians 1</vt:lpstr>
      <vt:lpstr>2 Corinthians 1</vt:lpstr>
      <vt:lpstr>2 Corinthians 1</vt:lpstr>
      <vt:lpstr>2 Corinthians 1</vt:lpstr>
      <vt:lpstr>2 Corinthians 1</vt:lpstr>
      <vt:lpstr>2 Corinthians 1</vt:lpstr>
      <vt:lpstr>2 Corinthians 1</vt:lpstr>
      <vt:lpstr>Summary</vt:lpstr>
      <vt:lpstr>Conclusion</vt:lpstr>
      <vt:lpstr>2 Corinthians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2018-09-22T23:12:57Z</dcterms:modified>
</cp:coreProperties>
</file>