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0" r:id="rId2"/>
  </p:sldMasterIdLst>
  <p:notesMasterIdLst>
    <p:notesMasterId r:id="rId46"/>
  </p:notesMasterIdLst>
  <p:sldIdLst>
    <p:sldId id="256" r:id="rId3"/>
    <p:sldId id="257" r:id="rId4"/>
    <p:sldId id="1397" r:id="rId5"/>
    <p:sldId id="1398" r:id="rId6"/>
    <p:sldId id="1399" r:id="rId7"/>
    <p:sldId id="1400" r:id="rId8"/>
    <p:sldId id="1403" r:id="rId9"/>
    <p:sldId id="1401" r:id="rId10"/>
    <p:sldId id="1402" r:id="rId11"/>
    <p:sldId id="1406" r:id="rId12"/>
    <p:sldId id="1407" r:id="rId13"/>
    <p:sldId id="1408" r:id="rId14"/>
    <p:sldId id="1404" r:id="rId15"/>
    <p:sldId id="1405" r:id="rId16"/>
    <p:sldId id="1391" r:id="rId17"/>
    <p:sldId id="1410" r:id="rId18"/>
    <p:sldId id="1409" r:id="rId19"/>
    <p:sldId id="1392" r:id="rId20"/>
    <p:sldId id="1411" r:id="rId21"/>
    <p:sldId id="1412" r:id="rId22"/>
    <p:sldId id="1393" r:id="rId23"/>
    <p:sldId id="1413" r:id="rId24"/>
    <p:sldId id="1414" r:id="rId25"/>
    <p:sldId id="1415" r:id="rId26"/>
    <p:sldId id="1416" r:id="rId27"/>
    <p:sldId id="1417" r:id="rId28"/>
    <p:sldId id="1418" r:id="rId29"/>
    <p:sldId id="1394" r:id="rId30"/>
    <p:sldId id="1419" r:id="rId31"/>
    <p:sldId id="1420" r:id="rId32"/>
    <p:sldId id="1421" r:id="rId33"/>
    <p:sldId id="1422" r:id="rId34"/>
    <p:sldId id="1395" r:id="rId35"/>
    <p:sldId id="1423" r:id="rId36"/>
    <p:sldId id="1424" r:id="rId37"/>
    <p:sldId id="1425" r:id="rId38"/>
    <p:sldId id="1426" r:id="rId39"/>
    <p:sldId id="1427" r:id="rId40"/>
    <p:sldId id="1396" r:id="rId41"/>
    <p:sldId id="1429" r:id="rId42"/>
    <p:sldId id="1430" r:id="rId43"/>
    <p:sldId id="1390" r:id="rId44"/>
    <p:sldId id="25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6"/>
    <p:restoredTop sz="77123"/>
  </p:normalViewPr>
  <p:slideViewPr>
    <p:cSldViewPr snapToGrid="0" snapToObjects="1">
      <p:cViewPr varScale="1">
        <p:scale>
          <a:sx n="63" d="100"/>
          <a:sy n="63" d="100"/>
        </p:scale>
        <p:origin x="7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F1B7A-210C-2948-BDF7-912A6E843718}" type="datetimeFigureOut">
              <a:rPr lang="en-US" smtClean="0"/>
              <a:t>4/8/2021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EFC49-B2FF-9943-998A-64072564C09C}" type="slidenum">
              <a:rPr lang="en-US" smtClean="0"/>
              <a:t>‹#›</a:t>
            </a:fld>
            <a:endParaRPr lang="en-US"/>
          </a:p>
        </p:txBody>
      </p:sp>
    </p:spTree>
    <p:extLst>
      <p:ext uri="{BB962C8B-B14F-4D97-AF65-F5344CB8AC3E}">
        <p14:creationId xmlns:p14="http://schemas.microsoft.com/office/powerpoint/2010/main" val="3535468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9488A9-ED67-7845-9F24-C29C6A44D8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31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01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2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53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106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58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15</a:t>
            </a:fld>
            <a:endParaRPr lang="en-US"/>
          </a:p>
        </p:txBody>
      </p:sp>
    </p:spTree>
    <p:extLst>
      <p:ext uri="{BB962C8B-B14F-4D97-AF65-F5344CB8AC3E}">
        <p14:creationId xmlns:p14="http://schemas.microsoft.com/office/powerpoint/2010/main" val="311879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563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076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19</a:t>
            </a:fld>
            <a:endParaRPr lang="en-US"/>
          </a:p>
        </p:txBody>
      </p:sp>
    </p:spTree>
    <p:extLst>
      <p:ext uri="{BB962C8B-B14F-4D97-AF65-F5344CB8AC3E}">
        <p14:creationId xmlns:p14="http://schemas.microsoft.com/office/powerpoint/2010/main" val="261779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80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2</a:t>
            </a:fld>
            <a:endParaRPr lang="en-US"/>
          </a:p>
        </p:txBody>
      </p:sp>
    </p:spTree>
    <p:extLst>
      <p:ext uri="{BB962C8B-B14F-4D97-AF65-F5344CB8AC3E}">
        <p14:creationId xmlns:p14="http://schemas.microsoft.com/office/powerpoint/2010/main" val="1919490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23</a:t>
            </a:fld>
            <a:endParaRPr lang="en-US"/>
          </a:p>
        </p:txBody>
      </p:sp>
    </p:spTree>
    <p:extLst>
      <p:ext uri="{BB962C8B-B14F-4D97-AF65-F5344CB8AC3E}">
        <p14:creationId xmlns:p14="http://schemas.microsoft.com/office/powerpoint/2010/main" val="2223286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24</a:t>
            </a:fld>
            <a:endParaRPr lang="en-US"/>
          </a:p>
        </p:txBody>
      </p:sp>
    </p:spTree>
    <p:extLst>
      <p:ext uri="{BB962C8B-B14F-4D97-AF65-F5344CB8AC3E}">
        <p14:creationId xmlns:p14="http://schemas.microsoft.com/office/powerpoint/2010/main" val="2153528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25</a:t>
            </a:fld>
            <a:endParaRPr lang="en-US"/>
          </a:p>
        </p:txBody>
      </p:sp>
    </p:spTree>
    <p:extLst>
      <p:ext uri="{BB962C8B-B14F-4D97-AF65-F5344CB8AC3E}">
        <p14:creationId xmlns:p14="http://schemas.microsoft.com/office/powerpoint/2010/main" val="1390236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26</a:t>
            </a:fld>
            <a:endParaRPr lang="en-US"/>
          </a:p>
        </p:txBody>
      </p:sp>
    </p:spTree>
    <p:extLst>
      <p:ext uri="{BB962C8B-B14F-4D97-AF65-F5344CB8AC3E}">
        <p14:creationId xmlns:p14="http://schemas.microsoft.com/office/powerpoint/2010/main" val="2501227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506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28</a:t>
            </a:fld>
            <a:endParaRPr lang="en-US"/>
          </a:p>
        </p:txBody>
      </p:sp>
    </p:spTree>
    <p:extLst>
      <p:ext uri="{BB962C8B-B14F-4D97-AF65-F5344CB8AC3E}">
        <p14:creationId xmlns:p14="http://schemas.microsoft.com/office/powerpoint/2010/main" val="1488201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65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373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522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05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3</a:t>
            </a:fld>
            <a:endParaRPr lang="en-US"/>
          </a:p>
        </p:txBody>
      </p:sp>
    </p:spTree>
    <p:extLst>
      <p:ext uri="{BB962C8B-B14F-4D97-AF65-F5344CB8AC3E}">
        <p14:creationId xmlns:p14="http://schemas.microsoft.com/office/powerpoint/2010/main" val="3534428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33</a:t>
            </a:fld>
            <a:endParaRPr lang="en-US"/>
          </a:p>
        </p:txBody>
      </p:sp>
    </p:spTree>
    <p:extLst>
      <p:ext uri="{BB962C8B-B14F-4D97-AF65-F5344CB8AC3E}">
        <p14:creationId xmlns:p14="http://schemas.microsoft.com/office/powerpoint/2010/main" val="2221889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76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085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160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433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619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39</a:t>
            </a:fld>
            <a:endParaRPr lang="en-US"/>
          </a:p>
        </p:txBody>
      </p:sp>
    </p:spTree>
    <p:extLst>
      <p:ext uri="{BB962C8B-B14F-4D97-AF65-F5344CB8AC3E}">
        <p14:creationId xmlns:p14="http://schemas.microsoft.com/office/powerpoint/2010/main" val="1594461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31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6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FC49-B2FF-9943-998A-64072564C09C}" type="slidenum">
              <a:rPr lang="en-US" smtClean="0"/>
              <a:t>4</a:t>
            </a:fld>
            <a:endParaRPr lang="en-US"/>
          </a:p>
        </p:txBody>
      </p:sp>
    </p:spTree>
    <p:extLst>
      <p:ext uri="{BB962C8B-B14F-4D97-AF65-F5344CB8AC3E}">
        <p14:creationId xmlns:p14="http://schemas.microsoft.com/office/powerpoint/2010/main" val="711192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16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646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63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58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FC49-B2FF-9943-998A-64072564C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60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503BF-38EF-CD47-A0EE-E40B4A24A7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1847DE9-002D-B44C-A754-728CC884D8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21507EF-DC71-9547-AB99-9BE177D334C5}"/>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5" name="Footer Placeholder 4">
            <a:extLst>
              <a:ext uri="{FF2B5EF4-FFF2-40B4-BE49-F238E27FC236}">
                <a16:creationId xmlns:a16="http://schemas.microsoft.com/office/drawing/2014/main" xmlns="" id="{18AC1914-D092-BC4E-A07E-8C5A07CD1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40D397-0283-2C4E-9769-1310DE0BAF3D}"/>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251559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F33F9D-2412-8543-BA7D-A47C224904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157C10D-2FA9-D547-B6CD-3DB338061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AA087C-6DEB-734D-971A-DECDE6BEB41C}"/>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5" name="Footer Placeholder 4">
            <a:extLst>
              <a:ext uri="{FF2B5EF4-FFF2-40B4-BE49-F238E27FC236}">
                <a16:creationId xmlns:a16="http://schemas.microsoft.com/office/drawing/2014/main" xmlns="" id="{FCF6532D-A16A-784F-B338-7D3E345C9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5588E16-7F4A-7742-A77E-FE9EA228E372}"/>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268218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D7CF80-0BBD-BF43-B410-0F9E6B6682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CC3A094-52F6-8F46-9EED-5B67CEBAB5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880A64E-0025-1043-B044-37BF4E2C7181}"/>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5" name="Footer Placeholder 4">
            <a:extLst>
              <a:ext uri="{FF2B5EF4-FFF2-40B4-BE49-F238E27FC236}">
                <a16:creationId xmlns:a16="http://schemas.microsoft.com/office/drawing/2014/main" xmlns="" id="{3410CB36-9EF7-D24D-8BE9-FD2C974F7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6FDE7C-1D3D-5340-B782-CFC06A3BBD0D}"/>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252612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4/8/2021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01387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74445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50098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345051-2045-45DA-935E-2E3CA1A69ADC}"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61965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345051-2045-45DA-935E-2E3CA1A69ADC}" type="datetimeFigureOut">
              <a:rPr lang="en-US" smtClean="0"/>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58261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45051-2045-45DA-935E-2E3CA1A69ADC}" type="datetimeFigureOut">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27610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45051-2045-45DA-935E-2E3CA1A69ADC}" type="datetimeFigureOut">
              <a:rPr lang="en-US" smtClean="0"/>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882665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2697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A0CB8-3794-7844-98DC-216597A34C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C2C538A-84A9-B14D-969D-D80748275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07B18A1-E859-8841-A603-C2A24D2BDA66}"/>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5" name="Footer Placeholder 4">
            <a:extLst>
              <a:ext uri="{FF2B5EF4-FFF2-40B4-BE49-F238E27FC236}">
                <a16:creationId xmlns:a16="http://schemas.microsoft.com/office/drawing/2014/main" xmlns="" id="{2285FD71-381B-444C-9237-1CD00A5F2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1C5C6D-F656-7C45-A012-766AC02767BC}"/>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3200464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2345051-2045-45DA-935E-2E3CA1A69ADC}" type="datetimeFigureOut">
              <a:rPr lang="en-US" smtClean="0"/>
              <a:t>4/8/2021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6308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345051-2045-45DA-935E-2E3CA1A69ADC}" type="datetimeFigureOut">
              <a:rPr lang="en-US" smtClean="0"/>
              <a:t>4/8/2021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1713403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094983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382440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082108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4287902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345051-2045-45DA-935E-2E3CA1A69ADC}" type="datetimeFigureOut">
              <a:rPr lang="en-US" smtClean="0"/>
              <a:t>4/8/2021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368646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538705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345051-2045-45DA-935E-2E3CA1A69ADC}"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5393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02E27-DCBC-7249-BA36-52075521CF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919D75-0982-1B49-A5D4-2A94F97F3A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89C72F8-EA64-8A43-B085-8C2BC8196B51}"/>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5" name="Footer Placeholder 4">
            <a:extLst>
              <a:ext uri="{FF2B5EF4-FFF2-40B4-BE49-F238E27FC236}">
                <a16:creationId xmlns:a16="http://schemas.microsoft.com/office/drawing/2014/main" xmlns="" id="{9E2FCE0A-C008-FC41-9E86-D174595D8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9FBB9D-A46A-DA4F-98C5-3DB73B980700}"/>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3338283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E7FE5-F948-CF46-86C2-5AACF08465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232406-4FBF-574E-9589-B7620F9592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227D671-27E1-DC4F-A42C-2C19D4CEE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A9C1656-3F9F-EE4D-A789-42DA83890F9A}"/>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6" name="Footer Placeholder 5">
            <a:extLst>
              <a:ext uri="{FF2B5EF4-FFF2-40B4-BE49-F238E27FC236}">
                <a16:creationId xmlns:a16="http://schemas.microsoft.com/office/drawing/2014/main" xmlns="" id="{2F732E5D-1051-D04F-9FF8-A30B0F51F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F9B668-734C-DE46-B96E-39D543FA7C78}"/>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30902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DD598-21E8-994B-97B7-663561894D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942B33F-465E-3E40-8627-503C0F800F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0AFF930-10D2-D544-9365-FFEA25235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20B06FB-6FD1-1542-899E-64C28219C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4C74FA7-D04A-334D-9362-5DE6082A23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08E2799-E71E-564C-B745-B5BF090E4F66}"/>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8" name="Footer Placeholder 7">
            <a:extLst>
              <a:ext uri="{FF2B5EF4-FFF2-40B4-BE49-F238E27FC236}">
                <a16:creationId xmlns:a16="http://schemas.microsoft.com/office/drawing/2014/main" xmlns="" id="{8A7B2A57-11E8-B549-AF7D-B567095B97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0603D98-8EA1-884E-96DE-633CE72A67A2}"/>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3446458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C6B92-F9F6-9842-92A2-C46BA3F318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205CD53-B15B-DF49-B475-21F026DA16FA}"/>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4" name="Footer Placeholder 3">
            <a:extLst>
              <a:ext uri="{FF2B5EF4-FFF2-40B4-BE49-F238E27FC236}">
                <a16:creationId xmlns:a16="http://schemas.microsoft.com/office/drawing/2014/main" xmlns="" id="{E2A9EDEC-B959-F14F-AF85-7532381910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5D5346C-F86A-C746-BE73-E057850D2214}"/>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151091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879272-3EDD-144F-82C5-DD6ADAED30A0}"/>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3" name="Footer Placeholder 2">
            <a:extLst>
              <a:ext uri="{FF2B5EF4-FFF2-40B4-BE49-F238E27FC236}">
                <a16:creationId xmlns:a16="http://schemas.microsoft.com/office/drawing/2014/main" xmlns="" id="{6FE1E009-1554-994B-AF37-4DE35292CF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E349749-4AAC-6C48-842A-BEAE0404CBAB}"/>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409734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4CBB0-2448-994C-A986-870B50FC8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C870CA6-2923-1141-B2DB-A346832B7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558AE41-BF9F-714C-9B7D-B3BA5D0D6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DA8DDAD-CEE6-9D4F-AD03-9A04CE2796FD}"/>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6" name="Footer Placeholder 5">
            <a:extLst>
              <a:ext uri="{FF2B5EF4-FFF2-40B4-BE49-F238E27FC236}">
                <a16:creationId xmlns:a16="http://schemas.microsoft.com/office/drawing/2014/main" xmlns="" id="{723F6418-41D2-7947-B389-24BE82778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70B9FF9-BC4A-6643-A54F-281B638985A3}"/>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14634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C87EC-E705-A848-A191-65CF4E97F4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D60555E-A1EA-7247-AFFE-E5DB0D1C0B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47B95E5-0522-CF4C-AA40-96D35D6AE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0002020-99DF-DE4A-B3CD-05E72AC06935}"/>
              </a:ext>
            </a:extLst>
          </p:cNvPr>
          <p:cNvSpPr>
            <a:spLocks noGrp="1"/>
          </p:cNvSpPr>
          <p:nvPr>
            <p:ph type="dt" sz="half" idx="10"/>
          </p:nvPr>
        </p:nvSpPr>
        <p:spPr/>
        <p:txBody>
          <a:bodyPr/>
          <a:lstStyle/>
          <a:p>
            <a:fld id="{212DCF8C-9297-CE42-8664-1BBA42C473C5}" type="datetimeFigureOut">
              <a:rPr lang="en-US" smtClean="0"/>
              <a:t>4/8/2021</a:t>
            </a:fld>
            <a:endParaRPr lang="en-US"/>
          </a:p>
        </p:txBody>
      </p:sp>
      <p:sp>
        <p:nvSpPr>
          <p:cNvPr id="6" name="Footer Placeholder 5">
            <a:extLst>
              <a:ext uri="{FF2B5EF4-FFF2-40B4-BE49-F238E27FC236}">
                <a16:creationId xmlns:a16="http://schemas.microsoft.com/office/drawing/2014/main" xmlns="" id="{42B7707A-FE5C-2B42-811F-96E59AF33C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2945A26-E678-134F-9923-E73822442F70}"/>
              </a:ext>
            </a:extLst>
          </p:cNvPr>
          <p:cNvSpPr>
            <a:spLocks noGrp="1"/>
          </p:cNvSpPr>
          <p:nvPr>
            <p:ph type="sldNum" sz="quarter" idx="12"/>
          </p:nvPr>
        </p:nvSpPr>
        <p:spPr/>
        <p:txBody>
          <a:bodyPr/>
          <a:lstStyle/>
          <a:p>
            <a:fld id="{A52E9B17-6694-7340-835C-790D7E0D77E4}" type="slidenum">
              <a:rPr lang="en-US" smtClean="0"/>
              <a:t>‹#›</a:t>
            </a:fld>
            <a:endParaRPr lang="en-US"/>
          </a:p>
        </p:txBody>
      </p:sp>
    </p:spTree>
    <p:extLst>
      <p:ext uri="{BB962C8B-B14F-4D97-AF65-F5344CB8AC3E}">
        <p14:creationId xmlns:p14="http://schemas.microsoft.com/office/powerpoint/2010/main" val="71992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34AD257-8941-4046-B6F0-1CAF13D00A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46C7200-88BC-5A4B-8B8E-03E4B7B43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03AD7D-394E-6B45-83C5-BB542C6595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DCF8C-9297-CE42-8664-1BBA42C473C5}" type="datetimeFigureOut">
              <a:rPr lang="en-US" smtClean="0"/>
              <a:t>4/8/2021</a:t>
            </a:fld>
            <a:endParaRPr lang="en-US"/>
          </a:p>
        </p:txBody>
      </p:sp>
      <p:sp>
        <p:nvSpPr>
          <p:cNvPr id="5" name="Footer Placeholder 4">
            <a:extLst>
              <a:ext uri="{FF2B5EF4-FFF2-40B4-BE49-F238E27FC236}">
                <a16:creationId xmlns:a16="http://schemas.microsoft.com/office/drawing/2014/main" xmlns="" id="{0BD68E36-F67A-5647-9BAF-B6F35526A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2ABF390-FDC5-E64E-850C-9511A1BEBA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E9B17-6694-7340-835C-790D7E0D77E4}" type="slidenum">
              <a:rPr lang="en-US" smtClean="0"/>
              <a:t>‹#›</a:t>
            </a:fld>
            <a:endParaRPr lang="en-US"/>
          </a:p>
        </p:txBody>
      </p:sp>
    </p:spTree>
    <p:extLst>
      <p:ext uri="{BB962C8B-B14F-4D97-AF65-F5344CB8AC3E}">
        <p14:creationId xmlns:p14="http://schemas.microsoft.com/office/powerpoint/2010/main" val="1166701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2345051-2045-45DA-935E-2E3CA1A69ADC}" type="datetimeFigureOut">
              <a:rPr lang="en-US" smtClean="0"/>
              <a:t>4/8/2021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5997681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a:extLst>
              <a:ext uri="{FF2B5EF4-FFF2-40B4-BE49-F238E27FC236}">
                <a16:creationId xmlns:a16="http://schemas.microsoft.com/office/drawing/2014/main" xmlns="" id="{A445F1B3-6AA0-2949-89C5-9632F81ADA8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xmlns="" id="{CEBE34A6-2F47-CB4A-BC22-F04A18CD72E7}"/>
              </a:ext>
            </a:extLst>
          </p:cNvPr>
          <p:cNvSpPr txBox="1"/>
          <p:nvPr/>
        </p:nvSpPr>
        <p:spPr>
          <a:xfrm>
            <a:off x="394447" y="466165"/>
            <a:ext cx="11259671"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7" name="TextBox 6">
            <a:extLst>
              <a:ext uri="{FF2B5EF4-FFF2-40B4-BE49-F238E27FC236}">
                <a16:creationId xmlns:a16="http://schemas.microsoft.com/office/drawing/2014/main" xmlns="" id="{B530918B-7D89-A14F-B526-9A12D985EC33}"/>
              </a:ext>
            </a:extLst>
          </p:cNvPr>
          <p:cNvSpPr txBox="1"/>
          <p:nvPr/>
        </p:nvSpPr>
        <p:spPr>
          <a:xfrm>
            <a:off x="394447" y="3805116"/>
            <a:ext cx="11454653"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Standing Firm Together</a:t>
            </a:r>
          </a:p>
        </p:txBody>
      </p:sp>
    </p:spTree>
    <p:extLst>
      <p:ext uri="{BB962C8B-B14F-4D97-AF65-F5344CB8AC3E}">
        <p14:creationId xmlns:p14="http://schemas.microsoft.com/office/powerpoint/2010/main" val="333647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Only conduct yourselves in a manner worthy of the gospel of Christ so that—whether I come and see you or whether I remain absent—</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I should hear that you are standing firm in one spirit, with one mind,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by contending side by side</a:t>
            </a:r>
            <a:r>
              <a:rPr kumimoji="0" lang="en-US"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 the faith of the gospel,</a:t>
            </a:r>
          </a:p>
        </p:txBody>
      </p:sp>
      <p:pic>
        <p:nvPicPr>
          <p:cNvPr id="3" name="Picture 2" descr="A picture containing stone, several&#10;&#10;Description automatically generated">
            <a:extLst>
              <a:ext uri="{FF2B5EF4-FFF2-40B4-BE49-F238E27FC236}">
                <a16:creationId xmlns:a16="http://schemas.microsoft.com/office/drawing/2014/main" xmlns="" id="{0FFEDC7C-E2E0-F74B-9F00-30BE1A8E31DC}"/>
              </a:ext>
            </a:extLst>
          </p:cNvPr>
          <p:cNvPicPr>
            <a:picLocks noChangeAspect="1"/>
          </p:cNvPicPr>
          <p:nvPr/>
        </p:nvPicPr>
        <p:blipFill>
          <a:blip r:embed="rId3"/>
          <a:stretch>
            <a:fillRect/>
          </a:stretch>
        </p:blipFill>
        <p:spPr>
          <a:xfrm>
            <a:off x="306728" y="332666"/>
            <a:ext cx="11578544" cy="6014410"/>
          </a:xfrm>
          <a:prstGeom prst="rect">
            <a:avLst/>
          </a:prstGeom>
          <a:scene3d>
            <a:camera prst="orthographicFront"/>
            <a:lightRig rig="threePt" dir="t"/>
          </a:scene3d>
          <a:sp3d>
            <a:bevelT w="114300" prst="artDeco"/>
          </a:sp3d>
        </p:spPr>
      </p:pic>
      <p:pic>
        <p:nvPicPr>
          <p:cNvPr id="6" name="Picture 5">
            <a:extLst>
              <a:ext uri="{FF2B5EF4-FFF2-40B4-BE49-F238E27FC236}">
                <a16:creationId xmlns:a16="http://schemas.microsoft.com/office/drawing/2014/main" xmlns="" id="{1BB310AA-A63D-FD46-958B-427E2889F54A}"/>
              </a:ext>
            </a:extLst>
          </p:cNvPr>
          <p:cNvPicPr>
            <a:picLocks noChangeAspect="1"/>
          </p:cNvPicPr>
          <p:nvPr/>
        </p:nvPicPr>
        <p:blipFill>
          <a:blip r:embed="rId4"/>
          <a:stretch>
            <a:fillRect/>
          </a:stretch>
        </p:blipFill>
        <p:spPr>
          <a:xfrm>
            <a:off x="1033670" y="226755"/>
            <a:ext cx="9144000" cy="6226232"/>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3904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Only conduct yourselves in a manner worthy of the gospel of Christ so that—whether I come and see you or whether I remain absent—</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I should hear that you are standing firm in one spirit, with one mind,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by contending side by side</a:t>
            </a:r>
            <a:r>
              <a:rPr kumimoji="0" lang="en-US"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 the faith of the gospel,</a:t>
            </a:r>
          </a:p>
        </p:txBody>
      </p:sp>
      <p:sp>
        <p:nvSpPr>
          <p:cNvPr id="6" name="Rounded Rectangle 5">
            <a:extLst>
              <a:ext uri="{FF2B5EF4-FFF2-40B4-BE49-F238E27FC236}">
                <a16:creationId xmlns:a16="http://schemas.microsoft.com/office/drawing/2014/main" xmlns="" id="{E1227910-0A77-204D-B4FE-DDBDD69C283D}"/>
              </a:ext>
            </a:extLst>
          </p:cNvPr>
          <p:cNvSpPr/>
          <p:nvPr/>
        </p:nvSpPr>
        <p:spPr>
          <a:xfrm>
            <a:off x="4093092" y="1707456"/>
            <a:ext cx="7648816" cy="1721544"/>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Paul is explaining an </a:t>
            </a:r>
            <a:r>
              <a:rPr lang="en-US" sz="4800" b="1" i="1" u="sng" dirty="0">
                <a:effectLst>
                  <a:outerShdw blurRad="38100" dist="38100" dir="2700000" algn="tl">
                    <a:srgbClr val="000000">
                      <a:alpha val="43137"/>
                    </a:srgbClr>
                  </a:outerShdw>
                </a:effectLst>
                <a:latin typeface="Century Gothic" panose="020B0502020202020204" pitchFamily="34" charset="0"/>
              </a:rPr>
              <a:t>offensive</a:t>
            </a:r>
            <a:r>
              <a:rPr lang="en-US" sz="4800" b="1" i="1" dirty="0">
                <a:effectLst>
                  <a:outerShdw blurRad="38100" dist="38100" dir="2700000" algn="tl">
                    <a:srgbClr val="000000">
                      <a:alpha val="43137"/>
                    </a:srgbClr>
                  </a:outerShdw>
                </a:effectLst>
                <a:latin typeface="Century Gothic" panose="020B0502020202020204" pitchFamily="34" charset="0"/>
              </a:rPr>
              <a:t> </a:t>
            </a:r>
            <a:r>
              <a:rPr lang="en-US" sz="4800" b="1" dirty="0">
                <a:effectLst>
                  <a:outerShdw blurRad="38100" dist="38100" dir="2700000" algn="tl">
                    <a:srgbClr val="000000">
                      <a:alpha val="43137"/>
                    </a:srgbClr>
                  </a:outerShdw>
                </a:effectLst>
                <a:latin typeface="Century Gothic" panose="020B0502020202020204" pitchFamily="34" charset="0"/>
              </a:rPr>
              <a:t>strategy here.</a:t>
            </a:r>
            <a:endParaRPr lang="el-GR" sz="48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9475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Only conduct yourselves in a manner worthy of the gospel of Christ so that—whether I come and see you or whether I remain absent—</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I should hear that you are standing firm in one spirit, with one mind,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by contending side by side</a:t>
            </a:r>
            <a:r>
              <a:rPr kumimoji="0" lang="en-US" sz="48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 the faith of the gospel,</a:t>
            </a:r>
          </a:p>
        </p:txBody>
      </p:sp>
      <p:sp>
        <p:nvSpPr>
          <p:cNvPr id="6" name="Rounded Rectangle 5">
            <a:extLst>
              <a:ext uri="{FF2B5EF4-FFF2-40B4-BE49-F238E27FC236}">
                <a16:creationId xmlns:a16="http://schemas.microsoft.com/office/drawing/2014/main" xmlns="" id="{E1227910-0A77-204D-B4FE-DDBDD69C283D}"/>
              </a:ext>
            </a:extLst>
          </p:cNvPr>
          <p:cNvSpPr/>
          <p:nvPr/>
        </p:nvSpPr>
        <p:spPr>
          <a:xfrm>
            <a:off x="4093092" y="1707456"/>
            <a:ext cx="7648816" cy="1721544"/>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Paul is explaining an </a:t>
            </a:r>
            <a:r>
              <a:rPr kumimoji="0" lang="en-US" sz="4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offensive </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strategy here.</a:t>
            </a:r>
            <a:endParaRPr kumimoji="0" lang="el-GR"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pic>
        <p:nvPicPr>
          <p:cNvPr id="3" name="Picture 2">
            <a:extLst>
              <a:ext uri="{FF2B5EF4-FFF2-40B4-BE49-F238E27FC236}">
                <a16:creationId xmlns:a16="http://schemas.microsoft.com/office/drawing/2014/main" xmlns="" id="{93B57B82-9F7C-8744-AE5C-E9F112335ED2}"/>
              </a:ext>
            </a:extLst>
          </p:cNvPr>
          <p:cNvPicPr>
            <a:picLocks noChangeAspect="1"/>
          </p:cNvPicPr>
          <p:nvPr/>
        </p:nvPicPr>
        <p:blipFill>
          <a:blip r:embed="rId3"/>
          <a:stretch>
            <a:fillRect/>
          </a:stretch>
        </p:blipFill>
        <p:spPr>
          <a:xfrm>
            <a:off x="450092" y="315884"/>
            <a:ext cx="9310134" cy="3958201"/>
          </a:xfrm>
          <a:prstGeom prst="rect">
            <a:avLst/>
          </a:prstGeom>
        </p:spPr>
      </p:pic>
    </p:spTree>
    <p:extLst>
      <p:ext uri="{BB962C8B-B14F-4D97-AF65-F5344CB8AC3E}">
        <p14:creationId xmlns:p14="http://schemas.microsoft.com/office/powerpoint/2010/main" val="1313022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Only conduct yourselves in a manner worthy of the gospel of Christ so that—whether I come and see you or whether I remain absent—</a:t>
            </a:r>
            <a:r>
              <a:rPr kumimoji="0" lang="en-US" sz="48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 should hear that you are </a:t>
            </a:r>
            <a:r>
              <a:rPr kumimoji="0" lang="en-US" sz="48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standing firm</a:t>
            </a:r>
            <a:r>
              <a:rPr kumimoji="0" lang="en-US" sz="48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one spirit, </a:t>
            </a:r>
            <a:r>
              <a:rPr kumimoji="0" lang="en-US" sz="48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with one mind</a:t>
            </a:r>
            <a:r>
              <a:rPr kumimoji="0" lang="en-US" sz="48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by </a:t>
            </a:r>
            <a:r>
              <a:rPr kumimoji="0" lang="en-US" sz="48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contending</a:t>
            </a:r>
            <a:r>
              <a:rPr kumimoji="0" lang="en-US" sz="48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side by side </a:t>
            </a:r>
            <a:r>
              <a:rPr kumimoji="0" lang="en-US" sz="48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 </a:t>
            </a:r>
            <a:r>
              <a:rPr kumimoji="0" lang="en-US" sz="48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 faith</a:t>
            </a:r>
            <a:r>
              <a:rPr kumimoji="0" lang="en-US" sz="48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of </a:t>
            </a:r>
            <a:r>
              <a:rPr kumimoji="0" lang="en-US" sz="48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 gospel</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6" name="Rounded Rectangle 5">
            <a:extLst>
              <a:ext uri="{FF2B5EF4-FFF2-40B4-BE49-F238E27FC236}">
                <a16:creationId xmlns:a16="http://schemas.microsoft.com/office/drawing/2014/main" xmlns="" id="{83A8BFBE-FE3F-5E40-8D80-C16402701A88}"/>
              </a:ext>
            </a:extLst>
          </p:cNvPr>
          <p:cNvSpPr/>
          <p:nvPr/>
        </p:nvSpPr>
        <p:spPr>
          <a:xfrm>
            <a:off x="666694" y="857534"/>
            <a:ext cx="10836446" cy="227536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The Good News about Jesus should strengthen, unify and empower the church to </a:t>
            </a:r>
            <a:r>
              <a:rPr lang="en-US" sz="4800" b="1" i="1" u="sng" dirty="0">
                <a:solidFill>
                  <a:schemeClr val="accent4"/>
                </a:solidFill>
                <a:effectLst>
                  <a:outerShdw blurRad="38100" dist="38100" dir="2700000" algn="tl">
                    <a:srgbClr val="000000">
                      <a:alpha val="43137"/>
                    </a:srgbClr>
                  </a:outerShdw>
                </a:effectLst>
                <a:latin typeface="Century Gothic" panose="020B0502020202020204" pitchFamily="34" charset="0"/>
              </a:rPr>
              <a:t>move forward</a:t>
            </a:r>
            <a:r>
              <a:rPr lang="en-US" sz="4800" b="1" i="1" dirty="0">
                <a:effectLst>
                  <a:outerShdw blurRad="38100" dist="38100" dir="2700000" algn="tl">
                    <a:srgbClr val="000000">
                      <a:alpha val="43137"/>
                    </a:srgbClr>
                  </a:outerShdw>
                </a:effectLst>
                <a:latin typeface="Century Gothic" panose="020B0502020202020204" pitchFamily="34" charset="0"/>
              </a:rPr>
              <a:t>!</a:t>
            </a:r>
            <a:endParaRPr lang="el-GR" sz="4800" i="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22311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Only conduct yourselves in a manner worthy of the gospel of Christ so that—whether I come and see you or whether I remain absent—I should hear that you are </a:t>
            </a:r>
            <a:r>
              <a:rPr kumimoji="0" lang="en-US" sz="48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standing firm</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one spirit, </a:t>
            </a:r>
            <a:r>
              <a:rPr kumimoji="0" lang="en-US" sz="48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with one mind</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by </a:t>
            </a:r>
            <a:r>
              <a:rPr kumimoji="0" lang="en-US" sz="48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contending</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side by side </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 faith</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of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 gospel</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7" name="Rounded Rectangle 6">
            <a:extLst>
              <a:ext uri="{FF2B5EF4-FFF2-40B4-BE49-F238E27FC236}">
                <a16:creationId xmlns:a16="http://schemas.microsoft.com/office/drawing/2014/main" xmlns="" id="{B194786A-AF48-134D-A5D2-E13438BF7427}"/>
              </a:ext>
            </a:extLst>
          </p:cNvPr>
          <p:cNvSpPr/>
          <p:nvPr/>
        </p:nvSpPr>
        <p:spPr>
          <a:xfrm>
            <a:off x="666694" y="857534"/>
            <a:ext cx="10836446" cy="227536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The Good News about Jesus should strengthen, unify and empower the church to </a:t>
            </a:r>
            <a:r>
              <a:rPr lang="en-US" sz="4800" b="1" i="1" u="sng" dirty="0">
                <a:solidFill>
                  <a:schemeClr val="accent4"/>
                </a:solidFill>
                <a:effectLst>
                  <a:outerShdw blurRad="38100" dist="38100" dir="2700000" algn="tl">
                    <a:srgbClr val="000000">
                      <a:alpha val="43137"/>
                    </a:srgbClr>
                  </a:outerShdw>
                </a:effectLst>
                <a:latin typeface="Century Gothic" panose="020B0502020202020204" pitchFamily="34" charset="0"/>
              </a:rPr>
              <a:t>move forward</a:t>
            </a:r>
            <a:r>
              <a:rPr lang="en-US" sz="4800" b="1" i="1" dirty="0">
                <a:effectLst>
                  <a:outerShdw blurRad="38100" dist="38100" dir="2700000" algn="tl">
                    <a:srgbClr val="000000">
                      <a:alpha val="43137"/>
                    </a:srgbClr>
                  </a:outerShdw>
                </a:effectLst>
                <a:latin typeface="Century Gothic" panose="020B0502020202020204" pitchFamily="34" charset="0"/>
              </a:rPr>
              <a:t>!</a:t>
            </a:r>
            <a:endParaRPr lang="el-GR" sz="4800" i="1" dirty="0">
              <a:effectLst>
                <a:outerShdw blurRad="38100" dist="38100" dir="2700000" algn="tl">
                  <a:srgbClr val="000000">
                    <a:alpha val="43137"/>
                  </a:srgbClr>
                </a:outerShdw>
              </a:effectLst>
              <a:latin typeface="Century Gothic" panose="020B0502020202020204" pitchFamily="34" charset="0"/>
            </a:endParaRPr>
          </a:p>
        </p:txBody>
      </p:sp>
      <p:sp>
        <p:nvSpPr>
          <p:cNvPr id="2" name="Rectangle 1">
            <a:extLst>
              <a:ext uri="{FF2B5EF4-FFF2-40B4-BE49-F238E27FC236}">
                <a16:creationId xmlns:a16="http://schemas.microsoft.com/office/drawing/2014/main" xmlns="" id="{779D7954-DF62-4C40-A7C8-52B373548883}"/>
              </a:ext>
            </a:extLst>
          </p:cNvPr>
          <p:cNvSpPr/>
          <p:nvPr/>
        </p:nvSpPr>
        <p:spPr>
          <a:xfrm>
            <a:off x="171796" y="857534"/>
            <a:ext cx="11870574" cy="5929337"/>
          </a:xfrm>
          <a:prstGeom prst="rect">
            <a:avLst/>
          </a:prstGeom>
          <a:solidFill>
            <a:schemeClr val="accent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(Romans 1:16-17) For I am not ashamed of this Good News about Christ. </a:t>
            </a:r>
            <a:r>
              <a:rPr lang="en-US" sz="4800" b="1" u="sng" dirty="0">
                <a:solidFill>
                  <a:schemeClr val="accent4"/>
                </a:solidFill>
                <a:effectLst>
                  <a:outerShdw blurRad="38100" dist="38100" dir="2700000" algn="tl">
                    <a:srgbClr val="000000">
                      <a:alpha val="43137"/>
                    </a:srgbClr>
                  </a:outerShdw>
                </a:effectLst>
                <a:latin typeface="Century Gothic" panose="020B0502020202020204" pitchFamily="34" charset="0"/>
              </a:rPr>
              <a:t>It is the power of God </a:t>
            </a:r>
            <a:r>
              <a:rPr lang="en-US" sz="6600" b="1" u="sng" dirty="0">
                <a:solidFill>
                  <a:schemeClr val="accent4"/>
                </a:solidFill>
                <a:effectLst>
                  <a:outerShdw blurRad="38100" dist="38100" dir="2700000" algn="tl">
                    <a:srgbClr val="000000">
                      <a:alpha val="43137"/>
                    </a:srgbClr>
                  </a:outerShdw>
                </a:effectLst>
                <a:latin typeface="Century Gothic" panose="020B0502020202020204" pitchFamily="34" charset="0"/>
              </a:rPr>
              <a:t>at work</a:t>
            </a:r>
            <a:r>
              <a:rPr lang="en-US" sz="4800" b="1" dirty="0">
                <a:effectLst>
                  <a:outerShdw blurRad="38100" dist="38100" dir="2700000" algn="tl">
                    <a:srgbClr val="000000">
                      <a:alpha val="43137"/>
                    </a:srgbClr>
                  </a:outerShdw>
                </a:effectLst>
                <a:latin typeface="Century Gothic" panose="020B0502020202020204" pitchFamily="34" charset="0"/>
              </a:rPr>
              <a:t>, saving everyone who believes—the Jew first and also the Gentile. This Good News tells us how God makes us right in his sight. </a:t>
            </a:r>
            <a:r>
              <a:rPr lang="en-US" sz="4800" b="1" u="sng" dirty="0">
                <a:solidFill>
                  <a:schemeClr val="accent4"/>
                </a:solidFill>
                <a:effectLst>
                  <a:outerShdw blurRad="38100" dist="38100" dir="2700000" algn="tl">
                    <a:srgbClr val="000000">
                      <a:alpha val="43137"/>
                    </a:srgbClr>
                  </a:outerShdw>
                </a:effectLst>
                <a:latin typeface="Century Gothic" panose="020B0502020202020204" pitchFamily="34" charset="0"/>
              </a:rPr>
              <a:t>This is </a:t>
            </a:r>
            <a:r>
              <a:rPr lang="en-US" sz="6600" b="1" u="sng" dirty="0">
                <a:solidFill>
                  <a:schemeClr val="accent4"/>
                </a:solidFill>
                <a:effectLst>
                  <a:outerShdw blurRad="38100" dist="38100" dir="2700000" algn="tl">
                    <a:srgbClr val="000000">
                      <a:alpha val="43137"/>
                    </a:srgbClr>
                  </a:outerShdw>
                </a:effectLst>
                <a:latin typeface="Century Gothic" panose="020B0502020202020204" pitchFamily="34" charset="0"/>
              </a:rPr>
              <a:t>accomplished</a:t>
            </a:r>
            <a:r>
              <a:rPr lang="en-US" sz="4800" b="1" u="sng" dirty="0">
                <a:solidFill>
                  <a:schemeClr val="accent4"/>
                </a:solidFill>
                <a:effectLst>
                  <a:outerShdw blurRad="38100" dist="38100" dir="2700000" algn="tl">
                    <a:srgbClr val="000000">
                      <a:alpha val="43137"/>
                    </a:srgbClr>
                  </a:outerShdw>
                </a:effectLst>
                <a:latin typeface="Century Gothic" panose="020B0502020202020204" pitchFamily="34" charset="0"/>
              </a:rPr>
              <a:t> from start to finish by faith</a:t>
            </a:r>
            <a:r>
              <a:rPr lang="en-US" sz="4800" b="1" dirty="0">
                <a:effectLst>
                  <a:outerShdw blurRad="38100" dist="38100" dir="2700000" algn="tl">
                    <a:srgbClr val="000000">
                      <a:alpha val="43137"/>
                    </a:srgbClr>
                  </a:outerShdw>
                </a:effectLst>
                <a:latin typeface="Century Gothic" panose="020B0502020202020204" pitchFamily="34" charset="0"/>
              </a:rPr>
              <a:t>.</a:t>
            </a:r>
          </a:p>
        </p:txBody>
      </p:sp>
      <p:sp>
        <p:nvSpPr>
          <p:cNvPr id="8" name="Rounded Rectangle 7">
            <a:extLst>
              <a:ext uri="{FF2B5EF4-FFF2-40B4-BE49-F238E27FC236}">
                <a16:creationId xmlns:a16="http://schemas.microsoft.com/office/drawing/2014/main" xmlns="" id="{4EE8B03A-41A2-1E4D-8F4E-86BC4739E38C}"/>
              </a:ext>
            </a:extLst>
          </p:cNvPr>
          <p:cNvSpPr/>
          <p:nvPr/>
        </p:nvSpPr>
        <p:spPr>
          <a:xfrm>
            <a:off x="5009322" y="3429000"/>
            <a:ext cx="5993676" cy="1105786"/>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effectLst>
                  <a:outerShdw blurRad="38100" dist="38100" dir="2700000" algn="tl">
                    <a:srgbClr val="000000">
                      <a:alpha val="43137"/>
                    </a:srgbClr>
                  </a:outerShdw>
                </a:effectLst>
                <a:latin typeface="Century Gothic" panose="020B0502020202020204" pitchFamily="34" charset="0"/>
              </a:rPr>
              <a:t>cars, knees &amp; sports</a:t>
            </a:r>
          </a:p>
        </p:txBody>
      </p:sp>
      <p:sp>
        <p:nvSpPr>
          <p:cNvPr id="3" name="Rounded Rectangle 2">
            <a:extLst>
              <a:ext uri="{FF2B5EF4-FFF2-40B4-BE49-F238E27FC236}">
                <a16:creationId xmlns:a16="http://schemas.microsoft.com/office/drawing/2014/main" xmlns="" id="{51D866E0-4F0B-9448-856E-41A328D35ED7}"/>
              </a:ext>
            </a:extLst>
          </p:cNvPr>
          <p:cNvSpPr/>
          <p:nvPr/>
        </p:nvSpPr>
        <p:spPr>
          <a:xfrm>
            <a:off x="149630" y="71129"/>
            <a:ext cx="11587388" cy="2437909"/>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600" b="1" dirty="0">
                <a:effectLst>
                  <a:outerShdw blurRad="38100" dist="38100" dir="2700000" algn="tl">
                    <a:srgbClr val="000000">
                      <a:alpha val="43137"/>
                    </a:srgbClr>
                  </a:outerShdw>
                </a:effectLst>
                <a:latin typeface="Century Gothic" panose="020B0502020202020204" pitchFamily="34" charset="0"/>
              </a:rPr>
              <a:t>Often times trouble in the Christian life comes not because we are doing something wrong, but because we aren’t </a:t>
            </a:r>
            <a:r>
              <a:rPr lang="en-US" sz="4600" b="1" i="1" dirty="0">
                <a:effectLst>
                  <a:outerShdw blurRad="38100" dist="38100" dir="2700000" algn="tl">
                    <a:srgbClr val="000000">
                      <a:alpha val="43137"/>
                    </a:srgbClr>
                  </a:outerShdw>
                </a:effectLst>
                <a:latin typeface="Century Gothic" panose="020B0502020202020204" pitchFamily="34" charset="0"/>
              </a:rPr>
              <a:t>doing anything.</a:t>
            </a:r>
          </a:p>
        </p:txBody>
      </p:sp>
    </p:spTree>
    <p:extLst>
      <p:ext uri="{BB962C8B-B14F-4D97-AF65-F5344CB8AC3E}">
        <p14:creationId xmlns:p14="http://schemas.microsoft.com/office/powerpoint/2010/main" val="158513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algn="ct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28</a:t>
            </a:r>
            <a:r>
              <a:rPr lang="en-US" sz="5400" dirty="0">
                <a:solidFill>
                  <a:prstClr val="white"/>
                </a:solidFill>
                <a:effectLst>
                  <a:outerShdw blurRad="38100" dist="38100" dir="2700000" algn="tl">
                    <a:srgbClr val="000000">
                      <a:alpha val="43137"/>
                    </a:srgbClr>
                  </a:outerShdw>
                </a:effectLst>
                <a:latin typeface="Century Gothic" panose="020B0502020202020204" pitchFamily="34" charset="0"/>
              </a:rPr>
              <a:t>. and by not being intimidated in any way by your opponents. This is a sign of their destruction, but of your salvation—a sign which is from God.</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3424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28.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and by </a:t>
            </a:r>
            <a:r>
              <a:rPr kumimoji="0" lang="en-US" sz="5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 being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intimidated</a:t>
            </a:r>
            <a:r>
              <a:rPr kumimoji="0" lang="en-US" sz="5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 any way</a:t>
            </a:r>
            <a:r>
              <a:rPr kumimoji="0" lang="en-US" sz="5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by your opponents. This is a sign of their destruction, but of your salvation—a sign which is from God.</a:t>
            </a:r>
          </a:p>
        </p:txBody>
      </p:sp>
      <p:sp>
        <p:nvSpPr>
          <p:cNvPr id="6" name="Rectangle 5">
            <a:extLst>
              <a:ext uri="{FF2B5EF4-FFF2-40B4-BE49-F238E27FC236}">
                <a16:creationId xmlns:a16="http://schemas.microsoft.com/office/drawing/2014/main" xmlns="" id="{EB4799DD-2E94-6C4E-B662-02046C722120}"/>
              </a:ext>
            </a:extLst>
          </p:cNvPr>
          <p:cNvSpPr/>
          <p:nvPr/>
        </p:nvSpPr>
        <p:spPr>
          <a:xfrm>
            <a:off x="171796" y="4133088"/>
            <a:ext cx="11870574" cy="2653783"/>
          </a:xfrm>
          <a:prstGeom prst="rect">
            <a:avLst/>
          </a:prstGeom>
          <a:solidFill>
            <a:schemeClr val="accent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(Matt. 5:11) “Blessed are you when people insult you and persecute you and say all kinds of evil things about you </a:t>
            </a:r>
            <a:r>
              <a:rPr kumimoji="0" lang="en-US" sz="4800" b="1"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falsely</a:t>
            </a:r>
            <a:r>
              <a:rPr kumimoji="0" lang="en-US" sz="48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on account of me</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7" name="Rounded Rectangle 6">
            <a:extLst>
              <a:ext uri="{FF2B5EF4-FFF2-40B4-BE49-F238E27FC236}">
                <a16:creationId xmlns:a16="http://schemas.microsoft.com/office/drawing/2014/main" xmlns="" id="{0ED94518-31E1-D84D-A290-84E4712D46AD}"/>
              </a:ext>
            </a:extLst>
          </p:cNvPr>
          <p:cNvSpPr/>
          <p:nvPr/>
        </p:nvSpPr>
        <p:spPr>
          <a:xfrm>
            <a:off x="149630" y="2083530"/>
            <a:ext cx="11870574" cy="842550"/>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alarmed, frightened, scared, panicked </a:t>
            </a:r>
            <a:endParaRPr lang="el-GR" sz="48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56550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28.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and by </a:t>
            </a:r>
            <a:r>
              <a:rPr kumimoji="0" lang="en-US" sz="54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 being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intimidated</a:t>
            </a:r>
            <a:r>
              <a:rPr kumimoji="0" lang="en-US" sz="5400" b="0"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 any way</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by your opponents. This is a sign of their destruction, but of your salvation—a sign which is from God.</a:t>
            </a:r>
          </a:p>
        </p:txBody>
      </p:sp>
      <p:sp>
        <p:nvSpPr>
          <p:cNvPr id="6" name="Rectangle 5">
            <a:extLst>
              <a:ext uri="{FF2B5EF4-FFF2-40B4-BE49-F238E27FC236}">
                <a16:creationId xmlns:a16="http://schemas.microsoft.com/office/drawing/2014/main" xmlns="" id="{EB4799DD-2E94-6C4E-B662-02046C722120}"/>
              </a:ext>
            </a:extLst>
          </p:cNvPr>
          <p:cNvSpPr/>
          <p:nvPr/>
        </p:nvSpPr>
        <p:spPr>
          <a:xfrm>
            <a:off x="171796" y="4133088"/>
            <a:ext cx="11870574" cy="2653783"/>
          </a:xfrm>
          <a:prstGeom prst="rect">
            <a:avLst/>
          </a:prstGeom>
          <a:solidFill>
            <a:schemeClr val="accent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rPr>
              <a:t>(2 Tim. 3:12</a:t>
            </a:r>
            <a:r>
              <a:rPr lang="en-US" sz="5400" b="1" dirty="0">
                <a:solidFill>
                  <a:prstClr val="white"/>
                </a:solidFill>
                <a:effectLst>
                  <a:outerShdw blurRad="38100" dist="38100" dir="2700000" algn="tl">
                    <a:srgbClr val="000000">
                      <a:alpha val="43137"/>
                    </a:srgbClr>
                  </a:outerShdw>
                </a:effectLst>
                <a:latin typeface="Century Gothic" panose="020B0502020202020204" pitchFamily="34" charset="0"/>
              </a:rPr>
              <a:t>) Now in fact all who want to live godly lives in Christ Jesus </a:t>
            </a:r>
            <a:r>
              <a:rPr lang="en-US" sz="5400" b="1" u="sng" dirty="0">
                <a:solidFill>
                  <a:schemeClr val="accent4"/>
                </a:solidFill>
                <a:effectLst>
                  <a:outerShdw blurRad="38100" dist="38100" dir="2700000" algn="tl">
                    <a:srgbClr val="000000">
                      <a:alpha val="43137"/>
                    </a:srgbClr>
                  </a:outerShdw>
                </a:effectLst>
                <a:latin typeface="Century Gothic" panose="020B0502020202020204" pitchFamily="34" charset="0"/>
              </a:rPr>
              <a:t>will be persecuted</a:t>
            </a:r>
            <a:r>
              <a:rPr lang="en-US" sz="5400" b="1" dirty="0">
                <a:solidFill>
                  <a:prstClr val="white"/>
                </a:solidFill>
                <a:effectLst>
                  <a:outerShdw blurRad="38100" dist="38100" dir="2700000" algn="tl">
                    <a:srgbClr val="000000">
                      <a:alpha val="43137"/>
                    </a:srgbClr>
                  </a:outerShdw>
                </a:effectLst>
                <a:latin typeface="Century Gothic" panose="020B0502020202020204" pitchFamily="34" charset="0"/>
              </a:rPr>
              <a:t>.</a:t>
            </a:r>
            <a:endPar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ndParaRPr>
          </a:p>
        </p:txBody>
      </p:sp>
      <p:sp>
        <p:nvSpPr>
          <p:cNvPr id="7" name="Rounded Rectangle 6">
            <a:extLst>
              <a:ext uri="{FF2B5EF4-FFF2-40B4-BE49-F238E27FC236}">
                <a16:creationId xmlns:a16="http://schemas.microsoft.com/office/drawing/2014/main" xmlns="" id="{0BC9042D-D9EB-7641-A14D-60399BECF82E}"/>
              </a:ext>
            </a:extLst>
          </p:cNvPr>
          <p:cNvSpPr/>
          <p:nvPr/>
        </p:nvSpPr>
        <p:spPr>
          <a:xfrm>
            <a:off x="149630" y="2083530"/>
            <a:ext cx="11870574" cy="842550"/>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b="1" dirty="0">
                <a:effectLst>
                  <a:outerShdw blurRad="38100" dist="38100" dir="2700000" algn="tl">
                    <a:srgbClr val="000000">
                      <a:alpha val="43137"/>
                    </a:srgbClr>
                  </a:outerShdw>
                </a:effectLst>
                <a:latin typeface="Century Gothic" panose="020B0502020202020204" pitchFamily="34" charset="0"/>
              </a:rPr>
              <a:t>alarmed, frightened, scared, panicked </a:t>
            </a:r>
            <a:endParaRPr lang="el-GR" sz="4800"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54115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078313"/>
          </a:xfrm>
          <a:prstGeom prst="rect">
            <a:avLst/>
          </a:prstGeom>
          <a:noFill/>
        </p:spPr>
        <p:txBody>
          <a:bodyPr wrap="square" rtlCol="0">
            <a:spAutoFit/>
          </a:bodyPr>
          <a:lstStyle/>
          <a:p>
            <a:pPr algn="ct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29-30</a:t>
            </a:r>
            <a:r>
              <a:rPr lang="en-US" sz="5400" dirty="0">
                <a:solidFill>
                  <a:prstClr val="white"/>
                </a:solidFill>
                <a:effectLst>
                  <a:outerShdw blurRad="38100" dist="38100" dir="2700000" algn="tl">
                    <a:srgbClr val="000000">
                      <a:alpha val="43137"/>
                    </a:srgbClr>
                  </a:outerShdw>
                </a:effectLst>
                <a:latin typeface="Century Gothic" panose="020B0502020202020204" pitchFamily="34" charset="0"/>
              </a:rPr>
              <a:t>. For it has been granted to you not only to believe in Christ but also to suffer for him, since you are encountering the same conflict that you saw me face and now hear that I am facing.</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1240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078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29-30.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5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it has been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granted</a:t>
            </a:r>
            <a:r>
              <a:rPr kumimoji="0" lang="en-US" sz="5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 to you not only to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believe</a:t>
            </a:r>
            <a:r>
              <a:rPr kumimoji="0" lang="en-US" sz="5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 Christ</a:t>
            </a:r>
            <a:r>
              <a:rPr kumimoji="0" lang="en-US" sz="54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54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but also to suffer for him</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since you are encountering the same conflict that you saw me face and now hear that I am facing.</a:t>
            </a:r>
          </a:p>
        </p:txBody>
      </p:sp>
      <p:sp>
        <p:nvSpPr>
          <p:cNvPr id="8" name="Rectangle 7">
            <a:extLst>
              <a:ext uri="{FF2B5EF4-FFF2-40B4-BE49-F238E27FC236}">
                <a16:creationId xmlns:a16="http://schemas.microsoft.com/office/drawing/2014/main" xmlns="" id="{B7F530E2-6AC0-E648-919F-9F6B1CD46124}"/>
              </a:ext>
            </a:extLst>
          </p:cNvPr>
          <p:cNvSpPr/>
          <p:nvPr/>
        </p:nvSpPr>
        <p:spPr>
          <a:xfrm>
            <a:off x="171796" y="4133088"/>
            <a:ext cx="11870574" cy="2653783"/>
          </a:xfrm>
          <a:prstGeom prst="rect">
            <a:avLst/>
          </a:prstGeom>
          <a:solidFill>
            <a:schemeClr val="accent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rPr>
              <a:t>(Eph. 2:8</a:t>
            </a:r>
            <a:r>
              <a:rPr lang="en-US" sz="5400" b="1" dirty="0">
                <a:solidFill>
                  <a:prstClr val="white"/>
                </a:solidFill>
                <a:effectLst>
                  <a:outerShdw blurRad="38100" dist="38100" dir="2700000" algn="tl">
                    <a:srgbClr val="000000">
                      <a:alpha val="43137"/>
                    </a:srgbClr>
                  </a:outerShdw>
                </a:effectLst>
                <a:latin typeface="Century Gothic" panose="020B0502020202020204" pitchFamily="34" charset="0"/>
              </a:rPr>
              <a:t>) For by </a:t>
            </a:r>
            <a:r>
              <a:rPr lang="en-US" sz="5400" b="1" u="sng" dirty="0">
                <a:solidFill>
                  <a:schemeClr val="accent4"/>
                </a:solidFill>
                <a:effectLst>
                  <a:outerShdw blurRad="38100" dist="38100" dir="2700000" algn="tl">
                    <a:srgbClr val="000000">
                      <a:alpha val="43137"/>
                    </a:srgbClr>
                  </a:outerShdw>
                </a:effectLst>
                <a:latin typeface="Century Gothic" panose="020B0502020202020204" pitchFamily="34" charset="0"/>
              </a:rPr>
              <a:t>grace</a:t>
            </a:r>
            <a:r>
              <a:rPr lang="en-US" sz="5400" b="1" dirty="0">
                <a:solidFill>
                  <a:prstClr val="white"/>
                </a:solidFill>
                <a:effectLst>
                  <a:outerShdw blurRad="38100" dist="38100" dir="2700000" algn="tl">
                    <a:srgbClr val="000000">
                      <a:alpha val="43137"/>
                    </a:srgbClr>
                  </a:outerShdw>
                </a:effectLst>
                <a:latin typeface="Century Gothic" panose="020B0502020202020204" pitchFamily="34" charset="0"/>
              </a:rPr>
              <a:t> you are saved through </a:t>
            </a:r>
            <a:r>
              <a:rPr lang="en-US" sz="5400" b="1" u="sng" dirty="0">
                <a:solidFill>
                  <a:schemeClr val="accent4"/>
                </a:solidFill>
                <a:effectLst>
                  <a:outerShdw blurRad="38100" dist="38100" dir="2700000" algn="tl">
                    <a:srgbClr val="000000">
                      <a:alpha val="43137"/>
                    </a:srgbClr>
                  </a:outerShdw>
                </a:effectLst>
                <a:latin typeface="Century Gothic" panose="020B0502020202020204" pitchFamily="34" charset="0"/>
              </a:rPr>
              <a:t>faith</a:t>
            </a:r>
            <a:r>
              <a:rPr lang="en-US" sz="5400" b="1" dirty="0">
                <a:solidFill>
                  <a:prstClr val="white"/>
                </a:solidFill>
                <a:effectLst>
                  <a:outerShdw blurRad="38100" dist="38100" dir="2700000" algn="tl">
                    <a:srgbClr val="000000">
                      <a:alpha val="43137"/>
                    </a:srgbClr>
                  </a:outerShdw>
                </a:effectLst>
                <a:latin typeface="Century Gothic" panose="020B0502020202020204" pitchFamily="34" charset="0"/>
              </a:rPr>
              <a:t>, and this is not from yourselves, it is the </a:t>
            </a:r>
            <a:r>
              <a:rPr lang="en-US" sz="5400" b="1" u="sng" dirty="0">
                <a:solidFill>
                  <a:prstClr val="white"/>
                </a:solidFill>
                <a:effectLst>
                  <a:outerShdw blurRad="38100" dist="38100" dir="2700000" algn="tl">
                    <a:srgbClr val="000000">
                      <a:alpha val="43137"/>
                    </a:srgbClr>
                  </a:outerShdw>
                </a:effectLst>
                <a:latin typeface="Century Gothic" panose="020B0502020202020204" pitchFamily="34" charset="0"/>
              </a:rPr>
              <a:t>gift of God</a:t>
            </a:r>
            <a:endPar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163465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algn="ct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a:t>
            </a:r>
            <a:r>
              <a:rPr lang="en-US" sz="4800" dirty="0">
                <a:solidFill>
                  <a:prstClr val="white"/>
                </a:solidFill>
                <a:effectLst>
                  <a:outerShdw blurRad="38100" dist="38100" dir="2700000" algn="tl">
                    <a:srgbClr val="000000">
                      <a:alpha val="43137"/>
                    </a:srgbClr>
                  </a:outerShdw>
                </a:effectLst>
                <a:latin typeface="Century Gothic" panose="020B0502020202020204" pitchFamily="34" charset="0"/>
              </a:rPr>
              <a:t>. Only conduct yourselves in a manner worthy of the gospel of Christ so that—whether I come and see you or whether I remain absent—I should hear that you are standing firm in one spirit, with one mind, by contending side by side for the faith of the gospel,</a:t>
            </a:r>
            <a:endPar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3688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0783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29-30.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 </a:t>
            </a:r>
            <a:r>
              <a:rPr kumimoji="0" lang="en-US" sz="54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it has been granted to you not only to believe in Christ but </a:t>
            </a:r>
            <a:r>
              <a:rPr kumimoji="0" lang="en-US" sz="54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also to suffer for him</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since you are encountering the same conflict that you saw me face and now hear that I am facing.</a:t>
            </a:r>
          </a:p>
        </p:txBody>
      </p:sp>
      <p:sp>
        <p:nvSpPr>
          <p:cNvPr id="6" name="Rounded Rectangle 5">
            <a:extLst>
              <a:ext uri="{FF2B5EF4-FFF2-40B4-BE49-F238E27FC236}">
                <a16:creationId xmlns:a16="http://schemas.microsoft.com/office/drawing/2014/main" xmlns="" id="{65E4F86A-FBEF-5346-9BF1-0D77FA61BE69}"/>
              </a:ext>
            </a:extLst>
          </p:cNvPr>
          <p:cNvSpPr/>
          <p:nvPr/>
        </p:nvSpPr>
        <p:spPr>
          <a:xfrm>
            <a:off x="149630" y="2961353"/>
            <a:ext cx="11870574" cy="2432843"/>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Suffering in this way then is </a:t>
            </a:r>
            <a:r>
              <a:rPr kumimoji="0" lang="en-US" sz="4800" b="1" i="1"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 sign that God has rejected you, rather it is a </a:t>
            </a:r>
            <a:r>
              <a:rPr kumimoji="0" lang="en-US" sz="48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sign that God is with you</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7" name="Rounded Rectangle 6">
            <a:extLst>
              <a:ext uri="{FF2B5EF4-FFF2-40B4-BE49-F238E27FC236}">
                <a16:creationId xmlns:a16="http://schemas.microsoft.com/office/drawing/2014/main" xmlns="" id="{9597F0FB-6EEB-054C-86CC-630E63CEFD33}"/>
              </a:ext>
            </a:extLst>
          </p:cNvPr>
          <p:cNvSpPr/>
          <p:nvPr/>
        </p:nvSpPr>
        <p:spPr>
          <a:xfrm>
            <a:off x="6888482" y="5491194"/>
            <a:ext cx="4408714" cy="1105786"/>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Satan’s role</a:t>
            </a:r>
          </a:p>
        </p:txBody>
      </p:sp>
    </p:spTree>
    <p:extLst>
      <p:ext uri="{BB962C8B-B14F-4D97-AF65-F5344CB8AC3E}">
        <p14:creationId xmlns:p14="http://schemas.microsoft.com/office/powerpoint/2010/main" val="7213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algn="ct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2:1</a:t>
            </a:r>
            <a:r>
              <a:rPr lang="en-US" sz="5400" dirty="0">
                <a:solidFill>
                  <a:prstClr val="white"/>
                </a:solidFill>
                <a:effectLst>
                  <a:outerShdw blurRad="38100" dist="38100" dir="2700000" algn="tl">
                    <a:srgbClr val="000000">
                      <a:alpha val="43137"/>
                    </a:srgbClr>
                  </a:outerShdw>
                </a:effectLst>
                <a:latin typeface="Century Gothic" panose="020B0502020202020204" pitchFamily="34" charset="0"/>
              </a:rPr>
              <a:t>. Therefore, if there is any encouragement in Christ, any comfort provided by love, any fellowship in the Spirit, any affection or mercy,</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913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2:1.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Therefore,</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if </a:t>
            </a:r>
            <a:r>
              <a:rPr kumimoji="0" lang="en-US" sz="5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there is any</a:t>
            </a:r>
            <a:r>
              <a:rPr kumimoji="0" lang="en-US" sz="5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encouragement in Christ, any comfort provided by love, any fellowship in the Spirit, any affection or mercy,</a:t>
            </a:r>
          </a:p>
        </p:txBody>
      </p:sp>
      <p:sp>
        <p:nvSpPr>
          <p:cNvPr id="2" name="Rounded Rectangle 1">
            <a:extLst>
              <a:ext uri="{FF2B5EF4-FFF2-40B4-BE49-F238E27FC236}">
                <a16:creationId xmlns:a16="http://schemas.microsoft.com/office/drawing/2014/main" xmlns="" id="{D6ACFA5B-C088-CB47-BD1D-675C8A30F1FC}"/>
              </a:ext>
            </a:extLst>
          </p:cNvPr>
          <p:cNvSpPr/>
          <p:nvPr/>
        </p:nvSpPr>
        <p:spPr>
          <a:xfrm>
            <a:off x="3364992" y="1261872"/>
            <a:ext cx="6327648" cy="170078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4800" b="1" dirty="0">
                <a:effectLst>
                  <a:outerShdw blurRad="38100" dist="38100" dir="2700000" algn="tl">
                    <a:srgbClr val="000000">
                      <a:alpha val="43137"/>
                    </a:srgbClr>
                  </a:outerShdw>
                </a:effectLst>
                <a:latin typeface="Century Gothic" panose="020B0502020202020204" pitchFamily="34" charset="0"/>
              </a:rPr>
              <a:t>1</a:t>
            </a:r>
            <a:r>
              <a:rPr lang="en-US" sz="4800" b="1" baseline="30000" dirty="0">
                <a:effectLst>
                  <a:outerShdw blurRad="38100" dist="38100" dir="2700000" algn="tl">
                    <a:srgbClr val="000000">
                      <a:alpha val="43137"/>
                    </a:srgbClr>
                  </a:outerShdw>
                </a:effectLst>
                <a:latin typeface="Century Gothic" panose="020B0502020202020204" pitchFamily="34" charset="0"/>
              </a:rPr>
              <a:t>st</a:t>
            </a:r>
            <a:r>
              <a:rPr lang="en-US" sz="4800" b="1" dirty="0">
                <a:effectLst>
                  <a:outerShdw blurRad="38100" dist="38100" dir="2700000" algn="tl">
                    <a:srgbClr val="000000">
                      <a:alpha val="43137"/>
                    </a:srgbClr>
                  </a:outerShdw>
                </a:effectLst>
                <a:latin typeface="Century Gothic" panose="020B0502020202020204" pitchFamily="34" charset="0"/>
              </a:rPr>
              <a:t> class conditional:</a:t>
            </a:r>
          </a:p>
          <a:p>
            <a:pPr algn="ctr">
              <a:lnSpc>
                <a:spcPct val="85000"/>
              </a:lnSpc>
            </a:pPr>
            <a:r>
              <a:rPr lang="en-US" sz="6000" b="1" i="1" u="sng" dirty="0">
                <a:solidFill>
                  <a:schemeClr val="accent4"/>
                </a:solidFill>
                <a:effectLst>
                  <a:outerShdw blurRad="38100" dist="38100" dir="2700000" algn="tl">
                    <a:srgbClr val="000000">
                      <a:alpha val="43137"/>
                    </a:srgbClr>
                  </a:outerShdw>
                </a:effectLst>
                <a:latin typeface="Century Gothic" panose="020B0502020202020204" pitchFamily="34" charset="0"/>
              </a:rPr>
              <a:t>SINCE</a:t>
            </a:r>
          </a:p>
        </p:txBody>
      </p:sp>
    </p:spTree>
    <p:extLst>
      <p:ext uri="{BB962C8B-B14F-4D97-AF65-F5344CB8AC3E}">
        <p14:creationId xmlns:p14="http://schemas.microsoft.com/office/powerpoint/2010/main" val="38321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2:1.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Therefore, if there is any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encouragement in Christ</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any comfort provided by love, any fellowship in the Spirit, any affection or mercy,</a:t>
            </a:r>
          </a:p>
        </p:txBody>
      </p:sp>
    </p:spTree>
    <p:extLst>
      <p:ext uri="{BB962C8B-B14F-4D97-AF65-F5344CB8AC3E}">
        <p14:creationId xmlns:p14="http://schemas.microsoft.com/office/powerpoint/2010/main" val="384415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2:1.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Therefore, if there is any </a:t>
            </a:r>
            <a:r>
              <a:rPr kumimoji="0" lang="en-US" sz="54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encouragement in Christ</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any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comfort provided by love</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any fellowship in the Spirit, any affection or mercy,</a:t>
            </a:r>
          </a:p>
        </p:txBody>
      </p:sp>
    </p:spTree>
    <p:extLst>
      <p:ext uri="{BB962C8B-B14F-4D97-AF65-F5344CB8AC3E}">
        <p14:creationId xmlns:p14="http://schemas.microsoft.com/office/powerpoint/2010/main" val="24459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2:1.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Therefore, if there is any encouragement in Christ, any </a:t>
            </a:r>
            <a:r>
              <a:rPr kumimoji="0" lang="en-US" sz="54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comfort provided by love</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any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fellowship in the Spirit</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any affection or mercy,</a:t>
            </a:r>
          </a:p>
        </p:txBody>
      </p:sp>
    </p:spTree>
    <p:extLst>
      <p:ext uri="{BB962C8B-B14F-4D97-AF65-F5344CB8AC3E}">
        <p14:creationId xmlns:p14="http://schemas.microsoft.com/office/powerpoint/2010/main" val="251223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2:1.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Therefore, if there is any encouragement in Christ, any comfort provided by love, any </a:t>
            </a:r>
            <a:r>
              <a:rPr kumimoji="0" lang="en-US" sz="54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fellowship in the Spirit</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any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affection or mercy</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50741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2:1. Therefore, if there is any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encouragement in Christ</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any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comfort provided by love</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any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fellowship in the Spirit</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any </a:t>
            </a:r>
            <a:r>
              <a:rPr kumimoji="0" lang="en-US" sz="54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affection or mercy</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6" name="Rounded Rectangle 5">
            <a:extLst>
              <a:ext uri="{FF2B5EF4-FFF2-40B4-BE49-F238E27FC236}">
                <a16:creationId xmlns:a16="http://schemas.microsoft.com/office/drawing/2014/main" xmlns="" id="{5EB406B9-0DD1-0644-8C4D-A40D86930BEE}"/>
              </a:ext>
            </a:extLst>
          </p:cNvPr>
          <p:cNvSpPr/>
          <p:nvPr/>
        </p:nvSpPr>
        <p:spPr>
          <a:xfrm>
            <a:off x="548640" y="4563202"/>
            <a:ext cx="10789920" cy="2245539"/>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Each of these has </a:t>
            </a:r>
            <a:r>
              <a:rPr kumimoji="0" lang="en-US" sz="48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already been given to us by Jesus first</a:t>
            </a:r>
            <a:r>
              <a:rPr lang="en-US" sz="4800" b="1" dirty="0">
                <a:solidFill>
                  <a:prstClr val="white"/>
                </a:solidFill>
                <a:effectLst>
                  <a:outerShdw blurRad="38100" dist="38100" dir="2700000" algn="tl">
                    <a:srgbClr val="000000">
                      <a:alpha val="43137"/>
                    </a:srgbClr>
                  </a:outerShdw>
                </a:effectLst>
                <a:latin typeface="Century Gothic" panose="020B0502020202020204" pitchFamily="34" charset="0"/>
              </a:rPr>
              <a:t> and</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as a result we can </a:t>
            </a:r>
            <a:r>
              <a:rPr kumimoji="0" lang="en-US" sz="4800" b="1" i="0" u="none"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give out</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to others. </a:t>
            </a:r>
            <a:endParaRPr kumimoji="0" lang="en-US" sz="6000" b="1" i="1"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7" name="Rounded Rectangle 6">
            <a:extLst>
              <a:ext uri="{FF2B5EF4-FFF2-40B4-BE49-F238E27FC236}">
                <a16:creationId xmlns:a16="http://schemas.microsoft.com/office/drawing/2014/main" xmlns="" id="{E11B5A20-064A-6F4E-8ADA-1341E36CAF04}"/>
              </a:ext>
            </a:extLst>
          </p:cNvPr>
          <p:cNvSpPr/>
          <p:nvPr/>
        </p:nvSpPr>
        <p:spPr>
          <a:xfrm>
            <a:off x="7290818" y="315884"/>
            <a:ext cx="4408714" cy="1105786"/>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Marriage</a:t>
            </a:r>
          </a:p>
        </p:txBody>
      </p:sp>
      <p:sp>
        <p:nvSpPr>
          <p:cNvPr id="8" name="Rounded Rectangle 7">
            <a:extLst>
              <a:ext uri="{FF2B5EF4-FFF2-40B4-BE49-F238E27FC236}">
                <a16:creationId xmlns:a16="http://schemas.microsoft.com/office/drawing/2014/main" xmlns="" id="{6135C668-E779-D640-A853-AF4923DD9DCA}"/>
              </a:ext>
            </a:extLst>
          </p:cNvPr>
          <p:cNvSpPr/>
          <p:nvPr/>
        </p:nvSpPr>
        <p:spPr>
          <a:xfrm>
            <a:off x="3127248" y="1529881"/>
            <a:ext cx="8572284" cy="1105786"/>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Bag of</a:t>
            </a:r>
            <a:r>
              <a:rPr kumimoji="0" lang="en-US" sz="44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marbles vs magnets</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6974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3416320"/>
          </a:xfrm>
          <a:prstGeom prst="rect">
            <a:avLst/>
          </a:prstGeom>
          <a:noFill/>
        </p:spPr>
        <p:txBody>
          <a:bodyPr wrap="square" rtlCol="0">
            <a:spAutoFit/>
          </a:bodyPr>
          <a:lstStyle/>
          <a:p>
            <a:pPr algn="ct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a:t>
            </a:r>
            <a:r>
              <a:rPr lang="en-US" sz="5400" dirty="0">
                <a:solidFill>
                  <a:prstClr val="white"/>
                </a:solidFill>
                <a:effectLst>
                  <a:outerShdw blurRad="38100" dist="38100" dir="2700000" algn="tl">
                    <a:srgbClr val="000000">
                      <a:alpha val="43137"/>
                    </a:srgbClr>
                  </a:outerShdw>
                </a:effectLst>
                <a:latin typeface="Century Gothic" panose="020B0502020202020204" pitchFamily="34" charset="0"/>
              </a:rPr>
              <a:t>. complete my joy and be of the same mind, by having the same love, being united in spirit, and having one purpose.</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824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complete my joy and </a:t>
            </a:r>
            <a:r>
              <a:rPr kumimoji="0" lang="en-US" sz="5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be of the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same mind</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by having the same love, being united in spirit, and having one purpose.</a:t>
            </a:r>
          </a:p>
        </p:txBody>
      </p:sp>
    </p:spTree>
    <p:extLst>
      <p:ext uri="{BB962C8B-B14F-4D97-AF65-F5344CB8AC3E}">
        <p14:creationId xmlns:p14="http://schemas.microsoft.com/office/powerpoint/2010/main" val="146124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Only </a:t>
            </a:r>
            <a:r>
              <a:rPr kumimoji="0" lang="en-US" sz="48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conduct yourselves</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 a manner worthy of the gospel of Christ </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so that—whether I come and see you or whether I remain absent—I should hear that you are standing firm in one spirit, with one mind, by contending side by side for the faith of the gospel,</a:t>
            </a:r>
          </a:p>
        </p:txBody>
      </p:sp>
      <p:sp>
        <p:nvSpPr>
          <p:cNvPr id="2" name="Rounded Rectangle 1">
            <a:extLst>
              <a:ext uri="{FF2B5EF4-FFF2-40B4-BE49-F238E27FC236}">
                <a16:creationId xmlns:a16="http://schemas.microsoft.com/office/drawing/2014/main" xmlns="" id="{EC414950-78AE-9D46-826E-F001F321A479}"/>
              </a:ext>
            </a:extLst>
          </p:cNvPr>
          <p:cNvSpPr/>
          <p:nvPr/>
        </p:nvSpPr>
        <p:spPr>
          <a:xfrm>
            <a:off x="391278" y="1215342"/>
            <a:ext cx="9824484" cy="227536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4800" b="1" dirty="0" err="1">
                <a:effectLst>
                  <a:outerShdw blurRad="38100" dist="38100" dir="2700000" algn="tl">
                    <a:srgbClr val="000000">
                      <a:alpha val="43137"/>
                    </a:srgbClr>
                  </a:outerShdw>
                </a:effectLst>
                <a:latin typeface="Century Gothic" panose="020B0502020202020204" pitchFamily="34" charset="0"/>
              </a:rPr>
              <a:t>politeuomai</a:t>
            </a:r>
            <a:r>
              <a:rPr lang="en-US" sz="4800" b="1" dirty="0">
                <a:effectLst>
                  <a:outerShdw blurRad="38100" dist="38100" dir="2700000" algn="tl">
                    <a:srgbClr val="000000">
                      <a:alpha val="43137"/>
                    </a:srgbClr>
                  </a:outerShdw>
                </a:effectLst>
                <a:latin typeface="Century Gothic" panose="020B0502020202020204" pitchFamily="34" charset="0"/>
              </a:rPr>
              <a:t> (</a:t>
            </a:r>
            <a:r>
              <a:rPr lang="el-GR" sz="4800" b="1" dirty="0">
                <a:effectLst>
                  <a:outerShdw blurRad="38100" dist="38100" dir="2700000" algn="tl">
                    <a:srgbClr val="000000">
                      <a:alpha val="43137"/>
                    </a:srgbClr>
                  </a:outerShdw>
                </a:effectLst>
                <a:latin typeface="Century Gothic" panose="020B0502020202020204" pitchFamily="34" charset="0"/>
              </a:rPr>
              <a:t>πολιτεύομαι</a:t>
            </a:r>
            <a:r>
              <a:rPr lang="en-US" sz="4800" b="1" dirty="0">
                <a:effectLst>
                  <a:outerShdw blurRad="38100" dist="38100" dir="2700000" algn="tl">
                    <a:srgbClr val="000000">
                      <a:alpha val="43137"/>
                    </a:srgbClr>
                  </a:outerShdw>
                </a:effectLst>
                <a:latin typeface="Century Gothic" panose="020B0502020202020204" pitchFamily="34" charset="0"/>
              </a:rPr>
              <a:t>): to be a </a:t>
            </a:r>
            <a:r>
              <a:rPr lang="en-US" sz="4800" b="1" u="sng" dirty="0">
                <a:solidFill>
                  <a:schemeClr val="accent4"/>
                </a:solidFill>
                <a:effectLst>
                  <a:outerShdw blurRad="38100" dist="38100" dir="2700000" algn="tl">
                    <a:srgbClr val="000000">
                      <a:alpha val="43137"/>
                    </a:srgbClr>
                  </a:outerShdw>
                </a:effectLst>
                <a:latin typeface="Century Gothic" panose="020B0502020202020204" pitchFamily="34" charset="0"/>
              </a:rPr>
              <a:t>citizen</a:t>
            </a:r>
            <a:r>
              <a:rPr lang="en-US" sz="4800" b="1" dirty="0">
                <a:effectLst>
                  <a:outerShdw blurRad="38100" dist="38100" dir="2700000" algn="tl">
                    <a:srgbClr val="000000">
                      <a:alpha val="43137"/>
                    </a:srgbClr>
                  </a:outerShdw>
                </a:effectLst>
                <a:latin typeface="Century Gothic" panose="020B0502020202020204" pitchFamily="34" charset="0"/>
              </a:rPr>
              <a:t>; to live out one’s citizenship </a:t>
            </a:r>
            <a:endParaRPr lang="el-GR" sz="4800" dirty="0">
              <a:effectLst>
                <a:outerShdw blurRad="38100" dist="38100" dir="2700000" algn="tl">
                  <a:srgbClr val="000000">
                    <a:alpha val="43137"/>
                  </a:srgbClr>
                </a:outerShdw>
              </a:effectLst>
              <a:latin typeface="Century Gothic" panose="020B0502020202020204" pitchFamily="34" charset="0"/>
            </a:endParaRPr>
          </a:p>
        </p:txBody>
      </p:sp>
      <p:sp>
        <p:nvSpPr>
          <p:cNvPr id="3" name="Rounded Rectangle 2">
            <a:extLst>
              <a:ext uri="{FF2B5EF4-FFF2-40B4-BE49-F238E27FC236}">
                <a16:creationId xmlns:a16="http://schemas.microsoft.com/office/drawing/2014/main" xmlns="" id="{BB3CE41A-CDAE-8C46-8F5A-34B56511BBF8}"/>
              </a:ext>
            </a:extLst>
          </p:cNvPr>
          <p:cNvSpPr/>
          <p:nvPr/>
        </p:nvSpPr>
        <p:spPr>
          <a:xfrm>
            <a:off x="6953691" y="2833443"/>
            <a:ext cx="4657061" cy="1105786"/>
          </a:xfrm>
          <a:prstGeom prst="roundRect">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effectLst>
                  <a:outerShdw blurRad="38100" dist="38100" dir="2700000" algn="tl">
                    <a:srgbClr val="000000">
                      <a:alpha val="43137"/>
                    </a:srgbClr>
                  </a:outerShdw>
                </a:effectLst>
                <a:latin typeface="Century Gothic" panose="020B0502020202020204" pitchFamily="34" charset="0"/>
              </a:rPr>
              <a:t>Honeymoon</a:t>
            </a:r>
          </a:p>
        </p:txBody>
      </p:sp>
      <p:sp>
        <p:nvSpPr>
          <p:cNvPr id="6" name="Rectangle 5">
            <a:extLst>
              <a:ext uri="{FF2B5EF4-FFF2-40B4-BE49-F238E27FC236}">
                <a16:creationId xmlns:a16="http://schemas.microsoft.com/office/drawing/2014/main" xmlns="" id="{97DDF54E-A1FC-0340-95F9-324B7D6D66A7}"/>
              </a:ext>
            </a:extLst>
          </p:cNvPr>
          <p:cNvSpPr/>
          <p:nvPr/>
        </p:nvSpPr>
        <p:spPr>
          <a:xfrm>
            <a:off x="171796" y="3706859"/>
            <a:ext cx="11870574" cy="3108611"/>
          </a:xfrm>
          <a:prstGeom prst="rect">
            <a:avLst/>
          </a:prstGeom>
          <a:solidFill>
            <a:schemeClr val="accent5"/>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5800" b="1" dirty="0">
                <a:effectLst>
                  <a:outerShdw blurRad="38100" dist="38100" dir="2700000" algn="tl">
                    <a:srgbClr val="000000">
                      <a:alpha val="43137"/>
                    </a:srgbClr>
                  </a:outerShdw>
                </a:effectLst>
                <a:latin typeface="Century Gothic" panose="020B0502020202020204" pitchFamily="34" charset="0"/>
              </a:rPr>
              <a:t>(Phil. 3:20) But </a:t>
            </a:r>
            <a:r>
              <a:rPr lang="en-US" sz="5800" b="1" u="sng" dirty="0">
                <a:solidFill>
                  <a:schemeClr val="accent4"/>
                </a:solidFill>
                <a:effectLst>
                  <a:outerShdw blurRad="38100" dist="38100" dir="2700000" algn="tl">
                    <a:srgbClr val="000000">
                      <a:alpha val="43137"/>
                    </a:srgbClr>
                  </a:outerShdw>
                </a:effectLst>
                <a:latin typeface="Century Gothic" panose="020B0502020202020204" pitchFamily="34" charset="0"/>
              </a:rPr>
              <a:t>our citizenship is in heaven</a:t>
            </a:r>
            <a:r>
              <a:rPr lang="en-US" sz="5800" b="1" dirty="0">
                <a:effectLst>
                  <a:outerShdw blurRad="38100" dist="38100" dir="2700000" algn="tl">
                    <a:srgbClr val="000000">
                      <a:alpha val="43137"/>
                    </a:srgbClr>
                  </a:outerShdw>
                </a:effectLst>
                <a:latin typeface="Century Gothic" panose="020B0502020202020204" pitchFamily="34" charset="0"/>
              </a:rPr>
              <a:t>—and we also await a savior from there, the Lord Jesus Christ</a:t>
            </a:r>
          </a:p>
        </p:txBody>
      </p:sp>
    </p:spTree>
    <p:extLst>
      <p:ext uri="{BB962C8B-B14F-4D97-AF65-F5344CB8AC3E}">
        <p14:creationId xmlns:p14="http://schemas.microsoft.com/office/powerpoint/2010/main" val="165426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complete my joy and </a:t>
            </a:r>
            <a:r>
              <a:rPr kumimoji="0" lang="en-US" sz="54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be of the same mind</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by </a:t>
            </a:r>
            <a:r>
              <a:rPr kumimoji="0" lang="en-US" sz="5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having the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same love</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being united in spirit, and having one purpose.</a:t>
            </a:r>
          </a:p>
        </p:txBody>
      </p:sp>
    </p:spTree>
    <p:extLst>
      <p:ext uri="{BB962C8B-B14F-4D97-AF65-F5344CB8AC3E}">
        <p14:creationId xmlns:p14="http://schemas.microsoft.com/office/powerpoint/2010/main" val="119745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complete my joy and be of the same mind, by </a:t>
            </a:r>
            <a:r>
              <a:rPr kumimoji="0" lang="en-US" sz="54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having the same love</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5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being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united in spirit</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and having one purpose.</a:t>
            </a:r>
          </a:p>
        </p:txBody>
      </p:sp>
    </p:spTree>
    <p:extLst>
      <p:ext uri="{BB962C8B-B14F-4D97-AF65-F5344CB8AC3E}">
        <p14:creationId xmlns:p14="http://schemas.microsoft.com/office/powerpoint/2010/main" val="103758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34172"/>
            <a:ext cx="1187057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complete my joy and be of the same mind, by having the same love, </a:t>
            </a:r>
            <a:r>
              <a:rPr kumimoji="0" lang="en-US" sz="54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being united in spirit</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and </a:t>
            </a:r>
            <a:r>
              <a:rPr kumimoji="0" lang="en-US" sz="5400" b="0"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having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one purpose</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6" name="Rounded Rectangle 5">
            <a:extLst>
              <a:ext uri="{FF2B5EF4-FFF2-40B4-BE49-F238E27FC236}">
                <a16:creationId xmlns:a16="http://schemas.microsoft.com/office/drawing/2014/main" xmlns="" id="{57E9BB0A-FF8B-DB41-B6CC-EB4A0A23BB29}"/>
              </a:ext>
            </a:extLst>
          </p:cNvPr>
          <p:cNvSpPr/>
          <p:nvPr/>
        </p:nvSpPr>
        <p:spPr>
          <a:xfrm>
            <a:off x="2273808" y="3904834"/>
            <a:ext cx="7644384" cy="2245539"/>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Unity is </a:t>
            </a:r>
            <a:r>
              <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the same as </a:t>
            </a:r>
            <a:r>
              <a:rPr kumimoji="0" lang="en-US" sz="54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uniformity!</a:t>
            </a:r>
            <a:endParaRPr kumimoji="0" lang="en-US" sz="6600" b="1" i="1"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7" name="Rounded Rectangle 6">
            <a:extLst>
              <a:ext uri="{FF2B5EF4-FFF2-40B4-BE49-F238E27FC236}">
                <a16:creationId xmlns:a16="http://schemas.microsoft.com/office/drawing/2014/main" xmlns="" id="{1F4BB7EB-073F-8A4D-AC64-4AAC1CF7054D}"/>
              </a:ext>
            </a:extLst>
          </p:cNvPr>
          <p:cNvSpPr/>
          <p:nvPr/>
        </p:nvSpPr>
        <p:spPr>
          <a:xfrm>
            <a:off x="7089650" y="1489439"/>
            <a:ext cx="4408714" cy="1105786"/>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Tuning Fork</a:t>
            </a:r>
          </a:p>
        </p:txBody>
      </p:sp>
    </p:spTree>
    <p:extLst>
      <p:ext uri="{BB962C8B-B14F-4D97-AF65-F5344CB8AC3E}">
        <p14:creationId xmlns:p14="http://schemas.microsoft.com/office/powerpoint/2010/main" val="312761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algn="ct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3</a:t>
            </a:r>
            <a:r>
              <a:rPr lang="en-US" sz="5400" dirty="0">
                <a:solidFill>
                  <a:prstClr val="white"/>
                </a:solidFill>
                <a:effectLst>
                  <a:outerShdw blurRad="38100" dist="38100" dir="2700000" algn="tl">
                    <a:srgbClr val="000000">
                      <a:alpha val="43137"/>
                    </a:srgbClr>
                  </a:outerShdw>
                </a:effectLst>
                <a:latin typeface="Century Gothic" panose="020B0502020202020204" pitchFamily="34" charset="0"/>
              </a:rPr>
              <a:t>. Instead of being motivated by selfish ambition or vanity, each of you should, in humility, be moved to treat one another as more important than yourself.</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0870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3. Instead of being motivated by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selfish ambition</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or vanity, each of you should, in humility, be moved to treat one another as more important than yourself.</a:t>
            </a:r>
          </a:p>
        </p:txBody>
      </p:sp>
    </p:spTree>
    <p:extLst>
      <p:ext uri="{BB962C8B-B14F-4D97-AF65-F5344CB8AC3E}">
        <p14:creationId xmlns:p14="http://schemas.microsoft.com/office/powerpoint/2010/main" val="406676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3. Instead of being motivated by </a:t>
            </a:r>
            <a:r>
              <a:rPr kumimoji="0" lang="en-US" sz="54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selfish ambition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or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vanity</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each of you should, in humility, be moved to treat one another as more important than yourself.</a:t>
            </a:r>
          </a:p>
        </p:txBody>
      </p:sp>
      <p:sp>
        <p:nvSpPr>
          <p:cNvPr id="6" name="Rounded Rectangle 5">
            <a:extLst>
              <a:ext uri="{FF2B5EF4-FFF2-40B4-BE49-F238E27FC236}">
                <a16:creationId xmlns:a16="http://schemas.microsoft.com/office/drawing/2014/main" xmlns="" id="{CE1DB04F-1792-AB45-BAFC-EB775B20238E}"/>
              </a:ext>
            </a:extLst>
          </p:cNvPr>
          <p:cNvSpPr/>
          <p:nvPr/>
        </p:nvSpPr>
        <p:spPr>
          <a:xfrm>
            <a:off x="3474719" y="2167474"/>
            <a:ext cx="7968581" cy="288001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kumimoji="0" lang="en-US" sz="4800" b="1"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rPr>
              <a:t>kenodoxia</a:t>
            </a:r>
            <a:r>
              <a:rPr kumimoji="0" lang="en-US" sz="4800" b="1"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rPr>
              <a:t> (</a:t>
            </a:r>
            <a:r>
              <a:rPr lang="el-GR" sz="4800" b="1" dirty="0">
                <a:solidFill>
                  <a:schemeClr val="bg1"/>
                </a:solidFill>
                <a:effectLst>
                  <a:outerShdw blurRad="38100" dist="38100" dir="2700000" algn="tl">
                    <a:srgbClr val="000000">
                      <a:alpha val="43137"/>
                    </a:srgbClr>
                  </a:outerShdw>
                </a:effectLst>
                <a:latin typeface="Century Gothic" panose="020B0502020202020204" pitchFamily="34" charset="0"/>
              </a:rPr>
              <a:t>κενοδοξία</a:t>
            </a:r>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800" b="1" dirty="0">
                <a:solidFill>
                  <a:schemeClr val="accent4"/>
                </a:solidFill>
                <a:effectLst>
                  <a:outerShdw blurRad="38100" dist="38100" dir="2700000" algn="tl">
                    <a:srgbClr val="000000">
                      <a:alpha val="43137"/>
                    </a:srgbClr>
                  </a:outerShdw>
                </a:effectLst>
                <a:latin typeface="Century Gothic" panose="020B0502020202020204" pitchFamily="34" charset="0"/>
              </a:rPr>
              <a:t>empty splendor</a:t>
            </a:r>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 exaggerated self-evaluation; delusion</a:t>
            </a:r>
            <a:endParaRPr lang="el-GR" sz="4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252807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3. Instead of being motivated by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selfish ambition or </a:t>
            </a:r>
            <a:r>
              <a:rPr kumimoji="0" lang="en-US" sz="54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vanity</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each of you should, in humility, be moved to treat one another as more important than yourself.</a:t>
            </a:r>
          </a:p>
        </p:txBody>
      </p:sp>
      <p:sp>
        <p:nvSpPr>
          <p:cNvPr id="8" name="Rounded Rectangle 7">
            <a:extLst>
              <a:ext uri="{FF2B5EF4-FFF2-40B4-BE49-F238E27FC236}">
                <a16:creationId xmlns:a16="http://schemas.microsoft.com/office/drawing/2014/main" xmlns="" id="{F143EFF4-019C-A84A-BDB5-DB1339F2546E}"/>
              </a:ext>
            </a:extLst>
          </p:cNvPr>
          <p:cNvSpPr/>
          <p:nvPr/>
        </p:nvSpPr>
        <p:spPr>
          <a:xfrm>
            <a:off x="3474719" y="2167474"/>
            <a:ext cx="7968581" cy="288001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kumimoji="0" lang="en-US" sz="4800" b="1"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rPr>
              <a:t>kenodoxia</a:t>
            </a:r>
            <a:r>
              <a:rPr kumimoji="0" lang="en-US" sz="4800" b="1"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rPr>
              <a:t> (</a:t>
            </a:r>
            <a:r>
              <a:rPr lang="el-GR" sz="4800" b="1" dirty="0">
                <a:solidFill>
                  <a:schemeClr val="bg1"/>
                </a:solidFill>
                <a:effectLst>
                  <a:outerShdw blurRad="38100" dist="38100" dir="2700000" algn="tl">
                    <a:srgbClr val="000000">
                      <a:alpha val="43137"/>
                    </a:srgbClr>
                  </a:outerShdw>
                </a:effectLst>
                <a:latin typeface="Century Gothic" panose="020B0502020202020204" pitchFamily="34" charset="0"/>
              </a:rPr>
              <a:t>κενοδοξία</a:t>
            </a:r>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 </a:t>
            </a:r>
            <a:r>
              <a:rPr lang="en-US" sz="4800" b="1" dirty="0">
                <a:solidFill>
                  <a:schemeClr val="accent4"/>
                </a:solidFill>
                <a:effectLst>
                  <a:outerShdw blurRad="38100" dist="38100" dir="2700000" algn="tl">
                    <a:srgbClr val="000000">
                      <a:alpha val="43137"/>
                    </a:srgbClr>
                  </a:outerShdw>
                </a:effectLst>
                <a:latin typeface="Century Gothic" panose="020B0502020202020204" pitchFamily="34" charset="0"/>
              </a:rPr>
              <a:t>empty splendor</a:t>
            </a:r>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 exaggerated self-evaluation; delusion</a:t>
            </a:r>
            <a:endParaRPr lang="el-GR" sz="4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7" name="Rectangle 6">
            <a:extLst>
              <a:ext uri="{FF2B5EF4-FFF2-40B4-BE49-F238E27FC236}">
                <a16:creationId xmlns:a16="http://schemas.microsoft.com/office/drawing/2014/main" xmlns="" id="{22B069C4-4776-5442-9ABC-50BBEAF4DE96}"/>
              </a:ext>
            </a:extLst>
          </p:cNvPr>
          <p:cNvSpPr/>
          <p:nvPr/>
        </p:nvSpPr>
        <p:spPr>
          <a:xfrm>
            <a:off x="266562" y="1996974"/>
            <a:ext cx="11870574" cy="4811767"/>
          </a:xfrm>
          <a:prstGeom prst="rect">
            <a:avLst/>
          </a:prstGeom>
          <a:solidFill>
            <a:schemeClr val="accent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(Rom. 12:3) I give each of you this warning: </a:t>
            </a:r>
            <a:r>
              <a:rPr kumimoji="0" lang="en-US" sz="5400" b="1"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Don’t think you are better than you really are</a:t>
            </a: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Be honest in your evaluation of yourselves, measuring yourselves by the faith God has given us.</a:t>
            </a:r>
            <a:endPar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3364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3. </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Instead of being motivated by selfish ambition or vanity,</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each of you should,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humility</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be moved to treat one another as more important than yourself.</a:t>
            </a:r>
          </a:p>
        </p:txBody>
      </p:sp>
      <p:sp>
        <p:nvSpPr>
          <p:cNvPr id="6" name="Rounded Rectangle 5">
            <a:extLst>
              <a:ext uri="{FF2B5EF4-FFF2-40B4-BE49-F238E27FC236}">
                <a16:creationId xmlns:a16="http://schemas.microsoft.com/office/drawing/2014/main" xmlns="" id="{8C835F1D-39E0-2048-94C8-59F57DD91522}"/>
              </a:ext>
            </a:extLst>
          </p:cNvPr>
          <p:cNvSpPr/>
          <p:nvPr/>
        </p:nvSpPr>
        <p:spPr>
          <a:xfrm>
            <a:off x="1553925" y="3035808"/>
            <a:ext cx="9084149" cy="193852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kumimoji="0" lang="en-US" sz="4800" b="1" i="1"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rPr>
              <a:t>The key to humility is to never stray too far from the cross.</a:t>
            </a:r>
            <a:endParaRPr lang="el-GR" sz="4000"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72455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3.</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Instead of being motivated by selfish ambition or vanity, each of you should, </a:t>
            </a:r>
            <a:r>
              <a:rPr kumimoji="0" lang="en-US" sz="54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in humility</a:t>
            </a:r>
            <a:r>
              <a:rPr kumimoji="0" lang="en-US" sz="54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be moved to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treat one another as more important than yourself</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6" name="Rounded Rectangle 5">
            <a:extLst>
              <a:ext uri="{FF2B5EF4-FFF2-40B4-BE49-F238E27FC236}">
                <a16:creationId xmlns:a16="http://schemas.microsoft.com/office/drawing/2014/main" xmlns="" id="{F2C4631F-5F8F-874B-AB95-D7835F6F9766}"/>
              </a:ext>
            </a:extLst>
          </p:cNvPr>
          <p:cNvSpPr/>
          <p:nvPr/>
        </p:nvSpPr>
        <p:spPr>
          <a:xfrm>
            <a:off x="1305653" y="315884"/>
            <a:ext cx="9558528" cy="2245539"/>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Notice that Paul does NOT say, ‘</a:t>
            </a:r>
            <a:r>
              <a:rPr lang="en-US" sz="4800" b="1" i="1" dirty="0">
                <a:solidFill>
                  <a:schemeClr val="bg1"/>
                </a:solidFill>
                <a:effectLst>
                  <a:outerShdw blurRad="38100" dist="38100" dir="2700000" algn="tl">
                    <a:srgbClr val="000000">
                      <a:alpha val="43137"/>
                    </a:srgbClr>
                  </a:outerShdw>
                </a:effectLst>
                <a:latin typeface="Century Gothic" panose="020B0502020202020204" pitchFamily="34" charset="0"/>
              </a:rPr>
              <a:t>treat others as </a:t>
            </a:r>
            <a:r>
              <a:rPr lang="en-US" sz="4800" b="1" i="1" u="sng" dirty="0">
                <a:solidFill>
                  <a:schemeClr val="accent4"/>
                </a:solidFill>
                <a:effectLst>
                  <a:outerShdw blurRad="38100" dist="38100" dir="2700000" algn="tl">
                    <a:srgbClr val="000000">
                      <a:alpha val="43137"/>
                    </a:srgbClr>
                  </a:outerShdw>
                </a:effectLst>
                <a:latin typeface="Century Gothic" panose="020B0502020202020204" pitchFamily="34" charset="0"/>
              </a:rPr>
              <a:t>better</a:t>
            </a:r>
            <a:r>
              <a:rPr lang="en-US" sz="4800" b="1" i="1" dirty="0">
                <a:solidFill>
                  <a:schemeClr val="bg1"/>
                </a:solidFill>
                <a:effectLst>
                  <a:outerShdw blurRad="38100" dist="38100" dir="2700000" algn="tl">
                    <a:srgbClr val="000000">
                      <a:alpha val="43137"/>
                    </a:srgbClr>
                  </a:outerShdw>
                </a:effectLst>
                <a:latin typeface="Century Gothic" panose="020B0502020202020204" pitchFamily="34" charset="0"/>
              </a:rPr>
              <a:t> than yourself.’</a:t>
            </a:r>
          </a:p>
        </p:txBody>
      </p:sp>
      <p:sp>
        <p:nvSpPr>
          <p:cNvPr id="7" name="Rounded Rectangle 6">
            <a:extLst>
              <a:ext uri="{FF2B5EF4-FFF2-40B4-BE49-F238E27FC236}">
                <a16:creationId xmlns:a16="http://schemas.microsoft.com/office/drawing/2014/main" xmlns="" id="{D6BCC8A1-61D6-2B4B-BD56-6B9E24EB6776}"/>
              </a:ext>
            </a:extLst>
          </p:cNvPr>
          <p:cNvSpPr/>
          <p:nvPr/>
        </p:nvSpPr>
        <p:spPr>
          <a:xfrm>
            <a:off x="1316736" y="4652840"/>
            <a:ext cx="9558528" cy="169423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5000"/>
              </a:lnSpc>
            </a:pPr>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This is not a statement of </a:t>
            </a:r>
            <a:r>
              <a:rPr lang="en-US" sz="4800" b="1" i="1" dirty="0">
                <a:solidFill>
                  <a:schemeClr val="bg1"/>
                </a:solidFill>
                <a:effectLst>
                  <a:outerShdw blurRad="38100" dist="38100" dir="2700000" algn="tl">
                    <a:srgbClr val="000000">
                      <a:alpha val="43137"/>
                    </a:srgbClr>
                  </a:outerShdw>
                </a:effectLst>
                <a:latin typeface="Century Gothic" panose="020B0502020202020204" pitchFamily="34" charset="0"/>
              </a:rPr>
              <a:t>value</a:t>
            </a:r>
            <a:r>
              <a:rPr lang="en-US" sz="4800" b="1" dirty="0">
                <a:solidFill>
                  <a:schemeClr val="bg1"/>
                </a:solidFill>
                <a:effectLst>
                  <a:outerShdw blurRad="38100" dist="38100" dir="2700000" algn="tl">
                    <a:srgbClr val="000000">
                      <a:alpha val="43137"/>
                    </a:srgbClr>
                  </a:outerShdw>
                </a:effectLst>
                <a:latin typeface="Century Gothic" panose="020B0502020202020204" pitchFamily="34" charset="0"/>
              </a:rPr>
              <a:t>, but of </a:t>
            </a:r>
            <a:r>
              <a:rPr lang="en-US" sz="4800" b="1" i="1" u="sng" dirty="0">
                <a:solidFill>
                  <a:schemeClr val="accent4"/>
                </a:solidFill>
                <a:effectLst>
                  <a:outerShdw blurRad="38100" dist="38100" dir="2700000" algn="tl">
                    <a:srgbClr val="000000">
                      <a:alpha val="43137"/>
                    </a:srgbClr>
                  </a:outerShdw>
                </a:effectLst>
                <a:latin typeface="Century Gothic" panose="020B0502020202020204" pitchFamily="34" charset="0"/>
              </a:rPr>
              <a:t>interest</a:t>
            </a:r>
            <a:r>
              <a:rPr lang="en-US" sz="4800" b="1" i="1" dirty="0">
                <a:solidFill>
                  <a:schemeClr val="bg1"/>
                </a:solidFill>
                <a:effectLst>
                  <a:outerShdw blurRad="38100" dist="38100" dir="2700000" algn="tl">
                    <a:srgbClr val="000000">
                      <a:alpha val="43137"/>
                    </a:srgbClr>
                  </a:outerShdw>
                </a:effectLst>
                <a:latin typeface="Century Gothic" panose="020B0502020202020204" pitchFamily="34" charset="0"/>
              </a:rPr>
              <a:t>.</a:t>
            </a:r>
          </a:p>
        </p:txBody>
      </p:sp>
    </p:spTree>
    <p:extLst>
      <p:ext uri="{BB962C8B-B14F-4D97-AF65-F5344CB8AC3E}">
        <p14:creationId xmlns:p14="http://schemas.microsoft.com/office/powerpoint/2010/main" val="206554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3416320"/>
          </a:xfrm>
          <a:prstGeom prst="rect">
            <a:avLst/>
          </a:prstGeom>
          <a:noFill/>
        </p:spPr>
        <p:txBody>
          <a:bodyPr wrap="square" rtlCol="0">
            <a:spAutoFit/>
          </a:bodyPr>
          <a:lstStyle/>
          <a:p>
            <a:pPr algn="ctr"/>
            <a:r>
              <a:rPr lang="en-US" sz="5400" dirty="0">
                <a:solidFill>
                  <a:prstClr val="white"/>
                </a:solidFill>
                <a:effectLst>
                  <a:outerShdw blurRad="38100" dist="38100" dir="2700000" algn="tl">
                    <a:srgbClr val="000000">
                      <a:alpha val="43137"/>
                    </a:srgbClr>
                  </a:outerShdw>
                </a:effectLst>
                <a:latin typeface="Century Gothic" panose="020B0502020202020204" pitchFamily="34" charset="0"/>
              </a:rPr>
              <a:t>4. Each of you should be concerned not only about your own interests, but about the interests of others as well.</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
        <p:nvSpPr>
          <p:cNvPr id="8" name="Rounded Rectangle 7">
            <a:extLst>
              <a:ext uri="{FF2B5EF4-FFF2-40B4-BE49-F238E27FC236}">
                <a16:creationId xmlns:a16="http://schemas.microsoft.com/office/drawing/2014/main" xmlns="" id="{8F764153-EC7A-9140-9B65-38E88B85CD1E}"/>
              </a:ext>
            </a:extLst>
          </p:cNvPr>
          <p:cNvSpPr/>
          <p:nvPr/>
        </p:nvSpPr>
        <p:spPr>
          <a:xfrm>
            <a:off x="1316736" y="3732204"/>
            <a:ext cx="9558528" cy="177061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The danger of pride is that it feeds on goodness!</a:t>
            </a:r>
          </a:p>
        </p:txBody>
      </p:sp>
    </p:spTree>
    <p:extLst>
      <p:ext uri="{BB962C8B-B14F-4D97-AF65-F5344CB8AC3E}">
        <p14:creationId xmlns:p14="http://schemas.microsoft.com/office/powerpoint/2010/main" val="7567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Only conduct yourselves in a manner </a:t>
            </a:r>
            <a:r>
              <a:rPr kumimoji="0" lang="en-US" sz="48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worthy</a:t>
            </a:r>
            <a:r>
              <a:rPr kumimoji="0" lang="en-US" sz="48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of the gospel of Christ </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so that—whether I come and see you or whether I remain absent—I should hear that you are standing firm in one spirit, with one mind, by contending side by side for the faith of the gospel,</a:t>
            </a:r>
          </a:p>
        </p:txBody>
      </p:sp>
      <p:sp>
        <p:nvSpPr>
          <p:cNvPr id="6" name="Rounded Rectangle 5">
            <a:extLst>
              <a:ext uri="{FF2B5EF4-FFF2-40B4-BE49-F238E27FC236}">
                <a16:creationId xmlns:a16="http://schemas.microsoft.com/office/drawing/2014/main" xmlns="" id="{77CCFE59-5DA1-6B4F-A3AC-05866E6CBF8E}"/>
              </a:ext>
            </a:extLst>
          </p:cNvPr>
          <p:cNvSpPr/>
          <p:nvPr/>
        </p:nvSpPr>
        <p:spPr>
          <a:xfrm>
            <a:off x="6587006" y="2606040"/>
            <a:ext cx="4657061" cy="1105786"/>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effectLst>
                  <a:outerShdw blurRad="38100" dist="38100" dir="2700000" algn="tl">
                    <a:srgbClr val="000000">
                      <a:alpha val="43137"/>
                    </a:srgbClr>
                  </a:outerShdw>
                </a:effectLst>
                <a:latin typeface="Century Gothic" panose="020B0502020202020204" pitchFamily="34" charset="0"/>
              </a:rPr>
              <a:t>House for RV</a:t>
            </a:r>
          </a:p>
        </p:txBody>
      </p:sp>
      <p:pic>
        <p:nvPicPr>
          <p:cNvPr id="3" name="Picture 2" descr="A picture containing sky, outdoor, transport, camper&#10;&#10;Description automatically generated">
            <a:extLst>
              <a:ext uri="{FF2B5EF4-FFF2-40B4-BE49-F238E27FC236}">
                <a16:creationId xmlns:a16="http://schemas.microsoft.com/office/drawing/2014/main" xmlns="" id="{B719E3B1-2EFD-0D4E-9C42-72B9DBB0F3C6}"/>
              </a:ext>
            </a:extLst>
          </p:cNvPr>
          <p:cNvPicPr>
            <a:picLocks noChangeAspect="1"/>
          </p:cNvPicPr>
          <p:nvPr/>
        </p:nvPicPr>
        <p:blipFill>
          <a:blip r:embed="rId3"/>
          <a:stretch>
            <a:fillRect/>
          </a:stretch>
        </p:blipFill>
        <p:spPr>
          <a:xfrm>
            <a:off x="0" y="2029968"/>
            <a:ext cx="6437376" cy="4828032"/>
          </a:xfrm>
          <a:prstGeom prst="rect">
            <a:avLst/>
          </a:prstGeom>
          <a:scene3d>
            <a:camera prst="orthographicFront"/>
            <a:lightRig rig="threePt" dir="t"/>
          </a:scene3d>
          <a:sp3d>
            <a:bevelT prst="angle"/>
          </a:sp3d>
        </p:spPr>
      </p:pic>
      <p:sp>
        <p:nvSpPr>
          <p:cNvPr id="7" name="Rounded Rectangle 6">
            <a:extLst>
              <a:ext uri="{FF2B5EF4-FFF2-40B4-BE49-F238E27FC236}">
                <a16:creationId xmlns:a16="http://schemas.microsoft.com/office/drawing/2014/main" xmlns="" id="{900BAD07-1906-9449-871B-7B86EB5C7A5E}"/>
              </a:ext>
            </a:extLst>
          </p:cNvPr>
          <p:cNvSpPr/>
          <p:nvPr/>
        </p:nvSpPr>
        <p:spPr>
          <a:xfrm>
            <a:off x="6180649" y="3798501"/>
            <a:ext cx="5433198" cy="1105786"/>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effectLst>
                  <a:outerShdw blurRad="38100" dist="38100" dir="2700000" algn="tl">
                    <a:srgbClr val="000000">
                      <a:alpha val="43137"/>
                    </a:srgbClr>
                  </a:outerShdw>
                </a:effectLst>
                <a:latin typeface="Century Gothic" panose="020B0502020202020204" pitchFamily="34" charset="0"/>
              </a:rPr>
              <a:t>Zoom for In-Person</a:t>
            </a:r>
          </a:p>
        </p:txBody>
      </p:sp>
    </p:spTree>
    <p:extLst>
      <p:ext uri="{BB962C8B-B14F-4D97-AF65-F5344CB8AC3E}">
        <p14:creationId xmlns:p14="http://schemas.microsoft.com/office/powerpoint/2010/main" val="114573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4. Each of you should be concerned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 only</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about your own interests, but about the interests of others </a:t>
            </a:r>
            <a:r>
              <a:rPr kumimoji="0" lang="en-US" sz="54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as well</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7" name="Rounded Rectangle 6">
            <a:extLst>
              <a:ext uri="{FF2B5EF4-FFF2-40B4-BE49-F238E27FC236}">
                <a16:creationId xmlns:a16="http://schemas.microsoft.com/office/drawing/2014/main" xmlns="" id="{814812C7-1292-174B-8C82-E2C0A8869B42}"/>
              </a:ext>
            </a:extLst>
          </p:cNvPr>
          <p:cNvSpPr/>
          <p:nvPr/>
        </p:nvSpPr>
        <p:spPr>
          <a:xfrm>
            <a:off x="1316736" y="3768780"/>
            <a:ext cx="9558528" cy="221544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5000"/>
              </a:lnSpc>
            </a:pPr>
            <a:r>
              <a:rPr lang="en-US" sz="4800" b="1" dirty="0">
                <a:solidFill>
                  <a:prstClr val="white"/>
                </a:solidFill>
                <a:effectLst>
                  <a:outerShdw blurRad="38100" dist="38100" dir="2700000" algn="tl">
                    <a:srgbClr val="000000">
                      <a:alpha val="43137"/>
                    </a:srgbClr>
                  </a:outerShdw>
                </a:effectLst>
                <a:latin typeface="Century Gothic" panose="020B0502020202020204" pitchFamily="34" charset="0"/>
              </a:rPr>
              <a:t>If our focus in life is </a:t>
            </a:r>
            <a:r>
              <a:rPr lang="en-US" sz="4800" b="1" i="1" dirty="0">
                <a:solidFill>
                  <a:schemeClr val="accent4"/>
                </a:solidFill>
                <a:effectLst>
                  <a:outerShdw blurRad="38100" dist="38100" dir="2700000" algn="tl">
                    <a:srgbClr val="000000">
                      <a:alpha val="43137"/>
                    </a:srgbClr>
                  </a:outerShdw>
                </a:effectLst>
                <a:latin typeface="Century Gothic" panose="020B0502020202020204" pitchFamily="34" charset="0"/>
              </a:rPr>
              <a:t>only</a:t>
            </a:r>
            <a:r>
              <a:rPr lang="en-US" sz="4800" b="1" dirty="0">
                <a:solidFill>
                  <a:prstClr val="white"/>
                </a:solidFill>
                <a:effectLst>
                  <a:outerShdw blurRad="38100" dist="38100" dir="2700000" algn="tl">
                    <a:srgbClr val="000000">
                      <a:alpha val="43137"/>
                    </a:srgbClr>
                  </a:outerShdw>
                </a:effectLst>
                <a:latin typeface="Century Gothic" panose="020B0502020202020204" pitchFamily="34" charset="0"/>
              </a:rPr>
              <a:t> on self, we will end up empty, isolated and lonely. </a:t>
            </a:r>
          </a:p>
        </p:txBody>
      </p:sp>
      <p:sp>
        <p:nvSpPr>
          <p:cNvPr id="6" name="Rounded Rectangle 5">
            <a:extLst>
              <a:ext uri="{FF2B5EF4-FFF2-40B4-BE49-F238E27FC236}">
                <a16:creationId xmlns:a16="http://schemas.microsoft.com/office/drawing/2014/main" xmlns="" id="{4ED6E9D1-D82B-EF47-93C4-300925B562AE}"/>
              </a:ext>
            </a:extLst>
          </p:cNvPr>
          <p:cNvSpPr/>
          <p:nvPr/>
        </p:nvSpPr>
        <p:spPr>
          <a:xfrm>
            <a:off x="171796" y="30971"/>
            <a:ext cx="11870574" cy="139549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85000"/>
              </a:lnSpc>
            </a:pPr>
            <a:r>
              <a:rPr lang="en-US" sz="4400" b="1" dirty="0">
                <a:solidFill>
                  <a:prstClr val="white"/>
                </a:solidFill>
                <a:effectLst>
                  <a:outerShdw blurRad="38100" dist="38100" dir="2700000" algn="tl">
                    <a:srgbClr val="000000">
                      <a:alpha val="43137"/>
                    </a:srgbClr>
                  </a:outerShdw>
                </a:effectLst>
                <a:latin typeface="Century Gothic" panose="020B0502020202020204" pitchFamily="34" charset="0"/>
              </a:rPr>
              <a:t>NOT: total self-denial, self-abuse, self-centeredness or self-improvement</a:t>
            </a:r>
          </a:p>
        </p:txBody>
      </p:sp>
    </p:spTree>
    <p:extLst>
      <p:ext uri="{BB962C8B-B14F-4D97-AF65-F5344CB8AC3E}">
        <p14:creationId xmlns:p14="http://schemas.microsoft.com/office/powerpoint/2010/main" val="379482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4. Each of you should be concerned </a:t>
            </a:r>
            <a:r>
              <a:rPr kumimoji="0" lang="en-US" sz="54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 only</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about your own interests, but about the interests of others </a:t>
            </a:r>
            <a:r>
              <a:rPr kumimoji="0" lang="en-US" sz="54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as well</a:t>
            </a: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
        <p:nvSpPr>
          <p:cNvPr id="7" name="Rounded Rectangle 6">
            <a:extLst>
              <a:ext uri="{FF2B5EF4-FFF2-40B4-BE49-F238E27FC236}">
                <a16:creationId xmlns:a16="http://schemas.microsoft.com/office/drawing/2014/main" xmlns="" id="{814812C7-1292-174B-8C82-E2C0A8869B42}"/>
              </a:ext>
            </a:extLst>
          </p:cNvPr>
          <p:cNvSpPr/>
          <p:nvPr/>
        </p:nvSpPr>
        <p:spPr>
          <a:xfrm>
            <a:off x="1316736" y="3768780"/>
            <a:ext cx="9558528" cy="221544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If our focus in life is </a:t>
            </a:r>
            <a:r>
              <a:rPr kumimoji="0" lang="en-US" sz="48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only</a:t>
            </a: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on self, we will end up empty, isolated and lonely. </a:t>
            </a:r>
          </a:p>
        </p:txBody>
      </p:sp>
      <p:sp>
        <p:nvSpPr>
          <p:cNvPr id="6" name="Rounded Rectangle 5">
            <a:extLst>
              <a:ext uri="{FF2B5EF4-FFF2-40B4-BE49-F238E27FC236}">
                <a16:creationId xmlns:a16="http://schemas.microsoft.com/office/drawing/2014/main" xmlns="" id="{4ED6E9D1-D82B-EF47-93C4-300925B562AE}"/>
              </a:ext>
            </a:extLst>
          </p:cNvPr>
          <p:cNvSpPr/>
          <p:nvPr/>
        </p:nvSpPr>
        <p:spPr>
          <a:xfrm>
            <a:off x="171796" y="30971"/>
            <a:ext cx="11870574" cy="1395493"/>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NOT: total self-denial, self-abuse, self-centeredness or self-improvement</a:t>
            </a:r>
          </a:p>
        </p:txBody>
      </p:sp>
      <p:sp>
        <p:nvSpPr>
          <p:cNvPr id="8" name="Rectangle 7">
            <a:extLst>
              <a:ext uri="{FF2B5EF4-FFF2-40B4-BE49-F238E27FC236}">
                <a16:creationId xmlns:a16="http://schemas.microsoft.com/office/drawing/2014/main" xmlns="" id="{0B3A4766-870D-5F43-9810-90D6A8EA4925}"/>
              </a:ext>
            </a:extLst>
          </p:cNvPr>
          <p:cNvSpPr/>
          <p:nvPr/>
        </p:nvSpPr>
        <p:spPr>
          <a:xfrm>
            <a:off x="171796" y="1381060"/>
            <a:ext cx="11870574" cy="3416320"/>
          </a:xfrm>
          <a:prstGeom prst="rect">
            <a:avLst/>
          </a:prstGeom>
          <a:solidFill>
            <a:schemeClr val="accent5"/>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kumimoji="0" lang="en-US" sz="5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(1 Pt. 4:10</a:t>
            </a:r>
            <a:r>
              <a:rPr lang="en-US" sz="5400" b="1" dirty="0">
                <a:solidFill>
                  <a:prstClr val="white"/>
                </a:solidFill>
                <a:effectLst>
                  <a:outerShdw blurRad="38100" dist="38100" dir="2700000" algn="tl">
                    <a:srgbClr val="000000">
                      <a:alpha val="43137"/>
                    </a:srgbClr>
                  </a:outerShdw>
                </a:effectLst>
                <a:latin typeface="Century Gothic" panose="020B0502020202020204" pitchFamily="34" charset="0"/>
              </a:rPr>
              <a:t>) God has given each of you a gift from his great variety of spiritual gifts. </a:t>
            </a:r>
            <a:r>
              <a:rPr lang="en-US" sz="5400" b="1" u="sng" dirty="0">
                <a:solidFill>
                  <a:schemeClr val="accent4"/>
                </a:solidFill>
                <a:effectLst>
                  <a:outerShdw blurRad="38100" dist="38100" dir="2700000" algn="tl">
                    <a:srgbClr val="000000">
                      <a:alpha val="43137"/>
                    </a:srgbClr>
                  </a:outerShdw>
                </a:effectLst>
                <a:latin typeface="Century Gothic" panose="020B0502020202020204" pitchFamily="34" charset="0"/>
              </a:rPr>
              <a:t>Use them well to serve one another</a:t>
            </a:r>
            <a:r>
              <a:rPr lang="en-US" sz="5400" b="1" dirty="0">
                <a:solidFill>
                  <a:prstClr val="white"/>
                </a:solidFill>
                <a:effectLst>
                  <a:outerShdw blurRad="38100" dist="38100" dir="2700000" algn="tl">
                    <a:srgbClr val="000000">
                      <a:alpha val="43137"/>
                    </a:srgbClr>
                  </a:outerShdw>
                </a:effectLst>
                <a:latin typeface="Century Gothic" panose="020B0502020202020204" pitchFamily="34" charset="0"/>
              </a:rPr>
              <a:t>.</a:t>
            </a:r>
            <a:endParaRPr kumimoji="0" lang="en-US" sz="54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1594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ve, plane, laying, bird&#10;&#10;Description automatically generated">
            <a:extLst>
              <a:ext uri="{FF2B5EF4-FFF2-40B4-BE49-F238E27FC236}">
                <a16:creationId xmlns:a16="http://schemas.microsoft.com/office/drawing/2014/main" xmlns="" id="{4CA1BE65-0991-1B40-A71D-66604FB7F232}"/>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 y="10"/>
            <a:ext cx="12191980" cy="6857990"/>
          </a:xfrm>
          <a:prstGeom prst="rect">
            <a:avLst/>
          </a:prstGeom>
        </p:spPr>
      </p:pic>
      <p:pic>
        <p:nvPicPr>
          <p:cNvPr id="7" name="Picture 6" descr="A picture containing table, indoor, sitting, cup&#10;&#10;Description automatically generated">
            <a:extLst>
              <a:ext uri="{FF2B5EF4-FFF2-40B4-BE49-F238E27FC236}">
                <a16:creationId xmlns:a16="http://schemas.microsoft.com/office/drawing/2014/main" xmlns="" id="{19E50886-4D96-E043-A8C3-B5DD89CEC8E1}"/>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p:blipFill>
        <p:spPr>
          <a:xfrm>
            <a:off x="5701037" y="-1"/>
            <a:ext cx="7128913" cy="6853457"/>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effectLst>
            <a:softEdge rad="317500"/>
          </a:effectLst>
        </p:spPr>
      </p:pic>
      <p:sp>
        <p:nvSpPr>
          <p:cNvPr id="8" name="TextBox 7">
            <a:extLst>
              <a:ext uri="{FF2B5EF4-FFF2-40B4-BE49-F238E27FC236}">
                <a16:creationId xmlns:a16="http://schemas.microsoft.com/office/drawing/2014/main" xmlns="" id="{13A165F7-E00F-104A-920A-C64C59335FE9}"/>
              </a:ext>
            </a:extLst>
          </p:cNvPr>
          <p:cNvSpPr txBox="1"/>
          <p:nvPr/>
        </p:nvSpPr>
        <p:spPr>
          <a:xfrm>
            <a:off x="228902" y="741707"/>
            <a:ext cx="5867098" cy="350788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halkboard" panose="03050602040202020205" pitchFamily="66" charset="77"/>
                <a:ea typeface="+mn-ea"/>
                <a:cs typeface="+mn-cs"/>
              </a:rPr>
              <a:t>Interested in learning more?</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white"/>
              </a:solidFill>
              <a:effectLst/>
              <a:uLnTx/>
              <a:uFillTx/>
              <a:latin typeface="Chalkboard" panose="03050602040202020205" pitchFamily="66" charset="77"/>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halkboard" panose="03050602040202020205" pitchFamily="66" charset="77"/>
                <a:ea typeface="+mn-ea"/>
                <a:cs typeface="+mn-cs"/>
              </a:rPr>
              <a:t>Pick up a </a:t>
            </a:r>
            <a:r>
              <a:rPr kumimoji="0" lang="en-US" sz="4800" b="0" i="0" u="sng" strike="noStrike" kern="1200" cap="none" spc="0" normalizeH="0" baseline="0" noProof="0" dirty="0">
                <a:ln>
                  <a:noFill/>
                </a:ln>
                <a:solidFill>
                  <a:srgbClr val="FFFF00"/>
                </a:solidFill>
                <a:effectLst/>
                <a:uLnTx/>
                <a:uFillTx/>
                <a:latin typeface="Chalkboard" panose="03050602040202020205" pitchFamily="66" charset="77"/>
                <a:ea typeface="+mn-ea"/>
                <a:cs typeface="+mn-cs"/>
              </a:rPr>
              <a:t>FREE</a:t>
            </a:r>
            <a:r>
              <a:rPr kumimoji="0" lang="en-US" sz="4800" b="0" i="0" u="none" strike="noStrike" kern="1200" cap="none" spc="0" normalizeH="0" baseline="0" noProof="0" dirty="0">
                <a:ln>
                  <a:noFill/>
                </a:ln>
                <a:solidFill>
                  <a:prstClr val="white"/>
                </a:solidFill>
                <a:effectLst/>
                <a:uLnTx/>
                <a:uFillTx/>
                <a:latin typeface="Chalkboard" panose="03050602040202020205" pitchFamily="66" charset="77"/>
                <a:ea typeface="+mn-ea"/>
                <a:cs typeface="+mn-cs"/>
              </a:rPr>
              <a:t> copy of “Discovering God”</a:t>
            </a:r>
          </a:p>
        </p:txBody>
      </p:sp>
      <p:sp>
        <p:nvSpPr>
          <p:cNvPr id="9" name="TextBox 8">
            <a:extLst>
              <a:ext uri="{FF2B5EF4-FFF2-40B4-BE49-F238E27FC236}">
                <a16:creationId xmlns:a16="http://schemas.microsoft.com/office/drawing/2014/main" xmlns="" id="{3BF5B008-E516-5942-BD16-673210618E55}"/>
              </a:ext>
            </a:extLst>
          </p:cNvPr>
          <p:cNvSpPr txBox="1"/>
          <p:nvPr/>
        </p:nvSpPr>
        <p:spPr>
          <a:xfrm>
            <a:off x="5701037" y="1719667"/>
            <a:ext cx="6922268" cy="2529923"/>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600" b="1" i="1" u="none" strike="noStrike" kern="1200" cap="none" spc="0" normalizeH="0" baseline="0" noProof="0" dirty="0">
                <a:ln>
                  <a:noFill/>
                </a:ln>
                <a:solidFill>
                  <a:prstClr val="white"/>
                </a:solidFill>
                <a:effectLst/>
                <a:uLnTx/>
                <a:uFillTx/>
                <a:latin typeface="Noteworthy Light" panose="02000400000000000000" pitchFamily="2" charset="77"/>
                <a:ea typeface="Noteworthy Light" panose="02000400000000000000" pitchFamily="2" charset="77"/>
                <a:cs typeface="Microsoft Himalaya" pitchFamily="2" charset="0"/>
              </a:rPr>
              <a:t>First time joining us?</a:t>
            </a:r>
          </a:p>
        </p:txBody>
      </p:sp>
    </p:spTree>
    <p:extLst>
      <p:ext uri="{BB962C8B-B14F-4D97-AF65-F5344CB8AC3E}">
        <p14:creationId xmlns:p14="http://schemas.microsoft.com/office/powerpoint/2010/main" val="218537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8">
                                            <p:txEl>
                                              <p:pRg st="2" end="2"/>
                                            </p:txEl>
                                          </p:spTgt>
                                        </p:tgtEl>
                                        <p:attrNameLst>
                                          <p:attrName>r</p:attrName>
                                        </p:attrNameLst>
                                      </p:cBhvr>
                                    </p:animRot>
                                    <p:animRot by="-240000">
                                      <p:cBhvr>
                                        <p:cTn id="7" dur="200" fill="hold">
                                          <p:stCondLst>
                                            <p:cond delay="200"/>
                                          </p:stCondLst>
                                        </p:cTn>
                                        <p:tgtEl>
                                          <p:spTgt spid="8">
                                            <p:txEl>
                                              <p:pRg st="2" end="2"/>
                                            </p:txEl>
                                          </p:spTgt>
                                        </p:tgtEl>
                                        <p:attrNameLst>
                                          <p:attrName>r</p:attrName>
                                        </p:attrNameLst>
                                      </p:cBhvr>
                                    </p:animRot>
                                    <p:animRot by="240000">
                                      <p:cBhvr>
                                        <p:cTn id="8" dur="200" fill="hold">
                                          <p:stCondLst>
                                            <p:cond delay="400"/>
                                          </p:stCondLst>
                                        </p:cTn>
                                        <p:tgtEl>
                                          <p:spTgt spid="8">
                                            <p:txEl>
                                              <p:pRg st="2" end="2"/>
                                            </p:txEl>
                                          </p:spTgt>
                                        </p:tgtEl>
                                        <p:attrNameLst>
                                          <p:attrName>r</p:attrName>
                                        </p:attrNameLst>
                                      </p:cBhvr>
                                    </p:animRot>
                                    <p:animRot by="-240000">
                                      <p:cBhvr>
                                        <p:cTn id="9" dur="200" fill="hold">
                                          <p:stCondLst>
                                            <p:cond delay="600"/>
                                          </p:stCondLst>
                                        </p:cTn>
                                        <p:tgtEl>
                                          <p:spTgt spid="8">
                                            <p:txEl>
                                              <p:pRg st="2" end="2"/>
                                            </p:txEl>
                                          </p:spTgt>
                                        </p:tgtEl>
                                        <p:attrNameLst>
                                          <p:attrName>r</p:attrName>
                                        </p:attrNameLst>
                                      </p:cBhvr>
                                    </p:animRot>
                                    <p:animRot by="120000">
                                      <p:cBhvr>
                                        <p:cTn id="10" dur="200" fill="hold">
                                          <p:stCondLst>
                                            <p:cond delay="800"/>
                                          </p:stCondLst>
                                        </p:cTn>
                                        <p:tgtEl>
                                          <p:spTgt spid="8">
                                            <p:txEl>
                                              <p:pRg st="2" end="2"/>
                                            </p:txEl>
                                          </p:spTgt>
                                        </p:tgtEl>
                                        <p:attrNameLst>
                                          <p:attrName>r</p:attrName>
                                        </p:attrNameLst>
                                      </p:cBhvr>
                                    </p:animRot>
                                  </p:childTnLst>
                                </p:cTn>
                              </p:par>
                              <p:par>
                                <p:cTn id="11" presetID="16" presetClass="emph" presetSubtype="0" repeatCount="indefinite" fill="hold" nodeType="withEffect">
                                  <p:stCondLst>
                                    <p:cond delay="0"/>
                                  </p:stCondLst>
                                  <p:endCondLst>
                                    <p:cond evt="onNext" delay="0">
                                      <p:tgtEl>
                                        <p:sldTgt/>
                                      </p:tgtEl>
                                    </p:cond>
                                  </p:endCondLst>
                                  <p:iterate type="lt">
                                    <p:tmPct val="4000"/>
                                  </p:iterate>
                                  <p:childTnLst>
                                    <p:set>
                                      <p:cBhvr override="childStyle">
                                        <p:cTn id="12" dur="1000" fill="hold"/>
                                        <p:tgtEl>
                                          <p:spTgt spid="9">
                                            <p:txEl>
                                              <p:pRg st="0" end="0"/>
                                            </p:txEl>
                                          </p:spTgt>
                                        </p:tgtEl>
                                        <p:attrNameLst>
                                          <p:attrName>style.color</p:attrName>
                                        </p:attrNameLst>
                                      </p:cBhvr>
                                      <p:to>
                                        <p:clrVal>
                                          <a:srgbClr val="FFD41D"/>
                                        </p:clrVal>
                                      </p:to>
                                    </p:set>
                                    <p:set>
                                      <p:cBhvr>
                                        <p:cTn id="13" dur="1000" fill="hold"/>
                                        <p:tgtEl>
                                          <p:spTgt spid="9">
                                            <p:txEl>
                                              <p:pRg st="0" end="0"/>
                                            </p:txEl>
                                          </p:spTgt>
                                        </p:tgtEl>
                                        <p:attrNameLst>
                                          <p:attrName>fillcolor</p:attrName>
                                        </p:attrNameLst>
                                      </p:cBhvr>
                                      <p:to>
                                        <p:clrVal>
                                          <a:srgbClr val="FFD41D"/>
                                        </p:clrVal>
                                      </p:to>
                                    </p:set>
                                    <p:set>
                                      <p:cBhvr>
                                        <p:cTn id="14" dur="10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Text&#10;&#10;Description automatically generated">
            <a:extLst>
              <a:ext uri="{FF2B5EF4-FFF2-40B4-BE49-F238E27FC236}">
                <a16:creationId xmlns:a16="http://schemas.microsoft.com/office/drawing/2014/main" xmlns="" id="{A445F1B3-6AA0-2949-89C5-9632F81ADA8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35000"/>
                    </a14:imgEffect>
                  </a14:imgLayer>
                </a14:imgProps>
              </a:ex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xmlns="" id="{CEBE34A6-2F47-CB4A-BC22-F04A18CD72E7}"/>
              </a:ext>
            </a:extLst>
          </p:cNvPr>
          <p:cNvSpPr txBox="1"/>
          <p:nvPr/>
        </p:nvSpPr>
        <p:spPr>
          <a:xfrm>
            <a:off x="394447" y="466165"/>
            <a:ext cx="11259671" cy="26468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7" name="TextBox 6">
            <a:extLst>
              <a:ext uri="{FF2B5EF4-FFF2-40B4-BE49-F238E27FC236}">
                <a16:creationId xmlns:a16="http://schemas.microsoft.com/office/drawing/2014/main" xmlns="" id="{B530918B-7D89-A14F-B526-9A12D985EC33}"/>
              </a:ext>
            </a:extLst>
          </p:cNvPr>
          <p:cNvSpPr txBox="1"/>
          <p:nvPr/>
        </p:nvSpPr>
        <p:spPr>
          <a:xfrm>
            <a:off x="537882" y="3429000"/>
            <a:ext cx="6694191" cy="2086725"/>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Thoughts?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Questions?</a:t>
            </a:r>
          </a:p>
        </p:txBody>
      </p:sp>
    </p:spTree>
    <p:extLst>
      <p:ext uri="{BB962C8B-B14F-4D97-AF65-F5344CB8AC3E}">
        <p14:creationId xmlns:p14="http://schemas.microsoft.com/office/powerpoint/2010/main" val="21209315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Only conduct yourselves in a manner </a:t>
            </a:r>
            <a:r>
              <a:rPr kumimoji="0" lang="en-US" sz="48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worthy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of the gospel of Christ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so that—whether I come and see you or whether I remain absent—I should hear that you are standing firm in one spirit, with one mind, by contending side by side for the faith of the gospel,</a:t>
            </a:r>
          </a:p>
        </p:txBody>
      </p:sp>
    </p:spTree>
    <p:extLst>
      <p:ext uri="{BB962C8B-B14F-4D97-AF65-F5344CB8AC3E}">
        <p14:creationId xmlns:p14="http://schemas.microsoft.com/office/powerpoint/2010/main" val="334894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Only conduct yourselves in a manner worthy </a:t>
            </a:r>
            <a:r>
              <a:rPr kumimoji="0" lang="en-US" sz="48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of the gospel of Christ </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so that—</a:t>
            </a:r>
            <a:r>
              <a:rPr kumimoji="0" lang="en-US" sz="48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whether I come and see you or whether I remain absent</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—I should hear that you are </a:t>
            </a:r>
            <a:r>
              <a:rPr kumimoji="0" lang="en-US" sz="48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standing firm in one spirit</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 with one mind, by contending side by side for the faith of the gospel,</a:t>
            </a:r>
          </a:p>
        </p:txBody>
      </p:sp>
      <p:sp>
        <p:nvSpPr>
          <p:cNvPr id="6" name="Rounded Rectangle 5">
            <a:extLst>
              <a:ext uri="{FF2B5EF4-FFF2-40B4-BE49-F238E27FC236}">
                <a16:creationId xmlns:a16="http://schemas.microsoft.com/office/drawing/2014/main" xmlns="" id="{DC6C2898-2FEE-5342-9769-0E2CCCD4DC5E}"/>
              </a:ext>
            </a:extLst>
          </p:cNvPr>
          <p:cNvSpPr/>
          <p:nvPr/>
        </p:nvSpPr>
        <p:spPr>
          <a:xfrm>
            <a:off x="4059936" y="3429000"/>
            <a:ext cx="6943061" cy="1105786"/>
          </a:xfrm>
          <a:prstGeom prst="roundRect">
            <a:avLst/>
          </a:prstGeom>
          <a:solidFill>
            <a:schemeClr val="accent6">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effectLst>
                  <a:outerShdw blurRad="38100" dist="38100" dir="2700000" algn="tl">
                    <a:srgbClr val="000000">
                      <a:alpha val="43137"/>
                    </a:srgbClr>
                  </a:outerShdw>
                </a:effectLst>
                <a:latin typeface="Century Gothic" panose="020B0502020202020204" pitchFamily="34" charset="0"/>
              </a:rPr>
              <a:t>Teacher left the room</a:t>
            </a:r>
          </a:p>
        </p:txBody>
      </p:sp>
    </p:spTree>
    <p:extLst>
      <p:ext uri="{BB962C8B-B14F-4D97-AF65-F5344CB8AC3E}">
        <p14:creationId xmlns:p14="http://schemas.microsoft.com/office/powerpoint/2010/main" val="299317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Only conduct yourselves in a manner worthy of the gospel of Christ so that—</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whether I come and see you or whether I remain absent—</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I should hear that you are </a:t>
            </a:r>
            <a:r>
              <a:rPr kumimoji="0" lang="en-US" sz="4800" b="0" i="0" u="sng"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entury Gothic" panose="020B0502020202020204" pitchFamily="34" charset="0"/>
                <a:ea typeface="+mn-ea"/>
                <a:cs typeface="+mn-cs"/>
              </a:rPr>
              <a:t>standing firm in one spirit</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with one mind, by contending side by side </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 the faith of the gospel</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08931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Only conduct yourselves in a manner worthy of the gospel of Christ so that—</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whether I come and see you or whether I remain absent—</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I should hear that you are </a:t>
            </a:r>
            <a:r>
              <a:rPr kumimoji="0" lang="en-US" sz="48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standing firm in one spirit</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with one mind</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by contending side by side </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 the faith of the gospel</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422962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A8E6EB8-2343-884F-B5E8-8F0CCBA7A5FF}"/>
              </a:ext>
            </a:extLst>
          </p:cNvPr>
          <p:cNvSpPr txBox="1"/>
          <p:nvPr/>
        </p:nvSpPr>
        <p:spPr>
          <a:xfrm>
            <a:off x="149630" y="5885411"/>
            <a:ext cx="51538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Philippians</a:t>
            </a:r>
          </a:p>
        </p:txBody>
      </p:sp>
      <p:sp>
        <p:nvSpPr>
          <p:cNvPr id="5" name="TextBox 4">
            <a:extLst>
              <a:ext uri="{FF2B5EF4-FFF2-40B4-BE49-F238E27FC236}">
                <a16:creationId xmlns:a16="http://schemas.microsoft.com/office/drawing/2014/main" xmlns="" id="{3DE45545-8DDF-4E42-A294-D26F981A7FC4}"/>
              </a:ext>
            </a:extLst>
          </p:cNvPr>
          <p:cNvSpPr txBox="1"/>
          <p:nvPr/>
        </p:nvSpPr>
        <p:spPr>
          <a:xfrm>
            <a:off x="149630" y="315884"/>
            <a:ext cx="11870574"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27. </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Only conduct yourselves in a manner worthy of the gospel of Christ so that—</a:t>
            </a:r>
            <a:r>
              <a:rPr kumimoji="0" lang="en-US" sz="4800" b="0" i="0" u="none"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whether I come and see you or whether I remain absent—</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I should hear that you are standing firm in one spirit, </a:t>
            </a:r>
            <a:r>
              <a:rPr kumimoji="0" lang="en-US" sz="4800" b="0" i="0"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entury Gothic" panose="020B0502020202020204" pitchFamily="34" charset="0"/>
                <a:ea typeface="+mn-ea"/>
                <a:cs typeface="+mn-cs"/>
              </a:rPr>
              <a:t>with one mind</a:t>
            </a: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u="sng"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by contending side by side</a:t>
            </a:r>
            <a:r>
              <a:rPr kumimoji="0" lang="en-US" sz="4800" b="0" i="0" strike="noStrike" kern="1200" cap="none" spc="0" normalizeH="0" baseline="0" noProof="0" dirty="0">
                <a:ln>
                  <a:noFill/>
                </a:ln>
                <a:solidFill>
                  <a:schemeClr val="accent4"/>
                </a:solidFill>
                <a:effectLst>
                  <a:outerShdw blurRad="38100" dist="38100" dir="2700000" algn="tl">
                    <a:srgbClr val="000000">
                      <a:alpha val="43137"/>
                    </a:srgbClr>
                  </a:outerShdw>
                </a:effectLst>
                <a:uLnTx/>
                <a:uFillTx/>
                <a:latin typeface="Century Gothic" panose="020B0502020202020204" pitchFamily="34" charset="0"/>
                <a:ea typeface="+mn-ea"/>
                <a:cs typeface="+mn-cs"/>
              </a:rPr>
              <a:t> </a:t>
            </a:r>
            <a:r>
              <a:rPr kumimoji="0" lang="en-US" sz="4800" b="0" i="0" strike="noStrike" kern="1200" cap="none" spc="0" normalizeH="0" baseline="0" noProof="0" dirty="0">
                <a:ln>
                  <a:noFill/>
                </a:ln>
                <a:solidFill>
                  <a:schemeClr val="bg1">
                    <a:lumMod val="65000"/>
                  </a:scheme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for the faith of the gospel</a:t>
            </a:r>
            <a:r>
              <a:rPr kumimoji="0" lang="en-US" sz="4800" b="0" i="0" u="none" strike="noStrike" kern="1200" cap="none" spc="0" normalizeH="0" baseline="0" noProof="0" dirty="0">
                <a:ln>
                  <a:noFill/>
                </a:ln>
                <a:solidFill>
                  <a:prstClr val="white">
                    <a:lumMod val="65000"/>
                  </a:prstClr>
                </a:solidFill>
                <a:effectLst>
                  <a:outerShdw blurRad="38100" dist="38100" dir="2700000" algn="tl">
                    <a:srgbClr val="000000">
                      <a:alpha val="43137"/>
                    </a:srgbClr>
                  </a:outerShdw>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70086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esh">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2183</Words>
  <Application>Microsoft Office PowerPoint</Application>
  <PresentationFormat>Widescreen</PresentationFormat>
  <Paragraphs>166</Paragraphs>
  <Slides>43</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Calibri</vt:lpstr>
      <vt:lpstr>Calibri Light</vt:lpstr>
      <vt:lpstr>Century Gothic</vt:lpstr>
      <vt:lpstr>Chalkboard</vt:lpstr>
      <vt:lpstr>Microsoft Himalaya</vt:lpstr>
      <vt:lpstr>Noteworthy Light</vt:lpstr>
      <vt:lpstr>Office Theme</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2021-04-08T16:26:50Z</dcterms:created>
  <dcterms:modified xsi:type="dcterms:W3CDTF">2021-04-08T16:27:20Z</dcterms:modified>
</cp:coreProperties>
</file>