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1273" r:id="rId3"/>
    <p:sldId id="7524" r:id="rId4"/>
    <p:sldId id="7624" r:id="rId5"/>
    <p:sldId id="7535" r:id="rId6"/>
    <p:sldId id="7529" r:id="rId7"/>
    <p:sldId id="7530" r:id="rId8"/>
    <p:sldId id="7531" r:id="rId9"/>
    <p:sldId id="7532" r:id="rId10"/>
    <p:sldId id="7537" r:id="rId11"/>
    <p:sldId id="7538" r:id="rId12"/>
    <p:sldId id="7539" r:id="rId13"/>
    <p:sldId id="7533" r:id="rId14"/>
    <p:sldId id="7540" r:id="rId15"/>
    <p:sldId id="7541" r:id="rId16"/>
    <p:sldId id="7595" r:id="rId17"/>
    <p:sldId id="7596" r:id="rId18"/>
    <p:sldId id="7597" r:id="rId19"/>
    <p:sldId id="7598" r:id="rId20"/>
    <p:sldId id="7599" r:id="rId21"/>
    <p:sldId id="7600" r:id="rId22"/>
    <p:sldId id="7601" r:id="rId23"/>
    <p:sldId id="7602" r:id="rId24"/>
    <p:sldId id="7603" r:id="rId25"/>
    <p:sldId id="7604" r:id="rId26"/>
    <p:sldId id="7605" r:id="rId27"/>
    <p:sldId id="7606" r:id="rId28"/>
    <p:sldId id="7607" r:id="rId29"/>
    <p:sldId id="7398" r:id="rId30"/>
    <p:sldId id="7608" r:id="rId31"/>
    <p:sldId id="7610" r:id="rId32"/>
    <p:sldId id="7618" r:id="rId33"/>
    <p:sldId id="7619" r:id="rId34"/>
    <p:sldId id="7620" r:id="rId35"/>
    <p:sldId id="7621" r:id="rId36"/>
    <p:sldId id="7622" r:id="rId3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14B"/>
    <a:srgbClr val="03272D"/>
    <a:srgbClr val="03272A"/>
    <a:srgbClr val="A85400"/>
    <a:srgbClr val="B85C00"/>
    <a:srgbClr val="C06000"/>
    <a:srgbClr val="005AB4"/>
    <a:srgbClr val="4D4D4D"/>
    <a:srgbClr val="595959"/>
    <a:srgbClr val="00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78521" autoAdjust="0"/>
  </p:normalViewPr>
  <p:slideViewPr>
    <p:cSldViewPr>
      <p:cViewPr varScale="1">
        <p:scale>
          <a:sx n="60" d="100"/>
          <a:sy n="60" d="100"/>
        </p:scale>
        <p:origin x="1584" y="6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3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65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57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12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58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72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75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0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48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3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86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764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984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891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21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47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423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025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197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605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26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56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410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086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67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0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55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46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997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9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29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28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43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9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87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12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768167" cy="624682"/>
          </a:xfrm>
        </p:spPr>
        <p:txBody>
          <a:bodyPr anchor="t"/>
          <a:lstStyle>
            <a:lvl1pPr algn="ctr">
              <a:defRPr sz="4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6"/>
            <a:ext cx="1883833" cy="17875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1926169"/>
            <a:ext cx="9821333" cy="3674531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3"/>
            <a:ext cx="7792142" cy="723898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8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50" r:id="rId5"/>
    <p:sldLayoutId id="2147484860" r:id="rId6"/>
    <p:sldLayoutId id="2147484862" r:id="rId7"/>
    <p:sldLayoutId id="2147484863" r:id="rId8"/>
    <p:sldLayoutId id="2147484865" r:id="rId9"/>
    <p:sldLayoutId id="2147484864" r:id="rId10"/>
    <p:sldLayoutId id="2147484866" r:id="rId11"/>
    <p:sldLayoutId id="2147484851" r:id="rId12"/>
    <p:sldLayoutId id="2147484852" r:id="rId13"/>
    <p:sldLayoutId id="2147484853" r:id="rId14"/>
    <p:sldLayoutId id="2147484854" r:id="rId15"/>
    <p:sldLayoutId id="2147484855" r:id="rId16"/>
    <p:sldLayoutId id="2147484856" r:id="rId17"/>
    <p:sldLayoutId id="2147484857" r:id="rId18"/>
    <p:sldLayoutId id="2147484858" r:id="rId19"/>
    <p:sldLayoutId id="2147484859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" y="8"/>
            <a:ext cx="10159983" cy="57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 But he answered, “You give them something to eat.” </a:t>
            </a:r>
            <a:r>
              <a:rPr lang="en-US" sz="2000" dirty="0"/>
              <a:t>(cf. John 6:5-6)</a:t>
            </a:r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5E2AFED2-D4F4-4C60-92C2-9062A12A63FF}"/>
              </a:ext>
            </a:extLst>
          </p:cNvPr>
          <p:cNvSpPr/>
          <p:nvPr/>
        </p:nvSpPr>
        <p:spPr bwMode="auto">
          <a:xfrm>
            <a:off x="1803400" y="1490287"/>
            <a:ext cx="7900459" cy="2086725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Turning to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he asked, “Where can we buy bread to feed all these people?”</a:t>
            </a:r>
          </a:p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testing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Philip, for he already knew what he was going to do.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6:5-6)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75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 But he answered, “You give them something to eat.” </a:t>
            </a:r>
            <a:r>
              <a:rPr lang="en-US" sz="2000" dirty="0"/>
              <a:t>(cf. John 6:5-6)</a:t>
            </a:r>
            <a:endParaRPr lang="en-US" dirty="0"/>
          </a:p>
          <a:p>
            <a:r>
              <a:rPr lang="en-US" dirty="0"/>
              <a:t>They said to him, “That would take more than half a year’s wages! [“200 denarii” = $20,000]</a:t>
            </a:r>
          </a:p>
          <a:p>
            <a:r>
              <a:rPr lang="en-US" dirty="0"/>
              <a:t>Are we to go and spend that much on bread and give it to them to eat?”</a:t>
            </a:r>
          </a:p>
        </p:txBody>
      </p:sp>
    </p:spTree>
    <p:extLst>
      <p:ext uri="{BB962C8B-B14F-4D97-AF65-F5344CB8AC3E}">
        <p14:creationId xmlns:p14="http://schemas.microsoft.com/office/powerpoint/2010/main" val="29182122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 But he answered, “You give them something to eat.” </a:t>
            </a:r>
            <a:r>
              <a:rPr lang="en-US" sz="2000" dirty="0"/>
              <a:t>(cf. John 6:5-6)</a:t>
            </a:r>
            <a:endParaRPr lang="en-US" dirty="0"/>
          </a:p>
          <a:p>
            <a:r>
              <a:rPr lang="en-US" dirty="0"/>
              <a:t>They said to him, “That would take more than half a year’s wages! [“200 denarii” = $20,000]</a:t>
            </a:r>
          </a:p>
          <a:p>
            <a:r>
              <a:rPr lang="en-US" dirty="0"/>
              <a:t>Are we to go and spend that much on bread and give it to them to eat?”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051B70EE-34B0-4374-8A30-57840BCDFADC}"/>
              </a:ext>
            </a:extLst>
          </p:cNvPr>
          <p:cNvSpPr/>
          <p:nvPr/>
        </p:nvSpPr>
        <p:spPr bwMode="auto">
          <a:xfrm>
            <a:off x="143933" y="3513975"/>
            <a:ext cx="8415867" cy="2086725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Philip’s response: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Angrily explains why this can’t be done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right… if you ignore the power of God</a:t>
            </a:r>
          </a:p>
          <a:p>
            <a:pPr marL="406400" indent="-4064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trying to teach them something… </a:t>
            </a:r>
          </a:p>
        </p:txBody>
      </p:sp>
    </p:spTree>
    <p:extLst>
      <p:ext uri="{BB962C8B-B14F-4D97-AF65-F5344CB8AC3E}">
        <p14:creationId xmlns:p14="http://schemas.microsoft.com/office/powerpoint/2010/main" val="1092582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 “How many loaves do you have?” he asked. “Go and see.” </a:t>
            </a:r>
            <a:r>
              <a:rPr lang="en-US" sz="2000" dirty="0"/>
              <a:t>(cf. John 6:8-9)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0847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 “How many loaves do you have?” he asked. “Go and see.” </a:t>
            </a:r>
            <a:r>
              <a:rPr lang="en-US" sz="2000" dirty="0"/>
              <a:t>(cf. John 6:8-9)</a:t>
            </a:r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FB38C2D-7050-4728-BF9F-48FB55528DB2}"/>
              </a:ext>
            </a:extLst>
          </p:cNvPr>
          <p:cNvSpPr/>
          <p:nvPr/>
        </p:nvSpPr>
        <p:spPr bwMode="auto">
          <a:xfrm>
            <a:off x="1346200" y="1257300"/>
            <a:ext cx="8555567" cy="2419124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Andrew, Simon Peter’s brother, spoke up.</a:t>
            </a:r>
          </a:p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“There’s a young boy here with five barley loaves and two fish.</a:t>
            </a:r>
          </a:p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good is that with this huge crowd?”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6:8-9)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473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 “How many loaves do you have?” he asked. “Go and see.” </a:t>
            </a:r>
            <a:r>
              <a:rPr lang="en-US" sz="2000" dirty="0"/>
              <a:t>(cf. John 6:8-9)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A028427-69A0-439C-945B-B1EB39CF2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Bring Jesus what you have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FB38C2D-7050-4728-BF9F-48FB55528DB2}"/>
              </a:ext>
            </a:extLst>
          </p:cNvPr>
          <p:cNvSpPr/>
          <p:nvPr/>
        </p:nvSpPr>
        <p:spPr bwMode="auto">
          <a:xfrm>
            <a:off x="1346200" y="1257300"/>
            <a:ext cx="8555567" cy="2419124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Andrew, Simon Peter’s brother, spoke up.</a:t>
            </a:r>
          </a:p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“There’s a young boy here with five barley loaves and two fish.</a:t>
            </a:r>
          </a:p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good is that with this huge crowd?”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6:8-9)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A73A04A-B11C-4DCC-A114-63BC0FA1012B}"/>
              </a:ext>
            </a:extLst>
          </p:cNvPr>
          <p:cNvSpPr/>
          <p:nvPr/>
        </p:nvSpPr>
        <p:spPr bwMode="auto">
          <a:xfrm>
            <a:off x="355600" y="3848100"/>
            <a:ext cx="7772400" cy="1089529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Andrew’s response seems foolish at first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maybe there’s something to it</a:t>
            </a:r>
          </a:p>
        </p:txBody>
      </p:sp>
    </p:spTree>
    <p:extLst>
      <p:ext uri="{BB962C8B-B14F-4D97-AF65-F5344CB8AC3E}">
        <p14:creationId xmlns:p14="http://schemas.microsoft.com/office/powerpoint/2010/main" val="3106492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926169"/>
            <a:ext cx="6129866" cy="3674531"/>
          </a:xfrm>
        </p:spPr>
        <p:txBody>
          <a:bodyPr/>
          <a:lstStyle/>
          <a:p>
            <a:r>
              <a:rPr lang="en-US" dirty="0"/>
              <a:t>The point was not the quantity of material in hand but the blessing that rested upon it.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253-254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205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8E02AD7E-D7CF-4A8D-BF99-B9CCF780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926169"/>
            <a:ext cx="6129866" cy="3674531"/>
          </a:xfrm>
        </p:spPr>
        <p:txBody>
          <a:bodyPr/>
          <a:lstStyle/>
          <a:p>
            <a:r>
              <a:rPr lang="en-US" dirty="0"/>
              <a:t>This lesson is not easily learned.</a:t>
            </a:r>
          </a:p>
          <a:p>
            <a:r>
              <a:rPr lang="en-US" dirty="0"/>
              <a:t>The hopes of so many are still centered, not on the blessing of the Lord but on the few loaves in their hands.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253-254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205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8E02AD7E-D7CF-4A8D-BF99-B9CCF780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60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926169"/>
            <a:ext cx="6129866" cy="3674531"/>
          </a:xfrm>
        </p:spPr>
        <p:txBody>
          <a:bodyPr/>
          <a:lstStyle/>
          <a:p>
            <a:r>
              <a:rPr lang="en-US" dirty="0"/>
              <a:t>It is so pitifully little we have in hand, and yet we keep calculating with it;</a:t>
            </a:r>
          </a:p>
          <a:p>
            <a:r>
              <a:rPr lang="en-US" dirty="0"/>
              <a:t>and the more we </a:t>
            </a:r>
            <a:r>
              <a:rPr lang="en-US" u="sng" dirty="0"/>
              <a:t>calculate</a:t>
            </a:r>
            <a:r>
              <a:rPr lang="en-US" dirty="0"/>
              <a:t> the harder the work becomes.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253-254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205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8E02AD7E-D7CF-4A8D-BF99-B9CCF780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57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39 Then Jesus told the disciples to have the people sit down in groups on the green grass.</a:t>
            </a:r>
          </a:p>
          <a:p>
            <a:r>
              <a:rPr lang="en-US" dirty="0"/>
              <a:t>40 So they sat down in groups of fifty or a hundred.</a:t>
            </a:r>
          </a:p>
        </p:txBody>
      </p:sp>
    </p:spTree>
    <p:extLst>
      <p:ext uri="{BB962C8B-B14F-4D97-AF65-F5344CB8AC3E}">
        <p14:creationId xmlns:p14="http://schemas.microsoft.com/office/powerpoint/2010/main" val="39737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27000" y="1775356"/>
            <a:ext cx="9904792" cy="1225021"/>
          </a:xfrm>
        </p:spPr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Mark 6:30-44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>
                <a:ea typeface="ＭＳ Ｐゴシック" pitchFamily="34" charset="-128"/>
              </a:rPr>
              <a:t>The Biggest </a:t>
            </a:r>
            <a:r>
              <a:rPr lang="en-US" sz="4400" dirty="0">
                <a:ea typeface="ＭＳ Ｐゴシック" pitchFamily="34" charset="-128"/>
              </a:rPr>
              <a:t>Miracle of Jesus’s Life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41 Jesus took the five loaves and two fish, looked up toward heaven, and blessed them.</a:t>
            </a:r>
          </a:p>
          <a:p>
            <a:r>
              <a:rPr lang="en-US" dirty="0"/>
              <a:t>Then, breaking the loaves into pieces, </a:t>
            </a:r>
            <a:br>
              <a:rPr lang="en-US" dirty="0"/>
            </a:br>
            <a:r>
              <a:rPr lang="en-US" dirty="0"/>
              <a:t>he kept giving the bread to the disciples so they could distribute it to the people.</a:t>
            </a:r>
          </a:p>
          <a:p>
            <a:r>
              <a:rPr lang="en-US" dirty="0"/>
              <a:t>He also divided the fish for everyone to share.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EB8D67D-1202-40D2-B402-4F036AD87F47}"/>
              </a:ext>
            </a:extLst>
          </p:cNvPr>
          <p:cNvSpPr/>
          <p:nvPr/>
        </p:nvSpPr>
        <p:spPr bwMode="auto">
          <a:xfrm>
            <a:off x="2870200" y="4000500"/>
            <a:ext cx="4419600" cy="590931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did he do that?</a:t>
            </a:r>
          </a:p>
        </p:txBody>
      </p:sp>
    </p:spTree>
    <p:extLst>
      <p:ext uri="{BB962C8B-B14F-4D97-AF65-F5344CB8AC3E}">
        <p14:creationId xmlns:p14="http://schemas.microsoft.com/office/powerpoint/2010/main" val="3758280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Jesus took the five loaves and two fish, looked up toward heaven, and blessed them.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Then, breaking the loaves into pieces,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he kept giving the bread to the disciples so they could distribute it to the people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also divided the fish for everyone to share.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EB8D67D-1202-40D2-B402-4F036AD87F47}"/>
              </a:ext>
            </a:extLst>
          </p:cNvPr>
          <p:cNvSpPr/>
          <p:nvPr/>
        </p:nvSpPr>
        <p:spPr bwMode="auto">
          <a:xfrm>
            <a:off x="2870200" y="4000500"/>
            <a:ext cx="4419600" cy="590931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did he do that?</a:t>
            </a:r>
          </a:p>
        </p:txBody>
      </p:sp>
    </p:spTree>
    <p:extLst>
      <p:ext uri="{BB962C8B-B14F-4D97-AF65-F5344CB8AC3E}">
        <p14:creationId xmlns:p14="http://schemas.microsoft.com/office/powerpoint/2010/main" val="115169918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ry Potter: Albus Dumbledore's 12 greatest quotes">
            <a:extLst>
              <a:ext uri="{FF2B5EF4-FFF2-40B4-BE49-F238E27FC236}">
                <a16:creationId xmlns:a16="http://schemas.microsoft.com/office/drawing/2014/main" xmlns="" id="{4EF850FB-E2CB-42C9-BE2F-0BA737F8F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12972"/>
          <a:stretch/>
        </p:blipFill>
        <p:spPr bwMode="auto">
          <a:xfrm>
            <a:off x="0" y="0"/>
            <a:ext cx="10160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AA872C-7388-4E44-9618-46D4F5EE5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233" y="0"/>
            <a:ext cx="49915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Jesus took the five loaves and two fish, looked up toward heaven, and blessed them.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Then, breaking the loaves into pieces,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he kept giving the bread to the disciples so they could distribute it to the people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also divided the fish for everyone to share.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A822-A3BF-4455-973D-C1C763804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Keep coming back for more bread</a:t>
            </a:r>
          </a:p>
        </p:txBody>
      </p:sp>
    </p:spTree>
    <p:extLst>
      <p:ext uri="{BB962C8B-B14F-4D97-AF65-F5344CB8AC3E}">
        <p14:creationId xmlns:p14="http://schemas.microsoft.com/office/powerpoint/2010/main" val="419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Jesus took the five loaves and two fish, looked up toward heaven, and blessed them.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Then, breaking the loaves into pieces,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he kept giving the bread to the disciples so they could distribute it to the people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also divided the fish for everyone to share.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A822-A3BF-4455-973D-C1C763804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Keep coming back for more bread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A971B650-38E5-4F70-97B4-7EC5DE834DD8}"/>
              </a:ext>
            </a:extLst>
          </p:cNvPr>
          <p:cNvSpPr/>
          <p:nvPr/>
        </p:nvSpPr>
        <p:spPr bwMode="auto">
          <a:xfrm>
            <a:off x="355600" y="369987"/>
            <a:ext cx="9677400" cy="5078313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tend to think there’s something inherently awesome about the people God uses</a:t>
            </a:r>
          </a:p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consider the people Jesus used here: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Exhausted and fresh off of some bad news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Young, with nothing to give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Didn’t want to serve and angrily refused when asked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failed their ministry final exam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AND: Willing to keep coming back to Jesus for more food for the crowds</a:t>
            </a:r>
          </a:p>
        </p:txBody>
      </p:sp>
    </p:spTree>
    <p:extLst>
      <p:ext uri="{BB962C8B-B14F-4D97-AF65-F5344CB8AC3E}">
        <p14:creationId xmlns:p14="http://schemas.microsoft.com/office/powerpoint/2010/main" val="1720912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 They all ate as much as they wanted,</a:t>
            </a:r>
          </a:p>
          <a:p>
            <a:r>
              <a:rPr lang="en-US" dirty="0"/>
              <a:t>43 and afterward, the disciples picked up </a:t>
            </a:r>
            <a:br>
              <a:rPr lang="en-US" dirty="0"/>
            </a:br>
            <a:r>
              <a:rPr lang="en-US" dirty="0"/>
              <a:t>twelve baskets of leftover bread and fish.</a:t>
            </a:r>
          </a:p>
          <a:p>
            <a:r>
              <a:rPr lang="en-US" dirty="0"/>
              <a:t>44 A total of 5,000 men and their families were fed.</a:t>
            </a:r>
          </a:p>
        </p:txBody>
      </p:sp>
    </p:spTree>
    <p:extLst>
      <p:ext uri="{BB962C8B-B14F-4D97-AF65-F5344CB8AC3E}">
        <p14:creationId xmlns:p14="http://schemas.microsoft.com/office/powerpoint/2010/main" val="13210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They all ate as much as they wanted,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 and afterward, the disciples picked up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twelve baskets of leftover bread and fish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 A total of 5,000 men and their families were fed.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A822-A3BF-4455-973D-C1C763804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Enjoy the leftovers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520BE1B1-98FE-42B4-B433-F05B9239A689}"/>
              </a:ext>
            </a:extLst>
          </p:cNvPr>
          <p:cNvSpPr/>
          <p:nvPr/>
        </p:nvSpPr>
        <p:spPr bwMode="auto">
          <a:xfrm>
            <a:off x="1422400" y="2857500"/>
            <a:ext cx="7010400" cy="1588127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did Jesus make too much bread?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did they get 12 baskets?</a:t>
            </a:r>
          </a:p>
        </p:txBody>
      </p:sp>
    </p:spTree>
    <p:extLst>
      <p:ext uri="{BB962C8B-B14F-4D97-AF65-F5344CB8AC3E}">
        <p14:creationId xmlns:p14="http://schemas.microsoft.com/office/powerpoint/2010/main" val="2198339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They all ate as much as they wanted,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 and afterward, the disciples picked up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twelve baskets of leftover bread and fish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 A total of 5,000 men and their families were fed.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B9A822-A3BF-4455-973D-C1C763804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Enjoy the leftovers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520BE1B1-98FE-42B4-B433-F05B9239A689}"/>
              </a:ext>
            </a:extLst>
          </p:cNvPr>
          <p:cNvSpPr/>
          <p:nvPr/>
        </p:nvSpPr>
        <p:spPr bwMode="auto">
          <a:xfrm>
            <a:off x="1422400" y="2857500"/>
            <a:ext cx="7010400" cy="1588127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how it goes with serving God: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beginning of the evening…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by the end of the night…</a:t>
            </a:r>
          </a:p>
        </p:txBody>
      </p:sp>
    </p:spTree>
    <p:extLst>
      <p:ext uri="{BB962C8B-B14F-4D97-AF65-F5344CB8AC3E}">
        <p14:creationId xmlns:p14="http://schemas.microsoft.com/office/powerpoint/2010/main" val="3987970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ea typeface="ＭＳ Ｐゴシック" pitchFamily="34" charset="-128"/>
              </a:rPr>
              <a:t>Final Thoughts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/>
            <a:r>
              <a:rPr lang="en-US" dirty="0"/>
              <a:t>The biggest barrier is the feeling that “I can’t do this”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Andrew’s objection is correct</a:t>
            </a:r>
          </a:p>
          <a:p>
            <a:pPr marL="571500" indent="-571500">
              <a:buFontTx/>
              <a:buChar char="-"/>
            </a:pPr>
            <a:r>
              <a:rPr lang="en-US" dirty="0"/>
              <a:t>God already knows! (Jn 15:5; 2 Cor 3:5)</a:t>
            </a:r>
          </a:p>
          <a:p>
            <a:pPr marL="347663" indent="-347663"/>
            <a:r>
              <a:rPr lang="en-US" dirty="0"/>
              <a:t>Those loaves and fish were nothing special on their own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two years into Jesus’s public ministry</a:t>
            </a:r>
          </a:p>
          <a:p>
            <a:r>
              <a:rPr lang="en-US" dirty="0"/>
              <a:t>Jesus had sent out his disciples in teams of two in order to try to do some ministry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CBA175C-6F24-4022-8149-7B78E8AD77DA}"/>
              </a:ext>
            </a:extLst>
          </p:cNvPr>
          <p:cNvSpPr/>
          <p:nvPr/>
        </p:nvSpPr>
        <p:spPr bwMode="auto">
          <a:xfrm>
            <a:off x="1129770" y="3086100"/>
            <a:ext cx="7900459" cy="1588127"/>
          </a:xfrm>
          <a:prstGeom prst="roundRect">
            <a:avLst>
              <a:gd name="adj" fmla="val 0"/>
            </a:avLst>
          </a:prstGeom>
          <a:solidFill>
            <a:srgbClr val="03272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2575" indent="-28257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Mk 6:30 – The apostles returned to Jesus from their ministry tour and told him all they had done and taught.</a:t>
            </a:r>
          </a:p>
        </p:txBody>
      </p:sp>
    </p:spTree>
    <p:extLst>
      <p:ext uri="{BB962C8B-B14F-4D97-AF65-F5344CB8AC3E}">
        <p14:creationId xmlns:p14="http://schemas.microsoft.com/office/powerpoint/2010/main" val="3224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>
                <a:ea typeface="ＭＳ Ｐゴシック" pitchFamily="34" charset="-128"/>
              </a:rPr>
              <a:t>Final Thoughts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/>
            <a:r>
              <a:rPr lang="en-US" dirty="0"/>
              <a:t>Will you put yourself and your meager abilities in the hands of Jesus?</a:t>
            </a:r>
          </a:p>
          <a:p>
            <a:pPr marL="571500" indent="-571500">
              <a:buFontTx/>
              <a:buChar char="-"/>
            </a:pPr>
            <a:r>
              <a:rPr lang="en-US" dirty="0"/>
              <a:t>Tell God “Here I am”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Tell your fellow Christians you are interested</a:t>
            </a:r>
          </a:p>
          <a:p>
            <a:pPr marL="571500" indent="-571500">
              <a:buFontTx/>
              <a:buChar char="-"/>
            </a:pPr>
            <a:r>
              <a:rPr lang="en-US" dirty="0"/>
              <a:t>Ask God what step he wants you to take</a:t>
            </a:r>
          </a:p>
          <a:p>
            <a:pPr marL="571500" indent="-571500">
              <a:buFontTx/>
              <a:buChar char="-"/>
            </a:pPr>
            <a:r>
              <a:rPr lang="en-US" dirty="0"/>
              <a:t>Trust him to multiply the loaves and fish</a:t>
            </a:r>
          </a:p>
        </p:txBody>
      </p:sp>
    </p:spTree>
    <p:extLst>
      <p:ext uri="{BB962C8B-B14F-4D97-AF65-F5344CB8AC3E}">
        <p14:creationId xmlns:p14="http://schemas.microsoft.com/office/powerpoint/2010/main" val="3925045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562100"/>
            <a:ext cx="6129865" cy="3674531"/>
          </a:xfrm>
        </p:spPr>
        <p:txBody>
          <a:bodyPr/>
          <a:lstStyle/>
          <a:p>
            <a:r>
              <a:rPr lang="en-US" dirty="0"/>
              <a:t>What is “blessing”? It is the working of God where there is nothing to account for His working…</a:t>
            </a:r>
          </a:p>
          <a:p>
            <a:r>
              <a:rPr lang="en-US" dirty="0"/>
              <a:t>When five loaves provide food for five thousand and leave twelve baskets of fragments, that is blessing.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254-255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1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95017BA9-C9A1-448F-99D6-7649F22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562100"/>
            <a:ext cx="6129865" cy="3674531"/>
          </a:xfrm>
        </p:spPr>
        <p:txBody>
          <a:bodyPr/>
          <a:lstStyle/>
          <a:p>
            <a:r>
              <a:rPr lang="en-US" dirty="0"/>
              <a:t>When the fruit of your service is out of all proportion to the gifts you possess, that is blessing.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254-255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1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95017BA9-C9A1-448F-99D6-7649F22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49777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562100"/>
            <a:ext cx="6129865" cy="3674531"/>
          </a:xfrm>
        </p:spPr>
        <p:txBody>
          <a:bodyPr/>
          <a:lstStyle/>
          <a:p>
            <a:r>
              <a:rPr lang="en-US" dirty="0"/>
              <a:t>Or to be rather extreme, when, taking account of your failures, there should be no fruit at all from your labors</a:t>
            </a:r>
          </a:p>
          <a:p>
            <a:r>
              <a:rPr lang="en-US" dirty="0"/>
              <a:t>and still there is fruit, that is blessing…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254-255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1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95017BA9-C9A1-448F-99D6-7649F22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208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562100"/>
            <a:ext cx="6129865" cy="3674531"/>
          </a:xfrm>
        </p:spPr>
        <p:txBody>
          <a:bodyPr/>
          <a:lstStyle/>
          <a:p>
            <a:r>
              <a:rPr lang="en-US" dirty="0"/>
              <a:t>Blessing is fruit that is out of all correspondence with what we are.</a:t>
            </a:r>
          </a:p>
          <a:p>
            <a:r>
              <a:rPr lang="en-US" dirty="0"/>
              <a:t>It is not just the working of cause and effect,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254-255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1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95017BA9-C9A1-448F-99D6-7649F22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15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562100"/>
            <a:ext cx="6129865" cy="3674531"/>
          </a:xfrm>
        </p:spPr>
        <p:txBody>
          <a:bodyPr/>
          <a:lstStyle/>
          <a:p>
            <a:r>
              <a:rPr lang="en-US" dirty="0"/>
              <a:t>for when we calculate on the basis of what we put in</a:t>
            </a:r>
          </a:p>
          <a:p>
            <a:r>
              <a:rPr lang="en-US" dirty="0"/>
              <a:t>we merely bar the way for God to work beyond our calculations.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254-255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1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95017BA9-C9A1-448F-99D6-7649F22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52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1" y="99218"/>
            <a:ext cx="6032500" cy="624682"/>
          </a:xfrm>
        </p:spPr>
        <p:txBody>
          <a:bodyPr/>
          <a:lstStyle/>
          <a:p>
            <a:r>
              <a:rPr lang="en-US" dirty="0"/>
              <a:t>Watchman Nee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9335" y="1562100"/>
            <a:ext cx="6129865" cy="3674531"/>
          </a:xfrm>
        </p:spPr>
        <p:txBody>
          <a:bodyPr/>
          <a:lstStyle/>
          <a:p>
            <a:r>
              <a:rPr lang="en-US" dirty="0"/>
              <a:t>If on the other hand we set our hearts upon the blessing of the Lord,</a:t>
            </a:r>
          </a:p>
          <a:p>
            <a:r>
              <a:rPr lang="en-US" dirty="0"/>
              <a:t>we shall find things happen that are altogether out of keeping with our capacity and that surpass even our dreams.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69333" y="1143003"/>
            <a:ext cx="6051118" cy="723898"/>
          </a:xfrm>
        </p:spPr>
        <p:txBody>
          <a:bodyPr/>
          <a:lstStyle/>
          <a:p>
            <a:r>
              <a:rPr lang="en-US" dirty="0"/>
              <a:t>Quoted in </a:t>
            </a:r>
            <a:r>
              <a:rPr lang="en-US" dirty="0" err="1"/>
              <a:t>Kinnear</a:t>
            </a:r>
            <a:r>
              <a:rPr lang="en-US" dirty="0"/>
              <a:t>, Against the Tide, 254-255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169333" y="745068"/>
            <a:ext cx="6051118" cy="436033"/>
          </a:xfrm>
        </p:spPr>
        <p:txBody>
          <a:bodyPr/>
          <a:lstStyle/>
          <a:p>
            <a:r>
              <a:rPr lang="en-US" dirty="0"/>
              <a:t>Chinese Author and Pastor</a:t>
            </a:r>
          </a:p>
        </p:txBody>
      </p:sp>
      <p:pic>
        <p:nvPicPr>
          <p:cNvPr id="10" name="Picture 2" descr="Against the Tide: Angus Kinnear: 9781619582439: Amazon.com: Books">
            <a:extLst>
              <a:ext uri="{FF2B5EF4-FFF2-40B4-BE49-F238E27FC236}">
                <a16:creationId xmlns:a16="http://schemas.microsoft.com/office/drawing/2014/main" xmlns="" id="{95017BA9-C9A1-448F-99D6-7649F22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7" y="122769"/>
            <a:ext cx="3651954" cy="54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70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two years into Jesus’s public ministry</a:t>
            </a:r>
          </a:p>
          <a:p>
            <a:r>
              <a:rPr lang="en-US" dirty="0"/>
              <a:t>Jesus had sent out his disciples in teams of two in order to try to do some ministry</a:t>
            </a:r>
          </a:p>
          <a:p>
            <a:r>
              <a:rPr lang="en-US" dirty="0"/>
              <a:t>After months apart they finally get back together to talk about how it went</a:t>
            </a:r>
          </a:p>
          <a:p>
            <a:r>
              <a:rPr lang="en-US" dirty="0"/>
              <a:t>Jesus has just heard some devastating news about John the Baptist </a:t>
            </a:r>
            <a:r>
              <a:rPr lang="en-US" sz="2400" dirty="0"/>
              <a:t>(Matt 14:12-13; Mk 6:14-29)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69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 Then Jesus said, “Let’s go off by ourselves to </a:t>
            </a:r>
            <a:br>
              <a:rPr lang="en-US" dirty="0"/>
            </a:br>
            <a:r>
              <a:rPr lang="en-US" u="sng" dirty="0"/>
              <a:t>a quiet place</a:t>
            </a:r>
            <a:r>
              <a:rPr lang="en-US" dirty="0"/>
              <a:t> and </a:t>
            </a:r>
            <a:r>
              <a:rPr lang="en-US" u="sng" dirty="0"/>
              <a:t>rest awhile</a:t>
            </a:r>
            <a:r>
              <a:rPr lang="en-US" dirty="0"/>
              <a:t>.”</a:t>
            </a:r>
          </a:p>
          <a:p>
            <a:r>
              <a:rPr lang="en-US" dirty="0"/>
              <a:t>He said this because there were so many people coming and going that Jesus and his apostles didn’t even have time to eat.</a:t>
            </a:r>
          </a:p>
          <a:p>
            <a:r>
              <a:rPr lang="en-US" dirty="0"/>
              <a:t>32 So they left by boat for </a:t>
            </a:r>
            <a:r>
              <a:rPr lang="en-US" u="sng" dirty="0"/>
              <a:t>a quiet place</a:t>
            </a:r>
            <a:r>
              <a:rPr lang="en-US" dirty="0"/>
              <a:t>, where they could be </a:t>
            </a:r>
            <a:r>
              <a:rPr lang="en-US" u="sng" dirty="0"/>
              <a:t>alone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33 But many people recognized them and saw them leaving,</a:t>
            </a:r>
          </a:p>
          <a:p>
            <a:r>
              <a:rPr lang="en-US" dirty="0"/>
              <a:t>and people from many towns ran ahead along the shore and got there ahead of them.</a:t>
            </a:r>
          </a:p>
        </p:txBody>
      </p:sp>
    </p:spTree>
    <p:extLst>
      <p:ext uri="{BB962C8B-B14F-4D97-AF65-F5344CB8AC3E}">
        <p14:creationId xmlns:p14="http://schemas.microsoft.com/office/powerpoint/2010/main" val="2076196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34 Jesus saw the huge crowd as he stepped from the boat,</a:t>
            </a:r>
          </a:p>
          <a:p>
            <a:r>
              <a:rPr lang="en-US" dirty="0"/>
              <a:t>and he had compassion on them because they were like sheep without a shepherd. </a:t>
            </a:r>
            <a:r>
              <a:rPr lang="en-US" sz="2400" dirty="0"/>
              <a:t>[cf. Matt 9:36]</a:t>
            </a:r>
            <a:endParaRPr lang="en-US" dirty="0"/>
          </a:p>
          <a:p>
            <a:r>
              <a:rPr lang="en-US" dirty="0"/>
              <a:t>So he began teaching them many things.</a:t>
            </a:r>
          </a:p>
        </p:txBody>
      </p:sp>
    </p:spTree>
    <p:extLst>
      <p:ext uri="{BB962C8B-B14F-4D97-AF65-F5344CB8AC3E}">
        <p14:creationId xmlns:p14="http://schemas.microsoft.com/office/powerpoint/2010/main" val="1825095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35 By this time it was late in the day, so his disciples came to him.</a:t>
            </a:r>
          </a:p>
          <a:p>
            <a:r>
              <a:rPr lang="en-US" dirty="0"/>
              <a:t>“This is a remote place,” they said, “and it’s already very late.</a:t>
            </a:r>
          </a:p>
          <a:p>
            <a:r>
              <a:rPr lang="en-US" dirty="0"/>
              <a:t>36 Send the people away so that they can go to the surrounding countryside and villages and buy themselves something to eat.”</a:t>
            </a:r>
          </a:p>
        </p:txBody>
      </p:sp>
    </p:spTree>
    <p:extLst>
      <p:ext uri="{BB962C8B-B14F-4D97-AF65-F5344CB8AC3E}">
        <p14:creationId xmlns:p14="http://schemas.microsoft.com/office/powerpoint/2010/main" val="1778866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0CF0A-C488-44CA-99A9-8E05920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453E1-8725-4ECE-AEFC-FC40D627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 But he answered, “You give them something to eat.” </a:t>
            </a:r>
            <a:r>
              <a:rPr lang="en-US" sz="2000" dirty="0"/>
              <a:t>(cf. John 6:5-6)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2072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1260</Words>
  <Application>Microsoft Office PowerPoint</Application>
  <PresentationFormat>Custom</PresentationFormat>
  <Paragraphs>198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MS PGothic</vt:lpstr>
      <vt:lpstr>MS PGothic</vt:lpstr>
      <vt:lpstr>Arial</vt:lpstr>
      <vt:lpstr>Calibri Light</vt:lpstr>
      <vt:lpstr>Times New Roman</vt:lpstr>
      <vt:lpstr>Default Design</vt:lpstr>
      <vt:lpstr>PowerPoint Presentation</vt:lpstr>
      <vt:lpstr>Mark 6:30-44</vt:lpstr>
      <vt:lpstr>Mark 6</vt:lpstr>
      <vt:lpstr>Mark 6</vt:lpstr>
      <vt:lpstr>Mark 6</vt:lpstr>
      <vt:lpstr>Mark 6</vt:lpstr>
      <vt:lpstr>Mark 6</vt:lpstr>
      <vt:lpstr>Mark 6</vt:lpstr>
      <vt:lpstr>Mark 6</vt:lpstr>
      <vt:lpstr>Mark 6</vt:lpstr>
      <vt:lpstr>Mark 6</vt:lpstr>
      <vt:lpstr>Mark 6</vt:lpstr>
      <vt:lpstr>Mark 6</vt:lpstr>
      <vt:lpstr>Mark 6</vt:lpstr>
      <vt:lpstr>Mark 6</vt:lpstr>
      <vt:lpstr>Watchman Nee</vt:lpstr>
      <vt:lpstr>Watchman Nee</vt:lpstr>
      <vt:lpstr>Watchman Nee</vt:lpstr>
      <vt:lpstr>Mark 6</vt:lpstr>
      <vt:lpstr>Mark 6</vt:lpstr>
      <vt:lpstr>Mark 6</vt:lpstr>
      <vt:lpstr>PowerPoint Presentation</vt:lpstr>
      <vt:lpstr>PowerPoint Presentation</vt:lpstr>
      <vt:lpstr>Mark 6</vt:lpstr>
      <vt:lpstr>Mark 6</vt:lpstr>
      <vt:lpstr>Mark 6</vt:lpstr>
      <vt:lpstr>Mark 6</vt:lpstr>
      <vt:lpstr>Mark 6</vt:lpstr>
      <vt:lpstr>Final Thoughts</vt:lpstr>
      <vt:lpstr>Final Thoughts</vt:lpstr>
      <vt:lpstr>Watchman Nee</vt:lpstr>
      <vt:lpstr>Watchman Nee</vt:lpstr>
      <vt:lpstr>Watchman Nee</vt:lpstr>
      <vt:lpstr>Watchman Nee</vt:lpstr>
      <vt:lpstr>Watchman Nee</vt:lpstr>
      <vt:lpstr>Watchman Nee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2020-08-18T13:04:30Z</dcterms:modified>
</cp:coreProperties>
</file>