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8" r:id="rId2"/>
    <p:sldId id="259" r:id="rId3"/>
    <p:sldId id="260" r:id="rId4"/>
    <p:sldId id="261" r:id="rId5"/>
    <p:sldId id="265" r:id="rId6"/>
    <p:sldId id="266" r:id="rId7"/>
    <p:sldId id="267" r:id="rId8"/>
    <p:sldId id="268" r:id="rId9"/>
    <p:sldId id="270" r:id="rId10"/>
    <p:sldId id="269" r:id="rId11"/>
    <p:sldId id="295" r:id="rId12"/>
    <p:sldId id="271" r:id="rId13"/>
    <p:sldId id="272" r:id="rId14"/>
    <p:sldId id="273" r:id="rId15"/>
    <p:sldId id="275" r:id="rId16"/>
    <p:sldId id="274" r:id="rId17"/>
    <p:sldId id="276" r:id="rId18"/>
    <p:sldId id="277" r:id="rId19"/>
    <p:sldId id="278" r:id="rId20"/>
    <p:sldId id="279" r:id="rId21"/>
    <p:sldId id="297" r:id="rId22"/>
    <p:sldId id="280" r:id="rId23"/>
    <p:sldId id="281" r:id="rId24"/>
    <p:sldId id="282" r:id="rId25"/>
    <p:sldId id="283" r:id="rId26"/>
    <p:sldId id="284" r:id="rId27"/>
    <p:sldId id="296" r:id="rId28"/>
    <p:sldId id="285" r:id="rId29"/>
    <p:sldId id="287" r:id="rId30"/>
    <p:sldId id="300" r:id="rId31"/>
    <p:sldId id="286" r:id="rId32"/>
    <p:sldId id="290" r:id="rId33"/>
    <p:sldId id="288" r:id="rId34"/>
    <p:sldId id="298" r:id="rId35"/>
    <p:sldId id="291" r:id="rId36"/>
    <p:sldId id="292" r:id="rId37"/>
    <p:sldId id="293" r:id="rId3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4B4B"/>
    <a:srgbClr val="525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41" autoAdjust="0"/>
    <p:restoredTop sz="94660"/>
  </p:normalViewPr>
  <p:slideViewPr>
    <p:cSldViewPr snapToGrid="0">
      <p:cViewPr varScale="1">
        <p:scale>
          <a:sx n="50" d="100"/>
          <a:sy n="50" d="100"/>
        </p:scale>
        <p:origin x="462" y="42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6" d="100"/>
          <a:sy n="86" d="100"/>
        </p:scale>
        <p:origin x="61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r>
              <a:rPr lang="en-US" dirty="0"/>
              <a:t>Luke 11-13</a:t>
            </a:r>
          </a:p>
          <a:p>
            <a:r>
              <a:rPr lang="en-US" dirty="0"/>
              <a:t>Gary </a:t>
            </a:r>
            <a:r>
              <a:rPr lang="en-US" dirty="0" err="1"/>
              <a:t>DeLashmutt</a:t>
            </a:r>
            <a:endParaRPr lang="en-US" dirty="0"/>
          </a:p>
        </p:txBody>
      </p:sp>
      <p:sp>
        <p:nvSpPr>
          <p:cNvPr id="3" name="Date Placeholder 2"/>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05FB898C-8BE2-4CB8-835A-E385AEC66241}" type="datetimeFigureOut">
              <a:rPr lang="en-US" smtClean="0"/>
              <a:t>03/28/18</a:t>
            </a:fld>
            <a:endParaRPr lang="en-US" dirty="0"/>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FBA28013-A56D-454E-83B6-5B58AB30E739}" type="slidenum">
              <a:rPr lang="en-US" smtClean="0"/>
              <a:t>‹#›</a:t>
            </a:fld>
            <a:endParaRPr lang="en-US"/>
          </a:p>
        </p:txBody>
      </p:sp>
    </p:spTree>
    <p:extLst>
      <p:ext uri="{BB962C8B-B14F-4D97-AF65-F5344CB8AC3E}">
        <p14:creationId xmlns:p14="http://schemas.microsoft.com/office/powerpoint/2010/main" val="980914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FBF62BE5-D747-48B9-8998-8A241176822C}" type="datetimeFigureOut">
              <a:rPr lang="en-US" smtClean="0"/>
              <a:t>03/28/18</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0F9ED039-DF6A-4AC1-B88F-36DFF6421D68}" type="slidenum">
              <a:rPr lang="en-US" smtClean="0"/>
              <a:t>‹#›</a:t>
            </a:fld>
            <a:endParaRPr lang="en-US"/>
          </a:p>
        </p:txBody>
      </p:sp>
    </p:spTree>
    <p:extLst>
      <p:ext uri="{BB962C8B-B14F-4D97-AF65-F5344CB8AC3E}">
        <p14:creationId xmlns:p14="http://schemas.microsoft.com/office/powerpoint/2010/main" val="784059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3378261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38676155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31117271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54975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01951241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52602"/>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2"/>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928760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52589344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42356068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81090924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418872178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294236798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752602"/>
            <a:ext cx="82296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9144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sz="1800"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sz="1800"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sz="1800"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9144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sz="1800"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sz="1800"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sz="1800" dirty="0">
                <a:solidFill>
                  <a:srgbClr val="000000"/>
                </a:solidFill>
                <a:latin typeface="Arial" charset="0"/>
                <a:cs typeface="Arial" charset="0"/>
              </a:endParaRPr>
            </a:p>
          </p:txBody>
        </p:sp>
      </p:grpSp>
    </p:spTree>
    <p:extLst>
      <p:ext uri="{BB962C8B-B14F-4D97-AF65-F5344CB8AC3E}">
        <p14:creationId xmlns:p14="http://schemas.microsoft.com/office/powerpoint/2010/main" val="4078724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Mh4f9AYRCZ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343378"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endParaRPr lang="en-US" kern="0" dirty="0"/>
          </a:p>
        </p:txBody>
      </p:sp>
    </p:spTree>
    <p:extLst>
      <p:ext uri="{BB962C8B-B14F-4D97-AF65-F5344CB8AC3E}">
        <p14:creationId xmlns:p14="http://schemas.microsoft.com/office/powerpoint/2010/main" val="2215153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9909" y="1862051"/>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9909" y="1862051"/>
            <a:ext cx="9124092"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000" baseline="30000" dirty="0">
                <a:solidFill>
                  <a:srgbClr val="000000"/>
                </a:solidFill>
              </a:rPr>
              <a:t>11:5</a:t>
            </a:r>
            <a:r>
              <a:rPr lang="en-US" sz="3000" dirty="0"/>
              <a:t> Then He said to them, “Suppose </a:t>
            </a:r>
            <a:r>
              <a:rPr lang="en-US" sz="3000" u="sng" dirty="0"/>
              <a:t>one of you</a:t>
            </a:r>
            <a:r>
              <a:rPr lang="en-US" sz="3000" dirty="0"/>
              <a:t> has a </a:t>
            </a:r>
            <a:r>
              <a:rPr lang="en-US" sz="3000" u="sng" dirty="0"/>
              <a:t>friend</a:t>
            </a:r>
            <a:r>
              <a:rPr lang="en-US" sz="3000" dirty="0"/>
              <a:t>, and goes to him at midnight and says to him, ‘Friend, lend me three loaves; </a:t>
            </a:r>
            <a:r>
              <a:rPr lang="en-US" sz="3000" baseline="30000" dirty="0"/>
              <a:t>6</a:t>
            </a:r>
            <a:r>
              <a:rPr lang="en-US" sz="3000" dirty="0"/>
              <a:t> for a </a:t>
            </a:r>
            <a:r>
              <a:rPr lang="en-US" sz="3000" u="sng" dirty="0"/>
              <a:t>friend</a:t>
            </a:r>
            <a:r>
              <a:rPr lang="en-US" sz="3000" dirty="0"/>
              <a:t> of mine has come to me from a journey, and I have nothing to set before him’; </a:t>
            </a:r>
            <a:r>
              <a:rPr lang="en-US" sz="3000" baseline="30000" dirty="0"/>
              <a:t>7</a:t>
            </a:r>
            <a:r>
              <a:rPr lang="en-US" sz="3000" dirty="0"/>
              <a:t> and from inside he answers and says, ‘Do not bother me; the door has already been shut and my children and I are in bed; I cannot get up and give you anything.’ </a:t>
            </a:r>
            <a:r>
              <a:rPr lang="en-US" sz="3000" baseline="30000" dirty="0"/>
              <a:t>8</a:t>
            </a:r>
            <a:r>
              <a:rPr lang="en-US" sz="3000" dirty="0"/>
              <a:t> I tell you, even though he will not get up and give him anything because he is his friend, yet because of his persistence he will get up and give him as much as he needs.”</a:t>
            </a:r>
          </a:p>
        </p:txBody>
      </p:sp>
    </p:spTree>
    <p:extLst>
      <p:ext uri="{BB962C8B-B14F-4D97-AF65-F5344CB8AC3E}">
        <p14:creationId xmlns:p14="http://schemas.microsoft.com/office/powerpoint/2010/main" val="3971097225"/>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343378"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This kind of prayer involves 3 parties . . .</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0" y="1828800"/>
            <a:ext cx="9144000"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000" baseline="30000" dirty="0">
                <a:solidFill>
                  <a:srgbClr val="000000"/>
                </a:solidFill>
              </a:rPr>
              <a:t>11:5</a:t>
            </a:r>
            <a:r>
              <a:rPr lang="en-US" sz="3000" dirty="0"/>
              <a:t> Then He said to them, “Suppose </a:t>
            </a:r>
            <a:r>
              <a:rPr lang="en-US" sz="3000" u="sng" dirty="0"/>
              <a:t>one of you</a:t>
            </a:r>
            <a:r>
              <a:rPr lang="en-US" sz="3000" dirty="0"/>
              <a:t> has a </a:t>
            </a:r>
            <a:r>
              <a:rPr lang="en-US" sz="3000" u="sng" dirty="0"/>
              <a:t>friend</a:t>
            </a:r>
            <a:r>
              <a:rPr lang="en-US" sz="3000" dirty="0"/>
              <a:t>, and goes to him at midnight and says to him, ‘Friend, lend me three loaves; </a:t>
            </a:r>
            <a:r>
              <a:rPr lang="en-US" sz="3000" baseline="30000" dirty="0"/>
              <a:t>6</a:t>
            </a:r>
            <a:r>
              <a:rPr lang="en-US" sz="3000" dirty="0"/>
              <a:t> for a </a:t>
            </a:r>
            <a:r>
              <a:rPr lang="en-US" sz="3000" u="sng" dirty="0"/>
              <a:t>friend</a:t>
            </a:r>
            <a:r>
              <a:rPr lang="en-US" sz="3000" dirty="0"/>
              <a:t> of mine has come to me from a journey, and I have nothing to set before him’; </a:t>
            </a:r>
            <a:r>
              <a:rPr lang="en-US" sz="3000" baseline="30000" dirty="0"/>
              <a:t>7</a:t>
            </a:r>
            <a:r>
              <a:rPr lang="en-US" sz="3000" dirty="0"/>
              <a:t> and from inside he answers and says, ‘Do not bother me; the door has already been shut and my children and I are in bed; I cannot get up and give you anything.’ </a:t>
            </a:r>
            <a:r>
              <a:rPr lang="en-US" sz="3000" baseline="30000" dirty="0"/>
              <a:t>8</a:t>
            </a:r>
            <a:r>
              <a:rPr lang="en-US" sz="3000" dirty="0"/>
              <a:t> I tell you, even though he will not get up and give him anything because he is his friend, yet because of his persistence he will get up and give him as much as he needs.”</a:t>
            </a:r>
          </a:p>
        </p:txBody>
      </p:sp>
      <p:sp>
        <p:nvSpPr>
          <p:cNvPr id="2" name="TextBox 1"/>
          <p:cNvSpPr txBox="1"/>
          <p:nvPr/>
        </p:nvSpPr>
        <p:spPr>
          <a:xfrm>
            <a:off x="1941880" y="6120825"/>
            <a:ext cx="7080785" cy="584775"/>
          </a:xfrm>
          <a:prstGeom prst="rect">
            <a:avLst/>
          </a:prstGeom>
          <a:solidFill>
            <a:schemeClr val="bg2">
              <a:lumMod val="60000"/>
              <a:lumOff val="40000"/>
            </a:schemeClr>
          </a:solidFill>
        </p:spPr>
        <p:txBody>
          <a:bodyPr wrap="none" rtlCol="0">
            <a:spAutoFit/>
          </a:bodyPr>
          <a:lstStyle/>
          <a:p>
            <a:r>
              <a:rPr lang="en-US" sz="3200" i="1" dirty="0">
                <a:cs typeface="Times New Roman" pitchFamily="18" charset="0"/>
              </a:rPr>
              <a:t>This kind of prayer involves 3 parties</a:t>
            </a:r>
            <a:endParaRPr lang="en-US" sz="3200" dirty="0"/>
          </a:p>
        </p:txBody>
      </p:sp>
    </p:spTree>
    <p:extLst>
      <p:ext uri="{BB962C8B-B14F-4D97-AF65-F5344CB8AC3E}">
        <p14:creationId xmlns:p14="http://schemas.microsoft.com/office/powerpoint/2010/main" val="2950710614"/>
      </p:ext>
    </p:extLst>
  </p:cSld>
  <p:clrMapOvr>
    <a:masterClrMapping/>
  </p:clrMapOvr>
  <p:transition>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0" y="1712422"/>
            <a:ext cx="9144000"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000" baseline="30000" dirty="0">
                <a:solidFill>
                  <a:srgbClr val="000000"/>
                </a:solidFill>
              </a:rPr>
              <a:t>11:5</a:t>
            </a:r>
            <a:r>
              <a:rPr lang="en-US" sz="3000" dirty="0"/>
              <a:t> Then He said to them, “Suppose one of you has a friend, and goes to him at midnight and says to him, ‘Friend, lend me three loaves; </a:t>
            </a:r>
            <a:r>
              <a:rPr lang="en-US" sz="3000" baseline="30000" dirty="0"/>
              <a:t>6</a:t>
            </a:r>
            <a:r>
              <a:rPr lang="en-US" sz="3000" dirty="0"/>
              <a:t> for a friend of mine has come to me from a journey, and I have nothing to set before him’; </a:t>
            </a:r>
            <a:r>
              <a:rPr lang="en-US" sz="3000" baseline="30000" dirty="0"/>
              <a:t>7</a:t>
            </a:r>
            <a:r>
              <a:rPr lang="en-US" sz="3000" dirty="0"/>
              <a:t> and from inside he answers and says, ‘Do not bother me; the door has already been shut and my children and I are in bed; I cannot get up and give you anything.’ </a:t>
            </a:r>
            <a:r>
              <a:rPr lang="en-US" sz="3000" baseline="30000" dirty="0"/>
              <a:t>8</a:t>
            </a:r>
            <a:r>
              <a:rPr lang="en-US" sz="3000" dirty="0"/>
              <a:t> I tell you, even though he will not get up and give him anything because he is his friend, yet because of his persistence he will get up and give him as much as he needs.”</a:t>
            </a:r>
          </a:p>
        </p:txBody>
      </p:sp>
      <p:sp>
        <p:nvSpPr>
          <p:cNvPr id="2" name="TextBox 1"/>
          <p:cNvSpPr txBox="1"/>
          <p:nvPr/>
        </p:nvSpPr>
        <p:spPr>
          <a:xfrm>
            <a:off x="836918" y="5867406"/>
            <a:ext cx="8307082" cy="861774"/>
          </a:xfrm>
          <a:prstGeom prst="rect">
            <a:avLst/>
          </a:prstGeom>
          <a:solidFill>
            <a:schemeClr val="bg2">
              <a:lumMod val="60000"/>
              <a:lumOff val="40000"/>
            </a:schemeClr>
          </a:solidFill>
        </p:spPr>
        <p:txBody>
          <a:bodyPr wrap="none" rtlCol="0">
            <a:spAutoFit/>
          </a:bodyPr>
          <a:lstStyle/>
          <a:p>
            <a:r>
              <a:rPr lang="en-US" sz="3200" i="1" dirty="0">
                <a:cs typeface="Times New Roman" pitchFamily="18" charset="0"/>
              </a:rPr>
              <a:t>This kind of prayer involves 3 attitudes . . .</a:t>
            </a:r>
          </a:p>
          <a:p>
            <a:endParaRPr lang="en-US" dirty="0"/>
          </a:p>
        </p:txBody>
      </p:sp>
    </p:spTree>
    <p:extLst>
      <p:ext uri="{BB962C8B-B14F-4D97-AF65-F5344CB8AC3E}">
        <p14:creationId xmlns:p14="http://schemas.microsoft.com/office/powerpoint/2010/main" val="1577611655"/>
      </p:ext>
    </p:extLst>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16378" y="1845424"/>
            <a:ext cx="10325844" cy="4860175"/>
          </a:xfrm>
        </p:spPr>
        <p:txBody>
          <a:bodyPr/>
          <a:lstStyle/>
          <a:p>
            <a:pPr eaLnBrk="1" hangingPunct="1">
              <a:lnSpc>
                <a:spcPct val="70000"/>
              </a:lnSpc>
              <a:spcBef>
                <a:spcPct val="30000"/>
              </a:spcBef>
              <a:defRPr/>
            </a:pPr>
            <a:r>
              <a:rPr lang="en-US" sz="4000" dirty="0">
                <a:cs typeface="Times New Roman" pitchFamily="18" charset="0"/>
              </a:rPr>
              <a:t>WILLINGNESS TO SERVE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16378" y="2410691"/>
            <a:ext cx="8911244"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5</a:t>
            </a:r>
            <a:r>
              <a:rPr lang="en-US" sz="3200" dirty="0"/>
              <a:t> “Suppose one of you has a friend, and goes to him at midnight and says to him, ‘Friend, lend me three loaves; </a:t>
            </a:r>
            <a:r>
              <a:rPr lang="en-US" sz="3200" baseline="30000" dirty="0"/>
              <a:t>6</a:t>
            </a:r>
            <a:r>
              <a:rPr lang="en-US" sz="3200" dirty="0"/>
              <a:t> for a friend of mine has come to me from a journey . . .</a:t>
            </a:r>
          </a:p>
        </p:txBody>
      </p:sp>
    </p:spTree>
    <p:extLst>
      <p:ext uri="{BB962C8B-B14F-4D97-AF65-F5344CB8AC3E}">
        <p14:creationId xmlns:p14="http://schemas.microsoft.com/office/powerpoint/2010/main" val="37018624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78676"/>
            <a:ext cx="10442222" cy="4826924"/>
          </a:xfrm>
        </p:spPr>
        <p:txBody>
          <a:bodyPr/>
          <a:lstStyle/>
          <a:p>
            <a:pPr eaLnBrk="1" hangingPunct="1">
              <a:lnSpc>
                <a:spcPct val="70000"/>
              </a:lnSpc>
              <a:spcBef>
                <a:spcPct val="30000"/>
              </a:spcBef>
              <a:defRPr/>
            </a:pPr>
            <a:r>
              <a:rPr lang="en-US" sz="4000" dirty="0">
                <a:cs typeface="Times New Roman" pitchFamily="18" charset="0"/>
              </a:rPr>
              <a:t>WILLINGNESS TO SERVE</a:t>
            </a:r>
          </a:p>
          <a:p>
            <a:pPr marL="1028700" lvl="1" indent="-571500" eaLnBrk="1" hangingPunct="1">
              <a:lnSpc>
                <a:spcPct val="70000"/>
              </a:lnSpc>
              <a:spcBef>
                <a:spcPct val="30000"/>
              </a:spcBef>
              <a:buFont typeface="Arial" panose="020B0604020202020204" pitchFamily="34" charset="0"/>
              <a:buChar char="•"/>
              <a:defRPr/>
            </a:pPr>
            <a:r>
              <a:rPr lang="en-US" sz="3200" dirty="0">
                <a:cs typeface="Times New Roman" pitchFamily="18" charset="0"/>
              </a:rPr>
              <a:t>Those we anticipate and schedule</a:t>
            </a:r>
            <a:br>
              <a:rPr lang="en-US" sz="3200" dirty="0">
                <a:cs typeface="Times New Roman" pitchFamily="18" charset="0"/>
              </a:rPr>
            </a:br>
            <a:r>
              <a:rPr lang="en-US" sz="3200" dirty="0">
                <a:cs typeface="Times New Roman" pitchFamily="18" charset="0"/>
              </a:rPr>
              <a:t>&amp; those who are unexpected</a:t>
            </a:r>
          </a:p>
          <a:p>
            <a:pPr marL="1028700" lvl="1" indent="-571500" eaLnBrk="1" hangingPunct="1">
              <a:lnSpc>
                <a:spcPct val="70000"/>
              </a:lnSpc>
              <a:spcBef>
                <a:spcPct val="30000"/>
              </a:spcBef>
              <a:buFont typeface="Arial" panose="020B0604020202020204" pitchFamily="34" charset="0"/>
              <a:buChar char="•"/>
              <a:defRPr/>
            </a:pPr>
            <a:r>
              <a:rPr lang="en-US" sz="3200" dirty="0">
                <a:cs typeface="Times New Roman" pitchFamily="18" charset="0"/>
              </a:rPr>
              <a:t>Those whose needs are obviously important </a:t>
            </a:r>
            <a:br>
              <a:rPr lang="en-US" sz="3200" dirty="0">
                <a:cs typeface="Times New Roman" pitchFamily="18" charset="0"/>
              </a:rPr>
            </a:br>
            <a:r>
              <a:rPr lang="en-US" sz="3200" dirty="0">
                <a:cs typeface="Times New Roman" pitchFamily="18" charset="0"/>
              </a:rPr>
              <a:t>&amp; those whose needs are more mundane</a:t>
            </a:r>
          </a:p>
          <a:p>
            <a:pPr marL="1028700" lvl="1" indent="-571500" eaLnBrk="1" hangingPunct="1">
              <a:lnSpc>
                <a:spcPct val="70000"/>
              </a:lnSpc>
              <a:spcBef>
                <a:spcPct val="30000"/>
              </a:spcBef>
              <a:buFont typeface="Arial" panose="020B0604020202020204" pitchFamily="34" charset="0"/>
              <a:buChar char="•"/>
              <a:defRPr/>
            </a:pPr>
            <a:r>
              <a:rPr lang="en-US" sz="3200" dirty="0">
                <a:cs typeface="Times New Roman" pitchFamily="18" charset="0"/>
              </a:rPr>
              <a:t>Those who have one-time needs </a:t>
            </a:r>
            <a:br>
              <a:rPr lang="en-US" sz="3200" dirty="0">
                <a:cs typeface="Times New Roman" pitchFamily="18" charset="0"/>
              </a:rPr>
            </a:br>
            <a:r>
              <a:rPr lang="en-US" sz="3200" dirty="0">
                <a:cs typeface="Times New Roman" pitchFamily="18" charset="0"/>
              </a:rPr>
              <a:t>&amp; those who have ongoing need</a:t>
            </a:r>
          </a:p>
          <a:p>
            <a:pPr marL="1028700" lvl="1" indent="-571500" eaLnBrk="1" hangingPunct="1">
              <a:lnSpc>
                <a:spcPct val="70000"/>
              </a:lnSpc>
              <a:spcBef>
                <a:spcPct val="30000"/>
              </a:spcBef>
              <a:buFont typeface="Arial" panose="020B0604020202020204" pitchFamily="34" charset="0"/>
              <a:buChar char="•"/>
              <a:defRPr/>
            </a:pPr>
            <a:r>
              <a:rPr lang="en-US" sz="3200" dirty="0">
                <a:cs typeface="Times New Roman" pitchFamily="18" charset="0"/>
              </a:rPr>
              <a:t>Those who come and ask for help </a:t>
            </a:r>
            <a:br>
              <a:rPr lang="en-US" sz="3200" dirty="0">
                <a:cs typeface="Times New Roman" pitchFamily="18" charset="0"/>
              </a:rPr>
            </a:br>
            <a:r>
              <a:rPr lang="en-US" sz="3200" dirty="0">
                <a:cs typeface="Times New Roman" pitchFamily="18" charset="0"/>
              </a:rPr>
              <a:t>&amp; those with whom we initiate help</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Tree>
    <p:extLst>
      <p:ext uri="{BB962C8B-B14F-4D97-AF65-F5344CB8AC3E}">
        <p14:creationId xmlns:p14="http://schemas.microsoft.com/office/powerpoint/2010/main" val="888587320"/>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37361"/>
            <a:ext cx="10442222" cy="4968239"/>
          </a:xfrm>
        </p:spPr>
        <p:txBody>
          <a:bodyPr/>
          <a:lstStyle/>
          <a:p>
            <a:pPr eaLnBrk="1" hangingPunct="1">
              <a:lnSpc>
                <a:spcPct val="70000"/>
              </a:lnSpc>
              <a:spcBef>
                <a:spcPct val="30000"/>
              </a:spcBef>
              <a:defRPr/>
            </a:pPr>
            <a:r>
              <a:rPr lang="en-US" sz="4000" dirty="0">
                <a:cs typeface="Times New Roman" pitchFamily="18" charset="0"/>
              </a:rPr>
              <a:t>WILLINGNESS TO SERVE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4" y="2114016"/>
            <a:ext cx="4591584" cy="4591584"/>
          </a:xfrm>
          <a:prstGeom prst="rect">
            <a:avLst/>
          </a:prstGeom>
        </p:spPr>
      </p:pic>
      <p:sp>
        <p:nvSpPr>
          <p:cNvPr id="10" name="Cloud Callout 9"/>
          <p:cNvSpPr/>
          <p:nvPr/>
        </p:nvSpPr>
        <p:spPr>
          <a:xfrm>
            <a:off x="5229499" y="1737361"/>
            <a:ext cx="3968714" cy="3344092"/>
          </a:xfrm>
          <a:prstGeom prst="cloudCallout">
            <a:avLst>
              <a:gd name="adj1" fmla="val -76129"/>
              <a:gd name="adj2" fmla="val 265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800"/>
              </a:lnSpc>
            </a:pPr>
            <a:r>
              <a:rPr lang="en-US" sz="2800" dirty="0">
                <a:solidFill>
                  <a:schemeClr val="tx1"/>
                </a:solidFill>
              </a:rPr>
              <a:t>“I didn’t sign up for serving . . . I wonder why my prayer life sucks.”</a:t>
            </a:r>
          </a:p>
        </p:txBody>
      </p:sp>
    </p:spTree>
    <p:extLst>
      <p:ext uri="{BB962C8B-B14F-4D97-AF65-F5344CB8AC3E}">
        <p14:creationId xmlns:p14="http://schemas.microsoft.com/office/powerpoint/2010/main" val="157046631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95302"/>
            <a:ext cx="10442222" cy="4810298"/>
          </a:xfrm>
        </p:spPr>
        <p:txBody>
          <a:bodyPr/>
          <a:lstStyle/>
          <a:p>
            <a:pPr eaLnBrk="1" hangingPunct="1">
              <a:lnSpc>
                <a:spcPct val="70000"/>
              </a:lnSpc>
              <a:spcBef>
                <a:spcPct val="30000"/>
              </a:spcBef>
              <a:defRPr/>
            </a:pPr>
            <a:r>
              <a:rPr lang="en-US" sz="4000" dirty="0">
                <a:cs typeface="Times New Roman" pitchFamily="18" charset="0"/>
              </a:rPr>
              <a:t>WILLINGNESS TO SERVE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10" y="2326959"/>
            <a:ext cx="6026819" cy="4439603"/>
          </a:xfrm>
          <a:prstGeom prst="rect">
            <a:avLst/>
          </a:prstGeom>
        </p:spPr>
      </p:pic>
      <p:sp>
        <p:nvSpPr>
          <p:cNvPr id="5" name="Rectangle 4"/>
          <p:cNvSpPr/>
          <p:nvPr/>
        </p:nvSpPr>
        <p:spPr>
          <a:xfrm>
            <a:off x="-914401" y="6272360"/>
            <a:ext cx="6627223" cy="585641"/>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loud Callout 8"/>
          <p:cNvSpPr/>
          <p:nvPr/>
        </p:nvSpPr>
        <p:spPr>
          <a:xfrm>
            <a:off x="5175286" y="1918064"/>
            <a:ext cx="3968714" cy="3344092"/>
          </a:xfrm>
          <a:prstGeom prst="cloudCallout">
            <a:avLst>
              <a:gd name="adj1" fmla="val -76129"/>
              <a:gd name="adj2" fmla="val 265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800"/>
              </a:lnSpc>
            </a:pPr>
            <a:r>
              <a:rPr lang="en-US" sz="2800" dirty="0">
                <a:solidFill>
                  <a:schemeClr val="tx1"/>
                </a:solidFill>
              </a:rPr>
              <a:t>“I need more</a:t>
            </a:r>
            <a:br>
              <a:rPr lang="en-US" sz="2800" dirty="0">
                <a:solidFill>
                  <a:schemeClr val="tx1"/>
                </a:solidFill>
              </a:rPr>
            </a:br>
            <a:r>
              <a:rPr lang="en-US" sz="2800" dirty="0">
                <a:solidFill>
                  <a:schemeClr val="tx1"/>
                </a:solidFill>
              </a:rPr>
              <a:t>‘me’ time.”</a:t>
            </a:r>
          </a:p>
        </p:txBody>
      </p:sp>
    </p:spTree>
    <p:extLst>
      <p:ext uri="{BB962C8B-B14F-4D97-AF65-F5344CB8AC3E}">
        <p14:creationId xmlns:p14="http://schemas.microsoft.com/office/powerpoint/2010/main" val="357882712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28800"/>
            <a:ext cx="10442222" cy="4876800"/>
          </a:xfrm>
        </p:spPr>
        <p:txBody>
          <a:bodyPr/>
          <a:lstStyle/>
          <a:p>
            <a:pPr eaLnBrk="1" hangingPunct="1">
              <a:lnSpc>
                <a:spcPct val="70000"/>
              </a:lnSpc>
              <a:spcBef>
                <a:spcPct val="30000"/>
              </a:spcBef>
              <a:defRPr/>
            </a:pPr>
            <a:r>
              <a:rPr lang="en-US" sz="4000" dirty="0">
                <a:cs typeface="Times New Roman" pitchFamily="18" charset="0"/>
              </a:rPr>
              <a:t>WILLINGNESS TO SERVE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294" y="2265997"/>
            <a:ext cx="6026819" cy="4439603"/>
          </a:xfrm>
          <a:prstGeom prst="rect">
            <a:avLst/>
          </a:prstGeom>
        </p:spPr>
      </p:pic>
      <p:sp>
        <p:nvSpPr>
          <p:cNvPr id="5" name="Rectangle 4"/>
          <p:cNvSpPr/>
          <p:nvPr/>
        </p:nvSpPr>
        <p:spPr>
          <a:xfrm>
            <a:off x="-914401" y="6272360"/>
            <a:ext cx="6627223" cy="585641"/>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loud Callout 8"/>
          <p:cNvSpPr/>
          <p:nvPr/>
        </p:nvSpPr>
        <p:spPr>
          <a:xfrm>
            <a:off x="5245009" y="2111834"/>
            <a:ext cx="3968714" cy="3344092"/>
          </a:xfrm>
          <a:prstGeom prst="cloudCallout">
            <a:avLst>
              <a:gd name="adj1" fmla="val -76129"/>
              <a:gd name="adj2" fmla="val 265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800"/>
              </a:lnSpc>
            </a:pPr>
            <a:r>
              <a:rPr lang="en-US" sz="2800" dirty="0">
                <a:solidFill>
                  <a:schemeClr val="tx1"/>
                </a:solidFill>
              </a:rPr>
              <a:t>“I didn’t sign up for interruptions.”</a:t>
            </a:r>
          </a:p>
        </p:txBody>
      </p:sp>
    </p:spTree>
    <p:extLst>
      <p:ext uri="{BB962C8B-B14F-4D97-AF65-F5344CB8AC3E}">
        <p14:creationId xmlns:p14="http://schemas.microsoft.com/office/powerpoint/2010/main" val="3078326031"/>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78924"/>
            <a:ext cx="10442222" cy="4926676"/>
          </a:xfrm>
        </p:spPr>
        <p:txBody>
          <a:bodyPr/>
          <a:lstStyle/>
          <a:p>
            <a:pPr eaLnBrk="1" hangingPunct="1">
              <a:lnSpc>
                <a:spcPct val="70000"/>
              </a:lnSpc>
              <a:spcBef>
                <a:spcPct val="30000"/>
              </a:spcBef>
              <a:defRPr/>
            </a:pPr>
            <a:r>
              <a:rPr lang="en-US" sz="4000" dirty="0">
                <a:cs typeface="Times New Roman" pitchFamily="18" charset="0"/>
              </a:rPr>
              <a:t>WILLINGNESS TO SERVE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86" y="2342197"/>
            <a:ext cx="6026819" cy="4439603"/>
          </a:xfrm>
          <a:prstGeom prst="rect">
            <a:avLst/>
          </a:prstGeom>
        </p:spPr>
      </p:pic>
      <p:sp>
        <p:nvSpPr>
          <p:cNvPr id="5" name="Rectangle 4"/>
          <p:cNvSpPr/>
          <p:nvPr/>
        </p:nvSpPr>
        <p:spPr>
          <a:xfrm>
            <a:off x="-23086" y="6242410"/>
            <a:ext cx="6627223" cy="585641"/>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loud Callout 8"/>
          <p:cNvSpPr/>
          <p:nvPr/>
        </p:nvSpPr>
        <p:spPr>
          <a:xfrm>
            <a:off x="5366063" y="2404870"/>
            <a:ext cx="3968714" cy="3344092"/>
          </a:xfrm>
          <a:prstGeom prst="cloudCallout">
            <a:avLst>
              <a:gd name="adj1" fmla="val -76129"/>
              <a:gd name="adj2" fmla="val 265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spcBef>
                <a:spcPts val="600"/>
              </a:spcBef>
            </a:pPr>
            <a:r>
              <a:rPr lang="en-US" sz="2800" dirty="0">
                <a:solidFill>
                  <a:schemeClr val="tx1"/>
                </a:solidFill>
              </a:rPr>
              <a:t>“I only serve people who are in my tribe.”</a:t>
            </a:r>
          </a:p>
        </p:txBody>
      </p:sp>
    </p:spTree>
    <p:extLst>
      <p:ext uri="{BB962C8B-B14F-4D97-AF65-F5344CB8AC3E}">
        <p14:creationId xmlns:p14="http://schemas.microsoft.com/office/powerpoint/2010/main" val="1547499431"/>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62298"/>
            <a:ext cx="10442222" cy="4943302"/>
          </a:xfrm>
        </p:spPr>
        <p:txBody>
          <a:bodyPr/>
          <a:lstStyle/>
          <a:p>
            <a:pPr eaLnBrk="1" hangingPunct="1">
              <a:lnSpc>
                <a:spcPct val="70000"/>
              </a:lnSpc>
              <a:spcBef>
                <a:spcPct val="30000"/>
              </a:spcBef>
              <a:defRPr/>
            </a:pPr>
            <a:r>
              <a:rPr lang="en-US" sz="4000" dirty="0">
                <a:cs typeface="Times New Roman" pitchFamily="18" charset="0"/>
              </a:rPr>
              <a:t>WILLINGNESS TO SERVE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2197"/>
            <a:ext cx="6026819" cy="4439603"/>
          </a:xfrm>
          <a:prstGeom prst="rect">
            <a:avLst/>
          </a:prstGeom>
        </p:spPr>
      </p:pic>
      <p:sp>
        <p:nvSpPr>
          <p:cNvPr id="5" name="Rectangle 4"/>
          <p:cNvSpPr/>
          <p:nvPr/>
        </p:nvSpPr>
        <p:spPr>
          <a:xfrm>
            <a:off x="-600404" y="6272359"/>
            <a:ext cx="6627223" cy="585641"/>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loud Callout 8"/>
          <p:cNvSpPr/>
          <p:nvPr/>
        </p:nvSpPr>
        <p:spPr>
          <a:xfrm>
            <a:off x="5175286" y="2111834"/>
            <a:ext cx="3968714" cy="3344092"/>
          </a:xfrm>
          <a:prstGeom prst="cloudCallout">
            <a:avLst>
              <a:gd name="adj1" fmla="val -76129"/>
              <a:gd name="adj2" fmla="val 265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spcBef>
                <a:spcPts val="600"/>
              </a:spcBef>
            </a:pPr>
            <a:r>
              <a:rPr lang="en-US" sz="2800" dirty="0">
                <a:solidFill>
                  <a:schemeClr val="tx1"/>
                </a:solidFill>
              </a:rPr>
              <a:t>“I serve only </a:t>
            </a:r>
            <a:br>
              <a:rPr lang="en-US" sz="2800" dirty="0">
                <a:solidFill>
                  <a:schemeClr val="tx1"/>
                </a:solidFill>
              </a:rPr>
            </a:br>
            <a:r>
              <a:rPr lang="en-US" sz="2800" dirty="0">
                <a:solidFill>
                  <a:schemeClr val="tx1"/>
                </a:solidFill>
              </a:rPr>
              <a:t>in my areas of competence.”</a:t>
            </a:r>
          </a:p>
        </p:txBody>
      </p:sp>
    </p:spTree>
    <p:extLst>
      <p:ext uri="{BB962C8B-B14F-4D97-AF65-F5344CB8AC3E}">
        <p14:creationId xmlns:p14="http://schemas.microsoft.com/office/powerpoint/2010/main" val="336272389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457200" y="2128058"/>
            <a:ext cx="9985022" cy="4577542"/>
          </a:xfrm>
        </p:spPr>
        <p:txBody>
          <a:bodyPr/>
          <a:lstStyle/>
          <a:p>
            <a:pPr eaLnBrk="1" hangingPunct="1">
              <a:lnSpc>
                <a:spcPct val="70000"/>
              </a:lnSpc>
              <a:spcBef>
                <a:spcPct val="30000"/>
              </a:spcBef>
              <a:defRPr/>
            </a:pPr>
            <a:r>
              <a:rPr lang="en-US" sz="4000" dirty="0">
                <a:cs typeface="Times New Roman" pitchFamily="18" charset="0"/>
              </a:rPr>
              <a:t>2 KINDS OF SHORT SAYINGS:</a:t>
            </a:r>
          </a:p>
          <a:p>
            <a:pPr lvl="1" eaLnBrk="1" hangingPunct="1">
              <a:lnSpc>
                <a:spcPct val="70000"/>
              </a:lnSpc>
              <a:spcBef>
                <a:spcPct val="30000"/>
              </a:spcBef>
              <a:buFont typeface="Arial" pitchFamily="34" charset="0"/>
              <a:buChar char="•"/>
              <a:defRPr/>
            </a:pPr>
            <a:r>
              <a:rPr lang="en-US" sz="4000" dirty="0">
                <a:cs typeface="Times New Roman" pitchFamily="18" charset="0"/>
              </a:rPr>
              <a:t>Aphorisms</a:t>
            </a:r>
          </a:p>
        </p:txBody>
      </p:sp>
      <p:sp>
        <p:nvSpPr>
          <p:cNvPr id="8" name="Text Box 4"/>
          <p:cNvSpPr txBox="1">
            <a:spLocks noChangeArrowheads="1"/>
          </p:cNvSpPr>
          <p:nvPr/>
        </p:nvSpPr>
        <p:spPr bwMode="auto">
          <a:xfrm>
            <a:off x="0" y="3503759"/>
            <a:ext cx="9056915" cy="91307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a:lnSpc>
                <a:spcPts val="3200"/>
              </a:lnSpc>
            </a:pPr>
            <a:r>
              <a:rPr lang="en-US" sz="3200" dirty="0">
                <a:solidFill>
                  <a:srgbClr val="000000"/>
                </a:solidFill>
              </a:rPr>
              <a:t>“You </a:t>
            </a:r>
            <a:r>
              <a:rPr lang="en-US" sz="3200" dirty="0" err="1">
                <a:solidFill>
                  <a:srgbClr val="000000"/>
                </a:solidFill>
              </a:rPr>
              <a:t>git</a:t>
            </a:r>
            <a:r>
              <a:rPr lang="en-US" sz="3200" dirty="0">
                <a:solidFill>
                  <a:srgbClr val="000000"/>
                </a:solidFill>
              </a:rPr>
              <a:t> what you </a:t>
            </a:r>
            <a:r>
              <a:rPr lang="en-US" sz="3200" dirty="0" err="1">
                <a:solidFill>
                  <a:srgbClr val="000000"/>
                </a:solidFill>
              </a:rPr>
              <a:t>git</a:t>
            </a:r>
            <a:r>
              <a:rPr lang="en-US" sz="3200" dirty="0">
                <a:solidFill>
                  <a:srgbClr val="000000"/>
                </a:solidFill>
              </a:rPr>
              <a:t> – and you don’t throw a fit.”</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endParaRPr lang="en-US" kern="0" dirty="0"/>
          </a:p>
        </p:txBody>
      </p:sp>
    </p:spTree>
    <p:extLst>
      <p:ext uri="{BB962C8B-B14F-4D97-AF65-F5344CB8AC3E}">
        <p14:creationId xmlns:p14="http://schemas.microsoft.com/office/powerpoint/2010/main" val="189332152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343378"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49628" y="2277687"/>
            <a:ext cx="8778241"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a:t>
            </a:r>
            <a:r>
              <a:rPr lang="en-US" sz="3200" dirty="0"/>
              <a:t> “. . . for a friend of mine has come to me from a journey, and </a:t>
            </a:r>
            <a:r>
              <a:rPr lang="en-US" sz="3200" u="sng" dirty="0"/>
              <a:t>I have nothing to set before him</a:t>
            </a:r>
            <a:r>
              <a:rPr lang="en-US" sz="3200" dirty="0"/>
              <a:t>’ . . .”</a:t>
            </a:r>
          </a:p>
        </p:txBody>
      </p:sp>
    </p:spTree>
    <p:extLst>
      <p:ext uri="{BB962C8B-B14F-4D97-AF65-F5344CB8AC3E}">
        <p14:creationId xmlns:p14="http://schemas.microsoft.com/office/powerpoint/2010/main" val="253622077"/>
      </p:ext>
    </p:extLst>
  </p:cSld>
  <p:clrMapOvr>
    <a:masterClrMapping/>
  </p:clrMapOvr>
  <p:transition spd="med">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12175"/>
            <a:ext cx="10442222" cy="4893425"/>
          </a:xfrm>
        </p:spPr>
        <p:txBody>
          <a:bodyPr/>
          <a:lstStyle/>
          <a:p>
            <a:pPr eaLnBrk="1" hangingPunct="1">
              <a:lnSpc>
                <a:spcPct val="70000"/>
              </a:lnSpc>
              <a:spcBef>
                <a:spcPct val="30000"/>
              </a:spcBef>
              <a:defRPr/>
            </a:pPr>
            <a:r>
              <a:rPr lang="en-US" sz="4000" dirty="0">
                <a:cs typeface="Times New Roman" pitchFamily="18" charset="0"/>
              </a:rPr>
              <a:t>HELPLESSNESS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33004" y="2443941"/>
            <a:ext cx="8811491"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a:t>
            </a:r>
            <a:r>
              <a:rPr lang="en-US" sz="3200" dirty="0"/>
              <a:t> “. . . for a friend of mine has come to me from a journey, and </a:t>
            </a:r>
            <a:r>
              <a:rPr lang="en-US" sz="3200" u="sng" dirty="0"/>
              <a:t>I have nothing to set before him</a:t>
            </a:r>
            <a:r>
              <a:rPr lang="en-US" sz="3200" dirty="0"/>
              <a:t>’ . . .”</a:t>
            </a:r>
          </a:p>
        </p:txBody>
      </p:sp>
    </p:spTree>
    <p:extLst>
      <p:ext uri="{BB962C8B-B14F-4D97-AF65-F5344CB8AC3E}">
        <p14:creationId xmlns:p14="http://schemas.microsoft.com/office/powerpoint/2010/main" val="3993723023"/>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95549"/>
            <a:ext cx="10442222" cy="4910051"/>
          </a:xfrm>
        </p:spPr>
        <p:txBody>
          <a:bodyPr/>
          <a:lstStyle/>
          <a:p>
            <a:pPr eaLnBrk="1" hangingPunct="1">
              <a:lnSpc>
                <a:spcPct val="70000"/>
              </a:lnSpc>
              <a:spcBef>
                <a:spcPct val="30000"/>
              </a:spcBef>
              <a:defRPr/>
            </a:pPr>
            <a:r>
              <a:rPr lang="en-US" sz="4000" dirty="0">
                <a:cs typeface="Times New Roman" pitchFamily="18" charset="0"/>
              </a:rPr>
              <a:t>HELPLESSNESS</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ts val="0"/>
              </a:spcBef>
              <a:defRPr/>
            </a:pPr>
            <a:r>
              <a:rPr lang="en-US" sz="4000" b="0" i="1" dirty="0">
                <a:effectLst/>
                <a:cs typeface="Times New Roman" pitchFamily="18" charset="0"/>
              </a:rPr>
              <a:t>This is the reality in </a:t>
            </a:r>
            <a:r>
              <a:rPr lang="en-US" sz="4000" b="0" i="1" u="sng" dirty="0">
                <a:effectLst/>
                <a:cs typeface="Times New Roman" pitchFamily="18" charset="0"/>
              </a:rPr>
              <a:t>every</a:t>
            </a:r>
            <a:r>
              <a:rPr lang="en-US" sz="4000" b="0" i="1" dirty="0">
                <a:effectLst/>
                <a:cs typeface="Times New Roman" pitchFamily="18" charset="0"/>
              </a:rPr>
              <a:t> ministry situation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0" y="2294312"/>
            <a:ext cx="91440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000" baseline="30000" dirty="0"/>
              <a:t>6</a:t>
            </a:r>
            <a:r>
              <a:rPr lang="en-US" sz="3000" dirty="0"/>
              <a:t> “. . . for a friend of mine has come to me from a journey, and </a:t>
            </a:r>
            <a:r>
              <a:rPr lang="en-US" sz="3000" u="sng" dirty="0"/>
              <a:t>I have nothing to set before him</a:t>
            </a:r>
            <a:r>
              <a:rPr lang="en-US" sz="3000" dirty="0"/>
              <a:t>’ . . .”</a:t>
            </a:r>
          </a:p>
        </p:txBody>
      </p:sp>
      <p:sp>
        <p:nvSpPr>
          <p:cNvPr id="9" name="Text Box 4"/>
          <p:cNvSpPr txBox="1">
            <a:spLocks noChangeArrowheads="1"/>
          </p:cNvSpPr>
          <p:nvPr/>
        </p:nvSpPr>
        <p:spPr bwMode="auto">
          <a:xfrm>
            <a:off x="0" y="4405745"/>
            <a:ext cx="9010996"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000" baseline="30000" dirty="0"/>
              <a:t>John 15:4</a:t>
            </a:r>
            <a:r>
              <a:rPr lang="en-US" sz="3000" dirty="0"/>
              <a:t> “As the branch cannot bear fruit of itself unless it abides in the vine, so neither can you unless you abide in Me. </a:t>
            </a:r>
            <a:br>
              <a:rPr lang="en-US" sz="3000" dirty="0"/>
            </a:br>
            <a:r>
              <a:rPr lang="en-US" sz="3000" baseline="30000" dirty="0"/>
              <a:t>5</a:t>
            </a:r>
            <a:r>
              <a:rPr lang="en-US" sz="3000" dirty="0"/>
              <a:t> I am the vine, you are the branches; he who abides in Me and I in him, he bears much fruit, for apart from Me you can do nothing.”</a:t>
            </a:r>
          </a:p>
        </p:txBody>
      </p:sp>
    </p:spTree>
    <p:extLst>
      <p:ext uri="{BB962C8B-B14F-4D97-AF65-F5344CB8AC3E}">
        <p14:creationId xmlns:p14="http://schemas.microsoft.com/office/powerpoint/2010/main" val="2264973034"/>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12175"/>
            <a:ext cx="10442222" cy="4893425"/>
          </a:xfrm>
        </p:spPr>
        <p:txBody>
          <a:bodyPr/>
          <a:lstStyle/>
          <a:p>
            <a:pPr eaLnBrk="1" hangingPunct="1">
              <a:lnSpc>
                <a:spcPct val="70000"/>
              </a:lnSpc>
              <a:spcBef>
                <a:spcPct val="30000"/>
              </a:spcBef>
              <a:defRPr/>
            </a:pPr>
            <a:r>
              <a:rPr lang="en-US" sz="4000" dirty="0">
                <a:cs typeface="Times New Roman" pitchFamily="18" charset="0"/>
              </a:rPr>
              <a:t>HELPLESSNESS</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ts val="0"/>
              </a:spcBef>
              <a:defRPr/>
            </a:pPr>
            <a:r>
              <a:rPr lang="en-US" sz="4400" b="0" i="1" dirty="0">
                <a:effectLst/>
                <a:cs typeface="Times New Roman" pitchFamily="18" charset="0"/>
              </a:rPr>
              <a:t>This is the reality in </a:t>
            </a:r>
            <a:r>
              <a:rPr lang="en-US" sz="4400" b="0" i="1" u="sng" dirty="0">
                <a:effectLst/>
                <a:cs typeface="Times New Roman" pitchFamily="18" charset="0"/>
              </a:rPr>
              <a:t>every</a:t>
            </a:r>
            <a:r>
              <a:rPr lang="en-US" sz="4400" b="0" i="1" dirty="0">
                <a:effectLst/>
                <a:cs typeface="Times New Roman" pitchFamily="18" charset="0"/>
              </a:rPr>
              <a:t> ministry situation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66254" y="2244436"/>
            <a:ext cx="8761615"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2800" baseline="30000" dirty="0"/>
              <a:t>6</a:t>
            </a:r>
            <a:r>
              <a:rPr lang="en-US" sz="2800" dirty="0"/>
              <a:t> “. . . for a friend of mine has come to me from a journey, and </a:t>
            </a:r>
            <a:r>
              <a:rPr lang="en-US" sz="2800" u="sng" dirty="0"/>
              <a:t>I have nothing to set before him</a:t>
            </a:r>
            <a:r>
              <a:rPr lang="en-US" sz="2800" dirty="0"/>
              <a:t>’ . . .”</a:t>
            </a:r>
          </a:p>
        </p:txBody>
      </p:sp>
      <p:sp>
        <p:nvSpPr>
          <p:cNvPr id="9" name="Text Box 4"/>
          <p:cNvSpPr txBox="1">
            <a:spLocks noChangeArrowheads="1"/>
          </p:cNvSpPr>
          <p:nvPr/>
        </p:nvSpPr>
        <p:spPr bwMode="auto">
          <a:xfrm>
            <a:off x="3284" y="4391992"/>
            <a:ext cx="9140716"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 Corinthians 2:16</a:t>
            </a:r>
            <a:r>
              <a:rPr lang="en-US" sz="3200" dirty="0"/>
              <a:t> Who is adequate for these things? . . . </a:t>
            </a:r>
            <a:r>
              <a:rPr lang="en-US" sz="3200" baseline="30000" dirty="0"/>
              <a:t>3:5</a:t>
            </a:r>
            <a:r>
              <a:rPr lang="en-US" sz="3200" dirty="0"/>
              <a:t> Not that we are adequate in ourselves to consider anything as coming from ourselves, but our adequacy is from God, </a:t>
            </a:r>
            <a:r>
              <a:rPr lang="en-US" sz="3200" baseline="30000" dirty="0"/>
              <a:t>6</a:t>
            </a:r>
            <a:r>
              <a:rPr lang="en-US" sz="3200" dirty="0"/>
              <a:t> who makes us adequate as servants . . . </a:t>
            </a:r>
          </a:p>
        </p:txBody>
      </p:sp>
    </p:spTree>
    <p:extLst>
      <p:ext uri="{BB962C8B-B14F-4D97-AF65-F5344CB8AC3E}">
        <p14:creationId xmlns:p14="http://schemas.microsoft.com/office/powerpoint/2010/main" val="3777756197"/>
      </p:ext>
    </p:extLst>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78924"/>
            <a:ext cx="10442222" cy="4926676"/>
          </a:xfrm>
        </p:spPr>
        <p:txBody>
          <a:bodyPr/>
          <a:lstStyle/>
          <a:p>
            <a:pPr eaLnBrk="1" hangingPunct="1">
              <a:lnSpc>
                <a:spcPct val="70000"/>
              </a:lnSpc>
              <a:spcBef>
                <a:spcPct val="30000"/>
              </a:spcBef>
              <a:defRPr/>
            </a:pPr>
            <a:r>
              <a:rPr lang="en-US" sz="4000" dirty="0">
                <a:cs typeface="Times New Roman" pitchFamily="18" charset="0"/>
              </a:rPr>
              <a:t>HELPLESSNESS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33004" y="2211185"/>
            <a:ext cx="8861367"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2900" baseline="30000" dirty="0"/>
              <a:t>6</a:t>
            </a:r>
            <a:r>
              <a:rPr lang="en-US" sz="2900" dirty="0"/>
              <a:t> “. . . for a friend of mine has come to me from a journey, and </a:t>
            </a:r>
            <a:r>
              <a:rPr lang="en-US" sz="2900" u="sng" dirty="0"/>
              <a:t>I have nothing to set before him</a:t>
            </a:r>
            <a:r>
              <a:rPr lang="en-US" sz="2900" dirty="0"/>
              <a:t>’ . . .”</a:t>
            </a:r>
          </a:p>
        </p:txBody>
      </p:sp>
      <p:sp>
        <p:nvSpPr>
          <p:cNvPr id="9" name="Text Box 4"/>
          <p:cNvSpPr txBox="1">
            <a:spLocks noChangeArrowheads="1"/>
          </p:cNvSpPr>
          <p:nvPr/>
        </p:nvSpPr>
        <p:spPr bwMode="auto">
          <a:xfrm>
            <a:off x="83129" y="3208717"/>
            <a:ext cx="8861367" cy="3657411"/>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000" dirty="0">
                <a:solidFill>
                  <a:srgbClr val="000000"/>
                </a:solidFill>
              </a:rPr>
              <a:t>“Increasingly I saw myself as a desperately needy person, like the man who goes to his friend at midnight and says, ‘I have nothing.’  Before this, my problem in praying was that I had something – namely, reliance on myself, my training, my study, and my work.  But the man at midnight has </a:t>
            </a:r>
            <a:r>
              <a:rPr lang="en-US" altLang="en-US" sz="3000" u="sng" dirty="0">
                <a:solidFill>
                  <a:srgbClr val="000000"/>
                </a:solidFill>
              </a:rPr>
              <a:t>no</a:t>
            </a:r>
            <a:r>
              <a:rPr lang="en-US" altLang="en-US" sz="3000" dirty="0">
                <a:solidFill>
                  <a:srgbClr val="000000"/>
                </a:solidFill>
              </a:rPr>
              <a:t> bread for himself or for others.”</a:t>
            </a:r>
          </a:p>
          <a:p>
            <a:pPr>
              <a:lnSpc>
                <a:spcPts val="2400"/>
              </a:lnSpc>
              <a:spcBef>
                <a:spcPts val="600"/>
              </a:spcBef>
            </a:pPr>
            <a:r>
              <a:rPr lang="en-US" altLang="en-US" sz="2400" dirty="0">
                <a:solidFill>
                  <a:srgbClr val="000000"/>
                </a:solidFill>
              </a:rPr>
              <a:t>Jack Miller, </a:t>
            </a:r>
            <a:r>
              <a:rPr lang="en-US" altLang="en-US" sz="2400" i="1" dirty="0">
                <a:solidFill>
                  <a:srgbClr val="000000"/>
                </a:solidFill>
              </a:rPr>
              <a:t>Outgrowing the Ingrown Church </a:t>
            </a:r>
            <a:r>
              <a:rPr lang="en-US" altLang="en-US" sz="2400" dirty="0">
                <a:solidFill>
                  <a:srgbClr val="000000"/>
                </a:solidFill>
              </a:rPr>
              <a:t>(Zondervan, 1986), p. 96.</a:t>
            </a:r>
          </a:p>
        </p:txBody>
      </p:sp>
    </p:spTree>
    <p:extLst>
      <p:ext uri="{BB962C8B-B14F-4D97-AF65-F5344CB8AC3E}">
        <p14:creationId xmlns:p14="http://schemas.microsoft.com/office/powerpoint/2010/main" val="3790533683"/>
      </p:ext>
    </p:extLst>
  </p:cSld>
  <p:clrMapOvr>
    <a:masterClrMapping/>
  </p:clrMapOvr>
  <p:transition spd="med">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99506" y="1828803"/>
            <a:ext cx="10608477" cy="4760422"/>
          </a:xfrm>
        </p:spPr>
        <p:txBody>
          <a:bodyPr/>
          <a:lstStyle/>
          <a:p>
            <a:pPr eaLnBrk="1" hangingPunct="1">
              <a:lnSpc>
                <a:spcPct val="70000"/>
              </a:lnSpc>
              <a:spcBef>
                <a:spcPct val="30000"/>
              </a:spcBef>
              <a:defRPr/>
            </a:pPr>
            <a:r>
              <a:rPr lang="en-US" sz="4000" dirty="0">
                <a:cs typeface="Times New Roman" pitchFamily="18" charset="0"/>
              </a:rPr>
              <a:t>HELPLESSNESS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99753" y="2360815"/>
            <a:ext cx="8911244"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2900" baseline="30000" dirty="0"/>
              <a:t>6</a:t>
            </a:r>
            <a:r>
              <a:rPr lang="en-US" sz="2900" dirty="0"/>
              <a:t> “. . . for a friend of mine has come to me from a journey, and </a:t>
            </a:r>
            <a:r>
              <a:rPr lang="en-US" sz="2900" u="sng" dirty="0"/>
              <a:t>I have nothing to set before him</a:t>
            </a:r>
            <a:r>
              <a:rPr lang="en-US" sz="2900" dirty="0"/>
              <a:t>’ . . .”</a:t>
            </a:r>
          </a:p>
        </p:txBody>
      </p:sp>
      <p:sp>
        <p:nvSpPr>
          <p:cNvPr id="9" name="Text Box 4"/>
          <p:cNvSpPr txBox="1">
            <a:spLocks noChangeArrowheads="1"/>
          </p:cNvSpPr>
          <p:nvPr/>
        </p:nvSpPr>
        <p:spPr bwMode="auto">
          <a:xfrm>
            <a:off x="99752" y="3358340"/>
            <a:ext cx="8911245" cy="3349635"/>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dirty="0">
                <a:solidFill>
                  <a:srgbClr val="000000"/>
                </a:solidFill>
              </a:rPr>
              <a:t>“Do not become (discouraged) because of your helplessness.  Above all, don’t let it prevent you from praying.  Helplessness is the real secret and impelling power of prayer . . . For it is only when we are helpless that we open our hearts to Jesus and let Him help us . . . according to His grace and mercy.”</a:t>
            </a:r>
          </a:p>
          <a:p>
            <a:pPr>
              <a:lnSpc>
                <a:spcPts val="2400"/>
              </a:lnSpc>
              <a:spcBef>
                <a:spcPts val="600"/>
              </a:spcBef>
            </a:pPr>
            <a:r>
              <a:rPr lang="en-US" altLang="en-US" sz="2400" dirty="0">
                <a:solidFill>
                  <a:srgbClr val="000000"/>
                </a:solidFill>
              </a:rPr>
              <a:t>O. Hallesby, </a:t>
            </a:r>
            <a:r>
              <a:rPr lang="en-US" altLang="en-US" sz="2400" i="1" dirty="0">
                <a:solidFill>
                  <a:srgbClr val="000000"/>
                </a:solidFill>
              </a:rPr>
              <a:t>Prayer </a:t>
            </a:r>
            <a:r>
              <a:rPr lang="en-US" altLang="en-US" sz="2400" dirty="0">
                <a:solidFill>
                  <a:srgbClr val="000000"/>
                </a:solidFill>
              </a:rPr>
              <a:t>(Augsburg, 1975), p. 21.</a:t>
            </a:r>
          </a:p>
        </p:txBody>
      </p:sp>
    </p:spTree>
    <p:extLst>
      <p:ext uri="{BB962C8B-B14F-4D97-AF65-F5344CB8AC3E}">
        <p14:creationId xmlns:p14="http://schemas.microsoft.com/office/powerpoint/2010/main" val="2518692817"/>
      </p:ext>
    </p:extLst>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343378"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66254" y="2211185"/>
            <a:ext cx="8811491"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“I tell you, even though he will not get up and give him anything because he is his friend, yet because of his </a:t>
            </a:r>
            <a:r>
              <a:rPr lang="en-US" sz="3200" u="sng" dirty="0"/>
              <a:t>persistence</a:t>
            </a:r>
            <a:r>
              <a:rPr lang="en-US" sz="3200" dirty="0"/>
              <a:t> (</a:t>
            </a:r>
            <a:r>
              <a:rPr lang="en-US" sz="3200" i="1" dirty="0"/>
              <a:t>anaideia</a:t>
            </a:r>
            <a:r>
              <a:rPr lang="en-US" sz="3200" dirty="0"/>
              <a:t>) he will get up and give him as much as he needs.”</a:t>
            </a:r>
          </a:p>
        </p:txBody>
      </p:sp>
    </p:spTree>
    <p:extLst>
      <p:ext uri="{BB962C8B-B14F-4D97-AF65-F5344CB8AC3E}">
        <p14:creationId xmlns:p14="http://schemas.microsoft.com/office/powerpoint/2010/main" val="3320867175"/>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95549"/>
            <a:ext cx="10442222" cy="4910051"/>
          </a:xfrm>
        </p:spPr>
        <p:txBody>
          <a:bodyPr/>
          <a:lstStyle/>
          <a:p>
            <a:pPr eaLnBrk="1" hangingPunct="1">
              <a:lnSpc>
                <a:spcPct val="70000"/>
              </a:lnSpc>
              <a:spcBef>
                <a:spcPct val="30000"/>
              </a:spcBef>
              <a:defRPr/>
            </a:pPr>
            <a:r>
              <a:rPr lang="en-US" sz="4000" dirty="0">
                <a:cs typeface="Times New Roman" pitchFamily="18" charset="0"/>
              </a:rPr>
              <a:t>SHAMELESS AUDACITY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16378" y="2410690"/>
            <a:ext cx="8828117"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“I tell you, even though he will not get up and give him anything because he is his friend, yet because of his </a:t>
            </a:r>
            <a:r>
              <a:rPr lang="en-US" sz="3200" u="sng" dirty="0"/>
              <a:t>persistence</a:t>
            </a:r>
            <a:r>
              <a:rPr lang="en-US" sz="3200" dirty="0"/>
              <a:t> (</a:t>
            </a:r>
            <a:r>
              <a:rPr lang="en-US" sz="3200" i="1" dirty="0"/>
              <a:t>anaideia</a:t>
            </a:r>
            <a:r>
              <a:rPr lang="en-US" sz="3200" dirty="0"/>
              <a:t>) he will get up and give him as much as he needs.”</a:t>
            </a:r>
          </a:p>
        </p:txBody>
      </p:sp>
    </p:spTree>
    <p:extLst>
      <p:ext uri="{BB962C8B-B14F-4D97-AF65-F5344CB8AC3E}">
        <p14:creationId xmlns:p14="http://schemas.microsoft.com/office/powerpoint/2010/main" val="3144647917"/>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66254" y="1828800"/>
            <a:ext cx="10275967" cy="4876800"/>
          </a:xfrm>
        </p:spPr>
        <p:txBody>
          <a:bodyPr/>
          <a:lstStyle/>
          <a:p>
            <a:pPr eaLnBrk="1" hangingPunct="1">
              <a:lnSpc>
                <a:spcPct val="70000"/>
              </a:lnSpc>
              <a:spcBef>
                <a:spcPct val="30000"/>
              </a:spcBef>
              <a:defRPr/>
            </a:pPr>
            <a:r>
              <a:rPr lang="en-US" sz="4000" dirty="0">
                <a:cs typeface="Times New Roman" pitchFamily="18" charset="0"/>
              </a:rPr>
              <a:t>SHAMELESS AUDACITY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82" y="2312127"/>
            <a:ext cx="6572943" cy="4489319"/>
          </a:xfrm>
          <a:prstGeom prst="rect">
            <a:avLst/>
          </a:prstGeom>
        </p:spPr>
      </p:pic>
    </p:spTree>
    <p:extLst>
      <p:ext uri="{BB962C8B-B14F-4D97-AF65-F5344CB8AC3E}">
        <p14:creationId xmlns:p14="http://schemas.microsoft.com/office/powerpoint/2010/main" val="3034488637"/>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216131" y="1995055"/>
            <a:ext cx="8744990" cy="4710544"/>
          </a:xfrm>
        </p:spPr>
        <p:txBody>
          <a:bodyPr/>
          <a:lstStyle/>
          <a:p>
            <a:pPr eaLnBrk="1" hangingPunct="1">
              <a:lnSpc>
                <a:spcPct val="70000"/>
              </a:lnSpc>
              <a:spcBef>
                <a:spcPct val="30000"/>
              </a:spcBef>
              <a:defRPr/>
            </a:pPr>
            <a:r>
              <a:rPr lang="en-US" sz="4000" dirty="0">
                <a:cs typeface="Times New Roman" pitchFamily="18" charset="0"/>
              </a:rPr>
              <a:t>SHAMELESS AUDACITY</a:t>
            </a:r>
          </a:p>
          <a:p>
            <a:pPr algn="ctr" eaLnBrk="1" hangingPunct="1">
              <a:lnSpc>
                <a:spcPct val="70000"/>
              </a:lnSpc>
              <a:spcBef>
                <a:spcPct val="30000"/>
              </a:spcBef>
              <a:defRPr/>
            </a:pPr>
            <a:r>
              <a:rPr lang="en-US" sz="3600" b="0" i="1" dirty="0">
                <a:effectLst/>
                <a:cs typeface="Times New Roman" pitchFamily="18" charset="0"/>
                <a:hlinkClick r:id="rId2"/>
              </a:rPr>
              <a:t>https://www.youtube.com/watch?v=Mh4f9AYRCZY</a:t>
            </a:r>
            <a:endParaRPr lang="en-US" sz="3600" b="0" i="1" dirty="0">
              <a:effectLst/>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Tree>
    <p:extLst>
      <p:ext uri="{BB962C8B-B14F-4D97-AF65-F5344CB8AC3E}">
        <p14:creationId xmlns:p14="http://schemas.microsoft.com/office/powerpoint/2010/main" val="3667844389"/>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457200" y="2177934"/>
            <a:ext cx="9985022" cy="4527665"/>
          </a:xfrm>
        </p:spPr>
        <p:txBody>
          <a:bodyPr/>
          <a:lstStyle/>
          <a:p>
            <a:pPr eaLnBrk="1" hangingPunct="1">
              <a:lnSpc>
                <a:spcPct val="70000"/>
              </a:lnSpc>
              <a:spcBef>
                <a:spcPct val="30000"/>
              </a:spcBef>
              <a:defRPr/>
            </a:pPr>
            <a:r>
              <a:rPr lang="en-US" sz="4000" dirty="0">
                <a:cs typeface="Times New Roman" pitchFamily="18" charset="0"/>
              </a:rPr>
              <a:t>2 KINDS OF SHORT SAYINGS:</a:t>
            </a:r>
          </a:p>
          <a:p>
            <a:pPr lvl="1" eaLnBrk="1" hangingPunct="1">
              <a:lnSpc>
                <a:spcPct val="70000"/>
              </a:lnSpc>
              <a:spcBef>
                <a:spcPct val="30000"/>
              </a:spcBef>
              <a:buFont typeface="Arial" pitchFamily="34" charset="0"/>
              <a:buChar char="•"/>
              <a:defRPr/>
            </a:pPr>
            <a:r>
              <a:rPr lang="en-US" sz="4000" dirty="0">
                <a:cs typeface="Times New Roman" pitchFamily="18" charset="0"/>
              </a:rPr>
              <a:t>Aphorisms</a:t>
            </a:r>
          </a:p>
          <a:p>
            <a:pPr lvl="1" eaLnBrk="1" hangingPunct="1">
              <a:lnSpc>
                <a:spcPct val="70000"/>
              </a:lnSpc>
              <a:spcBef>
                <a:spcPct val="30000"/>
              </a:spcBef>
              <a:buFont typeface="Arial" pitchFamily="34" charset="0"/>
              <a:buChar char="•"/>
              <a:defRPr/>
            </a:pPr>
            <a:r>
              <a:rPr lang="en-US" sz="4000" dirty="0">
                <a:cs typeface="Times New Roman" pitchFamily="18" charset="0"/>
              </a:rPr>
              <a:t>Mini-teachings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endParaRPr lang="en-US" kern="0" dirty="0"/>
          </a:p>
        </p:txBody>
      </p:sp>
    </p:spTree>
    <p:extLst>
      <p:ext uri="{BB962C8B-B14F-4D97-AF65-F5344CB8AC3E}">
        <p14:creationId xmlns:p14="http://schemas.microsoft.com/office/powerpoint/2010/main" val="632685789"/>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68168698"/>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45424"/>
            <a:ext cx="10442222" cy="4860175"/>
          </a:xfrm>
        </p:spPr>
        <p:txBody>
          <a:bodyPr/>
          <a:lstStyle/>
          <a:p>
            <a:pPr eaLnBrk="1" hangingPunct="1">
              <a:lnSpc>
                <a:spcPct val="70000"/>
              </a:lnSpc>
              <a:spcBef>
                <a:spcPct val="30000"/>
              </a:spcBef>
              <a:defRPr/>
            </a:pPr>
            <a:r>
              <a:rPr lang="en-US" sz="4000" dirty="0">
                <a:cs typeface="Times New Roman" pitchFamily="18" charset="0"/>
              </a:rPr>
              <a:t>SHAMELESS AUDACITY</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33004" y="2410692"/>
            <a:ext cx="8761614" cy="221067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11:9</a:t>
            </a:r>
            <a:r>
              <a:rPr lang="en-US" sz="3200" dirty="0"/>
              <a:t> “So I say to you, ask, and it will be given to you; seek, and you will find; knock, and it will be opened to you. </a:t>
            </a:r>
            <a:r>
              <a:rPr lang="en-US" sz="3200" baseline="30000" dirty="0"/>
              <a:t>10</a:t>
            </a:r>
            <a:r>
              <a:rPr lang="en-US" sz="3200" dirty="0"/>
              <a:t> For everyone who asks, receives; and he who seeks, finds; and to him who knocks, it will be opened.”</a:t>
            </a:r>
          </a:p>
        </p:txBody>
      </p:sp>
    </p:spTree>
    <p:extLst>
      <p:ext uri="{BB962C8B-B14F-4D97-AF65-F5344CB8AC3E}">
        <p14:creationId xmlns:p14="http://schemas.microsoft.com/office/powerpoint/2010/main" val="1790157492"/>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45424"/>
            <a:ext cx="10442222" cy="4860175"/>
          </a:xfrm>
        </p:spPr>
        <p:txBody>
          <a:bodyPr/>
          <a:lstStyle/>
          <a:p>
            <a:pPr eaLnBrk="1" hangingPunct="1">
              <a:lnSpc>
                <a:spcPct val="70000"/>
              </a:lnSpc>
              <a:spcBef>
                <a:spcPct val="30000"/>
              </a:spcBef>
              <a:defRPr/>
            </a:pPr>
            <a:r>
              <a:rPr lang="en-US" sz="4000" dirty="0">
                <a:cs typeface="Times New Roman" pitchFamily="18" charset="0"/>
              </a:rPr>
              <a:t>SHAMELESS </a:t>
            </a:r>
            <a:r>
              <a:rPr lang="en-US" sz="4000" dirty="0" smtClean="0">
                <a:cs typeface="Times New Roman" pitchFamily="18" charset="0"/>
              </a:rPr>
              <a:t>AUDACITY</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r>
              <a:rPr lang="en-US" sz="4400" b="0" i="1" dirty="0" smtClean="0">
                <a:effectLst/>
              </a:rPr>
              <a:t>  </a:t>
            </a:r>
            <a:r>
              <a:rPr lang="en-US" sz="4400" b="0" i="1" u="sng" dirty="0" smtClean="0">
                <a:effectLst/>
              </a:rPr>
              <a:t>NOT</a:t>
            </a:r>
            <a:r>
              <a:rPr lang="en-US" sz="4400" b="0" i="1" dirty="0" smtClean="0">
                <a:effectLst/>
              </a:rPr>
              <a:t> </a:t>
            </a:r>
            <a:r>
              <a:rPr lang="en-US" sz="4400" b="0" i="1" dirty="0">
                <a:effectLst/>
              </a:rPr>
              <a:t>because God is reluctant &amp; </a:t>
            </a:r>
            <a:br>
              <a:rPr lang="en-US" sz="4400" b="0" i="1" dirty="0">
                <a:effectLst/>
              </a:rPr>
            </a:br>
            <a:r>
              <a:rPr lang="en-US" sz="4400" b="0" i="1" dirty="0">
                <a:effectLst/>
              </a:rPr>
              <a:t>has to be impressed by us or </a:t>
            </a:r>
            <a:br>
              <a:rPr lang="en-US" sz="4400" b="0" i="1" dirty="0">
                <a:effectLst/>
              </a:rPr>
            </a:br>
            <a:r>
              <a:rPr lang="en-US" sz="4400" b="0" i="1" dirty="0">
                <a:effectLst/>
              </a:rPr>
              <a:t>worn down by our pleading . </a:t>
            </a:r>
            <a:r>
              <a:rPr lang="en-US" sz="4400" b="0" i="1" dirty="0">
                <a:effectLst/>
              </a:rPr>
              <a:t>. .</a:t>
            </a:r>
            <a:endParaRPr lang="en-US" sz="44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33004" y="2310938"/>
            <a:ext cx="8861367"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11:9</a:t>
            </a:r>
            <a:r>
              <a:rPr lang="en-US" sz="3200" dirty="0"/>
              <a:t> “So I say to you, ask, and it will be given to you; seek, and you will find; knock, and it will be opened to you. </a:t>
            </a:r>
            <a:r>
              <a:rPr lang="en-US" sz="3200" baseline="30000" dirty="0"/>
              <a:t>10</a:t>
            </a:r>
            <a:r>
              <a:rPr lang="en-US" sz="3200" dirty="0"/>
              <a:t> For everyone who asks, receives; and he who seeks, finds; and to him who knocks, it will be opened.”</a:t>
            </a:r>
          </a:p>
        </p:txBody>
      </p:sp>
    </p:spTree>
    <p:extLst>
      <p:ext uri="{BB962C8B-B14F-4D97-AF65-F5344CB8AC3E}">
        <p14:creationId xmlns:p14="http://schemas.microsoft.com/office/powerpoint/2010/main" val="1812861392"/>
      </p:ext>
    </p:extLst>
  </p:cSld>
  <p:clrMapOvr>
    <a:masterClrMapping/>
  </p:clrMapOvr>
  <p:transition spd="med">
    <p:randomBa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761565"/>
            <a:ext cx="10442222" cy="4944035"/>
          </a:xfrm>
        </p:spPr>
        <p:txBody>
          <a:bodyPr/>
          <a:lstStyle/>
          <a:p>
            <a:pPr eaLnBrk="1" hangingPunct="1">
              <a:lnSpc>
                <a:spcPct val="70000"/>
              </a:lnSpc>
              <a:spcBef>
                <a:spcPct val="30000"/>
              </a:spcBef>
              <a:defRPr/>
            </a:pPr>
            <a:r>
              <a:rPr lang="en-US" sz="4000" dirty="0">
                <a:cs typeface="Times New Roman" pitchFamily="18" charset="0"/>
              </a:rPr>
              <a:t>SHAMELESS </a:t>
            </a:r>
            <a:r>
              <a:rPr lang="en-US" sz="4000" dirty="0" smtClean="0">
                <a:cs typeface="Times New Roman" pitchFamily="18" charset="0"/>
              </a:rPr>
              <a:t>AUDACITY</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2800" dirty="0">
              <a:cs typeface="Times New Roman" pitchFamily="18" charset="0"/>
            </a:endParaRPr>
          </a:p>
          <a:p>
            <a:pPr eaLnBrk="1" hangingPunct="1">
              <a:lnSpc>
                <a:spcPct val="70000"/>
              </a:lnSpc>
              <a:spcBef>
                <a:spcPct val="30000"/>
              </a:spcBef>
              <a:defRPr/>
            </a:pPr>
            <a:r>
              <a:rPr lang="en-US" sz="4400" b="0" i="1" dirty="0">
                <a:effectLst/>
              </a:rPr>
              <a:t>. . . </a:t>
            </a:r>
            <a:r>
              <a:rPr lang="en-US" sz="4400" b="0" i="1" u="sng" dirty="0">
                <a:effectLst/>
              </a:rPr>
              <a:t>BUT</a:t>
            </a:r>
            <a:r>
              <a:rPr lang="en-US" sz="4400" b="0" i="1" dirty="0">
                <a:effectLst/>
              </a:rPr>
              <a:t> because God is </a:t>
            </a:r>
            <a:br>
              <a:rPr lang="en-US" sz="4400" b="0" i="1" dirty="0">
                <a:effectLst/>
              </a:rPr>
            </a:br>
            <a:r>
              <a:rPr lang="en-US" sz="4400" b="0" i="1" dirty="0">
                <a:effectLst/>
              </a:rPr>
              <a:t>a gracious &amp; generous Father, </a:t>
            </a:r>
            <a:br>
              <a:rPr lang="en-US" sz="4400" b="0" i="1" dirty="0">
                <a:effectLst/>
              </a:rPr>
            </a:br>
            <a:r>
              <a:rPr lang="en-US" sz="4400" b="0" i="1" dirty="0">
                <a:effectLst/>
              </a:rPr>
              <a:t>who has promised to give us </a:t>
            </a:r>
            <a:br>
              <a:rPr lang="en-US" sz="4400" b="0" i="1" dirty="0">
                <a:effectLst/>
              </a:rPr>
            </a:br>
            <a:r>
              <a:rPr lang="en-US" sz="4400" b="0" i="1" dirty="0">
                <a:effectLst/>
              </a:rPr>
              <a:t>everything we need to serve others</a:t>
            </a:r>
            <a:endParaRPr lang="en-US" sz="44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61365" y="2213114"/>
            <a:ext cx="8664584"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11:9</a:t>
            </a:r>
            <a:r>
              <a:rPr lang="en-US" sz="3200" dirty="0"/>
              <a:t> “So I say to you, ask, and it will be given to you; seek, and you will find; knock, and it will be opened to you. </a:t>
            </a:r>
            <a:r>
              <a:rPr lang="en-US" sz="3200" baseline="30000" dirty="0"/>
              <a:t>10</a:t>
            </a:r>
            <a:r>
              <a:rPr lang="en-US" sz="3200" dirty="0"/>
              <a:t> For everyone who asks, receives; and he who seeks, finds; and to him who knocks, it will be opened.”</a:t>
            </a:r>
          </a:p>
        </p:txBody>
      </p:sp>
    </p:spTree>
    <p:extLst>
      <p:ext uri="{BB962C8B-B14F-4D97-AF65-F5344CB8AC3E}">
        <p14:creationId xmlns:p14="http://schemas.microsoft.com/office/powerpoint/2010/main" val="1263262033"/>
      </p:ext>
    </p:extLst>
  </p:cSld>
  <p:clrMapOvr>
    <a:masterClrMapping/>
  </p:clrMapOvr>
  <p:transition spd="med">
    <p:randomBa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226422" y="1855304"/>
            <a:ext cx="10215799" cy="4850296"/>
          </a:xfrm>
        </p:spPr>
        <p:txBody>
          <a:bodyPr/>
          <a:lstStyle/>
          <a:p>
            <a:pPr eaLnBrk="1" hangingPunct="1">
              <a:lnSpc>
                <a:spcPct val="70000"/>
              </a:lnSpc>
              <a:spcBef>
                <a:spcPct val="30000"/>
              </a:spcBef>
              <a:defRPr/>
            </a:pPr>
            <a:r>
              <a:rPr lang="en-US" sz="4000" dirty="0">
                <a:cs typeface="Times New Roman" pitchFamily="18" charset="0"/>
              </a:rPr>
              <a:t>SHAMELESS AUDACITY</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226422" y="2478157"/>
            <a:ext cx="8460378"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“Now suppose one of you fathers is asked by his son for a fish; he will not give him a snake instead of a fish, will he? </a:t>
            </a:r>
            <a:br>
              <a:rPr lang="en-US" sz="3200" dirty="0"/>
            </a:br>
            <a:r>
              <a:rPr lang="en-US" sz="3200" baseline="30000" dirty="0"/>
              <a:t>12</a:t>
            </a:r>
            <a:r>
              <a:rPr lang="en-US" sz="3200" dirty="0"/>
              <a:t> Or if he is asked for an egg, he will not give him a scorpion, will he? </a:t>
            </a:r>
            <a:r>
              <a:rPr lang="en-US" sz="3200" baseline="30000" dirty="0"/>
              <a:t>13</a:t>
            </a:r>
            <a:r>
              <a:rPr lang="en-US" sz="3200" dirty="0"/>
              <a:t> If you then, being evil, know how to give good gifts to your children, how much more will your heavenly Father give the Holy Spirit to those who ask Him?” </a:t>
            </a:r>
          </a:p>
        </p:txBody>
      </p:sp>
      <p:cxnSp>
        <p:nvCxnSpPr>
          <p:cNvPr id="4" name="Straight Connector 3"/>
          <p:cNvCxnSpPr/>
          <p:nvPr/>
        </p:nvCxnSpPr>
        <p:spPr>
          <a:xfrm>
            <a:off x="-374469" y="4362994"/>
            <a:ext cx="600892" cy="32657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00595" y="4362994"/>
            <a:ext cx="627018" cy="315554"/>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3409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92765" y="1842051"/>
            <a:ext cx="8931966" cy="4916557"/>
          </a:xfrm>
        </p:spPr>
        <p:txBody>
          <a:bodyPr/>
          <a:lstStyle/>
          <a:p>
            <a:pPr eaLnBrk="1" hangingPunct="1">
              <a:lnSpc>
                <a:spcPct val="70000"/>
              </a:lnSpc>
              <a:spcBef>
                <a:spcPct val="30000"/>
              </a:spcBef>
              <a:defRPr/>
            </a:pPr>
            <a:r>
              <a:rPr lang="en-US" sz="4000" dirty="0">
                <a:cs typeface="Times New Roman" pitchFamily="18" charset="0"/>
              </a:rPr>
              <a:t>SHAMELESS </a:t>
            </a:r>
            <a:r>
              <a:rPr lang="en-US" sz="4000" dirty="0" smtClean="0">
                <a:cs typeface="Times New Roman" pitchFamily="18" charset="0"/>
              </a:rPr>
              <a:t>AUDACITY</a:t>
            </a: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1400" dirty="0">
              <a:cs typeface="Times New Roman" pitchFamily="18" charset="0"/>
            </a:endParaRPr>
          </a:p>
          <a:p>
            <a:pPr eaLnBrk="1" hangingPunct="1">
              <a:lnSpc>
                <a:spcPct val="70000"/>
              </a:lnSpc>
              <a:spcBef>
                <a:spcPts val="2400"/>
              </a:spcBef>
              <a:defRPr/>
            </a:pPr>
            <a:r>
              <a:rPr lang="en-US" sz="3500" b="0" i="1" dirty="0" smtClean="0">
                <a:effectLst/>
                <a:cs typeface="Times New Roman" pitchFamily="18" charset="0"/>
              </a:rPr>
              <a:t>“</a:t>
            </a:r>
            <a:r>
              <a:rPr lang="en-US" sz="3500" b="0" i="1" dirty="0">
                <a:effectLst/>
                <a:cs typeface="Times New Roman" pitchFamily="18" charset="0"/>
              </a:rPr>
              <a:t>Ask your Father, &amp; He </a:t>
            </a:r>
            <a:r>
              <a:rPr lang="en-US" sz="3500" b="0" i="1" u="sng" dirty="0">
                <a:effectLst/>
                <a:cs typeface="Times New Roman" pitchFamily="18" charset="0"/>
              </a:rPr>
              <a:t>will</a:t>
            </a:r>
            <a:r>
              <a:rPr lang="en-US" sz="3500" b="0" i="1" dirty="0">
                <a:effectLst/>
                <a:cs typeface="Times New Roman" pitchFamily="18" charset="0"/>
              </a:rPr>
              <a:t> give you whatever operation of the Holy Spirit </a:t>
            </a:r>
            <a:r>
              <a:rPr lang="en-US" sz="3500" b="0" i="1" dirty="0" smtClean="0">
                <a:effectLst/>
                <a:cs typeface="Times New Roman" pitchFamily="18" charset="0"/>
              </a:rPr>
              <a:t>you </a:t>
            </a:r>
            <a:r>
              <a:rPr lang="en-US" sz="3500" b="0" i="1" dirty="0">
                <a:effectLst/>
                <a:cs typeface="Times New Roman" pitchFamily="18" charset="0"/>
              </a:rPr>
              <a:t>need in order to serve others </a:t>
            </a:r>
            <a:r>
              <a:rPr lang="en-US" sz="3500" b="0" i="1" dirty="0" smtClean="0">
                <a:effectLst/>
                <a:cs typeface="Times New Roman" pitchFamily="18" charset="0"/>
              </a:rPr>
              <a:t>as </a:t>
            </a:r>
            <a:r>
              <a:rPr lang="en-US" sz="3500" b="0" i="1" dirty="0">
                <a:effectLst/>
                <a:cs typeface="Times New Roman" pitchFamily="18" charset="0"/>
              </a:rPr>
              <a:t>His representative”</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92764" y="2252870"/>
            <a:ext cx="8839201" cy="2938881"/>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2600" baseline="30000" dirty="0"/>
              <a:t>11</a:t>
            </a:r>
            <a:r>
              <a:rPr lang="en-US" sz="2600" dirty="0"/>
              <a:t> “Now suppose one of you fathers is asked by his son for a fish; he will not give him a snake instead of a fish, will he? </a:t>
            </a:r>
            <a:r>
              <a:rPr lang="en-US" sz="2600" baseline="30000" dirty="0" smtClean="0"/>
              <a:t>12</a:t>
            </a:r>
            <a:r>
              <a:rPr lang="en-US" sz="2600" dirty="0" smtClean="0"/>
              <a:t> </a:t>
            </a:r>
            <a:r>
              <a:rPr lang="en-US" sz="2600" dirty="0"/>
              <a:t>Or if he is asked for an egg, he will not give him a scorpion, will he? </a:t>
            </a:r>
            <a:r>
              <a:rPr lang="en-US" sz="2600" baseline="30000" dirty="0"/>
              <a:t>13</a:t>
            </a:r>
            <a:r>
              <a:rPr lang="en-US" sz="2600" dirty="0"/>
              <a:t> If you then, being evil, know how to give good gifts to your children, how much more will your heavenly Father give the Holy Spirit to those who </a:t>
            </a:r>
            <a:r>
              <a:rPr lang="en-US" sz="2600" dirty="0" smtClean="0"/>
              <a:t>ask Him</a:t>
            </a:r>
            <a:r>
              <a:rPr lang="en-US" sz="2600" dirty="0"/>
              <a:t>?” </a:t>
            </a:r>
          </a:p>
        </p:txBody>
      </p:sp>
      <p:cxnSp>
        <p:nvCxnSpPr>
          <p:cNvPr id="4" name="Straight Connector 3"/>
          <p:cNvCxnSpPr/>
          <p:nvPr/>
        </p:nvCxnSpPr>
        <p:spPr>
          <a:xfrm>
            <a:off x="3349581" y="4351976"/>
            <a:ext cx="600892" cy="32657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336518" y="4362994"/>
            <a:ext cx="627018" cy="315554"/>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989110"/>
      </p:ext>
    </p:extLst>
  </p:cSld>
  <p:clrMapOvr>
    <a:masterClrMapping/>
  </p:clrMapOvr>
  <p:transition spd="med">
    <p:randomBa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0" y="1815548"/>
            <a:ext cx="10442222" cy="4890052"/>
          </a:xfrm>
        </p:spPr>
        <p:txBody>
          <a:bodyPr/>
          <a:lstStyle/>
          <a:p>
            <a:pPr eaLnBrk="1" hangingPunct="1">
              <a:lnSpc>
                <a:spcPct val="70000"/>
              </a:lnSpc>
              <a:spcBef>
                <a:spcPct val="30000"/>
              </a:spcBef>
              <a:defRPr/>
            </a:pPr>
            <a:r>
              <a:rPr lang="en-US" sz="4000" dirty="0">
                <a:cs typeface="Times New Roman" pitchFamily="18" charset="0"/>
              </a:rPr>
              <a:t>SHAMELESS AUDACITY</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06017" y="2345636"/>
            <a:ext cx="8865706" cy="376000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dirty="0">
                <a:solidFill>
                  <a:srgbClr val="000000"/>
                </a:solidFill>
              </a:rPr>
              <a:t>“</a:t>
            </a:r>
            <a:r>
              <a:rPr lang="en-US" altLang="en-US" sz="3200" dirty="0"/>
              <a:t>As we pray to be filled with the Spirit, let us not seek for the answer in our feelings . . . Even now, while I pray, I (should) say in faith: ‘I have what I ask, the fullness of the Spirit is mine . . .’ (In this way) the blessing, which has already been given us, and which we hold in faith, may break through and fill our whole being.</a:t>
            </a:r>
            <a:r>
              <a:rPr lang="en-US" altLang="en-US" sz="3200" dirty="0">
                <a:solidFill>
                  <a:srgbClr val="000000"/>
                </a:solidFill>
              </a:rPr>
              <a:t>”</a:t>
            </a:r>
          </a:p>
          <a:p>
            <a:pPr>
              <a:lnSpc>
                <a:spcPts val="2400"/>
              </a:lnSpc>
              <a:spcBef>
                <a:spcPts val="600"/>
              </a:spcBef>
            </a:pPr>
            <a:r>
              <a:rPr lang="en-US" altLang="en-US" sz="2400" dirty="0">
                <a:solidFill>
                  <a:srgbClr val="000000"/>
                </a:solidFill>
              </a:rPr>
              <a:t>Andrew Murray, </a:t>
            </a:r>
            <a:r>
              <a:rPr lang="en-US" altLang="en-US" sz="2400" i="1" dirty="0">
                <a:solidFill>
                  <a:srgbClr val="000000"/>
                </a:solidFill>
              </a:rPr>
              <a:t>With Christ In the School of </a:t>
            </a:r>
            <a:r>
              <a:rPr lang="en-US" altLang="en-US" sz="2400" dirty="0">
                <a:solidFill>
                  <a:srgbClr val="000000"/>
                </a:solidFill>
              </a:rPr>
              <a:t>Prayer, chapter 7.</a:t>
            </a:r>
          </a:p>
        </p:txBody>
      </p:sp>
    </p:spTree>
    <p:extLst>
      <p:ext uri="{BB962C8B-B14F-4D97-AF65-F5344CB8AC3E}">
        <p14:creationId xmlns:p14="http://schemas.microsoft.com/office/powerpoint/2010/main" val="3152295154"/>
      </p:ext>
    </p:extLst>
  </p:cSld>
  <p:clrMapOvr>
    <a:masterClrMapping/>
  </p:clrMapOvr>
  <p:transition spd="med">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92765" y="1842052"/>
            <a:ext cx="8892210" cy="4863548"/>
          </a:xfrm>
        </p:spPr>
        <p:txBody>
          <a:bodyPr/>
          <a:lstStyle/>
          <a:p>
            <a:pPr eaLnBrk="1" hangingPunct="1">
              <a:lnSpc>
                <a:spcPct val="70000"/>
              </a:lnSpc>
              <a:spcBef>
                <a:spcPct val="30000"/>
              </a:spcBef>
              <a:defRPr/>
            </a:pPr>
            <a:r>
              <a:rPr lang="en-US" sz="4000" dirty="0">
                <a:cs typeface="Times New Roman" pitchFamily="18" charset="0"/>
              </a:rPr>
              <a:t>ASK GOD TO MAKE YOU HIS CHILD BY RECEIVING CHRIST</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r>
              <a:rPr lang="en-US" sz="4000" dirty="0">
                <a:cs typeface="Times New Roman" pitchFamily="18" charset="0"/>
              </a:rPr>
              <a:t>ASK WITH WILLINGNESS TO SERVE</a:t>
            </a:r>
          </a:p>
          <a:p>
            <a:pPr eaLnBrk="1" hangingPunct="1">
              <a:lnSpc>
                <a:spcPct val="70000"/>
              </a:lnSpc>
              <a:spcBef>
                <a:spcPct val="30000"/>
              </a:spcBef>
              <a:defRPr/>
            </a:pPr>
            <a:r>
              <a:rPr lang="en-US" sz="4000" dirty="0">
                <a:cs typeface="Times New Roman" pitchFamily="18" charset="0"/>
              </a:rPr>
              <a:t>ASK WITH HELPLESSNESS</a:t>
            </a:r>
          </a:p>
          <a:p>
            <a:pPr eaLnBrk="1" hangingPunct="1">
              <a:lnSpc>
                <a:spcPct val="70000"/>
              </a:lnSpc>
              <a:spcBef>
                <a:spcPct val="30000"/>
              </a:spcBef>
              <a:defRPr/>
            </a:pPr>
            <a:r>
              <a:rPr lang="en-US" sz="4000" dirty="0">
                <a:cs typeface="Times New Roman" pitchFamily="18" charset="0"/>
              </a:rPr>
              <a:t>ASK WITH SHAMELESS AUDACITY</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Tree>
    <p:extLst>
      <p:ext uri="{BB962C8B-B14F-4D97-AF65-F5344CB8AC3E}">
        <p14:creationId xmlns:p14="http://schemas.microsoft.com/office/powerpoint/2010/main" val="184181641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343378"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36288" y="2056908"/>
            <a:ext cx="8741705"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11:1</a:t>
            </a:r>
            <a:r>
              <a:rPr lang="en-US" sz="3200" dirty="0"/>
              <a:t> It happened that while Jesus was praying in a certain place, after He had finished, one of His disciples said to Him, “Lord, teach us to pray just as John also taught his disciples.” </a:t>
            </a:r>
          </a:p>
        </p:txBody>
      </p:sp>
    </p:spTree>
    <p:extLst>
      <p:ext uri="{BB962C8B-B14F-4D97-AF65-F5344CB8AC3E}">
        <p14:creationId xmlns:p14="http://schemas.microsoft.com/office/powerpoint/2010/main" val="37669352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343378"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249382" y="2327564"/>
            <a:ext cx="8578734"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11:2</a:t>
            </a:r>
            <a:r>
              <a:rPr lang="en-US" sz="3200" dirty="0"/>
              <a:t> Jesus said, “This is how you should pray: ‘Father, may your name be honored. May your Kingdom come soon. </a:t>
            </a:r>
            <a:r>
              <a:rPr lang="en-US" sz="3200" baseline="30000" dirty="0"/>
              <a:t>3</a:t>
            </a:r>
            <a:r>
              <a:rPr lang="en-US" sz="3200" dirty="0"/>
              <a:t> Give us each day the food we need, </a:t>
            </a:r>
            <a:r>
              <a:rPr lang="en-US" sz="3200" baseline="30000" dirty="0"/>
              <a:t>4</a:t>
            </a:r>
            <a:r>
              <a:rPr lang="en-US" sz="3200" dirty="0"/>
              <a:t> and forgive us our sins, as we forgive those who sin against us. And don’t let us yield to temptation.’” </a:t>
            </a:r>
          </a:p>
        </p:txBody>
      </p:sp>
    </p:spTree>
    <p:extLst>
      <p:ext uri="{BB962C8B-B14F-4D97-AF65-F5344CB8AC3E}">
        <p14:creationId xmlns:p14="http://schemas.microsoft.com/office/powerpoint/2010/main" val="3771412660"/>
      </p:ext>
    </p:extLst>
  </p:cSld>
  <p:clrMapOvr>
    <a:masterClrMapping/>
  </p:clrMapOvr>
  <p:transition spd="med">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080656" y="2477192"/>
            <a:ext cx="11522877" cy="4228407"/>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NOT an impersonal prayer ritual, </a:t>
            </a:r>
            <a:br>
              <a:rPr lang="en-US" sz="4400" b="0" i="1" dirty="0">
                <a:effectLst/>
                <a:cs typeface="Times New Roman" pitchFamily="18" charset="0"/>
              </a:rPr>
            </a:br>
            <a:r>
              <a:rPr lang="en-US" sz="4400" b="0" i="1" dirty="0">
                <a:effectLst/>
                <a:cs typeface="Times New Roman" pitchFamily="18" charset="0"/>
              </a:rPr>
              <a:t>but personal communication </a:t>
            </a:r>
            <a:br>
              <a:rPr lang="en-US" sz="4400" b="0" i="1" dirty="0">
                <a:effectLst/>
                <a:cs typeface="Times New Roman" pitchFamily="18" charset="0"/>
              </a:rPr>
            </a:br>
            <a:r>
              <a:rPr lang="en-US" sz="4400" b="0" i="1" dirty="0">
                <a:effectLst/>
                <a:cs typeface="Times New Roman" pitchFamily="18" charset="0"/>
              </a:rPr>
              <a:t>to your loving heavenly Father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302542" y="1828800"/>
            <a:ext cx="838425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11:2</a:t>
            </a:r>
            <a:r>
              <a:rPr lang="en-US" sz="3200" dirty="0"/>
              <a:t> Jesus said, “This is how you should pray: ‘</a:t>
            </a:r>
            <a:r>
              <a:rPr lang="en-US" sz="3200" u="sng" dirty="0"/>
              <a:t>Father</a:t>
            </a:r>
            <a:r>
              <a:rPr lang="en-US" sz="3200" dirty="0"/>
              <a:t>, may your name be honored. May your Kingdom come soon. </a:t>
            </a:r>
            <a:r>
              <a:rPr lang="en-US" sz="3200" baseline="30000" dirty="0"/>
              <a:t>3</a:t>
            </a:r>
            <a:r>
              <a:rPr lang="en-US" sz="3200" dirty="0"/>
              <a:t> Give us each day the food we need, </a:t>
            </a:r>
            <a:r>
              <a:rPr lang="en-US" sz="3200" baseline="30000" dirty="0"/>
              <a:t>4</a:t>
            </a:r>
            <a:r>
              <a:rPr lang="en-US" sz="3200" dirty="0"/>
              <a:t> and forgive us our sins, as we forgive those who sin against us. And don’t let us yield to temptation.’” </a:t>
            </a:r>
          </a:p>
        </p:txBody>
      </p:sp>
    </p:spTree>
    <p:extLst>
      <p:ext uri="{BB962C8B-B14F-4D97-AF65-F5344CB8AC3E}">
        <p14:creationId xmlns:p14="http://schemas.microsoft.com/office/powerpoint/2010/main" val="3777085915"/>
      </p:ext>
    </p:extLst>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479665" y="2244436"/>
            <a:ext cx="11921887" cy="4461164"/>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NOT an impersonal prayer ritual, </a:t>
            </a:r>
            <a:br>
              <a:rPr lang="en-US" sz="4400" b="0" i="1" dirty="0">
                <a:effectLst/>
                <a:cs typeface="Times New Roman" pitchFamily="18" charset="0"/>
              </a:rPr>
            </a:br>
            <a:r>
              <a:rPr lang="en-US" sz="4400" b="0" i="1" dirty="0">
                <a:effectLst/>
                <a:cs typeface="Times New Roman" pitchFamily="18" charset="0"/>
              </a:rPr>
              <a:t>but personal communication </a:t>
            </a:r>
            <a:br>
              <a:rPr lang="en-US" sz="4400" b="0" i="1" dirty="0">
                <a:effectLst/>
                <a:cs typeface="Times New Roman" pitchFamily="18" charset="0"/>
              </a:rPr>
            </a:br>
            <a:r>
              <a:rPr lang="en-US" sz="4400" b="0" i="1" dirty="0">
                <a:effectLst/>
                <a:cs typeface="Times New Roman" pitchFamily="18" charset="0"/>
              </a:rPr>
              <a:t>to a loving heavenly Father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66255" y="1828800"/>
            <a:ext cx="874499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11:2</a:t>
            </a:r>
            <a:r>
              <a:rPr lang="en-US" sz="3200" dirty="0"/>
              <a:t> Jesus said, “This is how you should pray: ‘</a:t>
            </a:r>
            <a:r>
              <a:rPr lang="en-US" sz="3200" u="sng" dirty="0"/>
              <a:t>Father</a:t>
            </a:r>
            <a:r>
              <a:rPr lang="en-US" sz="3200" dirty="0"/>
              <a:t>, may your name be honored. May your Kingdom come soon. </a:t>
            </a:r>
            <a:r>
              <a:rPr lang="en-US" sz="3200" baseline="30000" dirty="0"/>
              <a:t>3</a:t>
            </a:r>
            <a:r>
              <a:rPr lang="en-US" sz="3200" dirty="0"/>
              <a:t> Give us each day the food we need, </a:t>
            </a:r>
            <a:r>
              <a:rPr lang="en-US" sz="3200" baseline="30000" dirty="0"/>
              <a:t>4</a:t>
            </a:r>
            <a:r>
              <a:rPr lang="en-US" sz="3200" dirty="0"/>
              <a:t> and forgive us our sins, as we forgive those who sin against us. And don’t let us yield to temptation.’” </a:t>
            </a:r>
          </a:p>
        </p:txBody>
      </p:sp>
      <p:sp>
        <p:nvSpPr>
          <p:cNvPr id="9" name="Text Box 4"/>
          <p:cNvSpPr txBox="1">
            <a:spLocks noChangeArrowheads="1"/>
          </p:cNvSpPr>
          <p:nvPr/>
        </p:nvSpPr>
        <p:spPr bwMode="auto">
          <a:xfrm>
            <a:off x="166254" y="5332380"/>
            <a:ext cx="8744991" cy="137321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John 1:12</a:t>
            </a:r>
            <a:r>
              <a:rPr lang="en-US" sz="3200" dirty="0"/>
              <a:t> To all who believe in Jesus and receive Him, He gives the right to become children of God. </a:t>
            </a:r>
            <a:endParaRPr lang="en-US" sz="3200" dirty="0">
              <a:solidFill>
                <a:srgbClr val="000000"/>
              </a:solidFill>
            </a:endParaRPr>
          </a:p>
        </p:txBody>
      </p:sp>
    </p:spTree>
    <p:extLst>
      <p:ext uri="{BB962C8B-B14F-4D97-AF65-F5344CB8AC3E}">
        <p14:creationId xmlns:p14="http://schemas.microsoft.com/office/powerpoint/2010/main" val="3419002429"/>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465513" y="2377440"/>
            <a:ext cx="9360132" cy="4328159"/>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NOT a Genie to facilitate our agenda, </a:t>
            </a:r>
            <a:br>
              <a:rPr lang="en-US" sz="4400" b="0" i="1" dirty="0">
                <a:effectLst/>
                <a:cs typeface="Times New Roman" pitchFamily="18" charset="0"/>
              </a:rPr>
            </a:br>
            <a:r>
              <a:rPr lang="en-US" sz="4400" b="0" i="1" dirty="0">
                <a:effectLst/>
                <a:cs typeface="Times New Roman" pitchFamily="18" charset="0"/>
              </a:rPr>
              <a:t>but a King who meets our needs </a:t>
            </a:r>
            <a:br>
              <a:rPr lang="en-US" sz="4400" b="0" i="1" dirty="0">
                <a:effectLst/>
                <a:cs typeface="Times New Roman" pitchFamily="18" charset="0"/>
              </a:rPr>
            </a:br>
            <a:r>
              <a:rPr lang="en-US" sz="4400" b="0" i="1" dirty="0">
                <a:effectLst/>
                <a:cs typeface="Times New Roman" pitchFamily="18" charset="0"/>
              </a:rPr>
              <a:t>as we advance His kingdom . . .</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249382" y="1828800"/>
            <a:ext cx="8645236"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11:2</a:t>
            </a:r>
            <a:r>
              <a:rPr lang="en-US" sz="3200" dirty="0"/>
              <a:t> Jesus said, “This is how you should pray: ‘Father, </a:t>
            </a:r>
            <a:r>
              <a:rPr lang="en-US" sz="3200" u="sng" dirty="0"/>
              <a:t>may your name be honored. May your Kingdom come soon</a:t>
            </a:r>
            <a:r>
              <a:rPr lang="en-US" sz="3200" dirty="0"/>
              <a:t>. </a:t>
            </a:r>
            <a:r>
              <a:rPr lang="en-US" sz="3200" baseline="30000" dirty="0"/>
              <a:t>3</a:t>
            </a:r>
            <a:r>
              <a:rPr lang="en-US" sz="3200" dirty="0"/>
              <a:t> Give us each day the food we need, </a:t>
            </a:r>
            <a:r>
              <a:rPr lang="en-US" sz="3200" baseline="30000" dirty="0"/>
              <a:t>4</a:t>
            </a:r>
            <a:r>
              <a:rPr lang="en-US" sz="3200" dirty="0"/>
              <a:t> and forgive us our sins, as we forgive those who sin against us. And don’t let us yield to temptation.’” </a:t>
            </a:r>
          </a:p>
        </p:txBody>
      </p:sp>
    </p:spTree>
    <p:extLst>
      <p:ext uri="{BB962C8B-B14F-4D97-AF65-F5344CB8AC3E}">
        <p14:creationId xmlns:p14="http://schemas.microsoft.com/office/powerpoint/2010/main" val="1024944751"/>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21308"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 y="2477193"/>
            <a:ext cx="9144000" cy="3873731"/>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0"/>
              </a:spcBef>
              <a:defRPr/>
            </a:pPr>
            <a:r>
              <a:rPr lang="en-US" sz="3600" b="0" i="1" dirty="0">
                <a:effectLst/>
                <a:cs typeface="Times New Roman" pitchFamily="18" charset="0"/>
              </a:rPr>
              <a:t>NOT a Genie to facilitate our agenda, </a:t>
            </a:r>
            <a:r>
              <a:rPr lang="en-US" sz="3600" b="0" i="1" dirty="0" smtClean="0">
                <a:effectLst/>
                <a:cs typeface="Times New Roman" pitchFamily="18" charset="0"/>
              </a:rPr>
              <a:t>but </a:t>
            </a:r>
            <a:r>
              <a:rPr lang="en-US" sz="3600" b="0" i="1" dirty="0">
                <a:effectLst/>
                <a:cs typeface="Times New Roman" pitchFamily="18" charset="0"/>
              </a:rPr>
              <a:t>a King who meets our needs </a:t>
            </a:r>
            <a:r>
              <a:rPr lang="en-US" sz="3600" b="0" i="1" dirty="0" smtClean="0">
                <a:effectLst/>
                <a:cs typeface="Times New Roman" pitchFamily="18" charset="0"/>
              </a:rPr>
              <a:t>as </a:t>
            </a:r>
            <a:r>
              <a:rPr lang="en-US" sz="3600" b="0" i="1" dirty="0">
                <a:effectLst/>
                <a:cs typeface="Times New Roman" pitchFamily="18" charset="0"/>
              </a:rPr>
              <a:t>we advance His kingdom . </a:t>
            </a:r>
            <a:r>
              <a:rPr lang="en-US" sz="3600" b="0" i="1" dirty="0">
                <a:effectLst/>
                <a:cs typeface="Times New Roman" pitchFamily="18" charset="0"/>
              </a:rPr>
              <a:t>. .</a:t>
            </a:r>
          </a:p>
          <a:p>
            <a:pPr algn="ctr" eaLnBrk="1" hangingPunct="1">
              <a:lnSpc>
                <a:spcPct val="70000"/>
              </a:lnSpc>
              <a:spcBef>
                <a:spcPts val="0"/>
              </a:spcBef>
              <a:defRPr/>
            </a:pPr>
            <a:r>
              <a:rPr lang="en-US" sz="3600" b="0" i="1" dirty="0" smtClean="0">
                <a:effectLst/>
                <a:cs typeface="Times New Roman" pitchFamily="18" charset="0"/>
              </a:rPr>
              <a:t>by </a:t>
            </a:r>
            <a:r>
              <a:rPr lang="en-US" sz="3600" b="0" i="1" dirty="0">
                <a:effectLst/>
                <a:cs typeface="Times New Roman" pitchFamily="18" charset="0"/>
              </a:rPr>
              <a:t>serving the needy people that </a:t>
            </a:r>
            <a:br>
              <a:rPr lang="en-US" sz="3600" b="0" i="1" dirty="0">
                <a:effectLst/>
                <a:cs typeface="Times New Roman" pitchFamily="18" charset="0"/>
              </a:rPr>
            </a:br>
            <a:r>
              <a:rPr lang="en-US" sz="3600" b="0" i="1" dirty="0">
                <a:effectLst/>
                <a:cs typeface="Times New Roman" pitchFamily="18" charset="0"/>
              </a:rPr>
              <a:t>He brings into our lives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34337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Short Sayings of Jesus</a:t>
            </a:r>
            <a:br>
              <a:rPr lang="en-US" kern="0" dirty="0"/>
            </a:br>
            <a:r>
              <a:rPr lang="en-US" kern="0" dirty="0"/>
              <a:t>Luke 11:1-11</a:t>
            </a:r>
          </a:p>
        </p:txBody>
      </p:sp>
      <p:sp>
        <p:nvSpPr>
          <p:cNvPr id="8" name="Text Box 4"/>
          <p:cNvSpPr txBox="1">
            <a:spLocks noChangeArrowheads="1"/>
          </p:cNvSpPr>
          <p:nvPr/>
        </p:nvSpPr>
        <p:spPr bwMode="auto">
          <a:xfrm>
            <a:off x="199505" y="1911927"/>
            <a:ext cx="8695114"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11:2</a:t>
            </a:r>
            <a:r>
              <a:rPr lang="en-US" sz="3200" dirty="0"/>
              <a:t> Jesus said, “This is how you should pray: ‘Father, </a:t>
            </a:r>
            <a:r>
              <a:rPr lang="en-US" sz="3200" u="sng" dirty="0"/>
              <a:t>may your name be honored. May your Kingdom come soon</a:t>
            </a:r>
            <a:r>
              <a:rPr lang="en-US" sz="3200" dirty="0"/>
              <a:t>. </a:t>
            </a:r>
            <a:r>
              <a:rPr lang="en-US" sz="3200" baseline="30000" dirty="0"/>
              <a:t>3</a:t>
            </a:r>
            <a:r>
              <a:rPr lang="en-US" sz="3200" dirty="0"/>
              <a:t> Give us each day the food we need, </a:t>
            </a:r>
            <a:r>
              <a:rPr lang="en-US" sz="3200" baseline="30000" dirty="0"/>
              <a:t>4</a:t>
            </a:r>
            <a:r>
              <a:rPr lang="en-US" sz="3200" dirty="0"/>
              <a:t> and forgive us our sins, as we forgive those who sin against us. And don’t let us yield to temptation.’” </a:t>
            </a:r>
          </a:p>
        </p:txBody>
      </p:sp>
    </p:spTree>
    <p:extLst>
      <p:ext uri="{BB962C8B-B14F-4D97-AF65-F5344CB8AC3E}">
        <p14:creationId xmlns:p14="http://schemas.microsoft.com/office/powerpoint/2010/main" val="3590819994"/>
      </p:ext>
    </p:extLst>
  </p:cSld>
  <p:clrMapOvr>
    <a:masterClrMapping/>
  </p:clrMapOvr>
  <p:transition>
    <p:randomBa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1971</TotalTime>
  <Words>2109</Words>
  <Application>Microsoft Office PowerPoint</Application>
  <PresentationFormat>On-screen Show (4:3)</PresentationFormat>
  <Paragraphs>171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Times New Roman</vt:lpstr>
      <vt:lpstr>Trebuchet MS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DelashmuttG</dc:creator>
  <cp:lastModifiedBy>mcguired</cp:lastModifiedBy>
  <cp:revision>108</cp:revision>
  <cp:lastPrinted>2018-03-18T21:09:06Z</cp:lastPrinted>
  <dcterms:created xsi:type="dcterms:W3CDTF">2018-03-17T16:12:31Z</dcterms:created>
  <dcterms:modified xsi:type="dcterms:W3CDTF">2018-03-28T17:57:30Z</dcterms:modified>
</cp:coreProperties>
</file>