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handoutMasterIdLst>
    <p:handoutMasterId r:id="rId113"/>
  </p:handoutMasterIdLst>
  <p:sldIdLst>
    <p:sldId id="1572" r:id="rId2"/>
    <p:sldId id="2419" r:id="rId3"/>
    <p:sldId id="2420" r:id="rId4"/>
    <p:sldId id="2421" r:id="rId5"/>
    <p:sldId id="2541" r:id="rId6"/>
    <p:sldId id="2540" r:id="rId7"/>
    <p:sldId id="2422" r:id="rId8"/>
    <p:sldId id="2423" r:id="rId9"/>
    <p:sldId id="2542" r:id="rId10"/>
    <p:sldId id="2424" r:id="rId11"/>
    <p:sldId id="2515" r:id="rId12"/>
    <p:sldId id="2426" r:id="rId13"/>
    <p:sldId id="2543" r:id="rId14"/>
    <p:sldId id="2427" r:id="rId15"/>
    <p:sldId id="2549" r:id="rId16"/>
    <p:sldId id="2552" r:id="rId17"/>
    <p:sldId id="2551" r:id="rId18"/>
    <p:sldId id="2550" r:id="rId19"/>
    <p:sldId id="2548" r:id="rId20"/>
    <p:sldId id="2553" r:id="rId21"/>
    <p:sldId id="2432" r:id="rId22"/>
    <p:sldId id="2555" r:id="rId23"/>
    <p:sldId id="2554" r:id="rId24"/>
    <p:sldId id="2434" r:id="rId25"/>
    <p:sldId id="2556" r:id="rId26"/>
    <p:sldId id="2558" r:id="rId27"/>
    <p:sldId id="2557" r:id="rId28"/>
    <p:sldId id="2433" r:id="rId29"/>
    <p:sldId id="2435" r:id="rId30"/>
    <p:sldId id="2559" r:id="rId31"/>
    <p:sldId id="2479" r:id="rId32"/>
    <p:sldId id="2560" r:id="rId33"/>
    <p:sldId id="2436" r:id="rId34"/>
    <p:sldId id="2561" r:id="rId35"/>
    <p:sldId id="2478" r:id="rId36"/>
    <p:sldId id="2437" r:id="rId37"/>
    <p:sldId id="2441" r:id="rId38"/>
    <p:sldId id="2562" r:id="rId39"/>
    <p:sldId id="2439" r:id="rId40"/>
    <p:sldId id="2563" r:id="rId41"/>
    <p:sldId id="2440" r:id="rId42"/>
    <p:sldId id="2442" r:id="rId43"/>
    <p:sldId id="2564" r:id="rId44"/>
    <p:sldId id="2565" r:id="rId45"/>
    <p:sldId id="2507" r:id="rId46"/>
    <p:sldId id="2566" r:id="rId47"/>
    <p:sldId id="2508" r:id="rId48"/>
    <p:sldId id="2444" r:id="rId49"/>
    <p:sldId id="2568" r:id="rId50"/>
    <p:sldId id="2567" r:id="rId51"/>
    <p:sldId id="2512" r:id="rId52"/>
    <p:sldId id="2528" r:id="rId53"/>
    <p:sldId id="2569" r:id="rId54"/>
    <p:sldId id="2570" r:id="rId55"/>
    <p:sldId id="2513" r:id="rId56"/>
    <p:sldId id="2516" r:id="rId57"/>
    <p:sldId id="2571" r:id="rId58"/>
    <p:sldId id="2572" r:id="rId59"/>
    <p:sldId id="2573" r:id="rId60"/>
    <p:sldId id="2574" r:id="rId61"/>
    <p:sldId id="2529" r:id="rId62"/>
    <p:sldId id="2525" r:id="rId63"/>
    <p:sldId id="2526" r:id="rId64"/>
    <p:sldId id="2527" r:id="rId65"/>
    <p:sldId id="2452" r:id="rId66"/>
    <p:sldId id="2575" r:id="rId67"/>
    <p:sldId id="2501" r:id="rId68"/>
    <p:sldId id="2502" r:id="rId69"/>
    <p:sldId id="2578" r:id="rId70"/>
    <p:sldId id="2577" r:id="rId71"/>
    <p:sldId id="2576" r:id="rId72"/>
    <p:sldId id="2530" r:id="rId73"/>
    <p:sldId id="2579" r:id="rId74"/>
    <p:sldId id="2455" r:id="rId75"/>
    <p:sldId id="2459" r:id="rId76"/>
    <p:sldId id="2580" r:id="rId77"/>
    <p:sldId id="2506" r:id="rId78"/>
    <p:sldId id="2504" r:id="rId79"/>
    <p:sldId id="2581" r:id="rId80"/>
    <p:sldId id="2505" r:id="rId81"/>
    <p:sldId id="2464" r:id="rId82"/>
    <p:sldId id="2582" r:id="rId83"/>
    <p:sldId id="2488" r:id="rId84"/>
    <p:sldId id="2489" r:id="rId85"/>
    <p:sldId id="2466" r:id="rId86"/>
    <p:sldId id="2584" r:id="rId87"/>
    <p:sldId id="2583" r:id="rId88"/>
    <p:sldId id="2467" r:id="rId89"/>
    <p:sldId id="2585" r:id="rId90"/>
    <p:sldId id="2468" r:id="rId91"/>
    <p:sldId id="2588" r:id="rId92"/>
    <p:sldId id="2589" r:id="rId93"/>
    <p:sldId id="2586" r:id="rId94"/>
    <p:sldId id="2490" r:id="rId95"/>
    <p:sldId id="2496" r:id="rId96"/>
    <p:sldId id="2497" r:id="rId97"/>
    <p:sldId id="2498" r:id="rId98"/>
    <p:sldId id="2499" r:id="rId99"/>
    <p:sldId id="2590" r:id="rId100"/>
    <p:sldId id="2531" r:id="rId101"/>
    <p:sldId id="2474" r:id="rId102"/>
    <p:sldId id="2591" r:id="rId103"/>
    <p:sldId id="2511" r:id="rId104"/>
    <p:sldId id="2592" r:id="rId105"/>
    <p:sldId id="2535" r:id="rId106"/>
    <p:sldId id="2538" r:id="rId107"/>
    <p:sldId id="2537" r:id="rId108"/>
    <p:sldId id="2536" r:id="rId109"/>
    <p:sldId id="2534" r:id="rId110"/>
    <p:sldId id="2539" r:id="rId1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23B"/>
    <a:srgbClr val="3C2710"/>
    <a:srgbClr val="7C4B21"/>
    <a:srgbClr val="67431B"/>
    <a:srgbClr val="34411B"/>
    <a:srgbClr val="00582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61" autoAdjust="0"/>
    <p:restoredTop sz="95423" autoAdjust="0"/>
  </p:normalViewPr>
  <p:slideViewPr>
    <p:cSldViewPr>
      <p:cViewPr varScale="1">
        <p:scale>
          <a:sx n="54" d="100"/>
          <a:sy n="54" d="100"/>
        </p:scale>
        <p:origin x="-1536" y="-96"/>
      </p:cViewPr>
      <p:guideLst>
        <p:guide orient="horz" pos="2160"/>
        <p:guide pos="2880"/>
      </p:guideLst>
    </p:cSldViewPr>
  </p:slideViewPr>
  <p:outlineViewPr>
    <p:cViewPr>
      <p:scale>
        <a:sx n="33" d="100"/>
        <a:sy n="33" d="100"/>
      </p:scale>
      <p:origin x="0" y="2154"/>
    </p:cViewPr>
  </p:outlineViewPr>
  <p:notesTextViewPr>
    <p:cViewPr>
      <p:scale>
        <a:sx n="100" d="100"/>
        <a:sy n="100" d="100"/>
      </p:scale>
      <p:origin x="0" y="0"/>
    </p:cViewPr>
  </p:notesTextViewPr>
  <p:sorterViewPr>
    <p:cViewPr varScale="1">
      <p:scale>
        <a:sx n="100" d="100"/>
        <a:sy n="100" d="100"/>
      </p:scale>
      <p:origin x="0" y="-1400"/>
    </p:cViewPr>
  </p:sorterViewPr>
  <p:notesViewPr>
    <p:cSldViewPr>
      <p:cViewPr varScale="1">
        <p:scale>
          <a:sx n="83" d="100"/>
          <a:sy n="83" d="100"/>
        </p:scale>
        <p:origin x="-2040" y="-9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a:t>Ben Foust</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0BB51A9-F30F-4443-8920-E48DA35118AB}" type="datetimeFigureOut">
              <a:rPr lang="en-US" smtClean="0"/>
              <a:pPr/>
              <a:t>01/30/18</a:t>
            </a:fld>
            <a:endParaRPr lang="en-US" dirty="0"/>
          </a:p>
          <a:p>
            <a:r>
              <a:rPr lang="en-US" dirty="0"/>
              <a:t>Sunday AM – Café </a:t>
            </a: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B76E2AC-58CB-4AA7-A907-96BB768BAF24}" type="slidenum">
              <a:rPr lang="en-US" smtClean="0"/>
              <a:pPr/>
              <a:t>‹#›</a:t>
            </a:fld>
            <a:endParaRPr lang="en-US"/>
          </a:p>
        </p:txBody>
      </p:sp>
    </p:spTree>
    <p:extLst>
      <p:ext uri="{BB962C8B-B14F-4D97-AF65-F5344CB8AC3E}">
        <p14:creationId xmlns:p14="http://schemas.microsoft.com/office/powerpoint/2010/main" xmlns="" val="16026598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DCF098-C625-45DD-8CB5-5E7BB529C93D}" type="datetimeFigureOut">
              <a:rPr lang="en-US" smtClean="0"/>
              <a:pPr/>
              <a:t>01/30/18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3E04EB-DE03-482D-8573-6FF6F3F249A2}" type="slidenum">
              <a:rPr lang="en-US" smtClean="0"/>
              <a:pPr/>
              <a:t>‹#›</a:t>
            </a:fld>
            <a:endParaRPr lang="en-US"/>
          </a:p>
        </p:txBody>
      </p:sp>
    </p:spTree>
    <p:extLst>
      <p:ext uri="{BB962C8B-B14F-4D97-AF65-F5344CB8AC3E}">
        <p14:creationId xmlns:p14="http://schemas.microsoft.com/office/powerpoint/2010/main" xmlns="" val="632014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E26A3E5-9C27-4AF7-B645-157D8B1DD0C5}" type="datetimeFigureOut">
              <a:rPr lang="en-US" smtClean="0"/>
              <a:pPr/>
              <a:t>01/30/18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EB85F-F6E2-4F84-B5B3-5A0F5B9F028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26A3E5-9C27-4AF7-B645-157D8B1DD0C5}" type="datetimeFigureOut">
              <a:rPr lang="en-US" smtClean="0"/>
              <a:pPr/>
              <a:t>01/30/18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EB85F-F6E2-4F84-B5B3-5A0F5B9F028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26A3E5-9C27-4AF7-B645-157D8B1DD0C5}" type="datetimeFigureOut">
              <a:rPr lang="en-US" smtClean="0"/>
              <a:pPr/>
              <a:t>01/30/18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EB85F-F6E2-4F84-B5B3-5A0F5B9F028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26A3E5-9C27-4AF7-B645-157D8B1DD0C5}" type="datetimeFigureOut">
              <a:rPr lang="en-US" smtClean="0"/>
              <a:pPr/>
              <a:t>01/30/18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EB85F-F6E2-4F84-B5B3-5A0F5B9F028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26A3E5-9C27-4AF7-B645-157D8B1DD0C5}" type="datetimeFigureOut">
              <a:rPr lang="en-US" smtClean="0"/>
              <a:pPr/>
              <a:t>01/30/18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EB85F-F6E2-4F84-B5B3-5A0F5B9F028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26A3E5-9C27-4AF7-B645-157D8B1DD0C5}" type="datetimeFigureOut">
              <a:rPr lang="en-US" smtClean="0"/>
              <a:pPr/>
              <a:t>01/30/18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6EB85F-F6E2-4F84-B5B3-5A0F5B9F028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26A3E5-9C27-4AF7-B645-157D8B1DD0C5}" type="datetimeFigureOut">
              <a:rPr lang="en-US" smtClean="0"/>
              <a:pPr/>
              <a:t>01/30/18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6EB85F-F6E2-4F84-B5B3-5A0F5B9F028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26A3E5-9C27-4AF7-B645-157D8B1DD0C5}" type="datetimeFigureOut">
              <a:rPr lang="en-US" smtClean="0"/>
              <a:pPr/>
              <a:t>01/30/18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6EB85F-F6E2-4F84-B5B3-5A0F5B9F028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26A3E5-9C27-4AF7-B645-157D8B1DD0C5}" type="datetimeFigureOut">
              <a:rPr lang="en-US" smtClean="0"/>
              <a:pPr/>
              <a:t>01/30/18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6EB85F-F6E2-4F84-B5B3-5A0F5B9F028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26A3E5-9C27-4AF7-B645-157D8B1DD0C5}" type="datetimeFigureOut">
              <a:rPr lang="en-US" smtClean="0"/>
              <a:pPr/>
              <a:t>01/30/18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6EB85F-F6E2-4F84-B5B3-5A0F5B9F028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26A3E5-9C27-4AF7-B645-157D8B1DD0C5}" type="datetimeFigureOut">
              <a:rPr lang="en-US" smtClean="0"/>
              <a:pPr/>
              <a:t>01/30/18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6EB85F-F6E2-4F84-B5B3-5A0F5B9F028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26A3E5-9C27-4AF7-B645-157D8B1DD0C5}" type="datetimeFigureOut">
              <a:rPr lang="en-US" smtClean="0"/>
              <a:pPr/>
              <a:t>01/30/18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6EB85F-F6E2-4F84-B5B3-5A0F5B9F028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28600" y="0"/>
            <a:ext cx="9525000" cy="5858867"/>
          </a:xfrm>
        </p:spPr>
      </p:pic>
      <p:sp>
        <p:nvSpPr>
          <p:cNvPr id="5" name="Title 1"/>
          <p:cNvSpPr txBox="1">
            <a:spLocks/>
          </p:cNvSpPr>
          <p:nvPr/>
        </p:nvSpPr>
        <p:spPr bwMode="auto">
          <a:xfrm>
            <a:off x="0" y="5715000"/>
            <a:ext cx="9144000" cy="1143000"/>
          </a:xfrm>
          <a:prstGeom prst="rect">
            <a:avLst/>
          </a:prstGeom>
          <a:solidFill>
            <a:schemeClr val="tx1">
              <a:lumMod val="85000"/>
              <a:lumOff val="15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dirty="0">
                <a:solidFill>
                  <a:schemeClr val="bg1"/>
                </a:solidFill>
                <a:latin typeface="+mj-lt"/>
                <a:ea typeface="+mj-ea"/>
                <a:cs typeface="+mj-cs"/>
              </a:rPr>
              <a:t>teachings available </a:t>
            </a:r>
            <a:r>
              <a:rPr kumimoji="0" lang="en-US" sz="3600" b="0" i="0" u="none" strike="noStrike" kern="1200" cap="none" spc="0" normalizeH="0" baseline="0" noProof="0" dirty="0">
                <a:ln>
                  <a:noFill/>
                </a:ln>
                <a:solidFill>
                  <a:schemeClr val="bg1"/>
                </a:solidFill>
                <a:effectLst/>
                <a:uLnTx/>
                <a:uFillTx/>
                <a:latin typeface="+mj-lt"/>
                <a:ea typeface="+mj-ea"/>
                <a:cs typeface="+mj-cs"/>
              </a:rPr>
              <a:t>at </a:t>
            </a:r>
            <a:r>
              <a:rPr kumimoji="0" lang="en-US" sz="4400" b="0" i="0" u="none" strike="noStrike" kern="1200" cap="none" spc="0" normalizeH="0" baseline="0" noProof="0" dirty="0">
                <a:ln>
                  <a:noFill/>
                </a:ln>
                <a:solidFill>
                  <a:schemeClr val="bg1"/>
                </a:solidFill>
                <a:effectLst/>
                <a:uLnTx/>
                <a:uFillTx/>
                <a:latin typeface="+mj-lt"/>
                <a:ea typeface="+mj-ea"/>
                <a:cs typeface="+mj-cs"/>
              </a:rPr>
              <a:t/>
            </a:r>
            <a:br>
              <a:rPr kumimoji="0" lang="en-US" sz="4400" b="0" i="0" u="none" strike="noStrike" kern="1200" cap="none" spc="0" normalizeH="0" baseline="0" noProof="0" dirty="0">
                <a:ln>
                  <a:noFill/>
                </a:ln>
                <a:solidFill>
                  <a:schemeClr val="bg1"/>
                </a:solidFill>
                <a:effectLst/>
                <a:uLnTx/>
                <a:uFillTx/>
                <a:latin typeface="+mj-lt"/>
                <a:ea typeface="+mj-ea"/>
                <a:cs typeface="+mj-cs"/>
              </a:rPr>
            </a:br>
            <a:r>
              <a:rPr kumimoji="0" lang="en-US" sz="1200" b="0" i="0" u="none" strike="noStrike" kern="1200" cap="none" spc="0" normalizeH="0" baseline="0" noProof="0" dirty="0">
                <a:ln>
                  <a:noFill/>
                </a:ln>
                <a:solidFill>
                  <a:schemeClr val="bg1"/>
                </a:solidFill>
                <a:effectLst/>
                <a:uLnTx/>
                <a:uFillTx/>
                <a:latin typeface="+mj-lt"/>
                <a:ea typeface="+mj-ea"/>
                <a:cs typeface="+mj-cs"/>
              </a:rPr>
              <a:t> </a:t>
            </a:r>
            <a:r>
              <a:rPr kumimoji="0" lang="en-US" sz="4400" b="0" i="0" u="none" strike="noStrike" kern="1200" cap="none" spc="0" normalizeH="0" baseline="0" noProof="0" dirty="0">
                <a:ln>
                  <a:noFill/>
                </a:ln>
                <a:solidFill>
                  <a:schemeClr val="bg1"/>
                </a:solidFill>
                <a:effectLst/>
                <a:uLnTx/>
                <a:uFillTx/>
                <a:latin typeface="+mj-lt"/>
                <a:ea typeface="+mj-ea"/>
                <a:cs typeface="+mj-cs"/>
              </a:rPr>
              <a:t>www.xenos.org/adultCT/</a:t>
            </a:r>
          </a:p>
        </p:txBody>
      </p:sp>
      <p:sp>
        <p:nvSpPr>
          <p:cNvPr id="10" name="TextBox 9"/>
          <p:cNvSpPr txBox="1"/>
          <p:nvPr/>
        </p:nvSpPr>
        <p:spPr>
          <a:xfrm>
            <a:off x="4572000" y="4724400"/>
            <a:ext cx="4343400" cy="923330"/>
          </a:xfrm>
          <a:prstGeom prst="rect">
            <a:avLst/>
          </a:prstGeom>
          <a:solidFill>
            <a:schemeClr val="bg1">
              <a:lumMod val="75000"/>
              <a:alpha val="66000"/>
            </a:schemeClr>
          </a:solidFill>
          <a:ln>
            <a:solidFill>
              <a:schemeClr val="tx1"/>
            </a:solidFill>
          </a:ln>
        </p:spPr>
        <p:txBody>
          <a:bodyPr wrap="square">
            <a:spAutoFit/>
          </a:bodyPr>
          <a:lstStyle/>
          <a:p>
            <a:pPr algn="ctr"/>
            <a:r>
              <a:rPr lang="en-US" sz="5400" b="1" i="1" dirty="0"/>
              <a:t>Waiting</a:t>
            </a:r>
            <a:endParaRPr lang="en-US" sz="4400" b="1" i="1" dirty="0"/>
          </a:p>
        </p:txBody>
      </p:sp>
      <p:sp>
        <p:nvSpPr>
          <p:cNvPr id="6" name="TextBox 5"/>
          <p:cNvSpPr txBox="1"/>
          <p:nvPr/>
        </p:nvSpPr>
        <p:spPr>
          <a:xfrm>
            <a:off x="2362200" y="228600"/>
            <a:ext cx="7239000" cy="914400"/>
          </a:xfrm>
          <a:prstGeom prst="rect">
            <a:avLst/>
          </a:prstGeom>
          <a:noFill/>
          <a:ln>
            <a:noFill/>
          </a:ln>
        </p:spPr>
        <p:txBody>
          <a:bodyPr wrap="square" anchor="ctr" anchorCtr="0">
            <a:noAutofit/>
          </a:bodyPr>
          <a:lstStyle/>
          <a:p>
            <a:pPr algn="ctr"/>
            <a:r>
              <a:rPr lang="en-US" sz="4800" b="1" dirty="0">
                <a:cs typeface="Andalus" pitchFamily="18" charset="-78"/>
              </a:rPr>
              <a:t>The Church in Jerusalem</a:t>
            </a:r>
            <a:endParaRPr lang="en-US" sz="4000" b="1" dirty="0"/>
          </a:p>
        </p:txBody>
      </p:sp>
      <p:sp>
        <p:nvSpPr>
          <p:cNvPr id="8" name="TextBox 7"/>
          <p:cNvSpPr txBox="1"/>
          <p:nvPr/>
        </p:nvSpPr>
        <p:spPr>
          <a:xfrm>
            <a:off x="-228600" y="0"/>
            <a:ext cx="2895600" cy="1143000"/>
          </a:xfrm>
          <a:prstGeom prst="rect">
            <a:avLst/>
          </a:prstGeom>
          <a:noFill/>
          <a:ln>
            <a:noFill/>
          </a:ln>
        </p:spPr>
        <p:txBody>
          <a:bodyPr wrap="square" anchor="ctr" anchorCtr="0">
            <a:noAutofit/>
          </a:bodyPr>
          <a:lstStyle/>
          <a:p>
            <a:pPr algn="ctr"/>
            <a:r>
              <a:rPr lang="en-US" sz="9600" b="1" dirty="0">
                <a:cs typeface="Andalus" pitchFamily="18" charset="-78"/>
              </a:rPr>
              <a:t>Acts</a:t>
            </a:r>
            <a:endParaRPr lang="en-US" sz="8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xmlns="" val="0"/>
              </a:ext>
            </a:extLst>
          </a:blip>
          <a:srcRect r="9775"/>
          <a:stretch/>
        </p:blipFill>
        <p:spPr>
          <a:xfrm>
            <a:off x="8791" y="0"/>
            <a:ext cx="9144000" cy="541031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64" y="-533401"/>
            <a:ext cx="9149863" cy="7046099"/>
          </a:xfrm>
          <a:prstGeom prst="rect">
            <a:avLst/>
          </a:prstGeom>
        </p:spPr>
      </p:pic>
      <p:sp>
        <p:nvSpPr>
          <p:cNvPr id="9" name="TextBox 8"/>
          <p:cNvSpPr txBox="1"/>
          <p:nvPr/>
        </p:nvSpPr>
        <p:spPr>
          <a:xfrm>
            <a:off x="-14656" y="5181600"/>
            <a:ext cx="9149864" cy="1676400"/>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Acts1:12</a:t>
            </a:r>
            <a:r>
              <a:rPr lang="en-US" sz="3400" baseline="30000" dirty="0"/>
              <a:t> </a:t>
            </a:r>
            <a:r>
              <a:rPr lang="en-US" sz="3400" dirty="0"/>
              <a:t>Then they returned to Jerusalem from the mount called Olivet, which is near Jerusalem, a Sabbath day’s journey away. </a:t>
            </a:r>
            <a:endParaRPr lang="en-US" sz="3400" dirty="0">
              <a:solidFill>
                <a:srgbClr val="002060"/>
              </a:solidFill>
            </a:endParaRPr>
          </a:p>
        </p:txBody>
      </p:sp>
      <p:sp>
        <p:nvSpPr>
          <p:cNvPr id="6" name="Rounded Rectangular Callout 17"/>
          <p:cNvSpPr/>
          <p:nvPr/>
        </p:nvSpPr>
        <p:spPr>
          <a:xfrm>
            <a:off x="111368" y="228600"/>
            <a:ext cx="8938846" cy="1176997"/>
          </a:xfrm>
          <a:prstGeom prst="wedgeRoundRectCallout">
            <a:avLst>
              <a:gd name="adj1" fmla="val -21927"/>
              <a:gd name="adj2" fmla="val 49596"/>
              <a:gd name="adj3" fmla="val 16667"/>
            </a:avLst>
          </a:prstGeom>
          <a:solidFill>
            <a:srgbClr val="00823B"/>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Sets the mood for the book: expectation of the imminent return of Jesus Christ </a:t>
            </a:r>
            <a:endParaRPr lang="en-US" sz="3600" b="1" i="1" u="sng" dirty="0"/>
          </a:p>
        </p:txBody>
      </p:sp>
    </p:spTree>
    <p:extLst>
      <p:ext uri="{BB962C8B-B14F-4D97-AF65-F5344CB8AC3E}">
        <p14:creationId xmlns:p14="http://schemas.microsoft.com/office/powerpoint/2010/main" xmlns="" val="250211914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143000"/>
            <a:ext cx="9132278" cy="2667111"/>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Acts1:4</a:t>
            </a:r>
            <a:r>
              <a:rPr lang="en-US" sz="3400" baseline="30000" dirty="0"/>
              <a:t> </a:t>
            </a:r>
            <a:r>
              <a:rPr lang="en-US" sz="3400" dirty="0"/>
              <a:t>He commanded them not to leave Jerusalem, but to wait </a:t>
            </a:r>
            <a:r>
              <a:rPr lang="en-US" sz="3400" b="1" u="sng" dirty="0">
                <a:solidFill>
                  <a:srgbClr val="002060"/>
                </a:solidFill>
              </a:rPr>
              <a:t>for what the Father had promised</a:t>
            </a:r>
            <a:r>
              <a:rPr lang="en-US" sz="3400" dirty="0"/>
              <a:t>, “Which,” He said, “you heard of from Me; </a:t>
            </a:r>
            <a:r>
              <a:rPr lang="en-US" sz="3400" b="1" baseline="30000" dirty="0"/>
              <a:t>5</a:t>
            </a:r>
            <a:r>
              <a:rPr lang="en-US" sz="3400" baseline="30000" dirty="0"/>
              <a:t> </a:t>
            </a:r>
            <a:r>
              <a:rPr lang="en-US" sz="3400" dirty="0"/>
              <a:t>for  John baptized with water, but you will be baptized with the Holy Spirit not many days from now.”</a:t>
            </a:r>
          </a:p>
          <a:p>
            <a:endParaRPr lang="en-US" sz="3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xmlns="" val="0"/>
              </a:ext>
            </a:extLst>
          </a:blip>
          <a:srcRect t="37428" r="42960" b="7715"/>
          <a:stretch/>
        </p:blipFill>
        <p:spPr>
          <a:xfrm>
            <a:off x="0" y="0"/>
            <a:ext cx="9144000" cy="6772026"/>
          </a:xfrm>
          <a:prstGeom prst="rect">
            <a:avLst/>
          </a:prstGeom>
        </p:spPr>
      </p:pic>
      <p:sp>
        <p:nvSpPr>
          <p:cNvPr id="10" name="Rounded Rectangular Callout 17"/>
          <p:cNvSpPr/>
          <p:nvPr/>
        </p:nvSpPr>
        <p:spPr>
          <a:xfrm>
            <a:off x="-228600"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They held to what they knew was true of God</a:t>
            </a:r>
          </a:p>
        </p:txBody>
      </p:sp>
      <p:sp>
        <p:nvSpPr>
          <p:cNvPr id="17" name="Rounded Rectangular Callout 17"/>
          <p:cNvSpPr/>
          <p:nvPr/>
        </p:nvSpPr>
        <p:spPr>
          <a:xfrm>
            <a:off x="-228600" y="4572000"/>
            <a:ext cx="9525000" cy="836245"/>
          </a:xfrm>
          <a:prstGeom prst="wedgeRoundRectCallout">
            <a:avLst>
              <a:gd name="adj1" fmla="val -21927"/>
              <a:gd name="adj2" fmla="val 49596"/>
              <a:gd name="adj3" fmla="val 16667"/>
            </a:avLst>
          </a:prstGeom>
          <a:solidFill>
            <a:schemeClr val="accent5">
              <a:lumMod val="75000"/>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He is Good</a:t>
            </a:r>
          </a:p>
        </p:txBody>
      </p:sp>
      <p:sp>
        <p:nvSpPr>
          <p:cNvPr id="7" name="Rounded Rectangular Callout 17"/>
          <p:cNvSpPr/>
          <p:nvPr/>
        </p:nvSpPr>
        <p:spPr>
          <a:xfrm>
            <a:off x="92611" y="3440729"/>
            <a:ext cx="9020909" cy="967309"/>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God knows exactly what is best for us</a:t>
            </a:r>
          </a:p>
        </p:txBody>
      </p:sp>
      <p:sp>
        <p:nvSpPr>
          <p:cNvPr id="11" name="TextBox 10"/>
          <p:cNvSpPr txBox="1"/>
          <p:nvPr/>
        </p:nvSpPr>
        <p:spPr>
          <a:xfrm>
            <a:off x="107265" y="2133600"/>
            <a:ext cx="8991600" cy="1194275"/>
          </a:xfrm>
          <a:prstGeom prst="rect">
            <a:avLst/>
          </a:prstGeom>
          <a:solidFill>
            <a:srgbClr val="3C2710"/>
          </a:solidFill>
          <a:ln>
            <a:solidFill>
              <a:schemeClr val="bg2"/>
            </a:solidFill>
          </a:ln>
        </p:spPr>
        <p:txBody>
          <a:bodyPr wrap="square">
            <a:noAutofit/>
          </a:bodyPr>
          <a:lstStyle/>
          <a:p>
            <a:r>
              <a:rPr lang="en-US" sz="3600" b="1" baseline="30000" dirty="0">
                <a:solidFill>
                  <a:schemeClr val="bg1"/>
                </a:solidFill>
              </a:rPr>
              <a:t>Is 49:23 </a:t>
            </a:r>
            <a:r>
              <a:rPr lang="en-US" sz="3600" dirty="0">
                <a:solidFill>
                  <a:schemeClr val="bg1"/>
                </a:solidFill>
              </a:rPr>
              <a:t>Those who hopefully wait for Me will not be disappointed </a:t>
            </a:r>
          </a:p>
        </p:txBody>
      </p:sp>
    </p:spTree>
    <p:extLst>
      <p:ext uri="{BB962C8B-B14F-4D97-AF65-F5344CB8AC3E}">
        <p14:creationId xmlns:p14="http://schemas.microsoft.com/office/powerpoint/2010/main" xmlns="" val="189596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143000"/>
            <a:ext cx="9132278" cy="2667111"/>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Acts1:4</a:t>
            </a:r>
            <a:r>
              <a:rPr lang="en-US" sz="3400" baseline="30000" dirty="0"/>
              <a:t> </a:t>
            </a:r>
            <a:r>
              <a:rPr lang="en-US" sz="3400" dirty="0"/>
              <a:t>He commanded them not to leave Jerusalem, but to wait </a:t>
            </a:r>
            <a:r>
              <a:rPr lang="en-US" sz="3400" b="1" u="sng" dirty="0">
                <a:solidFill>
                  <a:srgbClr val="002060"/>
                </a:solidFill>
              </a:rPr>
              <a:t>for what the Father had promised</a:t>
            </a:r>
            <a:r>
              <a:rPr lang="en-US" sz="3400" dirty="0"/>
              <a:t>, “Which,” He said, “you heard of from Me; </a:t>
            </a:r>
            <a:r>
              <a:rPr lang="en-US" sz="3400" b="1" baseline="30000" dirty="0"/>
              <a:t>5</a:t>
            </a:r>
            <a:r>
              <a:rPr lang="en-US" sz="3400" baseline="30000" dirty="0"/>
              <a:t> </a:t>
            </a:r>
            <a:r>
              <a:rPr lang="en-US" sz="3400" dirty="0"/>
              <a:t>for  John baptized with water, but you will be baptized with the Holy Spirit not many days from now.”</a:t>
            </a:r>
          </a:p>
          <a:p>
            <a:endParaRPr lang="en-US" sz="3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xmlns="" val="0"/>
              </a:ext>
            </a:extLst>
          </a:blip>
          <a:srcRect t="37428" r="42960" b="7715"/>
          <a:stretch/>
        </p:blipFill>
        <p:spPr>
          <a:xfrm>
            <a:off x="0" y="0"/>
            <a:ext cx="9144000" cy="6772026"/>
          </a:xfrm>
          <a:prstGeom prst="rect">
            <a:avLst/>
          </a:prstGeom>
        </p:spPr>
      </p:pic>
      <p:sp>
        <p:nvSpPr>
          <p:cNvPr id="10" name="Rounded Rectangular Callout 17"/>
          <p:cNvSpPr/>
          <p:nvPr/>
        </p:nvSpPr>
        <p:spPr>
          <a:xfrm>
            <a:off x="-228600"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They held to what they knew was true of God</a:t>
            </a:r>
          </a:p>
        </p:txBody>
      </p:sp>
      <p:sp>
        <p:nvSpPr>
          <p:cNvPr id="17" name="Rounded Rectangular Callout 17"/>
          <p:cNvSpPr/>
          <p:nvPr/>
        </p:nvSpPr>
        <p:spPr>
          <a:xfrm>
            <a:off x="-228600" y="4572000"/>
            <a:ext cx="9525000" cy="836245"/>
          </a:xfrm>
          <a:prstGeom prst="wedgeRoundRectCallout">
            <a:avLst>
              <a:gd name="adj1" fmla="val -21927"/>
              <a:gd name="adj2" fmla="val 49596"/>
              <a:gd name="adj3" fmla="val 16667"/>
            </a:avLst>
          </a:prstGeom>
          <a:solidFill>
            <a:schemeClr val="accent5">
              <a:lumMod val="75000"/>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That they wouldn’t be waiting forever</a:t>
            </a:r>
          </a:p>
        </p:txBody>
      </p:sp>
    </p:spTree>
    <p:extLst>
      <p:ext uri="{BB962C8B-B14F-4D97-AF65-F5344CB8AC3E}">
        <p14:creationId xmlns:p14="http://schemas.microsoft.com/office/powerpoint/2010/main" xmlns="" val="154583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143000"/>
            <a:ext cx="9132278" cy="2667111"/>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Acts1:4</a:t>
            </a:r>
            <a:r>
              <a:rPr lang="en-US" sz="3400" baseline="30000" dirty="0"/>
              <a:t> </a:t>
            </a:r>
            <a:r>
              <a:rPr lang="en-US" sz="3400" dirty="0"/>
              <a:t>He commanded them not to leave Jerusalem, but to wait </a:t>
            </a:r>
            <a:r>
              <a:rPr lang="en-US" sz="3400" b="1" u="sng" dirty="0">
                <a:solidFill>
                  <a:srgbClr val="002060"/>
                </a:solidFill>
              </a:rPr>
              <a:t>for what the Father had promised</a:t>
            </a:r>
            <a:r>
              <a:rPr lang="en-US" sz="3400" dirty="0"/>
              <a:t>, “Which,” He said, “you heard of from Me; </a:t>
            </a:r>
            <a:r>
              <a:rPr lang="en-US" sz="3400" b="1" baseline="30000" dirty="0"/>
              <a:t>5</a:t>
            </a:r>
            <a:r>
              <a:rPr lang="en-US" sz="3400" baseline="30000" dirty="0"/>
              <a:t> </a:t>
            </a:r>
            <a:r>
              <a:rPr lang="en-US" sz="3400" dirty="0"/>
              <a:t>for  John baptized with water, but you will be baptized with the Holy Spirit not many days from now.”</a:t>
            </a:r>
          </a:p>
          <a:p>
            <a:endParaRPr lang="en-US" sz="3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xmlns="" val="0"/>
              </a:ext>
            </a:extLst>
          </a:blip>
          <a:srcRect t="37428" r="42960" b="7715"/>
          <a:stretch/>
        </p:blipFill>
        <p:spPr>
          <a:xfrm>
            <a:off x="0" y="0"/>
            <a:ext cx="9144000" cy="6772026"/>
          </a:xfrm>
          <a:prstGeom prst="rect">
            <a:avLst/>
          </a:prstGeom>
        </p:spPr>
      </p:pic>
      <p:sp>
        <p:nvSpPr>
          <p:cNvPr id="10" name="Rounded Rectangular Callout 17"/>
          <p:cNvSpPr/>
          <p:nvPr/>
        </p:nvSpPr>
        <p:spPr>
          <a:xfrm>
            <a:off x="-228600"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They held to what they knew was true of God</a:t>
            </a:r>
          </a:p>
        </p:txBody>
      </p:sp>
      <p:sp>
        <p:nvSpPr>
          <p:cNvPr id="17" name="Rounded Rectangular Callout 17"/>
          <p:cNvSpPr/>
          <p:nvPr/>
        </p:nvSpPr>
        <p:spPr>
          <a:xfrm>
            <a:off x="-228600" y="4572000"/>
            <a:ext cx="9525000" cy="836245"/>
          </a:xfrm>
          <a:prstGeom prst="wedgeRoundRectCallout">
            <a:avLst>
              <a:gd name="adj1" fmla="val -21927"/>
              <a:gd name="adj2" fmla="val 49596"/>
              <a:gd name="adj3" fmla="val 16667"/>
            </a:avLst>
          </a:prstGeom>
          <a:solidFill>
            <a:schemeClr val="accent5">
              <a:lumMod val="75000"/>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That they wouldn’t be waiting forever</a:t>
            </a:r>
          </a:p>
        </p:txBody>
      </p:sp>
      <p:sp>
        <p:nvSpPr>
          <p:cNvPr id="9" name="Rounded Rectangular Callout 17"/>
          <p:cNvSpPr/>
          <p:nvPr/>
        </p:nvSpPr>
        <p:spPr>
          <a:xfrm>
            <a:off x="92611" y="3242057"/>
            <a:ext cx="9020909" cy="1165982"/>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Whatever you are waiting for will be satisfied in eternity with Christ</a:t>
            </a:r>
          </a:p>
        </p:txBody>
      </p:sp>
    </p:spTree>
    <p:extLst>
      <p:ext uri="{BB962C8B-B14F-4D97-AF65-F5344CB8AC3E}">
        <p14:creationId xmlns:p14="http://schemas.microsoft.com/office/powerpoint/2010/main" xmlns="" val="154583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143000"/>
            <a:ext cx="9132278" cy="2667111"/>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Acts1:4</a:t>
            </a:r>
            <a:r>
              <a:rPr lang="en-US" sz="3400" baseline="30000" dirty="0"/>
              <a:t> </a:t>
            </a:r>
            <a:r>
              <a:rPr lang="en-US" sz="3400" dirty="0"/>
              <a:t>He commanded them not to leave Jerusalem, but to wait </a:t>
            </a:r>
            <a:r>
              <a:rPr lang="en-US" sz="3400" b="1" u="sng" dirty="0">
                <a:solidFill>
                  <a:srgbClr val="002060"/>
                </a:solidFill>
              </a:rPr>
              <a:t>for what the Father had promised</a:t>
            </a:r>
            <a:r>
              <a:rPr lang="en-US" sz="3400" dirty="0"/>
              <a:t>, “Which,” He said, “you heard of from Me; </a:t>
            </a:r>
            <a:r>
              <a:rPr lang="en-US" sz="3400" b="1" baseline="30000" dirty="0"/>
              <a:t>5</a:t>
            </a:r>
            <a:r>
              <a:rPr lang="en-US" sz="3400" baseline="30000" dirty="0"/>
              <a:t> </a:t>
            </a:r>
            <a:r>
              <a:rPr lang="en-US" sz="3400" dirty="0"/>
              <a:t>for  John baptized with water, but you will be baptized with the Holy Spirit not many days from now.”</a:t>
            </a:r>
          </a:p>
          <a:p>
            <a:endParaRPr lang="en-US" sz="3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xmlns="" val="0"/>
              </a:ext>
            </a:extLst>
          </a:blip>
          <a:srcRect t="37428" r="42960" b="7715"/>
          <a:stretch/>
        </p:blipFill>
        <p:spPr>
          <a:xfrm>
            <a:off x="0" y="0"/>
            <a:ext cx="9144000" cy="6772026"/>
          </a:xfrm>
          <a:prstGeom prst="rect">
            <a:avLst/>
          </a:prstGeom>
        </p:spPr>
      </p:pic>
      <p:sp>
        <p:nvSpPr>
          <p:cNvPr id="10" name="Rounded Rectangular Callout 17"/>
          <p:cNvSpPr/>
          <p:nvPr/>
        </p:nvSpPr>
        <p:spPr>
          <a:xfrm>
            <a:off x="-196361" y="82296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600" b="1" dirty="0"/>
          </a:p>
        </p:txBody>
      </p:sp>
      <p:sp>
        <p:nvSpPr>
          <p:cNvPr id="8" name="Rounded Rectangular Callout 17">
            <a:extLst>
              <a:ext uri="{FF2B5EF4-FFF2-40B4-BE49-F238E27FC236}">
                <a16:creationId xmlns:a16="http://schemas.microsoft.com/office/drawing/2014/main" xmlns="" id="{75E7A497-98C4-443D-9228-FDB7A40915A1}"/>
              </a:ext>
            </a:extLst>
          </p:cNvPr>
          <p:cNvSpPr/>
          <p:nvPr/>
        </p:nvSpPr>
        <p:spPr>
          <a:xfrm>
            <a:off x="-228600"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t>This is really the first picture we get of the “church”</a:t>
            </a:r>
          </a:p>
        </p:txBody>
      </p:sp>
      <p:pic>
        <p:nvPicPr>
          <p:cNvPr id="3" name="Picture 2" descr="A picture containing outdoor, sky, sport&#10;&#10;Description generated with very high confidence">
            <a:extLst>
              <a:ext uri="{FF2B5EF4-FFF2-40B4-BE49-F238E27FC236}">
                <a16:creationId xmlns:a16="http://schemas.microsoft.com/office/drawing/2014/main" xmlns="" id="{5BB91031-B323-4690-8130-3CD4D958AAA9}"/>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2933" r="9091"/>
          <a:stretch/>
        </p:blipFill>
        <p:spPr>
          <a:xfrm>
            <a:off x="0" y="0"/>
            <a:ext cx="9144000" cy="5867400"/>
          </a:xfrm>
          <a:prstGeom prst="rect">
            <a:avLst/>
          </a:prstGeom>
        </p:spPr>
      </p:pic>
    </p:spTree>
    <p:extLst>
      <p:ext uri="{BB962C8B-B14F-4D97-AF65-F5344CB8AC3E}">
        <p14:creationId xmlns:p14="http://schemas.microsoft.com/office/powerpoint/2010/main" xmlns="" val="135445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143000"/>
            <a:ext cx="9132278" cy="2667111"/>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Acts1:4</a:t>
            </a:r>
            <a:r>
              <a:rPr lang="en-US" sz="3400" baseline="30000" dirty="0"/>
              <a:t> </a:t>
            </a:r>
            <a:r>
              <a:rPr lang="en-US" sz="3400" dirty="0"/>
              <a:t>He commanded them not to leave Jerusalem, but to wait </a:t>
            </a:r>
            <a:r>
              <a:rPr lang="en-US" sz="3400" b="1" u="sng" dirty="0">
                <a:solidFill>
                  <a:srgbClr val="002060"/>
                </a:solidFill>
              </a:rPr>
              <a:t>for what the Father had promised</a:t>
            </a:r>
            <a:r>
              <a:rPr lang="en-US" sz="3400" dirty="0"/>
              <a:t>, “Which,” He said, “you heard of from Me; </a:t>
            </a:r>
            <a:r>
              <a:rPr lang="en-US" sz="3400" b="1" baseline="30000" dirty="0"/>
              <a:t>5</a:t>
            </a:r>
            <a:r>
              <a:rPr lang="en-US" sz="3400" baseline="30000" dirty="0"/>
              <a:t> </a:t>
            </a:r>
            <a:r>
              <a:rPr lang="en-US" sz="3400" dirty="0"/>
              <a:t>for  John baptized with water, but you will be baptized with the Holy Spirit not many days from now.”</a:t>
            </a:r>
          </a:p>
          <a:p>
            <a:endParaRPr lang="en-US" sz="3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xmlns="" val="0"/>
              </a:ext>
            </a:extLst>
          </a:blip>
          <a:srcRect t="37428" r="42960" b="7715"/>
          <a:stretch/>
        </p:blipFill>
        <p:spPr>
          <a:xfrm>
            <a:off x="0" y="0"/>
            <a:ext cx="9144000" cy="6772026"/>
          </a:xfrm>
          <a:prstGeom prst="rect">
            <a:avLst/>
          </a:prstGeom>
        </p:spPr>
      </p:pic>
      <p:sp>
        <p:nvSpPr>
          <p:cNvPr id="10" name="Rounded Rectangular Callout 17"/>
          <p:cNvSpPr/>
          <p:nvPr/>
        </p:nvSpPr>
        <p:spPr>
          <a:xfrm>
            <a:off x="-196361" y="82296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600" b="1" dirty="0"/>
          </a:p>
        </p:txBody>
      </p:sp>
      <p:sp>
        <p:nvSpPr>
          <p:cNvPr id="8" name="Rounded Rectangular Callout 17">
            <a:extLst>
              <a:ext uri="{FF2B5EF4-FFF2-40B4-BE49-F238E27FC236}">
                <a16:creationId xmlns:a16="http://schemas.microsoft.com/office/drawing/2014/main" xmlns="" id="{75E7A497-98C4-443D-9228-FDB7A40915A1}"/>
              </a:ext>
            </a:extLst>
          </p:cNvPr>
          <p:cNvSpPr/>
          <p:nvPr/>
        </p:nvSpPr>
        <p:spPr>
          <a:xfrm>
            <a:off x="-228600"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t>This is really the first picture we get of the “church”</a:t>
            </a:r>
          </a:p>
        </p:txBody>
      </p:sp>
      <p:pic>
        <p:nvPicPr>
          <p:cNvPr id="3" name="Picture 2" descr="A picture containing outdoor, sky, sport&#10;&#10;Description generated with very high confidence">
            <a:extLst>
              <a:ext uri="{FF2B5EF4-FFF2-40B4-BE49-F238E27FC236}">
                <a16:creationId xmlns:a16="http://schemas.microsoft.com/office/drawing/2014/main" xmlns="" id="{5BB91031-B323-4690-8130-3CD4D958AAA9}"/>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2933" r="9091"/>
          <a:stretch/>
        </p:blipFill>
        <p:spPr>
          <a:xfrm>
            <a:off x="0" y="0"/>
            <a:ext cx="9144000" cy="5867400"/>
          </a:xfrm>
          <a:prstGeom prst="rect">
            <a:avLst/>
          </a:prstGeom>
        </p:spPr>
      </p:pic>
      <p:sp>
        <p:nvSpPr>
          <p:cNvPr id="7" name="Rounded Rectangular Callout 10">
            <a:extLst>
              <a:ext uri="{FF2B5EF4-FFF2-40B4-BE49-F238E27FC236}">
                <a16:creationId xmlns:a16="http://schemas.microsoft.com/office/drawing/2014/main" xmlns="" id="{D516C322-D8F3-4BCF-945F-4FF22E89480C}"/>
              </a:ext>
            </a:extLst>
          </p:cNvPr>
          <p:cNvSpPr/>
          <p:nvPr/>
        </p:nvSpPr>
        <p:spPr>
          <a:xfrm>
            <a:off x="5334000" y="457200"/>
            <a:ext cx="3962400" cy="2286000"/>
          </a:xfrm>
          <a:prstGeom prst="wedgeRoundRectCallout">
            <a:avLst>
              <a:gd name="adj1" fmla="val 59370"/>
              <a:gd name="adj2" fmla="val -61979"/>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sz="3600" b="1" dirty="0">
                <a:solidFill>
                  <a:schemeClr val="tx1"/>
                </a:solidFill>
              </a:rPr>
              <a:t>Lord I am ready today to leap into action.  What do you have for me to do? </a:t>
            </a:r>
            <a:endParaRPr lang="en-US" sz="3600" b="1" i="1" dirty="0">
              <a:solidFill>
                <a:schemeClr val="tx1"/>
              </a:solidFill>
            </a:endParaRPr>
          </a:p>
        </p:txBody>
      </p:sp>
    </p:spTree>
    <p:extLst>
      <p:ext uri="{BB962C8B-B14F-4D97-AF65-F5344CB8AC3E}">
        <p14:creationId xmlns:p14="http://schemas.microsoft.com/office/powerpoint/2010/main" xmlns="" val="135445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utdoor, sky, sport&#10;&#10;Description generated with very high confidence">
            <a:extLst>
              <a:ext uri="{FF2B5EF4-FFF2-40B4-BE49-F238E27FC236}">
                <a16:creationId xmlns:a16="http://schemas.microsoft.com/office/drawing/2014/main" xmlns="" id="{97197094-DF3C-450A-86DD-2E67C1A52786}"/>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2933" r="9091"/>
          <a:stretch/>
        </p:blipFill>
        <p:spPr>
          <a:xfrm>
            <a:off x="0" y="0"/>
            <a:ext cx="9144000" cy="5867400"/>
          </a:xfrm>
          <a:prstGeom prst="rect">
            <a:avLst/>
          </a:prstGeom>
        </p:spPr>
      </p:pic>
      <p:sp>
        <p:nvSpPr>
          <p:cNvPr id="10" name="Rounded Rectangular Callout 17"/>
          <p:cNvSpPr/>
          <p:nvPr/>
        </p:nvSpPr>
        <p:spPr>
          <a:xfrm>
            <a:off x="-196361" y="82296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600" b="1" dirty="0"/>
          </a:p>
        </p:txBody>
      </p:sp>
      <p:sp>
        <p:nvSpPr>
          <p:cNvPr id="8" name="Rounded Rectangular Callout 17">
            <a:extLst>
              <a:ext uri="{FF2B5EF4-FFF2-40B4-BE49-F238E27FC236}">
                <a16:creationId xmlns:a16="http://schemas.microsoft.com/office/drawing/2014/main" xmlns="" id="{75E7A497-98C4-443D-9228-FDB7A40915A1}"/>
              </a:ext>
            </a:extLst>
          </p:cNvPr>
          <p:cNvSpPr/>
          <p:nvPr/>
        </p:nvSpPr>
        <p:spPr>
          <a:xfrm>
            <a:off x="-228600"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t>This is really the first picture we get of the “church”</a:t>
            </a:r>
          </a:p>
        </p:txBody>
      </p:sp>
      <p:sp>
        <p:nvSpPr>
          <p:cNvPr id="7" name="Rounded Rectangular Callout 10">
            <a:extLst>
              <a:ext uri="{FF2B5EF4-FFF2-40B4-BE49-F238E27FC236}">
                <a16:creationId xmlns:a16="http://schemas.microsoft.com/office/drawing/2014/main" xmlns="" id="{D516C322-D8F3-4BCF-945F-4FF22E89480C}"/>
              </a:ext>
            </a:extLst>
          </p:cNvPr>
          <p:cNvSpPr/>
          <p:nvPr/>
        </p:nvSpPr>
        <p:spPr>
          <a:xfrm>
            <a:off x="5181600" y="152400"/>
            <a:ext cx="4114800" cy="2590800"/>
          </a:xfrm>
          <a:prstGeom prst="wedgeRoundRectCallout">
            <a:avLst>
              <a:gd name="adj1" fmla="val -69595"/>
              <a:gd name="adj2" fmla="val -4293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sz="3600" b="1" dirty="0">
                <a:solidFill>
                  <a:schemeClr val="tx1"/>
                </a:solidFill>
              </a:rPr>
              <a:t>Lord I will gladly wait, (even if my plan is *obviously* better than yours) </a:t>
            </a:r>
            <a:endParaRPr lang="en-US" sz="3600" b="1" i="1" dirty="0">
              <a:solidFill>
                <a:schemeClr val="tx1"/>
              </a:solidFill>
            </a:endParaRPr>
          </a:p>
        </p:txBody>
      </p:sp>
    </p:spTree>
    <p:extLst>
      <p:ext uri="{BB962C8B-B14F-4D97-AF65-F5344CB8AC3E}">
        <p14:creationId xmlns:p14="http://schemas.microsoft.com/office/powerpoint/2010/main" xmlns="" val="293856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utdoor, sky, sport&#10;&#10;Description generated with very high confidence">
            <a:extLst>
              <a:ext uri="{FF2B5EF4-FFF2-40B4-BE49-F238E27FC236}">
                <a16:creationId xmlns:a16="http://schemas.microsoft.com/office/drawing/2014/main" xmlns="" id="{7A82775B-A31D-4804-9D1E-593769A8B01D}"/>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2933" r="9091"/>
          <a:stretch/>
        </p:blipFill>
        <p:spPr>
          <a:xfrm>
            <a:off x="0" y="0"/>
            <a:ext cx="9144000" cy="5867400"/>
          </a:xfrm>
          <a:prstGeom prst="rect">
            <a:avLst/>
          </a:prstGeom>
        </p:spPr>
      </p:pic>
      <p:sp>
        <p:nvSpPr>
          <p:cNvPr id="10" name="Rounded Rectangular Callout 17"/>
          <p:cNvSpPr/>
          <p:nvPr/>
        </p:nvSpPr>
        <p:spPr>
          <a:xfrm>
            <a:off x="-196361" y="82296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600" b="1" dirty="0"/>
          </a:p>
        </p:txBody>
      </p:sp>
      <p:sp>
        <p:nvSpPr>
          <p:cNvPr id="8" name="Rounded Rectangular Callout 17">
            <a:extLst>
              <a:ext uri="{FF2B5EF4-FFF2-40B4-BE49-F238E27FC236}">
                <a16:creationId xmlns:a16="http://schemas.microsoft.com/office/drawing/2014/main" xmlns="" id="{75E7A497-98C4-443D-9228-FDB7A40915A1}"/>
              </a:ext>
            </a:extLst>
          </p:cNvPr>
          <p:cNvSpPr/>
          <p:nvPr/>
        </p:nvSpPr>
        <p:spPr>
          <a:xfrm>
            <a:off x="-228600"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t>This is really the first picture we get of the “church”</a:t>
            </a:r>
          </a:p>
        </p:txBody>
      </p:sp>
      <p:sp>
        <p:nvSpPr>
          <p:cNvPr id="7" name="Rounded Rectangular Callout 10">
            <a:extLst>
              <a:ext uri="{FF2B5EF4-FFF2-40B4-BE49-F238E27FC236}">
                <a16:creationId xmlns:a16="http://schemas.microsoft.com/office/drawing/2014/main" xmlns="" id="{D516C322-D8F3-4BCF-945F-4FF22E89480C}"/>
              </a:ext>
            </a:extLst>
          </p:cNvPr>
          <p:cNvSpPr/>
          <p:nvPr/>
        </p:nvSpPr>
        <p:spPr>
          <a:xfrm>
            <a:off x="5410200" y="0"/>
            <a:ext cx="3429000" cy="2590800"/>
          </a:xfrm>
          <a:prstGeom prst="wedgeRoundRectCallout">
            <a:avLst>
              <a:gd name="adj1" fmla="val -69595"/>
              <a:gd name="adj2" fmla="val -4293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sz="3600" b="1" dirty="0">
                <a:solidFill>
                  <a:schemeClr val="tx1"/>
                </a:solidFill>
              </a:rPr>
              <a:t>Lord, what </a:t>
            </a:r>
            <a:r>
              <a:rPr lang="en-US" sz="3600" b="1" i="1" dirty="0">
                <a:solidFill>
                  <a:schemeClr val="tx1"/>
                </a:solidFill>
              </a:rPr>
              <a:t>can</a:t>
            </a:r>
            <a:r>
              <a:rPr lang="en-US" sz="3600" b="1" dirty="0">
                <a:solidFill>
                  <a:schemeClr val="tx1"/>
                </a:solidFill>
              </a:rPr>
              <a:t> I do as I wait? </a:t>
            </a:r>
            <a:endParaRPr lang="en-US" sz="3600" b="1" i="1" dirty="0">
              <a:solidFill>
                <a:schemeClr val="tx1"/>
              </a:solidFill>
            </a:endParaRPr>
          </a:p>
        </p:txBody>
      </p:sp>
    </p:spTree>
    <p:extLst>
      <p:ext uri="{BB962C8B-B14F-4D97-AF65-F5344CB8AC3E}">
        <p14:creationId xmlns:p14="http://schemas.microsoft.com/office/powerpoint/2010/main" xmlns="" val="344944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utdoor, sky, sport&#10;&#10;Description generated with very high confidence">
            <a:extLst>
              <a:ext uri="{FF2B5EF4-FFF2-40B4-BE49-F238E27FC236}">
                <a16:creationId xmlns:a16="http://schemas.microsoft.com/office/drawing/2014/main" xmlns="" id="{C0F2DD79-F574-430E-942E-47EEC96C7CAA}"/>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2933" r="9091"/>
          <a:stretch/>
        </p:blipFill>
        <p:spPr>
          <a:xfrm>
            <a:off x="0" y="0"/>
            <a:ext cx="9144000" cy="5867400"/>
          </a:xfrm>
          <a:prstGeom prst="rect">
            <a:avLst/>
          </a:prstGeom>
        </p:spPr>
      </p:pic>
      <p:sp>
        <p:nvSpPr>
          <p:cNvPr id="10" name="Rounded Rectangular Callout 17"/>
          <p:cNvSpPr/>
          <p:nvPr/>
        </p:nvSpPr>
        <p:spPr>
          <a:xfrm>
            <a:off x="-196361" y="82296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600" b="1" dirty="0"/>
          </a:p>
        </p:txBody>
      </p:sp>
      <p:sp>
        <p:nvSpPr>
          <p:cNvPr id="8" name="Rounded Rectangular Callout 17">
            <a:extLst>
              <a:ext uri="{FF2B5EF4-FFF2-40B4-BE49-F238E27FC236}">
                <a16:creationId xmlns:a16="http://schemas.microsoft.com/office/drawing/2014/main" xmlns="" id="{75E7A497-98C4-443D-9228-FDB7A40915A1}"/>
              </a:ext>
            </a:extLst>
          </p:cNvPr>
          <p:cNvSpPr/>
          <p:nvPr/>
        </p:nvSpPr>
        <p:spPr>
          <a:xfrm>
            <a:off x="-228600"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t>This is really the first picture we get of the “church”</a:t>
            </a:r>
          </a:p>
        </p:txBody>
      </p:sp>
      <p:sp>
        <p:nvSpPr>
          <p:cNvPr id="7" name="Rounded Rectangular Callout 10">
            <a:extLst>
              <a:ext uri="{FF2B5EF4-FFF2-40B4-BE49-F238E27FC236}">
                <a16:creationId xmlns:a16="http://schemas.microsoft.com/office/drawing/2014/main" xmlns="" id="{D516C322-D8F3-4BCF-945F-4FF22E89480C}"/>
              </a:ext>
            </a:extLst>
          </p:cNvPr>
          <p:cNvSpPr/>
          <p:nvPr/>
        </p:nvSpPr>
        <p:spPr>
          <a:xfrm>
            <a:off x="5029200" y="-76200"/>
            <a:ext cx="4114800" cy="3581400"/>
          </a:xfrm>
          <a:prstGeom prst="wedgeRoundRectCallout">
            <a:avLst>
              <a:gd name="adj1" fmla="val -69595"/>
              <a:gd name="adj2" fmla="val -4293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sz="3600" b="1" dirty="0">
                <a:solidFill>
                  <a:schemeClr val="tx1"/>
                </a:solidFill>
              </a:rPr>
              <a:t>Help me to learn and cooperate with whatever it is you are teaching me during this time of waiting</a:t>
            </a:r>
            <a:endParaRPr lang="en-US" sz="3600" b="1" i="1" dirty="0">
              <a:solidFill>
                <a:schemeClr val="tx1"/>
              </a:solidFill>
            </a:endParaRPr>
          </a:p>
        </p:txBody>
      </p:sp>
    </p:spTree>
    <p:extLst>
      <p:ext uri="{BB962C8B-B14F-4D97-AF65-F5344CB8AC3E}">
        <p14:creationId xmlns:p14="http://schemas.microsoft.com/office/powerpoint/2010/main" xmlns="" val="114917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utdoor, sky, sport&#10;&#10;Description generated with very high confidence">
            <a:extLst>
              <a:ext uri="{FF2B5EF4-FFF2-40B4-BE49-F238E27FC236}">
                <a16:creationId xmlns:a16="http://schemas.microsoft.com/office/drawing/2014/main" xmlns="" id="{1A9C3EA1-10A5-4568-9634-0A213CBD2850}"/>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2933" r="9091"/>
          <a:stretch/>
        </p:blipFill>
        <p:spPr>
          <a:xfrm>
            <a:off x="0" y="0"/>
            <a:ext cx="9144000" cy="5867400"/>
          </a:xfrm>
          <a:prstGeom prst="rect">
            <a:avLst/>
          </a:prstGeom>
        </p:spPr>
      </p:pic>
      <p:sp>
        <p:nvSpPr>
          <p:cNvPr id="10" name="Rounded Rectangular Callout 17"/>
          <p:cNvSpPr/>
          <p:nvPr/>
        </p:nvSpPr>
        <p:spPr>
          <a:xfrm>
            <a:off x="-196361" y="82296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600" b="1" dirty="0"/>
          </a:p>
        </p:txBody>
      </p:sp>
      <p:sp>
        <p:nvSpPr>
          <p:cNvPr id="8" name="Rounded Rectangular Callout 17">
            <a:extLst>
              <a:ext uri="{FF2B5EF4-FFF2-40B4-BE49-F238E27FC236}">
                <a16:creationId xmlns:a16="http://schemas.microsoft.com/office/drawing/2014/main" xmlns="" id="{75E7A497-98C4-443D-9228-FDB7A40915A1}"/>
              </a:ext>
            </a:extLst>
          </p:cNvPr>
          <p:cNvSpPr/>
          <p:nvPr/>
        </p:nvSpPr>
        <p:spPr>
          <a:xfrm>
            <a:off x="-228600"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t>This is really the first picture we get of the “church”</a:t>
            </a:r>
          </a:p>
        </p:txBody>
      </p:sp>
      <p:sp>
        <p:nvSpPr>
          <p:cNvPr id="7" name="Rounded Rectangular Callout 10">
            <a:extLst>
              <a:ext uri="{FF2B5EF4-FFF2-40B4-BE49-F238E27FC236}">
                <a16:creationId xmlns:a16="http://schemas.microsoft.com/office/drawing/2014/main" xmlns="" id="{D516C322-D8F3-4BCF-945F-4FF22E89480C}"/>
              </a:ext>
            </a:extLst>
          </p:cNvPr>
          <p:cNvSpPr/>
          <p:nvPr/>
        </p:nvSpPr>
        <p:spPr>
          <a:xfrm>
            <a:off x="5181600" y="304800"/>
            <a:ext cx="3886200" cy="2590800"/>
          </a:xfrm>
          <a:prstGeom prst="wedgeRoundRectCallout">
            <a:avLst>
              <a:gd name="adj1" fmla="val -69595"/>
              <a:gd name="adj2" fmla="val -4293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sz="3600" b="1" dirty="0">
                <a:solidFill>
                  <a:schemeClr val="tx1"/>
                </a:solidFill>
              </a:rPr>
              <a:t>Thank you that you care about my pain in waiting, and want to hear from me</a:t>
            </a:r>
            <a:endParaRPr lang="en-US" sz="3600" b="1" i="1" dirty="0">
              <a:solidFill>
                <a:schemeClr val="tx1"/>
              </a:solidFill>
            </a:endParaRPr>
          </a:p>
        </p:txBody>
      </p:sp>
    </p:spTree>
    <p:extLst>
      <p:ext uri="{BB962C8B-B14F-4D97-AF65-F5344CB8AC3E}">
        <p14:creationId xmlns:p14="http://schemas.microsoft.com/office/powerpoint/2010/main" xmlns="" val="191406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ular Callout 14">
            <a:extLst>
              <a:ext uri="{FF2B5EF4-FFF2-40B4-BE49-F238E27FC236}">
                <a16:creationId xmlns:a16="http://schemas.microsoft.com/office/drawing/2014/main" xmlns="" id="{9D8FCE46-413B-44C2-9EF1-E5BF8753C6FB}"/>
              </a:ext>
            </a:extLst>
          </p:cNvPr>
          <p:cNvSpPr/>
          <p:nvPr/>
        </p:nvSpPr>
        <p:spPr>
          <a:xfrm>
            <a:off x="457200" y="2438400"/>
            <a:ext cx="8095958" cy="1386433"/>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6000" b="1" dirty="0"/>
              <a:t>You don’t have to wait to receive The Spirit</a:t>
            </a:r>
          </a:p>
        </p:txBody>
      </p:sp>
    </p:spTree>
    <p:extLst>
      <p:ext uri="{BB962C8B-B14F-4D97-AF65-F5344CB8AC3E}">
        <p14:creationId xmlns:p14="http://schemas.microsoft.com/office/powerpoint/2010/main" xmlns="" val="82656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xmlns="" val="0"/>
              </a:ext>
            </a:extLst>
          </a:blip>
          <a:srcRect r="9775"/>
          <a:stretch/>
        </p:blipFill>
        <p:spPr>
          <a:xfrm>
            <a:off x="8791" y="0"/>
            <a:ext cx="9144000" cy="541031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64" y="-533401"/>
            <a:ext cx="9149863" cy="7046099"/>
          </a:xfrm>
          <a:prstGeom prst="rect">
            <a:avLst/>
          </a:prstGeom>
        </p:spPr>
      </p:pic>
      <p:sp>
        <p:nvSpPr>
          <p:cNvPr id="8" name="TextBox 7">
            <a:extLst>
              <a:ext uri="{FF2B5EF4-FFF2-40B4-BE49-F238E27FC236}">
                <a16:creationId xmlns:a16="http://schemas.microsoft.com/office/drawing/2014/main" xmlns="" id="{ED2C6E37-5DB9-46D1-B81B-615A04BFAACF}"/>
              </a:ext>
            </a:extLst>
          </p:cNvPr>
          <p:cNvSpPr txBox="1"/>
          <p:nvPr/>
        </p:nvSpPr>
        <p:spPr>
          <a:xfrm>
            <a:off x="-14656" y="5562600"/>
            <a:ext cx="9149864" cy="1295401"/>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Acts1:13</a:t>
            </a:r>
            <a:r>
              <a:rPr lang="en-US" sz="3400" baseline="30000" dirty="0"/>
              <a:t> </a:t>
            </a:r>
            <a:r>
              <a:rPr lang="en-US" sz="3400" dirty="0"/>
              <a:t>When they had entered the city, they went up to the upper room where they were staying; </a:t>
            </a:r>
            <a:endParaRPr lang="en-US" sz="3400" dirty="0">
              <a:solidFill>
                <a:srgbClr val="002060"/>
              </a:solidFill>
            </a:endParaRPr>
          </a:p>
        </p:txBody>
      </p:sp>
    </p:spTree>
    <p:extLst>
      <p:ext uri="{BB962C8B-B14F-4D97-AF65-F5344CB8AC3E}">
        <p14:creationId xmlns:p14="http://schemas.microsoft.com/office/powerpoint/2010/main" xmlns="" val="266145720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28600" y="0"/>
            <a:ext cx="9525000" cy="5858867"/>
          </a:xfrm>
        </p:spPr>
      </p:pic>
      <p:sp>
        <p:nvSpPr>
          <p:cNvPr id="5" name="Title 1"/>
          <p:cNvSpPr txBox="1">
            <a:spLocks/>
          </p:cNvSpPr>
          <p:nvPr/>
        </p:nvSpPr>
        <p:spPr bwMode="auto">
          <a:xfrm>
            <a:off x="0" y="5715000"/>
            <a:ext cx="9144000" cy="1143000"/>
          </a:xfrm>
          <a:prstGeom prst="rect">
            <a:avLst/>
          </a:prstGeom>
          <a:solidFill>
            <a:schemeClr val="tx1">
              <a:lumMod val="85000"/>
              <a:lumOff val="15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dirty="0">
                <a:solidFill>
                  <a:schemeClr val="bg1"/>
                </a:solidFill>
                <a:latin typeface="+mj-lt"/>
                <a:ea typeface="+mj-ea"/>
                <a:cs typeface="+mj-cs"/>
              </a:rPr>
              <a:t>teachings available </a:t>
            </a:r>
            <a:r>
              <a:rPr kumimoji="0" lang="en-US" sz="3600" b="0" i="0" u="none" strike="noStrike" kern="1200" cap="none" spc="0" normalizeH="0" baseline="0" noProof="0" dirty="0">
                <a:ln>
                  <a:noFill/>
                </a:ln>
                <a:solidFill>
                  <a:schemeClr val="bg1"/>
                </a:solidFill>
                <a:effectLst/>
                <a:uLnTx/>
                <a:uFillTx/>
                <a:latin typeface="+mj-lt"/>
                <a:ea typeface="+mj-ea"/>
                <a:cs typeface="+mj-cs"/>
              </a:rPr>
              <a:t>at </a:t>
            </a:r>
            <a:r>
              <a:rPr kumimoji="0" lang="en-US" sz="4400" b="0" i="0" u="none" strike="noStrike" kern="1200" cap="none" spc="0" normalizeH="0" baseline="0" noProof="0" dirty="0">
                <a:ln>
                  <a:noFill/>
                </a:ln>
                <a:solidFill>
                  <a:schemeClr val="bg1"/>
                </a:solidFill>
                <a:effectLst/>
                <a:uLnTx/>
                <a:uFillTx/>
                <a:latin typeface="+mj-lt"/>
                <a:ea typeface="+mj-ea"/>
                <a:cs typeface="+mj-cs"/>
              </a:rPr>
              <a:t/>
            </a:r>
            <a:br>
              <a:rPr kumimoji="0" lang="en-US" sz="4400" b="0" i="0" u="none" strike="noStrike" kern="1200" cap="none" spc="0" normalizeH="0" baseline="0" noProof="0" dirty="0">
                <a:ln>
                  <a:noFill/>
                </a:ln>
                <a:solidFill>
                  <a:schemeClr val="bg1"/>
                </a:solidFill>
                <a:effectLst/>
                <a:uLnTx/>
                <a:uFillTx/>
                <a:latin typeface="+mj-lt"/>
                <a:ea typeface="+mj-ea"/>
                <a:cs typeface="+mj-cs"/>
              </a:rPr>
            </a:br>
            <a:r>
              <a:rPr kumimoji="0" lang="en-US" sz="1200" b="0" i="0" u="none" strike="noStrike" kern="1200" cap="none" spc="0" normalizeH="0" baseline="0" noProof="0" dirty="0">
                <a:ln>
                  <a:noFill/>
                </a:ln>
                <a:solidFill>
                  <a:schemeClr val="bg1"/>
                </a:solidFill>
                <a:effectLst/>
                <a:uLnTx/>
                <a:uFillTx/>
                <a:latin typeface="+mj-lt"/>
                <a:ea typeface="+mj-ea"/>
                <a:cs typeface="+mj-cs"/>
              </a:rPr>
              <a:t> </a:t>
            </a:r>
            <a:r>
              <a:rPr kumimoji="0" lang="en-US" sz="4400" b="0" i="0" u="none" strike="noStrike" kern="1200" cap="none" spc="0" normalizeH="0" baseline="0" noProof="0" dirty="0">
                <a:ln>
                  <a:noFill/>
                </a:ln>
                <a:solidFill>
                  <a:schemeClr val="bg1"/>
                </a:solidFill>
                <a:effectLst/>
                <a:uLnTx/>
                <a:uFillTx/>
                <a:latin typeface="+mj-lt"/>
                <a:ea typeface="+mj-ea"/>
                <a:cs typeface="+mj-cs"/>
              </a:rPr>
              <a:t>www.xenos.org/adultCT/</a:t>
            </a:r>
          </a:p>
        </p:txBody>
      </p:sp>
      <p:sp>
        <p:nvSpPr>
          <p:cNvPr id="10" name="TextBox 9"/>
          <p:cNvSpPr txBox="1"/>
          <p:nvPr/>
        </p:nvSpPr>
        <p:spPr>
          <a:xfrm>
            <a:off x="4419600" y="4715867"/>
            <a:ext cx="4495800" cy="923330"/>
          </a:xfrm>
          <a:prstGeom prst="rect">
            <a:avLst/>
          </a:prstGeom>
          <a:solidFill>
            <a:schemeClr val="bg1">
              <a:lumMod val="75000"/>
              <a:alpha val="66000"/>
            </a:schemeClr>
          </a:solidFill>
          <a:ln>
            <a:solidFill>
              <a:schemeClr val="tx1"/>
            </a:solidFill>
          </a:ln>
        </p:spPr>
        <p:txBody>
          <a:bodyPr wrap="square">
            <a:spAutoFit/>
          </a:bodyPr>
          <a:lstStyle/>
          <a:p>
            <a:pPr algn="ctr"/>
            <a:r>
              <a:rPr lang="en-US" sz="5400" b="1" i="1" dirty="0"/>
              <a:t>Next Time . . . </a:t>
            </a:r>
            <a:endParaRPr lang="en-US" sz="4400" b="1" i="1" dirty="0"/>
          </a:p>
        </p:txBody>
      </p:sp>
      <p:sp>
        <p:nvSpPr>
          <p:cNvPr id="8" name="TextBox 7"/>
          <p:cNvSpPr txBox="1"/>
          <p:nvPr/>
        </p:nvSpPr>
        <p:spPr>
          <a:xfrm>
            <a:off x="-228600" y="0"/>
            <a:ext cx="2895600" cy="1143000"/>
          </a:xfrm>
          <a:prstGeom prst="rect">
            <a:avLst/>
          </a:prstGeom>
          <a:noFill/>
          <a:ln>
            <a:noFill/>
          </a:ln>
        </p:spPr>
        <p:txBody>
          <a:bodyPr wrap="square" anchor="ctr" anchorCtr="0">
            <a:noAutofit/>
          </a:bodyPr>
          <a:lstStyle/>
          <a:p>
            <a:pPr algn="ctr"/>
            <a:r>
              <a:rPr lang="en-US" sz="9600" b="1" dirty="0">
                <a:cs typeface="Andalus" pitchFamily="18" charset="-78"/>
              </a:rPr>
              <a:t>Acts</a:t>
            </a:r>
            <a:endParaRPr lang="en-US" sz="8000" b="1" dirty="0"/>
          </a:p>
        </p:txBody>
      </p:sp>
    </p:spTree>
    <p:extLst>
      <p:ext uri="{BB962C8B-B14F-4D97-AF65-F5344CB8AC3E}">
        <p14:creationId xmlns:p14="http://schemas.microsoft.com/office/powerpoint/2010/main" xmlns="" val="395505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xmlns="" val="0"/>
              </a:ext>
            </a:extLst>
          </a:blip>
          <a:srcRect r="9775"/>
          <a:stretch/>
        </p:blipFill>
        <p:spPr>
          <a:xfrm>
            <a:off x="8791" y="0"/>
            <a:ext cx="9144000" cy="541031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64" y="-533401"/>
            <a:ext cx="9149863" cy="7046099"/>
          </a:xfrm>
          <a:prstGeom prst="rect">
            <a:avLst/>
          </a:prstGeom>
        </p:spPr>
      </p:pic>
      <p:pic>
        <p:nvPicPr>
          <p:cNvPr id="15" name="Picture 14" descr="A group of people posing for the camera&#10;&#10;Description generated with very high confidence">
            <a:extLst>
              <a:ext uri="{FF2B5EF4-FFF2-40B4-BE49-F238E27FC236}">
                <a16:creationId xmlns:a16="http://schemas.microsoft.com/office/drawing/2014/main" xmlns="" id="{819502A0-40FD-475C-95CE-9F72CEA3C484}"/>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28302" r="43737"/>
          <a:stretch/>
        </p:blipFill>
        <p:spPr>
          <a:xfrm>
            <a:off x="0" y="0"/>
            <a:ext cx="9146053" cy="5791200"/>
          </a:xfrm>
          <a:prstGeom prst="rect">
            <a:avLst/>
          </a:prstGeom>
        </p:spPr>
      </p:pic>
      <p:sp>
        <p:nvSpPr>
          <p:cNvPr id="8" name="TextBox 7"/>
          <p:cNvSpPr txBox="1"/>
          <p:nvPr/>
        </p:nvSpPr>
        <p:spPr>
          <a:xfrm>
            <a:off x="-14656" y="5562600"/>
            <a:ext cx="9149864" cy="1295401"/>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Acts1:13</a:t>
            </a:r>
            <a:r>
              <a:rPr lang="en-US" sz="3400" baseline="30000" dirty="0"/>
              <a:t> </a:t>
            </a:r>
            <a:r>
              <a:rPr lang="en-US" sz="3400" dirty="0"/>
              <a:t>When they had entered the city, they went up to the upper room where they were staying; </a:t>
            </a:r>
            <a:endParaRPr lang="en-US" sz="3400" dirty="0">
              <a:solidFill>
                <a:srgbClr val="002060"/>
              </a:solidFill>
            </a:endParaRPr>
          </a:p>
        </p:txBody>
      </p:sp>
      <p:sp>
        <p:nvSpPr>
          <p:cNvPr id="11" name="Rounded Rectangular Callout 17"/>
          <p:cNvSpPr/>
          <p:nvPr/>
        </p:nvSpPr>
        <p:spPr>
          <a:xfrm>
            <a:off x="381000" y="228600"/>
            <a:ext cx="2895600" cy="6096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solidFill>
                  <a:schemeClr val="bg1"/>
                </a:solidFill>
              </a:rPr>
              <a:t>They </a:t>
            </a:r>
            <a:r>
              <a:rPr lang="en-US" sz="4400" b="1" i="1" dirty="0">
                <a:solidFill>
                  <a:schemeClr val="bg1"/>
                </a:solidFill>
              </a:rPr>
              <a:t>WAIT</a:t>
            </a:r>
          </a:p>
        </p:txBody>
      </p:sp>
      <p:sp>
        <p:nvSpPr>
          <p:cNvPr id="13" name="Rounded Rectangular Callout 17"/>
          <p:cNvSpPr/>
          <p:nvPr/>
        </p:nvSpPr>
        <p:spPr>
          <a:xfrm>
            <a:off x="3886200" y="228600"/>
            <a:ext cx="5000253" cy="6096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solidFill>
                  <a:schemeClr val="bg1"/>
                </a:solidFill>
              </a:rPr>
              <a:t>Ready … Set … wait.</a:t>
            </a:r>
            <a:endParaRPr lang="en-US" sz="4400" b="1" i="1" dirty="0">
              <a:solidFill>
                <a:schemeClr val="bg1"/>
              </a:solidFill>
            </a:endParaRPr>
          </a:p>
        </p:txBody>
      </p:sp>
    </p:spTree>
    <p:extLst>
      <p:ext uri="{BB962C8B-B14F-4D97-AF65-F5344CB8AC3E}">
        <p14:creationId xmlns:p14="http://schemas.microsoft.com/office/powerpoint/2010/main" xmlns="" val="342080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xmlns="" val="0"/>
              </a:ext>
            </a:extLst>
          </a:blip>
          <a:srcRect r="9775"/>
          <a:stretch/>
        </p:blipFill>
        <p:spPr>
          <a:xfrm>
            <a:off x="8791" y="0"/>
            <a:ext cx="9144000" cy="541031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64" y="-533401"/>
            <a:ext cx="9149863" cy="7046099"/>
          </a:xfrm>
          <a:prstGeom prst="rect">
            <a:avLst/>
          </a:prstGeom>
        </p:spPr>
      </p:pic>
      <p:pic>
        <p:nvPicPr>
          <p:cNvPr id="15" name="Picture 14" descr="A group of people posing for the camera&#10;&#10;Description generated with very high confidence">
            <a:extLst>
              <a:ext uri="{FF2B5EF4-FFF2-40B4-BE49-F238E27FC236}">
                <a16:creationId xmlns:a16="http://schemas.microsoft.com/office/drawing/2014/main" xmlns="" id="{819502A0-40FD-475C-95CE-9F72CEA3C484}"/>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28302" r="43737"/>
          <a:stretch/>
        </p:blipFill>
        <p:spPr>
          <a:xfrm>
            <a:off x="0" y="0"/>
            <a:ext cx="9146053" cy="5791200"/>
          </a:xfrm>
          <a:prstGeom prst="rect">
            <a:avLst/>
          </a:prstGeom>
        </p:spPr>
      </p:pic>
      <p:sp>
        <p:nvSpPr>
          <p:cNvPr id="8" name="TextBox 7"/>
          <p:cNvSpPr txBox="1"/>
          <p:nvPr/>
        </p:nvSpPr>
        <p:spPr>
          <a:xfrm>
            <a:off x="-14656" y="5562600"/>
            <a:ext cx="9149864" cy="1295401"/>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Acts1:13</a:t>
            </a:r>
            <a:r>
              <a:rPr lang="en-US" sz="3400" baseline="30000" dirty="0"/>
              <a:t> </a:t>
            </a:r>
            <a:r>
              <a:rPr lang="en-US" sz="3400" dirty="0"/>
              <a:t>When they had entered the city, they went up to the upper room where they were staying; </a:t>
            </a:r>
            <a:endParaRPr lang="en-US" sz="3400" dirty="0">
              <a:solidFill>
                <a:srgbClr val="002060"/>
              </a:solidFill>
            </a:endParaRPr>
          </a:p>
        </p:txBody>
      </p:sp>
      <p:sp>
        <p:nvSpPr>
          <p:cNvPr id="11" name="Rounded Rectangular Callout 17"/>
          <p:cNvSpPr/>
          <p:nvPr/>
        </p:nvSpPr>
        <p:spPr>
          <a:xfrm>
            <a:off x="381000" y="228600"/>
            <a:ext cx="2895600" cy="6096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solidFill>
                  <a:schemeClr val="bg1"/>
                </a:solidFill>
              </a:rPr>
              <a:t>They </a:t>
            </a:r>
            <a:r>
              <a:rPr lang="en-US" sz="4400" b="1" i="1" dirty="0">
                <a:solidFill>
                  <a:schemeClr val="bg1"/>
                </a:solidFill>
              </a:rPr>
              <a:t>WAIT</a:t>
            </a:r>
          </a:p>
        </p:txBody>
      </p:sp>
      <p:sp>
        <p:nvSpPr>
          <p:cNvPr id="12" name="TextBox 11"/>
          <p:cNvSpPr txBox="1"/>
          <p:nvPr/>
        </p:nvSpPr>
        <p:spPr>
          <a:xfrm>
            <a:off x="0" y="2667000"/>
            <a:ext cx="9132278" cy="2667111"/>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Acts1:4</a:t>
            </a:r>
            <a:r>
              <a:rPr lang="en-US" sz="3400" baseline="30000" dirty="0"/>
              <a:t> </a:t>
            </a:r>
            <a:r>
              <a:rPr lang="en-US" sz="3400" dirty="0"/>
              <a:t>He commanded them </a:t>
            </a:r>
            <a:r>
              <a:rPr lang="en-US" sz="3400" b="1" u="sng" dirty="0">
                <a:solidFill>
                  <a:srgbClr val="002060"/>
                </a:solidFill>
              </a:rPr>
              <a:t>not to leave </a:t>
            </a:r>
            <a:r>
              <a:rPr lang="en-US" sz="3400" dirty="0"/>
              <a:t>Jerusalem, but </a:t>
            </a:r>
            <a:r>
              <a:rPr lang="en-US" sz="3400" b="1" u="sng" dirty="0">
                <a:solidFill>
                  <a:srgbClr val="002060"/>
                </a:solidFill>
              </a:rPr>
              <a:t>to wait </a:t>
            </a:r>
            <a:r>
              <a:rPr lang="en-US" sz="3400" dirty="0"/>
              <a:t>for what the Father had promised, “Which,” He said, “you heard of from Me; </a:t>
            </a:r>
            <a:r>
              <a:rPr lang="en-US" sz="3400" b="1" baseline="30000" dirty="0"/>
              <a:t>5</a:t>
            </a:r>
            <a:r>
              <a:rPr lang="en-US" sz="3400" baseline="30000" dirty="0"/>
              <a:t> </a:t>
            </a:r>
            <a:r>
              <a:rPr lang="en-US" sz="3400" dirty="0"/>
              <a:t>for  John baptized with water, but you will be baptized with the Holy Spirit not many days from now.”</a:t>
            </a:r>
          </a:p>
          <a:p>
            <a:endParaRPr lang="en-US" sz="3400" dirty="0"/>
          </a:p>
        </p:txBody>
      </p:sp>
      <p:sp>
        <p:nvSpPr>
          <p:cNvPr id="13" name="Rounded Rectangular Callout 17"/>
          <p:cNvSpPr/>
          <p:nvPr/>
        </p:nvSpPr>
        <p:spPr>
          <a:xfrm>
            <a:off x="3886200" y="228600"/>
            <a:ext cx="5000253" cy="6096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solidFill>
                  <a:schemeClr val="bg1"/>
                </a:solidFill>
              </a:rPr>
              <a:t>Ready … Set … wait.</a:t>
            </a:r>
            <a:endParaRPr lang="en-US" sz="4400" b="1" i="1" dirty="0">
              <a:solidFill>
                <a:schemeClr val="bg1"/>
              </a:solidFill>
            </a:endParaRPr>
          </a:p>
        </p:txBody>
      </p:sp>
    </p:spTree>
    <p:extLst>
      <p:ext uri="{BB962C8B-B14F-4D97-AF65-F5344CB8AC3E}">
        <p14:creationId xmlns:p14="http://schemas.microsoft.com/office/powerpoint/2010/main" xmlns="" val="342080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posing for the camera&#10;&#10;Description generated with very high confidence">
            <a:extLst>
              <a:ext uri="{FF2B5EF4-FFF2-40B4-BE49-F238E27FC236}">
                <a16:creationId xmlns:a16="http://schemas.microsoft.com/office/drawing/2014/main" xmlns="" id="{44FFFE04-F070-45A1-B989-49995A5E7A6F}"/>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28302" r="43737"/>
          <a:stretch/>
        </p:blipFill>
        <p:spPr>
          <a:xfrm>
            <a:off x="0" y="0"/>
            <a:ext cx="9146053" cy="5791200"/>
          </a:xfrm>
          <a:prstGeom prst="rect">
            <a:avLst/>
          </a:prstGeom>
        </p:spPr>
      </p:pic>
      <p:sp>
        <p:nvSpPr>
          <p:cNvPr id="8" name="TextBox 7"/>
          <p:cNvSpPr txBox="1"/>
          <p:nvPr/>
        </p:nvSpPr>
        <p:spPr>
          <a:xfrm>
            <a:off x="-14656" y="5562600"/>
            <a:ext cx="9149864" cy="1295401"/>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Acts1:13</a:t>
            </a:r>
            <a:r>
              <a:rPr lang="en-US" sz="3400" baseline="30000" dirty="0"/>
              <a:t> </a:t>
            </a:r>
            <a:r>
              <a:rPr lang="en-US" sz="3400" dirty="0"/>
              <a:t>When they had entered the city, they went up to the upper room where they were staying; </a:t>
            </a:r>
            <a:endParaRPr lang="en-US" sz="3400" dirty="0">
              <a:solidFill>
                <a:srgbClr val="002060"/>
              </a:solidFill>
            </a:endParaRPr>
          </a:p>
        </p:txBody>
      </p:sp>
    </p:spTree>
    <p:extLst>
      <p:ext uri="{BB962C8B-B14F-4D97-AF65-F5344CB8AC3E}">
        <p14:creationId xmlns:p14="http://schemas.microsoft.com/office/powerpoint/2010/main" xmlns="" val="16968333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posing for the camera&#10;&#10;Description generated with very high confidence">
            <a:extLst>
              <a:ext uri="{FF2B5EF4-FFF2-40B4-BE49-F238E27FC236}">
                <a16:creationId xmlns:a16="http://schemas.microsoft.com/office/drawing/2014/main" xmlns="" id="{44FFFE04-F070-45A1-B989-49995A5E7A6F}"/>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28302" r="43737"/>
          <a:stretch/>
        </p:blipFill>
        <p:spPr>
          <a:xfrm>
            <a:off x="0" y="0"/>
            <a:ext cx="9146053" cy="5791200"/>
          </a:xfrm>
          <a:prstGeom prst="rect">
            <a:avLst/>
          </a:prstGeom>
        </p:spPr>
      </p:pic>
      <p:sp>
        <p:nvSpPr>
          <p:cNvPr id="8" name="TextBox 7"/>
          <p:cNvSpPr txBox="1"/>
          <p:nvPr/>
        </p:nvSpPr>
        <p:spPr>
          <a:xfrm>
            <a:off x="-14656" y="5562600"/>
            <a:ext cx="9149864" cy="1295401"/>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Acts1:13</a:t>
            </a:r>
            <a:r>
              <a:rPr lang="en-US" sz="3400" baseline="30000" dirty="0"/>
              <a:t> </a:t>
            </a:r>
            <a:r>
              <a:rPr lang="en-US" sz="3400" dirty="0"/>
              <a:t>When they had entered the city, they went up to the upper room where they were staying; </a:t>
            </a:r>
            <a:endParaRPr lang="en-US" sz="3400" dirty="0">
              <a:solidFill>
                <a:srgbClr val="002060"/>
              </a:solidFill>
            </a:endParaRPr>
          </a:p>
        </p:txBody>
      </p:sp>
      <p:sp>
        <p:nvSpPr>
          <p:cNvPr id="2" name="Thought Bubble: Cloud 1"/>
          <p:cNvSpPr/>
          <p:nvPr/>
        </p:nvSpPr>
        <p:spPr>
          <a:xfrm>
            <a:off x="4953000" y="76200"/>
            <a:ext cx="4106005" cy="1447800"/>
          </a:xfrm>
          <a:prstGeom prst="cloudCallout">
            <a:avLst>
              <a:gd name="adj1" fmla="val 32101"/>
              <a:gd name="adj2" fmla="val 4877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So why are we waiting again?</a:t>
            </a:r>
          </a:p>
        </p:txBody>
      </p:sp>
    </p:spTree>
    <p:extLst>
      <p:ext uri="{BB962C8B-B14F-4D97-AF65-F5344CB8AC3E}">
        <p14:creationId xmlns:p14="http://schemas.microsoft.com/office/powerpoint/2010/main" xmlns="" val="169683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posing for the camera&#10;&#10;Description generated with very high confidence">
            <a:extLst>
              <a:ext uri="{FF2B5EF4-FFF2-40B4-BE49-F238E27FC236}">
                <a16:creationId xmlns:a16="http://schemas.microsoft.com/office/drawing/2014/main" xmlns="" id="{44FFFE04-F070-45A1-B989-49995A5E7A6F}"/>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28302" r="43737"/>
          <a:stretch/>
        </p:blipFill>
        <p:spPr>
          <a:xfrm>
            <a:off x="0" y="0"/>
            <a:ext cx="9146053" cy="5791200"/>
          </a:xfrm>
          <a:prstGeom prst="rect">
            <a:avLst/>
          </a:prstGeom>
        </p:spPr>
      </p:pic>
      <p:sp>
        <p:nvSpPr>
          <p:cNvPr id="8" name="TextBox 7"/>
          <p:cNvSpPr txBox="1"/>
          <p:nvPr/>
        </p:nvSpPr>
        <p:spPr>
          <a:xfrm>
            <a:off x="-14656" y="5562600"/>
            <a:ext cx="9149864" cy="1295401"/>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Acts1:13</a:t>
            </a:r>
            <a:r>
              <a:rPr lang="en-US" sz="3400" baseline="30000" dirty="0"/>
              <a:t> </a:t>
            </a:r>
            <a:r>
              <a:rPr lang="en-US" sz="3400" dirty="0"/>
              <a:t>When they had entered the city, they went up to the upper room where they were staying; </a:t>
            </a:r>
            <a:endParaRPr lang="en-US" sz="3400" dirty="0">
              <a:solidFill>
                <a:srgbClr val="002060"/>
              </a:solidFill>
            </a:endParaRPr>
          </a:p>
        </p:txBody>
      </p:sp>
      <p:sp>
        <p:nvSpPr>
          <p:cNvPr id="2" name="Thought Bubble: Cloud 1"/>
          <p:cNvSpPr/>
          <p:nvPr/>
        </p:nvSpPr>
        <p:spPr>
          <a:xfrm>
            <a:off x="4953000" y="76200"/>
            <a:ext cx="4106005" cy="1447800"/>
          </a:xfrm>
          <a:prstGeom prst="cloudCallout">
            <a:avLst>
              <a:gd name="adj1" fmla="val 32101"/>
              <a:gd name="adj2" fmla="val 4877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So why are we waiting again?</a:t>
            </a:r>
          </a:p>
        </p:txBody>
      </p:sp>
      <p:sp>
        <p:nvSpPr>
          <p:cNvPr id="13" name="Thought Bubble: Cloud 12"/>
          <p:cNvSpPr/>
          <p:nvPr/>
        </p:nvSpPr>
        <p:spPr>
          <a:xfrm>
            <a:off x="30480" y="228600"/>
            <a:ext cx="4953000" cy="1447800"/>
          </a:xfrm>
          <a:prstGeom prst="cloudCallout">
            <a:avLst>
              <a:gd name="adj1" fmla="val -15744"/>
              <a:gd name="adj2" fmla="val 7922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Isn’t this a waste of time?</a:t>
            </a:r>
          </a:p>
        </p:txBody>
      </p:sp>
    </p:spTree>
    <p:extLst>
      <p:ext uri="{BB962C8B-B14F-4D97-AF65-F5344CB8AC3E}">
        <p14:creationId xmlns:p14="http://schemas.microsoft.com/office/powerpoint/2010/main" xmlns="" val="169683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posing for the camera&#10;&#10;Description generated with very high confidence">
            <a:extLst>
              <a:ext uri="{FF2B5EF4-FFF2-40B4-BE49-F238E27FC236}">
                <a16:creationId xmlns:a16="http://schemas.microsoft.com/office/drawing/2014/main" xmlns="" id="{44FFFE04-F070-45A1-B989-49995A5E7A6F}"/>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28302" r="43737"/>
          <a:stretch/>
        </p:blipFill>
        <p:spPr>
          <a:xfrm>
            <a:off x="0" y="0"/>
            <a:ext cx="9146053" cy="5791200"/>
          </a:xfrm>
          <a:prstGeom prst="rect">
            <a:avLst/>
          </a:prstGeom>
        </p:spPr>
      </p:pic>
      <p:sp>
        <p:nvSpPr>
          <p:cNvPr id="8" name="TextBox 7"/>
          <p:cNvSpPr txBox="1"/>
          <p:nvPr/>
        </p:nvSpPr>
        <p:spPr>
          <a:xfrm>
            <a:off x="-14656" y="5562600"/>
            <a:ext cx="9149864" cy="1295401"/>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Acts1:13</a:t>
            </a:r>
            <a:r>
              <a:rPr lang="en-US" sz="3400" baseline="30000" dirty="0"/>
              <a:t> </a:t>
            </a:r>
            <a:r>
              <a:rPr lang="en-US" sz="3400" dirty="0"/>
              <a:t>When they had entered the city, they went up to the upper room where they were staying; </a:t>
            </a:r>
            <a:endParaRPr lang="en-US" sz="3400" dirty="0">
              <a:solidFill>
                <a:srgbClr val="002060"/>
              </a:solidFill>
            </a:endParaRPr>
          </a:p>
        </p:txBody>
      </p:sp>
      <p:sp>
        <p:nvSpPr>
          <p:cNvPr id="2" name="Thought Bubble: Cloud 1"/>
          <p:cNvSpPr/>
          <p:nvPr/>
        </p:nvSpPr>
        <p:spPr>
          <a:xfrm>
            <a:off x="4953000" y="76200"/>
            <a:ext cx="4106005" cy="1447800"/>
          </a:xfrm>
          <a:prstGeom prst="cloudCallout">
            <a:avLst>
              <a:gd name="adj1" fmla="val 32101"/>
              <a:gd name="adj2" fmla="val 4877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So why are we waiting again?</a:t>
            </a:r>
          </a:p>
        </p:txBody>
      </p:sp>
      <p:sp>
        <p:nvSpPr>
          <p:cNvPr id="12" name="Thought Bubble: Cloud 11"/>
          <p:cNvSpPr/>
          <p:nvPr/>
        </p:nvSpPr>
        <p:spPr>
          <a:xfrm>
            <a:off x="3962400" y="1600200"/>
            <a:ext cx="4953000" cy="1447800"/>
          </a:xfrm>
          <a:prstGeom prst="cloudCallout">
            <a:avLst>
              <a:gd name="adj1" fmla="val 28339"/>
              <a:gd name="adj2" fmla="val 6557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So, we can’t do anything?</a:t>
            </a:r>
          </a:p>
        </p:txBody>
      </p:sp>
      <p:sp>
        <p:nvSpPr>
          <p:cNvPr id="13" name="Thought Bubble: Cloud 12"/>
          <p:cNvSpPr/>
          <p:nvPr/>
        </p:nvSpPr>
        <p:spPr>
          <a:xfrm>
            <a:off x="30480" y="228600"/>
            <a:ext cx="4953000" cy="1447800"/>
          </a:xfrm>
          <a:prstGeom prst="cloudCallout">
            <a:avLst>
              <a:gd name="adj1" fmla="val -15744"/>
              <a:gd name="adj2" fmla="val 7922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Isn’t this a waste of time?</a:t>
            </a:r>
          </a:p>
        </p:txBody>
      </p:sp>
    </p:spTree>
    <p:extLst>
      <p:ext uri="{BB962C8B-B14F-4D97-AF65-F5344CB8AC3E}">
        <p14:creationId xmlns:p14="http://schemas.microsoft.com/office/powerpoint/2010/main" xmlns="" val="169683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posing for the camera&#10;&#10;Description generated with very high confidence">
            <a:extLst>
              <a:ext uri="{FF2B5EF4-FFF2-40B4-BE49-F238E27FC236}">
                <a16:creationId xmlns:a16="http://schemas.microsoft.com/office/drawing/2014/main" xmlns="" id="{44FFFE04-F070-45A1-B989-49995A5E7A6F}"/>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28302" r="43737"/>
          <a:stretch/>
        </p:blipFill>
        <p:spPr>
          <a:xfrm>
            <a:off x="0" y="0"/>
            <a:ext cx="9146053" cy="5791200"/>
          </a:xfrm>
          <a:prstGeom prst="rect">
            <a:avLst/>
          </a:prstGeom>
        </p:spPr>
      </p:pic>
      <p:sp>
        <p:nvSpPr>
          <p:cNvPr id="8" name="TextBox 7"/>
          <p:cNvSpPr txBox="1"/>
          <p:nvPr/>
        </p:nvSpPr>
        <p:spPr>
          <a:xfrm>
            <a:off x="-14656" y="5562600"/>
            <a:ext cx="9149864" cy="1295401"/>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Acts1:13</a:t>
            </a:r>
            <a:r>
              <a:rPr lang="en-US" sz="3400" baseline="30000" dirty="0"/>
              <a:t> </a:t>
            </a:r>
            <a:r>
              <a:rPr lang="en-US" sz="3400" dirty="0"/>
              <a:t>When they had entered the city, they went up to the upper room where they were staying; </a:t>
            </a:r>
            <a:endParaRPr lang="en-US" sz="3400" dirty="0">
              <a:solidFill>
                <a:srgbClr val="002060"/>
              </a:solidFill>
            </a:endParaRPr>
          </a:p>
        </p:txBody>
      </p:sp>
      <p:sp>
        <p:nvSpPr>
          <p:cNvPr id="2" name="Thought Bubble: Cloud 1"/>
          <p:cNvSpPr/>
          <p:nvPr/>
        </p:nvSpPr>
        <p:spPr>
          <a:xfrm>
            <a:off x="4953000" y="76200"/>
            <a:ext cx="4106005" cy="1447800"/>
          </a:xfrm>
          <a:prstGeom prst="cloudCallout">
            <a:avLst>
              <a:gd name="adj1" fmla="val 32101"/>
              <a:gd name="adj2" fmla="val 4877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So why are we waiting again?</a:t>
            </a:r>
          </a:p>
        </p:txBody>
      </p:sp>
      <p:sp>
        <p:nvSpPr>
          <p:cNvPr id="12" name="Thought Bubble: Cloud 11"/>
          <p:cNvSpPr/>
          <p:nvPr/>
        </p:nvSpPr>
        <p:spPr>
          <a:xfrm>
            <a:off x="3962400" y="1600200"/>
            <a:ext cx="4953000" cy="1447800"/>
          </a:xfrm>
          <a:prstGeom prst="cloudCallout">
            <a:avLst>
              <a:gd name="adj1" fmla="val 28339"/>
              <a:gd name="adj2" fmla="val 6557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So, we can’t do anything?</a:t>
            </a:r>
          </a:p>
        </p:txBody>
      </p:sp>
      <p:sp>
        <p:nvSpPr>
          <p:cNvPr id="13" name="Thought Bubble: Cloud 12"/>
          <p:cNvSpPr/>
          <p:nvPr/>
        </p:nvSpPr>
        <p:spPr>
          <a:xfrm>
            <a:off x="30480" y="228600"/>
            <a:ext cx="4953000" cy="1447800"/>
          </a:xfrm>
          <a:prstGeom prst="cloudCallout">
            <a:avLst>
              <a:gd name="adj1" fmla="val -15744"/>
              <a:gd name="adj2" fmla="val 7922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Isn’t this a waste of time?</a:t>
            </a:r>
          </a:p>
        </p:txBody>
      </p:sp>
      <p:sp>
        <p:nvSpPr>
          <p:cNvPr id="15" name="Thought Bubble: Cloud 14"/>
          <p:cNvSpPr/>
          <p:nvPr/>
        </p:nvSpPr>
        <p:spPr>
          <a:xfrm>
            <a:off x="228600" y="2209800"/>
            <a:ext cx="4953000" cy="1447800"/>
          </a:xfrm>
          <a:prstGeom prst="cloudCallout">
            <a:avLst>
              <a:gd name="adj1" fmla="val -26892"/>
              <a:gd name="adj2" fmla="val 7456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How long did he say?</a:t>
            </a:r>
          </a:p>
        </p:txBody>
      </p:sp>
    </p:spTree>
    <p:extLst>
      <p:ext uri="{BB962C8B-B14F-4D97-AF65-F5344CB8AC3E}">
        <p14:creationId xmlns:p14="http://schemas.microsoft.com/office/powerpoint/2010/main" xmlns="" val="169683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posing for the camera&#10;&#10;Description generated with very high confidence">
            <a:extLst>
              <a:ext uri="{FF2B5EF4-FFF2-40B4-BE49-F238E27FC236}">
                <a16:creationId xmlns:a16="http://schemas.microsoft.com/office/drawing/2014/main" xmlns="" id="{44FFFE04-F070-45A1-B989-49995A5E7A6F}"/>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28302" r="43737"/>
          <a:stretch/>
        </p:blipFill>
        <p:spPr>
          <a:xfrm>
            <a:off x="0" y="0"/>
            <a:ext cx="9146053" cy="5791200"/>
          </a:xfrm>
          <a:prstGeom prst="rect">
            <a:avLst/>
          </a:prstGeom>
        </p:spPr>
      </p:pic>
      <p:sp>
        <p:nvSpPr>
          <p:cNvPr id="8" name="TextBox 7"/>
          <p:cNvSpPr txBox="1"/>
          <p:nvPr/>
        </p:nvSpPr>
        <p:spPr>
          <a:xfrm>
            <a:off x="-14656" y="5562600"/>
            <a:ext cx="9149864" cy="1295401"/>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Acts1:13</a:t>
            </a:r>
            <a:r>
              <a:rPr lang="en-US" sz="3400" baseline="30000" dirty="0"/>
              <a:t> </a:t>
            </a:r>
            <a:r>
              <a:rPr lang="en-US" sz="3400" dirty="0"/>
              <a:t>When they had entered the city, they went up to the upper room where they were staying; </a:t>
            </a:r>
            <a:endParaRPr lang="en-US" sz="3400" dirty="0">
              <a:solidFill>
                <a:srgbClr val="002060"/>
              </a:solidFill>
            </a:endParaRPr>
          </a:p>
        </p:txBody>
      </p:sp>
      <p:sp>
        <p:nvSpPr>
          <p:cNvPr id="2" name="Thought Bubble: Cloud 1"/>
          <p:cNvSpPr/>
          <p:nvPr/>
        </p:nvSpPr>
        <p:spPr>
          <a:xfrm>
            <a:off x="4953000" y="76200"/>
            <a:ext cx="4106005" cy="1447800"/>
          </a:xfrm>
          <a:prstGeom prst="cloudCallout">
            <a:avLst>
              <a:gd name="adj1" fmla="val 32101"/>
              <a:gd name="adj2" fmla="val 4877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So why are we waiting again?</a:t>
            </a:r>
          </a:p>
        </p:txBody>
      </p:sp>
      <p:sp>
        <p:nvSpPr>
          <p:cNvPr id="12" name="Thought Bubble: Cloud 11"/>
          <p:cNvSpPr/>
          <p:nvPr/>
        </p:nvSpPr>
        <p:spPr>
          <a:xfrm>
            <a:off x="3962400" y="1600200"/>
            <a:ext cx="4953000" cy="1447800"/>
          </a:xfrm>
          <a:prstGeom prst="cloudCallout">
            <a:avLst>
              <a:gd name="adj1" fmla="val 28339"/>
              <a:gd name="adj2" fmla="val 6557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So, we can’t do anything?</a:t>
            </a:r>
          </a:p>
        </p:txBody>
      </p:sp>
      <p:sp>
        <p:nvSpPr>
          <p:cNvPr id="13" name="Thought Bubble: Cloud 12"/>
          <p:cNvSpPr/>
          <p:nvPr/>
        </p:nvSpPr>
        <p:spPr>
          <a:xfrm>
            <a:off x="30480" y="228600"/>
            <a:ext cx="4953000" cy="1447800"/>
          </a:xfrm>
          <a:prstGeom prst="cloudCallout">
            <a:avLst>
              <a:gd name="adj1" fmla="val -15744"/>
              <a:gd name="adj2" fmla="val 7922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Isn’t this a waste of time?</a:t>
            </a:r>
          </a:p>
        </p:txBody>
      </p:sp>
      <p:sp>
        <p:nvSpPr>
          <p:cNvPr id="14" name="Thought Bubble: Cloud 13"/>
          <p:cNvSpPr/>
          <p:nvPr/>
        </p:nvSpPr>
        <p:spPr>
          <a:xfrm>
            <a:off x="4191000" y="3200400"/>
            <a:ext cx="4953000" cy="1447800"/>
          </a:xfrm>
          <a:prstGeom prst="cloudCallout">
            <a:avLst>
              <a:gd name="adj1" fmla="val -17141"/>
              <a:gd name="adj2" fmla="val 8407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Nothing’s going to happen … is it?</a:t>
            </a:r>
          </a:p>
        </p:txBody>
      </p:sp>
      <p:sp>
        <p:nvSpPr>
          <p:cNvPr id="15" name="Thought Bubble: Cloud 14"/>
          <p:cNvSpPr/>
          <p:nvPr/>
        </p:nvSpPr>
        <p:spPr>
          <a:xfrm>
            <a:off x="228600" y="2209800"/>
            <a:ext cx="4953000" cy="1447800"/>
          </a:xfrm>
          <a:prstGeom prst="cloudCallout">
            <a:avLst>
              <a:gd name="adj1" fmla="val -26892"/>
              <a:gd name="adj2" fmla="val 7456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How long did he say?</a:t>
            </a:r>
          </a:p>
        </p:txBody>
      </p:sp>
    </p:spTree>
    <p:extLst>
      <p:ext uri="{BB962C8B-B14F-4D97-AF65-F5344CB8AC3E}">
        <p14:creationId xmlns:p14="http://schemas.microsoft.com/office/powerpoint/2010/main" xmlns="" val="169683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xmlns="" val="0"/>
              </a:ext>
            </a:extLst>
          </a:blip>
          <a:srcRect r="9775"/>
          <a:stretch/>
        </p:blipFill>
        <p:spPr>
          <a:xfrm>
            <a:off x="8791" y="0"/>
            <a:ext cx="9144000" cy="5410310"/>
          </a:xfrm>
          <a:prstGeom prst="rect">
            <a:avLst/>
          </a:prstGeom>
        </p:spPr>
      </p:pic>
      <p:sp>
        <p:nvSpPr>
          <p:cNvPr id="5" name="TextBox 4"/>
          <p:cNvSpPr txBox="1"/>
          <p:nvPr/>
        </p:nvSpPr>
        <p:spPr>
          <a:xfrm>
            <a:off x="11722" y="4614610"/>
            <a:ext cx="9132278" cy="2243390"/>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8 </a:t>
            </a:r>
            <a:r>
              <a:rPr lang="en-US" sz="3400" b="1" u="sng" dirty="0">
                <a:solidFill>
                  <a:srgbClr val="002060"/>
                </a:solidFill>
              </a:rPr>
              <a:t>but</a:t>
            </a:r>
            <a:r>
              <a:rPr lang="en-US" sz="3400" dirty="0"/>
              <a:t> you will receive power when the Holy Spirit has come upon you; and you shall be My witnesses both in Jerusalem, and in all Judea and Samaria, and even to the remotest part of the earth.”</a:t>
            </a:r>
          </a:p>
        </p:txBody>
      </p:sp>
      <p:sp>
        <p:nvSpPr>
          <p:cNvPr id="10" name="TextBox 9"/>
          <p:cNvSpPr txBox="1"/>
          <p:nvPr/>
        </p:nvSpPr>
        <p:spPr>
          <a:xfrm>
            <a:off x="11722" y="4614610"/>
            <a:ext cx="9132278" cy="2243390"/>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Acts1:8 </a:t>
            </a:r>
            <a:r>
              <a:rPr lang="en-US" sz="3400" dirty="0"/>
              <a:t>you will receive power when the Holy Spirit has come upon </a:t>
            </a:r>
            <a:r>
              <a:rPr lang="en-US" sz="3300" dirty="0"/>
              <a:t>you</a:t>
            </a:r>
            <a:r>
              <a:rPr lang="en-US" sz="3400" dirty="0"/>
              <a:t>; and </a:t>
            </a:r>
            <a:r>
              <a:rPr lang="en-US" sz="3300" dirty="0"/>
              <a:t>you</a:t>
            </a:r>
            <a:r>
              <a:rPr lang="en-US" sz="3400" dirty="0"/>
              <a:t> shall be My witnesses both in Jerusalem, and in all Judea and Samaria, and even to the remotest part of the earth.”</a:t>
            </a:r>
          </a:p>
        </p:txBody>
      </p:sp>
      <p:sp>
        <p:nvSpPr>
          <p:cNvPr id="6" name="TextBox 5"/>
          <p:cNvSpPr txBox="1"/>
          <p:nvPr/>
        </p:nvSpPr>
        <p:spPr>
          <a:xfrm>
            <a:off x="11722" y="4614610"/>
            <a:ext cx="9132278" cy="2243390"/>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Acts1:8 </a:t>
            </a:r>
            <a:r>
              <a:rPr lang="en-US" sz="3400" b="1" u="sng" dirty="0">
                <a:solidFill>
                  <a:srgbClr val="002060"/>
                </a:solidFill>
              </a:rPr>
              <a:t>you will receive power</a:t>
            </a:r>
            <a:r>
              <a:rPr lang="en-US" sz="3400" dirty="0"/>
              <a:t> when the Holy Spirit has come upon </a:t>
            </a:r>
            <a:r>
              <a:rPr lang="en-US" sz="3300" dirty="0"/>
              <a:t>you</a:t>
            </a:r>
            <a:r>
              <a:rPr lang="en-US" sz="3400" dirty="0"/>
              <a:t>; and </a:t>
            </a:r>
            <a:r>
              <a:rPr lang="en-US" sz="3300" dirty="0"/>
              <a:t>you</a:t>
            </a:r>
            <a:r>
              <a:rPr lang="en-US" sz="3400" dirty="0"/>
              <a:t> shall be My witnesses both in Jerusalem, and in all Judea and Samaria, and even to the remotest part of the earth.”</a:t>
            </a:r>
          </a:p>
        </p:txBody>
      </p:sp>
    </p:spTree>
    <p:extLst>
      <p:ext uri="{BB962C8B-B14F-4D97-AF65-F5344CB8AC3E}">
        <p14:creationId xmlns:p14="http://schemas.microsoft.com/office/powerpoint/2010/main" xmlns="" val="142007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posing for the camera&#10;&#10;Description generated with very high confidence">
            <a:extLst>
              <a:ext uri="{FF2B5EF4-FFF2-40B4-BE49-F238E27FC236}">
                <a16:creationId xmlns:a16="http://schemas.microsoft.com/office/drawing/2014/main" xmlns="" id="{44FFFE04-F070-45A1-B989-49995A5E7A6F}"/>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28302" r="43737"/>
          <a:stretch/>
        </p:blipFill>
        <p:spPr>
          <a:xfrm>
            <a:off x="0" y="0"/>
            <a:ext cx="9146053" cy="5791200"/>
          </a:xfrm>
          <a:prstGeom prst="rect">
            <a:avLst/>
          </a:prstGeom>
        </p:spPr>
      </p:pic>
      <p:sp>
        <p:nvSpPr>
          <p:cNvPr id="8" name="TextBox 7"/>
          <p:cNvSpPr txBox="1"/>
          <p:nvPr/>
        </p:nvSpPr>
        <p:spPr>
          <a:xfrm>
            <a:off x="-14656" y="5562600"/>
            <a:ext cx="9149864" cy="1295401"/>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Acts1:13</a:t>
            </a:r>
            <a:r>
              <a:rPr lang="en-US" sz="3400" baseline="30000" dirty="0"/>
              <a:t> </a:t>
            </a:r>
            <a:r>
              <a:rPr lang="en-US" sz="3400" dirty="0"/>
              <a:t>When they had entered the city, they went up to the upper room where they were staying; </a:t>
            </a:r>
            <a:endParaRPr lang="en-US" sz="3400" dirty="0">
              <a:solidFill>
                <a:srgbClr val="002060"/>
              </a:solidFill>
            </a:endParaRPr>
          </a:p>
        </p:txBody>
      </p:sp>
      <p:sp>
        <p:nvSpPr>
          <p:cNvPr id="2" name="Thought Bubble: Cloud 1"/>
          <p:cNvSpPr/>
          <p:nvPr/>
        </p:nvSpPr>
        <p:spPr>
          <a:xfrm>
            <a:off x="4953000" y="76200"/>
            <a:ext cx="4106005" cy="1447800"/>
          </a:xfrm>
          <a:prstGeom prst="cloudCallout">
            <a:avLst>
              <a:gd name="adj1" fmla="val 32101"/>
              <a:gd name="adj2" fmla="val 4877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So why are we waiting again?</a:t>
            </a:r>
          </a:p>
        </p:txBody>
      </p:sp>
      <p:sp>
        <p:nvSpPr>
          <p:cNvPr id="16" name="Rounded Rectangular Callout 17"/>
          <p:cNvSpPr/>
          <p:nvPr/>
        </p:nvSpPr>
        <p:spPr>
          <a:xfrm>
            <a:off x="-228600" y="5486400"/>
            <a:ext cx="9525000" cy="13716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Nobody likes waiting</a:t>
            </a:r>
          </a:p>
        </p:txBody>
      </p:sp>
      <p:sp>
        <p:nvSpPr>
          <p:cNvPr id="12" name="Thought Bubble: Cloud 11"/>
          <p:cNvSpPr/>
          <p:nvPr/>
        </p:nvSpPr>
        <p:spPr>
          <a:xfrm>
            <a:off x="3962400" y="1600200"/>
            <a:ext cx="4953000" cy="1447800"/>
          </a:xfrm>
          <a:prstGeom prst="cloudCallout">
            <a:avLst>
              <a:gd name="adj1" fmla="val 28339"/>
              <a:gd name="adj2" fmla="val 6557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So, we can’t do anything?</a:t>
            </a:r>
          </a:p>
        </p:txBody>
      </p:sp>
      <p:sp>
        <p:nvSpPr>
          <p:cNvPr id="13" name="Thought Bubble: Cloud 12"/>
          <p:cNvSpPr/>
          <p:nvPr/>
        </p:nvSpPr>
        <p:spPr>
          <a:xfrm>
            <a:off x="30480" y="228600"/>
            <a:ext cx="4953000" cy="1447800"/>
          </a:xfrm>
          <a:prstGeom prst="cloudCallout">
            <a:avLst>
              <a:gd name="adj1" fmla="val -15744"/>
              <a:gd name="adj2" fmla="val 7922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Isn’t this a waste of time?</a:t>
            </a:r>
          </a:p>
        </p:txBody>
      </p:sp>
      <p:sp>
        <p:nvSpPr>
          <p:cNvPr id="14" name="Thought Bubble: Cloud 13"/>
          <p:cNvSpPr/>
          <p:nvPr/>
        </p:nvSpPr>
        <p:spPr>
          <a:xfrm>
            <a:off x="4191000" y="3200400"/>
            <a:ext cx="4953000" cy="1447800"/>
          </a:xfrm>
          <a:prstGeom prst="cloudCallout">
            <a:avLst>
              <a:gd name="adj1" fmla="val -17141"/>
              <a:gd name="adj2" fmla="val 8407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Nothing’s going to happen … is it?</a:t>
            </a:r>
          </a:p>
        </p:txBody>
      </p:sp>
      <p:sp>
        <p:nvSpPr>
          <p:cNvPr id="15" name="Thought Bubble: Cloud 14"/>
          <p:cNvSpPr/>
          <p:nvPr/>
        </p:nvSpPr>
        <p:spPr>
          <a:xfrm>
            <a:off x="228600" y="2209800"/>
            <a:ext cx="4953000" cy="1447800"/>
          </a:xfrm>
          <a:prstGeom prst="cloudCallout">
            <a:avLst>
              <a:gd name="adj1" fmla="val -26892"/>
              <a:gd name="adj2" fmla="val 7456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How long did he say?</a:t>
            </a:r>
          </a:p>
        </p:txBody>
      </p:sp>
    </p:spTree>
    <p:extLst>
      <p:ext uri="{BB962C8B-B14F-4D97-AF65-F5344CB8AC3E}">
        <p14:creationId xmlns:p14="http://schemas.microsoft.com/office/powerpoint/2010/main" xmlns="" val="169683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2" grpId="0" animBg="1"/>
      <p:bldP spid="13"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30" y="0"/>
            <a:ext cx="9141069" cy="6094046"/>
          </a:xfrm>
          <a:prstGeom prst="rect">
            <a:avLst/>
          </a:prstGeom>
        </p:spPr>
      </p:pic>
      <p:sp>
        <p:nvSpPr>
          <p:cNvPr id="12" name="Rounded Rectangular Callout 17"/>
          <p:cNvSpPr/>
          <p:nvPr/>
        </p:nvSpPr>
        <p:spPr>
          <a:xfrm>
            <a:off x="609600" y="152400"/>
            <a:ext cx="8229600" cy="685801"/>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solidFill>
                  <a:schemeClr val="tx1"/>
                </a:solidFill>
              </a:rPr>
              <a:t>And yet in this life, we have to wait a lot</a:t>
            </a:r>
          </a:p>
        </p:txBody>
      </p:sp>
      <p:sp>
        <p:nvSpPr>
          <p:cNvPr id="7" name="Rounded Rectangular Callout 17"/>
          <p:cNvSpPr/>
          <p:nvPr/>
        </p:nvSpPr>
        <p:spPr>
          <a:xfrm>
            <a:off x="-228600" y="5486400"/>
            <a:ext cx="9525000" cy="13716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Nobody likes waiting</a:t>
            </a:r>
          </a:p>
        </p:txBody>
      </p:sp>
    </p:spTree>
    <p:extLst>
      <p:ext uri="{BB962C8B-B14F-4D97-AF65-F5344CB8AC3E}">
        <p14:creationId xmlns:p14="http://schemas.microsoft.com/office/powerpoint/2010/main" xmlns="" val="201670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xit"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30" y="0"/>
            <a:ext cx="9141069" cy="6094046"/>
          </a:xfrm>
          <a:prstGeom prst="rect">
            <a:avLst/>
          </a:prstGeom>
        </p:spPr>
      </p:pic>
      <p:sp>
        <p:nvSpPr>
          <p:cNvPr id="12" name="Rounded Rectangular Callout 17"/>
          <p:cNvSpPr/>
          <p:nvPr/>
        </p:nvSpPr>
        <p:spPr>
          <a:xfrm>
            <a:off x="609600" y="152400"/>
            <a:ext cx="8229600" cy="685801"/>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solidFill>
                  <a:schemeClr val="tx1"/>
                </a:solidFill>
              </a:rPr>
              <a:t>And yet in this life, we have to wait a lot</a:t>
            </a:r>
          </a:p>
        </p:txBody>
      </p:sp>
      <p:sp>
        <p:nvSpPr>
          <p:cNvPr id="7" name="Rounded Rectangular Callout 17"/>
          <p:cNvSpPr/>
          <p:nvPr/>
        </p:nvSpPr>
        <p:spPr>
          <a:xfrm>
            <a:off x="-228600" y="5486400"/>
            <a:ext cx="9525000" cy="13716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Nobody likes waiting</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Tree>
    <p:extLst>
      <p:ext uri="{BB962C8B-B14F-4D97-AF65-F5344CB8AC3E}">
        <p14:creationId xmlns:p14="http://schemas.microsoft.com/office/powerpoint/2010/main" xmlns="" val="201670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1" presetClass="exit"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30" y="0"/>
            <a:ext cx="9141069" cy="6094046"/>
          </a:xfrm>
          <a:prstGeom prst="rect">
            <a:avLst/>
          </a:prstGeom>
        </p:spPr>
      </p:pic>
      <p:sp>
        <p:nvSpPr>
          <p:cNvPr id="12" name="Rounded Rectangular Callout 17"/>
          <p:cNvSpPr/>
          <p:nvPr/>
        </p:nvSpPr>
        <p:spPr>
          <a:xfrm>
            <a:off x="609600" y="152400"/>
            <a:ext cx="8229600" cy="685801"/>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solidFill>
                  <a:schemeClr val="tx1"/>
                </a:solidFill>
              </a:rPr>
              <a:t>And yet in this life, we have to wait a lot</a:t>
            </a:r>
          </a:p>
        </p:txBody>
      </p:sp>
      <p:sp>
        <p:nvSpPr>
          <p:cNvPr id="18" name="TextBox 17"/>
          <p:cNvSpPr txBox="1"/>
          <p:nvPr/>
        </p:nvSpPr>
        <p:spPr>
          <a:xfrm>
            <a:off x="76200" y="2362089"/>
            <a:ext cx="8943302" cy="2667111"/>
          </a:xfrm>
          <a:prstGeom prst="rect">
            <a:avLst/>
          </a:prstGeom>
          <a:solidFill>
            <a:schemeClr val="accent1"/>
          </a:solidFill>
          <a:ln>
            <a:solidFill>
              <a:schemeClr val="bg2"/>
            </a:solidFill>
          </a:ln>
        </p:spPr>
        <p:txBody>
          <a:bodyPr wrap="square">
            <a:noAutofit/>
          </a:bodyPr>
          <a:lstStyle/>
          <a:p>
            <a:r>
              <a:rPr lang="en-US" sz="3400" b="1" dirty="0">
                <a:solidFill>
                  <a:schemeClr val="bg1"/>
                </a:solidFill>
              </a:rPr>
              <a:t>“waiting is living through those moments when you do not understand what God is doing and you have no power to change your circumstances for the better”</a:t>
            </a:r>
          </a:p>
          <a:p>
            <a:pPr algn="r"/>
            <a:r>
              <a:rPr lang="en-US" sz="2800" b="1" dirty="0">
                <a:solidFill>
                  <a:schemeClr val="bg1"/>
                </a:solidFill>
              </a:rPr>
              <a:t>- Paul Tripp, </a:t>
            </a:r>
            <a:r>
              <a:rPr lang="en-US" sz="2800" b="1" i="1" dirty="0">
                <a:solidFill>
                  <a:schemeClr val="bg1"/>
                </a:solidFill>
              </a:rPr>
              <a:t>Broken Down House</a:t>
            </a:r>
            <a:r>
              <a:rPr lang="en-US" sz="2800" b="1" dirty="0">
                <a:solidFill>
                  <a:schemeClr val="bg1"/>
                </a:solidFill>
              </a:rPr>
              <a:t>, 114</a:t>
            </a:r>
          </a:p>
          <a:p>
            <a:endParaRPr lang="en-US" sz="3400" dirty="0"/>
          </a:p>
        </p:txBody>
      </p:sp>
      <p:sp>
        <p:nvSpPr>
          <p:cNvPr id="7" name="Rounded Rectangular Callout 17"/>
          <p:cNvSpPr/>
          <p:nvPr/>
        </p:nvSpPr>
        <p:spPr>
          <a:xfrm>
            <a:off x="-228600" y="5486400"/>
            <a:ext cx="9525000" cy="13716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Nobody likes waiting</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Tree>
    <p:extLst>
      <p:ext uri="{BB962C8B-B14F-4D97-AF65-F5344CB8AC3E}">
        <p14:creationId xmlns:p14="http://schemas.microsoft.com/office/powerpoint/2010/main" xmlns="" val="201670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1" presetClass="exit"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P spid="7"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30" y="0"/>
            <a:ext cx="9141069" cy="6094046"/>
          </a:xfrm>
          <a:prstGeom prst="rect">
            <a:avLst/>
          </a:prstGeom>
        </p:spPr>
      </p:pic>
      <p:sp>
        <p:nvSpPr>
          <p:cNvPr id="16" name="Rounded Rectangular Callout 17"/>
          <p:cNvSpPr/>
          <p:nvPr/>
        </p:nvSpPr>
        <p:spPr>
          <a:xfrm>
            <a:off x="-228600" y="5562600"/>
            <a:ext cx="9525000" cy="12954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sucks.</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
        <p:nvSpPr>
          <p:cNvPr id="8" name="Rounded Rectangular Callout 17"/>
          <p:cNvSpPr/>
          <p:nvPr/>
        </p:nvSpPr>
        <p:spPr>
          <a:xfrm>
            <a:off x="228600" y="838200"/>
            <a:ext cx="3733800" cy="685801"/>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tx1"/>
                </a:solidFill>
              </a:rPr>
              <a:t>We wait on God to deliver on promises He has made in scripture</a:t>
            </a:r>
          </a:p>
        </p:txBody>
      </p:sp>
    </p:spTree>
    <p:extLst>
      <p:ext uri="{BB962C8B-B14F-4D97-AF65-F5344CB8AC3E}">
        <p14:creationId xmlns:p14="http://schemas.microsoft.com/office/powerpoint/2010/main" xmlns="" val="218839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30" y="0"/>
            <a:ext cx="9141069" cy="6094046"/>
          </a:xfrm>
          <a:prstGeom prst="rect">
            <a:avLst/>
          </a:prstGeom>
        </p:spPr>
      </p:pic>
      <p:sp>
        <p:nvSpPr>
          <p:cNvPr id="12" name="Rounded Rectangular Callout 17"/>
          <p:cNvSpPr/>
          <p:nvPr/>
        </p:nvSpPr>
        <p:spPr>
          <a:xfrm>
            <a:off x="4419600" y="304800"/>
            <a:ext cx="4648200" cy="685801"/>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tx1"/>
                </a:solidFill>
              </a:rPr>
              <a:t>We wait through times of confusion</a:t>
            </a:r>
          </a:p>
        </p:txBody>
      </p:sp>
      <p:sp>
        <p:nvSpPr>
          <p:cNvPr id="16" name="Rounded Rectangular Callout 17"/>
          <p:cNvSpPr/>
          <p:nvPr/>
        </p:nvSpPr>
        <p:spPr>
          <a:xfrm>
            <a:off x="-228600" y="5562600"/>
            <a:ext cx="9525000" cy="12954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sucks.</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
        <p:nvSpPr>
          <p:cNvPr id="8" name="Rounded Rectangular Callout 17"/>
          <p:cNvSpPr/>
          <p:nvPr/>
        </p:nvSpPr>
        <p:spPr>
          <a:xfrm>
            <a:off x="228600" y="838200"/>
            <a:ext cx="3733800" cy="685801"/>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tx1"/>
                </a:solidFill>
              </a:rPr>
              <a:t>We wait on God to deliver on promises He has made in scripture</a:t>
            </a:r>
          </a:p>
        </p:txBody>
      </p:sp>
    </p:spTree>
    <p:extLst>
      <p:ext uri="{BB962C8B-B14F-4D97-AF65-F5344CB8AC3E}">
        <p14:creationId xmlns:p14="http://schemas.microsoft.com/office/powerpoint/2010/main" xmlns="" val="218839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30" y="0"/>
            <a:ext cx="9141069" cy="6094046"/>
          </a:xfrm>
          <a:prstGeom prst="rect">
            <a:avLst/>
          </a:prstGeom>
        </p:spPr>
      </p:pic>
      <p:sp>
        <p:nvSpPr>
          <p:cNvPr id="12" name="Rounded Rectangular Callout 17"/>
          <p:cNvSpPr/>
          <p:nvPr/>
        </p:nvSpPr>
        <p:spPr>
          <a:xfrm>
            <a:off x="4419600" y="304800"/>
            <a:ext cx="4648200" cy="685801"/>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tx1"/>
                </a:solidFill>
              </a:rPr>
              <a:t>We wait through times of confusion</a:t>
            </a:r>
          </a:p>
        </p:txBody>
      </p:sp>
      <p:sp>
        <p:nvSpPr>
          <p:cNvPr id="16" name="Rounded Rectangular Callout 17"/>
          <p:cNvSpPr/>
          <p:nvPr/>
        </p:nvSpPr>
        <p:spPr>
          <a:xfrm>
            <a:off x="-228600" y="5562600"/>
            <a:ext cx="9525000" cy="12954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sucks.</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
        <p:nvSpPr>
          <p:cNvPr id="6" name="Rounded Rectangular Callout 17"/>
          <p:cNvSpPr/>
          <p:nvPr/>
        </p:nvSpPr>
        <p:spPr>
          <a:xfrm>
            <a:off x="5257800" y="1371600"/>
            <a:ext cx="3124200" cy="685801"/>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tx1"/>
                </a:solidFill>
              </a:rPr>
              <a:t>… for something to change</a:t>
            </a:r>
          </a:p>
        </p:txBody>
      </p:sp>
      <p:sp>
        <p:nvSpPr>
          <p:cNvPr id="8" name="Rounded Rectangular Callout 17"/>
          <p:cNvSpPr/>
          <p:nvPr/>
        </p:nvSpPr>
        <p:spPr>
          <a:xfrm>
            <a:off x="228600" y="838200"/>
            <a:ext cx="3733800" cy="685801"/>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tx1"/>
                </a:solidFill>
              </a:rPr>
              <a:t>We wait on God to deliver on promises He has made in scripture</a:t>
            </a:r>
          </a:p>
        </p:txBody>
      </p:sp>
    </p:spTree>
    <p:extLst>
      <p:ext uri="{BB962C8B-B14F-4D97-AF65-F5344CB8AC3E}">
        <p14:creationId xmlns:p14="http://schemas.microsoft.com/office/powerpoint/2010/main" xmlns="" val="218839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30" y="0"/>
            <a:ext cx="9141069" cy="6094046"/>
          </a:xfrm>
          <a:prstGeom prst="rect">
            <a:avLst/>
          </a:prstGeom>
        </p:spPr>
      </p:pic>
      <p:sp>
        <p:nvSpPr>
          <p:cNvPr id="12" name="Rounded Rectangular Callout 17"/>
          <p:cNvSpPr/>
          <p:nvPr/>
        </p:nvSpPr>
        <p:spPr>
          <a:xfrm>
            <a:off x="4419600" y="304800"/>
            <a:ext cx="4648200" cy="685801"/>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tx1"/>
                </a:solidFill>
              </a:rPr>
              <a:t>We wait through times of confusion</a:t>
            </a:r>
          </a:p>
        </p:txBody>
      </p:sp>
      <p:sp>
        <p:nvSpPr>
          <p:cNvPr id="16" name="Rounded Rectangular Callout 17"/>
          <p:cNvSpPr/>
          <p:nvPr/>
        </p:nvSpPr>
        <p:spPr>
          <a:xfrm>
            <a:off x="-228600" y="5562600"/>
            <a:ext cx="9525000" cy="12954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sucks.</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
        <p:nvSpPr>
          <p:cNvPr id="6" name="Rounded Rectangular Callout 17"/>
          <p:cNvSpPr/>
          <p:nvPr/>
        </p:nvSpPr>
        <p:spPr>
          <a:xfrm>
            <a:off x="5257800" y="1371600"/>
            <a:ext cx="3124200" cy="685801"/>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tx1"/>
                </a:solidFill>
              </a:rPr>
              <a:t>… for something to change</a:t>
            </a:r>
          </a:p>
        </p:txBody>
      </p:sp>
      <p:sp>
        <p:nvSpPr>
          <p:cNvPr id="7" name="Rounded Rectangular Callout 17"/>
          <p:cNvSpPr/>
          <p:nvPr/>
        </p:nvSpPr>
        <p:spPr>
          <a:xfrm>
            <a:off x="4038600" y="2247899"/>
            <a:ext cx="5410200" cy="685801"/>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tx1"/>
                </a:solidFill>
              </a:rPr>
              <a:t>… we wait on people</a:t>
            </a:r>
          </a:p>
        </p:txBody>
      </p:sp>
      <p:sp>
        <p:nvSpPr>
          <p:cNvPr id="8" name="Rounded Rectangular Callout 17"/>
          <p:cNvSpPr/>
          <p:nvPr/>
        </p:nvSpPr>
        <p:spPr>
          <a:xfrm>
            <a:off x="228600" y="838200"/>
            <a:ext cx="3733800" cy="685801"/>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tx1"/>
                </a:solidFill>
              </a:rPr>
              <a:t>We wait on God to deliver on promises He has made in scripture</a:t>
            </a:r>
          </a:p>
        </p:txBody>
      </p:sp>
    </p:spTree>
    <p:extLst>
      <p:ext uri="{BB962C8B-B14F-4D97-AF65-F5344CB8AC3E}">
        <p14:creationId xmlns:p14="http://schemas.microsoft.com/office/powerpoint/2010/main" xmlns="" val="218839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30" y="0"/>
            <a:ext cx="9141069" cy="6094046"/>
          </a:xfrm>
          <a:prstGeom prst="rect">
            <a:avLst/>
          </a:prstGeom>
        </p:spPr>
      </p:pic>
      <p:sp>
        <p:nvSpPr>
          <p:cNvPr id="12" name="Rounded Rectangular Callout 17"/>
          <p:cNvSpPr/>
          <p:nvPr/>
        </p:nvSpPr>
        <p:spPr>
          <a:xfrm>
            <a:off x="533400" y="76200"/>
            <a:ext cx="8229600" cy="685801"/>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schemeClr val="tx1"/>
                </a:solidFill>
              </a:rPr>
              <a:t>God places a high value on waiting</a:t>
            </a:r>
          </a:p>
        </p:txBody>
      </p:sp>
      <p:sp>
        <p:nvSpPr>
          <p:cNvPr id="16" name="Rounded Rectangular Callout 17"/>
          <p:cNvSpPr/>
          <p:nvPr/>
        </p:nvSpPr>
        <p:spPr>
          <a:xfrm>
            <a:off x="-228600" y="5562600"/>
            <a:ext cx="9525000" cy="12954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sucks.</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
        <p:nvSpPr>
          <p:cNvPr id="6" name="TextBox 5"/>
          <p:cNvSpPr txBox="1"/>
          <p:nvPr/>
        </p:nvSpPr>
        <p:spPr>
          <a:xfrm>
            <a:off x="344364" y="2819400"/>
            <a:ext cx="8458200" cy="1676511"/>
          </a:xfrm>
          <a:prstGeom prst="rect">
            <a:avLst/>
          </a:prstGeom>
          <a:solidFill>
            <a:schemeClr val="accent1"/>
          </a:solidFill>
          <a:ln>
            <a:solidFill>
              <a:schemeClr val="bg2"/>
            </a:solidFill>
          </a:ln>
        </p:spPr>
        <p:txBody>
          <a:bodyPr wrap="square">
            <a:noAutofit/>
          </a:bodyPr>
          <a:lstStyle/>
          <a:p>
            <a:r>
              <a:rPr lang="en-US" sz="3600" b="1" dirty="0">
                <a:solidFill>
                  <a:schemeClr val="bg1"/>
                </a:solidFill>
              </a:rPr>
              <a:t>“Waiting is not an interruption in the plan.  It </a:t>
            </a:r>
            <a:r>
              <a:rPr lang="en-US" sz="3600" b="1" i="1" dirty="0">
                <a:solidFill>
                  <a:schemeClr val="bg1"/>
                </a:solidFill>
              </a:rPr>
              <a:t>is</a:t>
            </a:r>
            <a:r>
              <a:rPr lang="en-US" sz="3600" b="1" dirty="0">
                <a:solidFill>
                  <a:schemeClr val="bg1"/>
                </a:solidFill>
              </a:rPr>
              <a:t> His plan.”</a:t>
            </a:r>
          </a:p>
          <a:p>
            <a:pPr algn="r"/>
            <a:r>
              <a:rPr lang="en-US" sz="2800" b="1" dirty="0">
                <a:solidFill>
                  <a:schemeClr val="bg1"/>
                </a:solidFill>
              </a:rPr>
              <a:t>- Paul Tripp, </a:t>
            </a:r>
            <a:r>
              <a:rPr lang="en-US" sz="2800" b="1" i="1" dirty="0">
                <a:solidFill>
                  <a:schemeClr val="bg1"/>
                </a:solidFill>
              </a:rPr>
              <a:t>Broken Down House</a:t>
            </a:r>
            <a:r>
              <a:rPr lang="en-US" sz="2800" b="1" dirty="0">
                <a:solidFill>
                  <a:schemeClr val="bg1"/>
                </a:solidFill>
              </a:rPr>
              <a:t>, 119</a:t>
            </a:r>
          </a:p>
          <a:p>
            <a:endParaRPr lang="en-US" sz="3400" dirty="0"/>
          </a:p>
        </p:txBody>
      </p:sp>
    </p:spTree>
    <p:extLst>
      <p:ext uri="{BB962C8B-B14F-4D97-AF65-F5344CB8AC3E}">
        <p14:creationId xmlns:p14="http://schemas.microsoft.com/office/powerpoint/2010/main" xmlns="" val="357380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30" y="0"/>
            <a:ext cx="9141069" cy="6094046"/>
          </a:xfrm>
          <a:prstGeom prst="rect">
            <a:avLst/>
          </a:prstGeom>
        </p:spPr>
      </p:pic>
      <p:sp>
        <p:nvSpPr>
          <p:cNvPr id="16" name="Rounded Rectangular Callout 17"/>
          <p:cNvSpPr/>
          <p:nvPr/>
        </p:nvSpPr>
        <p:spPr>
          <a:xfrm>
            <a:off x="-228600" y="5562600"/>
            <a:ext cx="9525000" cy="12954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sucks.</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
        <p:nvSpPr>
          <p:cNvPr id="6" name="Rounded Rectangular Callout 17"/>
          <p:cNvSpPr/>
          <p:nvPr/>
        </p:nvSpPr>
        <p:spPr>
          <a:xfrm>
            <a:off x="-228600" y="5562599"/>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Why does God have us wait?</a:t>
            </a:r>
          </a:p>
        </p:txBody>
      </p:sp>
    </p:spTree>
    <p:extLst>
      <p:ext uri="{BB962C8B-B14F-4D97-AF65-F5344CB8AC3E}">
        <p14:creationId xmlns:p14="http://schemas.microsoft.com/office/powerpoint/2010/main" xmlns="" val="399431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xmlns="" val="0"/>
              </a:ext>
            </a:extLst>
          </a:blip>
          <a:srcRect r="9775"/>
          <a:stretch/>
        </p:blipFill>
        <p:spPr>
          <a:xfrm>
            <a:off x="8791" y="0"/>
            <a:ext cx="9144000" cy="5410310"/>
          </a:xfrm>
          <a:prstGeom prst="rect">
            <a:avLst/>
          </a:prstGeom>
        </p:spPr>
      </p:pic>
      <p:sp>
        <p:nvSpPr>
          <p:cNvPr id="10" name="TextBox 9"/>
          <p:cNvSpPr txBox="1"/>
          <p:nvPr/>
        </p:nvSpPr>
        <p:spPr>
          <a:xfrm>
            <a:off x="11722" y="5105400"/>
            <a:ext cx="9132278" cy="1752600"/>
          </a:xfrm>
          <a:prstGeom prst="rect">
            <a:avLst/>
          </a:prstGeom>
          <a:solidFill>
            <a:schemeClr val="accent6">
              <a:lumMod val="40000"/>
              <a:lumOff val="60000"/>
            </a:schemeClr>
          </a:solidFill>
          <a:ln>
            <a:solidFill>
              <a:schemeClr val="bg2"/>
            </a:solidFill>
          </a:ln>
        </p:spPr>
        <p:txBody>
          <a:bodyPr wrap="square">
            <a:noAutofit/>
          </a:bodyPr>
          <a:lstStyle/>
          <a:p>
            <a:r>
              <a:rPr lang="en-US" sz="3600" b="1" baseline="30000" dirty="0"/>
              <a:t>Acts1:9</a:t>
            </a:r>
            <a:r>
              <a:rPr lang="en-US" sz="3600" baseline="30000" dirty="0"/>
              <a:t> </a:t>
            </a:r>
            <a:r>
              <a:rPr lang="en-US" sz="3600" dirty="0"/>
              <a:t>And after He had said these things, He was lifted up while they were looking on, and a cloud received Him out of their sight. </a:t>
            </a:r>
          </a:p>
        </p:txBody>
      </p:sp>
      <p:sp>
        <p:nvSpPr>
          <p:cNvPr id="9" name="TextBox 8"/>
          <p:cNvSpPr txBox="1"/>
          <p:nvPr/>
        </p:nvSpPr>
        <p:spPr>
          <a:xfrm>
            <a:off x="11722" y="5105400"/>
            <a:ext cx="9132278" cy="1752600"/>
          </a:xfrm>
          <a:prstGeom prst="rect">
            <a:avLst/>
          </a:prstGeom>
          <a:solidFill>
            <a:schemeClr val="accent6">
              <a:lumMod val="40000"/>
              <a:lumOff val="60000"/>
            </a:schemeClr>
          </a:solidFill>
          <a:ln>
            <a:solidFill>
              <a:schemeClr val="bg2"/>
            </a:solidFill>
          </a:ln>
        </p:spPr>
        <p:txBody>
          <a:bodyPr wrap="square">
            <a:noAutofit/>
          </a:bodyPr>
          <a:lstStyle/>
          <a:p>
            <a:r>
              <a:rPr lang="en-US" sz="3600" b="1" baseline="30000" dirty="0"/>
              <a:t>Acts1:9</a:t>
            </a:r>
            <a:r>
              <a:rPr lang="en-US" sz="3600" baseline="30000" dirty="0"/>
              <a:t> </a:t>
            </a:r>
            <a:r>
              <a:rPr lang="en-US" sz="3600" dirty="0"/>
              <a:t>And after He had said these things, He was </a:t>
            </a:r>
            <a:r>
              <a:rPr lang="en-US" sz="3600" b="1" u="sng" dirty="0">
                <a:solidFill>
                  <a:srgbClr val="002060"/>
                </a:solidFill>
              </a:rPr>
              <a:t>lifted up</a:t>
            </a:r>
            <a:r>
              <a:rPr lang="en-US" sz="3600" dirty="0"/>
              <a:t> while they were looking on, and a </a:t>
            </a:r>
            <a:r>
              <a:rPr lang="en-US" sz="3600" b="1" u="sng" dirty="0">
                <a:solidFill>
                  <a:srgbClr val="002060"/>
                </a:solidFill>
              </a:rPr>
              <a:t>cloud received Him </a:t>
            </a:r>
            <a:r>
              <a:rPr lang="en-US" sz="3600" dirty="0"/>
              <a:t>out of their sight. </a:t>
            </a:r>
          </a:p>
        </p:txBody>
      </p:sp>
      <p:sp>
        <p:nvSpPr>
          <p:cNvPr id="11" name="TextBox 10"/>
          <p:cNvSpPr txBox="1"/>
          <p:nvPr/>
        </p:nvSpPr>
        <p:spPr>
          <a:xfrm>
            <a:off x="0" y="5105400"/>
            <a:ext cx="9132278" cy="1752600"/>
          </a:xfrm>
          <a:prstGeom prst="rect">
            <a:avLst/>
          </a:prstGeom>
          <a:solidFill>
            <a:schemeClr val="accent6">
              <a:lumMod val="40000"/>
              <a:lumOff val="60000"/>
            </a:schemeClr>
          </a:solidFill>
          <a:ln>
            <a:solidFill>
              <a:schemeClr val="bg2"/>
            </a:solidFill>
          </a:ln>
        </p:spPr>
        <p:txBody>
          <a:bodyPr wrap="square">
            <a:noAutofit/>
          </a:bodyPr>
          <a:lstStyle/>
          <a:p>
            <a:r>
              <a:rPr lang="en-US" sz="3600" b="1" baseline="30000" dirty="0"/>
              <a:t>Acts1:9</a:t>
            </a:r>
            <a:r>
              <a:rPr lang="en-US" sz="3600" baseline="30000" dirty="0"/>
              <a:t> </a:t>
            </a:r>
            <a:r>
              <a:rPr lang="en-US" sz="3600" dirty="0"/>
              <a:t>And after He had said these things, He was lifted up </a:t>
            </a:r>
            <a:r>
              <a:rPr lang="en-US" sz="3600" b="1" u="sng" dirty="0">
                <a:solidFill>
                  <a:srgbClr val="002060"/>
                </a:solidFill>
              </a:rPr>
              <a:t>while they were looking on</a:t>
            </a:r>
            <a:r>
              <a:rPr lang="en-US" sz="3600" dirty="0"/>
              <a:t>, and a cloud received Him out of their sight. </a:t>
            </a:r>
          </a:p>
        </p:txBody>
      </p:sp>
    </p:spTree>
    <p:extLst>
      <p:ext uri="{BB962C8B-B14F-4D97-AF65-F5344CB8AC3E}">
        <p14:creationId xmlns:p14="http://schemas.microsoft.com/office/powerpoint/2010/main" xmlns="" val="404854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30" y="0"/>
            <a:ext cx="9141069" cy="6094046"/>
          </a:xfrm>
          <a:prstGeom prst="rect">
            <a:avLst/>
          </a:prstGeom>
        </p:spPr>
      </p:pic>
      <p:sp>
        <p:nvSpPr>
          <p:cNvPr id="12" name="Rounded Rectangular Callout 17"/>
          <p:cNvSpPr/>
          <p:nvPr/>
        </p:nvSpPr>
        <p:spPr>
          <a:xfrm>
            <a:off x="76200" y="76200"/>
            <a:ext cx="8991600" cy="685801"/>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solidFill>
                  <a:schemeClr val="tx1"/>
                </a:solidFill>
              </a:rPr>
              <a:t>To align with His leading, power, and timing</a:t>
            </a:r>
          </a:p>
        </p:txBody>
      </p:sp>
      <p:sp>
        <p:nvSpPr>
          <p:cNvPr id="16" name="Rounded Rectangular Callout 17"/>
          <p:cNvSpPr/>
          <p:nvPr/>
        </p:nvSpPr>
        <p:spPr>
          <a:xfrm>
            <a:off x="-228600" y="5562600"/>
            <a:ext cx="9525000" cy="12954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sucks.</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
        <p:nvSpPr>
          <p:cNvPr id="6" name="Rounded Rectangular Callout 17"/>
          <p:cNvSpPr/>
          <p:nvPr/>
        </p:nvSpPr>
        <p:spPr>
          <a:xfrm>
            <a:off x="-228600" y="5562599"/>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Why does God have us wait?</a:t>
            </a:r>
          </a:p>
        </p:txBody>
      </p:sp>
    </p:spTree>
    <p:extLst>
      <p:ext uri="{BB962C8B-B14F-4D97-AF65-F5344CB8AC3E}">
        <p14:creationId xmlns:p14="http://schemas.microsoft.com/office/powerpoint/2010/main" xmlns="" val="399431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30" y="0"/>
            <a:ext cx="9141069" cy="6094046"/>
          </a:xfrm>
          <a:prstGeom prst="rect">
            <a:avLst/>
          </a:prstGeom>
        </p:spPr>
      </p:pic>
      <p:sp>
        <p:nvSpPr>
          <p:cNvPr id="12" name="Rounded Rectangular Callout 17"/>
          <p:cNvSpPr/>
          <p:nvPr/>
        </p:nvSpPr>
        <p:spPr>
          <a:xfrm>
            <a:off x="76200" y="76200"/>
            <a:ext cx="8991600" cy="685801"/>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schemeClr val="tx1"/>
                </a:solidFill>
              </a:rPr>
              <a:t>To get us ready for what’s next</a:t>
            </a:r>
          </a:p>
        </p:txBody>
      </p:sp>
      <p:sp>
        <p:nvSpPr>
          <p:cNvPr id="16" name="Rounded Rectangular Callout 17"/>
          <p:cNvSpPr/>
          <p:nvPr/>
        </p:nvSpPr>
        <p:spPr>
          <a:xfrm>
            <a:off x="-228600" y="5562600"/>
            <a:ext cx="9525000" cy="12954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sucks.</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
        <p:nvSpPr>
          <p:cNvPr id="6" name="Rounded Rectangular Callout 17"/>
          <p:cNvSpPr/>
          <p:nvPr/>
        </p:nvSpPr>
        <p:spPr>
          <a:xfrm>
            <a:off x="-228600" y="5562599"/>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Why does God have us wait?</a:t>
            </a:r>
          </a:p>
        </p:txBody>
      </p:sp>
    </p:spTree>
    <p:extLst>
      <p:ext uri="{BB962C8B-B14F-4D97-AF65-F5344CB8AC3E}">
        <p14:creationId xmlns:p14="http://schemas.microsoft.com/office/powerpoint/2010/main" xmlns="" val="171847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30" y="0"/>
            <a:ext cx="9141069" cy="6094046"/>
          </a:xfrm>
          <a:prstGeom prst="rect">
            <a:avLst/>
          </a:prstGeom>
        </p:spPr>
      </p:pic>
      <p:sp>
        <p:nvSpPr>
          <p:cNvPr id="12" name="Rounded Rectangular Callout 17"/>
          <p:cNvSpPr/>
          <p:nvPr/>
        </p:nvSpPr>
        <p:spPr>
          <a:xfrm>
            <a:off x="76200" y="76200"/>
            <a:ext cx="8991600" cy="685801"/>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schemeClr val="tx1"/>
                </a:solidFill>
              </a:rPr>
              <a:t>To get us ready for what’s next</a:t>
            </a:r>
          </a:p>
        </p:txBody>
      </p:sp>
      <p:sp>
        <p:nvSpPr>
          <p:cNvPr id="16" name="Rounded Rectangular Callout 17"/>
          <p:cNvSpPr/>
          <p:nvPr/>
        </p:nvSpPr>
        <p:spPr>
          <a:xfrm>
            <a:off x="-228600" y="5562600"/>
            <a:ext cx="9525000" cy="12954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sucks.</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
        <p:nvSpPr>
          <p:cNvPr id="6" name="Rounded Rectangular Callout 17"/>
          <p:cNvSpPr/>
          <p:nvPr/>
        </p:nvSpPr>
        <p:spPr>
          <a:xfrm>
            <a:off x="-228600" y="5562599"/>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Why does God have us wait?</a:t>
            </a:r>
          </a:p>
        </p:txBody>
      </p:sp>
      <p:pic>
        <p:nvPicPr>
          <p:cNvPr id="10" name="Picture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66800" y="762000"/>
            <a:ext cx="7000874" cy="4953000"/>
          </a:xfrm>
          <a:prstGeom prst="rect">
            <a:avLst/>
          </a:prstGeom>
        </p:spPr>
      </p:pic>
    </p:spTree>
    <p:extLst>
      <p:ext uri="{BB962C8B-B14F-4D97-AF65-F5344CB8AC3E}">
        <p14:creationId xmlns:p14="http://schemas.microsoft.com/office/powerpoint/2010/main" xmlns="" val="171847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30" y="0"/>
            <a:ext cx="9141069" cy="6094046"/>
          </a:xfrm>
          <a:prstGeom prst="rect">
            <a:avLst/>
          </a:prstGeom>
        </p:spPr>
      </p:pic>
      <p:sp>
        <p:nvSpPr>
          <p:cNvPr id="12" name="Rounded Rectangular Callout 17"/>
          <p:cNvSpPr/>
          <p:nvPr/>
        </p:nvSpPr>
        <p:spPr>
          <a:xfrm>
            <a:off x="76200" y="76200"/>
            <a:ext cx="8991600" cy="685801"/>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schemeClr val="tx1"/>
                </a:solidFill>
              </a:rPr>
              <a:t>To get us ready for what’s next</a:t>
            </a:r>
          </a:p>
        </p:txBody>
      </p:sp>
      <p:sp>
        <p:nvSpPr>
          <p:cNvPr id="16" name="Rounded Rectangular Callout 17"/>
          <p:cNvSpPr/>
          <p:nvPr/>
        </p:nvSpPr>
        <p:spPr>
          <a:xfrm>
            <a:off x="-228600" y="5562600"/>
            <a:ext cx="9525000" cy="12954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sucks.</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
        <p:nvSpPr>
          <p:cNvPr id="6" name="Rounded Rectangular Callout 17"/>
          <p:cNvSpPr/>
          <p:nvPr/>
        </p:nvSpPr>
        <p:spPr>
          <a:xfrm>
            <a:off x="-228600" y="5562599"/>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Why does God have us wait?</a:t>
            </a:r>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09600" y="762000"/>
            <a:ext cx="7391400" cy="4885627"/>
          </a:xfrm>
          <a:prstGeom prst="rect">
            <a:avLst/>
          </a:prstGeom>
        </p:spPr>
      </p:pic>
    </p:spTree>
    <p:extLst>
      <p:ext uri="{BB962C8B-B14F-4D97-AF65-F5344CB8AC3E}">
        <p14:creationId xmlns:p14="http://schemas.microsoft.com/office/powerpoint/2010/main" xmlns="" val="5705400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30" y="0"/>
            <a:ext cx="9141069" cy="6094046"/>
          </a:xfrm>
          <a:prstGeom prst="rect">
            <a:avLst/>
          </a:prstGeom>
        </p:spPr>
      </p:pic>
      <p:sp>
        <p:nvSpPr>
          <p:cNvPr id="12" name="Rounded Rectangular Callout 17"/>
          <p:cNvSpPr/>
          <p:nvPr/>
        </p:nvSpPr>
        <p:spPr>
          <a:xfrm>
            <a:off x="76200" y="76200"/>
            <a:ext cx="8991600" cy="685801"/>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schemeClr val="tx1"/>
                </a:solidFill>
              </a:rPr>
              <a:t>To get us ready for what’s next</a:t>
            </a:r>
          </a:p>
        </p:txBody>
      </p:sp>
      <p:sp>
        <p:nvSpPr>
          <p:cNvPr id="16" name="Rounded Rectangular Callout 17"/>
          <p:cNvSpPr/>
          <p:nvPr/>
        </p:nvSpPr>
        <p:spPr>
          <a:xfrm>
            <a:off x="-228600" y="5562600"/>
            <a:ext cx="9525000" cy="12954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sucks.</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
        <p:nvSpPr>
          <p:cNvPr id="6" name="Rounded Rectangular Callout 17"/>
          <p:cNvSpPr/>
          <p:nvPr/>
        </p:nvSpPr>
        <p:spPr>
          <a:xfrm>
            <a:off x="-228600" y="5562599"/>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Why does God have us wait?</a:t>
            </a:r>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09600" y="762000"/>
            <a:ext cx="7391400" cy="4885627"/>
          </a:xfrm>
          <a:prstGeom prst="rect">
            <a:avLst/>
          </a:prstGeom>
        </p:spPr>
      </p:pic>
      <p:sp>
        <p:nvSpPr>
          <p:cNvPr id="9" name="TextBox 8"/>
          <p:cNvSpPr txBox="1"/>
          <p:nvPr/>
        </p:nvSpPr>
        <p:spPr>
          <a:xfrm>
            <a:off x="0" y="3356113"/>
            <a:ext cx="9144000" cy="3505200"/>
          </a:xfrm>
          <a:prstGeom prst="rect">
            <a:avLst/>
          </a:prstGeom>
          <a:solidFill>
            <a:srgbClr val="3C2710"/>
          </a:solidFill>
          <a:ln>
            <a:solidFill>
              <a:schemeClr val="bg2"/>
            </a:solidFill>
          </a:ln>
        </p:spPr>
        <p:txBody>
          <a:bodyPr wrap="square">
            <a:noAutofit/>
          </a:bodyPr>
          <a:lstStyle/>
          <a:p>
            <a:r>
              <a:rPr lang="en-US" sz="3200" b="1" baseline="30000" dirty="0">
                <a:solidFill>
                  <a:schemeClr val="bg1"/>
                </a:solidFill>
              </a:rPr>
              <a:t>Joshua 5:1 </a:t>
            </a:r>
            <a:r>
              <a:rPr lang="en-US" sz="3200" dirty="0">
                <a:solidFill>
                  <a:schemeClr val="bg1"/>
                </a:solidFill>
              </a:rPr>
              <a:t>Now it came about when all the kings of the Amorites who were beyond the Jordan to the west, and all the kings of the Canaanites who  were by the sea, heard how the </a:t>
            </a:r>
            <a:r>
              <a:rPr lang="en-US" sz="3200" cap="small" dirty="0">
                <a:solidFill>
                  <a:schemeClr val="bg1"/>
                </a:solidFill>
              </a:rPr>
              <a:t>Lord</a:t>
            </a:r>
            <a:r>
              <a:rPr lang="en-US" sz="3200" dirty="0">
                <a:solidFill>
                  <a:schemeClr val="bg1"/>
                </a:solidFill>
              </a:rPr>
              <a:t> had dried up the waters of the Jordan before the sons of Israel until they had crossed, that their hearts melted, and there was no spirit in them any longer because of the sons of Israel.</a:t>
            </a:r>
          </a:p>
        </p:txBody>
      </p:sp>
    </p:spTree>
    <p:extLst>
      <p:ext uri="{BB962C8B-B14F-4D97-AF65-F5344CB8AC3E}">
        <p14:creationId xmlns:p14="http://schemas.microsoft.com/office/powerpoint/2010/main" xmlns="" val="57054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30" y="0"/>
            <a:ext cx="9141069" cy="6094046"/>
          </a:xfrm>
          <a:prstGeom prst="rect">
            <a:avLst/>
          </a:prstGeom>
        </p:spPr>
      </p:pic>
      <p:sp>
        <p:nvSpPr>
          <p:cNvPr id="12" name="Rounded Rectangular Callout 17"/>
          <p:cNvSpPr/>
          <p:nvPr/>
        </p:nvSpPr>
        <p:spPr>
          <a:xfrm>
            <a:off x="76200" y="76200"/>
            <a:ext cx="8991600" cy="685801"/>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schemeClr val="tx1"/>
                </a:solidFill>
              </a:rPr>
              <a:t>To get us ready for what’s next</a:t>
            </a:r>
          </a:p>
        </p:txBody>
      </p:sp>
      <p:sp>
        <p:nvSpPr>
          <p:cNvPr id="16" name="Rounded Rectangular Callout 17"/>
          <p:cNvSpPr/>
          <p:nvPr/>
        </p:nvSpPr>
        <p:spPr>
          <a:xfrm>
            <a:off x="-228600" y="5562600"/>
            <a:ext cx="9525000" cy="12954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sucks.</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
        <p:nvSpPr>
          <p:cNvPr id="6" name="Rounded Rectangular Callout 17"/>
          <p:cNvSpPr/>
          <p:nvPr/>
        </p:nvSpPr>
        <p:spPr>
          <a:xfrm>
            <a:off x="-228600" y="5562599"/>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Why does God have us wait?</a:t>
            </a:r>
          </a:p>
        </p:txBody>
      </p:sp>
      <p:pic>
        <p:nvPicPr>
          <p:cNvPr id="13" name="Picture 12">
            <a:extLst>
              <a:ext uri="{FF2B5EF4-FFF2-40B4-BE49-F238E27FC236}">
                <a16:creationId xmlns:a16="http://schemas.microsoft.com/office/drawing/2014/main" xmlns="" id="{2C3D2071-5C5E-4125-9B6B-148728E032FE}"/>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09600" y="762000"/>
            <a:ext cx="7391400" cy="4885627"/>
          </a:xfrm>
          <a:prstGeom prst="rect">
            <a:avLst/>
          </a:prstGeom>
        </p:spPr>
      </p:pic>
      <p:sp>
        <p:nvSpPr>
          <p:cNvPr id="10" name="TextBox 9"/>
          <p:cNvSpPr txBox="1"/>
          <p:nvPr/>
        </p:nvSpPr>
        <p:spPr>
          <a:xfrm>
            <a:off x="76200" y="3962400"/>
            <a:ext cx="8991600" cy="1714499"/>
          </a:xfrm>
          <a:prstGeom prst="rect">
            <a:avLst/>
          </a:prstGeom>
          <a:solidFill>
            <a:srgbClr val="3C2710"/>
          </a:solidFill>
          <a:ln>
            <a:solidFill>
              <a:schemeClr val="bg2"/>
            </a:solidFill>
          </a:ln>
        </p:spPr>
        <p:txBody>
          <a:bodyPr wrap="square">
            <a:noAutofit/>
          </a:bodyPr>
          <a:lstStyle/>
          <a:p>
            <a:r>
              <a:rPr lang="en-US" sz="3600" b="1" baseline="30000" dirty="0">
                <a:solidFill>
                  <a:schemeClr val="bg1"/>
                </a:solidFill>
              </a:rPr>
              <a:t>Joshua 5:2 </a:t>
            </a:r>
            <a:r>
              <a:rPr lang="en-US" sz="3600" dirty="0">
                <a:solidFill>
                  <a:schemeClr val="bg1"/>
                </a:solidFill>
              </a:rPr>
              <a:t>At that time the </a:t>
            </a:r>
            <a:r>
              <a:rPr lang="en-US" sz="3600" cap="small" dirty="0">
                <a:solidFill>
                  <a:schemeClr val="bg1"/>
                </a:solidFill>
              </a:rPr>
              <a:t>Lord</a:t>
            </a:r>
            <a:r>
              <a:rPr lang="en-US" sz="3600" dirty="0">
                <a:solidFill>
                  <a:schemeClr val="bg1"/>
                </a:solidFill>
              </a:rPr>
              <a:t> said to Joshua, “Make for yourself flint knives and circumcise again the sons of Israel the second time.”</a:t>
            </a:r>
          </a:p>
          <a:p>
            <a:endParaRPr lang="en-US" sz="3600" dirty="0">
              <a:solidFill>
                <a:schemeClr val="bg1"/>
              </a:solidFill>
            </a:endParaRPr>
          </a:p>
        </p:txBody>
      </p:sp>
      <p:sp>
        <p:nvSpPr>
          <p:cNvPr id="11" name="TextBox 10"/>
          <p:cNvSpPr txBox="1"/>
          <p:nvPr/>
        </p:nvSpPr>
        <p:spPr>
          <a:xfrm>
            <a:off x="76200" y="3962400"/>
            <a:ext cx="8991600" cy="1714499"/>
          </a:xfrm>
          <a:prstGeom prst="rect">
            <a:avLst/>
          </a:prstGeom>
          <a:solidFill>
            <a:srgbClr val="3C2710"/>
          </a:solidFill>
          <a:ln>
            <a:solidFill>
              <a:schemeClr val="bg2"/>
            </a:solidFill>
          </a:ln>
        </p:spPr>
        <p:txBody>
          <a:bodyPr wrap="square">
            <a:noAutofit/>
          </a:bodyPr>
          <a:lstStyle/>
          <a:p>
            <a:r>
              <a:rPr lang="en-US" sz="3600" b="1" baseline="30000" dirty="0">
                <a:solidFill>
                  <a:schemeClr val="bg1"/>
                </a:solidFill>
              </a:rPr>
              <a:t>Joshua 5:2 </a:t>
            </a:r>
            <a:r>
              <a:rPr lang="en-US" sz="3600" b="1" u="sng" dirty="0">
                <a:solidFill>
                  <a:schemeClr val="bg1"/>
                </a:solidFill>
              </a:rPr>
              <a:t>At that time </a:t>
            </a:r>
            <a:r>
              <a:rPr lang="en-US" sz="3600" dirty="0">
                <a:solidFill>
                  <a:schemeClr val="bg1"/>
                </a:solidFill>
              </a:rPr>
              <a:t>the </a:t>
            </a:r>
            <a:r>
              <a:rPr lang="en-US" sz="3600" cap="small" dirty="0">
                <a:solidFill>
                  <a:schemeClr val="bg1"/>
                </a:solidFill>
              </a:rPr>
              <a:t>Lord</a:t>
            </a:r>
            <a:r>
              <a:rPr lang="en-US" sz="3600" dirty="0">
                <a:solidFill>
                  <a:schemeClr val="bg1"/>
                </a:solidFill>
              </a:rPr>
              <a:t> said to Joshua, “Make for yourself flint knives and circumcise again the sons of Israel the second time.”</a:t>
            </a:r>
          </a:p>
          <a:p>
            <a:endParaRPr lang="en-US" sz="3600" dirty="0">
              <a:solidFill>
                <a:schemeClr val="bg1"/>
              </a:solidFill>
            </a:endParaRPr>
          </a:p>
        </p:txBody>
      </p:sp>
    </p:spTree>
    <p:extLst>
      <p:ext uri="{BB962C8B-B14F-4D97-AF65-F5344CB8AC3E}">
        <p14:creationId xmlns:p14="http://schemas.microsoft.com/office/powerpoint/2010/main" xmlns="" val="335124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30" y="0"/>
            <a:ext cx="9141069" cy="6094046"/>
          </a:xfrm>
          <a:prstGeom prst="rect">
            <a:avLst/>
          </a:prstGeom>
        </p:spPr>
      </p:pic>
      <p:sp>
        <p:nvSpPr>
          <p:cNvPr id="12" name="Rounded Rectangular Callout 17"/>
          <p:cNvSpPr/>
          <p:nvPr/>
        </p:nvSpPr>
        <p:spPr>
          <a:xfrm>
            <a:off x="76200" y="76200"/>
            <a:ext cx="8991600" cy="685801"/>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schemeClr val="tx1"/>
                </a:solidFill>
              </a:rPr>
              <a:t>In waiting, we learn patience</a:t>
            </a:r>
          </a:p>
        </p:txBody>
      </p:sp>
      <p:sp>
        <p:nvSpPr>
          <p:cNvPr id="16" name="Rounded Rectangular Callout 17"/>
          <p:cNvSpPr/>
          <p:nvPr/>
        </p:nvSpPr>
        <p:spPr>
          <a:xfrm>
            <a:off x="-228600" y="5562600"/>
            <a:ext cx="9525000" cy="12954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sucks.</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
        <p:nvSpPr>
          <p:cNvPr id="6" name="Rounded Rectangular Callout 17"/>
          <p:cNvSpPr/>
          <p:nvPr/>
        </p:nvSpPr>
        <p:spPr>
          <a:xfrm>
            <a:off x="-228600" y="5562599"/>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Why does God have us wait?</a:t>
            </a:r>
          </a:p>
        </p:txBody>
      </p:sp>
    </p:spTree>
    <p:extLst>
      <p:ext uri="{BB962C8B-B14F-4D97-AF65-F5344CB8AC3E}">
        <p14:creationId xmlns:p14="http://schemas.microsoft.com/office/powerpoint/2010/main" xmlns="" val="227609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30" y="0"/>
            <a:ext cx="9141069" cy="6094046"/>
          </a:xfrm>
          <a:prstGeom prst="rect">
            <a:avLst/>
          </a:prstGeom>
        </p:spPr>
      </p:pic>
      <p:sp>
        <p:nvSpPr>
          <p:cNvPr id="12" name="Rounded Rectangular Callout 17"/>
          <p:cNvSpPr/>
          <p:nvPr/>
        </p:nvSpPr>
        <p:spPr>
          <a:xfrm>
            <a:off x="76200" y="76200"/>
            <a:ext cx="8991600" cy="685801"/>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schemeClr val="tx1"/>
                </a:solidFill>
              </a:rPr>
              <a:t>Waiting redirects our attention to God</a:t>
            </a:r>
          </a:p>
        </p:txBody>
      </p:sp>
      <p:sp>
        <p:nvSpPr>
          <p:cNvPr id="16" name="Rounded Rectangular Callout 17"/>
          <p:cNvSpPr/>
          <p:nvPr/>
        </p:nvSpPr>
        <p:spPr>
          <a:xfrm>
            <a:off x="-228600" y="5562600"/>
            <a:ext cx="9525000" cy="12954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sucks.</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
        <p:nvSpPr>
          <p:cNvPr id="6" name="Rounded Rectangular Callout 17"/>
          <p:cNvSpPr/>
          <p:nvPr/>
        </p:nvSpPr>
        <p:spPr>
          <a:xfrm>
            <a:off x="-228600" y="5562599"/>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Why does God have us wait?</a:t>
            </a:r>
          </a:p>
        </p:txBody>
      </p:sp>
    </p:spTree>
    <p:extLst>
      <p:ext uri="{BB962C8B-B14F-4D97-AF65-F5344CB8AC3E}">
        <p14:creationId xmlns:p14="http://schemas.microsoft.com/office/powerpoint/2010/main" xmlns="" val="322658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30" y="0"/>
            <a:ext cx="9141069" cy="6094046"/>
          </a:xfrm>
          <a:prstGeom prst="rect">
            <a:avLst/>
          </a:prstGeom>
        </p:spPr>
      </p:pic>
      <p:sp>
        <p:nvSpPr>
          <p:cNvPr id="12" name="Rounded Rectangular Callout 17"/>
          <p:cNvSpPr/>
          <p:nvPr/>
        </p:nvSpPr>
        <p:spPr>
          <a:xfrm>
            <a:off x="76200" y="76200"/>
            <a:ext cx="8991600" cy="685801"/>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schemeClr val="tx1"/>
                </a:solidFill>
              </a:rPr>
              <a:t>Waiting redirects our attention to God</a:t>
            </a:r>
          </a:p>
        </p:txBody>
      </p:sp>
      <p:sp>
        <p:nvSpPr>
          <p:cNvPr id="16" name="Rounded Rectangular Callout 17"/>
          <p:cNvSpPr/>
          <p:nvPr/>
        </p:nvSpPr>
        <p:spPr>
          <a:xfrm>
            <a:off x="-228600" y="5562600"/>
            <a:ext cx="9525000" cy="12954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sucks.</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
        <p:nvSpPr>
          <p:cNvPr id="6" name="Rounded Rectangular Callout 17"/>
          <p:cNvSpPr/>
          <p:nvPr/>
        </p:nvSpPr>
        <p:spPr>
          <a:xfrm>
            <a:off x="-228600" y="5562599"/>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Why does God have us wait?</a:t>
            </a:r>
          </a:p>
        </p:txBody>
      </p:sp>
      <p:sp>
        <p:nvSpPr>
          <p:cNvPr id="8" name="TextBox 7"/>
          <p:cNvSpPr txBox="1"/>
          <p:nvPr/>
        </p:nvSpPr>
        <p:spPr>
          <a:xfrm>
            <a:off x="76200" y="3695700"/>
            <a:ext cx="8991600" cy="1142998"/>
          </a:xfrm>
          <a:prstGeom prst="rect">
            <a:avLst/>
          </a:prstGeom>
          <a:solidFill>
            <a:srgbClr val="3C2710"/>
          </a:solidFill>
          <a:ln>
            <a:solidFill>
              <a:schemeClr val="bg2"/>
            </a:solidFill>
          </a:ln>
        </p:spPr>
        <p:txBody>
          <a:bodyPr wrap="square">
            <a:noAutofit/>
          </a:bodyPr>
          <a:lstStyle/>
          <a:p>
            <a:r>
              <a:rPr lang="en-US" sz="3600" b="1" baseline="30000" dirty="0">
                <a:solidFill>
                  <a:schemeClr val="bg1"/>
                </a:solidFill>
              </a:rPr>
              <a:t>Psalm 40:1 </a:t>
            </a:r>
            <a:r>
              <a:rPr lang="en-US" sz="3600" b="1" dirty="0">
                <a:solidFill>
                  <a:schemeClr val="bg1"/>
                </a:solidFill>
              </a:rPr>
              <a:t>I waited patiently for the </a:t>
            </a:r>
            <a:r>
              <a:rPr lang="en-US" sz="3600" b="1" cap="small" dirty="0">
                <a:solidFill>
                  <a:schemeClr val="bg1"/>
                </a:solidFill>
              </a:rPr>
              <a:t>Lord</a:t>
            </a:r>
            <a:r>
              <a:rPr lang="en-US" sz="3600" b="1" dirty="0">
                <a:solidFill>
                  <a:schemeClr val="bg1"/>
                </a:solidFill>
              </a:rPr>
              <a:t>; And He inclined to me and heard my cry.</a:t>
            </a:r>
          </a:p>
        </p:txBody>
      </p:sp>
    </p:spTree>
    <p:extLst>
      <p:ext uri="{BB962C8B-B14F-4D97-AF65-F5344CB8AC3E}">
        <p14:creationId xmlns:p14="http://schemas.microsoft.com/office/powerpoint/2010/main" xmlns="" val="322658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30" y="0"/>
            <a:ext cx="9141069" cy="6094046"/>
          </a:xfrm>
          <a:prstGeom prst="rect">
            <a:avLst/>
          </a:prstGeom>
        </p:spPr>
      </p:pic>
      <p:sp>
        <p:nvSpPr>
          <p:cNvPr id="12" name="Rounded Rectangular Callout 17"/>
          <p:cNvSpPr/>
          <p:nvPr/>
        </p:nvSpPr>
        <p:spPr>
          <a:xfrm>
            <a:off x="76200" y="76200"/>
            <a:ext cx="8991600" cy="685801"/>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schemeClr val="tx1"/>
                </a:solidFill>
              </a:rPr>
              <a:t>In waiting, we learn to trust God</a:t>
            </a:r>
          </a:p>
        </p:txBody>
      </p:sp>
      <p:sp>
        <p:nvSpPr>
          <p:cNvPr id="16" name="Rounded Rectangular Callout 17"/>
          <p:cNvSpPr/>
          <p:nvPr/>
        </p:nvSpPr>
        <p:spPr>
          <a:xfrm>
            <a:off x="-228600" y="5562600"/>
            <a:ext cx="9525000" cy="12954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sucks.</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
        <p:nvSpPr>
          <p:cNvPr id="6" name="Rounded Rectangular Callout 17"/>
          <p:cNvSpPr/>
          <p:nvPr/>
        </p:nvSpPr>
        <p:spPr>
          <a:xfrm>
            <a:off x="-228600" y="5562599"/>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Why does God have us wait?</a:t>
            </a:r>
          </a:p>
        </p:txBody>
      </p:sp>
    </p:spTree>
    <p:extLst>
      <p:ext uri="{BB962C8B-B14F-4D97-AF65-F5344CB8AC3E}">
        <p14:creationId xmlns:p14="http://schemas.microsoft.com/office/powerpoint/2010/main" xmlns="" val="218647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xmlns="" val="0"/>
              </a:ext>
            </a:extLst>
          </a:blip>
          <a:srcRect r="9775"/>
          <a:stretch/>
        </p:blipFill>
        <p:spPr>
          <a:xfrm>
            <a:off x="8791" y="0"/>
            <a:ext cx="9144000" cy="541031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64" y="-533401"/>
            <a:ext cx="9149863" cy="7046099"/>
          </a:xfrm>
          <a:prstGeom prst="rect">
            <a:avLst/>
          </a:prstGeom>
        </p:spPr>
      </p:pic>
      <p:sp>
        <p:nvSpPr>
          <p:cNvPr id="10" name="TextBox 9"/>
          <p:cNvSpPr txBox="1"/>
          <p:nvPr/>
        </p:nvSpPr>
        <p:spPr>
          <a:xfrm>
            <a:off x="0" y="4648200"/>
            <a:ext cx="9149864" cy="2209800"/>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Acts1:10 </a:t>
            </a:r>
            <a:r>
              <a:rPr lang="en-US" sz="3400" dirty="0"/>
              <a:t>And as they were gazing intently into the sky while He was going, behold, </a:t>
            </a:r>
            <a:r>
              <a:rPr lang="en-US" sz="3600" dirty="0"/>
              <a:t>two men in white clothing</a:t>
            </a:r>
            <a:r>
              <a:rPr lang="en-US" sz="3400" dirty="0"/>
              <a:t> stood beside them.</a:t>
            </a:r>
            <a:r>
              <a:rPr lang="en-US" sz="3400" b="1" baseline="30000" dirty="0"/>
              <a:t>11 </a:t>
            </a:r>
            <a:r>
              <a:rPr lang="en-US" sz="3400" dirty="0"/>
              <a:t>They also said, “Men of Galilee, why do you stand looking into the sky? </a:t>
            </a:r>
          </a:p>
        </p:txBody>
      </p:sp>
      <p:sp>
        <p:nvSpPr>
          <p:cNvPr id="9" name="TextBox 8"/>
          <p:cNvSpPr txBox="1"/>
          <p:nvPr/>
        </p:nvSpPr>
        <p:spPr>
          <a:xfrm>
            <a:off x="-5864" y="4648200"/>
            <a:ext cx="9149864" cy="2209800"/>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Acts1:10 </a:t>
            </a:r>
            <a:r>
              <a:rPr lang="en-US" sz="3400" dirty="0"/>
              <a:t>And as they were gazing intently into the sky while He was going, behold, </a:t>
            </a:r>
            <a:r>
              <a:rPr lang="en-US" sz="3400" b="1" u="sng" dirty="0">
                <a:solidFill>
                  <a:srgbClr val="002060"/>
                </a:solidFill>
              </a:rPr>
              <a:t>two men in white </a:t>
            </a:r>
            <a:r>
              <a:rPr lang="en-US" sz="3300" b="1" u="sng" dirty="0">
                <a:solidFill>
                  <a:srgbClr val="002060"/>
                </a:solidFill>
              </a:rPr>
              <a:t>clothing</a:t>
            </a:r>
            <a:r>
              <a:rPr lang="en-US" sz="3400" dirty="0"/>
              <a:t> stood beside them.</a:t>
            </a:r>
            <a:r>
              <a:rPr lang="en-US" sz="3400" b="1" baseline="30000" dirty="0"/>
              <a:t>11 </a:t>
            </a:r>
            <a:r>
              <a:rPr lang="en-US" sz="3400" dirty="0"/>
              <a:t>They also said, “Men of Galilee, why do you stand looking into the sky? </a:t>
            </a:r>
          </a:p>
        </p:txBody>
      </p:sp>
      <p:sp>
        <p:nvSpPr>
          <p:cNvPr id="8" name="TextBox 7">
            <a:extLst>
              <a:ext uri="{FF2B5EF4-FFF2-40B4-BE49-F238E27FC236}">
                <a16:creationId xmlns:a16="http://schemas.microsoft.com/office/drawing/2014/main" xmlns="" id="{ADBF077A-DC8B-4D24-B27D-D89345BDD110}"/>
              </a:ext>
            </a:extLst>
          </p:cNvPr>
          <p:cNvSpPr txBox="1"/>
          <p:nvPr/>
        </p:nvSpPr>
        <p:spPr>
          <a:xfrm>
            <a:off x="-5864" y="4648200"/>
            <a:ext cx="9149864" cy="2209800"/>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Acts1:10 </a:t>
            </a:r>
            <a:r>
              <a:rPr lang="en-US" sz="3400" dirty="0"/>
              <a:t>And </a:t>
            </a:r>
            <a:r>
              <a:rPr lang="en-US" sz="3300" b="1" u="sng" dirty="0">
                <a:solidFill>
                  <a:srgbClr val="002060"/>
                </a:solidFill>
              </a:rPr>
              <a:t>as they were gazing intently into the sky </a:t>
            </a:r>
            <a:r>
              <a:rPr lang="en-US" sz="3400" dirty="0"/>
              <a:t>while He was going, behold, two men in white clothing stood beside them.</a:t>
            </a:r>
            <a:r>
              <a:rPr lang="en-US" sz="3400" b="1" baseline="30000" dirty="0"/>
              <a:t>11 </a:t>
            </a:r>
            <a:r>
              <a:rPr lang="en-US" sz="3400" dirty="0"/>
              <a:t>They also said, “Men of Galilee, why do you stand looking into the sky? </a:t>
            </a:r>
          </a:p>
        </p:txBody>
      </p:sp>
    </p:spTree>
    <p:extLst>
      <p:ext uri="{BB962C8B-B14F-4D97-AF65-F5344CB8AC3E}">
        <p14:creationId xmlns:p14="http://schemas.microsoft.com/office/powerpoint/2010/main" xmlns="" val="28234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30" y="0"/>
            <a:ext cx="9141069" cy="6094046"/>
          </a:xfrm>
          <a:prstGeom prst="rect">
            <a:avLst/>
          </a:prstGeom>
        </p:spPr>
      </p:pic>
      <p:sp>
        <p:nvSpPr>
          <p:cNvPr id="12" name="Rounded Rectangular Callout 17"/>
          <p:cNvSpPr/>
          <p:nvPr/>
        </p:nvSpPr>
        <p:spPr>
          <a:xfrm>
            <a:off x="76200" y="76200"/>
            <a:ext cx="8991600" cy="685801"/>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schemeClr val="tx1"/>
                </a:solidFill>
              </a:rPr>
              <a:t>In waiting, we learn to trust God</a:t>
            </a:r>
          </a:p>
        </p:txBody>
      </p:sp>
      <p:sp>
        <p:nvSpPr>
          <p:cNvPr id="16" name="Rounded Rectangular Callout 17"/>
          <p:cNvSpPr/>
          <p:nvPr/>
        </p:nvSpPr>
        <p:spPr>
          <a:xfrm>
            <a:off x="-228600" y="5562600"/>
            <a:ext cx="9525000" cy="12954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sucks.</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
        <p:nvSpPr>
          <p:cNvPr id="6" name="Rounded Rectangular Callout 17"/>
          <p:cNvSpPr/>
          <p:nvPr/>
        </p:nvSpPr>
        <p:spPr>
          <a:xfrm>
            <a:off x="-228600" y="5562599"/>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Why does God have us wait?</a:t>
            </a:r>
          </a:p>
        </p:txBody>
      </p:sp>
      <p:sp>
        <p:nvSpPr>
          <p:cNvPr id="7" name="Rounded Rectangular Callout 17"/>
          <p:cNvSpPr/>
          <p:nvPr/>
        </p:nvSpPr>
        <p:spPr>
          <a:xfrm>
            <a:off x="-27432" y="2285999"/>
            <a:ext cx="8991600" cy="685801"/>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600" b="1" dirty="0">
                <a:solidFill>
                  <a:schemeClr val="tx1"/>
                </a:solidFill>
              </a:rPr>
              <a:t>In love, God weans us off of our own power and leadership and onto His </a:t>
            </a:r>
          </a:p>
        </p:txBody>
      </p:sp>
    </p:spTree>
    <p:extLst>
      <p:ext uri="{BB962C8B-B14F-4D97-AF65-F5344CB8AC3E}">
        <p14:creationId xmlns:p14="http://schemas.microsoft.com/office/powerpoint/2010/main" xmlns="" val="218647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30" y="0"/>
            <a:ext cx="9141069" cy="6094046"/>
          </a:xfrm>
          <a:prstGeom prst="rect">
            <a:avLst/>
          </a:prstGeom>
        </p:spPr>
      </p:pic>
      <p:sp>
        <p:nvSpPr>
          <p:cNvPr id="12" name="Rounded Rectangular Callout 17"/>
          <p:cNvSpPr/>
          <p:nvPr/>
        </p:nvSpPr>
        <p:spPr>
          <a:xfrm>
            <a:off x="76200" y="76200"/>
            <a:ext cx="8991600" cy="685801"/>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schemeClr val="tx1"/>
                </a:solidFill>
              </a:rPr>
              <a:t>Waiting can build our courage</a:t>
            </a:r>
          </a:p>
        </p:txBody>
      </p:sp>
      <p:sp>
        <p:nvSpPr>
          <p:cNvPr id="16" name="Rounded Rectangular Callout 17"/>
          <p:cNvSpPr/>
          <p:nvPr/>
        </p:nvSpPr>
        <p:spPr>
          <a:xfrm>
            <a:off x="-228600" y="5562600"/>
            <a:ext cx="9525000" cy="12954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sucks.</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
        <p:nvSpPr>
          <p:cNvPr id="6" name="Rounded Rectangular Callout 17"/>
          <p:cNvSpPr/>
          <p:nvPr/>
        </p:nvSpPr>
        <p:spPr>
          <a:xfrm>
            <a:off x="-228600" y="5562599"/>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Why does God have us wait?</a:t>
            </a:r>
          </a:p>
        </p:txBody>
      </p:sp>
      <p:sp>
        <p:nvSpPr>
          <p:cNvPr id="7" name="TextBox 6"/>
          <p:cNvSpPr txBox="1"/>
          <p:nvPr/>
        </p:nvSpPr>
        <p:spPr>
          <a:xfrm>
            <a:off x="115823" y="2665047"/>
            <a:ext cx="8991600" cy="1219198"/>
          </a:xfrm>
          <a:prstGeom prst="rect">
            <a:avLst/>
          </a:prstGeom>
          <a:solidFill>
            <a:srgbClr val="3C2710"/>
          </a:solidFill>
          <a:ln>
            <a:solidFill>
              <a:schemeClr val="bg2"/>
            </a:solidFill>
          </a:ln>
        </p:spPr>
        <p:txBody>
          <a:bodyPr wrap="square">
            <a:noAutofit/>
          </a:bodyPr>
          <a:lstStyle/>
          <a:p>
            <a:r>
              <a:rPr lang="en-US" sz="3600" b="1" baseline="30000" dirty="0">
                <a:solidFill>
                  <a:schemeClr val="bg1"/>
                </a:solidFill>
              </a:rPr>
              <a:t>Psalm 33:20  </a:t>
            </a:r>
            <a:r>
              <a:rPr lang="en-US" sz="3600" b="1" dirty="0">
                <a:solidFill>
                  <a:schemeClr val="bg1"/>
                </a:solidFill>
              </a:rPr>
              <a:t>Our soul waits for the </a:t>
            </a:r>
            <a:r>
              <a:rPr lang="en-US" sz="3600" b="1" cap="small" dirty="0">
                <a:solidFill>
                  <a:schemeClr val="bg1"/>
                </a:solidFill>
              </a:rPr>
              <a:t>Lord</a:t>
            </a:r>
            <a:r>
              <a:rPr lang="en-US" sz="3600" b="1" dirty="0">
                <a:solidFill>
                  <a:schemeClr val="bg1"/>
                </a:solidFill>
              </a:rPr>
              <a:t>; He is our help and our shield.</a:t>
            </a:r>
          </a:p>
        </p:txBody>
      </p:sp>
      <p:sp>
        <p:nvSpPr>
          <p:cNvPr id="8" name="TextBox 7"/>
          <p:cNvSpPr txBox="1"/>
          <p:nvPr/>
        </p:nvSpPr>
        <p:spPr>
          <a:xfrm>
            <a:off x="115823" y="4038600"/>
            <a:ext cx="8991600" cy="1219200"/>
          </a:xfrm>
          <a:prstGeom prst="rect">
            <a:avLst/>
          </a:prstGeom>
          <a:solidFill>
            <a:srgbClr val="3C2710"/>
          </a:solidFill>
          <a:ln>
            <a:solidFill>
              <a:schemeClr val="bg2"/>
            </a:solidFill>
          </a:ln>
        </p:spPr>
        <p:txBody>
          <a:bodyPr wrap="square">
            <a:noAutofit/>
          </a:bodyPr>
          <a:lstStyle/>
          <a:p>
            <a:r>
              <a:rPr lang="en-US" sz="3500" b="1" baseline="30000" dirty="0">
                <a:solidFill>
                  <a:schemeClr val="bg1"/>
                </a:solidFill>
              </a:rPr>
              <a:t>Psalm 27:14  </a:t>
            </a:r>
            <a:r>
              <a:rPr lang="en-US" sz="3500" b="1" dirty="0">
                <a:solidFill>
                  <a:schemeClr val="bg1"/>
                </a:solidFill>
              </a:rPr>
              <a:t>Wait for the </a:t>
            </a:r>
            <a:r>
              <a:rPr lang="en-US" sz="3500" b="1" cap="small" dirty="0">
                <a:solidFill>
                  <a:schemeClr val="bg1"/>
                </a:solidFill>
              </a:rPr>
              <a:t>Lord</a:t>
            </a:r>
            <a:r>
              <a:rPr lang="en-US" sz="3500" b="1" dirty="0">
                <a:solidFill>
                  <a:schemeClr val="bg1"/>
                </a:solidFill>
              </a:rPr>
              <a:t>; Be strong and let your heart take courage; Yes, wait for the </a:t>
            </a:r>
            <a:r>
              <a:rPr lang="en-US" sz="3500" b="1" cap="small" dirty="0">
                <a:solidFill>
                  <a:schemeClr val="bg1"/>
                </a:solidFill>
              </a:rPr>
              <a:t>Lord</a:t>
            </a:r>
            <a:r>
              <a:rPr lang="en-US" sz="3500" b="1" dirty="0">
                <a:solidFill>
                  <a:schemeClr val="bg1"/>
                </a:solidFill>
              </a:rPr>
              <a:t>.  </a:t>
            </a:r>
          </a:p>
        </p:txBody>
      </p:sp>
    </p:spTree>
    <p:extLst>
      <p:ext uri="{BB962C8B-B14F-4D97-AF65-F5344CB8AC3E}">
        <p14:creationId xmlns:p14="http://schemas.microsoft.com/office/powerpoint/2010/main" xmlns="" val="360007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31" y="0"/>
            <a:ext cx="9141069" cy="6094046"/>
          </a:xfrm>
          <a:prstGeom prst="rect">
            <a:avLst/>
          </a:prstGeom>
        </p:spPr>
      </p:pic>
      <p:sp>
        <p:nvSpPr>
          <p:cNvPr id="16" name="Rounded Rectangular Callout 17"/>
          <p:cNvSpPr/>
          <p:nvPr/>
        </p:nvSpPr>
        <p:spPr>
          <a:xfrm>
            <a:off x="-228600" y="5562600"/>
            <a:ext cx="9525000" cy="12954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sucks.</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
        <p:nvSpPr>
          <p:cNvPr id="6" name="Rounded Rectangular Callout 17"/>
          <p:cNvSpPr/>
          <p:nvPr/>
        </p:nvSpPr>
        <p:spPr>
          <a:xfrm>
            <a:off x="-228600" y="5562599"/>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Why does God have us wait?</a:t>
            </a:r>
          </a:p>
        </p:txBody>
      </p:sp>
      <p:sp>
        <p:nvSpPr>
          <p:cNvPr id="9" name="Rounded Rectangular Callout 17"/>
          <p:cNvSpPr/>
          <p:nvPr/>
        </p:nvSpPr>
        <p:spPr>
          <a:xfrm>
            <a:off x="-228600" y="5562598"/>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is par for the course</a:t>
            </a:r>
          </a:p>
        </p:txBody>
      </p:sp>
    </p:spTree>
    <p:extLst>
      <p:ext uri="{BB962C8B-B14F-4D97-AF65-F5344CB8AC3E}">
        <p14:creationId xmlns:p14="http://schemas.microsoft.com/office/powerpoint/2010/main" xmlns="" val="243601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31" y="0"/>
            <a:ext cx="9141069" cy="6094046"/>
          </a:xfrm>
          <a:prstGeom prst="rect">
            <a:avLst/>
          </a:prstGeom>
        </p:spPr>
      </p:pic>
      <p:sp>
        <p:nvSpPr>
          <p:cNvPr id="12" name="Rounded Rectangular Callout 17"/>
          <p:cNvSpPr/>
          <p:nvPr/>
        </p:nvSpPr>
        <p:spPr>
          <a:xfrm>
            <a:off x="2930" y="76200"/>
            <a:ext cx="9141069" cy="685801"/>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300" b="1" dirty="0">
                <a:solidFill>
                  <a:schemeClr val="tx1"/>
                </a:solidFill>
              </a:rPr>
              <a:t>The question isn’t whether He will ask us to wait… </a:t>
            </a:r>
          </a:p>
        </p:txBody>
      </p:sp>
      <p:sp>
        <p:nvSpPr>
          <p:cNvPr id="16" name="Rounded Rectangular Callout 17"/>
          <p:cNvSpPr/>
          <p:nvPr/>
        </p:nvSpPr>
        <p:spPr>
          <a:xfrm>
            <a:off x="-228600" y="5562600"/>
            <a:ext cx="9525000" cy="12954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sucks.</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
        <p:nvSpPr>
          <p:cNvPr id="6" name="Rounded Rectangular Callout 17"/>
          <p:cNvSpPr/>
          <p:nvPr/>
        </p:nvSpPr>
        <p:spPr>
          <a:xfrm>
            <a:off x="-228600" y="5562599"/>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Why does God have us wait?</a:t>
            </a:r>
          </a:p>
        </p:txBody>
      </p:sp>
      <p:sp>
        <p:nvSpPr>
          <p:cNvPr id="9" name="Rounded Rectangular Callout 17"/>
          <p:cNvSpPr/>
          <p:nvPr/>
        </p:nvSpPr>
        <p:spPr>
          <a:xfrm>
            <a:off x="-228600" y="5562598"/>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is par for the course</a:t>
            </a:r>
          </a:p>
        </p:txBody>
      </p:sp>
    </p:spTree>
    <p:extLst>
      <p:ext uri="{BB962C8B-B14F-4D97-AF65-F5344CB8AC3E}">
        <p14:creationId xmlns:p14="http://schemas.microsoft.com/office/powerpoint/2010/main" xmlns="" val="243601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31" y="0"/>
            <a:ext cx="9141069" cy="6094046"/>
          </a:xfrm>
          <a:prstGeom prst="rect">
            <a:avLst/>
          </a:prstGeom>
        </p:spPr>
      </p:pic>
      <p:sp>
        <p:nvSpPr>
          <p:cNvPr id="12" name="Rounded Rectangular Callout 17"/>
          <p:cNvSpPr/>
          <p:nvPr/>
        </p:nvSpPr>
        <p:spPr>
          <a:xfrm>
            <a:off x="2930" y="76200"/>
            <a:ext cx="9141069" cy="685801"/>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300" b="1" dirty="0">
                <a:solidFill>
                  <a:schemeClr val="tx1"/>
                </a:solidFill>
              </a:rPr>
              <a:t>The question isn’t whether He will ask us to wait… </a:t>
            </a:r>
          </a:p>
        </p:txBody>
      </p:sp>
      <p:sp>
        <p:nvSpPr>
          <p:cNvPr id="16" name="Rounded Rectangular Callout 17"/>
          <p:cNvSpPr/>
          <p:nvPr/>
        </p:nvSpPr>
        <p:spPr>
          <a:xfrm>
            <a:off x="-228600" y="5562600"/>
            <a:ext cx="9525000" cy="12954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sucks.</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
        <p:nvSpPr>
          <p:cNvPr id="6" name="Rounded Rectangular Callout 17"/>
          <p:cNvSpPr/>
          <p:nvPr/>
        </p:nvSpPr>
        <p:spPr>
          <a:xfrm>
            <a:off x="-228600" y="5562599"/>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Why does God have us wait?</a:t>
            </a:r>
          </a:p>
        </p:txBody>
      </p:sp>
      <p:sp>
        <p:nvSpPr>
          <p:cNvPr id="9" name="Rounded Rectangular Callout 17"/>
          <p:cNvSpPr/>
          <p:nvPr/>
        </p:nvSpPr>
        <p:spPr>
          <a:xfrm>
            <a:off x="-228600" y="5562598"/>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is par for the course</a:t>
            </a:r>
          </a:p>
        </p:txBody>
      </p:sp>
      <p:sp>
        <p:nvSpPr>
          <p:cNvPr id="11" name="Rounded Rectangular Callout 17"/>
          <p:cNvSpPr/>
          <p:nvPr/>
        </p:nvSpPr>
        <p:spPr>
          <a:xfrm>
            <a:off x="-36635" y="2286000"/>
            <a:ext cx="9141069" cy="685801"/>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300" b="1" dirty="0">
                <a:solidFill>
                  <a:schemeClr val="tx1"/>
                </a:solidFill>
              </a:rPr>
              <a:t>The question isn’t whether or not we </a:t>
            </a:r>
            <a:r>
              <a:rPr lang="en-US" sz="3300" b="1" i="1" dirty="0">
                <a:solidFill>
                  <a:schemeClr val="tx1"/>
                </a:solidFill>
              </a:rPr>
              <a:t>will</a:t>
            </a:r>
            <a:r>
              <a:rPr lang="en-US" sz="3300" b="1" dirty="0">
                <a:solidFill>
                  <a:schemeClr val="tx1"/>
                </a:solidFill>
              </a:rPr>
              <a:t> wait… </a:t>
            </a:r>
          </a:p>
        </p:txBody>
      </p:sp>
    </p:spTree>
    <p:extLst>
      <p:ext uri="{BB962C8B-B14F-4D97-AF65-F5344CB8AC3E}">
        <p14:creationId xmlns:p14="http://schemas.microsoft.com/office/powerpoint/2010/main" xmlns="" val="243601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31" y="0"/>
            <a:ext cx="9141069" cy="6094046"/>
          </a:xfrm>
          <a:prstGeom prst="rect">
            <a:avLst/>
          </a:prstGeom>
        </p:spPr>
      </p:pic>
      <p:sp>
        <p:nvSpPr>
          <p:cNvPr id="12" name="Rounded Rectangular Callout 17"/>
          <p:cNvSpPr/>
          <p:nvPr/>
        </p:nvSpPr>
        <p:spPr>
          <a:xfrm>
            <a:off x="2930" y="76200"/>
            <a:ext cx="9141069" cy="685801"/>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300" b="1" dirty="0">
                <a:solidFill>
                  <a:schemeClr val="tx1"/>
                </a:solidFill>
              </a:rPr>
              <a:t>The question isn’t whether He will ask us to wait… </a:t>
            </a:r>
          </a:p>
        </p:txBody>
      </p:sp>
      <p:sp>
        <p:nvSpPr>
          <p:cNvPr id="11" name="Rounded Rectangular Callout 17"/>
          <p:cNvSpPr/>
          <p:nvPr/>
        </p:nvSpPr>
        <p:spPr>
          <a:xfrm>
            <a:off x="-36635" y="2286000"/>
            <a:ext cx="9141069" cy="685801"/>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300" b="1" dirty="0">
                <a:solidFill>
                  <a:schemeClr val="tx1"/>
                </a:solidFill>
              </a:rPr>
              <a:t>The question isn’t whether or not we </a:t>
            </a:r>
            <a:r>
              <a:rPr lang="en-US" sz="3300" b="1" i="1" dirty="0">
                <a:solidFill>
                  <a:schemeClr val="tx1"/>
                </a:solidFill>
              </a:rPr>
              <a:t>will</a:t>
            </a:r>
            <a:r>
              <a:rPr lang="en-US" sz="3300" b="1" dirty="0">
                <a:solidFill>
                  <a:schemeClr val="tx1"/>
                </a:solidFill>
              </a:rPr>
              <a:t> wait… </a:t>
            </a:r>
          </a:p>
        </p:txBody>
      </p:sp>
      <p:sp>
        <p:nvSpPr>
          <p:cNvPr id="13" name="Rounded Rectangular Callout 17">
            <a:extLst>
              <a:ext uri="{FF2B5EF4-FFF2-40B4-BE49-F238E27FC236}">
                <a16:creationId xmlns:a16="http://schemas.microsoft.com/office/drawing/2014/main" xmlns="" id="{DEA98312-94A1-459D-8005-EF5B52B983DD}"/>
              </a:ext>
            </a:extLst>
          </p:cNvPr>
          <p:cNvSpPr/>
          <p:nvPr/>
        </p:nvSpPr>
        <p:spPr>
          <a:xfrm>
            <a:off x="-228601"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What does it mean to wait </a:t>
            </a:r>
            <a:r>
              <a:rPr lang="en-US" sz="4800" b="1" i="1" dirty="0"/>
              <a:t>well</a:t>
            </a:r>
            <a:r>
              <a:rPr lang="en-US" sz="4800" b="1" dirty="0"/>
              <a:t>?</a:t>
            </a:r>
          </a:p>
        </p:txBody>
      </p:sp>
    </p:spTree>
    <p:extLst>
      <p:ext uri="{BB962C8B-B14F-4D97-AF65-F5344CB8AC3E}">
        <p14:creationId xmlns:p14="http://schemas.microsoft.com/office/powerpoint/2010/main" xmlns="" val="120459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31" y="0"/>
            <a:ext cx="9141069" cy="6094046"/>
          </a:xfrm>
          <a:prstGeom prst="rect">
            <a:avLst/>
          </a:prstGeom>
        </p:spPr>
      </p:pic>
      <p:sp>
        <p:nvSpPr>
          <p:cNvPr id="12" name="Rounded Rectangular Callout 17"/>
          <p:cNvSpPr/>
          <p:nvPr/>
        </p:nvSpPr>
        <p:spPr>
          <a:xfrm>
            <a:off x="2930" y="76200"/>
            <a:ext cx="9141069" cy="685801"/>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300" b="1" dirty="0">
                <a:solidFill>
                  <a:schemeClr val="tx1"/>
                </a:solidFill>
              </a:rPr>
              <a:t>The question isn’t whether He will ask us to wait… </a:t>
            </a:r>
          </a:p>
        </p:txBody>
      </p:sp>
      <p:sp>
        <p:nvSpPr>
          <p:cNvPr id="11" name="Rounded Rectangular Callout 17"/>
          <p:cNvSpPr/>
          <p:nvPr/>
        </p:nvSpPr>
        <p:spPr>
          <a:xfrm>
            <a:off x="-36635" y="2286000"/>
            <a:ext cx="9141069" cy="685801"/>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300" b="1" dirty="0">
                <a:solidFill>
                  <a:schemeClr val="tx1"/>
                </a:solidFill>
              </a:rPr>
              <a:t>The question isn’t whether or not we </a:t>
            </a:r>
            <a:r>
              <a:rPr lang="en-US" sz="3300" b="1" i="1" dirty="0">
                <a:solidFill>
                  <a:schemeClr val="tx1"/>
                </a:solidFill>
              </a:rPr>
              <a:t>will</a:t>
            </a:r>
            <a:r>
              <a:rPr lang="en-US" sz="3300" b="1" dirty="0">
                <a:solidFill>
                  <a:schemeClr val="tx1"/>
                </a:solidFill>
              </a:rPr>
              <a:t> wait… </a:t>
            </a:r>
          </a:p>
        </p:txBody>
      </p:sp>
      <p:sp>
        <p:nvSpPr>
          <p:cNvPr id="10" name="Rounded Rectangular Callout 17">
            <a:extLst>
              <a:ext uri="{FF2B5EF4-FFF2-40B4-BE49-F238E27FC236}">
                <a16:creationId xmlns:a16="http://schemas.microsoft.com/office/drawing/2014/main" xmlns="" id="{5E00C868-6930-4FC2-BE0F-02C114E91BCF}"/>
              </a:ext>
            </a:extLst>
          </p:cNvPr>
          <p:cNvSpPr/>
          <p:nvPr/>
        </p:nvSpPr>
        <p:spPr>
          <a:xfrm>
            <a:off x="304800" y="914400"/>
            <a:ext cx="8534400" cy="1181098"/>
          </a:xfrm>
          <a:prstGeom prst="wedgeRoundRectCallout">
            <a:avLst>
              <a:gd name="adj1" fmla="val -21927"/>
              <a:gd name="adj2" fmla="val 49596"/>
              <a:gd name="adj3" fmla="val 16667"/>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This is an essential and relevant question for us as modern Christians!</a:t>
            </a:r>
          </a:p>
        </p:txBody>
      </p:sp>
      <p:sp>
        <p:nvSpPr>
          <p:cNvPr id="13" name="Rounded Rectangular Callout 17">
            <a:extLst>
              <a:ext uri="{FF2B5EF4-FFF2-40B4-BE49-F238E27FC236}">
                <a16:creationId xmlns:a16="http://schemas.microsoft.com/office/drawing/2014/main" xmlns="" id="{DEA98312-94A1-459D-8005-EF5B52B983DD}"/>
              </a:ext>
            </a:extLst>
          </p:cNvPr>
          <p:cNvSpPr/>
          <p:nvPr/>
        </p:nvSpPr>
        <p:spPr>
          <a:xfrm>
            <a:off x="-228601"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What does it mean to wait </a:t>
            </a:r>
            <a:r>
              <a:rPr lang="en-US" sz="4800" b="1" i="1" dirty="0"/>
              <a:t>well</a:t>
            </a:r>
            <a:r>
              <a:rPr lang="en-US" sz="4800" b="1" dirty="0"/>
              <a:t>?</a:t>
            </a:r>
          </a:p>
        </p:txBody>
      </p:sp>
    </p:spTree>
    <p:extLst>
      <p:ext uri="{BB962C8B-B14F-4D97-AF65-F5344CB8AC3E}">
        <p14:creationId xmlns:p14="http://schemas.microsoft.com/office/powerpoint/2010/main" xmlns="" val="120459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31" y="0"/>
            <a:ext cx="9141069" cy="6094046"/>
          </a:xfrm>
          <a:prstGeom prst="rect">
            <a:avLst/>
          </a:prstGeom>
        </p:spPr>
      </p:pic>
      <p:sp>
        <p:nvSpPr>
          <p:cNvPr id="12" name="Rounded Rectangular Callout 17"/>
          <p:cNvSpPr/>
          <p:nvPr/>
        </p:nvSpPr>
        <p:spPr>
          <a:xfrm>
            <a:off x="2930" y="76200"/>
            <a:ext cx="9141069" cy="685801"/>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300" b="1" dirty="0">
                <a:solidFill>
                  <a:schemeClr val="tx1"/>
                </a:solidFill>
              </a:rPr>
              <a:t>The question isn’t whether He will ask us to wait… </a:t>
            </a:r>
          </a:p>
        </p:txBody>
      </p:sp>
      <p:sp>
        <p:nvSpPr>
          <p:cNvPr id="11" name="Rounded Rectangular Callout 17"/>
          <p:cNvSpPr/>
          <p:nvPr/>
        </p:nvSpPr>
        <p:spPr>
          <a:xfrm>
            <a:off x="-36635" y="2286000"/>
            <a:ext cx="9141069" cy="685801"/>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300" b="1" dirty="0">
                <a:solidFill>
                  <a:schemeClr val="tx1"/>
                </a:solidFill>
              </a:rPr>
              <a:t>The question isn’t whether or not we </a:t>
            </a:r>
            <a:r>
              <a:rPr lang="en-US" sz="3300" b="1" i="1" dirty="0">
                <a:solidFill>
                  <a:schemeClr val="tx1"/>
                </a:solidFill>
              </a:rPr>
              <a:t>will</a:t>
            </a:r>
            <a:r>
              <a:rPr lang="en-US" sz="3300" b="1" dirty="0">
                <a:solidFill>
                  <a:schemeClr val="tx1"/>
                </a:solidFill>
              </a:rPr>
              <a:t> wait… </a:t>
            </a:r>
          </a:p>
        </p:txBody>
      </p:sp>
      <p:sp>
        <p:nvSpPr>
          <p:cNvPr id="10" name="Rounded Rectangular Callout 17">
            <a:extLst>
              <a:ext uri="{FF2B5EF4-FFF2-40B4-BE49-F238E27FC236}">
                <a16:creationId xmlns:a16="http://schemas.microsoft.com/office/drawing/2014/main" xmlns="" id="{5E00C868-6930-4FC2-BE0F-02C114E91BCF}"/>
              </a:ext>
            </a:extLst>
          </p:cNvPr>
          <p:cNvSpPr/>
          <p:nvPr/>
        </p:nvSpPr>
        <p:spPr>
          <a:xfrm>
            <a:off x="304800" y="914400"/>
            <a:ext cx="8534400" cy="1181098"/>
          </a:xfrm>
          <a:prstGeom prst="wedgeRoundRectCallout">
            <a:avLst>
              <a:gd name="adj1" fmla="val -21927"/>
              <a:gd name="adj2" fmla="val 49596"/>
              <a:gd name="adj3" fmla="val 16667"/>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This is an essential and relevant question for us as modern Christians!</a:t>
            </a:r>
          </a:p>
        </p:txBody>
      </p:sp>
      <p:sp>
        <p:nvSpPr>
          <p:cNvPr id="13" name="Rounded Rectangular Callout 17">
            <a:extLst>
              <a:ext uri="{FF2B5EF4-FFF2-40B4-BE49-F238E27FC236}">
                <a16:creationId xmlns:a16="http://schemas.microsoft.com/office/drawing/2014/main" xmlns="" id="{DEA98312-94A1-459D-8005-EF5B52B983DD}"/>
              </a:ext>
            </a:extLst>
          </p:cNvPr>
          <p:cNvSpPr/>
          <p:nvPr/>
        </p:nvSpPr>
        <p:spPr>
          <a:xfrm>
            <a:off x="-228601"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What does it mean to wait </a:t>
            </a:r>
            <a:r>
              <a:rPr lang="en-US" sz="4800" b="1" i="1" dirty="0"/>
              <a:t>well</a:t>
            </a:r>
            <a:r>
              <a:rPr lang="en-US" sz="4800" b="1" dirty="0"/>
              <a:t>?</a:t>
            </a:r>
          </a:p>
        </p:txBody>
      </p:sp>
      <p:pic>
        <p:nvPicPr>
          <p:cNvPr id="9" name="Picture 8" descr="A group of people posing for the camera&#10;&#10;Description generated with very high confidence">
            <a:extLst>
              <a:ext uri="{FF2B5EF4-FFF2-40B4-BE49-F238E27FC236}">
                <a16:creationId xmlns:a16="http://schemas.microsoft.com/office/drawing/2014/main" xmlns="" id="{C05FD2FB-F71D-4019-AA47-7032B2F57CAB}"/>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28302" r="43737"/>
          <a:stretch/>
        </p:blipFill>
        <p:spPr>
          <a:xfrm>
            <a:off x="0" y="0"/>
            <a:ext cx="9146053" cy="5791200"/>
          </a:xfrm>
          <a:prstGeom prst="rect">
            <a:avLst/>
          </a:prstGeom>
        </p:spPr>
      </p:pic>
    </p:spTree>
    <p:extLst>
      <p:ext uri="{BB962C8B-B14F-4D97-AF65-F5344CB8AC3E}">
        <p14:creationId xmlns:p14="http://schemas.microsoft.com/office/powerpoint/2010/main" xmlns="" val="210684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group of people posing for the camera&#10;&#10;Description generated with very high confidence">
            <a:extLst>
              <a:ext uri="{FF2B5EF4-FFF2-40B4-BE49-F238E27FC236}">
                <a16:creationId xmlns:a16="http://schemas.microsoft.com/office/drawing/2014/main" xmlns="" id="{4CE9379B-A1CA-458D-B469-ED05399710B2}"/>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28302" r="43737"/>
          <a:stretch/>
        </p:blipFill>
        <p:spPr>
          <a:xfrm>
            <a:off x="0" y="0"/>
            <a:ext cx="9146053" cy="5791200"/>
          </a:xfrm>
          <a:prstGeom prst="rect">
            <a:avLst/>
          </a:prstGeom>
        </p:spPr>
      </p:pic>
      <p:sp>
        <p:nvSpPr>
          <p:cNvPr id="16" name="Rounded Rectangular Callout 17"/>
          <p:cNvSpPr/>
          <p:nvPr/>
        </p:nvSpPr>
        <p:spPr>
          <a:xfrm>
            <a:off x="-228600" y="5562600"/>
            <a:ext cx="9525000" cy="12954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sucks.</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
        <p:nvSpPr>
          <p:cNvPr id="6" name="Rounded Rectangular Callout 17"/>
          <p:cNvSpPr/>
          <p:nvPr/>
        </p:nvSpPr>
        <p:spPr>
          <a:xfrm>
            <a:off x="-228600" y="5562599"/>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Why does God have us wait?</a:t>
            </a:r>
          </a:p>
        </p:txBody>
      </p:sp>
      <p:sp>
        <p:nvSpPr>
          <p:cNvPr id="9" name="Rounded Rectangular Callout 17"/>
          <p:cNvSpPr/>
          <p:nvPr/>
        </p:nvSpPr>
        <p:spPr>
          <a:xfrm>
            <a:off x="-228600" y="5562598"/>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is par for the course</a:t>
            </a:r>
          </a:p>
        </p:txBody>
      </p:sp>
      <p:sp>
        <p:nvSpPr>
          <p:cNvPr id="11" name="Rounded Rectangular Callout 17"/>
          <p:cNvSpPr/>
          <p:nvPr/>
        </p:nvSpPr>
        <p:spPr>
          <a:xfrm>
            <a:off x="-36635" y="2286000"/>
            <a:ext cx="9141069" cy="685801"/>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300" b="1" dirty="0">
                <a:solidFill>
                  <a:schemeClr val="tx1"/>
                </a:solidFill>
              </a:rPr>
              <a:t>The question isn’t whether we </a:t>
            </a:r>
            <a:r>
              <a:rPr lang="en-US" sz="3300" b="1" i="1" dirty="0">
                <a:solidFill>
                  <a:schemeClr val="tx1"/>
                </a:solidFill>
              </a:rPr>
              <a:t>will</a:t>
            </a:r>
            <a:r>
              <a:rPr lang="en-US" sz="3300" b="1" dirty="0">
                <a:solidFill>
                  <a:schemeClr val="tx1"/>
                </a:solidFill>
              </a:rPr>
              <a:t> wait… </a:t>
            </a:r>
          </a:p>
        </p:txBody>
      </p:sp>
      <p:sp>
        <p:nvSpPr>
          <p:cNvPr id="10" name="Rounded Rectangular Callout 17"/>
          <p:cNvSpPr/>
          <p:nvPr/>
        </p:nvSpPr>
        <p:spPr>
          <a:xfrm>
            <a:off x="-228601"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What does it mean to wait </a:t>
            </a:r>
            <a:r>
              <a:rPr lang="en-US" sz="4800" b="1" i="1" dirty="0"/>
              <a:t>well</a:t>
            </a:r>
            <a:r>
              <a:rPr lang="en-US" sz="4800" b="1" dirty="0"/>
              <a:t>?</a:t>
            </a:r>
          </a:p>
        </p:txBody>
      </p:sp>
      <p:sp>
        <p:nvSpPr>
          <p:cNvPr id="18" name="TextBox 17"/>
          <p:cNvSpPr txBox="1"/>
          <p:nvPr/>
        </p:nvSpPr>
        <p:spPr>
          <a:xfrm>
            <a:off x="-5864" y="2038135"/>
            <a:ext cx="9149864" cy="4819865"/>
          </a:xfrm>
          <a:prstGeom prst="rect">
            <a:avLst/>
          </a:prstGeom>
          <a:solidFill>
            <a:schemeClr val="accent6">
              <a:lumMod val="40000"/>
              <a:lumOff val="60000"/>
            </a:schemeClr>
          </a:solidFill>
          <a:ln>
            <a:solidFill>
              <a:schemeClr val="bg2"/>
            </a:solidFill>
          </a:ln>
        </p:spPr>
        <p:txBody>
          <a:bodyPr wrap="square">
            <a:noAutofit/>
          </a:bodyPr>
          <a:lstStyle/>
          <a:p>
            <a:r>
              <a:rPr lang="en-US" sz="3500" b="1" baseline="30000" dirty="0"/>
              <a:t>Acts1:13 </a:t>
            </a:r>
            <a:r>
              <a:rPr lang="en-US" sz="3500" dirty="0"/>
              <a:t>When they had entered the city, they went up to the upper room where they were staying;  that is, Peter and John and James and Andrew, Philip and Thomas, Bartholomew and Matthew, James the son of </a:t>
            </a:r>
            <a:r>
              <a:rPr lang="en-US" sz="3500" dirty="0" err="1"/>
              <a:t>Alphaeus</a:t>
            </a:r>
            <a:r>
              <a:rPr lang="en-US" sz="3500" dirty="0"/>
              <a:t>, and Simon the Zealot, and Judas the </a:t>
            </a:r>
            <a:r>
              <a:rPr lang="en-US" sz="3500" baseline="30000" dirty="0"/>
              <a:t> </a:t>
            </a:r>
            <a:r>
              <a:rPr lang="en-US" sz="3500" dirty="0"/>
              <a:t>son of James.  </a:t>
            </a:r>
            <a:r>
              <a:rPr lang="en-US" sz="3500" b="1" baseline="30000" dirty="0"/>
              <a:t>14</a:t>
            </a:r>
            <a:r>
              <a:rPr lang="en-US" sz="3500" baseline="30000" dirty="0"/>
              <a:t> </a:t>
            </a:r>
            <a:r>
              <a:rPr lang="en-US" sz="3500" dirty="0"/>
              <a:t>These all with one mind were continually devoting themselves to </a:t>
            </a:r>
            <a:r>
              <a:rPr lang="en-US" sz="3500" b="1" u="sng" dirty="0">
                <a:solidFill>
                  <a:srgbClr val="002060"/>
                </a:solidFill>
              </a:rPr>
              <a:t>prayer</a:t>
            </a:r>
            <a:r>
              <a:rPr lang="en-US" sz="3500" dirty="0"/>
              <a:t>, along with the  women, and Mary the  mother of Jesus, and with </a:t>
            </a:r>
            <a:r>
              <a:rPr lang="en-US" sz="3500" dirty="0" err="1"/>
              <a:t>with</a:t>
            </a:r>
            <a:r>
              <a:rPr lang="en-US" sz="3500" dirty="0"/>
              <a:t> His brothers.</a:t>
            </a:r>
          </a:p>
          <a:p>
            <a:r>
              <a:rPr lang="en-US" sz="3400" dirty="0"/>
              <a:t> </a:t>
            </a:r>
            <a:endParaRPr lang="en-US" sz="3400" dirty="0">
              <a:solidFill>
                <a:srgbClr val="002060"/>
              </a:solidFill>
            </a:endParaRPr>
          </a:p>
        </p:txBody>
      </p:sp>
      <p:sp>
        <p:nvSpPr>
          <p:cNvPr id="20" name="TextBox 19"/>
          <p:cNvSpPr txBox="1"/>
          <p:nvPr/>
        </p:nvSpPr>
        <p:spPr>
          <a:xfrm>
            <a:off x="-5864" y="2036180"/>
            <a:ext cx="9149864" cy="4819865"/>
          </a:xfrm>
          <a:prstGeom prst="rect">
            <a:avLst/>
          </a:prstGeom>
          <a:solidFill>
            <a:schemeClr val="accent6">
              <a:lumMod val="40000"/>
              <a:lumOff val="60000"/>
            </a:schemeClr>
          </a:solidFill>
          <a:ln>
            <a:solidFill>
              <a:schemeClr val="bg2"/>
            </a:solidFill>
          </a:ln>
        </p:spPr>
        <p:txBody>
          <a:bodyPr wrap="square">
            <a:noAutofit/>
          </a:bodyPr>
          <a:lstStyle/>
          <a:p>
            <a:r>
              <a:rPr lang="en-US" sz="3500" b="1" baseline="30000" dirty="0"/>
              <a:t>Acts1:13 </a:t>
            </a:r>
            <a:r>
              <a:rPr lang="en-US" sz="3500" dirty="0"/>
              <a:t>When they had entered the city, they went up to the upper room where they were staying;  that is, Peter and John and James and Andrew, Philip and Thomas, Bartholomew and Matthew, James the son of </a:t>
            </a:r>
            <a:r>
              <a:rPr lang="en-US" sz="3500" dirty="0" err="1"/>
              <a:t>Alphaeus</a:t>
            </a:r>
            <a:r>
              <a:rPr lang="en-US" sz="3500" dirty="0"/>
              <a:t>, and Simon the Zealot, and Judas the </a:t>
            </a:r>
            <a:r>
              <a:rPr lang="en-US" sz="3500" baseline="30000" dirty="0"/>
              <a:t> </a:t>
            </a:r>
            <a:r>
              <a:rPr lang="en-US" sz="3500" dirty="0"/>
              <a:t>son of James.  </a:t>
            </a:r>
            <a:r>
              <a:rPr lang="en-US" sz="3500" b="1" baseline="30000" dirty="0"/>
              <a:t>14</a:t>
            </a:r>
            <a:r>
              <a:rPr lang="en-US" sz="3500" baseline="30000" dirty="0"/>
              <a:t> </a:t>
            </a:r>
            <a:r>
              <a:rPr lang="en-US" sz="3500" dirty="0"/>
              <a:t>These all with one mind were </a:t>
            </a:r>
            <a:r>
              <a:rPr lang="en-US" sz="3500" b="1" u="sng" dirty="0">
                <a:solidFill>
                  <a:srgbClr val="002060"/>
                </a:solidFill>
              </a:rPr>
              <a:t>continually</a:t>
            </a:r>
            <a:r>
              <a:rPr lang="en-US" sz="3500" dirty="0"/>
              <a:t> devoting themselves to </a:t>
            </a:r>
            <a:r>
              <a:rPr lang="en-US" sz="3500" b="1" u="sng" dirty="0">
                <a:solidFill>
                  <a:srgbClr val="002060"/>
                </a:solidFill>
              </a:rPr>
              <a:t>prayer</a:t>
            </a:r>
            <a:r>
              <a:rPr lang="en-US" sz="3500" dirty="0"/>
              <a:t>, along with the  women, and Mary the  mother of Jesus, and with </a:t>
            </a:r>
            <a:r>
              <a:rPr lang="en-US" sz="3500" dirty="0" err="1"/>
              <a:t>with</a:t>
            </a:r>
            <a:r>
              <a:rPr lang="en-US" sz="3500" dirty="0"/>
              <a:t> His brothers.</a:t>
            </a:r>
          </a:p>
          <a:p>
            <a:r>
              <a:rPr lang="en-US" sz="3400" dirty="0"/>
              <a:t> </a:t>
            </a:r>
            <a:endParaRPr lang="en-US" sz="3400" dirty="0">
              <a:solidFill>
                <a:srgbClr val="002060"/>
              </a:solidFill>
            </a:endParaRPr>
          </a:p>
        </p:txBody>
      </p:sp>
      <p:sp>
        <p:nvSpPr>
          <p:cNvPr id="21" name="TextBox 20"/>
          <p:cNvSpPr txBox="1"/>
          <p:nvPr/>
        </p:nvSpPr>
        <p:spPr>
          <a:xfrm>
            <a:off x="-5864" y="2038135"/>
            <a:ext cx="9149864" cy="4819865"/>
          </a:xfrm>
          <a:prstGeom prst="rect">
            <a:avLst/>
          </a:prstGeom>
          <a:solidFill>
            <a:schemeClr val="accent6">
              <a:lumMod val="40000"/>
              <a:lumOff val="60000"/>
            </a:schemeClr>
          </a:solidFill>
          <a:ln>
            <a:solidFill>
              <a:schemeClr val="bg2"/>
            </a:solidFill>
          </a:ln>
        </p:spPr>
        <p:txBody>
          <a:bodyPr wrap="square">
            <a:noAutofit/>
          </a:bodyPr>
          <a:lstStyle/>
          <a:p>
            <a:r>
              <a:rPr lang="en-US" sz="3500" b="1" baseline="30000" dirty="0"/>
              <a:t>Acts1:13 </a:t>
            </a:r>
            <a:r>
              <a:rPr lang="en-US" sz="3500" dirty="0"/>
              <a:t>When they had entered the city, they went up to the upper room where they were staying;  that is, Peter and John and James and Andrew, Philip and Thomas, Bartholomew and Matthew, James the son of </a:t>
            </a:r>
            <a:r>
              <a:rPr lang="en-US" sz="3500" dirty="0" err="1"/>
              <a:t>Alphaeus</a:t>
            </a:r>
            <a:r>
              <a:rPr lang="en-US" sz="3500" dirty="0"/>
              <a:t>, and Simon the Zealot, and Judas the </a:t>
            </a:r>
            <a:r>
              <a:rPr lang="en-US" sz="3500" baseline="30000" dirty="0"/>
              <a:t> </a:t>
            </a:r>
            <a:r>
              <a:rPr lang="en-US" sz="3500" dirty="0"/>
              <a:t>son of James.  </a:t>
            </a:r>
            <a:r>
              <a:rPr lang="en-US" sz="3500" b="1" baseline="30000" dirty="0"/>
              <a:t>14</a:t>
            </a:r>
            <a:r>
              <a:rPr lang="en-US" sz="3500" baseline="30000" dirty="0"/>
              <a:t> </a:t>
            </a:r>
            <a:r>
              <a:rPr lang="en-US" sz="3500" dirty="0"/>
              <a:t>These all with one mind were continually </a:t>
            </a:r>
            <a:r>
              <a:rPr lang="en-US" sz="3500" b="1" u="sng" dirty="0">
                <a:solidFill>
                  <a:srgbClr val="002060"/>
                </a:solidFill>
              </a:rPr>
              <a:t>devoting themselves </a:t>
            </a:r>
            <a:r>
              <a:rPr lang="en-US" sz="3500" dirty="0"/>
              <a:t>to </a:t>
            </a:r>
            <a:r>
              <a:rPr lang="en-US" sz="3500" b="1" u="sng" dirty="0">
                <a:solidFill>
                  <a:srgbClr val="002060"/>
                </a:solidFill>
              </a:rPr>
              <a:t>prayer</a:t>
            </a:r>
            <a:r>
              <a:rPr lang="en-US" sz="3500" dirty="0"/>
              <a:t>, along with the  women, and Mary the  mother of Jesus, and with </a:t>
            </a:r>
            <a:r>
              <a:rPr lang="en-US" sz="3500" dirty="0" err="1"/>
              <a:t>with</a:t>
            </a:r>
            <a:r>
              <a:rPr lang="en-US" sz="3500" dirty="0"/>
              <a:t> His brothers.</a:t>
            </a:r>
          </a:p>
          <a:p>
            <a:r>
              <a:rPr lang="en-US" sz="3400" dirty="0"/>
              <a:t> </a:t>
            </a:r>
            <a:endParaRPr lang="en-US" sz="3400" dirty="0">
              <a:solidFill>
                <a:srgbClr val="002060"/>
              </a:solidFill>
            </a:endParaRPr>
          </a:p>
        </p:txBody>
      </p:sp>
      <p:sp>
        <p:nvSpPr>
          <p:cNvPr id="22" name="TextBox 21"/>
          <p:cNvSpPr txBox="1"/>
          <p:nvPr/>
        </p:nvSpPr>
        <p:spPr>
          <a:xfrm>
            <a:off x="-5864" y="2038135"/>
            <a:ext cx="9149864" cy="4819865"/>
          </a:xfrm>
          <a:prstGeom prst="rect">
            <a:avLst/>
          </a:prstGeom>
          <a:solidFill>
            <a:schemeClr val="accent6">
              <a:lumMod val="40000"/>
              <a:lumOff val="60000"/>
            </a:schemeClr>
          </a:solidFill>
          <a:ln>
            <a:solidFill>
              <a:schemeClr val="bg2"/>
            </a:solidFill>
          </a:ln>
        </p:spPr>
        <p:txBody>
          <a:bodyPr wrap="square">
            <a:noAutofit/>
          </a:bodyPr>
          <a:lstStyle/>
          <a:p>
            <a:r>
              <a:rPr lang="en-US" sz="3500" b="1" baseline="30000" dirty="0"/>
              <a:t>Acts1:13 </a:t>
            </a:r>
            <a:r>
              <a:rPr lang="en-US" sz="3500" dirty="0"/>
              <a:t>When they had entered the city, they went up to the upper room where they were staying;  that is, Peter and John and James and Andrew, Philip and Thomas, Bartholomew and Matthew, James the son of </a:t>
            </a:r>
            <a:r>
              <a:rPr lang="en-US" sz="3500" dirty="0" err="1"/>
              <a:t>Alphaeus</a:t>
            </a:r>
            <a:r>
              <a:rPr lang="en-US" sz="3500" dirty="0"/>
              <a:t>, and Simon the Zealot, and Judas the </a:t>
            </a:r>
            <a:r>
              <a:rPr lang="en-US" sz="3500" baseline="30000" dirty="0"/>
              <a:t> </a:t>
            </a:r>
            <a:r>
              <a:rPr lang="en-US" sz="3500" dirty="0"/>
              <a:t>son of James.  </a:t>
            </a:r>
            <a:r>
              <a:rPr lang="en-US" sz="3500" b="1" baseline="30000" dirty="0"/>
              <a:t>14</a:t>
            </a:r>
            <a:r>
              <a:rPr lang="en-US" sz="3500" baseline="30000" dirty="0"/>
              <a:t> </a:t>
            </a:r>
            <a:r>
              <a:rPr lang="en-US" sz="3500" b="1" u="sng" dirty="0">
                <a:solidFill>
                  <a:srgbClr val="002060"/>
                </a:solidFill>
              </a:rPr>
              <a:t>These all </a:t>
            </a:r>
            <a:r>
              <a:rPr lang="en-US" sz="3500" dirty="0"/>
              <a:t>with one mind were continually devoting themselves to </a:t>
            </a:r>
            <a:r>
              <a:rPr lang="en-US" sz="3500" b="1" u="sng" dirty="0">
                <a:solidFill>
                  <a:srgbClr val="002060"/>
                </a:solidFill>
              </a:rPr>
              <a:t>prayer</a:t>
            </a:r>
            <a:r>
              <a:rPr lang="en-US" sz="3500" dirty="0"/>
              <a:t>, along with the  women, and Mary the  mother of Jesus, and with </a:t>
            </a:r>
            <a:r>
              <a:rPr lang="en-US" sz="3500" dirty="0" err="1"/>
              <a:t>with</a:t>
            </a:r>
            <a:r>
              <a:rPr lang="en-US" sz="3500" dirty="0"/>
              <a:t> His brothers.</a:t>
            </a:r>
          </a:p>
          <a:p>
            <a:r>
              <a:rPr lang="en-US" sz="3400" dirty="0"/>
              <a:t> </a:t>
            </a:r>
            <a:endParaRPr lang="en-US" sz="3400" dirty="0">
              <a:solidFill>
                <a:srgbClr val="002060"/>
              </a:solidFill>
            </a:endParaRPr>
          </a:p>
        </p:txBody>
      </p:sp>
      <p:sp>
        <p:nvSpPr>
          <p:cNvPr id="23" name="TextBox 22"/>
          <p:cNvSpPr txBox="1"/>
          <p:nvPr/>
        </p:nvSpPr>
        <p:spPr>
          <a:xfrm>
            <a:off x="-5864" y="2038135"/>
            <a:ext cx="9149864" cy="4819865"/>
          </a:xfrm>
          <a:prstGeom prst="rect">
            <a:avLst/>
          </a:prstGeom>
          <a:solidFill>
            <a:schemeClr val="accent6">
              <a:lumMod val="40000"/>
              <a:lumOff val="60000"/>
            </a:schemeClr>
          </a:solidFill>
          <a:ln>
            <a:solidFill>
              <a:schemeClr val="bg2"/>
            </a:solidFill>
          </a:ln>
        </p:spPr>
        <p:txBody>
          <a:bodyPr wrap="square">
            <a:noAutofit/>
          </a:bodyPr>
          <a:lstStyle/>
          <a:p>
            <a:r>
              <a:rPr lang="en-US" sz="3500" b="1" baseline="30000" dirty="0"/>
              <a:t>Acts1:13 </a:t>
            </a:r>
            <a:r>
              <a:rPr lang="en-US" sz="3500" dirty="0"/>
              <a:t>When they had entered the city, they went up to the upper room where they were staying;  that is, Peter and John and James and Andrew, Philip and Thomas, Bartholomew and Matthew, James the son of </a:t>
            </a:r>
            <a:r>
              <a:rPr lang="en-US" sz="3500" dirty="0" err="1"/>
              <a:t>Alphaeus</a:t>
            </a:r>
            <a:r>
              <a:rPr lang="en-US" sz="3500" dirty="0"/>
              <a:t>, and Simon the Zealot, and Judas the </a:t>
            </a:r>
            <a:r>
              <a:rPr lang="en-US" sz="3500" baseline="30000" dirty="0"/>
              <a:t> </a:t>
            </a:r>
            <a:r>
              <a:rPr lang="en-US" sz="3500" dirty="0"/>
              <a:t>son of James.  </a:t>
            </a:r>
            <a:r>
              <a:rPr lang="en-US" sz="3500" b="1" baseline="30000" dirty="0"/>
              <a:t>14</a:t>
            </a:r>
            <a:r>
              <a:rPr lang="en-US" sz="3500" baseline="30000" dirty="0"/>
              <a:t> </a:t>
            </a:r>
            <a:r>
              <a:rPr lang="en-US" sz="3500" dirty="0"/>
              <a:t>These all </a:t>
            </a:r>
            <a:r>
              <a:rPr lang="en-US" sz="3500" b="1" u="sng" dirty="0">
                <a:solidFill>
                  <a:srgbClr val="002060"/>
                </a:solidFill>
              </a:rPr>
              <a:t>with one mind</a:t>
            </a:r>
            <a:r>
              <a:rPr lang="en-US" sz="3500" dirty="0"/>
              <a:t> were continually devoting themselves to </a:t>
            </a:r>
            <a:r>
              <a:rPr lang="en-US" sz="3500" b="1" u="sng" dirty="0">
                <a:solidFill>
                  <a:srgbClr val="002060"/>
                </a:solidFill>
              </a:rPr>
              <a:t>prayer</a:t>
            </a:r>
            <a:r>
              <a:rPr lang="en-US" sz="3500" dirty="0"/>
              <a:t>, along with the  women, and Mary the  mother of Jesus, and with </a:t>
            </a:r>
            <a:r>
              <a:rPr lang="en-US" sz="3500" dirty="0" err="1"/>
              <a:t>with</a:t>
            </a:r>
            <a:r>
              <a:rPr lang="en-US" sz="3500" dirty="0"/>
              <a:t> His brothers.</a:t>
            </a:r>
          </a:p>
          <a:p>
            <a:r>
              <a:rPr lang="en-US" sz="3400" dirty="0"/>
              <a:t> </a:t>
            </a:r>
            <a:endParaRPr lang="en-US" sz="3400" dirty="0">
              <a:solidFill>
                <a:srgbClr val="002060"/>
              </a:solidFill>
            </a:endParaRPr>
          </a:p>
        </p:txBody>
      </p:sp>
    </p:spTree>
    <p:extLst>
      <p:ext uri="{BB962C8B-B14F-4D97-AF65-F5344CB8AC3E}">
        <p14:creationId xmlns:p14="http://schemas.microsoft.com/office/powerpoint/2010/main" xmlns="" val="55437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group of people posing for the camera&#10;&#10;Description generated with very high confidence">
            <a:extLst>
              <a:ext uri="{FF2B5EF4-FFF2-40B4-BE49-F238E27FC236}">
                <a16:creationId xmlns:a16="http://schemas.microsoft.com/office/drawing/2014/main" xmlns="" id="{4CE9379B-A1CA-458D-B469-ED05399710B2}"/>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28302" r="43737"/>
          <a:stretch/>
        </p:blipFill>
        <p:spPr>
          <a:xfrm>
            <a:off x="0" y="0"/>
            <a:ext cx="9146053" cy="5791200"/>
          </a:xfrm>
          <a:prstGeom prst="rect">
            <a:avLst/>
          </a:prstGeom>
        </p:spPr>
      </p:pic>
      <p:sp>
        <p:nvSpPr>
          <p:cNvPr id="16" name="Rounded Rectangular Callout 17"/>
          <p:cNvSpPr/>
          <p:nvPr/>
        </p:nvSpPr>
        <p:spPr>
          <a:xfrm>
            <a:off x="-228600" y="5562600"/>
            <a:ext cx="9525000" cy="12954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sucks.</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
        <p:nvSpPr>
          <p:cNvPr id="6" name="Rounded Rectangular Callout 17"/>
          <p:cNvSpPr/>
          <p:nvPr/>
        </p:nvSpPr>
        <p:spPr>
          <a:xfrm>
            <a:off x="-228600" y="5562599"/>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Why does God have us wait?</a:t>
            </a:r>
          </a:p>
        </p:txBody>
      </p:sp>
      <p:sp>
        <p:nvSpPr>
          <p:cNvPr id="9" name="Rounded Rectangular Callout 17"/>
          <p:cNvSpPr/>
          <p:nvPr/>
        </p:nvSpPr>
        <p:spPr>
          <a:xfrm>
            <a:off x="-228600" y="5562598"/>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is par for the course</a:t>
            </a:r>
          </a:p>
        </p:txBody>
      </p:sp>
      <p:sp>
        <p:nvSpPr>
          <p:cNvPr id="11" name="Rounded Rectangular Callout 17"/>
          <p:cNvSpPr/>
          <p:nvPr/>
        </p:nvSpPr>
        <p:spPr>
          <a:xfrm>
            <a:off x="-36635" y="2286000"/>
            <a:ext cx="9141069" cy="685801"/>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300" b="1" dirty="0">
                <a:solidFill>
                  <a:schemeClr val="tx1"/>
                </a:solidFill>
              </a:rPr>
              <a:t>The question isn’t whether we </a:t>
            </a:r>
            <a:r>
              <a:rPr lang="en-US" sz="3300" b="1" i="1" dirty="0">
                <a:solidFill>
                  <a:schemeClr val="tx1"/>
                </a:solidFill>
              </a:rPr>
              <a:t>will</a:t>
            </a:r>
            <a:r>
              <a:rPr lang="en-US" sz="3300" b="1" dirty="0">
                <a:solidFill>
                  <a:schemeClr val="tx1"/>
                </a:solidFill>
              </a:rPr>
              <a:t> wait… </a:t>
            </a:r>
          </a:p>
        </p:txBody>
      </p:sp>
      <p:sp>
        <p:nvSpPr>
          <p:cNvPr id="10" name="Rounded Rectangular Callout 17"/>
          <p:cNvSpPr/>
          <p:nvPr/>
        </p:nvSpPr>
        <p:spPr>
          <a:xfrm>
            <a:off x="-228601"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What does it mean to wait </a:t>
            </a:r>
            <a:r>
              <a:rPr lang="en-US" sz="4800" b="1" i="1" dirty="0"/>
              <a:t>well</a:t>
            </a:r>
            <a:r>
              <a:rPr lang="en-US" sz="4800" b="1" dirty="0"/>
              <a:t>?</a:t>
            </a:r>
          </a:p>
        </p:txBody>
      </p:sp>
      <p:sp>
        <p:nvSpPr>
          <p:cNvPr id="18" name="TextBox 17"/>
          <p:cNvSpPr txBox="1"/>
          <p:nvPr/>
        </p:nvSpPr>
        <p:spPr>
          <a:xfrm>
            <a:off x="-5864" y="2038135"/>
            <a:ext cx="9149864" cy="4819865"/>
          </a:xfrm>
          <a:prstGeom prst="rect">
            <a:avLst/>
          </a:prstGeom>
          <a:solidFill>
            <a:schemeClr val="accent6">
              <a:lumMod val="40000"/>
              <a:lumOff val="60000"/>
            </a:schemeClr>
          </a:solidFill>
          <a:ln>
            <a:solidFill>
              <a:schemeClr val="bg2"/>
            </a:solidFill>
          </a:ln>
        </p:spPr>
        <p:txBody>
          <a:bodyPr wrap="square">
            <a:noAutofit/>
          </a:bodyPr>
          <a:lstStyle/>
          <a:p>
            <a:r>
              <a:rPr lang="en-US" sz="3500" b="1" baseline="30000" dirty="0"/>
              <a:t>Acts1:13 </a:t>
            </a:r>
            <a:r>
              <a:rPr lang="en-US" sz="3500" dirty="0"/>
              <a:t>When they had entered the city, they went up to the upper room where they were staying;  that is, Peter and John and James and Andrew, Philip and Thomas, Bartholomew and Matthew, James the son of </a:t>
            </a:r>
            <a:r>
              <a:rPr lang="en-US" sz="3500" dirty="0" err="1"/>
              <a:t>Alphaeus</a:t>
            </a:r>
            <a:r>
              <a:rPr lang="en-US" sz="3500" dirty="0"/>
              <a:t>, and Simon the Zealot, and Judas the </a:t>
            </a:r>
            <a:r>
              <a:rPr lang="en-US" sz="3500" baseline="30000" dirty="0"/>
              <a:t> </a:t>
            </a:r>
            <a:r>
              <a:rPr lang="en-US" sz="3500" dirty="0"/>
              <a:t>son of James.  </a:t>
            </a:r>
            <a:r>
              <a:rPr lang="en-US" sz="3500" b="1" baseline="30000" dirty="0"/>
              <a:t>14</a:t>
            </a:r>
            <a:r>
              <a:rPr lang="en-US" sz="3500" baseline="30000" dirty="0"/>
              <a:t> </a:t>
            </a:r>
            <a:r>
              <a:rPr lang="en-US" sz="3500" dirty="0"/>
              <a:t>These all with one mind were continually devoting themselves to </a:t>
            </a:r>
            <a:r>
              <a:rPr lang="en-US" sz="3500" b="1" u="sng" dirty="0">
                <a:solidFill>
                  <a:srgbClr val="002060"/>
                </a:solidFill>
              </a:rPr>
              <a:t>prayer</a:t>
            </a:r>
            <a:r>
              <a:rPr lang="en-US" sz="3500" dirty="0"/>
              <a:t>, along with the  women, and Mary the  mother of Jesus, and with </a:t>
            </a:r>
            <a:r>
              <a:rPr lang="en-US" sz="3500" dirty="0" err="1"/>
              <a:t>with</a:t>
            </a:r>
            <a:r>
              <a:rPr lang="en-US" sz="3500" dirty="0"/>
              <a:t> His brothers.</a:t>
            </a:r>
          </a:p>
          <a:p>
            <a:r>
              <a:rPr lang="en-US" sz="3400" dirty="0"/>
              <a:t> </a:t>
            </a:r>
            <a:endParaRPr lang="en-US" sz="3400" dirty="0">
              <a:solidFill>
                <a:srgbClr val="002060"/>
              </a:solidFill>
            </a:endParaRPr>
          </a:p>
        </p:txBody>
      </p:sp>
      <p:sp>
        <p:nvSpPr>
          <p:cNvPr id="14" name="Rounded Rectangular Callout 17"/>
          <p:cNvSpPr/>
          <p:nvPr/>
        </p:nvSpPr>
        <p:spPr>
          <a:xfrm>
            <a:off x="304800" y="266702"/>
            <a:ext cx="35052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1) They prayed</a:t>
            </a:r>
          </a:p>
        </p:txBody>
      </p:sp>
      <p:sp>
        <p:nvSpPr>
          <p:cNvPr id="20" name="TextBox 19"/>
          <p:cNvSpPr txBox="1"/>
          <p:nvPr/>
        </p:nvSpPr>
        <p:spPr>
          <a:xfrm>
            <a:off x="-5864" y="2036180"/>
            <a:ext cx="9149864" cy="4819865"/>
          </a:xfrm>
          <a:prstGeom prst="rect">
            <a:avLst/>
          </a:prstGeom>
          <a:solidFill>
            <a:schemeClr val="accent6">
              <a:lumMod val="40000"/>
              <a:lumOff val="60000"/>
            </a:schemeClr>
          </a:solidFill>
          <a:ln>
            <a:solidFill>
              <a:schemeClr val="bg2"/>
            </a:solidFill>
          </a:ln>
        </p:spPr>
        <p:txBody>
          <a:bodyPr wrap="square">
            <a:noAutofit/>
          </a:bodyPr>
          <a:lstStyle/>
          <a:p>
            <a:r>
              <a:rPr lang="en-US" sz="3500" b="1" baseline="30000" dirty="0"/>
              <a:t>Acts1:13 </a:t>
            </a:r>
            <a:r>
              <a:rPr lang="en-US" sz="3500" dirty="0"/>
              <a:t>When they had entered the city, they went up to the upper room where they were staying;  that is, Peter and John and James and Andrew, Philip and Thomas, Bartholomew and Matthew, James the son of </a:t>
            </a:r>
            <a:r>
              <a:rPr lang="en-US" sz="3500" dirty="0" err="1"/>
              <a:t>Alphaeus</a:t>
            </a:r>
            <a:r>
              <a:rPr lang="en-US" sz="3500" dirty="0"/>
              <a:t>, and Simon the Zealot, and Judas the </a:t>
            </a:r>
            <a:r>
              <a:rPr lang="en-US" sz="3500" baseline="30000" dirty="0"/>
              <a:t> </a:t>
            </a:r>
            <a:r>
              <a:rPr lang="en-US" sz="3500" dirty="0"/>
              <a:t>son of James.  </a:t>
            </a:r>
            <a:r>
              <a:rPr lang="en-US" sz="3500" b="1" baseline="30000" dirty="0"/>
              <a:t>14</a:t>
            </a:r>
            <a:r>
              <a:rPr lang="en-US" sz="3500" baseline="30000" dirty="0"/>
              <a:t> </a:t>
            </a:r>
            <a:r>
              <a:rPr lang="en-US" sz="3500" dirty="0"/>
              <a:t>These all with one mind were </a:t>
            </a:r>
            <a:r>
              <a:rPr lang="en-US" sz="3500" b="1" u="sng" dirty="0">
                <a:solidFill>
                  <a:srgbClr val="002060"/>
                </a:solidFill>
              </a:rPr>
              <a:t>continually</a:t>
            </a:r>
            <a:r>
              <a:rPr lang="en-US" sz="3500" dirty="0"/>
              <a:t> devoting themselves to </a:t>
            </a:r>
            <a:r>
              <a:rPr lang="en-US" sz="3500" b="1" u="sng" dirty="0">
                <a:solidFill>
                  <a:srgbClr val="002060"/>
                </a:solidFill>
              </a:rPr>
              <a:t>prayer</a:t>
            </a:r>
            <a:r>
              <a:rPr lang="en-US" sz="3500" dirty="0"/>
              <a:t>, along with the  women, and Mary the  mother of Jesus, and with </a:t>
            </a:r>
            <a:r>
              <a:rPr lang="en-US" sz="3500" dirty="0" err="1"/>
              <a:t>with</a:t>
            </a:r>
            <a:r>
              <a:rPr lang="en-US" sz="3500" dirty="0"/>
              <a:t> His brothers.</a:t>
            </a:r>
          </a:p>
          <a:p>
            <a:r>
              <a:rPr lang="en-US" sz="3400" dirty="0"/>
              <a:t> </a:t>
            </a:r>
            <a:endParaRPr lang="en-US" sz="3400" dirty="0">
              <a:solidFill>
                <a:srgbClr val="002060"/>
              </a:solidFill>
            </a:endParaRPr>
          </a:p>
        </p:txBody>
      </p:sp>
      <p:sp>
        <p:nvSpPr>
          <p:cNvPr id="21" name="TextBox 20"/>
          <p:cNvSpPr txBox="1"/>
          <p:nvPr/>
        </p:nvSpPr>
        <p:spPr>
          <a:xfrm>
            <a:off x="-5864" y="2038135"/>
            <a:ext cx="9149864" cy="4819865"/>
          </a:xfrm>
          <a:prstGeom prst="rect">
            <a:avLst/>
          </a:prstGeom>
          <a:solidFill>
            <a:schemeClr val="accent6">
              <a:lumMod val="40000"/>
              <a:lumOff val="60000"/>
            </a:schemeClr>
          </a:solidFill>
          <a:ln>
            <a:solidFill>
              <a:schemeClr val="bg2"/>
            </a:solidFill>
          </a:ln>
        </p:spPr>
        <p:txBody>
          <a:bodyPr wrap="square">
            <a:noAutofit/>
          </a:bodyPr>
          <a:lstStyle/>
          <a:p>
            <a:r>
              <a:rPr lang="en-US" sz="3500" b="1" baseline="30000" dirty="0"/>
              <a:t>Acts1:13 </a:t>
            </a:r>
            <a:r>
              <a:rPr lang="en-US" sz="3500" dirty="0"/>
              <a:t>When they had entered the city, they went up to the upper room where they were staying;  that is, Peter and John and James and Andrew, Philip and Thomas, Bartholomew and Matthew, James the son of </a:t>
            </a:r>
            <a:r>
              <a:rPr lang="en-US" sz="3500" dirty="0" err="1"/>
              <a:t>Alphaeus</a:t>
            </a:r>
            <a:r>
              <a:rPr lang="en-US" sz="3500" dirty="0"/>
              <a:t>, and Simon the Zealot, and Judas the </a:t>
            </a:r>
            <a:r>
              <a:rPr lang="en-US" sz="3500" baseline="30000" dirty="0"/>
              <a:t> </a:t>
            </a:r>
            <a:r>
              <a:rPr lang="en-US" sz="3500" dirty="0"/>
              <a:t>son of James.  </a:t>
            </a:r>
            <a:r>
              <a:rPr lang="en-US" sz="3500" b="1" baseline="30000" dirty="0"/>
              <a:t>14</a:t>
            </a:r>
            <a:r>
              <a:rPr lang="en-US" sz="3500" baseline="30000" dirty="0"/>
              <a:t> </a:t>
            </a:r>
            <a:r>
              <a:rPr lang="en-US" sz="3500" dirty="0"/>
              <a:t>These all with one mind were continually </a:t>
            </a:r>
            <a:r>
              <a:rPr lang="en-US" sz="3500" b="1" u="sng" dirty="0">
                <a:solidFill>
                  <a:srgbClr val="002060"/>
                </a:solidFill>
              </a:rPr>
              <a:t>devoting themselves </a:t>
            </a:r>
            <a:r>
              <a:rPr lang="en-US" sz="3500" dirty="0"/>
              <a:t>to </a:t>
            </a:r>
            <a:r>
              <a:rPr lang="en-US" sz="3500" b="1" u="sng" dirty="0">
                <a:solidFill>
                  <a:srgbClr val="002060"/>
                </a:solidFill>
              </a:rPr>
              <a:t>prayer</a:t>
            </a:r>
            <a:r>
              <a:rPr lang="en-US" sz="3500" dirty="0"/>
              <a:t>, along with the  women, and Mary the  mother of Jesus, and with </a:t>
            </a:r>
            <a:r>
              <a:rPr lang="en-US" sz="3500" dirty="0" err="1"/>
              <a:t>with</a:t>
            </a:r>
            <a:r>
              <a:rPr lang="en-US" sz="3500" dirty="0"/>
              <a:t> His brothers.</a:t>
            </a:r>
          </a:p>
          <a:p>
            <a:r>
              <a:rPr lang="en-US" sz="3400" dirty="0"/>
              <a:t> </a:t>
            </a:r>
            <a:endParaRPr lang="en-US" sz="3400" dirty="0">
              <a:solidFill>
                <a:srgbClr val="002060"/>
              </a:solidFill>
            </a:endParaRPr>
          </a:p>
        </p:txBody>
      </p:sp>
      <p:sp>
        <p:nvSpPr>
          <p:cNvPr id="22" name="TextBox 21"/>
          <p:cNvSpPr txBox="1"/>
          <p:nvPr/>
        </p:nvSpPr>
        <p:spPr>
          <a:xfrm>
            <a:off x="-5864" y="2038135"/>
            <a:ext cx="9149864" cy="4819865"/>
          </a:xfrm>
          <a:prstGeom prst="rect">
            <a:avLst/>
          </a:prstGeom>
          <a:solidFill>
            <a:schemeClr val="accent6">
              <a:lumMod val="40000"/>
              <a:lumOff val="60000"/>
            </a:schemeClr>
          </a:solidFill>
          <a:ln>
            <a:solidFill>
              <a:schemeClr val="bg2"/>
            </a:solidFill>
          </a:ln>
        </p:spPr>
        <p:txBody>
          <a:bodyPr wrap="square">
            <a:noAutofit/>
          </a:bodyPr>
          <a:lstStyle/>
          <a:p>
            <a:r>
              <a:rPr lang="en-US" sz="3500" b="1" baseline="30000" dirty="0"/>
              <a:t>Acts1:13 </a:t>
            </a:r>
            <a:r>
              <a:rPr lang="en-US" sz="3500" dirty="0"/>
              <a:t>When they had entered the city, they went up to the upper room where they were staying;  that is, Peter and John and James and Andrew, Philip and Thomas, Bartholomew and Matthew, James the son of </a:t>
            </a:r>
            <a:r>
              <a:rPr lang="en-US" sz="3500" dirty="0" err="1"/>
              <a:t>Alphaeus</a:t>
            </a:r>
            <a:r>
              <a:rPr lang="en-US" sz="3500" dirty="0"/>
              <a:t>, and Simon the Zealot, and Judas the </a:t>
            </a:r>
            <a:r>
              <a:rPr lang="en-US" sz="3500" baseline="30000" dirty="0"/>
              <a:t> </a:t>
            </a:r>
            <a:r>
              <a:rPr lang="en-US" sz="3500" dirty="0"/>
              <a:t>son of James.  </a:t>
            </a:r>
            <a:r>
              <a:rPr lang="en-US" sz="3500" b="1" baseline="30000" dirty="0"/>
              <a:t>14</a:t>
            </a:r>
            <a:r>
              <a:rPr lang="en-US" sz="3500" baseline="30000" dirty="0"/>
              <a:t> </a:t>
            </a:r>
            <a:r>
              <a:rPr lang="en-US" sz="3500" b="1" u="sng" dirty="0">
                <a:solidFill>
                  <a:srgbClr val="002060"/>
                </a:solidFill>
              </a:rPr>
              <a:t>These all </a:t>
            </a:r>
            <a:r>
              <a:rPr lang="en-US" sz="3500" dirty="0"/>
              <a:t>with one mind were continually devoting themselves to </a:t>
            </a:r>
            <a:r>
              <a:rPr lang="en-US" sz="3500" b="1" u="sng" dirty="0">
                <a:solidFill>
                  <a:srgbClr val="002060"/>
                </a:solidFill>
              </a:rPr>
              <a:t>prayer</a:t>
            </a:r>
            <a:r>
              <a:rPr lang="en-US" sz="3500" dirty="0"/>
              <a:t>, along with the  women, and Mary the  mother of Jesus, and with </a:t>
            </a:r>
            <a:r>
              <a:rPr lang="en-US" sz="3500" dirty="0" err="1"/>
              <a:t>with</a:t>
            </a:r>
            <a:r>
              <a:rPr lang="en-US" sz="3500" dirty="0"/>
              <a:t> His brothers.</a:t>
            </a:r>
          </a:p>
          <a:p>
            <a:r>
              <a:rPr lang="en-US" sz="3400" dirty="0"/>
              <a:t> </a:t>
            </a:r>
            <a:endParaRPr lang="en-US" sz="3400" dirty="0">
              <a:solidFill>
                <a:srgbClr val="002060"/>
              </a:solidFill>
            </a:endParaRPr>
          </a:p>
        </p:txBody>
      </p:sp>
      <p:sp>
        <p:nvSpPr>
          <p:cNvPr id="23" name="TextBox 22"/>
          <p:cNvSpPr txBox="1"/>
          <p:nvPr/>
        </p:nvSpPr>
        <p:spPr>
          <a:xfrm>
            <a:off x="-5864" y="2038135"/>
            <a:ext cx="9149864" cy="4819865"/>
          </a:xfrm>
          <a:prstGeom prst="rect">
            <a:avLst/>
          </a:prstGeom>
          <a:solidFill>
            <a:schemeClr val="accent6">
              <a:lumMod val="40000"/>
              <a:lumOff val="60000"/>
            </a:schemeClr>
          </a:solidFill>
          <a:ln>
            <a:solidFill>
              <a:schemeClr val="bg2"/>
            </a:solidFill>
          </a:ln>
        </p:spPr>
        <p:txBody>
          <a:bodyPr wrap="square">
            <a:noAutofit/>
          </a:bodyPr>
          <a:lstStyle/>
          <a:p>
            <a:r>
              <a:rPr lang="en-US" sz="3500" b="1" baseline="30000" dirty="0"/>
              <a:t>Acts1:13 </a:t>
            </a:r>
            <a:r>
              <a:rPr lang="en-US" sz="3500" dirty="0"/>
              <a:t>When they had entered the city, they went up to the upper room where they were staying;  that is, Peter and John and James and Andrew, Philip and Thomas, Bartholomew and Matthew, James the son of </a:t>
            </a:r>
            <a:r>
              <a:rPr lang="en-US" sz="3500" dirty="0" err="1"/>
              <a:t>Alphaeus</a:t>
            </a:r>
            <a:r>
              <a:rPr lang="en-US" sz="3500" dirty="0"/>
              <a:t>, and Simon the Zealot, and Judas the </a:t>
            </a:r>
            <a:r>
              <a:rPr lang="en-US" sz="3500" baseline="30000" dirty="0"/>
              <a:t> </a:t>
            </a:r>
            <a:r>
              <a:rPr lang="en-US" sz="3500" dirty="0"/>
              <a:t>son of James.  </a:t>
            </a:r>
            <a:r>
              <a:rPr lang="en-US" sz="3500" b="1" baseline="30000" dirty="0"/>
              <a:t>14</a:t>
            </a:r>
            <a:r>
              <a:rPr lang="en-US" sz="3500" baseline="30000" dirty="0"/>
              <a:t> </a:t>
            </a:r>
            <a:r>
              <a:rPr lang="en-US" sz="3500" dirty="0"/>
              <a:t>These all </a:t>
            </a:r>
            <a:r>
              <a:rPr lang="en-US" sz="3500" b="1" u="sng" dirty="0">
                <a:solidFill>
                  <a:srgbClr val="002060"/>
                </a:solidFill>
              </a:rPr>
              <a:t>with one mind</a:t>
            </a:r>
            <a:r>
              <a:rPr lang="en-US" sz="3500" dirty="0"/>
              <a:t> were continually devoting themselves to </a:t>
            </a:r>
            <a:r>
              <a:rPr lang="en-US" sz="3500" b="1" u="sng" dirty="0">
                <a:solidFill>
                  <a:srgbClr val="002060"/>
                </a:solidFill>
              </a:rPr>
              <a:t>prayer</a:t>
            </a:r>
            <a:r>
              <a:rPr lang="en-US" sz="3500" dirty="0"/>
              <a:t>, along with the  women, and Mary the  mother of Jesus, and with </a:t>
            </a:r>
            <a:r>
              <a:rPr lang="en-US" sz="3500" dirty="0" err="1"/>
              <a:t>with</a:t>
            </a:r>
            <a:r>
              <a:rPr lang="en-US" sz="3500" dirty="0"/>
              <a:t> His brothers.</a:t>
            </a:r>
          </a:p>
          <a:p>
            <a:r>
              <a:rPr lang="en-US" sz="3400" dirty="0"/>
              <a:t> </a:t>
            </a:r>
            <a:endParaRPr lang="en-US" sz="3400" dirty="0">
              <a:solidFill>
                <a:srgbClr val="002060"/>
              </a:solidFill>
            </a:endParaRPr>
          </a:p>
        </p:txBody>
      </p:sp>
    </p:spTree>
    <p:extLst>
      <p:ext uri="{BB962C8B-B14F-4D97-AF65-F5344CB8AC3E}">
        <p14:creationId xmlns:p14="http://schemas.microsoft.com/office/powerpoint/2010/main" xmlns="" val="55437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P spid="21" grpId="0" animBg="1"/>
      <p:bldP spid="22"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xmlns="" val="0"/>
              </a:ext>
            </a:extLst>
          </a:blip>
          <a:srcRect r="9775"/>
          <a:stretch/>
        </p:blipFill>
        <p:spPr>
          <a:xfrm>
            <a:off x="8791" y="0"/>
            <a:ext cx="9144000" cy="541031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64" y="-533401"/>
            <a:ext cx="9149863" cy="7046099"/>
          </a:xfrm>
          <a:prstGeom prst="rect">
            <a:avLst/>
          </a:prstGeom>
        </p:spPr>
      </p:pic>
      <p:sp>
        <p:nvSpPr>
          <p:cNvPr id="10" name="TextBox 9"/>
          <p:cNvSpPr txBox="1"/>
          <p:nvPr/>
        </p:nvSpPr>
        <p:spPr>
          <a:xfrm>
            <a:off x="0" y="4648200"/>
            <a:ext cx="9149864" cy="2209800"/>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Acts1:10 </a:t>
            </a:r>
            <a:r>
              <a:rPr lang="en-US" sz="3400" dirty="0"/>
              <a:t>And as they were gazing intently into the sky while He was going, behold, </a:t>
            </a:r>
            <a:r>
              <a:rPr lang="en-US" sz="3600" dirty="0"/>
              <a:t>two men in white clothing</a:t>
            </a:r>
            <a:r>
              <a:rPr lang="en-US" sz="3400" dirty="0"/>
              <a:t> stood beside them.</a:t>
            </a:r>
            <a:r>
              <a:rPr lang="en-US" sz="3400" b="1" baseline="30000" dirty="0"/>
              <a:t>11 </a:t>
            </a:r>
            <a:r>
              <a:rPr lang="en-US" sz="3400" dirty="0"/>
              <a:t>They also said, “Men of Galilee, why do you stand looking into the sky? </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xmlns="" val="0"/>
              </a:ext>
            </a:extLst>
          </a:blip>
          <a:srcRect l="9434" t="21799" r="22303" b="22645"/>
          <a:stretch/>
        </p:blipFill>
        <p:spPr>
          <a:xfrm>
            <a:off x="409574" y="19104"/>
            <a:ext cx="4467225" cy="2726718"/>
          </a:xfrm>
          <a:prstGeom prst="rect">
            <a:avLst/>
          </a:prstGeom>
        </p:spPr>
      </p:pic>
      <p:sp>
        <p:nvSpPr>
          <p:cNvPr id="9" name="TextBox 8"/>
          <p:cNvSpPr txBox="1"/>
          <p:nvPr/>
        </p:nvSpPr>
        <p:spPr>
          <a:xfrm>
            <a:off x="-5864" y="4648200"/>
            <a:ext cx="9149864" cy="2209800"/>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Acts1:10 </a:t>
            </a:r>
            <a:r>
              <a:rPr lang="en-US" sz="3400" dirty="0"/>
              <a:t>And as they were gazing intently into the sky while He was going, behold, </a:t>
            </a:r>
            <a:r>
              <a:rPr lang="en-US" sz="3400" b="1" u="sng" dirty="0">
                <a:solidFill>
                  <a:srgbClr val="002060"/>
                </a:solidFill>
              </a:rPr>
              <a:t>two men in white </a:t>
            </a:r>
            <a:r>
              <a:rPr lang="en-US" sz="3300" b="1" u="sng" dirty="0">
                <a:solidFill>
                  <a:srgbClr val="002060"/>
                </a:solidFill>
              </a:rPr>
              <a:t>clothing</a:t>
            </a:r>
            <a:r>
              <a:rPr lang="en-US" sz="3400" dirty="0"/>
              <a:t> stood beside them.</a:t>
            </a:r>
            <a:r>
              <a:rPr lang="en-US" sz="3400" b="1" baseline="30000" dirty="0"/>
              <a:t>11 </a:t>
            </a:r>
            <a:r>
              <a:rPr lang="en-US" sz="3400" dirty="0"/>
              <a:t>They also said, “Men of Galilee, why do you stand looking into the sky? </a:t>
            </a:r>
          </a:p>
        </p:txBody>
      </p:sp>
      <p:sp>
        <p:nvSpPr>
          <p:cNvPr id="8" name="TextBox 7">
            <a:extLst>
              <a:ext uri="{FF2B5EF4-FFF2-40B4-BE49-F238E27FC236}">
                <a16:creationId xmlns:a16="http://schemas.microsoft.com/office/drawing/2014/main" xmlns="" id="{ADBF077A-DC8B-4D24-B27D-D89345BDD110}"/>
              </a:ext>
            </a:extLst>
          </p:cNvPr>
          <p:cNvSpPr txBox="1"/>
          <p:nvPr/>
        </p:nvSpPr>
        <p:spPr>
          <a:xfrm>
            <a:off x="-5864" y="4648200"/>
            <a:ext cx="9149864" cy="2209800"/>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Acts1:10 </a:t>
            </a:r>
            <a:r>
              <a:rPr lang="en-US" sz="3400" dirty="0"/>
              <a:t>And </a:t>
            </a:r>
            <a:r>
              <a:rPr lang="en-US" sz="3300" b="1" u="sng" dirty="0">
                <a:solidFill>
                  <a:srgbClr val="002060"/>
                </a:solidFill>
              </a:rPr>
              <a:t>as they were gazing intently into the sky </a:t>
            </a:r>
            <a:r>
              <a:rPr lang="en-US" sz="3400" dirty="0"/>
              <a:t>while He was going, behold, two men in white clothing stood beside them.</a:t>
            </a:r>
            <a:r>
              <a:rPr lang="en-US" sz="3400" b="1" baseline="30000" dirty="0"/>
              <a:t>11 </a:t>
            </a:r>
            <a:r>
              <a:rPr lang="en-US" sz="3400" dirty="0"/>
              <a:t>They also said, “Men of Galilee, why do you stand looking into the sky? </a:t>
            </a:r>
          </a:p>
        </p:txBody>
      </p:sp>
    </p:spTree>
    <p:extLst>
      <p:ext uri="{BB962C8B-B14F-4D97-AF65-F5344CB8AC3E}">
        <p14:creationId xmlns:p14="http://schemas.microsoft.com/office/powerpoint/2010/main" xmlns="" val="28234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group of people posing for the camera&#10;&#10;Description generated with very high confidence">
            <a:extLst>
              <a:ext uri="{FF2B5EF4-FFF2-40B4-BE49-F238E27FC236}">
                <a16:creationId xmlns:a16="http://schemas.microsoft.com/office/drawing/2014/main" xmlns="" id="{4CE9379B-A1CA-458D-B469-ED05399710B2}"/>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28302" r="43737"/>
          <a:stretch/>
        </p:blipFill>
        <p:spPr>
          <a:xfrm>
            <a:off x="0" y="0"/>
            <a:ext cx="9146053" cy="5791200"/>
          </a:xfrm>
          <a:prstGeom prst="rect">
            <a:avLst/>
          </a:prstGeom>
        </p:spPr>
      </p:pic>
      <p:sp>
        <p:nvSpPr>
          <p:cNvPr id="16" name="Rounded Rectangular Callout 17"/>
          <p:cNvSpPr/>
          <p:nvPr/>
        </p:nvSpPr>
        <p:spPr>
          <a:xfrm>
            <a:off x="-228600" y="5562600"/>
            <a:ext cx="9525000" cy="12954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sucks.</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
        <p:nvSpPr>
          <p:cNvPr id="6" name="Rounded Rectangular Callout 17"/>
          <p:cNvSpPr/>
          <p:nvPr/>
        </p:nvSpPr>
        <p:spPr>
          <a:xfrm>
            <a:off x="-228600" y="5562599"/>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Why does God have us wait?</a:t>
            </a:r>
          </a:p>
        </p:txBody>
      </p:sp>
      <p:sp>
        <p:nvSpPr>
          <p:cNvPr id="9" name="Rounded Rectangular Callout 17"/>
          <p:cNvSpPr/>
          <p:nvPr/>
        </p:nvSpPr>
        <p:spPr>
          <a:xfrm>
            <a:off x="-228600" y="5562598"/>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is par for the course</a:t>
            </a:r>
          </a:p>
        </p:txBody>
      </p:sp>
      <p:sp>
        <p:nvSpPr>
          <p:cNvPr id="11" name="Rounded Rectangular Callout 17"/>
          <p:cNvSpPr/>
          <p:nvPr/>
        </p:nvSpPr>
        <p:spPr>
          <a:xfrm>
            <a:off x="-36635" y="2286000"/>
            <a:ext cx="9141069" cy="685801"/>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300" b="1" dirty="0">
                <a:solidFill>
                  <a:schemeClr val="tx1"/>
                </a:solidFill>
              </a:rPr>
              <a:t>The question isn’t whether we </a:t>
            </a:r>
            <a:r>
              <a:rPr lang="en-US" sz="3300" b="1" i="1" dirty="0">
                <a:solidFill>
                  <a:schemeClr val="tx1"/>
                </a:solidFill>
              </a:rPr>
              <a:t>will</a:t>
            </a:r>
            <a:r>
              <a:rPr lang="en-US" sz="3300" b="1" dirty="0">
                <a:solidFill>
                  <a:schemeClr val="tx1"/>
                </a:solidFill>
              </a:rPr>
              <a:t> wait… </a:t>
            </a:r>
          </a:p>
        </p:txBody>
      </p:sp>
      <p:sp>
        <p:nvSpPr>
          <p:cNvPr id="10" name="Rounded Rectangular Callout 17"/>
          <p:cNvSpPr/>
          <p:nvPr/>
        </p:nvSpPr>
        <p:spPr>
          <a:xfrm>
            <a:off x="-228601"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What does it mean to wait </a:t>
            </a:r>
            <a:r>
              <a:rPr lang="en-US" sz="4800" b="1" i="1" dirty="0"/>
              <a:t>well</a:t>
            </a:r>
            <a:r>
              <a:rPr lang="en-US" sz="4800" b="1" dirty="0"/>
              <a:t>?</a:t>
            </a:r>
          </a:p>
        </p:txBody>
      </p:sp>
      <p:sp>
        <p:nvSpPr>
          <p:cNvPr id="18" name="TextBox 17"/>
          <p:cNvSpPr txBox="1"/>
          <p:nvPr/>
        </p:nvSpPr>
        <p:spPr>
          <a:xfrm>
            <a:off x="-5864" y="2038135"/>
            <a:ext cx="9149864" cy="4819865"/>
          </a:xfrm>
          <a:prstGeom prst="rect">
            <a:avLst/>
          </a:prstGeom>
          <a:solidFill>
            <a:schemeClr val="accent6">
              <a:lumMod val="40000"/>
              <a:lumOff val="60000"/>
            </a:schemeClr>
          </a:solidFill>
          <a:ln>
            <a:solidFill>
              <a:schemeClr val="bg2"/>
            </a:solidFill>
          </a:ln>
        </p:spPr>
        <p:txBody>
          <a:bodyPr wrap="square">
            <a:noAutofit/>
          </a:bodyPr>
          <a:lstStyle/>
          <a:p>
            <a:r>
              <a:rPr lang="en-US" sz="3500" b="1" baseline="30000" dirty="0"/>
              <a:t>Acts1:13 </a:t>
            </a:r>
            <a:r>
              <a:rPr lang="en-US" sz="3500" dirty="0"/>
              <a:t>When they had entered the city, they went up to the upper room where they were staying;  that is, Peter and John and James and Andrew, Philip and Thomas, Bartholomew and Matthew, James the son of </a:t>
            </a:r>
            <a:r>
              <a:rPr lang="en-US" sz="3500" dirty="0" err="1"/>
              <a:t>Alphaeus</a:t>
            </a:r>
            <a:r>
              <a:rPr lang="en-US" sz="3500" dirty="0"/>
              <a:t>, and Simon the Zealot, and Judas the </a:t>
            </a:r>
            <a:r>
              <a:rPr lang="en-US" sz="3500" baseline="30000" dirty="0"/>
              <a:t> </a:t>
            </a:r>
            <a:r>
              <a:rPr lang="en-US" sz="3500" dirty="0"/>
              <a:t>son of James.  </a:t>
            </a:r>
            <a:r>
              <a:rPr lang="en-US" sz="3500" b="1" baseline="30000" dirty="0"/>
              <a:t>14</a:t>
            </a:r>
            <a:r>
              <a:rPr lang="en-US" sz="3500" baseline="30000" dirty="0"/>
              <a:t> </a:t>
            </a:r>
            <a:r>
              <a:rPr lang="en-US" sz="3500" dirty="0"/>
              <a:t>These all with one mind were continually devoting themselves to </a:t>
            </a:r>
            <a:r>
              <a:rPr lang="en-US" sz="3500" b="1" u="sng" dirty="0">
                <a:solidFill>
                  <a:srgbClr val="002060"/>
                </a:solidFill>
              </a:rPr>
              <a:t>prayer</a:t>
            </a:r>
            <a:r>
              <a:rPr lang="en-US" sz="3500" dirty="0"/>
              <a:t>, along with the  women, and Mary the  mother of Jesus, and with </a:t>
            </a:r>
            <a:r>
              <a:rPr lang="en-US" sz="3500" dirty="0" err="1"/>
              <a:t>with</a:t>
            </a:r>
            <a:r>
              <a:rPr lang="en-US" sz="3500" dirty="0"/>
              <a:t> His brothers.</a:t>
            </a:r>
          </a:p>
          <a:p>
            <a:r>
              <a:rPr lang="en-US" sz="3400" dirty="0"/>
              <a:t> </a:t>
            </a:r>
            <a:endParaRPr lang="en-US" sz="3400" dirty="0">
              <a:solidFill>
                <a:srgbClr val="002060"/>
              </a:solidFill>
            </a:endParaRPr>
          </a:p>
        </p:txBody>
      </p:sp>
      <p:sp>
        <p:nvSpPr>
          <p:cNvPr id="14" name="Rounded Rectangular Callout 17"/>
          <p:cNvSpPr/>
          <p:nvPr/>
        </p:nvSpPr>
        <p:spPr>
          <a:xfrm>
            <a:off x="304800" y="266702"/>
            <a:ext cx="35052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1) They prayed</a:t>
            </a:r>
          </a:p>
        </p:txBody>
      </p:sp>
      <p:sp>
        <p:nvSpPr>
          <p:cNvPr id="20" name="TextBox 19"/>
          <p:cNvSpPr txBox="1"/>
          <p:nvPr/>
        </p:nvSpPr>
        <p:spPr>
          <a:xfrm>
            <a:off x="-5864" y="2036180"/>
            <a:ext cx="9149864" cy="4819865"/>
          </a:xfrm>
          <a:prstGeom prst="rect">
            <a:avLst/>
          </a:prstGeom>
          <a:solidFill>
            <a:schemeClr val="accent6">
              <a:lumMod val="40000"/>
              <a:lumOff val="60000"/>
            </a:schemeClr>
          </a:solidFill>
          <a:ln>
            <a:solidFill>
              <a:schemeClr val="bg2"/>
            </a:solidFill>
          </a:ln>
        </p:spPr>
        <p:txBody>
          <a:bodyPr wrap="square">
            <a:noAutofit/>
          </a:bodyPr>
          <a:lstStyle/>
          <a:p>
            <a:r>
              <a:rPr lang="en-US" sz="3500" b="1" baseline="30000" dirty="0"/>
              <a:t>Acts1:13 </a:t>
            </a:r>
            <a:r>
              <a:rPr lang="en-US" sz="3500" dirty="0"/>
              <a:t>When they had entered the city, they went up to the upper room where they were staying;  that is, Peter and John and James and Andrew, Philip and Thomas, Bartholomew and Matthew, James the son of </a:t>
            </a:r>
            <a:r>
              <a:rPr lang="en-US" sz="3500" dirty="0" err="1"/>
              <a:t>Alphaeus</a:t>
            </a:r>
            <a:r>
              <a:rPr lang="en-US" sz="3500" dirty="0"/>
              <a:t>, and Simon the Zealot, and Judas the </a:t>
            </a:r>
            <a:r>
              <a:rPr lang="en-US" sz="3500" baseline="30000" dirty="0"/>
              <a:t> </a:t>
            </a:r>
            <a:r>
              <a:rPr lang="en-US" sz="3500" dirty="0"/>
              <a:t>son of James.  </a:t>
            </a:r>
            <a:r>
              <a:rPr lang="en-US" sz="3500" b="1" baseline="30000" dirty="0"/>
              <a:t>14</a:t>
            </a:r>
            <a:r>
              <a:rPr lang="en-US" sz="3500" baseline="30000" dirty="0"/>
              <a:t> </a:t>
            </a:r>
            <a:r>
              <a:rPr lang="en-US" sz="3500" dirty="0"/>
              <a:t>These all with one mind were </a:t>
            </a:r>
            <a:r>
              <a:rPr lang="en-US" sz="3500" b="1" u="sng" dirty="0">
                <a:solidFill>
                  <a:srgbClr val="002060"/>
                </a:solidFill>
              </a:rPr>
              <a:t>continually</a:t>
            </a:r>
            <a:r>
              <a:rPr lang="en-US" sz="3500" dirty="0"/>
              <a:t> devoting themselves to </a:t>
            </a:r>
            <a:r>
              <a:rPr lang="en-US" sz="3500" b="1" u="sng" dirty="0">
                <a:solidFill>
                  <a:srgbClr val="002060"/>
                </a:solidFill>
              </a:rPr>
              <a:t>prayer</a:t>
            </a:r>
            <a:r>
              <a:rPr lang="en-US" sz="3500" dirty="0"/>
              <a:t>, along with the  women, and Mary the  mother of Jesus, and with </a:t>
            </a:r>
            <a:r>
              <a:rPr lang="en-US" sz="3500" dirty="0" err="1"/>
              <a:t>with</a:t>
            </a:r>
            <a:r>
              <a:rPr lang="en-US" sz="3500" dirty="0"/>
              <a:t> His brothers.</a:t>
            </a:r>
          </a:p>
          <a:p>
            <a:r>
              <a:rPr lang="en-US" sz="3400" dirty="0"/>
              <a:t> </a:t>
            </a:r>
            <a:endParaRPr lang="en-US" sz="3400" dirty="0">
              <a:solidFill>
                <a:srgbClr val="002060"/>
              </a:solidFill>
            </a:endParaRPr>
          </a:p>
        </p:txBody>
      </p:sp>
      <p:sp>
        <p:nvSpPr>
          <p:cNvPr id="21" name="TextBox 20"/>
          <p:cNvSpPr txBox="1"/>
          <p:nvPr/>
        </p:nvSpPr>
        <p:spPr>
          <a:xfrm>
            <a:off x="-5864" y="2038135"/>
            <a:ext cx="9149864" cy="4819865"/>
          </a:xfrm>
          <a:prstGeom prst="rect">
            <a:avLst/>
          </a:prstGeom>
          <a:solidFill>
            <a:schemeClr val="accent6">
              <a:lumMod val="40000"/>
              <a:lumOff val="60000"/>
            </a:schemeClr>
          </a:solidFill>
          <a:ln>
            <a:solidFill>
              <a:schemeClr val="bg2"/>
            </a:solidFill>
          </a:ln>
        </p:spPr>
        <p:txBody>
          <a:bodyPr wrap="square">
            <a:noAutofit/>
          </a:bodyPr>
          <a:lstStyle/>
          <a:p>
            <a:r>
              <a:rPr lang="en-US" sz="3500" b="1" baseline="30000" dirty="0"/>
              <a:t>Acts1:13 </a:t>
            </a:r>
            <a:r>
              <a:rPr lang="en-US" sz="3500" dirty="0"/>
              <a:t>When they had entered the city, they went up to the upper room where they were staying;  that is, Peter and John and James and Andrew, Philip and Thomas, Bartholomew and Matthew, James the son of </a:t>
            </a:r>
            <a:r>
              <a:rPr lang="en-US" sz="3500" dirty="0" err="1"/>
              <a:t>Alphaeus</a:t>
            </a:r>
            <a:r>
              <a:rPr lang="en-US" sz="3500" dirty="0"/>
              <a:t>, and Simon the Zealot, and Judas the </a:t>
            </a:r>
            <a:r>
              <a:rPr lang="en-US" sz="3500" baseline="30000" dirty="0"/>
              <a:t> </a:t>
            </a:r>
            <a:r>
              <a:rPr lang="en-US" sz="3500" dirty="0"/>
              <a:t>son of James.  </a:t>
            </a:r>
            <a:r>
              <a:rPr lang="en-US" sz="3500" b="1" baseline="30000" dirty="0"/>
              <a:t>14</a:t>
            </a:r>
            <a:r>
              <a:rPr lang="en-US" sz="3500" baseline="30000" dirty="0"/>
              <a:t> </a:t>
            </a:r>
            <a:r>
              <a:rPr lang="en-US" sz="3500" dirty="0"/>
              <a:t>These all with one mind were continually </a:t>
            </a:r>
            <a:r>
              <a:rPr lang="en-US" sz="3500" b="1" u="sng" dirty="0">
                <a:solidFill>
                  <a:srgbClr val="002060"/>
                </a:solidFill>
              </a:rPr>
              <a:t>devoting themselves </a:t>
            </a:r>
            <a:r>
              <a:rPr lang="en-US" sz="3500" dirty="0"/>
              <a:t>to </a:t>
            </a:r>
            <a:r>
              <a:rPr lang="en-US" sz="3500" b="1" u="sng" dirty="0">
                <a:solidFill>
                  <a:srgbClr val="002060"/>
                </a:solidFill>
              </a:rPr>
              <a:t>prayer</a:t>
            </a:r>
            <a:r>
              <a:rPr lang="en-US" sz="3500" dirty="0"/>
              <a:t>, along with the  women, and Mary the  mother of Jesus, and with </a:t>
            </a:r>
            <a:r>
              <a:rPr lang="en-US" sz="3500" dirty="0" err="1"/>
              <a:t>with</a:t>
            </a:r>
            <a:r>
              <a:rPr lang="en-US" sz="3500" dirty="0"/>
              <a:t> His brothers.</a:t>
            </a:r>
          </a:p>
          <a:p>
            <a:r>
              <a:rPr lang="en-US" sz="3400" dirty="0"/>
              <a:t> </a:t>
            </a:r>
            <a:endParaRPr lang="en-US" sz="3400" dirty="0">
              <a:solidFill>
                <a:srgbClr val="002060"/>
              </a:solidFill>
            </a:endParaRPr>
          </a:p>
        </p:txBody>
      </p:sp>
      <p:sp>
        <p:nvSpPr>
          <p:cNvPr id="22" name="TextBox 21"/>
          <p:cNvSpPr txBox="1"/>
          <p:nvPr/>
        </p:nvSpPr>
        <p:spPr>
          <a:xfrm>
            <a:off x="-5864" y="2038135"/>
            <a:ext cx="9149864" cy="4819865"/>
          </a:xfrm>
          <a:prstGeom prst="rect">
            <a:avLst/>
          </a:prstGeom>
          <a:solidFill>
            <a:schemeClr val="accent6">
              <a:lumMod val="40000"/>
              <a:lumOff val="60000"/>
            </a:schemeClr>
          </a:solidFill>
          <a:ln>
            <a:solidFill>
              <a:schemeClr val="bg2"/>
            </a:solidFill>
          </a:ln>
        </p:spPr>
        <p:txBody>
          <a:bodyPr wrap="square">
            <a:noAutofit/>
          </a:bodyPr>
          <a:lstStyle/>
          <a:p>
            <a:r>
              <a:rPr lang="en-US" sz="3500" b="1" baseline="30000" dirty="0"/>
              <a:t>Acts1:13 </a:t>
            </a:r>
            <a:r>
              <a:rPr lang="en-US" sz="3500" dirty="0"/>
              <a:t>When they had entered the city, they went up to the upper room where they were staying;  that is, Peter and John and James and Andrew, Philip and Thomas, Bartholomew and Matthew, James the son of </a:t>
            </a:r>
            <a:r>
              <a:rPr lang="en-US" sz="3500" dirty="0" err="1"/>
              <a:t>Alphaeus</a:t>
            </a:r>
            <a:r>
              <a:rPr lang="en-US" sz="3500" dirty="0"/>
              <a:t>, and Simon the Zealot, and Judas the </a:t>
            </a:r>
            <a:r>
              <a:rPr lang="en-US" sz="3500" baseline="30000" dirty="0"/>
              <a:t> </a:t>
            </a:r>
            <a:r>
              <a:rPr lang="en-US" sz="3500" dirty="0"/>
              <a:t>son of James.  </a:t>
            </a:r>
            <a:r>
              <a:rPr lang="en-US" sz="3500" b="1" baseline="30000" dirty="0"/>
              <a:t>14</a:t>
            </a:r>
            <a:r>
              <a:rPr lang="en-US" sz="3500" baseline="30000" dirty="0"/>
              <a:t> </a:t>
            </a:r>
            <a:r>
              <a:rPr lang="en-US" sz="3500" b="1" u="sng" dirty="0">
                <a:solidFill>
                  <a:srgbClr val="002060"/>
                </a:solidFill>
              </a:rPr>
              <a:t>These all </a:t>
            </a:r>
            <a:r>
              <a:rPr lang="en-US" sz="3500" dirty="0"/>
              <a:t>with one mind were continually devoting themselves to </a:t>
            </a:r>
            <a:r>
              <a:rPr lang="en-US" sz="3500" b="1" u="sng" dirty="0">
                <a:solidFill>
                  <a:srgbClr val="002060"/>
                </a:solidFill>
              </a:rPr>
              <a:t>prayer</a:t>
            </a:r>
            <a:r>
              <a:rPr lang="en-US" sz="3500" dirty="0"/>
              <a:t>, along with the  women, and Mary the  mother of Jesus, and with </a:t>
            </a:r>
            <a:r>
              <a:rPr lang="en-US" sz="3500" dirty="0" err="1"/>
              <a:t>with</a:t>
            </a:r>
            <a:r>
              <a:rPr lang="en-US" sz="3500" dirty="0"/>
              <a:t> His brothers.</a:t>
            </a:r>
          </a:p>
          <a:p>
            <a:r>
              <a:rPr lang="en-US" sz="3400" dirty="0"/>
              <a:t> </a:t>
            </a:r>
            <a:endParaRPr lang="en-US" sz="3400" dirty="0">
              <a:solidFill>
                <a:srgbClr val="002060"/>
              </a:solidFill>
            </a:endParaRPr>
          </a:p>
        </p:txBody>
      </p:sp>
      <p:sp>
        <p:nvSpPr>
          <p:cNvPr id="23" name="TextBox 22"/>
          <p:cNvSpPr txBox="1"/>
          <p:nvPr/>
        </p:nvSpPr>
        <p:spPr>
          <a:xfrm>
            <a:off x="-5864" y="2038135"/>
            <a:ext cx="9149864" cy="4819865"/>
          </a:xfrm>
          <a:prstGeom prst="rect">
            <a:avLst/>
          </a:prstGeom>
          <a:solidFill>
            <a:schemeClr val="accent6">
              <a:lumMod val="40000"/>
              <a:lumOff val="60000"/>
            </a:schemeClr>
          </a:solidFill>
          <a:ln>
            <a:solidFill>
              <a:schemeClr val="bg2"/>
            </a:solidFill>
          </a:ln>
        </p:spPr>
        <p:txBody>
          <a:bodyPr wrap="square">
            <a:noAutofit/>
          </a:bodyPr>
          <a:lstStyle/>
          <a:p>
            <a:r>
              <a:rPr lang="en-US" sz="3500" b="1" baseline="30000" dirty="0"/>
              <a:t>Acts1:13 </a:t>
            </a:r>
            <a:r>
              <a:rPr lang="en-US" sz="3500" dirty="0"/>
              <a:t>When they had entered the city, they went up to the upper room where they were staying;  that is, Peter and John and James and Andrew, Philip and Thomas, Bartholomew and Matthew, James the son of </a:t>
            </a:r>
            <a:r>
              <a:rPr lang="en-US" sz="3500" dirty="0" err="1"/>
              <a:t>Alphaeus</a:t>
            </a:r>
            <a:r>
              <a:rPr lang="en-US" sz="3500" dirty="0"/>
              <a:t>, and Simon the Zealot, and Judas the </a:t>
            </a:r>
            <a:r>
              <a:rPr lang="en-US" sz="3500" baseline="30000" dirty="0"/>
              <a:t> </a:t>
            </a:r>
            <a:r>
              <a:rPr lang="en-US" sz="3500" dirty="0"/>
              <a:t>son of James.  </a:t>
            </a:r>
            <a:r>
              <a:rPr lang="en-US" sz="3500" b="1" baseline="30000" dirty="0"/>
              <a:t>14</a:t>
            </a:r>
            <a:r>
              <a:rPr lang="en-US" sz="3500" baseline="30000" dirty="0"/>
              <a:t> </a:t>
            </a:r>
            <a:r>
              <a:rPr lang="en-US" sz="3500" dirty="0"/>
              <a:t>These all </a:t>
            </a:r>
            <a:r>
              <a:rPr lang="en-US" sz="3500" b="1" u="sng" dirty="0">
                <a:solidFill>
                  <a:srgbClr val="002060"/>
                </a:solidFill>
              </a:rPr>
              <a:t>with one mind</a:t>
            </a:r>
            <a:r>
              <a:rPr lang="en-US" sz="3500" dirty="0"/>
              <a:t> were continually devoting themselves to </a:t>
            </a:r>
            <a:r>
              <a:rPr lang="en-US" sz="3500" b="1" u="sng" dirty="0">
                <a:solidFill>
                  <a:srgbClr val="002060"/>
                </a:solidFill>
              </a:rPr>
              <a:t>prayer</a:t>
            </a:r>
            <a:r>
              <a:rPr lang="en-US" sz="3500" dirty="0"/>
              <a:t>, along with the  women, and Mary the  mother of Jesus, and with </a:t>
            </a:r>
            <a:r>
              <a:rPr lang="en-US" sz="3500" dirty="0" err="1"/>
              <a:t>with</a:t>
            </a:r>
            <a:r>
              <a:rPr lang="en-US" sz="3500" dirty="0"/>
              <a:t> His brothers.</a:t>
            </a:r>
          </a:p>
          <a:p>
            <a:r>
              <a:rPr lang="en-US" sz="3400" dirty="0"/>
              <a:t> </a:t>
            </a:r>
            <a:endParaRPr lang="en-US" sz="3400" dirty="0">
              <a:solidFill>
                <a:srgbClr val="002060"/>
              </a:solidFill>
            </a:endParaRPr>
          </a:p>
        </p:txBody>
      </p:sp>
      <p:sp>
        <p:nvSpPr>
          <p:cNvPr id="19" name="Rounded Rectangular Callout 17"/>
          <p:cNvSpPr/>
          <p:nvPr/>
        </p:nvSpPr>
        <p:spPr>
          <a:xfrm>
            <a:off x="64476" y="935502"/>
            <a:ext cx="8938846" cy="1176997"/>
          </a:xfrm>
          <a:prstGeom prst="wedgeRoundRectCallout">
            <a:avLst>
              <a:gd name="adj1" fmla="val -21927"/>
              <a:gd name="adj2" fmla="val 49596"/>
              <a:gd name="adj3" fmla="val 16667"/>
            </a:avLst>
          </a:prstGeom>
          <a:solidFill>
            <a:srgbClr val="00823B"/>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Major Theme in Acts: the Church is characterized by prayer</a:t>
            </a:r>
            <a:endParaRPr lang="en-US" sz="3600" b="1" i="1" u="sng" dirty="0"/>
          </a:p>
        </p:txBody>
      </p:sp>
    </p:spTree>
    <p:extLst>
      <p:ext uri="{BB962C8B-B14F-4D97-AF65-F5344CB8AC3E}">
        <p14:creationId xmlns:p14="http://schemas.microsoft.com/office/powerpoint/2010/main" xmlns="" val="55437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P spid="21" grpId="0" animBg="1"/>
      <p:bldP spid="22" grpId="0" animBg="1"/>
      <p:bldP spid="23" grpId="0" animBg="1"/>
      <p:bldP spid="1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group of people posing for the camera&#10;&#10;Description generated with very high confidence">
            <a:extLst>
              <a:ext uri="{FF2B5EF4-FFF2-40B4-BE49-F238E27FC236}">
                <a16:creationId xmlns:a16="http://schemas.microsoft.com/office/drawing/2014/main" xmlns="" id="{A738D784-F52E-4CF0-A394-ED2109B57F33}"/>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28302" r="43737"/>
          <a:stretch/>
        </p:blipFill>
        <p:spPr>
          <a:xfrm>
            <a:off x="0" y="0"/>
            <a:ext cx="9146053" cy="5791200"/>
          </a:xfrm>
          <a:prstGeom prst="rect">
            <a:avLst/>
          </a:prstGeom>
        </p:spPr>
      </p:pic>
      <p:sp>
        <p:nvSpPr>
          <p:cNvPr id="16" name="Rounded Rectangular Callout 17"/>
          <p:cNvSpPr/>
          <p:nvPr/>
        </p:nvSpPr>
        <p:spPr>
          <a:xfrm>
            <a:off x="-228600" y="5562600"/>
            <a:ext cx="9525000" cy="12954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sucks.</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
        <p:nvSpPr>
          <p:cNvPr id="6" name="Rounded Rectangular Callout 17"/>
          <p:cNvSpPr/>
          <p:nvPr/>
        </p:nvSpPr>
        <p:spPr>
          <a:xfrm>
            <a:off x="-228600" y="5562599"/>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Why does God have us wait?</a:t>
            </a:r>
          </a:p>
        </p:txBody>
      </p:sp>
      <p:sp>
        <p:nvSpPr>
          <p:cNvPr id="9" name="Rounded Rectangular Callout 17"/>
          <p:cNvSpPr/>
          <p:nvPr/>
        </p:nvSpPr>
        <p:spPr>
          <a:xfrm>
            <a:off x="-228600" y="5562598"/>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is par for the course</a:t>
            </a:r>
          </a:p>
        </p:txBody>
      </p:sp>
      <p:sp>
        <p:nvSpPr>
          <p:cNvPr id="10" name="Rounded Rectangular Callout 17"/>
          <p:cNvSpPr/>
          <p:nvPr/>
        </p:nvSpPr>
        <p:spPr>
          <a:xfrm>
            <a:off x="-228601"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What does it mean to wait </a:t>
            </a:r>
            <a:r>
              <a:rPr lang="en-US" sz="4800" b="1" i="1" dirty="0"/>
              <a:t>well</a:t>
            </a:r>
            <a:r>
              <a:rPr lang="en-US" sz="4800" b="1" dirty="0"/>
              <a:t>?</a:t>
            </a:r>
          </a:p>
        </p:txBody>
      </p:sp>
      <p:pic>
        <p:nvPicPr>
          <p:cNvPr id="3" name="Picture 2" descr="A group of people posing for the camera&#10;&#10;Description generated with very high confidence">
            <a:extLst>
              <a:ext uri="{FF2B5EF4-FFF2-40B4-BE49-F238E27FC236}">
                <a16:creationId xmlns:a16="http://schemas.microsoft.com/office/drawing/2014/main" xmlns="" id="{E351C95D-EC0E-4105-946B-C00DE408F498}"/>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r="18322"/>
          <a:stretch/>
        </p:blipFill>
        <p:spPr>
          <a:xfrm>
            <a:off x="0" y="0"/>
            <a:ext cx="9144000" cy="5562600"/>
          </a:xfrm>
          <a:prstGeom prst="rect">
            <a:avLst/>
          </a:prstGeom>
        </p:spPr>
      </p:pic>
      <p:sp>
        <p:nvSpPr>
          <p:cNvPr id="14" name="Rounded Rectangular Callout 17"/>
          <p:cNvSpPr/>
          <p:nvPr/>
        </p:nvSpPr>
        <p:spPr>
          <a:xfrm>
            <a:off x="304800" y="266702"/>
            <a:ext cx="35052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1) They prayed</a:t>
            </a:r>
          </a:p>
        </p:txBody>
      </p:sp>
      <p:sp>
        <p:nvSpPr>
          <p:cNvPr id="23" name="TextBox 22"/>
          <p:cNvSpPr txBox="1"/>
          <p:nvPr/>
        </p:nvSpPr>
        <p:spPr>
          <a:xfrm>
            <a:off x="-21104" y="4602480"/>
            <a:ext cx="9149864" cy="2255520"/>
          </a:xfrm>
          <a:prstGeom prst="rect">
            <a:avLst/>
          </a:prstGeom>
          <a:solidFill>
            <a:schemeClr val="accent6">
              <a:lumMod val="40000"/>
              <a:lumOff val="60000"/>
            </a:schemeClr>
          </a:solidFill>
          <a:ln>
            <a:solidFill>
              <a:schemeClr val="bg2"/>
            </a:solidFill>
          </a:ln>
        </p:spPr>
        <p:txBody>
          <a:bodyPr wrap="square">
            <a:noAutofit/>
          </a:bodyPr>
          <a:lstStyle/>
          <a:p>
            <a:r>
              <a:rPr lang="en-US" sz="3500" b="1" baseline="30000" dirty="0"/>
              <a:t>Acts1:15 </a:t>
            </a:r>
            <a:r>
              <a:rPr lang="en-US" sz="3500" dirty="0"/>
              <a:t>At this time </a:t>
            </a:r>
            <a:r>
              <a:rPr lang="en-US" sz="3500" b="1" u="sng" dirty="0">
                <a:solidFill>
                  <a:srgbClr val="002060"/>
                </a:solidFill>
              </a:rPr>
              <a:t>Peter stood up in the midst of  of the brethren</a:t>
            </a:r>
            <a:r>
              <a:rPr lang="en-US" sz="3500" dirty="0"/>
              <a:t> (a gathering of about one hundred and twenty persons was there together) and said,</a:t>
            </a:r>
            <a:r>
              <a:rPr lang="en-US" sz="3500" b="1" dirty="0"/>
              <a:t> </a:t>
            </a:r>
            <a:endParaRPr lang="en-US" sz="3400" dirty="0">
              <a:solidFill>
                <a:srgbClr val="002060"/>
              </a:solidFill>
            </a:endParaRPr>
          </a:p>
        </p:txBody>
      </p:sp>
    </p:spTree>
    <p:extLst>
      <p:ext uri="{BB962C8B-B14F-4D97-AF65-F5344CB8AC3E}">
        <p14:creationId xmlns:p14="http://schemas.microsoft.com/office/powerpoint/2010/main" xmlns="" val="5277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group of people posing for the camera&#10;&#10;Description generated with very high confidence">
            <a:extLst>
              <a:ext uri="{FF2B5EF4-FFF2-40B4-BE49-F238E27FC236}">
                <a16:creationId xmlns:a16="http://schemas.microsoft.com/office/drawing/2014/main" xmlns="" id="{A738D784-F52E-4CF0-A394-ED2109B57F33}"/>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28302" r="43737"/>
          <a:stretch/>
        </p:blipFill>
        <p:spPr>
          <a:xfrm>
            <a:off x="0" y="0"/>
            <a:ext cx="9146053" cy="5791200"/>
          </a:xfrm>
          <a:prstGeom prst="rect">
            <a:avLst/>
          </a:prstGeom>
        </p:spPr>
      </p:pic>
      <p:sp>
        <p:nvSpPr>
          <p:cNvPr id="16" name="Rounded Rectangular Callout 17"/>
          <p:cNvSpPr/>
          <p:nvPr/>
        </p:nvSpPr>
        <p:spPr>
          <a:xfrm>
            <a:off x="-228600" y="5562600"/>
            <a:ext cx="9525000" cy="12954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sucks.</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
        <p:nvSpPr>
          <p:cNvPr id="6" name="Rounded Rectangular Callout 17"/>
          <p:cNvSpPr/>
          <p:nvPr/>
        </p:nvSpPr>
        <p:spPr>
          <a:xfrm>
            <a:off x="-228600" y="5562599"/>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Why does God have us wait?</a:t>
            </a:r>
          </a:p>
        </p:txBody>
      </p:sp>
      <p:sp>
        <p:nvSpPr>
          <p:cNvPr id="9" name="Rounded Rectangular Callout 17"/>
          <p:cNvSpPr/>
          <p:nvPr/>
        </p:nvSpPr>
        <p:spPr>
          <a:xfrm>
            <a:off x="-228600" y="5562598"/>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is par for the course</a:t>
            </a:r>
          </a:p>
        </p:txBody>
      </p:sp>
      <p:sp>
        <p:nvSpPr>
          <p:cNvPr id="10" name="Rounded Rectangular Callout 17"/>
          <p:cNvSpPr/>
          <p:nvPr/>
        </p:nvSpPr>
        <p:spPr>
          <a:xfrm>
            <a:off x="-228601"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What does it mean to wait </a:t>
            </a:r>
            <a:r>
              <a:rPr lang="en-US" sz="4800" b="1" i="1" dirty="0"/>
              <a:t>well</a:t>
            </a:r>
            <a:r>
              <a:rPr lang="en-US" sz="4800" b="1" dirty="0"/>
              <a:t>?</a:t>
            </a:r>
          </a:p>
        </p:txBody>
      </p:sp>
      <p:pic>
        <p:nvPicPr>
          <p:cNvPr id="3" name="Picture 2" descr="A group of people posing for the camera&#10;&#10;Description generated with very high confidence">
            <a:extLst>
              <a:ext uri="{FF2B5EF4-FFF2-40B4-BE49-F238E27FC236}">
                <a16:creationId xmlns:a16="http://schemas.microsoft.com/office/drawing/2014/main" xmlns="" id="{E351C95D-EC0E-4105-946B-C00DE408F498}"/>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r="18322"/>
          <a:stretch/>
        </p:blipFill>
        <p:spPr>
          <a:xfrm>
            <a:off x="0" y="0"/>
            <a:ext cx="9144000" cy="5562600"/>
          </a:xfrm>
          <a:prstGeom prst="rect">
            <a:avLst/>
          </a:prstGeom>
        </p:spPr>
      </p:pic>
      <p:sp>
        <p:nvSpPr>
          <p:cNvPr id="14" name="Rounded Rectangular Callout 17"/>
          <p:cNvSpPr/>
          <p:nvPr/>
        </p:nvSpPr>
        <p:spPr>
          <a:xfrm>
            <a:off x="304800" y="266702"/>
            <a:ext cx="35052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1) They prayed</a:t>
            </a:r>
          </a:p>
        </p:txBody>
      </p:sp>
      <p:sp>
        <p:nvSpPr>
          <p:cNvPr id="23" name="TextBox 22"/>
          <p:cNvSpPr txBox="1"/>
          <p:nvPr/>
        </p:nvSpPr>
        <p:spPr>
          <a:xfrm>
            <a:off x="-21104" y="4602480"/>
            <a:ext cx="9149864" cy="2255520"/>
          </a:xfrm>
          <a:prstGeom prst="rect">
            <a:avLst/>
          </a:prstGeom>
          <a:solidFill>
            <a:schemeClr val="accent6">
              <a:lumMod val="40000"/>
              <a:lumOff val="60000"/>
            </a:schemeClr>
          </a:solidFill>
          <a:ln>
            <a:solidFill>
              <a:schemeClr val="bg2"/>
            </a:solidFill>
          </a:ln>
        </p:spPr>
        <p:txBody>
          <a:bodyPr wrap="square">
            <a:noAutofit/>
          </a:bodyPr>
          <a:lstStyle/>
          <a:p>
            <a:r>
              <a:rPr lang="en-US" sz="3500" b="1" baseline="30000" dirty="0"/>
              <a:t>Acts 1:16 </a:t>
            </a:r>
            <a:r>
              <a:rPr lang="en-US" sz="3500" dirty="0"/>
              <a:t>“Brethren, the Scripture had to be fulfilled, which the Holy Spirit foretold by the mouth of David concerning </a:t>
            </a:r>
            <a:r>
              <a:rPr lang="en-US" sz="3500" b="1" u="sng" dirty="0">
                <a:solidFill>
                  <a:srgbClr val="002060"/>
                </a:solidFill>
              </a:rPr>
              <a:t>Judas, who became a guide to those who arrested Jesus</a:t>
            </a:r>
            <a:r>
              <a:rPr lang="en-US" sz="3500" dirty="0"/>
              <a:t>. </a:t>
            </a:r>
          </a:p>
          <a:p>
            <a:endParaRPr lang="en-US" sz="3400" dirty="0">
              <a:solidFill>
                <a:srgbClr val="002060"/>
              </a:solidFill>
            </a:endParaRPr>
          </a:p>
        </p:txBody>
      </p:sp>
      <p:sp>
        <p:nvSpPr>
          <p:cNvPr id="12" name="TextBox 11">
            <a:extLst>
              <a:ext uri="{FF2B5EF4-FFF2-40B4-BE49-F238E27FC236}">
                <a16:creationId xmlns:a16="http://schemas.microsoft.com/office/drawing/2014/main" xmlns="" id="{9D733EC5-8158-4ADD-A2C8-F6022C626B58}"/>
              </a:ext>
            </a:extLst>
          </p:cNvPr>
          <p:cNvSpPr txBox="1"/>
          <p:nvPr/>
        </p:nvSpPr>
        <p:spPr>
          <a:xfrm>
            <a:off x="-5864" y="4602480"/>
            <a:ext cx="9149864" cy="2255520"/>
          </a:xfrm>
          <a:prstGeom prst="rect">
            <a:avLst/>
          </a:prstGeom>
          <a:solidFill>
            <a:schemeClr val="accent6">
              <a:lumMod val="40000"/>
              <a:lumOff val="60000"/>
            </a:schemeClr>
          </a:solidFill>
          <a:ln>
            <a:solidFill>
              <a:schemeClr val="bg2"/>
            </a:solidFill>
          </a:ln>
        </p:spPr>
        <p:txBody>
          <a:bodyPr wrap="square">
            <a:noAutofit/>
          </a:bodyPr>
          <a:lstStyle/>
          <a:p>
            <a:r>
              <a:rPr lang="en-US" sz="3500" b="1" baseline="30000" dirty="0"/>
              <a:t>Acts 1:16 </a:t>
            </a:r>
            <a:r>
              <a:rPr lang="en-US" sz="3500" dirty="0"/>
              <a:t>“Brethren, </a:t>
            </a:r>
            <a:r>
              <a:rPr lang="en-US" sz="3500" b="1" u="sng" dirty="0">
                <a:solidFill>
                  <a:srgbClr val="002060"/>
                </a:solidFill>
              </a:rPr>
              <a:t>the Scripture</a:t>
            </a:r>
            <a:r>
              <a:rPr lang="en-US" sz="3500" dirty="0"/>
              <a:t> had to be fulfilled, </a:t>
            </a:r>
            <a:r>
              <a:rPr lang="en-US" sz="3500" b="1" u="sng" dirty="0">
                <a:solidFill>
                  <a:srgbClr val="002060"/>
                </a:solidFill>
              </a:rPr>
              <a:t>which the Holy Spirit foretold by the mouth of David</a:t>
            </a:r>
            <a:r>
              <a:rPr lang="en-US" sz="3500" b="1" dirty="0">
                <a:solidFill>
                  <a:srgbClr val="002060"/>
                </a:solidFill>
              </a:rPr>
              <a:t> </a:t>
            </a:r>
            <a:r>
              <a:rPr lang="en-US" sz="3500" dirty="0"/>
              <a:t>concerning Judas, who became a guide to those who arrested Jesus. </a:t>
            </a:r>
          </a:p>
          <a:p>
            <a:endParaRPr lang="en-US" sz="3400" dirty="0">
              <a:solidFill>
                <a:srgbClr val="002060"/>
              </a:solidFill>
            </a:endParaRPr>
          </a:p>
        </p:txBody>
      </p:sp>
    </p:spTree>
    <p:extLst>
      <p:ext uri="{BB962C8B-B14F-4D97-AF65-F5344CB8AC3E}">
        <p14:creationId xmlns:p14="http://schemas.microsoft.com/office/powerpoint/2010/main" xmlns="" val="11480863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group of people posing for the camera&#10;&#10;Description generated with very high confidence">
            <a:extLst>
              <a:ext uri="{FF2B5EF4-FFF2-40B4-BE49-F238E27FC236}">
                <a16:creationId xmlns:a16="http://schemas.microsoft.com/office/drawing/2014/main" xmlns="" id="{A738D784-F52E-4CF0-A394-ED2109B57F33}"/>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28302" r="43737"/>
          <a:stretch/>
        </p:blipFill>
        <p:spPr>
          <a:xfrm>
            <a:off x="0" y="0"/>
            <a:ext cx="9146053" cy="5791200"/>
          </a:xfrm>
          <a:prstGeom prst="rect">
            <a:avLst/>
          </a:prstGeom>
        </p:spPr>
      </p:pic>
      <p:sp>
        <p:nvSpPr>
          <p:cNvPr id="16" name="Rounded Rectangular Callout 17"/>
          <p:cNvSpPr/>
          <p:nvPr/>
        </p:nvSpPr>
        <p:spPr>
          <a:xfrm>
            <a:off x="-228600" y="5562600"/>
            <a:ext cx="9525000" cy="12954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sucks.</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
        <p:nvSpPr>
          <p:cNvPr id="6" name="Rounded Rectangular Callout 17"/>
          <p:cNvSpPr/>
          <p:nvPr/>
        </p:nvSpPr>
        <p:spPr>
          <a:xfrm>
            <a:off x="-228600" y="5562599"/>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Why does God have us wait?</a:t>
            </a:r>
          </a:p>
        </p:txBody>
      </p:sp>
      <p:sp>
        <p:nvSpPr>
          <p:cNvPr id="9" name="Rounded Rectangular Callout 17"/>
          <p:cNvSpPr/>
          <p:nvPr/>
        </p:nvSpPr>
        <p:spPr>
          <a:xfrm>
            <a:off x="-228600" y="5562598"/>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is par for the course</a:t>
            </a:r>
          </a:p>
        </p:txBody>
      </p:sp>
      <p:sp>
        <p:nvSpPr>
          <p:cNvPr id="10" name="Rounded Rectangular Callout 17"/>
          <p:cNvSpPr/>
          <p:nvPr/>
        </p:nvSpPr>
        <p:spPr>
          <a:xfrm>
            <a:off x="-228601"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What does it mean to wait </a:t>
            </a:r>
            <a:r>
              <a:rPr lang="en-US" sz="4800" b="1" i="1" dirty="0"/>
              <a:t>well</a:t>
            </a:r>
            <a:r>
              <a:rPr lang="en-US" sz="4800" b="1" dirty="0"/>
              <a:t>?</a:t>
            </a:r>
          </a:p>
        </p:txBody>
      </p:sp>
      <p:pic>
        <p:nvPicPr>
          <p:cNvPr id="3" name="Picture 2" descr="A group of people posing for the camera&#10;&#10;Description generated with very high confidence">
            <a:extLst>
              <a:ext uri="{FF2B5EF4-FFF2-40B4-BE49-F238E27FC236}">
                <a16:creationId xmlns:a16="http://schemas.microsoft.com/office/drawing/2014/main" xmlns="" id="{E351C95D-EC0E-4105-946B-C00DE408F498}"/>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r="18322"/>
          <a:stretch/>
        </p:blipFill>
        <p:spPr>
          <a:xfrm>
            <a:off x="0" y="0"/>
            <a:ext cx="9144000" cy="5562600"/>
          </a:xfrm>
          <a:prstGeom prst="rect">
            <a:avLst/>
          </a:prstGeom>
        </p:spPr>
      </p:pic>
      <p:sp>
        <p:nvSpPr>
          <p:cNvPr id="14" name="Rounded Rectangular Callout 17"/>
          <p:cNvSpPr/>
          <p:nvPr/>
        </p:nvSpPr>
        <p:spPr>
          <a:xfrm>
            <a:off x="304800" y="266702"/>
            <a:ext cx="35052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1) They prayed</a:t>
            </a:r>
          </a:p>
        </p:txBody>
      </p:sp>
      <p:sp>
        <p:nvSpPr>
          <p:cNvPr id="27" name="Rounded Rectangular Callout 17"/>
          <p:cNvSpPr/>
          <p:nvPr/>
        </p:nvSpPr>
        <p:spPr>
          <a:xfrm>
            <a:off x="304800" y="1115648"/>
            <a:ext cx="4800600" cy="1094152"/>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b="1" dirty="0"/>
              <a:t>2) They focused on His promises in Scripture</a:t>
            </a:r>
          </a:p>
        </p:txBody>
      </p:sp>
      <p:sp>
        <p:nvSpPr>
          <p:cNvPr id="23" name="TextBox 22"/>
          <p:cNvSpPr txBox="1"/>
          <p:nvPr/>
        </p:nvSpPr>
        <p:spPr>
          <a:xfrm>
            <a:off x="-21104" y="4602480"/>
            <a:ext cx="9149864" cy="2255520"/>
          </a:xfrm>
          <a:prstGeom prst="rect">
            <a:avLst/>
          </a:prstGeom>
          <a:solidFill>
            <a:schemeClr val="accent6">
              <a:lumMod val="40000"/>
              <a:lumOff val="60000"/>
            </a:schemeClr>
          </a:solidFill>
          <a:ln>
            <a:solidFill>
              <a:schemeClr val="bg2"/>
            </a:solidFill>
          </a:ln>
        </p:spPr>
        <p:txBody>
          <a:bodyPr wrap="square">
            <a:noAutofit/>
          </a:bodyPr>
          <a:lstStyle/>
          <a:p>
            <a:r>
              <a:rPr lang="en-US" sz="3500" b="1" baseline="30000" dirty="0"/>
              <a:t>Acts 1:16 </a:t>
            </a:r>
            <a:r>
              <a:rPr lang="en-US" sz="3500" dirty="0"/>
              <a:t>“Brethren, the Scripture had to be fulfilled, which the Holy Spirit foretold by the mouth of David concerning </a:t>
            </a:r>
            <a:r>
              <a:rPr lang="en-US" sz="3500" b="1" u="sng" dirty="0">
                <a:solidFill>
                  <a:srgbClr val="002060"/>
                </a:solidFill>
              </a:rPr>
              <a:t>Judas, who became a guide to those who arrested Jesus</a:t>
            </a:r>
            <a:r>
              <a:rPr lang="en-US" sz="3500" dirty="0"/>
              <a:t>. </a:t>
            </a:r>
          </a:p>
          <a:p>
            <a:endParaRPr lang="en-US" sz="3400" dirty="0">
              <a:solidFill>
                <a:srgbClr val="002060"/>
              </a:solidFill>
            </a:endParaRPr>
          </a:p>
        </p:txBody>
      </p:sp>
      <p:sp>
        <p:nvSpPr>
          <p:cNvPr id="12" name="TextBox 11">
            <a:extLst>
              <a:ext uri="{FF2B5EF4-FFF2-40B4-BE49-F238E27FC236}">
                <a16:creationId xmlns:a16="http://schemas.microsoft.com/office/drawing/2014/main" xmlns="" id="{9D733EC5-8158-4ADD-A2C8-F6022C626B58}"/>
              </a:ext>
            </a:extLst>
          </p:cNvPr>
          <p:cNvSpPr txBox="1"/>
          <p:nvPr/>
        </p:nvSpPr>
        <p:spPr>
          <a:xfrm>
            <a:off x="-5864" y="4602480"/>
            <a:ext cx="9149864" cy="2255520"/>
          </a:xfrm>
          <a:prstGeom prst="rect">
            <a:avLst/>
          </a:prstGeom>
          <a:solidFill>
            <a:schemeClr val="accent6">
              <a:lumMod val="40000"/>
              <a:lumOff val="60000"/>
            </a:schemeClr>
          </a:solidFill>
          <a:ln>
            <a:solidFill>
              <a:schemeClr val="bg2"/>
            </a:solidFill>
          </a:ln>
        </p:spPr>
        <p:txBody>
          <a:bodyPr wrap="square">
            <a:noAutofit/>
          </a:bodyPr>
          <a:lstStyle/>
          <a:p>
            <a:r>
              <a:rPr lang="en-US" sz="3500" b="1" baseline="30000" dirty="0"/>
              <a:t>Acts 1:16 </a:t>
            </a:r>
            <a:r>
              <a:rPr lang="en-US" sz="3500" dirty="0"/>
              <a:t>“Brethren, </a:t>
            </a:r>
            <a:r>
              <a:rPr lang="en-US" sz="3500" b="1" u="sng" dirty="0">
                <a:solidFill>
                  <a:srgbClr val="002060"/>
                </a:solidFill>
              </a:rPr>
              <a:t>the Scripture</a:t>
            </a:r>
            <a:r>
              <a:rPr lang="en-US" sz="3500" dirty="0"/>
              <a:t> had to be fulfilled, </a:t>
            </a:r>
            <a:r>
              <a:rPr lang="en-US" sz="3500" b="1" u="sng" dirty="0">
                <a:solidFill>
                  <a:srgbClr val="002060"/>
                </a:solidFill>
              </a:rPr>
              <a:t>which the Holy Spirit foretold by the mouth of David</a:t>
            </a:r>
            <a:r>
              <a:rPr lang="en-US" sz="3500" b="1" dirty="0">
                <a:solidFill>
                  <a:srgbClr val="002060"/>
                </a:solidFill>
              </a:rPr>
              <a:t> </a:t>
            </a:r>
            <a:r>
              <a:rPr lang="en-US" sz="3500" dirty="0"/>
              <a:t>concerning Judas, who became a guide to those who arrested Jesus. </a:t>
            </a:r>
          </a:p>
          <a:p>
            <a:endParaRPr lang="en-US" sz="3400" dirty="0">
              <a:solidFill>
                <a:srgbClr val="002060"/>
              </a:solidFill>
            </a:endParaRPr>
          </a:p>
        </p:txBody>
      </p:sp>
    </p:spTree>
    <p:extLst>
      <p:ext uri="{BB962C8B-B14F-4D97-AF65-F5344CB8AC3E}">
        <p14:creationId xmlns:p14="http://schemas.microsoft.com/office/powerpoint/2010/main" xmlns="" val="114808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group of people posing for the camera&#10;&#10;Description generated with very high confidence">
            <a:extLst>
              <a:ext uri="{FF2B5EF4-FFF2-40B4-BE49-F238E27FC236}">
                <a16:creationId xmlns:a16="http://schemas.microsoft.com/office/drawing/2014/main" xmlns="" id="{A738D784-F52E-4CF0-A394-ED2109B57F33}"/>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28302" r="43737"/>
          <a:stretch/>
        </p:blipFill>
        <p:spPr>
          <a:xfrm>
            <a:off x="0" y="0"/>
            <a:ext cx="9146053" cy="5791200"/>
          </a:xfrm>
          <a:prstGeom prst="rect">
            <a:avLst/>
          </a:prstGeom>
        </p:spPr>
      </p:pic>
      <p:sp>
        <p:nvSpPr>
          <p:cNvPr id="16" name="Rounded Rectangular Callout 17"/>
          <p:cNvSpPr/>
          <p:nvPr/>
        </p:nvSpPr>
        <p:spPr>
          <a:xfrm>
            <a:off x="-228600" y="5562600"/>
            <a:ext cx="9525000" cy="12954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sucks.</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
        <p:nvSpPr>
          <p:cNvPr id="6" name="Rounded Rectangular Callout 17"/>
          <p:cNvSpPr/>
          <p:nvPr/>
        </p:nvSpPr>
        <p:spPr>
          <a:xfrm>
            <a:off x="-228600" y="5562599"/>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Why does God have us wait?</a:t>
            </a:r>
          </a:p>
        </p:txBody>
      </p:sp>
      <p:sp>
        <p:nvSpPr>
          <p:cNvPr id="9" name="Rounded Rectangular Callout 17"/>
          <p:cNvSpPr/>
          <p:nvPr/>
        </p:nvSpPr>
        <p:spPr>
          <a:xfrm>
            <a:off x="-228600" y="5562598"/>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is par for the course</a:t>
            </a:r>
          </a:p>
        </p:txBody>
      </p:sp>
      <p:sp>
        <p:nvSpPr>
          <p:cNvPr id="10" name="Rounded Rectangular Callout 17"/>
          <p:cNvSpPr/>
          <p:nvPr/>
        </p:nvSpPr>
        <p:spPr>
          <a:xfrm>
            <a:off x="-228601"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What does it mean to wait </a:t>
            </a:r>
            <a:r>
              <a:rPr lang="en-US" sz="4800" b="1" i="1" dirty="0"/>
              <a:t>well</a:t>
            </a:r>
            <a:r>
              <a:rPr lang="en-US" sz="4800" b="1" dirty="0"/>
              <a:t>?</a:t>
            </a:r>
          </a:p>
        </p:txBody>
      </p:sp>
      <p:pic>
        <p:nvPicPr>
          <p:cNvPr id="3" name="Picture 2" descr="A group of people posing for the camera&#10;&#10;Description generated with very high confidence">
            <a:extLst>
              <a:ext uri="{FF2B5EF4-FFF2-40B4-BE49-F238E27FC236}">
                <a16:creationId xmlns:a16="http://schemas.microsoft.com/office/drawing/2014/main" xmlns="" id="{E351C95D-EC0E-4105-946B-C00DE408F498}"/>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r="18322"/>
          <a:stretch/>
        </p:blipFill>
        <p:spPr>
          <a:xfrm>
            <a:off x="0" y="0"/>
            <a:ext cx="9144000" cy="5562600"/>
          </a:xfrm>
          <a:prstGeom prst="rect">
            <a:avLst/>
          </a:prstGeom>
        </p:spPr>
      </p:pic>
      <p:sp>
        <p:nvSpPr>
          <p:cNvPr id="14" name="Rounded Rectangular Callout 17"/>
          <p:cNvSpPr/>
          <p:nvPr/>
        </p:nvSpPr>
        <p:spPr>
          <a:xfrm>
            <a:off x="304800" y="266702"/>
            <a:ext cx="35052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1) They prayed</a:t>
            </a:r>
          </a:p>
        </p:txBody>
      </p:sp>
      <p:sp>
        <p:nvSpPr>
          <p:cNvPr id="27" name="Rounded Rectangular Callout 17"/>
          <p:cNvSpPr/>
          <p:nvPr/>
        </p:nvSpPr>
        <p:spPr>
          <a:xfrm>
            <a:off x="304800" y="1115648"/>
            <a:ext cx="4800600" cy="1094152"/>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b="1" dirty="0"/>
              <a:t>2) They focused on His promises in Scripture</a:t>
            </a:r>
          </a:p>
        </p:txBody>
      </p:sp>
      <p:sp>
        <p:nvSpPr>
          <p:cNvPr id="23" name="TextBox 22"/>
          <p:cNvSpPr txBox="1"/>
          <p:nvPr/>
        </p:nvSpPr>
        <p:spPr>
          <a:xfrm>
            <a:off x="-21104" y="4602480"/>
            <a:ext cx="9149864" cy="2255520"/>
          </a:xfrm>
          <a:prstGeom prst="rect">
            <a:avLst/>
          </a:prstGeom>
          <a:solidFill>
            <a:schemeClr val="accent6">
              <a:lumMod val="40000"/>
              <a:lumOff val="60000"/>
            </a:schemeClr>
          </a:solidFill>
          <a:ln>
            <a:solidFill>
              <a:schemeClr val="bg2"/>
            </a:solidFill>
          </a:ln>
        </p:spPr>
        <p:txBody>
          <a:bodyPr wrap="square">
            <a:noAutofit/>
          </a:bodyPr>
          <a:lstStyle/>
          <a:p>
            <a:r>
              <a:rPr lang="en-US" sz="3500" b="1" baseline="30000" dirty="0"/>
              <a:t>Acts 1:16 </a:t>
            </a:r>
            <a:r>
              <a:rPr lang="en-US" sz="3500" dirty="0"/>
              <a:t>“Brethren, the Scripture had to be fulfilled, which the Holy Spirit foretold by the mouth of David concerning </a:t>
            </a:r>
            <a:r>
              <a:rPr lang="en-US" sz="3500" b="1" u="sng" dirty="0">
                <a:solidFill>
                  <a:srgbClr val="002060"/>
                </a:solidFill>
              </a:rPr>
              <a:t>Judas, who became a guide to those who arrested Jesus</a:t>
            </a:r>
            <a:r>
              <a:rPr lang="en-US" sz="3500" dirty="0"/>
              <a:t>. </a:t>
            </a:r>
          </a:p>
          <a:p>
            <a:endParaRPr lang="en-US" sz="3400" dirty="0">
              <a:solidFill>
                <a:srgbClr val="002060"/>
              </a:solidFill>
            </a:endParaRPr>
          </a:p>
        </p:txBody>
      </p:sp>
      <p:sp>
        <p:nvSpPr>
          <p:cNvPr id="12" name="TextBox 11">
            <a:extLst>
              <a:ext uri="{FF2B5EF4-FFF2-40B4-BE49-F238E27FC236}">
                <a16:creationId xmlns:a16="http://schemas.microsoft.com/office/drawing/2014/main" xmlns="" id="{9D733EC5-8158-4ADD-A2C8-F6022C626B58}"/>
              </a:ext>
            </a:extLst>
          </p:cNvPr>
          <p:cNvSpPr txBox="1"/>
          <p:nvPr/>
        </p:nvSpPr>
        <p:spPr>
          <a:xfrm>
            <a:off x="-5864" y="4602480"/>
            <a:ext cx="9149864" cy="2255520"/>
          </a:xfrm>
          <a:prstGeom prst="rect">
            <a:avLst/>
          </a:prstGeom>
          <a:solidFill>
            <a:schemeClr val="accent6">
              <a:lumMod val="40000"/>
              <a:lumOff val="60000"/>
            </a:schemeClr>
          </a:solidFill>
          <a:ln>
            <a:solidFill>
              <a:schemeClr val="bg2"/>
            </a:solidFill>
          </a:ln>
        </p:spPr>
        <p:txBody>
          <a:bodyPr wrap="square">
            <a:noAutofit/>
          </a:bodyPr>
          <a:lstStyle/>
          <a:p>
            <a:r>
              <a:rPr lang="en-US" sz="3500" b="1" baseline="30000" dirty="0"/>
              <a:t>Acts 1:16 </a:t>
            </a:r>
            <a:r>
              <a:rPr lang="en-US" sz="3500" dirty="0"/>
              <a:t>“Brethren, </a:t>
            </a:r>
            <a:r>
              <a:rPr lang="en-US" sz="3500" b="1" u="sng" dirty="0">
                <a:solidFill>
                  <a:srgbClr val="002060"/>
                </a:solidFill>
              </a:rPr>
              <a:t>the Scripture</a:t>
            </a:r>
            <a:r>
              <a:rPr lang="en-US" sz="3500" dirty="0"/>
              <a:t> had to be fulfilled, </a:t>
            </a:r>
            <a:r>
              <a:rPr lang="en-US" sz="3500" b="1" u="sng" dirty="0">
                <a:solidFill>
                  <a:srgbClr val="002060"/>
                </a:solidFill>
              </a:rPr>
              <a:t>which the Holy Spirit foretold by the mouth of David</a:t>
            </a:r>
            <a:r>
              <a:rPr lang="en-US" sz="3500" b="1" dirty="0">
                <a:solidFill>
                  <a:srgbClr val="002060"/>
                </a:solidFill>
              </a:rPr>
              <a:t> </a:t>
            </a:r>
            <a:r>
              <a:rPr lang="en-US" sz="3500" dirty="0"/>
              <a:t>concerning Judas, who became a guide to those who arrested Jesus. </a:t>
            </a:r>
          </a:p>
          <a:p>
            <a:endParaRPr lang="en-US" sz="3400" dirty="0">
              <a:solidFill>
                <a:srgbClr val="002060"/>
              </a:solidFill>
            </a:endParaRPr>
          </a:p>
        </p:txBody>
      </p:sp>
      <p:sp>
        <p:nvSpPr>
          <p:cNvPr id="13" name="TextBox 12">
            <a:extLst>
              <a:ext uri="{FF2B5EF4-FFF2-40B4-BE49-F238E27FC236}">
                <a16:creationId xmlns:a16="http://schemas.microsoft.com/office/drawing/2014/main" xmlns="" id="{6CBFF3A2-4893-4C40-BC7D-37AF68C60180}"/>
              </a:ext>
            </a:extLst>
          </p:cNvPr>
          <p:cNvSpPr txBox="1"/>
          <p:nvPr/>
        </p:nvSpPr>
        <p:spPr>
          <a:xfrm>
            <a:off x="76200" y="2895600"/>
            <a:ext cx="8991600" cy="1214136"/>
          </a:xfrm>
          <a:prstGeom prst="rect">
            <a:avLst/>
          </a:prstGeom>
          <a:solidFill>
            <a:srgbClr val="3C2710"/>
          </a:solidFill>
          <a:ln>
            <a:solidFill>
              <a:schemeClr val="bg2"/>
            </a:solidFill>
          </a:ln>
        </p:spPr>
        <p:txBody>
          <a:bodyPr wrap="square">
            <a:noAutofit/>
          </a:bodyPr>
          <a:lstStyle/>
          <a:p>
            <a:r>
              <a:rPr lang="en-US" sz="3600" b="1" baseline="30000" dirty="0">
                <a:solidFill>
                  <a:schemeClr val="bg1"/>
                </a:solidFill>
              </a:rPr>
              <a:t>Psalm 130:5 </a:t>
            </a:r>
            <a:r>
              <a:rPr lang="en-US" sz="3600" b="1" dirty="0">
                <a:solidFill>
                  <a:schemeClr val="bg1"/>
                </a:solidFill>
              </a:rPr>
              <a:t>I wait for the </a:t>
            </a:r>
            <a:r>
              <a:rPr lang="en-US" sz="3600" b="1" cap="small" dirty="0">
                <a:solidFill>
                  <a:schemeClr val="bg1"/>
                </a:solidFill>
              </a:rPr>
              <a:t>Lord</a:t>
            </a:r>
            <a:r>
              <a:rPr lang="en-US" sz="3600" b="1" dirty="0">
                <a:solidFill>
                  <a:schemeClr val="bg1"/>
                </a:solidFill>
              </a:rPr>
              <a:t>, my soul does wait, And </a:t>
            </a:r>
            <a:r>
              <a:rPr lang="en-US" sz="3600" b="1" u="sng" dirty="0">
                <a:solidFill>
                  <a:schemeClr val="bg1"/>
                </a:solidFill>
              </a:rPr>
              <a:t>in His word</a:t>
            </a:r>
            <a:r>
              <a:rPr lang="en-US" sz="3600" b="1" dirty="0">
                <a:solidFill>
                  <a:schemeClr val="bg1"/>
                </a:solidFill>
              </a:rPr>
              <a:t> do I hope.</a:t>
            </a:r>
          </a:p>
        </p:txBody>
      </p:sp>
    </p:spTree>
    <p:extLst>
      <p:ext uri="{BB962C8B-B14F-4D97-AF65-F5344CB8AC3E}">
        <p14:creationId xmlns:p14="http://schemas.microsoft.com/office/powerpoint/2010/main" xmlns="" val="114808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group of people posing for the camera&#10;&#10;Description generated with very high confidence">
            <a:extLst>
              <a:ext uri="{FF2B5EF4-FFF2-40B4-BE49-F238E27FC236}">
                <a16:creationId xmlns:a16="http://schemas.microsoft.com/office/drawing/2014/main" xmlns="" id="{A738D784-F52E-4CF0-A394-ED2109B57F33}"/>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28302" r="43737"/>
          <a:stretch/>
        </p:blipFill>
        <p:spPr>
          <a:xfrm>
            <a:off x="0" y="0"/>
            <a:ext cx="9146053" cy="5791200"/>
          </a:xfrm>
          <a:prstGeom prst="rect">
            <a:avLst/>
          </a:prstGeom>
        </p:spPr>
      </p:pic>
      <p:sp>
        <p:nvSpPr>
          <p:cNvPr id="16" name="Rounded Rectangular Callout 17"/>
          <p:cNvSpPr/>
          <p:nvPr/>
        </p:nvSpPr>
        <p:spPr>
          <a:xfrm>
            <a:off x="-228600" y="5562600"/>
            <a:ext cx="9525000" cy="12954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sucks.</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
        <p:nvSpPr>
          <p:cNvPr id="6" name="Rounded Rectangular Callout 17"/>
          <p:cNvSpPr/>
          <p:nvPr/>
        </p:nvSpPr>
        <p:spPr>
          <a:xfrm>
            <a:off x="-228600" y="5562599"/>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Why does God have us wait?</a:t>
            </a:r>
          </a:p>
        </p:txBody>
      </p:sp>
      <p:sp>
        <p:nvSpPr>
          <p:cNvPr id="9" name="Rounded Rectangular Callout 17"/>
          <p:cNvSpPr/>
          <p:nvPr/>
        </p:nvSpPr>
        <p:spPr>
          <a:xfrm>
            <a:off x="-228600" y="5562598"/>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is par for the course</a:t>
            </a:r>
          </a:p>
        </p:txBody>
      </p:sp>
      <p:sp>
        <p:nvSpPr>
          <p:cNvPr id="10" name="Rounded Rectangular Callout 17"/>
          <p:cNvSpPr/>
          <p:nvPr/>
        </p:nvSpPr>
        <p:spPr>
          <a:xfrm>
            <a:off x="-228601"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What does it mean to wait </a:t>
            </a:r>
            <a:r>
              <a:rPr lang="en-US" sz="4800" b="1" i="1" dirty="0"/>
              <a:t>well</a:t>
            </a:r>
            <a:r>
              <a:rPr lang="en-US" sz="4800" b="1" dirty="0"/>
              <a:t>?</a:t>
            </a:r>
          </a:p>
        </p:txBody>
      </p:sp>
      <p:pic>
        <p:nvPicPr>
          <p:cNvPr id="3" name="Picture 2" descr="A group of people posing for the camera&#10;&#10;Description generated with very high confidence">
            <a:extLst>
              <a:ext uri="{FF2B5EF4-FFF2-40B4-BE49-F238E27FC236}">
                <a16:creationId xmlns:a16="http://schemas.microsoft.com/office/drawing/2014/main" xmlns="" id="{E351C95D-EC0E-4105-946B-C00DE408F498}"/>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r="18322"/>
          <a:stretch/>
        </p:blipFill>
        <p:spPr>
          <a:xfrm>
            <a:off x="0" y="0"/>
            <a:ext cx="9144000" cy="5562600"/>
          </a:xfrm>
          <a:prstGeom prst="rect">
            <a:avLst/>
          </a:prstGeom>
        </p:spPr>
      </p:pic>
      <p:sp>
        <p:nvSpPr>
          <p:cNvPr id="14" name="Rounded Rectangular Callout 17"/>
          <p:cNvSpPr/>
          <p:nvPr/>
        </p:nvSpPr>
        <p:spPr>
          <a:xfrm>
            <a:off x="304800" y="266702"/>
            <a:ext cx="35052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1) They prayed</a:t>
            </a:r>
          </a:p>
        </p:txBody>
      </p:sp>
      <p:sp>
        <p:nvSpPr>
          <p:cNvPr id="27" name="Rounded Rectangular Callout 17"/>
          <p:cNvSpPr/>
          <p:nvPr/>
        </p:nvSpPr>
        <p:spPr>
          <a:xfrm>
            <a:off x="304800" y="1115648"/>
            <a:ext cx="4800600" cy="1094152"/>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b="1" dirty="0"/>
              <a:t>2) They focused on His promises in Scripture</a:t>
            </a:r>
          </a:p>
        </p:txBody>
      </p:sp>
      <p:sp>
        <p:nvSpPr>
          <p:cNvPr id="23" name="TextBox 22"/>
          <p:cNvSpPr txBox="1"/>
          <p:nvPr/>
        </p:nvSpPr>
        <p:spPr>
          <a:xfrm>
            <a:off x="-5864" y="4602480"/>
            <a:ext cx="9149864" cy="2255520"/>
          </a:xfrm>
          <a:prstGeom prst="rect">
            <a:avLst/>
          </a:prstGeom>
          <a:solidFill>
            <a:schemeClr val="accent6">
              <a:lumMod val="40000"/>
              <a:lumOff val="60000"/>
            </a:schemeClr>
          </a:solidFill>
          <a:ln>
            <a:solidFill>
              <a:schemeClr val="bg2"/>
            </a:solidFill>
          </a:ln>
        </p:spPr>
        <p:txBody>
          <a:bodyPr wrap="square">
            <a:noAutofit/>
          </a:bodyPr>
          <a:lstStyle/>
          <a:p>
            <a:r>
              <a:rPr lang="en-US" sz="3500" b="1" baseline="30000" dirty="0"/>
              <a:t>Acts 1:16 </a:t>
            </a:r>
            <a:r>
              <a:rPr lang="en-US" sz="3500" dirty="0"/>
              <a:t>“Brethren, the Scripture </a:t>
            </a:r>
            <a:r>
              <a:rPr lang="en-US" sz="3400" b="1" u="sng" dirty="0">
                <a:solidFill>
                  <a:srgbClr val="002060"/>
                </a:solidFill>
              </a:rPr>
              <a:t>had to be fulfilled</a:t>
            </a:r>
            <a:r>
              <a:rPr lang="en-US" sz="3500" dirty="0"/>
              <a:t>, which the Holy Spirit </a:t>
            </a:r>
            <a:r>
              <a:rPr lang="en-US" sz="3500" b="1" u="sng" dirty="0">
                <a:solidFill>
                  <a:srgbClr val="002060"/>
                </a:solidFill>
              </a:rPr>
              <a:t>foretold</a:t>
            </a:r>
            <a:r>
              <a:rPr lang="en-US" sz="3500" dirty="0"/>
              <a:t> by the mouth of David </a:t>
            </a:r>
            <a:r>
              <a:rPr lang="en-US" sz="3500" b="1" u="sng" dirty="0">
                <a:solidFill>
                  <a:srgbClr val="002060"/>
                </a:solidFill>
              </a:rPr>
              <a:t>concerning Judas, who became a guide to those who arrested Jesus</a:t>
            </a:r>
            <a:r>
              <a:rPr lang="en-US" sz="3500" dirty="0"/>
              <a:t>. </a:t>
            </a:r>
          </a:p>
          <a:p>
            <a:endParaRPr lang="en-US" sz="3400" dirty="0">
              <a:solidFill>
                <a:srgbClr val="002060"/>
              </a:solidFill>
            </a:endParaRPr>
          </a:p>
        </p:txBody>
      </p:sp>
      <p:sp>
        <p:nvSpPr>
          <p:cNvPr id="13" name="TextBox 12">
            <a:extLst>
              <a:ext uri="{FF2B5EF4-FFF2-40B4-BE49-F238E27FC236}">
                <a16:creationId xmlns:a16="http://schemas.microsoft.com/office/drawing/2014/main" xmlns="" id="{6CBFF3A2-4893-4C40-BC7D-37AF68C60180}"/>
              </a:ext>
            </a:extLst>
          </p:cNvPr>
          <p:cNvSpPr txBox="1"/>
          <p:nvPr/>
        </p:nvSpPr>
        <p:spPr>
          <a:xfrm>
            <a:off x="76200" y="2895600"/>
            <a:ext cx="8991600" cy="1214136"/>
          </a:xfrm>
          <a:prstGeom prst="rect">
            <a:avLst/>
          </a:prstGeom>
          <a:solidFill>
            <a:srgbClr val="3C2710"/>
          </a:solidFill>
          <a:ln>
            <a:solidFill>
              <a:schemeClr val="bg2"/>
            </a:solidFill>
          </a:ln>
        </p:spPr>
        <p:txBody>
          <a:bodyPr wrap="square">
            <a:noAutofit/>
          </a:bodyPr>
          <a:lstStyle/>
          <a:p>
            <a:r>
              <a:rPr lang="en-US" sz="3600" b="1" baseline="30000" dirty="0">
                <a:solidFill>
                  <a:schemeClr val="bg1"/>
                </a:solidFill>
              </a:rPr>
              <a:t>Psalm 130:5 </a:t>
            </a:r>
            <a:r>
              <a:rPr lang="en-US" sz="3600" b="1" dirty="0">
                <a:solidFill>
                  <a:schemeClr val="bg1"/>
                </a:solidFill>
              </a:rPr>
              <a:t>I wait for the </a:t>
            </a:r>
            <a:r>
              <a:rPr lang="en-US" sz="3600" b="1" cap="small" dirty="0">
                <a:solidFill>
                  <a:schemeClr val="bg1"/>
                </a:solidFill>
              </a:rPr>
              <a:t>Lord</a:t>
            </a:r>
            <a:r>
              <a:rPr lang="en-US" sz="3600" b="1" dirty="0">
                <a:solidFill>
                  <a:schemeClr val="bg1"/>
                </a:solidFill>
              </a:rPr>
              <a:t>, my soul does wait, And </a:t>
            </a:r>
            <a:r>
              <a:rPr lang="en-US" sz="3600" b="1" u="sng" dirty="0">
                <a:solidFill>
                  <a:schemeClr val="bg1"/>
                </a:solidFill>
              </a:rPr>
              <a:t>in His word</a:t>
            </a:r>
            <a:r>
              <a:rPr lang="en-US" sz="3600" b="1" dirty="0">
                <a:solidFill>
                  <a:schemeClr val="bg1"/>
                </a:solidFill>
              </a:rPr>
              <a:t> do I hope.</a:t>
            </a:r>
          </a:p>
        </p:txBody>
      </p:sp>
    </p:spTree>
    <p:extLst>
      <p:ext uri="{BB962C8B-B14F-4D97-AF65-F5344CB8AC3E}">
        <p14:creationId xmlns:p14="http://schemas.microsoft.com/office/powerpoint/2010/main" xmlns="" val="4005481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group of people posing for the camera&#10;&#10;Description generated with very high confidence">
            <a:extLst>
              <a:ext uri="{FF2B5EF4-FFF2-40B4-BE49-F238E27FC236}">
                <a16:creationId xmlns:a16="http://schemas.microsoft.com/office/drawing/2014/main" xmlns="" id="{A738D784-F52E-4CF0-A394-ED2109B57F33}"/>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28302" r="43737"/>
          <a:stretch/>
        </p:blipFill>
        <p:spPr>
          <a:xfrm>
            <a:off x="0" y="0"/>
            <a:ext cx="9146053" cy="5791200"/>
          </a:xfrm>
          <a:prstGeom prst="rect">
            <a:avLst/>
          </a:prstGeom>
        </p:spPr>
      </p:pic>
      <p:pic>
        <p:nvPicPr>
          <p:cNvPr id="3" name="Picture 2" descr="A group of people posing for the camera&#10;&#10;Description generated with very high confidence">
            <a:extLst>
              <a:ext uri="{FF2B5EF4-FFF2-40B4-BE49-F238E27FC236}">
                <a16:creationId xmlns:a16="http://schemas.microsoft.com/office/drawing/2014/main" xmlns="" id="{E351C95D-EC0E-4105-946B-C00DE408F498}"/>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r="18322"/>
          <a:stretch/>
        </p:blipFill>
        <p:spPr>
          <a:xfrm>
            <a:off x="0" y="0"/>
            <a:ext cx="9144000" cy="5562600"/>
          </a:xfrm>
          <a:prstGeom prst="rect">
            <a:avLst/>
          </a:prstGeom>
        </p:spPr>
      </p:pic>
      <p:sp>
        <p:nvSpPr>
          <p:cNvPr id="14" name="Rounded Rectangular Callout 17"/>
          <p:cNvSpPr/>
          <p:nvPr/>
        </p:nvSpPr>
        <p:spPr>
          <a:xfrm>
            <a:off x="304800" y="266702"/>
            <a:ext cx="35052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1) They prayed</a:t>
            </a:r>
          </a:p>
        </p:txBody>
      </p:sp>
      <p:sp>
        <p:nvSpPr>
          <p:cNvPr id="27" name="Rounded Rectangular Callout 17"/>
          <p:cNvSpPr/>
          <p:nvPr/>
        </p:nvSpPr>
        <p:spPr>
          <a:xfrm>
            <a:off x="304800" y="1115648"/>
            <a:ext cx="4800600" cy="1094152"/>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b="1" dirty="0"/>
              <a:t>2) They focused on His promises in Scripture</a:t>
            </a:r>
          </a:p>
        </p:txBody>
      </p:sp>
      <p:sp>
        <p:nvSpPr>
          <p:cNvPr id="15" name="TextBox 14">
            <a:extLst>
              <a:ext uri="{FF2B5EF4-FFF2-40B4-BE49-F238E27FC236}">
                <a16:creationId xmlns:a16="http://schemas.microsoft.com/office/drawing/2014/main" xmlns="" id="{414ADD5A-AC6B-4EDC-8A13-A1C19C55BD9B}"/>
              </a:ext>
            </a:extLst>
          </p:cNvPr>
          <p:cNvSpPr txBox="1"/>
          <p:nvPr/>
        </p:nvSpPr>
        <p:spPr>
          <a:xfrm>
            <a:off x="0" y="2743200"/>
            <a:ext cx="9220200" cy="4114800"/>
          </a:xfrm>
          <a:prstGeom prst="rect">
            <a:avLst/>
          </a:prstGeom>
          <a:solidFill>
            <a:schemeClr val="accent6">
              <a:lumMod val="40000"/>
              <a:lumOff val="60000"/>
            </a:schemeClr>
          </a:solidFill>
          <a:ln>
            <a:solidFill>
              <a:schemeClr val="bg2"/>
            </a:solidFill>
          </a:ln>
        </p:spPr>
        <p:txBody>
          <a:bodyPr wrap="square">
            <a:noAutofit/>
          </a:bodyPr>
          <a:lstStyle/>
          <a:p>
            <a:r>
              <a:rPr lang="en-US" sz="3300" b="1" baseline="30000" dirty="0"/>
              <a:t>Acts1:17 </a:t>
            </a:r>
            <a:r>
              <a:rPr lang="en-US" sz="3300" dirty="0"/>
              <a:t>For he was counted among us and received his share in this ministry.” </a:t>
            </a:r>
            <a:r>
              <a:rPr lang="en-US" sz="3300" b="1" baseline="30000" dirty="0"/>
              <a:t>18 </a:t>
            </a:r>
            <a:r>
              <a:rPr lang="en-US" sz="3300" dirty="0"/>
              <a:t>(Now this man </a:t>
            </a:r>
            <a:r>
              <a:rPr lang="en-US" sz="3300" b="1" u="sng" dirty="0">
                <a:solidFill>
                  <a:srgbClr val="002060"/>
                </a:solidFill>
              </a:rPr>
              <a:t>acquired a field with the price of his wickedness</a:t>
            </a:r>
            <a:r>
              <a:rPr lang="en-US" sz="3300" dirty="0"/>
              <a:t>, and falling headlong, he burst open in the middle and all his intestines gushed out. </a:t>
            </a:r>
            <a:r>
              <a:rPr lang="en-US" sz="3300" b="1" baseline="30000" dirty="0"/>
              <a:t>19 </a:t>
            </a:r>
            <a:r>
              <a:rPr lang="en-US" sz="3300" dirty="0"/>
              <a:t>And it became known to all who were living in Jerusalem; so that in their own language that field was called </a:t>
            </a:r>
            <a:r>
              <a:rPr lang="en-US" sz="3300" dirty="0" err="1"/>
              <a:t>Hakeldama</a:t>
            </a:r>
            <a:r>
              <a:rPr lang="en-US" sz="3300" dirty="0"/>
              <a:t>, that is, Field of Blood.) </a:t>
            </a:r>
            <a:endParaRPr lang="en-US" sz="3300" dirty="0">
              <a:solidFill>
                <a:srgbClr val="002060"/>
              </a:solidFill>
            </a:endParaRPr>
          </a:p>
        </p:txBody>
      </p:sp>
      <p:sp>
        <p:nvSpPr>
          <p:cNvPr id="18" name="TextBox 17">
            <a:extLst>
              <a:ext uri="{FF2B5EF4-FFF2-40B4-BE49-F238E27FC236}">
                <a16:creationId xmlns:a16="http://schemas.microsoft.com/office/drawing/2014/main" xmlns="" id="{2106289C-F894-4FAC-B375-CF4C78EC1A27}"/>
              </a:ext>
            </a:extLst>
          </p:cNvPr>
          <p:cNvSpPr txBox="1"/>
          <p:nvPr/>
        </p:nvSpPr>
        <p:spPr>
          <a:xfrm>
            <a:off x="0" y="2743200"/>
            <a:ext cx="9187349" cy="4114800"/>
          </a:xfrm>
          <a:prstGeom prst="rect">
            <a:avLst/>
          </a:prstGeom>
          <a:solidFill>
            <a:schemeClr val="accent6">
              <a:lumMod val="40000"/>
              <a:lumOff val="60000"/>
            </a:schemeClr>
          </a:solidFill>
          <a:ln>
            <a:solidFill>
              <a:schemeClr val="bg2"/>
            </a:solidFill>
          </a:ln>
        </p:spPr>
        <p:txBody>
          <a:bodyPr wrap="square">
            <a:noAutofit/>
          </a:bodyPr>
          <a:lstStyle/>
          <a:p>
            <a:r>
              <a:rPr lang="en-US" sz="3300" b="1" baseline="30000" dirty="0"/>
              <a:t>Acts1:17 </a:t>
            </a:r>
            <a:r>
              <a:rPr lang="en-US" sz="3300" dirty="0"/>
              <a:t>For he was counted among us and received his share in this ministry.” </a:t>
            </a:r>
            <a:r>
              <a:rPr lang="en-US" sz="3300" b="1" baseline="30000" dirty="0"/>
              <a:t>18 </a:t>
            </a:r>
            <a:r>
              <a:rPr lang="en-US" sz="3300" dirty="0"/>
              <a:t>(Now this man acquired a field with the price of his wickedness, and falling headlong, he burst open in the middle and all his intestines gushed out. </a:t>
            </a:r>
            <a:r>
              <a:rPr lang="en-US" sz="3300" b="1" baseline="30000" dirty="0"/>
              <a:t>19 </a:t>
            </a:r>
            <a:r>
              <a:rPr lang="en-US" sz="3300" dirty="0"/>
              <a:t>And it became known to all who were living in Jerusalem; so that in their own language that field was called </a:t>
            </a:r>
            <a:r>
              <a:rPr lang="en-US" sz="3300" dirty="0" err="1"/>
              <a:t>Hakeldama</a:t>
            </a:r>
            <a:r>
              <a:rPr lang="en-US" sz="3300" dirty="0"/>
              <a:t>, that is, </a:t>
            </a:r>
            <a:r>
              <a:rPr lang="en-US" sz="3300" b="1" u="sng" dirty="0">
                <a:solidFill>
                  <a:srgbClr val="002060"/>
                </a:solidFill>
              </a:rPr>
              <a:t>Field of Blood</a:t>
            </a:r>
            <a:r>
              <a:rPr lang="en-US" sz="3300" dirty="0"/>
              <a:t>.) </a:t>
            </a:r>
            <a:endParaRPr lang="en-US" sz="3300" dirty="0">
              <a:solidFill>
                <a:srgbClr val="002060"/>
              </a:solidFill>
            </a:endParaRPr>
          </a:p>
        </p:txBody>
      </p:sp>
    </p:spTree>
    <p:extLst>
      <p:ext uri="{BB962C8B-B14F-4D97-AF65-F5344CB8AC3E}">
        <p14:creationId xmlns:p14="http://schemas.microsoft.com/office/powerpoint/2010/main" xmlns="" val="331070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7" grpId="0" animBg="1"/>
      <p:bldP spid="1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group of people posing for the camera&#10;&#10;Description generated with very high confidence">
            <a:extLst>
              <a:ext uri="{FF2B5EF4-FFF2-40B4-BE49-F238E27FC236}">
                <a16:creationId xmlns:a16="http://schemas.microsoft.com/office/drawing/2014/main" xmlns="" id="{A738D784-F52E-4CF0-A394-ED2109B57F33}"/>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28302" r="43737"/>
          <a:stretch/>
        </p:blipFill>
        <p:spPr>
          <a:xfrm>
            <a:off x="0" y="0"/>
            <a:ext cx="9146053" cy="5791200"/>
          </a:xfrm>
          <a:prstGeom prst="rect">
            <a:avLst/>
          </a:prstGeom>
        </p:spPr>
      </p:pic>
      <p:pic>
        <p:nvPicPr>
          <p:cNvPr id="3" name="Picture 2" descr="A group of people posing for the camera&#10;&#10;Description generated with very high confidence">
            <a:extLst>
              <a:ext uri="{FF2B5EF4-FFF2-40B4-BE49-F238E27FC236}">
                <a16:creationId xmlns:a16="http://schemas.microsoft.com/office/drawing/2014/main" xmlns="" id="{E351C95D-EC0E-4105-946B-C00DE408F498}"/>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r="18322"/>
          <a:stretch/>
        </p:blipFill>
        <p:spPr>
          <a:xfrm>
            <a:off x="0" y="0"/>
            <a:ext cx="9144000" cy="5562600"/>
          </a:xfrm>
          <a:prstGeom prst="rect">
            <a:avLst/>
          </a:prstGeom>
        </p:spPr>
      </p:pic>
      <p:sp>
        <p:nvSpPr>
          <p:cNvPr id="14" name="Rounded Rectangular Callout 17"/>
          <p:cNvSpPr/>
          <p:nvPr/>
        </p:nvSpPr>
        <p:spPr>
          <a:xfrm>
            <a:off x="304800" y="266702"/>
            <a:ext cx="35052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1) They prayed</a:t>
            </a:r>
          </a:p>
        </p:txBody>
      </p:sp>
      <p:sp>
        <p:nvSpPr>
          <p:cNvPr id="27" name="Rounded Rectangular Callout 17"/>
          <p:cNvSpPr/>
          <p:nvPr/>
        </p:nvSpPr>
        <p:spPr>
          <a:xfrm>
            <a:off x="304800" y="1115648"/>
            <a:ext cx="4800600" cy="1094152"/>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b="1" dirty="0"/>
              <a:t>2) They focused on His promises in Scripture</a:t>
            </a:r>
          </a:p>
        </p:txBody>
      </p:sp>
      <p:sp>
        <p:nvSpPr>
          <p:cNvPr id="15" name="TextBox 14">
            <a:extLst>
              <a:ext uri="{FF2B5EF4-FFF2-40B4-BE49-F238E27FC236}">
                <a16:creationId xmlns:a16="http://schemas.microsoft.com/office/drawing/2014/main" xmlns="" id="{414ADD5A-AC6B-4EDC-8A13-A1C19C55BD9B}"/>
              </a:ext>
            </a:extLst>
          </p:cNvPr>
          <p:cNvSpPr txBox="1"/>
          <p:nvPr/>
        </p:nvSpPr>
        <p:spPr>
          <a:xfrm>
            <a:off x="0" y="2743200"/>
            <a:ext cx="9220200" cy="4114800"/>
          </a:xfrm>
          <a:prstGeom prst="rect">
            <a:avLst/>
          </a:prstGeom>
          <a:solidFill>
            <a:schemeClr val="accent6">
              <a:lumMod val="40000"/>
              <a:lumOff val="60000"/>
            </a:schemeClr>
          </a:solidFill>
          <a:ln>
            <a:solidFill>
              <a:schemeClr val="bg2"/>
            </a:solidFill>
          </a:ln>
        </p:spPr>
        <p:txBody>
          <a:bodyPr wrap="square">
            <a:noAutofit/>
          </a:bodyPr>
          <a:lstStyle/>
          <a:p>
            <a:r>
              <a:rPr lang="en-US" sz="3300" b="1" baseline="30000" dirty="0"/>
              <a:t>Acts1:17 </a:t>
            </a:r>
            <a:r>
              <a:rPr lang="en-US" sz="3300" dirty="0"/>
              <a:t>For he was counted among us and received his share in this ministry.” </a:t>
            </a:r>
            <a:r>
              <a:rPr lang="en-US" sz="3300" b="1" baseline="30000" dirty="0"/>
              <a:t>18 </a:t>
            </a:r>
            <a:r>
              <a:rPr lang="en-US" sz="3300" dirty="0"/>
              <a:t>(Now this man </a:t>
            </a:r>
            <a:r>
              <a:rPr lang="en-US" sz="3300" b="1" u="sng" dirty="0">
                <a:solidFill>
                  <a:srgbClr val="002060"/>
                </a:solidFill>
              </a:rPr>
              <a:t>acquired a field with the price of his wickedness</a:t>
            </a:r>
            <a:r>
              <a:rPr lang="en-US" sz="3300" dirty="0"/>
              <a:t>, and falling headlong, he burst open in the middle and all his intestines gushed out. </a:t>
            </a:r>
            <a:r>
              <a:rPr lang="en-US" sz="3300" b="1" baseline="30000" dirty="0"/>
              <a:t>19 </a:t>
            </a:r>
            <a:r>
              <a:rPr lang="en-US" sz="3300" dirty="0"/>
              <a:t>And it became known to all who were living in Jerusalem; so that in their own language that field was called </a:t>
            </a:r>
            <a:r>
              <a:rPr lang="en-US" sz="3300" dirty="0" err="1"/>
              <a:t>Hakeldama</a:t>
            </a:r>
            <a:r>
              <a:rPr lang="en-US" sz="3300" dirty="0"/>
              <a:t>, that is, Field of Blood.) </a:t>
            </a:r>
            <a:endParaRPr lang="en-US" sz="3300" dirty="0">
              <a:solidFill>
                <a:srgbClr val="002060"/>
              </a:solidFill>
            </a:endParaRPr>
          </a:p>
        </p:txBody>
      </p:sp>
      <p:sp>
        <p:nvSpPr>
          <p:cNvPr id="18" name="TextBox 17">
            <a:extLst>
              <a:ext uri="{FF2B5EF4-FFF2-40B4-BE49-F238E27FC236}">
                <a16:creationId xmlns:a16="http://schemas.microsoft.com/office/drawing/2014/main" xmlns="" id="{2106289C-F894-4FAC-B375-CF4C78EC1A27}"/>
              </a:ext>
            </a:extLst>
          </p:cNvPr>
          <p:cNvSpPr txBox="1"/>
          <p:nvPr/>
        </p:nvSpPr>
        <p:spPr>
          <a:xfrm>
            <a:off x="0" y="2743200"/>
            <a:ext cx="9187349" cy="4114800"/>
          </a:xfrm>
          <a:prstGeom prst="rect">
            <a:avLst/>
          </a:prstGeom>
          <a:solidFill>
            <a:schemeClr val="accent6">
              <a:lumMod val="40000"/>
              <a:lumOff val="60000"/>
            </a:schemeClr>
          </a:solidFill>
          <a:ln>
            <a:solidFill>
              <a:schemeClr val="bg2"/>
            </a:solidFill>
          </a:ln>
        </p:spPr>
        <p:txBody>
          <a:bodyPr wrap="square">
            <a:noAutofit/>
          </a:bodyPr>
          <a:lstStyle/>
          <a:p>
            <a:r>
              <a:rPr lang="en-US" sz="3300" b="1" baseline="30000" dirty="0"/>
              <a:t>Acts1:17 </a:t>
            </a:r>
            <a:r>
              <a:rPr lang="en-US" sz="3300" dirty="0"/>
              <a:t>For he was counted among us and received his share in this ministry.” </a:t>
            </a:r>
            <a:r>
              <a:rPr lang="en-US" sz="3300" b="1" baseline="30000" dirty="0"/>
              <a:t>18 </a:t>
            </a:r>
            <a:r>
              <a:rPr lang="en-US" sz="3300" dirty="0"/>
              <a:t>(Now this man acquired a field with the price of his wickedness, and falling headlong, he burst open in the middle and all his intestines gushed out. </a:t>
            </a:r>
            <a:r>
              <a:rPr lang="en-US" sz="3300" b="1" baseline="30000" dirty="0"/>
              <a:t>19 </a:t>
            </a:r>
            <a:r>
              <a:rPr lang="en-US" sz="3300" dirty="0"/>
              <a:t>And it became known to all who were living in Jerusalem; so that in their own language that field was called </a:t>
            </a:r>
            <a:r>
              <a:rPr lang="en-US" sz="3300" dirty="0" err="1"/>
              <a:t>Hakeldama</a:t>
            </a:r>
            <a:r>
              <a:rPr lang="en-US" sz="3300" dirty="0"/>
              <a:t>, that is, </a:t>
            </a:r>
            <a:r>
              <a:rPr lang="en-US" sz="3300" b="1" u="sng" dirty="0">
                <a:solidFill>
                  <a:srgbClr val="002060"/>
                </a:solidFill>
              </a:rPr>
              <a:t>Field of Blood</a:t>
            </a:r>
            <a:r>
              <a:rPr lang="en-US" sz="3300" dirty="0"/>
              <a:t>.) </a:t>
            </a:r>
            <a:endParaRPr lang="en-US" sz="3300" dirty="0">
              <a:solidFill>
                <a:srgbClr val="002060"/>
              </a:solidFill>
            </a:endParaRPr>
          </a:p>
        </p:txBody>
      </p:sp>
      <p:sp>
        <p:nvSpPr>
          <p:cNvPr id="19" name="Rounded Rectangular Callout 17">
            <a:extLst>
              <a:ext uri="{FF2B5EF4-FFF2-40B4-BE49-F238E27FC236}">
                <a16:creationId xmlns:a16="http://schemas.microsoft.com/office/drawing/2014/main" xmlns="" id="{EADC2CB7-C147-4471-93E7-3DD0E4A87776}"/>
              </a:ext>
            </a:extLst>
          </p:cNvPr>
          <p:cNvSpPr/>
          <p:nvPr/>
        </p:nvSpPr>
        <p:spPr>
          <a:xfrm>
            <a:off x="381000" y="533400"/>
            <a:ext cx="4391025" cy="12954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Why the gross-out description?</a:t>
            </a:r>
          </a:p>
        </p:txBody>
      </p:sp>
    </p:spTree>
    <p:extLst>
      <p:ext uri="{BB962C8B-B14F-4D97-AF65-F5344CB8AC3E}">
        <p14:creationId xmlns:p14="http://schemas.microsoft.com/office/powerpoint/2010/main" xmlns="" val="331070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par>
                                <p:cTn id="12" presetID="1" presetClass="exit"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hidden"/>
                                      </p:to>
                                    </p:set>
                                  </p:childTnLst>
                                </p:cTn>
                              </p:par>
                              <p:par>
                                <p:cTn id="14" presetID="1" presetClass="exit"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7" grpId="0" animBg="1"/>
      <p:bldP spid="18" grpId="0" animBg="1"/>
      <p:bldP spid="1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group of people posing for the camera&#10;&#10;Description generated with very high confidence">
            <a:extLst>
              <a:ext uri="{FF2B5EF4-FFF2-40B4-BE49-F238E27FC236}">
                <a16:creationId xmlns:a16="http://schemas.microsoft.com/office/drawing/2014/main" xmlns="" id="{A738D784-F52E-4CF0-A394-ED2109B57F33}"/>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28302" r="43737"/>
          <a:stretch/>
        </p:blipFill>
        <p:spPr>
          <a:xfrm>
            <a:off x="0" y="0"/>
            <a:ext cx="9146053" cy="5791200"/>
          </a:xfrm>
          <a:prstGeom prst="rect">
            <a:avLst/>
          </a:prstGeom>
        </p:spPr>
      </p:pic>
      <p:pic>
        <p:nvPicPr>
          <p:cNvPr id="3" name="Picture 2" descr="A group of people posing for the camera&#10;&#10;Description generated with very high confidence">
            <a:extLst>
              <a:ext uri="{FF2B5EF4-FFF2-40B4-BE49-F238E27FC236}">
                <a16:creationId xmlns:a16="http://schemas.microsoft.com/office/drawing/2014/main" xmlns="" id="{E351C95D-EC0E-4105-946B-C00DE408F498}"/>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r="18322"/>
          <a:stretch/>
        </p:blipFill>
        <p:spPr>
          <a:xfrm>
            <a:off x="0" y="0"/>
            <a:ext cx="9144000" cy="5562600"/>
          </a:xfrm>
          <a:prstGeom prst="rect">
            <a:avLst/>
          </a:prstGeom>
        </p:spPr>
      </p:pic>
      <p:sp>
        <p:nvSpPr>
          <p:cNvPr id="15" name="TextBox 14">
            <a:extLst>
              <a:ext uri="{FF2B5EF4-FFF2-40B4-BE49-F238E27FC236}">
                <a16:creationId xmlns:a16="http://schemas.microsoft.com/office/drawing/2014/main" xmlns="" id="{414ADD5A-AC6B-4EDC-8A13-A1C19C55BD9B}"/>
              </a:ext>
            </a:extLst>
          </p:cNvPr>
          <p:cNvSpPr txBox="1"/>
          <p:nvPr/>
        </p:nvSpPr>
        <p:spPr>
          <a:xfrm>
            <a:off x="-13331" y="5181600"/>
            <a:ext cx="9187349" cy="1676400"/>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Acts1:20 </a:t>
            </a:r>
            <a:r>
              <a:rPr lang="en-US" sz="3400" dirty="0"/>
              <a:t>“For it is written in the book of Psalms, ‘</a:t>
            </a:r>
            <a:r>
              <a:rPr lang="en-US" sz="3400" cap="small" dirty="0"/>
              <a:t>Let his homestead be made desolate</a:t>
            </a:r>
            <a:r>
              <a:rPr lang="en-US" sz="3400" dirty="0"/>
              <a:t>, </a:t>
            </a:r>
            <a:r>
              <a:rPr lang="en-US" sz="3400" cap="small" dirty="0"/>
              <a:t>And let no one dwell in it</a:t>
            </a:r>
            <a:r>
              <a:rPr lang="en-US" sz="3400" dirty="0"/>
              <a:t>’; and, ‘</a:t>
            </a:r>
            <a:r>
              <a:rPr lang="en-US" sz="3400" cap="small" dirty="0"/>
              <a:t>Let another man take his</a:t>
            </a:r>
            <a:r>
              <a:rPr lang="en-US" sz="3400" dirty="0"/>
              <a:t> </a:t>
            </a:r>
            <a:r>
              <a:rPr lang="en-US" sz="3400" cap="small" dirty="0"/>
              <a:t>office</a:t>
            </a:r>
            <a:r>
              <a:rPr lang="en-US" sz="3400" dirty="0"/>
              <a:t>.’</a:t>
            </a:r>
          </a:p>
        </p:txBody>
      </p:sp>
      <p:sp>
        <p:nvSpPr>
          <p:cNvPr id="9" name="TextBox 8">
            <a:extLst>
              <a:ext uri="{FF2B5EF4-FFF2-40B4-BE49-F238E27FC236}">
                <a16:creationId xmlns:a16="http://schemas.microsoft.com/office/drawing/2014/main" xmlns="" id="{85F5970A-E6BE-43A2-B775-E5040E637DAB}"/>
              </a:ext>
            </a:extLst>
          </p:cNvPr>
          <p:cNvSpPr txBox="1"/>
          <p:nvPr/>
        </p:nvSpPr>
        <p:spPr>
          <a:xfrm>
            <a:off x="0" y="5181600"/>
            <a:ext cx="9187349" cy="1676400"/>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Acts1:20 </a:t>
            </a:r>
            <a:r>
              <a:rPr lang="en-US" sz="3400" dirty="0"/>
              <a:t>“For it is written in the book of Psalms, ‘</a:t>
            </a:r>
            <a:r>
              <a:rPr lang="en-US" sz="3400" b="1" u="sng" cap="small" dirty="0">
                <a:solidFill>
                  <a:srgbClr val="002060"/>
                </a:solidFill>
              </a:rPr>
              <a:t>Let his homestead be made desolate</a:t>
            </a:r>
            <a:r>
              <a:rPr lang="en-US" sz="3400" b="1" u="sng" dirty="0">
                <a:solidFill>
                  <a:srgbClr val="002060"/>
                </a:solidFill>
              </a:rPr>
              <a:t>, </a:t>
            </a:r>
            <a:r>
              <a:rPr lang="en-US" sz="3400" b="1" u="sng" cap="small" dirty="0">
                <a:solidFill>
                  <a:srgbClr val="002060"/>
                </a:solidFill>
              </a:rPr>
              <a:t>And let no one dwell in it</a:t>
            </a:r>
            <a:r>
              <a:rPr lang="en-US" sz="3400" b="1" u="sng" dirty="0">
                <a:solidFill>
                  <a:srgbClr val="002060"/>
                </a:solidFill>
              </a:rPr>
              <a:t>’</a:t>
            </a:r>
            <a:r>
              <a:rPr lang="en-US" sz="3400" dirty="0"/>
              <a:t>; and, ‘</a:t>
            </a:r>
            <a:r>
              <a:rPr lang="en-US" sz="3400" cap="small" dirty="0"/>
              <a:t>Let another man take his</a:t>
            </a:r>
            <a:r>
              <a:rPr lang="en-US" sz="3400" dirty="0"/>
              <a:t> </a:t>
            </a:r>
            <a:r>
              <a:rPr lang="en-US" sz="3400" cap="small" dirty="0"/>
              <a:t>office</a:t>
            </a:r>
            <a:r>
              <a:rPr lang="en-US" sz="3400" dirty="0"/>
              <a:t>.’</a:t>
            </a:r>
          </a:p>
        </p:txBody>
      </p:sp>
    </p:spTree>
    <p:extLst>
      <p:ext uri="{BB962C8B-B14F-4D97-AF65-F5344CB8AC3E}">
        <p14:creationId xmlns:p14="http://schemas.microsoft.com/office/powerpoint/2010/main" xmlns="" val="11508728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group of people posing for the camera&#10;&#10;Description generated with very high confidence">
            <a:extLst>
              <a:ext uri="{FF2B5EF4-FFF2-40B4-BE49-F238E27FC236}">
                <a16:creationId xmlns:a16="http://schemas.microsoft.com/office/drawing/2014/main" xmlns="" id="{A738D784-F52E-4CF0-A394-ED2109B57F33}"/>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28302" r="43737"/>
          <a:stretch/>
        </p:blipFill>
        <p:spPr>
          <a:xfrm>
            <a:off x="0" y="0"/>
            <a:ext cx="9146053" cy="5791200"/>
          </a:xfrm>
          <a:prstGeom prst="rect">
            <a:avLst/>
          </a:prstGeom>
        </p:spPr>
      </p:pic>
      <p:pic>
        <p:nvPicPr>
          <p:cNvPr id="3" name="Picture 2" descr="A group of people posing for the camera&#10;&#10;Description generated with very high confidence">
            <a:extLst>
              <a:ext uri="{FF2B5EF4-FFF2-40B4-BE49-F238E27FC236}">
                <a16:creationId xmlns:a16="http://schemas.microsoft.com/office/drawing/2014/main" xmlns="" id="{E351C95D-EC0E-4105-946B-C00DE408F498}"/>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r="18322"/>
          <a:stretch/>
        </p:blipFill>
        <p:spPr>
          <a:xfrm>
            <a:off x="0" y="0"/>
            <a:ext cx="9144000" cy="5562600"/>
          </a:xfrm>
          <a:prstGeom prst="rect">
            <a:avLst/>
          </a:prstGeom>
        </p:spPr>
      </p:pic>
      <p:sp>
        <p:nvSpPr>
          <p:cNvPr id="15" name="TextBox 14">
            <a:extLst>
              <a:ext uri="{FF2B5EF4-FFF2-40B4-BE49-F238E27FC236}">
                <a16:creationId xmlns:a16="http://schemas.microsoft.com/office/drawing/2014/main" xmlns="" id="{414ADD5A-AC6B-4EDC-8A13-A1C19C55BD9B}"/>
              </a:ext>
            </a:extLst>
          </p:cNvPr>
          <p:cNvSpPr txBox="1"/>
          <p:nvPr/>
        </p:nvSpPr>
        <p:spPr>
          <a:xfrm>
            <a:off x="-13331" y="5181600"/>
            <a:ext cx="9187349" cy="1676400"/>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Acts1:20 </a:t>
            </a:r>
            <a:r>
              <a:rPr lang="en-US" sz="3400" dirty="0"/>
              <a:t>“For it is written in the book of Psalms, ‘</a:t>
            </a:r>
            <a:r>
              <a:rPr lang="en-US" sz="3400" cap="small" dirty="0"/>
              <a:t>Let his homestead be made desolate</a:t>
            </a:r>
            <a:r>
              <a:rPr lang="en-US" sz="3400" dirty="0"/>
              <a:t>, </a:t>
            </a:r>
            <a:r>
              <a:rPr lang="en-US" sz="3400" cap="small" dirty="0"/>
              <a:t>And let no one dwell in it</a:t>
            </a:r>
            <a:r>
              <a:rPr lang="en-US" sz="3400" dirty="0"/>
              <a:t>’; and, ‘</a:t>
            </a:r>
            <a:r>
              <a:rPr lang="en-US" sz="3400" cap="small" dirty="0"/>
              <a:t>Let another man take his</a:t>
            </a:r>
            <a:r>
              <a:rPr lang="en-US" sz="3400" dirty="0"/>
              <a:t> </a:t>
            </a:r>
            <a:r>
              <a:rPr lang="en-US" sz="3400" cap="small" dirty="0"/>
              <a:t>office</a:t>
            </a:r>
            <a:r>
              <a:rPr lang="en-US" sz="3400" dirty="0"/>
              <a:t>.’</a:t>
            </a:r>
          </a:p>
        </p:txBody>
      </p:sp>
      <p:sp>
        <p:nvSpPr>
          <p:cNvPr id="9" name="TextBox 8">
            <a:extLst>
              <a:ext uri="{FF2B5EF4-FFF2-40B4-BE49-F238E27FC236}">
                <a16:creationId xmlns:a16="http://schemas.microsoft.com/office/drawing/2014/main" xmlns="" id="{85F5970A-E6BE-43A2-B775-E5040E637DAB}"/>
              </a:ext>
            </a:extLst>
          </p:cNvPr>
          <p:cNvSpPr txBox="1"/>
          <p:nvPr/>
        </p:nvSpPr>
        <p:spPr>
          <a:xfrm>
            <a:off x="0" y="5181600"/>
            <a:ext cx="9187349" cy="1676400"/>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Acts1:20 </a:t>
            </a:r>
            <a:r>
              <a:rPr lang="en-US" sz="3400" dirty="0"/>
              <a:t>“For it is written in the book of Psalms, ‘</a:t>
            </a:r>
            <a:r>
              <a:rPr lang="en-US" sz="3400" b="1" u="sng" cap="small" dirty="0">
                <a:solidFill>
                  <a:srgbClr val="002060"/>
                </a:solidFill>
              </a:rPr>
              <a:t>Let his homestead be made desolate</a:t>
            </a:r>
            <a:r>
              <a:rPr lang="en-US" sz="3400" b="1" u="sng" dirty="0">
                <a:solidFill>
                  <a:srgbClr val="002060"/>
                </a:solidFill>
              </a:rPr>
              <a:t>, </a:t>
            </a:r>
            <a:r>
              <a:rPr lang="en-US" sz="3400" b="1" u="sng" cap="small" dirty="0">
                <a:solidFill>
                  <a:srgbClr val="002060"/>
                </a:solidFill>
              </a:rPr>
              <a:t>And let no one dwell in it</a:t>
            </a:r>
            <a:r>
              <a:rPr lang="en-US" sz="3400" b="1" u="sng" dirty="0">
                <a:solidFill>
                  <a:srgbClr val="002060"/>
                </a:solidFill>
              </a:rPr>
              <a:t>’</a:t>
            </a:r>
            <a:r>
              <a:rPr lang="en-US" sz="3400" dirty="0"/>
              <a:t>; and, ‘</a:t>
            </a:r>
            <a:r>
              <a:rPr lang="en-US" sz="3400" cap="small" dirty="0"/>
              <a:t>Let another man take his</a:t>
            </a:r>
            <a:r>
              <a:rPr lang="en-US" sz="3400" dirty="0"/>
              <a:t> </a:t>
            </a:r>
            <a:r>
              <a:rPr lang="en-US" sz="3400" cap="small" dirty="0"/>
              <a:t>office</a:t>
            </a:r>
            <a:r>
              <a:rPr lang="en-US" sz="3400" dirty="0"/>
              <a:t>.’</a:t>
            </a:r>
          </a:p>
        </p:txBody>
      </p:sp>
      <p:sp>
        <p:nvSpPr>
          <p:cNvPr id="11" name="Rounded Rectangular Callout 17">
            <a:extLst>
              <a:ext uri="{FF2B5EF4-FFF2-40B4-BE49-F238E27FC236}">
                <a16:creationId xmlns:a16="http://schemas.microsoft.com/office/drawing/2014/main" xmlns="" id="{082BFA95-A092-484C-8C31-ECF904A17AB6}"/>
              </a:ext>
            </a:extLst>
          </p:cNvPr>
          <p:cNvSpPr/>
          <p:nvPr/>
        </p:nvSpPr>
        <p:spPr>
          <a:xfrm>
            <a:off x="152400" y="228600"/>
            <a:ext cx="6553200" cy="1143000"/>
          </a:xfrm>
          <a:prstGeom prst="wedgeRoundRectCallout">
            <a:avLst>
              <a:gd name="adj1" fmla="val -21927"/>
              <a:gd name="adj2" fmla="val 49596"/>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He’s showing how the OT scriptures speak prophetically </a:t>
            </a:r>
          </a:p>
        </p:txBody>
      </p:sp>
    </p:spTree>
    <p:extLst>
      <p:ext uri="{BB962C8B-B14F-4D97-AF65-F5344CB8AC3E}">
        <p14:creationId xmlns:p14="http://schemas.microsoft.com/office/powerpoint/2010/main" xmlns="" val="115087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xmlns="" val="0"/>
              </a:ext>
            </a:extLst>
          </a:blip>
          <a:srcRect r="9775"/>
          <a:stretch/>
        </p:blipFill>
        <p:spPr>
          <a:xfrm>
            <a:off x="8791" y="0"/>
            <a:ext cx="9144000" cy="541031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64" y="-533401"/>
            <a:ext cx="9149863" cy="7046099"/>
          </a:xfrm>
          <a:prstGeom prst="rect">
            <a:avLst/>
          </a:prstGeom>
        </p:spPr>
      </p:pic>
      <p:sp>
        <p:nvSpPr>
          <p:cNvPr id="10" name="TextBox 9"/>
          <p:cNvSpPr txBox="1"/>
          <p:nvPr/>
        </p:nvSpPr>
        <p:spPr>
          <a:xfrm>
            <a:off x="0" y="4648200"/>
            <a:ext cx="9149864" cy="2209800"/>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Acts1:10 </a:t>
            </a:r>
            <a:r>
              <a:rPr lang="en-US" sz="3400" dirty="0"/>
              <a:t>And as they were gazing intently into the sky while He was going, behold, </a:t>
            </a:r>
            <a:r>
              <a:rPr lang="en-US" sz="3600" dirty="0"/>
              <a:t>two men in white clothing</a:t>
            </a:r>
            <a:r>
              <a:rPr lang="en-US" sz="3400" dirty="0"/>
              <a:t> stood beside them.</a:t>
            </a:r>
            <a:r>
              <a:rPr lang="en-US" sz="3400" b="1" baseline="30000" dirty="0"/>
              <a:t>11 </a:t>
            </a:r>
            <a:r>
              <a:rPr lang="en-US" sz="3400" dirty="0"/>
              <a:t>They also said, “Men of Galilee, why do you stand looking into the sky? </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xmlns="" val="0"/>
              </a:ext>
            </a:extLst>
          </a:blip>
          <a:srcRect l="9434" t="21799" r="22303" b="22645"/>
          <a:stretch/>
        </p:blipFill>
        <p:spPr>
          <a:xfrm>
            <a:off x="409574" y="19104"/>
            <a:ext cx="4467225" cy="2726718"/>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xmlns="" val="0"/>
              </a:ext>
            </a:extLst>
          </a:blip>
          <a:srcRect l="8655" r="7096"/>
          <a:stretch/>
        </p:blipFill>
        <p:spPr>
          <a:xfrm>
            <a:off x="425910" y="19104"/>
            <a:ext cx="4450890" cy="2726718"/>
          </a:xfrm>
          <a:prstGeom prst="rect">
            <a:avLst/>
          </a:prstGeom>
        </p:spPr>
      </p:pic>
      <p:sp>
        <p:nvSpPr>
          <p:cNvPr id="9" name="TextBox 8"/>
          <p:cNvSpPr txBox="1"/>
          <p:nvPr/>
        </p:nvSpPr>
        <p:spPr>
          <a:xfrm>
            <a:off x="-5864" y="4648200"/>
            <a:ext cx="9149864" cy="2209800"/>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Acts1:10 </a:t>
            </a:r>
            <a:r>
              <a:rPr lang="en-US" sz="3400" dirty="0"/>
              <a:t>And as they were gazing intently into the sky while He was going, behold, </a:t>
            </a:r>
            <a:r>
              <a:rPr lang="en-US" sz="3400" b="1" u="sng" dirty="0">
                <a:solidFill>
                  <a:srgbClr val="002060"/>
                </a:solidFill>
              </a:rPr>
              <a:t>two men in white </a:t>
            </a:r>
            <a:r>
              <a:rPr lang="en-US" sz="3300" b="1" u="sng" dirty="0">
                <a:solidFill>
                  <a:srgbClr val="002060"/>
                </a:solidFill>
              </a:rPr>
              <a:t>clothing</a:t>
            </a:r>
            <a:r>
              <a:rPr lang="en-US" sz="3400" dirty="0"/>
              <a:t> stood beside them.</a:t>
            </a:r>
            <a:r>
              <a:rPr lang="en-US" sz="3400" b="1" baseline="30000" dirty="0"/>
              <a:t>11 </a:t>
            </a:r>
            <a:r>
              <a:rPr lang="en-US" sz="3400" dirty="0"/>
              <a:t>They also said, “Men of Galilee, why do you stand looking into the sky? </a:t>
            </a:r>
          </a:p>
        </p:txBody>
      </p:sp>
      <p:sp>
        <p:nvSpPr>
          <p:cNvPr id="8" name="TextBox 7">
            <a:extLst>
              <a:ext uri="{FF2B5EF4-FFF2-40B4-BE49-F238E27FC236}">
                <a16:creationId xmlns:a16="http://schemas.microsoft.com/office/drawing/2014/main" xmlns="" id="{ADBF077A-DC8B-4D24-B27D-D89345BDD110}"/>
              </a:ext>
            </a:extLst>
          </p:cNvPr>
          <p:cNvSpPr txBox="1"/>
          <p:nvPr/>
        </p:nvSpPr>
        <p:spPr>
          <a:xfrm>
            <a:off x="-5864" y="4648200"/>
            <a:ext cx="9149864" cy="2209800"/>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Acts1:10 </a:t>
            </a:r>
            <a:r>
              <a:rPr lang="en-US" sz="3400" dirty="0"/>
              <a:t>And </a:t>
            </a:r>
            <a:r>
              <a:rPr lang="en-US" sz="3300" b="1" u="sng" dirty="0">
                <a:solidFill>
                  <a:srgbClr val="002060"/>
                </a:solidFill>
              </a:rPr>
              <a:t>as they were gazing intently into the sky </a:t>
            </a:r>
            <a:r>
              <a:rPr lang="en-US" sz="3400" dirty="0"/>
              <a:t>while He was going, behold, two men in white clothing stood beside them.</a:t>
            </a:r>
            <a:r>
              <a:rPr lang="en-US" sz="3400" b="1" baseline="30000" dirty="0"/>
              <a:t>11 </a:t>
            </a:r>
            <a:r>
              <a:rPr lang="en-US" sz="3400" dirty="0"/>
              <a:t>They also said, “Men of Galilee, why do you stand looking into the sky? </a:t>
            </a:r>
          </a:p>
        </p:txBody>
      </p:sp>
    </p:spTree>
    <p:extLst>
      <p:ext uri="{BB962C8B-B14F-4D97-AF65-F5344CB8AC3E}">
        <p14:creationId xmlns:p14="http://schemas.microsoft.com/office/powerpoint/2010/main" xmlns="" val="28234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group of people posing for the camera&#10;&#10;Description generated with very high confidence">
            <a:extLst>
              <a:ext uri="{FF2B5EF4-FFF2-40B4-BE49-F238E27FC236}">
                <a16:creationId xmlns:a16="http://schemas.microsoft.com/office/drawing/2014/main" xmlns="" id="{A738D784-F52E-4CF0-A394-ED2109B57F33}"/>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28302" r="43737"/>
          <a:stretch/>
        </p:blipFill>
        <p:spPr>
          <a:xfrm>
            <a:off x="0" y="0"/>
            <a:ext cx="9146053" cy="5791200"/>
          </a:xfrm>
          <a:prstGeom prst="rect">
            <a:avLst/>
          </a:prstGeom>
        </p:spPr>
      </p:pic>
      <p:pic>
        <p:nvPicPr>
          <p:cNvPr id="3" name="Picture 2" descr="A group of people posing for the camera&#10;&#10;Description generated with very high confidence">
            <a:extLst>
              <a:ext uri="{FF2B5EF4-FFF2-40B4-BE49-F238E27FC236}">
                <a16:creationId xmlns:a16="http://schemas.microsoft.com/office/drawing/2014/main" xmlns="" id="{E351C95D-EC0E-4105-946B-C00DE408F498}"/>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r="18322"/>
          <a:stretch/>
        </p:blipFill>
        <p:spPr>
          <a:xfrm>
            <a:off x="0" y="0"/>
            <a:ext cx="9144000" cy="5562600"/>
          </a:xfrm>
          <a:prstGeom prst="rect">
            <a:avLst/>
          </a:prstGeom>
        </p:spPr>
      </p:pic>
      <p:sp>
        <p:nvSpPr>
          <p:cNvPr id="15" name="TextBox 14">
            <a:extLst>
              <a:ext uri="{FF2B5EF4-FFF2-40B4-BE49-F238E27FC236}">
                <a16:creationId xmlns:a16="http://schemas.microsoft.com/office/drawing/2014/main" xmlns="" id="{414ADD5A-AC6B-4EDC-8A13-A1C19C55BD9B}"/>
              </a:ext>
            </a:extLst>
          </p:cNvPr>
          <p:cNvSpPr txBox="1"/>
          <p:nvPr/>
        </p:nvSpPr>
        <p:spPr>
          <a:xfrm>
            <a:off x="-13331" y="5181600"/>
            <a:ext cx="9187349" cy="1676400"/>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Acts1:20 </a:t>
            </a:r>
            <a:r>
              <a:rPr lang="en-US" sz="3400" dirty="0"/>
              <a:t>“For it is written in the book of Psalms, ‘</a:t>
            </a:r>
            <a:r>
              <a:rPr lang="en-US" sz="3400" cap="small" dirty="0"/>
              <a:t>Let his homestead be made desolate</a:t>
            </a:r>
            <a:r>
              <a:rPr lang="en-US" sz="3400" dirty="0"/>
              <a:t>, </a:t>
            </a:r>
            <a:r>
              <a:rPr lang="en-US" sz="3400" cap="small" dirty="0"/>
              <a:t>And let no one dwell in it</a:t>
            </a:r>
            <a:r>
              <a:rPr lang="en-US" sz="3400" dirty="0"/>
              <a:t>’; and, ‘</a:t>
            </a:r>
            <a:r>
              <a:rPr lang="en-US" sz="3400" cap="small" dirty="0"/>
              <a:t>Let another man take his</a:t>
            </a:r>
            <a:r>
              <a:rPr lang="en-US" sz="3400" dirty="0"/>
              <a:t> </a:t>
            </a:r>
            <a:r>
              <a:rPr lang="en-US" sz="3400" cap="small" dirty="0"/>
              <a:t>office</a:t>
            </a:r>
            <a:r>
              <a:rPr lang="en-US" sz="3400" dirty="0"/>
              <a:t>.’</a:t>
            </a:r>
          </a:p>
        </p:txBody>
      </p:sp>
      <p:sp>
        <p:nvSpPr>
          <p:cNvPr id="9" name="TextBox 8">
            <a:extLst>
              <a:ext uri="{FF2B5EF4-FFF2-40B4-BE49-F238E27FC236}">
                <a16:creationId xmlns:a16="http://schemas.microsoft.com/office/drawing/2014/main" xmlns="" id="{85F5970A-E6BE-43A2-B775-E5040E637DAB}"/>
              </a:ext>
            </a:extLst>
          </p:cNvPr>
          <p:cNvSpPr txBox="1"/>
          <p:nvPr/>
        </p:nvSpPr>
        <p:spPr>
          <a:xfrm>
            <a:off x="0" y="5181600"/>
            <a:ext cx="9187349" cy="1676400"/>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Acts1:20 </a:t>
            </a:r>
            <a:r>
              <a:rPr lang="en-US" sz="3400" dirty="0"/>
              <a:t>“For it is written in the book of Psalms, ‘</a:t>
            </a:r>
            <a:r>
              <a:rPr lang="en-US" sz="3400" b="1" u="sng" cap="small" dirty="0">
                <a:solidFill>
                  <a:srgbClr val="002060"/>
                </a:solidFill>
              </a:rPr>
              <a:t>Let his homestead be made desolate</a:t>
            </a:r>
            <a:r>
              <a:rPr lang="en-US" sz="3400" b="1" u="sng" dirty="0">
                <a:solidFill>
                  <a:srgbClr val="002060"/>
                </a:solidFill>
              </a:rPr>
              <a:t>, </a:t>
            </a:r>
            <a:r>
              <a:rPr lang="en-US" sz="3400" b="1" u="sng" cap="small" dirty="0">
                <a:solidFill>
                  <a:srgbClr val="002060"/>
                </a:solidFill>
              </a:rPr>
              <a:t>And let no one dwell in it</a:t>
            </a:r>
            <a:r>
              <a:rPr lang="en-US" sz="3400" b="1" u="sng" dirty="0">
                <a:solidFill>
                  <a:srgbClr val="002060"/>
                </a:solidFill>
              </a:rPr>
              <a:t>’</a:t>
            </a:r>
            <a:r>
              <a:rPr lang="en-US" sz="3400" dirty="0"/>
              <a:t>; and, ‘</a:t>
            </a:r>
            <a:r>
              <a:rPr lang="en-US" sz="3400" cap="small" dirty="0"/>
              <a:t>Let another man take his</a:t>
            </a:r>
            <a:r>
              <a:rPr lang="en-US" sz="3400" dirty="0"/>
              <a:t> </a:t>
            </a:r>
            <a:r>
              <a:rPr lang="en-US" sz="3400" cap="small" dirty="0"/>
              <a:t>office</a:t>
            </a:r>
            <a:r>
              <a:rPr lang="en-US" sz="3400" dirty="0"/>
              <a:t>.’</a:t>
            </a:r>
          </a:p>
        </p:txBody>
      </p:sp>
      <p:sp>
        <p:nvSpPr>
          <p:cNvPr id="10" name="Rounded Rectangular Callout 17">
            <a:extLst>
              <a:ext uri="{FF2B5EF4-FFF2-40B4-BE49-F238E27FC236}">
                <a16:creationId xmlns:a16="http://schemas.microsoft.com/office/drawing/2014/main" xmlns="" id="{20932077-E84A-4327-B680-6A282885E6FF}"/>
              </a:ext>
            </a:extLst>
          </p:cNvPr>
          <p:cNvSpPr/>
          <p:nvPr/>
        </p:nvSpPr>
        <p:spPr>
          <a:xfrm>
            <a:off x="2895600" y="1447800"/>
            <a:ext cx="6172200" cy="1066800"/>
          </a:xfrm>
          <a:prstGeom prst="wedgeRoundRectCallout">
            <a:avLst>
              <a:gd name="adj1" fmla="val -21927"/>
              <a:gd name="adj2" fmla="val 49596"/>
              <a:gd name="adj3" fmla="val 16667"/>
            </a:avLst>
          </a:prstGeom>
          <a:solidFill>
            <a:srgbClr val="0070C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t>Psalm 69 and 109, are about King David defeating His enemies</a:t>
            </a:r>
          </a:p>
        </p:txBody>
      </p:sp>
      <p:sp>
        <p:nvSpPr>
          <p:cNvPr id="11" name="Rounded Rectangular Callout 17">
            <a:extLst>
              <a:ext uri="{FF2B5EF4-FFF2-40B4-BE49-F238E27FC236}">
                <a16:creationId xmlns:a16="http://schemas.microsoft.com/office/drawing/2014/main" xmlns="" id="{082BFA95-A092-484C-8C31-ECF904A17AB6}"/>
              </a:ext>
            </a:extLst>
          </p:cNvPr>
          <p:cNvSpPr/>
          <p:nvPr/>
        </p:nvSpPr>
        <p:spPr>
          <a:xfrm>
            <a:off x="152400" y="228600"/>
            <a:ext cx="6553200" cy="1143000"/>
          </a:xfrm>
          <a:prstGeom prst="wedgeRoundRectCallout">
            <a:avLst>
              <a:gd name="adj1" fmla="val -21927"/>
              <a:gd name="adj2" fmla="val 49596"/>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He’s showing how the OT scriptures speak prophetically </a:t>
            </a:r>
          </a:p>
        </p:txBody>
      </p:sp>
    </p:spTree>
    <p:extLst>
      <p:ext uri="{BB962C8B-B14F-4D97-AF65-F5344CB8AC3E}">
        <p14:creationId xmlns:p14="http://schemas.microsoft.com/office/powerpoint/2010/main" xmlns="" val="115087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group of people posing for the camera&#10;&#10;Description generated with very high confidence">
            <a:extLst>
              <a:ext uri="{FF2B5EF4-FFF2-40B4-BE49-F238E27FC236}">
                <a16:creationId xmlns:a16="http://schemas.microsoft.com/office/drawing/2014/main" xmlns="" id="{A738D784-F52E-4CF0-A394-ED2109B57F33}"/>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28302" r="43737"/>
          <a:stretch/>
        </p:blipFill>
        <p:spPr>
          <a:xfrm>
            <a:off x="0" y="0"/>
            <a:ext cx="9146053" cy="5791200"/>
          </a:xfrm>
          <a:prstGeom prst="rect">
            <a:avLst/>
          </a:prstGeom>
        </p:spPr>
      </p:pic>
      <p:pic>
        <p:nvPicPr>
          <p:cNvPr id="3" name="Picture 2" descr="A group of people posing for the camera&#10;&#10;Description generated with very high confidence">
            <a:extLst>
              <a:ext uri="{FF2B5EF4-FFF2-40B4-BE49-F238E27FC236}">
                <a16:creationId xmlns:a16="http://schemas.microsoft.com/office/drawing/2014/main" xmlns="" id="{E351C95D-EC0E-4105-946B-C00DE408F498}"/>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r="18322"/>
          <a:stretch/>
        </p:blipFill>
        <p:spPr>
          <a:xfrm>
            <a:off x="0" y="0"/>
            <a:ext cx="9144000" cy="5562600"/>
          </a:xfrm>
          <a:prstGeom prst="rect">
            <a:avLst/>
          </a:prstGeom>
        </p:spPr>
      </p:pic>
      <p:sp>
        <p:nvSpPr>
          <p:cNvPr id="15" name="TextBox 14">
            <a:extLst>
              <a:ext uri="{FF2B5EF4-FFF2-40B4-BE49-F238E27FC236}">
                <a16:creationId xmlns:a16="http://schemas.microsoft.com/office/drawing/2014/main" xmlns="" id="{414ADD5A-AC6B-4EDC-8A13-A1C19C55BD9B}"/>
              </a:ext>
            </a:extLst>
          </p:cNvPr>
          <p:cNvSpPr txBox="1"/>
          <p:nvPr/>
        </p:nvSpPr>
        <p:spPr>
          <a:xfrm>
            <a:off x="-13331" y="5181600"/>
            <a:ext cx="9187349" cy="1676400"/>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Acts1:20 </a:t>
            </a:r>
            <a:r>
              <a:rPr lang="en-US" sz="3400" dirty="0"/>
              <a:t>“For it is written in the book of Psalms, ‘</a:t>
            </a:r>
            <a:r>
              <a:rPr lang="en-US" sz="3400" cap="small" dirty="0"/>
              <a:t>Let his homestead be made desolate</a:t>
            </a:r>
            <a:r>
              <a:rPr lang="en-US" sz="3400" dirty="0"/>
              <a:t>, </a:t>
            </a:r>
            <a:r>
              <a:rPr lang="en-US" sz="3400" cap="small" dirty="0"/>
              <a:t>And let no one dwell in it</a:t>
            </a:r>
            <a:r>
              <a:rPr lang="en-US" sz="3400" dirty="0"/>
              <a:t>’; and, ‘</a:t>
            </a:r>
            <a:r>
              <a:rPr lang="en-US" sz="3400" cap="small" dirty="0"/>
              <a:t>Let another man take his</a:t>
            </a:r>
            <a:r>
              <a:rPr lang="en-US" sz="3400" dirty="0"/>
              <a:t> </a:t>
            </a:r>
            <a:r>
              <a:rPr lang="en-US" sz="3400" cap="small" dirty="0"/>
              <a:t>office</a:t>
            </a:r>
            <a:r>
              <a:rPr lang="en-US" sz="3400" dirty="0"/>
              <a:t>.’</a:t>
            </a:r>
          </a:p>
        </p:txBody>
      </p:sp>
      <p:sp>
        <p:nvSpPr>
          <p:cNvPr id="9" name="TextBox 8">
            <a:extLst>
              <a:ext uri="{FF2B5EF4-FFF2-40B4-BE49-F238E27FC236}">
                <a16:creationId xmlns:a16="http://schemas.microsoft.com/office/drawing/2014/main" xmlns="" id="{85F5970A-E6BE-43A2-B775-E5040E637DAB}"/>
              </a:ext>
            </a:extLst>
          </p:cNvPr>
          <p:cNvSpPr txBox="1"/>
          <p:nvPr/>
        </p:nvSpPr>
        <p:spPr>
          <a:xfrm>
            <a:off x="0" y="5181600"/>
            <a:ext cx="9187349" cy="1676400"/>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Acts1:20 </a:t>
            </a:r>
            <a:r>
              <a:rPr lang="en-US" sz="3400" dirty="0"/>
              <a:t>“For it is written in the book of Psalms, ‘</a:t>
            </a:r>
            <a:r>
              <a:rPr lang="en-US" sz="3400" b="1" u="sng" cap="small" dirty="0">
                <a:solidFill>
                  <a:srgbClr val="002060"/>
                </a:solidFill>
              </a:rPr>
              <a:t>Let his homestead be made desolate</a:t>
            </a:r>
            <a:r>
              <a:rPr lang="en-US" sz="3400" b="1" u="sng" dirty="0">
                <a:solidFill>
                  <a:srgbClr val="002060"/>
                </a:solidFill>
              </a:rPr>
              <a:t>, </a:t>
            </a:r>
            <a:r>
              <a:rPr lang="en-US" sz="3400" b="1" u="sng" cap="small" dirty="0">
                <a:solidFill>
                  <a:srgbClr val="002060"/>
                </a:solidFill>
              </a:rPr>
              <a:t>And let no one dwell in it</a:t>
            </a:r>
            <a:r>
              <a:rPr lang="en-US" sz="3400" b="1" u="sng" dirty="0">
                <a:solidFill>
                  <a:srgbClr val="002060"/>
                </a:solidFill>
              </a:rPr>
              <a:t>’</a:t>
            </a:r>
            <a:r>
              <a:rPr lang="en-US" sz="3400" dirty="0"/>
              <a:t>; and, ‘</a:t>
            </a:r>
            <a:r>
              <a:rPr lang="en-US" sz="3400" cap="small" dirty="0"/>
              <a:t>Let another man take his</a:t>
            </a:r>
            <a:r>
              <a:rPr lang="en-US" sz="3400" dirty="0"/>
              <a:t> </a:t>
            </a:r>
            <a:r>
              <a:rPr lang="en-US" sz="3400" cap="small" dirty="0"/>
              <a:t>office</a:t>
            </a:r>
            <a:r>
              <a:rPr lang="en-US" sz="3400" dirty="0"/>
              <a:t>.’</a:t>
            </a:r>
          </a:p>
        </p:txBody>
      </p:sp>
      <p:sp>
        <p:nvSpPr>
          <p:cNvPr id="8" name="Rounded Rectangular Callout 17">
            <a:extLst>
              <a:ext uri="{FF2B5EF4-FFF2-40B4-BE49-F238E27FC236}">
                <a16:creationId xmlns:a16="http://schemas.microsoft.com/office/drawing/2014/main" xmlns="" id="{F4D30FD5-5E7C-4CB3-AA6C-3882A13C513D}"/>
              </a:ext>
            </a:extLst>
          </p:cNvPr>
          <p:cNvSpPr/>
          <p:nvPr/>
        </p:nvSpPr>
        <p:spPr>
          <a:xfrm>
            <a:off x="152400" y="228600"/>
            <a:ext cx="6553200" cy="1143000"/>
          </a:xfrm>
          <a:prstGeom prst="wedgeRoundRectCallout">
            <a:avLst>
              <a:gd name="adj1" fmla="val -21927"/>
              <a:gd name="adj2" fmla="val 49596"/>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It means that they need to do something…</a:t>
            </a:r>
          </a:p>
        </p:txBody>
      </p:sp>
      <p:sp>
        <p:nvSpPr>
          <p:cNvPr id="12" name="TextBox 11">
            <a:extLst>
              <a:ext uri="{FF2B5EF4-FFF2-40B4-BE49-F238E27FC236}">
                <a16:creationId xmlns:a16="http://schemas.microsoft.com/office/drawing/2014/main" xmlns="" id="{FF0926ED-78A4-49EE-B581-A4B4B2F46B0B}"/>
              </a:ext>
            </a:extLst>
          </p:cNvPr>
          <p:cNvSpPr txBox="1"/>
          <p:nvPr/>
        </p:nvSpPr>
        <p:spPr>
          <a:xfrm>
            <a:off x="0" y="5181600"/>
            <a:ext cx="9187349" cy="1676400"/>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Acts1:20 </a:t>
            </a:r>
            <a:r>
              <a:rPr lang="en-US" sz="3400" dirty="0"/>
              <a:t>“For it is written in the book of Psalms, ‘</a:t>
            </a:r>
            <a:r>
              <a:rPr lang="en-US" sz="3400" cap="small" dirty="0"/>
              <a:t>Let his homestead be made desolate</a:t>
            </a:r>
            <a:r>
              <a:rPr lang="en-US" sz="3400" dirty="0"/>
              <a:t>, </a:t>
            </a:r>
            <a:r>
              <a:rPr lang="en-US" sz="3400" cap="small" dirty="0"/>
              <a:t>And let no one dwell in it</a:t>
            </a:r>
            <a:r>
              <a:rPr lang="en-US" sz="3400" dirty="0"/>
              <a:t>’; </a:t>
            </a:r>
            <a:r>
              <a:rPr lang="en-US" sz="3400" b="1" u="sng" dirty="0">
                <a:solidFill>
                  <a:srgbClr val="002060"/>
                </a:solidFill>
              </a:rPr>
              <a:t>and</a:t>
            </a:r>
            <a:r>
              <a:rPr lang="en-US" sz="3400" dirty="0"/>
              <a:t>, ‘</a:t>
            </a:r>
            <a:r>
              <a:rPr lang="en-US" sz="3400" b="1" u="sng" cap="small" dirty="0">
                <a:solidFill>
                  <a:srgbClr val="002060"/>
                </a:solidFill>
              </a:rPr>
              <a:t>Let another man take his</a:t>
            </a:r>
            <a:r>
              <a:rPr lang="en-US" sz="3400" b="1" u="sng" dirty="0">
                <a:solidFill>
                  <a:srgbClr val="002060"/>
                </a:solidFill>
              </a:rPr>
              <a:t> </a:t>
            </a:r>
            <a:r>
              <a:rPr lang="en-US" sz="3400" b="1" u="sng" cap="small" dirty="0">
                <a:solidFill>
                  <a:srgbClr val="002060"/>
                </a:solidFill>
              </a:rPr>
              <a:t>office</a:t>
            </a:r>
            <a:r>
              <a:rPr lang="en-US" sz="3400" dirty="0"/>
              <a:t>.’</a:t>
            </a:r>
          </a:p>
        </p:txBody>
      </p:sp>
    </p:spTree>
    <p:extLst>
      <p:ext uri="{BB962C8B-B14F-4D97-AF65-F5344CB8AC3E}">
        <p14:creationId xmlns:p14="http://schemas.microsoft.com/office/powerpoint/2010/main" xmlns="" val="361075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group of people posing for the camera&#10;&#10;Description generated with very high confidence">
            <a:extLst>
              <a:ext uri="{FF2B5EF4-FFF2-40B4-BE49-F238E27FC236}">
                <a16:creationId xmlns:a16="http://schemas.microsoft.com/office/drawing/2014/main" xmlns="" id="{A738D784-F52E-4CF0-A394-ED2109B57F33}"/>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28302" r="43737"/>
          <a:stretch/>
        </p:blipFill>
        <p:spPr>
          <a:xfrm>
            <a:off x="0" y="0"/>
            <a:ext cx="9146053" cy="5791200"/>
          </a:xfrm>
          <a:prstGeom prst="rect">
            <a:avLst/>
          </a:prstGeom>
        </p:spPr>
      </p:pic>
      <p:pic>
        <p:nvPicPr>
          <p:cNvPr id="3" name="Picture 2" descr="A group of people posing for the camera&#10;&#10;Description generated with very high confidence">
            <a:extLst>
              <a:ext uri="{FF2B5EF4-FFF2-40B4-BE49-F238E27FC236}">
                <a16:creationId xmlns:a16="http://schemas.microsoft.com/office/drawing/2014/main" xmlns="" id="{E351C95D-EC0E-4105-946B-C00DE408F498}"/>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r="18322"/>
          <a:stretch/>
        </p:blipFill>
        <p:spPr>
          <a:xfrm>
            <a:off x="0" y="0"/>
            <a:ext cx="9144000" cy="5562600"/>
          </a:xfrm>
          <a:prstGeom prst="rect">
            <a:avLst/>
          </a:prstGeom>
        </p:spPr>
      </p:pic>
      <p:sp>
        <p:nvSpPr>
          <p:cNvPr id="12" name="TextBox 11">
            <a:extLst>
              <a:ext uri="{FF2B5EF4-FFF2-40B4-BE49-F238E27FC236}">
                <a16:creationId xmlns:a16="http://schemas.microsoft.com/office/drawing/2014/main" xmlns="" id="{349DC71B-2608-4EE7-B5C1-53D6980AC98E}"/>
              </a:ext>
            </a:extLst>
          </p:cNvPr>
          <p:cNvSpPr txBox="1"/>
          <p:nvPr/>
        </p:nvSpPr>
        <p:spPr>
          <a:xfrm>
            <a:off x="0" y="3886200"/>
            <a:ext cx="9187349" cy="29718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Acts1:21 </a:t>
            </a:r>
            <a:r>
              <a:rPr lang="en-US" sz="3200" b="1" u="sng" dirty="0">
                <a:solidFill>
                  <a:srgbClr val="002060"/>
                </a:solidFill>
              </a:rPr>
              <a:t>Therefore it is necessary</a:t>
            </a:r>
            <a:r>
              <a:rPr lang="en-US" sz="3200" b="1" dirty="0">
                <a:solidFill>
                  <a:srgbClr val="002060"/>
                </a:solidFill>
              </a:rPr>
              <a:t> </a:t>
            </a:r>
            <a:r>
              <a:rPr lang="en-US" sz="3200" dirty="0"/>
              <a:t>that of the men who have accompanied us all the time that the Lord Jesus went in and out among us— </a:t>
            </a:r>
            <a:r>
              <a:rPr lang="en-US" sz="3200" b="1" baseline="30000" dirty="0"/>
              <a:t>22 </a:t>
            </a:r>
            <a:r>
              <a:rPr lang="en-US" sz="3200" dirty="0"/>
              <a:t>beginning with the baptism of John until the day that He was taken up from us—one of these must become a witness with us of His resurrection.” </a:t>
            </a:r>
            <a:endParaRPr lang="en-US" sz="3200" dirty="0">
              <a:solidFill>
                <a:srgbClr val="002060"/>
              </a:solidFill>
            </a:endParaRPr>
          </a:p>
        </p:txBody>
      </p:sp>
    </p:spTree>
    <p:extLst>
      <p:ext uri="{BB962C8B-B14F-4D97-AF65-F5344CB8AC3E}">
        <p14:creationId xmlns:p14="http://schemas.microsoft.com/office/powerpoint/2010/main" xmlns="" val="32139772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group of people posing for the camera&#10;&#10;Description generated with very high confidence">
            <a:extLst>
              <a:ext uri="{FF2B5EF4-FFF2-40B4-BE49-F238E27FC236}">
                <a16:creationId xmlns:a16="http://schemas.microsoft.com/office/drawing/2014/main" xmlns="" id="{A738D784-F52E-4CF0-A394-ED2109B57F33}"/>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28302" r="43737"/>
          <a:stretch/>
        </p:blipFill>
        <p:spPr>
          <a:xfrm>
            <a:off x="0" y="0"/>
            <a:ext cx="9146053" cy="5791200"/>
          </a:xfrm>
          <a:prstGeom prst="rect">
            <a:avLst/>
          </a:prstGeom>
        </p:spPr>
      </p:pic>
      <p:pic>
        <p:nvPicPr>
          <p:cNvPr id="3" name="Picture 2" descr="A group of people posing for the camera&#10;&#10;Description generated with very high confidence">
            <a:extLst>
              <a:ext uri="{FF2B5EF4-FFF2-40B4-BE49-F238E27FC236}">
                <a16:creationId xmlns:a16="http://schemas.microsoft.com/office/drawing/2014/main" xmlns="" id="{E351C95D-EC0E-4105-946B-C00DE408F498}"/>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r="18322"/>
          <a:stretch/>
        </p:blipFill>
        <p:spPr>
          <a:xfrm>
            <a:off x="0" y="0"/>
            <a:ext cx="9144000" cy="5562600"/>
          </a:xfrm>
          <a:prstGeom prst="rect">
            <a:avLst/>
          </a:prstGeom>
        </p:spPr>
      </p:pic>
      <p:sp>
        <p:nvSpPr>
          <p:cNvPr id="12" name="TextBox 11">
            <a:extLst>
              <a:ext uri="{FF2B5EF4-FFF2-40B4-BE49-F238E27FC236}">
                <a16:creationId xmlns:a16="http://schemas.microsoft.com/office/drawing/2014/main" xmlns="" id="{349DC71B-2608-4EE7-B5C1-53D6980AC98E}"/>
              </a:ext>
            </a:extLst>
          </p:cNvPr>
          <p:cNvSpPr txBox="1"/>
          <p:nvPr/>
        </p:nvSpPr>
        <p:spPr>
          <a:xfrm>
            <a:off x="0" y="3886200"/>
            <a:ext cx="9187349" cy="2971800"/>
          </a:xfrm>
          <a:prstGeom prst="rect">
            <a:avLst/>
          </a:prstGeom>
          <a:solidFill>
            <a:schemeClr val="accent6">
              <a:lumMod val="40000"/>
              <a:lumOff val="60000"/>
            </a:schemeClr>
          </a:solidFill>
          <a:ln>
            <a:solidFill>
              <a:schemeClr val="bg2"/>
            </a:solidFill>
          </a:ln>
        </p:spPr>
        <p:txBody>
          <a:bodyPr wrap="square">
            <a:noAutofit/>
          </a:bodyPr>
          <a:lstStyle/>
          <a:p>
            <a:r>
              <a:rPr lang="en-US" sz="3100" b="1" baseline="30000" dirty="0"/>
              <a:t>Acts1:23 </a:t>
            </a:r>
            <a:r>
              <a:rPr lang="en-US" sz="3100" dirty="0"/>
              <a:t>So they put forward two men, Joseph called </a:t>
            </a:r>
            <a:r>
              <a:rPr lang="en-US" sz="3100" dirty="0" err="1"/>
              <a:t>Barsabbas</a:t>
            </a:r>
            <a:r>
              <a:rPr lang="en-US" sz="3100" dirty="0"/>
              <a:t> (who was also called Justus), and Matthias.  </a:t>
            </a:r>
            <a:r>
              <a:rPr lang="en-US" sz="3100" b="1" baseline="30000" dirty="0"/>
              <a:t>24 </a:t>
            </a:r>
            <a:r>
              <a:rPr lang="en-US" sz="3100" dirty="0"/>
              <a:t>And they prayed and said, “You, Lord, who know the hearts of all men, show which one of these two You have chosen</a:t>
            </a:r>
            <a:r>
              <a:rPr lang="en-US" sz="3100" b="1" dirty="0"/>
              <a:t> </a:t>
            </a:r>
            <a:r>
              <a:rPr lang="en-US" sz="3100" b="1" baseline="30000" dirty="0"/>
              <a:t>25 </a:t>
            </a:r>
            <a:r>
              <a:rPr lang="en-US" sz="3100" dirty="0"/>
              <a:t>to occupy this ministry and apostleship from which Judas turned aside to go to his own place.”</a:t>
            </a:r>
            <a:r>
              <a:rPr lang="en-US" sz="3100" b="1" dirty="0"/>
              <a:t> </a:t>
            </a:r>
            <a:endParaRPr lang="en-US" sz="3100" dirty="0">
              <a:solidFill>
                <a:srgbClr val="002060"/>
              </a:solidFill>
            </a:endParaRPr>
          </a:p>
        </p:txBody>
      </p:sp>
    </p:spTree>
    <p:extLst>
      <p:ext uri="{BB962C8B-B14F-4D97-AF65-F5344CB8AC3E}">
        <p14:creationId xmlns:p14="http://schemas.microsoft.com/office/powerpoint/2010/main" xmlns="" val="31167059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group of people posing for the camera&#10;&#10;Description generated with very high confidence">
            <a:extLst>
              <a:ext uri="{FF2B5EF4-FFF2-40B4-BE49-F238E27FC236}">
                <a16:creationId xmlns:a16="http://schemas.microsoft.com/office/drawing/2014/main" xmlns="" id="{A738D784-F52E-4CF0-A394-ED2109B57F33}"/>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28302" r="43737"/>
          <a:stretch/>
        </p:blipFill>
        <p:spPr>
          <a:xfrm>
            <a:off x="0" y="0"/>
            <a:ext cx="9146053" cy="5791200"/>
          </a:xfrm>
          <a:prstGeom prst="rect">
            <a:avLst/>
          </a:prstGeom>
        </p:spPr>
      </p:pic>
      <p:pic>
        <p:nvPicPr>
          <p:cNvPr id="3" name="Picture 2" descr="A group of people posing for the camera&#10;&#10;Description generated with very high confidence">
            <a:extLst>
              <a:ext uri="{FF2B5EF4-FFF2-40B4-BE49-F238E27FC236}">
                <a16:creationId xmlns:a16="http://schemas.microsoft.com/office/drawing/2014/main" xmlns="" id="{E351C95D-EC0E-4105-946B-C00DE408F498}"/>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r="18322"/>
          <a:stretch/>
        </p:blipFill>
        <p:spPr>
          <a:xfrm>
            <a:off x="0" y="0"/>
            <a:ext cx="9144000" cy="5562600"/>
          </a:xfrm>
          <a:prstGeom prst="rect">
            <a:avLst/>
          </a:prstGeom>
        </p:spPr>
      </p:pic>
      <p:sp>
        <p:nvSpPr>
          <p:cNvPr id="12" name="TextBox 11">
            <a:extLst>
              <a:ext uri="{FF2B5EF4-FFF2-40B4-BE49-F238E27FC236}">
                <a16:creationId xmlns:a16="http://schemas.microsoft.com/office/drawing/2014/main" xmlns="" id="{349DC71B-2608-4EE7-B5C1-53D6980AC98E}"/>
              </a:ext>
            </a:extLst>
          </p:cNvPr>
          <p:cNvSpPr txBox="1"/>
          <p:nvPr/>
        </p:nvSpPr>
        <p:spPr>
          <a:xfrm>
            <a:off x="0" y="5486400"/>
            <a:ext cx="9187349" cy="1371600"/>
          </a:xfrm>
          <a:prstGeom prst="rect">
            <a:avLst/>
          </a:prstGeom>
          <a:solidFill>
            <a:schemeClr val="accent6">
              <a:lumMod val="40000"/>
              <a:lumOff val="60000"/>
            </a:schemeClr>
          </a:solidFill>
          <a:ln>
            <a:solidFill>
              <a:schemeClr val="bg2"/>
            </a:solidFill>
          </a:ln>
        </p:spPr>
        <p:txBody>
          <a:bodyPr wrap="square">
            <a:noAutofit/>
          </a:bodyPr>
          <a:lstStyle/>
          <a:p>
            <a:r>
              <a:rPr lang="en-US" sz="3200" b="1" baseline="30000" dirty="0"/>
              <a:t>Acts1:26 </a:t>
            </a:r>
            <a:r>
              <a:rPr lang="en-US" sz="3200" dirty="0"/>
              <a:t>And they drew lots for them, and the lot fell to  Matthias; </a:t>
            </a:r>
            <a:r>
              <a:rPr lang="en-US" sz="3200" b="1" u="sng" dirty="0">
                <a:solidFill>
                  <a:srgbClr val="002060"/>
                </a:solidFill>
              </a:rPr>
              <a:t>and he was added to the eleven apostles</a:t>
            </a:r>
            <a:r>
              <a:rPr lang="en-US" sz="3200" dirty="0"/>
              <a:t>.</a:t>
            </a:r>
          </a:p>
          <a:p>
            <a:r>
              <a:rPr lang="en-US" sz="3200" dirty="0"/>
              <a:t> </a:t>
            </a:r>
            <a:endParaRPr lang="en-US" sz="3200" dirty="0">
              <a:solidFill>
                <a:srgbClr val="002060"/>
              </a:solidFill>
            </a:endParaRPr>
          </a:p>
          <a:p>
            <a:r>
              <a:rPr lang="en-US" sz="3100" b="1" dirty="0"/>
              <a:t> </a:t>
            </a:r>
            <a:endParaRPr lang="en-US" sz="3100" dirty="0">
              <a:solidFill>
                <a:srgbClr val="002060"/>
              </a:solidFill>
            </a:endParaRPr>
          </a:p>
        </p:txBody>
      </p:sp>
    </p:spTree>
    <p:extLst>
      <p:ext uri="{BB962C8B-B14F-4D97-AF65-F5344CB8AC3E}">
        <p14:creationId xmlns:p14="http://schemas.microsoft.com/office/powerpoint/2010/main" xmlns="" val="5439776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people posing for the camera&#10;&#10;Description generated with very high confidence">
            <a:extLst>
              <a:ext uri="{FF2B5EF4-FFF2-40B4-BE49-F238E27FC236}">
                <a16:creationId xmlns:a16="http://schemas.microsoft.com/office/drawing/2014/main" xmlns="" id="{626C5B3E-05DA-4538-B58E-A3650D4525F8}"/>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28302" r="43737"/>
          <a:stretch/>
        </p:blipFill>
        <p:spPr>
          <a:xfrm>
            <a:off x="0" y="0"/>
            <a:ext cx="9146053" cy="5791200"/>
          </a:xfrm>
          <a:prstGeom prst="rect">
            <a:avLst/>
          </a:prstGeom>
        </p:spPr>
      </p:pic>
      <p:sp>
        <p:nvSpPr>
          <p:cNvPr id="16" name="Rounded Rectangular Callout 17"/>
          <p:cNvSpPr/>
          <p:nvPr/>
        </p:nvSpPr>
        <p:spPr>
          <a:xfrm>
            <a:off x="-228600" y="5562600"/>
            <a:ext cx="9525000" cy="12954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sucks.</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
        <p:nvSpPr>
          <p:cNvPr id="6" name="Rounded Rectangular Callout 17"/>
          <p:cNvSpPr/>
          <p:nvPr/>
        </p:nvSpPr>
        <p:spPr>
          <a:xfrm>
            <a:off x="-228600" y="5562599"/>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Why does God have us wait?</a:t>
            </a:r>
          </a:p>
        </p:txBody>
      </p:sp>
      <p:sp>
        <p:nvSpPr>
          <p:cNvPr id="9" name="Rounded Rectangular Callout 17"/>
          <p:cNvSpPr/>
          <p:nvPr/>
        </p:nvSpPr>
        <p:spPr>
          <a:xfrm>
            <a:off x="-228600" y="5562598"/>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is par for the course</a:t>
            </a:r>
          </a:p>
        </p:txBody>
      </p:sp>
      <p:sp>
        <p:nvSpPr>
          <p:cNvPr id="10" name="Rounded Rectangular Callout 17"/>
          <p:cNvSpPr/>
          <p:nvPr/>
        </p:nvSpPr>
        <p:spPr>
          <a:xfrm>
            <a:off x="-228601"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What does it mean to wait </a:t>
            </a:r>
            <a:r>
              <a:rPr lang="en-US" sz="4800" b="1" i="1" dirty="0"/>
              <a:t>well</a:t>
            </a:r>
            <a:r>
              <a:rPr lang="en-US" sz="4800" b="1" dirty="0"/>
              <a:t>?</a:t>
            </a:r>
          </a:p>
        </p:txBody>
      </p:sp>
      <p:sp>
        <p:nvSpPr>
          <p:cNvPr id="27" name="Rounded Rectangular Callout 17"/>
          <p:cNvSpPr/>
          <p:nvPr/>
        </p:nvSpPr>
        <p:spPr>
          <a:xfrm>
            <a:off x="304800" y="1115648"/>
            <a:ext cx="86868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2) They focused on His promises in Scripture</a:t>
            </a:r>
          </a:p>
        </p:txBody>
      </p:sp>
      <p:sp>
        <p:nvSpPr>
          <p:cNvPr id="18" name="Rounded Rectangular Callout 17"/>
          <p:cNvSpPr/>
          <p:nvPr/>
        </p:nvSpPr>
        <p:spPr>
          <a:xfrm>
            <a:off x="279400" y="1943101"/>
            <a:ext cx="87122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b="1" dirty="0"/>
              <a:t>3) Took initiative to do what they could do </a:t>
            </a:r>
          </a:p>
        </p:txBody>
      </p:sp>
      <p:sp>
        <p:nvSpPr>
          <p:cNvPr id="19" name="Rounded Rectangular Callout 17"/>
          <p:cNvSpPr/>
          <p:nvPr/>
        </p:nvSpPr>
        <p:spPr>
          <a:xfrm>
            <a:off x="304799" y="266702"/>
            <a:ext cx="8686799"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b="1" dirty="0"/>
              <a:t>1) They prayed</a:t>
            </a:r>
          </a:p>
        </p:txBody>
      </p:sp>
    </p:spTree>
    <p:extLst>
      <p:ext uri="{BB962C8B-B14F-4D97-AF65-F5344CB8AC3E}">
        <p14:creationId xmlns:p14="http://schemas.microsoft.com/office/powerpoint/2010/main" xmlns="" val="344747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people posing for the camera&#10;&#10;Description generated with very high confidence">
            <a:extLst>
              <a:ext uri="{FF2B5EF4-FFF2-40B4-BE49-F238E27FC236}">
                <a16:creationId xmlns:a16="http://schemas.microsoft.com/office/drawing/2014/main" xmlns="" id="{626C5B3E-05DA-4538-B58E-A3650D4525F8}"/>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28302" r="43737"/>
          <a:stretch/>
        </p:blipFill>
        <p:spPr>
          <a:xfrm>
            <a:off x="0" y="0"/>
            <a:ext cx="9146053" cy="5791200"/>
          </a:xfrm>
          <a:prstGeom prst="rect">
            <a:avLst/>
          </a:prstGeom>
        </p:spPr>
      </p:pic>
      <p:sp>
        <p:nvSpPr>
          <p:cNvPr id="16" name="Rounded Rectangular Callout 17"/>
          <p:cNvSpPr/>
          <p:nvPr/>
        </p:nvSpPr>
        <p:spPr>
          <a:xfrm>
            <a:off x="-228600" y="5562600"/>
            <a:ext cx="9525000" cy="12954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sucks.</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
        <p:nvSpPr>
          <p:cNvPr id="6" name="Rounded Rectangular Callout 17"/>
          <p:cNvSpPr/>
          <p:nvPr/>
        </p:nvSpPr>
        <p:spPr>
          <a:xfrm>
            <a:off x="-228600" y="5562599"/>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Why does God have us wait?</a:t>
            </a:r>
          </a:p>
        </p:txBody>
      </p:sp>
      <p:sp>
        <p:nvSpPr>
          <p:cNvPr id="9" name="Rounded Rectangular Callout 17"/>
          <p:cNvSpPr/>
          <p:nvPr/>
        </p:nvSpPr>
        <p:spPr>
          <a:xfrm>
            <a:off x="-228600" y="5562598"/>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is par for the course</a:t>
            </a:r>
          </a:p>
        </p:txBody>
      </p:sp>
      <p:sp>
        <p:nvSpPr>
          <p:cNvPr id="10" name="Rounded Rectangular Callout 17"/>
          <p:cNvSpPr/>
          <p:nvPr/>
        </p:nvSpPr>
        <p:spPr>
          <a:xfrm>
            <a:off x="-228601"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What does it mean to wait </a:t>
            </a:r>
            <a:r>
              <a:rPr lang="en-US" sz="4800" b="1" i="1" dirty="0"/>
              <a:t>well</a:t>
            </a:r>
            <a:r>
              <a:rPr lang="en-US" sz="4800" b="1" dirty="0"/>
              <a:t>?</a:t>
            </a:r>
          </a:p>
        </p:txBody>
      </p:sp>
      <p:sp>
        <p:nvSpPr>
          <p:cNvPr id="27" name="Rounded Rectangular Callout 17"/>
          <p:cNvSpPr/>
          <p:nvPr/>
        </p:nvSpPr>
        <p:spPr>
          <a:xfrm>
            <a:off x="304800" y="1115648"/>
            <a:ext cx="86868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2) They focused on His promises in Scripture</a:t>
            </a:r>
          </a:p>
        </p:txBody>
      </p:sp>
      <p:sp>
        <p:nvSpPr>
          <p:cNvPr id="18" name="Rounded Rectangular Callout 17"/>
          <p:cNvSpPr/>
          <p:nvPr/>
        </p:nvSpPr>
        <p:spPr>
          <a:xfrm>
            <a:off x="279400" y="1943101"/>
            <a:ext cx="87122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b="1" dirty="0"/>
              <a:t>3) Took initiative to do what they could do </a:t>
            </a:r>
          </a:p>
        </p:txBody>
      </p:sp>
      <p:sp>
        <p:nvSpPr>
          <p:cNvPr id="15" name="Rounded Rectangular Callout 17"/>
          <p:cNvSpPr/>
          <p:nvPr/>
        </p:nvSpPr>
        <p:spPr>
          <a:xfrm>
            <a:off x="1765967" y="2770554"/>
            <a:ext cx="5635872" cy="1191846"/>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Waiting on God is not the same as passive waiting</a:t>
            </a:r>
          </a:p>
        </p:txBody>
      </p:sp>
      <p:sp>
        <p:nvSpPr>
          <p:cNvPr id="19" name="Rounded Rectangular Callout 17"/>
          <p:cNvSpPr/>
          <p:nvPr/>
        </p:nvSpPr>
        <p:spPr>
          <a:xfrm>
            <a:off x="304799" y="266702"/>
            <a:ext cx="8686799"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b="1" dirty="0"/>
              <a:t>1) They prayed</a:t>
            </a:r>
          </a:p>
        </p:txBody>
      </p:sp>
    </p:spTree>
    <p:extLst>
      <p:ext uri="{BB962C8B-B14F-4D97-AF65-F5344CB8AC3E}">
        <p14:creationId xmlns:p14="http://schemas.microsoft.com/office/powerpoint/2010/main" xmlns="" val="344747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people posing for the camera&#10;&#10;Description generated with very high confidence">
            <a:extLst>
              <a:ext uri="{FF2B5EF4-FFF2-40B4-BE49-F238E27FC236}">
                <a16:creationId xmlns:a16="http://schemas.microsoft.com/office/drawing/2014/main" xmlns="" id="{7222BD39-7E98-4785-BB10-A019EC862A23}"/>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28302" r="43737"/>
          <a:stretch/>
        </p:blipFill>
        <p:spPr>
          <a:xfrm>
            <a:off x="0" y="0"/>
            <a:ext cx="9146053" cy="5791200"/>
          </a:xfrm>
          <a:prstGeom prst="rect">
            <a:avLst/>
          </a:prstGeom>
        </p:spPr>
      </p:pic>
      <p:sp>
        <p:nvSpPr>
          <p:cNvPr id="16" name="Rounded Rectangular Callout 17"/>
          <p:cNvSpPr/>
          <p:nvPr/>
        </p:nvSpPr>
        <p:spPr>
          <a:xfrm>
            <a:off x="-228600" y="5562600"/>
            <a:ext cx="9525000" cy="12954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sucks.</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
        <p:nvSpPr>
          <p:cNvPr id="6" name="Rounded Rectangular Callout 17"/>
          <p:cNvSpPr/>
          <p:nvPr/>
        </p:nvSpPr>
        <p:spPr>
          <a:xfrm>
            <a:off x="-228600" y="5562599"/>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Why does God have us wait?</a:t>
            </a:r>
          </a:p>
        </p:txBody>
      </p:sp>
      <p:sp>
        <p:nvSpPr>
          <p:cNvPr id="9" name="Rounded Rectangular Callout 17"/>
          <p:cNvSpPr/>
          <p:nvPr/>
        </p:nvSpPr>
        <p:spPr>
          <a:xfrm>
            <a:off x="-228600" y="5562598"/>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is par for the course</a:t>
            </a:r>
          </a:p>
        </p:txBody>
      </p:sp>
      <p:sp>
        <p:nvSpPr>
          <p:cNvPr id="10" name="Rounded Rectangular Callout 17"/>
          <p:cNvSpPr/>
          <p:nvPr/>
        </p:nvSpPr>
        <p:spPr>
          <a:xfrm>
            <a:off x="-228601"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What does it mean to wait </a:t>
            </a:r>
            <a:r>
              <a:rPr lang="en-US" sz="4800" b="1" i="1" dirty="0"/>
              <a:t>well</a:t>
            </a:r>
            <a:r>
              <a:rPr lang="en-US" sz="4800" b="1" dirty="0"/>
              <a:t>?</a:t>
            </a:r>
          </a:p>
        </p:txBody>
      </p:sp>
      <p:sp>
        <p:nvSpPr>
          <p:cNvPr id="27" name="Rounded Rectangular Callout 17"/>
          <p:cNvSpPr/>
          <p:nvPr/>
        </p:nvSpPr>
        <p:spPr>
          <a:xfrm>
            <a:off x="304800" y="1104901"/>
            <a:ext cx="86868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2) They focused on His promises in Scripture</a:t>
            </a:r>
          </a:p>
        </p:txBody>
      </p:sp>
      <p:sp>
        <p:nvSpPr>
          <p:cNvPr id="18" name="Rounded Rectangular Callout 17"/>
          <p:cNvSpPr/>
          <p:nvPr/>
        </p:nvSpPr>
        <p:spPr>
          <a:xfrm>
            <a:off x="279400" y="1943101"/>
            <a:ext cx="87122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b="1" dirty="0"/>
              <a:t>3) Took initiative to do what they could do </a:t>
            </a:r>
          </a:p>
        </p:txBody>
      </p:sp>
      <p:sp>
        <p:nvSpPr>
          <p:cNvPr id="15" name="Rounded Rectangular Callout 17"/>
          <p:cNvSpPr/>
          <p:nvPr/>
        </p:nvSpPr>
        <p:spPr>
          <a:xfrm>
            <a:off x="1765967" y="2770554"/>
            <a:ext cx="5635872" cy="1191846"/>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Waiting on God is not the same as passive waiting</a:t>
            </a:r>
          </a:p>
        </p:txBody>
      </p:sp>
      <p:sp>
        <p:nvSpPr>
          <p:cNvPr id="21" name="Rounded Rectangular Callout 17"/>
          <p:cNvSpPr/>
          <p:nvPr/>
        </p:nvSpPr>
        <p:spPr>
          <a:xfrm>
            <a:off x="572963" y="4038600"/>
            <a:ext cx="7921872" cy="609600"/>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There’s usually not </a:t>
            </a:r>
            <a:r>
              <a:rPr lang="en-US" sz="3600" b="1" i="1" dirty="0"/>
              <a:t>nothing</a:t>
            </a:r>
            <a:r>
              <a:rPr lang="en-US" sz="3600" b="1" dirty="0"/>
              <a:t> we can do</a:t>
            </a:r>
          </a:p>
        </p:txBody>
      </p:sp>
      <p:sp>
        <p:nvSpPr>
          <p:cNvPr id="19" name="Rounded Rectangular Callout 17"/>
          <p:cNvSpPr/>
          <p:nvPr/>
        </p:nvSpPr>
        <p:spPr>
          <a:xfrm>
            <a:off x="304799" y="266702"/>
            <a:ext cx="8686799"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b="1" dirty="0"/>
              <a:t>1) They prayed</a:t>
            </a:r>
          </a:p>
        </p:txBody>
      </p:sp>
    </p:spTree>
    <p:extLst>
      <p:ext uri="{BB962C8B-B14F-4D97-AF65-F5344CB8AC3E}">
        <p14:creationId xmlns:p14="http://schemas.microsoft.com/office/powerpoint/2010/main" xmlns="" val="48357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group of people posing for the camera&#10;&#10;Description generated with very high confidence">
            <a:extLst>
              <a:ext uri="{FF2B5EF4-FFF2-40B4-BE49-F238E27FC236}">
                <a16:creationId xmlns:a16="http://schemas.microsoft.com/office/drawing/2014/main" xmlns="" id="{CE5A1E71-14C2-4AA4-B5BB-95D0DB05AFDC}"/>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28302" r="43737"/>
          <a:stretch/>
        </p:blipFill>
        <p:spPr>
          <a:xfrm>
            <a:off x="0" y="0"/>
            <a:ext cx="9146053" cy="5791200"/>
          </a:xfrm>
          <a:prstGeom prst="rect">
            <a:avLst/>
          </a:prstGeom>
        </p:spPr>
      </p:pic>
      <p:sp>
        <p:nvSpPr>
          <p:cNvPr id="16" name="Rounded Rectangular Callout 17"/>
          <p:cNvSpPr/>
          <p:nvPr/>
        </p:nvSpPr>
        <p:spPr>
          <a:xfrm>
            <a:off x="-228600" y="5562600"/>
            <a:ext cx="9525000" cy="12954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sucks.</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
        <p:nvSpPr>
          <p:cNvPr id="6" name="Rounded Rectangular Callout 17"/>
          <p:cNvSpPr/>
          <p:nvPr/>
        </p:nvSpPr>
        <p:spPr>
          <a:xfrm>
            <a:off x="-228600" y="5562599"/>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Why does God have us wait?</a:t>
            </a:r>
          </a:p>
        </p:txBody>
      </p:sp>
      <p:sp>
        <p:nvSpPr>
          <p:cNvPr id="9" name="Rounded Rectangular Callout 17"/>
          <p:cNvSpPr/>
          <p:nvPr/>
        </p:nvSpPr>
        <p:spPr>
          <a:xfrm>
            <a:off x="-228600" y="5562598"/>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is par for the course</a:t>
            </a:r>
          </a:p>
        </p:txBody>
      </p:sp>
      <p:sp>
        <p:nvSpPr>
          <p:cNvPr id="10" name="Rounded Rectangular Callout 17"/>
          <p:cNvSpPr/>
          <p:nvPr/>
        </p:nvSpPr>
        <p:spPr>
          <a:xfrm>
            <a:off x="-228601"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What does it mean to wait </a:t>
            </a:r>
            <a:r>
              <a:rPr lang="en-US" sz="4800" b="1" i="1" dirty="0"/>
              <a:t>well</a:t>
            </a:r>
            <a:r>
              <a:rPr lang="en-US" sz="4800" b="1" dirty="0"/>
              <a:t>?</a:t>
            </a:r>
          </a:p>
        </p:txBody>
      </p:sp>
      <p:sp>
        <p:nvSpPr>
          <p:cNvPr id="27" name="Rounded Rectangular Callout 17"/>
          <p:cNvSpPr/>
          <p:nvPr/>
        </p:nvSpPr>
        <p:spPr>
          <a:xfrm>
            <a:off x="304800" y="1104901"/>
            <a:ext cx="86868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2) They focused on His promises in Scripture</a:t>
            </a:r>
          </a:p>
        </p:txBody>
      </p:sp>
      <p:sp>
        <p:nvSpPr>
          <p:cNvPr id="18" name="Rounded Rectangular Callout 17"/>
          <p:cNvSpPr/>
          <p:nvPr/>
        </p:nvSpPr>
        <p:spPr>
          <a:xfrm>
            <a:off x="279400" y="1943101"/>
            <a:ext cx="87122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b="1" dirty="0"/>
              <a:t>3) Took initiative to do what they could do </a:t>
            </a:r>
          </a:p>
        </p:txBody>
      </p:sp>
      <p:sp>
        <p:nvSpPr>
          <p:cNvPr id="19" name="Rounded Rectangular Callout 17"/>
          <p:cNvSpPr/>
          <p:nvPr/>
        </p:nvSpPr>
        <p:spPr>
          <a:xfrm>
            <a:off x="304799" y="266702"/>
            <a:ext cx="8686799"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b="1" dirty="0"/>
              <a:t>1) They prayed</a:t>
            </a:r>
          </a:p>
        </p:txBody>
      </p:sp>
      <p:sp>
        <p:nvSpPr>
          <p:cNvPr id="20" name="Rounded Rectangular Callout 17"/>
          <p:cNvSpPr/>
          <p:nvPr/>
        </p:nvSpPr>
        <p:spPr>
          <a:xfrm>
            <a:off x="279400" y="2799373"/>
            <a:ext cx="87122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b="1" dirty="0"/>
              <a:t>4) </a:t>
            </a:r>
            <a:r>
              <a:rPr lang="en-US" sz="3600" b="1" i="1" dirty="0"/>
              <a:t>Active</a:t>
            </a:r>
            <a:r>
              <a:rPr lang="en-US" sz="3600" b="1" dirty="0"/>
              <a:t> waiting</a:t>
            </a:r>
          </a:p>
        </p:txBody>
      </p:sp>
    </p:spTree>
    <p:extLst>
      <p:ext uri="{BB962C8B-B14F-4D97-AF65-F5344CB8AC3E}">
        <p14:creationId xmlns:p14="http://schemas.microsoft.com/office/powerpoint/2010/main" xmlns="" val="4656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group of people posing for the camera&#10;&#10;Description generated with very high confidence">
            <a:extLst>
              <a:ext uri="{FF2B5EF4-FFF2-40B4-BE49-F238E27FC236}">
                <a16:creationId xmlns:a16="http://schemas.microsoft.com/office/drawing/2014/main" xmlns="" id="{CE5A1E71-14C2-4AA4-B5BB-95D0DB05AFDC}"/>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28302" r="43737"/>
          <a:stretch/>
        </p:blipFill>
        <p:spPr>
          <a:xfrm>
            <a:off x="0" y="0"/>
            <a:ext cx="9146053" cy="5791200"/>
          </a:xfrm>
          <a:prstGeom prst="rect">
            <a:avLst/>
          </a:prstGeom>
        </p:spPr>
      </p:pic>
      <p:sp>
        <p:nvSpPr>
          <p:cNvPr id="16" name="Rounded Rectangular Callout 17"/>
          <p:cNvSpPr/>
          <p:nvPr/>
        </p:nvSpPr>
        <p:spPr>
          <a:xfrm>
            <a:off x="-228600" y="5562600"/>
            <a:ext cx="9525000" cy="12954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sucks.</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
        <p:nvSpPr>
          <p:cNvPr id="6" name="Rounded Rectangular Callout 17"/>
          <p:cNvSpPr/>
          <p:nvPr/>
        </p:nvSpPr>
        <p:spPr>
          <a:xfrm>
            <a:off x="-228600" y="5562599"/>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Why does God have us wait?</a:t>
            </a:r>
          </a:p>
        </p:txBody>
      </p:sp>
      <p:sp>
        <p:nvSpPr>
          <p:cNvPr id="9" name="Rounded Rectangular Callout 17"/>
          <p:cNvSpPr/>
          <p:nvPr/>
        </p:nvSpPr>
        <p:spPr>
          <a:xfrm>
            <a:off x="-228600" y="5562598"/>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is par for the course</a:t>
            </a:r>
          </a:p>
        </p:txBody>
      </p:sp>
      <p:sp>
        <p:nvSpPr>
          <p:cNvPr id="10" name="Rounded Rectangular Callout 17"/>
          <p:cNvSpPr/>
          <p:nvPr/>
        </p:nvSpPr>
        <p:spPr>
          <a:xfrm>
            <a:off x="-228601"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What does it mean to wait </a:t>
            </a:r>
            <a:r>
              <a:rPr lang="en-US" sz="4800" b="1" i="1" dirty="0"/>
              <a:t>well</a:t>
            </a:r>
            <a:r>
              <a:rPr lang="en-US" sz="4800" b="1" dirty="0"/>
              <a:t>?</a:t>
            </a:r>
          </a:p>
        </p:txBody>
      </p:sp>
      <p:sp>
        <p:nvSpPr>
          <p:cNvPr id="27" name="Rounded Rectangular Callout 17"/>
          <p:cNvSpPr/>
          <p:nvPr/>
        </p:nvSpPr>
        <p:spPr>
          <a:xfrm>
            <a:off x="304800" y="1104901"/>
            <a:ext cx="86868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2) They focused on His promises in Scripture</a:t>
            </a:r>
          </a:p>
        </p:txBody>
      </p:sp>
      <p:sp>
        <p:nvSpPr>
          <p:cNvPr id="18" name="Rounded Rectangular Callout 17"/>
          <p:cNvSpPr/>
          <p:nvPr/>
        </p:nvSpPr>
        <p:spPr>
          <a:xfrm>
            <a:off x="279400" y="1943101"/>
            <a:ext cx="87122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b="1" dirty="0"/>
              <a:t>3) Took initiative to do what they could do </a:t>
            </a:r>
          </a:p>
        </p:txBody>
      </p:sp>
      <p:sp>
        <p:nvSpPr>
          <p:cNvPr id="19" name="Rounded Rectangular Callout 17"/>
          <p:cNvSpPr/>
          <p:nvPr/>
        </p:nvSpPr>
        <p:spPr>
          <a:xfrm>
            <a:off x="304799" y="266702"/>
            <a:ext cx="8686799"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b="1" dirty="0"/>
              <a:t>1) They prayed</a:t>
            </a:r>
          </a:p>
        </p:txBody>
      </p:sp>
      <p:sp>
        <p:nvSpPr>
          <p:cNvPr id="20" name="Rounded Rectangular Callout 17"/>
          <p:cNvSpPr/>
          <p:nvPr/>
        </p:nvSpPr>
        <p:spPr>
          <a:xfrm>
            <a:off x="279400" y="2799373"/>
            <a:ext cx="87122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b="1" dirty="0"/>
              <a:t>4) </a:t>
            </a:r>
            <a:r>
              <a:rPr lang="en-US" sz="3600" b="1" i="1" dirty="0"/>
              <a:t>Active</a:t>
            </a:r>
            <a:r>
              <a:rPr lang="en-US" sz="3600" b="1" dirty="0"/>
              <a:t> waiting</a:t>
            </a:r>
          </a:p>
        </p:txBody>
      </p:sp>
      <p:sp>
        <p:nvSpPr>
          <p:cNvPr id="15" name="Rounded Rectangular Callout 17">
            <a:extLst>
              <a:ext uri="{FF2B5EF4-FFF2-40B4-BE49-F238E27FC236}">
                <a16:creationId xmlns:a16="http://schemas.microsoft.com/office/drawing/2014/main" xmlns="" id="{B39EC86D-33DC-417F-884D-400F0B3C045F}"/>
              </a:ext>
            </a:extLst>
          </p:cNvPr>
          <p:cNvSpPr/>
          <p:nvPr/>
        </p:nvSpPr>
        <p:spPr>
          <a:xfrm>
            <a:off x="1371600" y="3429000"/>
            <a:ext cx="4608635" cy="609600"/>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Not rest or inaction…</a:t>
            </a:r>
          </a:p>
        </p:txBody>
      </p:sp>
    </p:spTree>
    <p:extLst>
      <p:ext uri="{BB962C8B-B14F-4D97-AF65-F5344CB8AC3E}">
        <p14:creationId xmlns:p14="http://schemas.microsoft.com/office/powerpoint/2010/main" xmlns="" val="4656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xmlns="" val="0"/>
              </a:ext>
            </a:extLst>
          </a:blip>
          <a:srcRect r="9775"/>
          <a:stretch/>
        </p:blipFill>
        <p:spPr>
          <a:xfrm>
            <a:off x="8791" y="0"/>
            <a:ext cx="9144000" cy="541031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64" y="-533401"/>
            <a:ext cx="9149863" cy="7046099"/>
          </a:xfrm>
          <a:prstGeom prst="rect">
            <a:avLst/>
          </a:prstGeom>
        </p:spPr>
      </p:pic>
      <p:sp>
        <p:nvSpPr>
          <p:cNvPr id="10" name="TextBox 9"/>
          <p:cNvSpPr txBox="1"/>
          <p:nvPr/>
        </p:nvSpPr>
        <p:spPr>
          <a:xfrm>
            <a:off x="-5864" y="4648200"/>
            <a:ext cx="9149864" cy="2209800"/>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Acts1:10 </a:t>
            </a:r>
            <a:r>
              <a:rPr lang="en-US" sz="3400" dirty="0"/>
              <a:t>And as they were gazing intently into the sky while He was going, behold, </a:t>
            </a:r>
            <a:r>
              <a:rPr lang="en-US" sz="3600" dirty="0"/>
              <a:t>two men in white clothing</a:t>
            </a:r>
            <a:r>
              <a:rPr lang="en-US" sz="3400" dirty="0"/>
              <a:t> stood beside them.</a:t>
            </a:r>
            <a:r>
              <a:rPr lang="en-US" sz="3400" b="1" baseline="30000" dirty="0"/>
              <a:t>11 </a:t>
            </a:r>
            <a:r>
              <a:rPr lang="en-US" sz="3400" dirty="0"/>
              <a:t>They also said, “Men of Galilee, why do you stand looking into the sky? </a:t>
            </a:r>
          </a:p>
        </p:txBody>
      </p:sp>
      <p:sp>
        <p:nvSpPr>
          <p:cNvPr id="9" name="TextBox 8"/>
          <p:cNvSpPr txBox="1"/>
          <p:nvPr/>
        </p:nvSpPr>
        <p:spPr>
          <a:xfrm>
            <a:off x="-14656" y="4648200"/>
            <a:ext cx="9149864" cy="2209800"/>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Acts1:10 </a:t>
            </a:r>
            <a:r>
              <a:rPr lang="en-US" sz="3400" dirty="0"/>
              <a:t>And as they were gazing intently into the sky while He was going, behold, two men in white clothing stood beside them.</a:t>
            </a:r>
            <a:r>
              <a:rPr lang="en-US" sz="3400" b="1" baseline="30000" dirty="0"/>
              <a:t>11 </a:t>
            </a:r>
            <a:r>
              <a:rPr lang="en-US" sz="3400" dirty="0"/>
              <a:t>They also said, </a:t>
            </a:r>
            <a:r>
              <a:rPr lang="en-US" sz="3400" b="1" u="sng" dirty="0">
                <a:solidFill>
                  <a:srgbClr val="002060"/>
                </a:solidFill>
              </a:rPr>
              <a:t>“Men of Galilee, why do you stand looking into the sky? </a:t>
            </a:r>
          </a:p>
        </p:txBody>
      </p:sp>
    </p:spTree>
    <p:extLst>
      <p:ext uri="{BB962C8B-B14F-4D97-AF65-F5344CB8AC3E}">
        <p14:creationId xmlns:p14="http://schemas.microsoft.com/office/powerpoint/2010/main" xmlns="" val="1347550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group of people posing for the camera&#10;&#10;Description generated with very high confidence">
            <a:extLst>
              <a:ext uri="{FF2B5EF4-FFF2-40B4-BE49-F238E27FC236}">
                <a16:creationId xmlns:a16="http://schemas.microsoft.com/office/drawing/2014/main" xmlns="" id="{CE5A1E71-14C2-4AA4-B5BB-95D0DB05AFDC}"/>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28302" r="43737"/>
          <a:stretch/>
        </p:blipFill>
        <p:spPr>
          <a:xfrm>
            <a:off x="0" y="0"/>
            <a:ext cx="9146053" cy="5791200"/>
          </a:xfrm>
          <a:prstGeom prst="rect">
            <a:avLst/>
          </a:prstGeom>
        </p:spPr>
      </p:pic>
      <p:sp>
        <p:nvSpPr>
          <p:cNvPr id="16" name="Rounded Rectangular Callout 17"/>
          <p:cNvSpPr/>
          <p:nvPr/>
        </p:nvSpPr>
        <p:spPr>
          <a:xfrm>
            <a:off x="-228600" y="5562600"/>
            <a:ext cx="9525000" cy="12954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sucks.</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
        <p:nvSpPr>
          <p:cNvPr id="6" name="Rounded Rectangular Callout 17"/>
          <p:cNvSpPr/>
          <p:nvPr/>
        </p:nvSpPr>
        <p:spPr>
          <a:xfrm>
            <a:off x="-228600" y="5562599"/>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Why does God have us wait?</a:t>
            </a:r>
          </a:p>
        </p:txBody>
      </p:sp>
      <p:sp>
        <p:nvSpPr>
          <p:cNvPr id="9" name="Rounded Rectangular Callout 17"/>
          <p:cNvSpPr/>
          <p:nvPr/>
        </p:nvSpPr>
        <p:spPr>
          <a:xfrm>
            <a:off x="-228600" y="5562598"/>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is par for the course</a:t>
            </a:r>
          </a:p>
        </p:txBody>
      </p:sp>
      <p:sp>
        <p:nvSpPr>
          <p:cNvPr id="10" name="Rounded Rectangular Callout 17"/>
          <p:cNvSpPr/>
          <p:nvPr/>
        </p:nvSpPr>
        <p:spPr>
          <a:xfrm>
            <a:off x="-228601"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What does it mean to wait </a:t>
            </a:r>
            <a:r>
              <a:rPr lang="en-US" sz="4800" b="1" i="1" dirty="0"/>
              <a:t>well</a:t>
            </a:r>
            <a:r>
              <a:rPr lang="en-US" sz="4800" b="1" dirty="0"/>
              <a:t>?</a:t>
            </a:r>
          </a:p>
        </p:txBody>
      </p:sp>
      <p:sp>
        <p:nvSpPr>
          <p:cNvPr id="27" name="Rounded Rectangular Callout 17"/>
          <p:cNvSpPr/>
          <p:nvPr/>
        </p:nvSpPr>
        <p:spPr>
          <a:xfrm>
            <a:off x="304800" y="1104901"/>
            <a:ext cx="86868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2) They focused on His promises in Scripture</a:t>
            </a:r>
          </a:p>
        </p:txBody>
      </p:sp>
      <p:sp>
        <p:nvSpPr>
          <p:cNvPr id="18" name="Rounded Rectangular Callout 17"/>
          <p:cNvSpPr/>
          <p:nvPr/>
        </p:nvSpPr>
        <p:spPr>
          <a:xfrm>
            <a:off x="279400" y="1943101"/>
            <a:ext cx="87122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b="1" dirty="0"/>
              <a:t>3) Took initiative to do what they could do </a:t>
            </a:r>
          </a:p>
        </p:txBody>
      </p:sp>
      <p:sp>
        <p:nvSpPr>
          <p:cNvPr id="19" name="Rounded Rectangular Callout 17"/>
          <p:cNvSpPr/>
          <p:nvPr/>
        </p:nvSpPr>
        <p:spPr>
          <a:xfrm>
            <a:off x="304799" y="266702"/>
            <a:ext cx="8686799"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b="1" dirty="0"/>
              <a:t>1) They prayed</a:t>
            </a:r>
          </a:p>
        </p:txBody>
      </p:sp>
      <p:sp>
        <p:nvSpPr>
          <p:cNvPr id="20" name="Rounded Rectangular Callout 17"/>
          <p:cNvSpPr/>
          <p:nvPr/>
        </p:nvSpPr>
        <p:spPr>
          <a:xfrm>
            <a:off x="279400" y="2799373"/>
            <a:ext cx="87122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b="1" dirty="0"/>
              <a:t>4) </a:t>
            </a:r>
            <a:r>
              <a:rPr lang="en-US" sz="3600" b="1" i="1" dirty="0"/>
              <a:t>Active</a:t>
            </a:r>
            <a:r>
              <a:rPr lang="en-US" sz="3600" b="1" dirty="0"/>
              <a:t> waiting</a:t>
            </a:r>
          </a:p>
        </p:txBody>
      </p:sp>
      <p:sp>
        <p:nvSpPr>
          <p:cNvPr id="15" name="Rounded Rectangular Callout 17">
            <a:extLst>
              <a:ext uri="{FF2B5EF4-FFF2-40B4-BE49-F238E27FC236}">
                <a16:creationId xmlns:a16="http://schemas.microsoft.com/office/drawing/2014/main" xmlns="" id="{B39EC86D-33DC-417F-884D-400F0B3C045F}"/>
              </a:ext>
            </a:extLst>
          </p:cNvPr>
          <p:cNvSpPr/>
          <p:nvPr/>
        </p:nvSpPr>
        <p:spPr>
          <a:xfrm>
            <a:off x="1371600" y="3429000"/>
            <a:ext cx="4608635" cy="609600"/>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Not rest or inaction…</a:t>
            </a:r>
          </a:p>
        </p:txBody>
      </p:sp>
      <p:sp>
        <p:nvSpPr>
          <p:cNvPr id="21" name="Rounded Rectangular Callout 17">
            <a:extLst>
              <a:ext uri="{FF2B5EF4-FFF2-40B4-BE49-F238E27FC236}">
                <a16:creationId xmlns:a16="http://schemas.microsoft.com/office/drawing/2014/main" xmlns="" id="{E9E104C9-89A8-4A50-806D-5A12009A1906}"/>
              </a:ext>
            </a:extLst>
          </p:cNvPr>
          <p:cNvSpPr/>
          <p:nvPr/>
        </p:nvSpPr>
        <p:spPr>
          <a:xfrm>
            <a:off x="1831728" y="4038600"/>
            <a:ext cx="7312272" cy="1066800"/>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Waiting that is attentive to God, that includes and cultivates </a:t>
            </a:r>
            <a:r>
              <a:rPr lang="en-US" sz="3600" b="1" i="1" dirty="0"/>
              <a:t>readiness</a:t>
            </a:r>
          </a:p>
        </p:txBody>
      </p:sp>
    </p:spTree>
    <p:extLst>
      <p:ext uri="{BB962C8B-B14F-4D97-AF65-F5344CB8AC3E}">
        <p14:creationId xmlns:p14="http://schemas.microsoft.com/office/powerpoint/2010/main" xmlns="" val="4656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5" grpId="0" animBg="1"/>
      <p:bldP spid="2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group of people posing for the camera&#10;&#10;Description generated with very high confidence">
            <a:extLst>
              <a:ext uri="{FF2B5EF4-FFF2-40B4-BE49-F238E27FC236}">
                <a16:creationId xmlns:a16="http://schemas.microsoft.com/office/drawing/2014/main" xmlns="" id="{CE5A1E71-14C2-4AA4-B5BB-95D0DB05AFDC}"/>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28302" r="43737"/>
          <a:stretch/>
        </p:blipFill>
        <p:spPr>
          <a:xfrm>
            <a:off x="0" y="0"/>
            <a:ext cx="9146053" cy="5791200"/>
          </a:xfrm>
          <a:prstGeom prst="rect">
            <a:avLst/>
          </a:prstGeom>
        </p:spPr>
      </p:pic>
      <p:sp>
        <p:nvSpPr>
          <p:cNvPr id="16" name="Rounded Rectangular Callout 17"/>
          <p:cNvSpPr/>
          <p:nvPr/>
        </p:nvSpPr>
        <p:spPr>
          <a:xfrm>
            <a:off x="-228600" y="5562600"/>
            <a:ext cx="9525000" cy="12954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sucks.</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
        <p:nvSpPr>
          <p:cNvPr id="6" name="Rounded Rectangular Callout 17"/>
          <p:cNvSpPr/>
          <p:nvPr/>
        </p:nvSpPr>
        <p:spPr>
          <a:xfrm>
            <a:off x="-228600" y="5562599"/>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Why does God have us wait?</a:t>
            </a:r>
          </a:p>
        </p:txBody>
      </p:sp>
      <p:sp>
        <p:nvSpPr>
          <p:cNvPr id="9" name="Rounded Rectangular Callout 17"/>
          <p:cNvSpPr/>
          <p:nvPr/>
        </p:nvSpPr>
        <p:spPr>
          <a:xfrm>
            <a:off x="-228600" y="5562598"/>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is par for the course</a:t>
            </a:r>
          </a:p>
        </p:txBody>
      </p:sp>
      <p:sp>
        <p:nvSpPr>
          <p:cNvPr id="10" name="Rounded Rectangular Callout 17"/>
          <p:cNvSpPr/>
          <p:nvPr/>
        </p:nvSpPr>
        <p:spPr>
          <a:xfrm>
            <a:off x="-228601"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What does it mean to wait </a:t>
            </a:r>
            <a:r>
              <a:rPr lang="en-US" sz="4800" b="1" i="1" dirty="0"/>
              <a:t>well</a:t>
            </a:r>
            <a:r>
              <a:rPr lang="en-US" sz="4800" b="1" dirty="0"/>
              <a:t>?</a:t>
            </a:r>
          </a:p>
        </p:txBody>
      </p:sp>
      <p:sp>
        <p:nvSpPr>
          <p:cNvPr id="27" name="Rounded Rectangular Callout 17"/>
          <p:cNvSpPr/>
          <p:nvPr/>
        </p:nvSpPr>
        <p:spPr>
          <a:xfrm>
            <a:off x="304800" y="1104901"/>
            <a:ext cx="86868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2) They focused on His promises in Scripture</a:t>
            </a:r>
          </a:p>
        </p:txBody>
      </p:sp>
      <p:sp>
        <p:nvSpPr>
          <p:cNvPr id="18" name="Rounded Rectangular Callout 17"/>
          <p:cNvSpPr/>
          <p:nvPr/>
        </p:nvSpPr>
        <p:spPr>
          <a:xfrm>
            <a:off x="279400" y="1943101"/>
            <a:ext cx="87122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b="1" dirty="0"/>
              <a:t>3) Took initiative to do what they could do </a:t>
            </a:r>
          </a:p>
        </p:txBody>
      </p:sp>
      <p:sp>
        <p:nvSpPr>
          <p:cNvPr id="19" name="Rounded Rectangular Callout 17"/>
          <p:cNvSpPr/>
          <p:nvPr/>
        </p:nvSpPr>
        <p:spPr>
          <a:xfrm>
            <a:off x="304799" y="266702"/>
            <a:ext cx="8686799"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b="1" dirty="0"/>
              <a:t>1) They prayed</a:t>
            </a:r>
          </a:p>
        </p:txBody>
      </p:sp>
      <p:sp>
        <p:nvSpPr>
          <p:cNvPr id="20" name="Rounded Rectangular Callout 17"/>
          <p:cNvSpPr/>
          <p:nvPr/>
        </p:nvSpPr>
        <p:spPr>
          <a:xfrm>
            <a:off x="279400" y="2799373"/>
            <a:ext cx="87122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b="1" dirty="0"/>
              <a:t>4) </a:t>
            </a:r>
            <a:r>
              <a:rPr lang="en-US" sz="3600" b="1" i="1" dirty="0"/>
              <a:t>Active</a:t>
            </a:r>
            <a:r>
              <a:rPr lang="en-US" sz="3600" b="1" dirty="0"/>
              <a:t> waiting</a:t>
            </a:r>
          </a:p>
        </p:txBody>
      </p:sp>
      <p:sp>
        <p:nvSpPr>
          <p:cNvPr id="15" name="Rounded Rectangular Callout 17">
            <a:extLst>
              <a:ext uri="{FF2B5EF4-FFF2-40B4-BE49-F238E27FC236}">
                <a16:creationId xmlns:a16="http://schemas.microsoft.com/office/drawing/2014/main" xmlns="" id="{B39EC86D-33DC-417F-884D-400F0B3C045F}"/>
              </a:ext>
            </a:extLst>
          </p:cNvPr>
          <p:cNvSpPr/>
          <p:nvPr/>
        </p:nvSpPr>
        <p:spPr>
          <a:xfrm>
            <a:off x="1371600" y="3429000"/>
            <a:ext cx="4608635" cy="609600"/>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Not rest or inaction…</a:t>
            </a:r>
          </a:p>
        </p:txBody>
      </p:sp>
      <p:sp>
        <p:nvSpPr>
          <p:cNvPr id="21" name="Rounded Rectangular Callout 17">
            <a:extLst>
              <a:ext uri="{FF2B5EF4-FFF2-40B4-BE49-F238E27FC236}">
                <a16:creationId xmlns:a16="http://schemas.microsoft.com/office/drawing/2014/main" xmlns="" id="{E9E104C9-89A8-4A50-806D-5A12009A1906}"/>
              </a:ext>
            </a:extLst>
          </p:cNvPr>
          <p:cNvSpPr/>
          <p:nvPr/>
        </p:nvSpPr>
        <p:spPr>
          <a:xfrm>
            <a:off x="1831728" y="4038600"/>
            <a:ext cx="7312272" cy="1066800"/>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Waiting that is attentive to God, that includes and cultivates </a:t>
            </a:r>
            <a:r>
              <a:rPr lang="en-US" sz="3600" b="1" i="1" dirty="0"/>
              <a:t>readiness</a:t>
            </a:r>
          </a:p>
        </p:txBody>
      </p:sp>
      <p:sp>
        <p:nvSpPr>
          <p:cNvPr id="14" name="Rounded Rectangular Callout 17">
            <a:extLst>
              <a:ext uri="{FF2B5EF4-FFF2-40B4-BE49-F238E27FC236}">
                <a16:creationId xmlns:a16="http://schemas.microsoft.com/office/drawing/2014/main" xmlns="" id="{AEE207B6-C2CA-4A14-BF67-2D7C2E507CDE}"/>
              </a:ext>
            </a:extLst>
          </p:cNvPr>
          <p:cNvSpPr/>
          <p:nvPr/>
        </p:nvSpPr>
        <p:spPr>
          <a:xfrm>
            <a:off x="3200400" y="5105400"/>
            <a:ext cx="5791200" cy="685800"/>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Waiting on God is hard work.</a:t>
            </a:r>
            <a:endParaRPr lang="en-US" sz="3600" b="1" i="1" dirty="0"/>
          </a:p>
        </p:txBody>
      </p:sp>
    </p:spTree>
    <p:extLst>
      <p:ext uri="{BB962C8B-B14F-4D97-AF65-F5344CB8AC3E}">
        <p14:creationId xmlns:p14="http://schemas.microsoft.com/office/powerpoint/2010/main" xmlns="" val="4656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5" grpId="0" animBg="1"/>
      <p:bldP spid="21" grpId="0" animBg="1"/>
      <p:bldP spid="1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group of people posing for the camera&#10;&#10;Description generated with very high confidence">
            <a:extLst>
              <a:ext uri="{FF2B5EF4-FFF2-40B4-BE49-F238E27FC236}">
                <a16:creationId xmlns:a16="http://schemas.microsoft.com/office/drawing/2014/main" xmlns="" id="{CE5A1E71-14C2-4AA4-B5BB-95D0DB05AFDC}"/>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28302" r="43737"/>
          <a:stretch/>
        </p:blipFill>
        <p:spPr>
          <a:xfrm>
            <a:off x="0" y="0"/>
            <a:ext cx="9146053" cy="5791200"/>
          </a:xfrm>
          <a:prstGeom prst="rect">
            <a:avLst/>
          </a:prstGeom>
        </p:spPr>
      </p:pic>
      <p:sp>
        <p:nvSpPr>
          <p:cNvPr id="16" name="Rounded Rectangular Callout 17"/>
          <p:cNvSpPr/>
          <p:nvPr/>
        </p:nvSpPr>
        <p:spPr>
          <a:xfrm>
            <a:off x="-228600" y="5562600"/>
            <a:ext cx="9525000" cy="12954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sucks.</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
        <p:nvSpPr>
          <p:cNvPr id="6" name="Rounded Rectangular Callout 17"/>
          <p:cNvSpPr/>
          <p:nvPr/>
        </p:nvSpPr>
        <p:spPr>
          <a:xfrm>
            <a:off x="-228600" y="5562599"/>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Why does God have us wait?</a:t>
            </a:r>
          </a:p>
        </p:txBody>
      </p:sp>
      <p:sp>
        <p:nvSpPr>
          <p:cNvPr id="9" name="Rounded Rectangular Callout 17"/>
          <p:cNvSpPr/>
          <p:nvPr/>
        </p:nvSpPr>
        <p:spPr>
          <a:xfrm>
            <a:off x="-228600" y="5562598"/>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is par for the course</a:t>
            </a:r>
          </a:p>
        </p:txBody>
      </p:sp>
      <p:sp>
        <p:nvSpPr>
          <p:cNvPr id="10" name="Rounded Rectangular Callout 17"/>
          <p:cNvSpPr/>
          <p:nvPr/>
        </p:nvSpPr>
        <p:spPr>
          <a:xfrm>
            <a:off x="-228601"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What does it mean to wait </a:t>
            </a:r>
            <a:r>
              <a:rPr lang="en-US" sz="4800" b="1" i="1" dirty="0"/>
              <a:t>well</a:t>
            </a:r>
            <a:r>
              <a:rPr lang="en-US" sz="4800" b="1" dirty="0"/>
              <a:t>?</a:t>
            </a:r>
          </a:p>
        </p:txBody>
      </p:sp>
      <p:sp>
        <p:nvSpPr>
          <p:cNvPr id="27" name="Rounded Rectangular Callout 17"/>
          <p:cNvSpPr/>
          <p:nvPr/>
        </p:nvSpPr>
        <p:spPr>
          <a:xfrm>
            <a:off x="304800" y="1104901"/>
            <a:ext cx="86868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2) They focused on His promises in Scripture</a:t>
            </a:r>
          </a:p>
        </p:txBody>
      </p:sp>
      <p:sp>
        <p:nvSpPr>
          <p:cNvPr id="18" name="Rounded Rectangular Callout 17"/>
          <p:cNvSpPr/>
          <p:nvPr/>
        </p:nvSpPr>
        <p:spPr>
          <a:xfrm>
            <a:off x="279400" y="1943101"/>
            <a:ext cx="87122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b="1" dirty="0"/>
              <a:t>3) Took initiative to do what they could do </a:t>
            </a:r>
          </a:p>
        </p:txBody>
      </p:sp>
      <p:sp>
        <p:nvSpPr>
          <p:cNvPr id="19" name="Rounded Rectangular Callout 17"/>
          <p:cNvSpPr/>
          <p:nvPr/>
        </p:nvSpPr>
        <p:spPr>
          <a:xfrm>
            <a:off x="304799" y="266702"/>
            <a:ext cx="8686799"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b="1" dirty="0"/>
              <a:t>1) They prayed</a:t>
            </a:r>
          </a:p>
        </p:txBody>
      </p:sp>
      <p:sp>
        <p:nvSpPr>
          <p:cNvPr id="20" name="Rounded Rectangular Callout 17"/>
          <p:cNvSpPr/>
          <p:nvPr/>
        </p:nvSpPr>
        <p:spPr>
          <a:xfrm>
            <a:off x="279400" y="2799373"/>
            <a:ext cx="87122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b="1" dirty="0"/>
              <a:t>4) </a:t>
            </a:r>
            <a:r>
              <a:rPr lang="en-US" sz="3600" b="1" i="1" dirty="0"/>
              <a:t>Active</a:t>
            </a:r>
            <a:r>
              <a:rPr lang="en-US" sz="3600" b="1" dirty="0"/>
              <a:t> waiting</a:t>
            </a:r>
          </a:p>
        </p:txBody>
      </p:sp>
      <p:pic>
        <p:nvPicPr>
          <p:cNvPr id="14" name="Picture 13">
            <a:extLst>
              <a:ext uri="{FF2B5EF4-FFF2-40B4-BE49-F238E27FC236}">
                <a16:creationId xmlns:a16="http://schemas.microsoft.com/office/drawing/2014/main" xmlns="" id="{BC5A5B13-5A75-4E6A-BFB9-0B1310ED5CA5}"/>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8600" y="0"/>
            <a:ext cx="5280596" cy="4038600"/>
          </a:xfrm>
          <a:prstGeom prst="rect">
            <a:avLst/>
          </a:prstGeom>
        </p:spPr>
      </p:pic>
      <p:sp>
        <p:nvSpPr>
          <p:cNvPr id="25" name="Rounded Rectangular Callout 17">
            <a:extLst>
              <a:ext uri="{FF2B5EF4-FFF2-40B4-BE49-F238E27FC236}">
                <a16:creationId xmlns:a16="http://schemas.microsoft.com/office/drawing/2014/main" xmlns="" id="{4C3B914F-6B97-4A13-9982-2168A25C0D79}"/>
              </a:ext>
            </a:extLst>
          </p:cNvPr>
          <p:cNvSpPr/>
          <p:nvPr/>
        </p:nvSpPr>
        <p:spPr>
          <a:xfrm>
            <a:off x="1371600" y="3429000"/>
            <a:ext cx="4608635" cy="609600"/>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Not rest or inaction…</a:t>
            </a:r>
          </a:p>
        </p:txBody>
      </p:sp>
      <p:sp>
        <p:nvSpPr>
          <p:cNvPr id="26" name="Rounded Rectangular Callout 17">
            <a:extLst>
              <a:ext uri="{FF2B5EF4-FFF2-40B4-BE49-F238E27FC236}">
                <a16:creationId xmlns:a16="http://schemas.microsoft.com/office/drawing/2014/main" xmlns="" id="{D963AECE-63D3-457A-82E1-9B0626542421}"/>
              </a:ext>
            </a:extLst>
          </p:cNvPr>
          <p:cNvSpPr/>
          <p:nvPr/>
        </p:nvSpPr>
        <p:spPr>
          <a:xfrm>
            <a:off x="1831728" y="4038600"/>
            <a:ext cx="7312272" cy="1066800"/>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Waiting that is attentive to God, that includes and cultivates </a:t>
            </a:r>
            <a:r>
              <a:rPr lang="en-US" sz="3600" b="1" i="1" dirty="0"/>
              <a:t>readiness</a:t>
            </a:r>
          </a:p>
        </p:txBody>
      </p:sp>
      <p:sp>
        <p:nvSpPr>
          <p:cNvPr id="29" name="Rounded Rectangular Callout 17">
            <a:extLst>
              <a:ext uri="{FF2B5EF4-FFF2-40B4-BE49-F238E27FC236}">
                <a16:creationId xmlns:a16="http://schemas.microsoft.com/office/drawing/2014/main" xmlns="" id="{95803370-41EC-41C7-8249-219AC1485DC6}"/>
              </a:ext>
            </a:extLst>
          </p:cNvPr>
          <p:cNvSpPr/>
          <p:nvPr/>
        </p:nvSpPr>
        <p:spPr>
          <a:xfrm>
            <a:off x="3200400" y="5105400"/>
            <a:ext cx="5791200" cy="685800"/>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Waiting on God is hard work.</a:t>
            </a:r>
            <a:endParaRPr lang="en-US" sz="3600" b="1" i="1" dirty="0"/>
          </a:p>
        </p:txBody>
      </p:sp>
    </p:spTree>
    <p:extLst>
      <p:ext uri="{BB962C8B-B14F-4D97-AF65-F5344CB8AC3E}">
        <p14:creationId xmlns:p14="http://schemas.microsoft.com/office/powerpoint/2010/main" xmlns="" val="78755540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group of people posing for the camera&#10;&#10;Description generated with very high confidence">
            <a:extLst>
              <a:ext uri="{FF2B5EF4-FFF2-40B4-BE49-F238E27FC236}">
                <a16:creationId xmlns:a16="http://schemas.microsoft.com/office/drawing/2014/main" xmlns="" id="{CE5A1E71-14C2-4AA4-B5BB-95D0DB05AFDC}"/>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28302" r="43737"/>
          <a:stretch/>
        </p:blipFill>
        <p:spPr>
          <a:xfrm>
            <a:off x="0" y="0"/>
            <a:ext cx="9146053" cy="5791200"/>
          </a:xfrm>
          <a:prstGeom prst="rect">
            <a:avLst/>
          </a:prstGeom>
        </p:spPr>
      </p:pic>
      <p:sp>
        <p:nvSpPr>
          <p:cNvPr id="16" name="Rounded Rectangular Callout 17"/>
          <p:cNvSpPr/>
          <p:nvPr/>
        </p:nvSpPr>
        <p:spPr>
          <a:xfrm>
            <a:off x="-228600" y="5562600"/>
            <a:ext cx="9525000" cy="12954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sucks.</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
        <p:nvSpPr>
          <p:cNvPr id="6" name="Rounded Rectangular Callout 17"/>
          <p:cNvSpPr/>
          <p:nvPr/>
        </p:nvSpPr>
        <p:spPr>
          <a:xfrm>
            <a:off x="-228600" y="5562599"/>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Why does God have us wait?</a:t>
            </a:r>
          </a:p>
        </p:txBody>
      </p:sp>
      <p:sp>
        <p:nvSpPr>
          <p:cNvPr id="9" name="Rounded Rectangular Callout 17"/>
          <p:cNvSpPr/>
          <p:nvPr/>
        </p:nvSpPr>
        <p:spPr>
          <a:xfrm>
            <a:off x="-228600" y="5562598"/>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is par for the course</a:t>
            </a:r>
          </a:p>
        </p:txBody>
      </p:sp>
      <p:sp>
        <p:nvSpPr>
          <p:cNvPr id="10" name="Rounded Rectangular Callout 17"/>
          <p:cNvSpPr/>
          <p:nvPr/>
        </p:nvSpPr>
        <p:spPr>
          <a:xfrm>
            <a:off x="-228601"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What does it mean to wait </a:t>
            </a:r>
            <a:r>
              <a:rPr lang="en-US" sz="4800" b="1" i="1" dirty="0"/>
              <a:t>well</a:t>
            </a:r>
            <a:r>
              <a:rPr lang="en-US" sz="4800" b="1" dirty="0"/>
              <a:t>?</a:t>
            </a:r>
          </a:p>
        </p:txBody>
      </p:sp>
      <p:sp>
        <p:nvSpPr>
          <p:cNvPr id="27" name="Rounded Rectangular Callout 17"/>
          <p:cNvSpPr/>
          <p:nvPr/>
        </p:nvSpPr>
        <p:spPr>
          <a:xfrm>
            <a:off x="304800" y="1104901"/>
            <a:ext cx="86868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2) They focused on His promises in Scripture</a:t>
            </a:r>
          </a:p>
        </p:txBody>
      </p:sp>
      <p:sp>
        <p:nvSpPr>
          <p:cNvPr id="18" name="Rounded Rectangular Callout 17"/>
          <p:cNvSpPr/>
          <p:nvPr/>
        </p:nvSpPr>
        <p:spPr>
          <a:xfrm>
            <a:off x="279400" y="1943101"/>
            <a:ext cx="87122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b="1" dirty="0"/>
              <a:t>3) Took initiative to do what they could do </a:t>
            </a:r>
          </a:p>
        </p:txBody>
      </p:sp>
      <p:sp>
        <p:nvSpPr>
          <p:cNvPr id="19" name="Rounded Rectangular Callout 17"/>
          <p:cNvSpPr/>
          <p:nvPr/>
        </p:nvSpPr>
        <p:spPr>
          <a:xfrm>
            <a:off x="304799" y="266702"/>
            <a:ext cx="8686799"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b="1" dirty="0"/>
              <a:t>1) They prayed</a:t>
            </a:r>
          </a:p>
        </p:txBody>
      </p:sp>
      <p:sp>
        <p:nvSpPr>
          <p:cNvPr id="20" name="Rounded Rectangular Callout 17"/>
          <p:cNvSpPr/>
          <p:nvPr/>
        </p:nvSpPr>
        <p:spPr>
          <a:xfrm>
            <a:off x="279400" y="2799373"/>
            <a:ext cx="87122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b="1" dirty="0"/>
              <a:t>4) </a:t>
            </a:r>
            <a:r>
              <a:rPr lang="en-US" sz="3600" b="1" i="1" dirty="0"/>
              <a:t>Active</a:t>
            </a:r>
            <a:r>
              <a:rPr lang="en-US" sz="3600" b="1" dirty="0"/>
              <a:t> waiting</a:t>
            </a:r>
          </a:p>
        </p:txBody>
      </p:sp>
      <p:pic>
        <p:nvPicPr>
          <p:cNvPr id="14" name="Picture 13">
            <a:extLst>
              <a:ext uri="{FF2B5EF4-FFF2-40B4-BE49-F238E27FC236}">
                <a16:creationId xmlns:a16="http://schemas.microsoft.com/office/drawing/2014/main" xmlns="" id="{BC5A5B13-5A75-4E6A-BFB9-0B1310ED5CA5}"/>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8600" y="0"/>
            <a:ext cx="5280596" cy="4038600"/>
          </a:xfrm>
          <a:prstGeom prst="rect">
            <a:avLst/>
          </a:prstGeom>
        </p:spPr>
      </p:pic>
      <p:pic>
        <p:nvPicPr>
          <p:cNvPr id="24" name="Picture 23" descr="A picture containing outdoor, sky, sport&#10;&#10;Description generated with very high confidence">
            <a:extLst>
              <a:ext uri="{FF2B5EF4-FFF2-40B4-BE49-F238E27FC236}">
                <a16:creationId xmlns:a16="http://schemas.microsoft.com/office/drawing/2014/main" xmlns="" id="{C0341D90-6B20-4B97-A344-0B3BB4538AC1}"/>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800600" y="15240"/>
            <a:ext cx="6884126" cy="3886200"/>
          </a:xfrm>
          <a:prstGeom prst="rect">
            <a:avLst/>
          </a:prstGeom>
        </p:spPr>
      </p:pic>
      <p:sp>
        <p:nvSpPr>
          <p:cNvPr id="25" name="Rounded Rectangular Callout 17">
            <a:extLst>
              <a:ext uri="{FF2B5EF4-FFF2-40B4-BE49-F238E27FC236}">
                <a16:creationId xmlns:a16="http://schemas.microsoft.com/office/drawing/2014/main" xmlns="" id="{4C3B914F-6B97-4A13-9982-2168A25C0D79}"/>
              </a:ext>
            </a:extLst>
          </p:cNvPr>
          <p:cNvSpPr/>
          <p:nvPr/>
        </p:nvSpPr>
        <p:spPr>
          <a:xfrm>
            <a:off x="1371600" y="3429000"/>
            <a:ext cx="4608635" cy="609600"/>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Not rest or inaction…</a:t>
            </a:r>
          </a:p>
        </p:txBody>
      </p:sp>
      <p:sp>
        <p:nvSpPr>
          <p:cNvPr id="26" name="Rounded Rectangular Callout 17">
            <a:extLst>
              <a:ext uri="{FF2B5EF4-FFF2-40B4-BE49-F238E27FC236}">
                <a16:creationId xmlns:a16="http://schemas.microsoft.com/office/drawing/2014/main" xmlns="" id="{D963AECE-63D3-457A-82E1-9B0626542421}"/>
              </a:ext>
            </a:extLst>
          </p:cNvPr>
          <p:cNvSpPr/>
          <p:nvPr/>
        </p:nvSpPr>
        <p:spPr>
          <a:xfrm>
            <a:off x="1831728" y="4038600"/>
            <a:ext cx="7312272" cy="1066800"/>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Waiting that is attentive to God, that includes and cultivates </a:t>
            </a:r>
            <a:r>
              <a:rPr lang="en-US" sz="3600" b="1" i="1" dirty="0"/>
              <a:t>readiness</a:t>
            </a:r>
          </a:p>
        </p:txBody>
      </p:sp>
      <p:sp>
        <p:nvSpPr>
          <p:cNvPr id="29" name="Rounded Rectangular Callout 17">
            <a:extLst>
              <a:ext uri="{FF2B5EF4-FFF2-40B4-BE49-F238E27FC236}">
                <a16:creationId xmlns:a16="http://schemas.microsoft.com/office/drawing/2014/main" xmlns="" id="{95803370-41EC-41C7-8249-219AC1485DC6}"/>
              </a:ext>
            </a:extLst>
          </p:cNvPr>
          <p:cNvSpPr/>
          <p:nvPr/>
        </p:nvSpPr>
        <p:spPr>
          <a:xfrm>
            <a:off x="3200400" y="5105400"/>
            <a:ext cx="5791200" cy="685800"/>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Waiting on God is hard work.</a:t>
            </a:r>
            <a:endParaRPr lang="en-US" sz="3600" b="1" i="1" dirty="0"/>
          </a:p>
        </p:txBody>
      </p:sp>
    </p:spTree>
    <p:extLst>
      <p:ext uri="{BB962C8B-B14F-4D97-AF65-F5344CB8AC3E}">
        <p14:creationId xmlns:p14="http://schemas.microsoft.com/office/powerpoint/2010/main" xmlns="" val="78755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foustb\Desktop\IMG_9598named copy.jpg"/>
          <p:cNvPicPr>
            <a:picLocks noChangeAspect="1" noChangeArrowheads="1"/>
          </p:cNvPicPr>
          <p:nvPr/>
        </p:nvPicPr>
        <p:blipFill>
          <a:blip r:embed="rId2" cstate="print"/>
          <a:srcRect/>
          <a:stretch>
            <a:fillRect/>
          </a:stretch>
        </p:blipFill>
        <p:spPr bwMode="auto">
          <a:xfrm>
            <a:off x="-5718" y="762000"/>
            <a:ext cx="9149718" cy="6096000"/>
          </a:xfrm>
          <a:prstGeom prst="rect">
            <a:avLst/>
          </a:prstGeom>
          <a:noFill/>
        </p:spPr>
      </p:pic>
      <p:sp>
        <p:nvSpPr>
          <p:cNvPr id="2" name="Rounded Rectangular Callout 1"/>
          <p:cNvSpPr/>
          <p:nvPr/>
        </p:nvSpPr>
        <p:spPr>
          <a:xfrm>
            <a:off x="0" y="76200"/>
            <a:ext cx="9144000"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t>“Keep in Step with the Spirit” </a:t>
            </a:r>
            <a:endParaRPr lang="en-US" sz="4400" b="1" i="1" dirty="0"/>
          </a:p>
        </p:txBody>
      </p:sp>
    </p:spTree>
    <p:extLst>
      <p:ext uri="{BB962C8B-B14F-4D97-AF65-F5344CB8AC3E}">
        <p14:creationId xmlns:p14="http://schemas.microsoft.com/office/powerpoint/2010/main" xmlns="" val="250510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0" y="76200"/>
            <a:ext cx="9144000"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t>“Keep in Step with the Spirit” </a:t>
            </a:r>
            <a:endParaRPr lang="en-US" sz="4400" b="1" i="1" dirty="0"/>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xmlns="" val="0"/>
              </a:ext>
            </a:extLst>
          </a:blip>
          <a:srcRect b="11654"/>
          <a:stretch/>
        </p:blipFill>
        <p:spPr>
          <a:xfrm>
            <a:off x="32656" y="914400"/>
            <a:ext cx="5758543" cy="3383144"/>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xmlns="" val="0"/>
              </a:ext>
            </a:extLst>
          </a:blip>
          <a:srcRect l="11622"/>
          <a:stretch/>
        </p:blipFill>
        <p:spPr>
          <a:xfrm>
            <a:off x="3810000" y="2971800"/>
            <a:ext cx="5359400" cy="3886200"/>
          </a:xfrm>
          <a:prstGeom prst="rect">
            <a:avLst/>
          </a:prstGeom>
        </p:spPr>
      </p:pic>
    </p:spTree>
    <p:extLst>
      <p:ext uri="{BB962C8B-B14F-4D97-AF65-F5344CB8AC3E}">
        <p14:creationId xmlns:p14="http://schemas.microsoft.com/office/powerpoint/2010/main" xmlns="" val="231303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0" y="76200"/>
            <a:ext cx="9144000"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t>“Keep in Step with the Spirit” </a:t>
            </a:r>
            <a:endParaRPr lang="en-US" sz="4400" b="1" i="1" dirty="0"/>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xmlns="" val="0"/>
              </a:ext>
            </a:extLst>
          </a:blip>
          <a:srcRect b="11654"/>
          <a:stretch/>
        </p:blipFill>
        <p:spPr>
          <a:xfrm>
            <a:off x="32656" y="914400"/>
            <a:ext cx="5758543" cy="3383144"/>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xmlns="" val="0"/>
              </a:ext>
            </a:extLst>
          </a:blip>
          <a:srcRect l="11622"/>
          <a:stretch/>
        </p:blipFill>
        <p:spPr>
          <a:xfrm>
            <a:off x="3810000" y="2971800"/>
            <a:ext cx="5359400" cy="3886200"/>
          </a:xfrm>
          <a:prstGeom prst="rect">
            <a:avLst/>
          </a:prstGeom>
        </p:spPr>
      </p:pic>
      <p:sp>
        <p:nvSpPr>
          <p:cNvPr id="8" name="Rounded Rectangular Callout 7"/>
          <p:cNvSpPr/>
          <p:nvPr/>
        </p:nvSpPr>
        <p:spPr>
          <a:xfrm>
            <a:off x="5181600" y="1299980"/>
            <a:ext cx="3962400" cy="914400"/>
          </a:xfrm>
          <a:prstGeom prst="wedgeRoundRectCallout">
            <a:avLst>
              <a:gd name="adj1" fmla="val -21927"/>
              <a:gd name="adj2" fmla="val 49596"/>
              <a:gd name="adj3" fmla="val 16667"/>
            </a:avLst>
          </a:prstGeom>
          <a:solidFill>
            <a:srgbClr val="00823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solidFill>
                  <a:schemeClr val="bg1"/>
                </a:solidFill>
              </a:rPr>
              <a:t>Ready to ACT</a:t>
            </a:r>
            <a:endParaRPr lang="en-US" sz="4800" b="1" i="1" u="sng" dirty="0">
              <a:solidFill>
                <a:schemeClr val="bg1"/>
              </a:solidFill>
            </a:endParaRPr>
          </a:p>
        </p:txBody>
      </p:sp>
      <p:sp>
        <p:nvSpPr>
          <p:cNvPr id="9" name="Rounded Rectangular Callout 8"/>
          <p:cNvSpPr/>
          <p:nvPr/>
        </p:nvSpPr>
        <p:spPr>
          <a:xfrm>
            <a:off x="304800" y="5257800"/>
            <a:ext cx="4191000" cy="914400"/>
          </a:xfrm>
          <a:prstGeom prst="wedgeRoundRectCallout">
            <a:avLst>
              <a:gd name="adj1" fmla="val -21927"/>
              <a:gd name="adj2" fmla="val 49596"/>
              <a:gd name="adj3" fmla="val 16667"/>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solidFill>
                  <a:schemeClr val="bg1"/>
                </a:solidFill>
              </a:rPr>
              <a:t>Ready to YEILD</a:t>
            </a:r>
            <a:endParaRPr lang="en-US" sz="4800" b="1" i="1" u="sng" dirty="0">
              <a:solidFill>
                <a:schemeClr val="bg1"/>
              </a:solidFill>
            </a:endParaRPr>
          </a:p>
        </p:txBody>
      </p:sp>
    </p:spTree>
    <p:extLst>
      <p:ext uri="{BB962C8B-B14F-4D97-AF65-F5344CB8AC3E}">
        <p14:creationId xmlns:p14="http://schemas.microsoft.com/office/powerpoint/2010/main" xmlns="" val="231303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0" y="76200"/>
            <a:ext cx="9144000" cy="685800"/>
          </a:xfrm>
          <a:prstGeom prst="wedgeRoundRectCallout">
            <a:avLst>
              <a:gd name="adj1" fmla="val -21927"/>
              <a:gd name="adj2" fmla="val 4959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t>“Keep in Step with the Spirit” </a:t>
            </a:r>
            <a:endParaRPr lang="en-US" sz="4400" b="1" i="1" dirty="0"/>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xmlns="" val="0"/>
              </a:ext>
            </a:extLst>
          </a:blip>
          <a:srcRect b="11654"/>
          <a:stretch/>
        </p:blipFill>
        <p:spPr>
          <a:xfrm>
            <a:off x="32656" y="914400"/>
            <a:ext cx="5758543" cy="3383144"/>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xmlns="" val="0"/>
              </a:ext>
            </a:extLst>
          </a:blip>
          <a:srcRect l="11622"/>
          <a:stretch/>
        </p:blipFill>
        <p:spPr>
          <a:xfrm>
            <a:off x="3810000" y="2971800"/>
            <a:ext cx="5359400" cy="3886200"/>
          </a:xfrm>
          <a:prstGeom prst="rect">
            <a:avLst/>
          </a:prstGeom>
        </p:spPr>
      </p:pic>
      <p:sp>
        <p:nvSpPr>
          <p:cNvPr id="8" name="Rounded Rectangular Callout 7"/>
          <p:cNvSpPr/>
          <p:nvPr/>
        </p:nvSpPr>
        <p:spPr>
          <a:xfrm>
            <a:off x="5181600" y="1299980"/>
            <a:ext cx="3962400" cy="914400"/>
          </a:xfrm>
          <a:prstGeom prst="wedgeRoundRectCallout">
            <a:avLst>
              <a:gd name="adj1" fmla="val -21927"/>
              <a:gd name="adj2" fmla="val 49596"/>
              <a:gd name="adj3" fmla="val 16667"/>
            </a:avLst>
          </a:prstGeom>
          <a:solidFill>
            <a:srgbClr val="00823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solidFill>
                  <a:schemeClr val="bg1"/>
                </a:solidFill>
              </a:rPr>
              <a:t>Ready to ACT</a:t>
            </a:r>
            <a:endParaRPr lang="en-US" sz="4800" b="1" i="1" u="sng" dirty="0">
              <a:solidFill>
                <a:schemeClr val="bg1"/>
              </a:solidFill>
            </a:endParaRPr>
          </a:p>
        </p:txBody>
      </p:sp>
      <p:sp>
        <p:nvSpPr>
          <p:cNvPr id="9" name="Rounded Rectangular Callout 8"/>
          <p:cNvSpPr/>
          <p:nvPr/>
        </p:nvSpPr>
        <p:spPr>
          <a:xfrm>
            <a:off x="304800" y="5257800"/>
            <a:ext cx="4191000" cy="914400"/>
          </a:xfrm>
          <a:prstGeom prst="wedgeRoundRectCallout">
            <a:avLst>
              <a:gd name="adj1" fmla="val -21927"/>
              <a:gd name="adj2" fmla="val 49596"/>
              <a:gd name="adj3" fmla="val 16667"/>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solidFill>
                  <a:schemeClr val="bg1"/>
                </a:solidFill>
              </a:rPr>
              <a:t>Ready to YEILD</a:t>
            </a:r>
            <a:endParaRPr lang="en-US" sz="4800" b="1" i="1" u="sng" dirty="0">
              <a:solidFill>
                <a:schemeClr val="bg1"/>
              </a:solidFill>
            </a:endParaRPr>
          </a:p>
        </p:txBody>
      </p:sp>
      <p:sp>
        <p:nvSpPr>
          <p:cNvPr id="13" name="Rounded Rectangular Callout 17">
            <a:extLst>
              <a:ext uri="{FF2B5EF4-FFF2-40B4-BE49-F238E27FC236}">
                <a16:creationId xmlns:a16="http://schemas.microsoft.com/office/drawing/2014/main" xmlns="" id="{CB8B444D-529C-4FFA-8563-3A23AF2EE1B7}"/>
              </a:ext>
            </a:extLst>
          </p:cNvPr>
          <p:cNvSpPr/>
          <p:nvPr/>
        </p:nvSpPr>
        <p:spPr>
          <a:xfrm>
            <a:off x="76200" y="3048000"/>
            <a:ext cx="8991600" cy="723899"/>
          </a:xfrm>
          <a:prstGeom prst="wedgeRoundRectCallout">
            <a:avLst>
              <a:gd name="adj1" fmla="val -21927"/>
              <a:gd name="adj2" fmla="val 49596"/>
              <a:gd name="adj3" fmla="val 16667"/>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800" b="1" dirty="0"/>
              <a:t>You’re probably prone toward </a:t>
            </a:r>
            <a:r>
              <a:rPr lang="en-US" sz="3800" b="1" i="1" dirty="0"/>
              <a:t>one</a:t>
            </a:r>
            <a:r>
              <a:rPr lang="en-US" sz="3800" b="1" dirty="0"/>
              <a:t> of them</a:t>
            </a:r>
          </a:p>
        </p:txBody>
      </p:sp>
    </p:spTree>
    <p:extLst>
      <p:ext uri="{BB962C8B-B14F-4D97-AF65-F5344CB8AC3E}">
        <p14:creationId xmlns:p14="http://schemas.microsoft.com/office/powerpoint/2010/main" xmlns="" val="41041156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group of people posing for the camera&#10;&#10;Description generated with very high confidence">
            <a:extLst>
              <a:ext uri="{FF2B5EF4-FFF2-40B4-BE49-F238E27FC236}">
                <a16:creationId xmlns:a16="http://schemas.microsoft.com/office/drawing/2014/main" xmlns="" id="{C984E9BF-8E1E-484F-BEF8-43CF49F98E26}"/>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28302" r="43737"/>
          <a:stretch/>
        </p:blipFill>
        <p:spPr>
          <a:xfrm>
            <a:off x="0" y="0"/>
            <a:ext cx="9146053" cy="5791200"/>
          </a:xfrm>
          <a:prstGeom prst="rect">
            <a:avLst/>
          </a:prstGeom>
        </p:spPr>
      </p:pic>
      <p:sp>
        <p:nvSpPr>
          <p:cNvPr id="16" name="Rounded Rectangular Callout 17"/>
          <p:cNvSpPr/>
          <p:nvPr/>
        </p:nvSpPr>
        <p:spPr>
          <a:xfrm>
            <a:off x="-228600" y="5562600"/>
            <a:ext cx="9525000" cy="12954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sucks.</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
        <p:nvSpPr>
          <p:cNvPr id="6" name="Rounded Rectangular Callout 17"/>
          <p:cNvSpPr/>
          <p:nvPr/>
        </p:nvSpPr>
        <p:spPr>
          <a:xfrm>
            <a:off x="-228600" y="5562599"/>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Why does God have us wait?</a:t>
            </a:r>
          </a:p>
        </p:txBody>
      </p:sp>
      <p:sp>
        <p:nvSpPr>
          <p:cNvPr id="9" name="Rounded Rectangular Callout 17"/>
          <p:cNvSpPr/>
          <p:nvPr/>
        </p:nvSpPr>
        <p:spPr>
          <a:xfrm>
            <a:off x="-228600" y="5562598"/>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is par for the course</a:t>
            </a:r>
          </a:p>
        </p:txBody>
      </p:sp>
      <p:sp>
        <p:nvSpPr>
          <p:cNvPr id="10" name="Rounded Rectangular Callout 17"/>
          <p:cNvSpPr/>
          <p:nvPr/>
        </p:nvSpPr>
        <p:spPr>
          <a:xfrm>
            <a:off x="-228601"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What does it mean to wait </a:t>
            </a:r>
            <a:r>
              <a:rPr lang="en-US" sz="4800" b="1" i="1" dirty="0"/>
              <a:t>well</a:t>
            </a:r>
            <a:r>
              <a:rPr lang="en-US" sz="4800" b="1" dirty="0"/>
              <a:t>?</a:t>
            </a:r>
          </a:p>
        </p:txBody>
      </p:sp>
      <p:sp>
        <p:nvSpPr>
          <p:cNvPr id="27" name="Rounded Rectangular Callout 17"/>
          <p:cNvSpPr/>
          <p:nvPr/>
        </p:nvSpPr>
        <p:spPr>
          <a:xfrm>
            <a:off x="304800" y="1104901"/>
            <a:ext cx="86868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2) They focused on His promises in Scripture</a:t>
            </a:r>
          </a:p>
        </p:txBody>
      </p:sp>
      <p:sp>
        <p:nvSpPr>
          <p:cNvPr id="18" name="Rounded Rectangular Callout 17"/>
          <p:cNvSpPr/>
          <p:nvPr/>
        </p:nvSpPr>
        <p:spPr>
          <a:xfrm>
            <a:off x="279400" y="1943101"/>
            <a:ext cx="87122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b="1" dirty="0"/>
              <a:t>3) Took initiative to do what they could do </a:t>
            </a:r>
          </a:p>
        </p:txBody>
      </p:sp>
      <p:sp>
        <p:nvSpPr>
          <p:cNvPr id="19" name="Rounded Rectangular Callout 17"/>
          <p:cNvSpPr/>
          <p:nvPr/>
        </p:nvSpPr>
        <p:spPr>
          <a:xfrm>
            <a:off x="304799" y="266702"/>
            <a:ext cx="8686799"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b="1" dirty="0"/>
              <a:t>1) They prayed</a:t>
            </a:r>
          </a:p>
        </p:txBody>
      </p:sp>
      <p:sp>
        <p:nvSpPr>
          <p:cNvPr id="20" name="Rounded Rectangular Callout 17"/>
          <p:cNvSpPr/>
          <p:nvPr/>
        </p:nvSpPr>
        <p:spPr>
          <a:xfrm>
            <a:off x="279400" y="2799373"/>
            <a:ext cx="87122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b="1" dirty="0"/>
              <a:t>4) </a:t>
            </a:r>
            <a:r>
              <a:rPr lang="en-US" sz="3600" b="1" i="1" dirty="0"/>
              <a:t>Active</a:t>
            </a:r>
            <a:r>
              <a:rPr lang="en-US" sz="3600" b="1" dirty="0"/>
              <a:t> waiting, </a:t>
            </a:r>
            <a:r>
              <a:rPr lang="en-US" sz="3600" b="1" i="1" dirty="0"/>
              <a:t>Attentive</a:t>
            </a:r>
            <a:r>
              <a:rPr lang="en-US" sz="3600" b="1" dirty="0"/>
              <a:t>, </a:t>
            </a:r>
            <a:r>
              <a:rPr lang="en-US" sz="3600" b="1" i="1" dirty="0"/>
              <a:t>Ready</a:t>
            </a:r>
            <a:r>
              <a:rPr lang="en-US" sz="3600" b="1" dirty="0"/>
              <a:t> waiting</a:t>
            </a:r>
          </a:p>
        </p:txBody>
      </p:sp>
    </p:spTree>
    <p:extLst>
      <p:ext uri="{BB962C8B-B14F-4D97-AF65-F5344CB8AC3E}">
        <p14:creationId xmlns:p14="http://schemas.microsoft.com/office/powerpoint/2010/main" xmlns="" val="382760722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group of people posing for the camera&#10;&#10;Description generated with very high confidence">
            <a:extLst>
              <a:ext uri="{FF2B5EF4-FFF2-40B4-BE49-F238E27FC236}">
                <a16:creationId xmlns:a16="http://schemas.microsoft.com/office/drawing/2014/main" xmlns="" id="{C984E9BF-8E1E-484F-BEF8-43CF49F98E26}"/>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28302" r="43737"/>
          <a:stretch/>
        </p:blipFill>
        <p:spPr>
          <a:xfrm>
            <a:off x="0" y="0"/>
            <a:ext cx="9146053" cy="5791200"/>
          </a:xfrm>
          <a:prstGeom prst="rect">
            <a:avLst/>
          </a:prstGeom>
        </p:spPr>
      </p:pic>
      <p:sp>
        <p:nvSpPr>
          <p:cNvPr id="16" name="Rounded Rectangular Callout 17"/>
          <p:cNvSpPr/>
          <p:nvPr/>
        </p:nvSpPr>
        <p:spPr>
          <a:xfrm>
            <a:off x="-228600" y="5562600"/>
            <a:ext cx="9525000" cy="12954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sucks.</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
        <p:nvSpPr>
          <p:cNvPr id="6" name="Rounded Rectangular Callout 17"/>
          <p:cNvSpPr/>
          <p:nvPr/>
        </p:nvSpPr>
        <p:spPr>
          <a:xfrm>
            <a:off x="-228600" y="5562599"/>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Why does God have us wait?</a:t>
            </a:r>
          </a:p>
        </p:txBody>
      </p:sp>
      <p:sp>
        <p:nvSpPr>
          <p:cNvPr id="9" name="Rounded Rectangular Callout 17"/>
          <p:cNvSpPr/>
          <p:nvPr/>
        </p:nvSpPr>
        <p:spPr>
          <a:xfrm>
            <a:off x="-228600" y="5562598"/>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is par for the course</a:t>
            </a:r>
          </a:p>
        </p:txBody>
      </p:sp>
      <p:sp>
        <p:nvSpPr>
          <p:cNvPr id="10" name="Rounded Rectangular Callout 17"/>
          <p:cNvSpPr/>
          <p:nvPr/>
        </p:nvSpPr>
        <p:spPr>
          <a:xfrm>
            <a:off x="-228601"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What does it mean to wait </a:t>
            </a:r>
            <a:r>
              <a:rPr lang="en-US" sz="4800" b="1" i="1" dirty="0"/>
              <a:t>well</a:t>
            </a:r>
            <a:r>
              <a:rPr lang="en-US" sz="4800" b="1" dirty="0"/>
              <a:t>?</a:t>
            </a:r>
          </a:p>
        </p:txBody>
      </p:sp>
      <p:sp>
        <p:nvSpPr>
          <p:cNvPr id="27" name="Rounded Rectangular Callout 17"/>
          <p:cNvSpPr/>
          <p:nvPr/>
        </p:nvSpPr>
        <p:spPr>
          <a:xfrm>
            <a:off x="304800" y="1104901"/>
            <a:ext cx="86868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2) They focused on His promises in Scripture</a:t>
            </a:r>
          </a:p>
        </p:txBody>
      </p:sp>
      <p:sp>
        <p:nvSpPr>
          <p:cNvPr id="18" name="Rounded Rectangular Callout 17"/>
          <p:cNvSpPr/>
          <p:nvPr/>
        </p:nvSpPr>
        <p:spPr>
          <a:xfrm>
            <a:off x="279400" y="1943101"/>
            <a:ext cx="87122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b="1" dirty="0"/>
              <a:t>3) Took initiative to do what they could do </a:t>
            </a:r>
          </a:p>
        </p:txBody>
      </p:sp>
      <p:sp>
        <p:nvSpPr>
          <p:cNvPr id="19" name="Rounded Rectangular Callout 17"/>
          <p:cNvSpPr/>
          <p:nvPr/>
        </p:nvSpPr>
        <p:spPr>
          <a:xfrm>
            <a:off x="304799" y="266702"/>
            <a:ext cx="8686799"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b="1" dirty="0"/>
              <a:t>1) They prayed</a:t>
            </a:r>
          </a:p>
        </p:txBody>
      </p:sp>
      <p:sp>
        <p:nvSpPr>
          <p:cNvPr id="20" name="Rounded Rectangular Callout 17"/>
          <p:cNvSpPr/>
          <p:nvPr/>
        </p:nvSpPr>
        <p:spPr>
          <a:xfrm>
            <a:off x="279400" y="2799373"/>
            <a:ext cx="87122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b="1" dirty="0"/>
              <a:t>4) </a:t>
            </a:r>
            <a:r>
              <a:rPr lang="en-US" sz="3600" b="1" i="1" dirty="0"/>
              <a:t>Active</a:t>
            </a:r>
            <a:r>
              <a:rPr lang="en-US" sz="3600" b="1" dirty="0"/>
              <a:t> waiting, </a:t>
            </a:r>
            <a:r>
              <a:rPr lang="en-US" sz="3600" b="1" i="1" dirty="0"/>
              <a:t>Attentive</a:t>
            </a:r>
            <a:r>
              <a:rPr lang="en-US" sz="3600" b="1" dirty="0"/>
              <a:t>, </a:t>
            </a:r>
            <a:r>
              <a:rPr lang="en-US" sz="3600" b="1" i="1" dirty="0"/>
              <a:t>Ready</a:t>
            </a:r>
            <a:r>
              <a:rPr lang="en-US" sz="3600" b="1" dirty="0"/>
              <a:t> waiting</a:t>
            </a:r>
          </a:p>
        </p:txBody>
      </p:sp>
      <p:sp>
        <p:nvSpPr>
          <p:cNvPr id="15" name="Rounded Rectangular Callout 17"/>
          <p:cNvSpPr/>
          <p:nvPr/>
        </p:nvSpPr>
        <p:spPr>
          <a:xfrm>
            <a:off x="292098" y="3670299"/>
            <a:ext cx="87122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b="1" dirty="0"/>
              <a:t>5) They trusted God</a:t>
            </a:r>
          </a:p>
        </p:txBody>
      </p:sp>
    </p:spTree>
    <p:extLst>
      <p:ext uri="{BB962C8B-B14F-4D97-AF65-F5344CB8AC3E}">
        <p14:creationId xmlns:p14="http://schemas.microsoft.com/office/powerpoint/2010/main" xmlns="" val="382760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xmlns="" val="0"/>
              </a:ext>
            </a:extLst>
          </a:blip>
          <a:srcRect r="9775"/>
          <a:stretch/>
        </p:blipFill>
        <p:spPr>
          <a:xfrm>
            <a:off x="8791" y="0"/>
            <a:ext cx="9144000" cy="541031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64" y="-533401"/>
            <a:ext cx="9149863" cy="7046099"/>
          </a:xfrm>
          <a:prstGeom prst="rect">
            <a:avLst/>
          </a:prstGeom>
        </p:spPr>
      </p:pic>
      <p:sp>
        <p:nvSpPr>
          <p:cNvPr id="9" name="TextBox 8"/>
          <p:cNvSpPr txBox="1"/>
          <p:nvPr/>
        </p:nvSpPr>
        <p:spPr>
          <a:xfrm>
            <a:off x="-5864" y="5181600"/>
            <a:ext cx="9149864" cy="1676400"/>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Acts1:11 </a:t>
            </a:r>
            <a:r>
              <a:rPr lang="en-US" sz="3400" dirty="0"/>
              <a:t>And this Jesus, who has been taken up from you into heaven, will come in just the same way as you have watched Him go into heaven.”</a:t>
            </a:r>
            <a:endParaRPr lang="en-US" sz="3400" dirty="0">
              <a:solidFill>
                <a:srgbClr val="002060"/>
              </a:solidFill>
            </a:endParaRPr>
          </a:p>
        </p:txBody>
      </p:sp>
    </p:spTree>
    <p:extLst>
      <p:ext uri="{BB962C8B-B14F-4D97-AF65-F5344CB8AC3E}">
        <p14:creationId xmlns:p14="http://schemas.microsoft.com/office/powerpoint/2010/main" xmlns="" val="226392482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group of people posing for the camera&#10;&#10;Description generated with very high confidence">
            <a:extLst>
              <a:ext uri="{FF2B5EF4-FFF2-40B4-BE49-F238E27FC236}">
                <a16:creationId xmlns:a16="http://schemas.microsoft.com/office/drawing/2014/main" xmlns="" id="{EDD1EB0F-8490-41E3-A3F8-A0F41DEC36BA}"/>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28302" r="43737"/>
          <a:stretch/>
        </p:blipFill>
        <p:spPr>
          <a:xfrm>
            <a:off x="0" y="0"/>
            <a:ext cx="9146053" cy="5791200"/>
          </a:xfrm>
          <a:prstGeom prst="rect">
            <a:avLst/>
          </a:prstGeom>
        </p:spPr>
      </p:pic>
      <p:sp>
        <p:nvSpPr>
          <p:cNvPr id="16" name="Rounded Rectangular Callout 17"/>
          <p:cNvSpPr/>
          <p:nvPr/>
        </p:nvSpPr>
        <p:spPr>
          <a:xfrm>
            <a:off x="-228600" y="5562600"/>
            <a:ext cx="9525000" cy="12954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sucks.</a:t>
            </a:r>
          </a:p>
        </p:txBody>
      </p:sp>
      <p:sp>
        <p:nvSpPr>
          <p:cNvPr id="17" name="Rounded Rectangular Callout 17"/>
          <p:cNvSpPr/>
          <p:nvPr/>
        </p:nvSpPr>
        <p:spPr>
          <a:xfrm>
            <a:off x="-228600" y="5562600"/>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If you set out to follow God, there will be </a:t>
            </a:r>
          </a:p>
          <a:p>
            <a:pPr algn="ctr" fontAlgn="auto">
              <a:spcBef>
                <a:spcPts val="0"/>
              </a:spcBef>
              <a:spcAft>
                <a:spcPts val="0"/>
              </a:spcAft>
              <a:defRPr/>
            </a:pPr>
            <a:r>
              <a:rPr lang="en-US" sz="3600" b="1" dirty="0"/>
              <a:t>times when He asks you to </a:t>
            </a:r>
            <a:r>
              <a:rPr lang="en-US" sz="3600" b="1" i="1" dirty="0"/>
              <a:t>wait</a:t>
            </a:r>
            <a:r>
              <a:rPr lang="en-US" sz="3600" b="1" dirty="0"/>
              <a:t>.</a:t>
            </a:r>
          </a:p>
        </p:txBody>
      </p:sp>
      <p:sp>
        <p:nvSpPr>
          <p:cNvPr id="6" name="Rounded Rectangular Callout 17"/>
          <p:cNvSpPr/>
          <p:nvPr/>
        </p:nvSpPr>
        <p:spPr>
          <a:xfrm>
            <a:off x="-228600" y="5562599"/>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Why does God have us wait?</a:t>
            </a:r>
          </a:p>
        </p:txBody>
      </p:sp>
      <p:sp>
        <p:nvSpPr>
          <p:cNvPr id="9" name="Rounded Rectangular Callout 17"/>
          <p:cNvSpPr/>
          <p:nvPr/>
        </p:nvSpPr>
        <p:spPr>
          <a:xfrm>
            <a:off x="-228600" y="5562598"/>
            <a:ext cx="9525000" cy="1295401"/>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Waiting is par for the course</a:t>
            </a:r>
          </a:p>
        </p:txBody>
      </p:sp>
      <p:sp>
        <p:nvSpPr>
          <p:cNvPr id="10" name="Rounded Rectangular Callout 17"/>
          <p:cNvSpPr/>
          <p:nvPr/>
        </p:nvSpPr>
        <p:spPr>
          <a:xfrm>
            <a:off x="-228601"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t>What does it mean to wait </a:t>
            </a:r>
            <a:r>
              <a:rPr lang="en-US" sz="4800" b="1" i="1" dirty="0"/>
              <a:t>well</a:t>
            </a:r>
            <a:r>
              <a:rPr lang="en-US" sz="4800" b="1" dirty="0"/>
              <a:t>?</a:t>
            </a:r>
          </a:p>
        </p:txBody>
      </p:sp>
      <p:sp>
        <p:nvSpPr>
          <p:cNvPr id="27" name="Rounded Rectangular Callout 17"/>
          <p:cNvSpPr/>
          <p:nvPr/>
        </p:nvSpPr>
        <p:spPr>
          <a:xfrm>
            <a:off x="304800" y="1104901"/>
            <a:ext cx="86868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2) They focused on His promises in Scripture</a:t>
            </a:r>
          </a:p>
        </p:txBody>
      </p:sp>
      <p:sp>
        <p:nvSpPr>
          <p:cNvPr id="18" name="Rounded Rectangular Callout 17"/>
          <p:cNvSpPr/>
          <p:nvPr/>
        </p:nvSpPr>
        <p:spPr>
          <a:xfrm>
            <a:off x="279400" y="1943101"/>
            <a:ext cx="87122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b="1" dirty="0"/>
              <a:t>3) Took initiative to do what they could do </a:t>
            </a:r>
          </a:p>
        </p:txBody>
      </p:sp>
      <p:sp>
        <p:nvSpPr>
          <p:cNvPr id="19" name="Rounded Rectangular Callout 17"/>
          <p:cNvSpPr/>
          <p:nvPr/>
        </p:nvSpPr>
        <p:spPr>
          <a:xfrm>
            <a:off x="304799" y="266702"/>
            <a:ext cx="8686799"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b="1" dirty="0"/>
              <a:t>1) They prayed</a:t>
            </a:r>
          </a:p>
        </p:txBody>
      </p:sp>
      <p:sp>
        <p:nvSpPr>
          <p:cNvPr id="20" name="Rounded Rectangular Callout 17"/>
          <p:cNvSpPr/>
          <p:nvPr/>
        </p:nvSpPr>
        <p:spPr>
          <a:xfrm>
            <a:off x="279400" y="2799373"/>
            <a:ext cx="87122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b="1" dirty="0"/>
              <a:t>4) </a:t>
            </a:r>
            <a:r>
              <a:rPr lang="en-US" sz="3600" b="1" i="1" dirty="0"/>
              <a:t>Active</a:t>
            </a:r>
            <a:r>
              <a:rPr lang="en-US" sz="3600" b="1" dirty="0"/>
              <a:t> waiting, </a:t>
            </a:r>
            <a:r>
              <a:rPr lang="en-US" sz="3600" b="1" i="1" dirty="0"/>
              <a:t>Attentive</a:t>
            </a:r>
            <a:r>
              <a:rPr lang="en-US" sz="3600" b="1" dirty="0"/>
              <a:t>, </a:t>
            </a:r>
            <a:r>
              <a:rPr lang="en-US" sz="3600" b="1" i="1" dirty="0"/>
              <a:t>Ready</a:t>
            </a:r>
            <a:r>
              <a:rPr lang="en-US" sz="3600" b="1" dirty="0"/>
              <a:t> waiting</a:t>
            </a:r>
          </a:p>
        </p:txBody>
      </p:sp>
      <p:sp>
        <p:nvSpPr>
          <p:cNvPr id="15" name="Rounded Rectangular Callout 17"/>
          <p:cNvSpPr/>
          <p:nvPr/>
        </p:nvSpPr>
        <p:spPr>
          <a:xfrm>
            <a:off x="292098" y="3670299"/>
            <a:ext cx="8712200" cy="723899"/>
          </a:xfrm>
          <a:prstGeom prst="wedgeRoundRectCallout">
            <a:avLst>
              <a:gd name="adj1" fmla="val -21927"/>
              <a:gd name="adj2" fmla="val 49596"/>
              <a:gd name="adj3" fmla="val 16667"/>
            </a:avLst>
          </a:prstGeom>
          <a:solidFill>
            <a:schemeClr val="tx2">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b="1" dirty="0"/>
              <a:t>5) They trusted God</a:t>
            </a:r>
          </a:p>
        </p:txBody>
      </p:sp>
      <p:sp>
        <p:nvSpPr>
          <p:cNvPr id="21" name="Rounded Rectangular Callout 17"/>
          <p:cNvSpPr/>
          <p:nvPr/>
        </p:nvSpPr>
        <p:spPr>
          <a:xfrm>
            <a:off x="-228600"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They held to what they knew was true of God</a:t>
            </a:r>
          </a:p>
        </p:txBody>
      </p:sp>
    </p:spTree>
    <p:extLst>
      <p:ext uri="{BB962C8B-B14F-4D97-AF65-F5344CB8AC3E}">
        <p14:creationId xmlns:p14="http://schemas.microsoft.com/office/powerpoint/2010/main" xmlns="" val="408315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17"/>
          <p:cNvSpPr/>
          <p:nvPr/>
        </p:nvSpPr>
        <p:spPr>
          <a:xfrm>
            <a:off x="-228600"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They held to what they knew was true of God</a:t>
            </a:r>
          </a:p>
        </p:txBody>
      </p:sp>
      <p:sp>
        <p:nvSpPr>
          <p:cNvPr id="17" name="Rounded Rectangular Callout 17"/>
          <p:cNvSpPr/>
          <p:nvPr/>
        </p:nvSpPr>
        <p:spPr>
          <a:xfrm>
            <a:off x="-228600" y="4572000"/>
            <a:ext cx="9525000" cy="836245"/>
          </a:xfrm>
          <a:prstGeom prst="wedgeRoundRectCallout">
            <a:avLst>
              <a:gd name="adj1" fmla="val -21927"/>
              <a:gd name="adj2" fmla="val 49596"/>
              <a:gd name="adj3" fmla="val 16667"/>
            </a:avLst>
          </a:prstGeom>
          <a:solidFill>
            <a:schemeClr val="accent5">
              <a:lumMod val="75000"/>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That He keeps His promises</a:t>
            </a:r>
          </a:p>
        </p:txBody>
      </p:sp>
    </p:spTree>
    <p:extLst>
      <p:ext uri="{BB962C8B-B14F-4D97-AF65-F5344CB8AC3E}">
        <p14:creationId xmlns:p14="http://schemas.microsoft.com/office/powerpoint/2010/main" xmlns="" val="164881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17"/>
          <p:cNvSpPr/>
          <p:nvPr/>
        </p:nvSpPr>
        <p:spPr>
          <a:xfrm>
            <a:off x="-228600"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They held to what they knew was true of God</a:t>
            </a:r>
          </a:p>
        </p:txBody>
      </p:sp>
      <p:sp>
        <p:nvSpPr>
          <p:cNvPr id="17" name="Rounded Rectangular Callout 17"/>
          <p:cNvSpPr/>
          <p:nvPr/>
        </p:nvSpPr>
        <p:spPr>
          <a:xfrm>
            <a:off x="-228600" y="4572000"/>
            <a:ext cx="9525000" cy="836245"/>
          </a:xfrm>
          <a:prstGeom prst="wedgeRoundRectCallout">
            <a:avLst>
              <a:gd name="adj1" fmla="val -21927"/>
              <a:gd name="adj2" fmla="val 49596"/>
              <a:gd name="adj3" fmla="val 16667"/>
            </a:avLst>
          </a:prstGeom>
          <a:solidFill>
            <a:schemeClr val="accent5">
              <a:lumMod val="75000"/>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That He keeps His promises</a:t>
            </a:r>
          </a:p>
        </p:txBody>
      </p:sp>
      <p:sp>
        <p:nvSpPr>
          <p:cNvPr id="6" name="TextBox 5"/>
          <p:cNvSpPr txBox="1"/>
          <p:nvPr/>
        </p:nvSpPr>
        <p:spPr>
          <a:xfrm>
            <a:off x="11722" y="2667000"/>
            <a:ext cx="9132278" cy="1143000"/>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Acts1:4</a:t>
            </a:r>
            <a:r>
              <a:rPr lang="en-US" sz="3400" baseline="30000" dirty="0"/>
              <a:t> </a:t>
            </a:r>
            <a:r>
              <a:rPr lang="en-US" sz="3400" dirty="0"/>
              <a:t>He commanded them not to leave Jerusalem, but to wait </a:t>
            </a:r>
            <a:r>
              <a:rPr lang="en-US" sz="3400" b="1" u="sng" dirty="0">
                <a:solidFill>
                  <a:srgbClr val="002060"/>
                </a:solidFill>
              </a:rPr>
              <a:t>for what the Father had promised</a:t>
            </a:r>
            <a:r>
              <a:rPr lang="en-US" sz="3400" dirty="0"/>
              <a:t>, </a:t>
            </a:r>
          </a:p>
        </p:txBody>
      </p:sp>
    </p:spTree>
    <p:extLst>
      <p:ext uri="{BB962C8B-B14F-4D97-AF65-F5344CB8AC3E}">
        <p14:creationId xmlns:p14="http://schemas.microsoft.com/office/powerpoint/2010/main" xmlns="" val="164881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722" y="2667000"/>
            <a:ext cx="9132278" cy="1143000"/>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Acts1:4</a:t>
            </a:r>
            <a:r>
              <a:rPr lang="en-US" sz="3400" baseline="30000" dirty="0"/>
              <a:t> </a:t>
            </a:r>
            <a:r>
              <a:rPr lang="en-US" sz="3400" dirty="0"/>
              <a:t>He commanded them not to leave Jerusalem, but to wait </a:t>
            </a:r>
            <a:r>
              <a:rPr lang="en-US" sz="3400" b="1" u="sng" dirty="0">
                <a:solidFill>
                  <a:srgbClr val="002060"/>
                </a:solidFill>
              </a:rPr>
              <a:t>for what the Father had promised</a:t>
            </a:r>
            <a:r>
              <a:rPr lang="en-US" sz="3400" dirty="0"/>
              <a:t>, </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xmlns="" val="0"/>
              </a:ext>
            </a:extLst>
          </a:blip>
          <a:srcRect t="37428" r="42960" b="7715"/>
          <a:stretch/>
        </p:blipFill>
        <p:spPr>
          <a:xfrm>
            <a:off x="0" y="0"/>
            <a:ext cx="9144000" cy="6772026"/>
          </a:xfrm>
          <a:prstGeom prst="rect">
            <a:avLst/>
          </a:prstGeom>
        </p:spPr>
      </p:pic>
      <p:sp>
        <p:nvSpPr>
          <p:cNvPr id="17" name="Rounded Rectangular Callout 17"/>
          <p:cNvSpPr/>
          <p:nvPr/>
        </p:nvSpPr>
        <p:spPr>
          <a:xfrm>
            <a:off x="-228600" y="4572000"/>
            <a:ext cx="9525000" cy="836245"/>
          </a:xfrm>
          <a:prstGeom prst="wedgeRoundRectCallout">
            <a:avLst>
              <a:gd name="adj1" fmla="val -21927"/>
              <a:gd name="adj2" fmla="val 49596"/>
              <a:gd name="adj3" fmla="val 16667"/>
            </a:avLst>
          </a:prstGeom>
          <a:solidFill>
            <a:schemeClr val="accent5">
              <a:lumMod val="75000"/>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That He keeps His promises</a:t>
            </a:r>
          </a:p>
        </p:txBody>
      </p:sp>
      <p:sp>
        <p:nvSpPr>
          <p:cNvPr id="7" name="TextBox 6">
            <a:extLst>
              <a:ext uri="{FF2B5EF4-FFF2-40B4-BE49-F238E27FC236}">
                <a16:creationId xmlns:a16="http://schemas.microsoft.com/office/drawing/2014/main" xmlns="" id="{7C894BFA-3BD4-4FAD-9B9C-06E007A3A799}"/>
              </a:ext>
            </a:extLst>
          </p:cNvPr>
          <p:cNvSpPr txBox="1"/>
          <p:nvPr/>
        </p:nvSpPr>
        <p:spPr>
          <a:xfrm>
            <a:off x="76200" y="3276600"/>
            <a:ext cx="8991600" cy="1162811"/>
          </a:xfrm>
          <a:prstGeom prst="rect">
            <a:avLst/>
          </a:prstGeom>
          <a:solidFill>
            <a:srgbClr val="3C2710"/>
          </a:solidFill>
          <a:ln>
            <a:solidFill>
              <a:schemeClr val="bg2"/>
            </a:solidFill>
          </a:ln>
        </p:spPr>
        <p:txBody>
          <a:bodyPr wrap="square">
            <a:noAutofit/>
          </a:bodyPr>
          <a:lstStyle/>
          <a:p>
            <a:r>
              <a:rPr lang="en-US" sz="3600" b="1" baseline="30000" dirty="0">
                <a:solidFill>
                  <a:schemeClr val="bg1"/>
                </a:solidFill>
              </a:rPr>
              <a:t>Psalm 39:7 </a:t>
            </a:r>
            <a:r>
              <a:rPr lang="en-US" sz="3600" b="1" dirty="0">
                <a:solidFill>
                  <a:schemeClr val="bg1"/>
                </a:solidFill>
              </a:rPr>
              <a:t>“And now, Lord, for what do I wait? My </a:t>
            </a:r>
            <a:r>
              <a:rPr lang="en-US" sz="3600" b="1" i="1" u="sng" dirty="0">
                <a:solidFill>
                  <a:schemeClr val="bg1"/>
                </a:solidFill>
              </a:rPr>
              <a:t>hope</a:t>
            </a:r>
            <a:r>
              <a:rPr lang="en-US" sz="3600" b="1" dirty="0">
                <a:solidFill>
                  <a:schemeClr val="bg1"/>
                </a:solidFill>
              </a:rPr>
              <a:t> is in You.</a:t>
            </a:r>
          </a:p>
        </p:txBody>
      </p:sp>
      <p:sp>
        <p:nvSpPr>
          <p:cNvPr id="8" name="Rounded Rectangular Callout 17">
            <a:extLst>
              <a:ext uri="{FF2B5EF4-FFF2-40B4-BE49-F238E27FC236}">
                <a16:creationId xmlns:a16="http://schemas.microsoft.com/office/drawing/2014/main" xmlns="" id="{9DCD5F0F-BFEF-4A80-ABCF-6FF1BE8014FD}"/>
              </a:ext>
            </a:extLst>
          </p:cNvPr>
          <p:cNvSpPr/>
          <p:nvPr/>
        </p:nvSpPr>
        <p:spPr>
          <a:xfrm>
            <a:off x="-228600" y="6019800"/>
            <a:ext cx="9525000" cy="8382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Our waiting is an </a:t>
            </a:r>
            <a:r>
              <a:rPr lang="en-US" sz="4000" b="1" i="1" dirty="0"/>
              <a:t>expectant</a:t>
            </a:r>
            <a:r>
              <a:rPr lang="en-US" sz="4000" b="1" dirty="0"/>
              <a:t> waiting</a:t>
            </a:r>
          </a:p>
        </p:txBody>
      </p:sp>
    </p:spTree>
    <p:extLst>
      <p:ext uri="{BB962C8B-B14F-4D97-AF65-F5344CB8AC3E}">
        <p14:creationId xmlns:p14="http://schemas.microsoft.com/office/powerpoint/2010/main" xmlns="" val="222274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722" y="2667000"/>
            <a:ext cx="9132278" cy="1143000"/>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Acts1:4</a:t>
            </a:r>
            <a:r>
              <a:rPr lang="en-US" sz="3400" baseline="30000" dirty="0"/>
              <a:t> </a:t>
            </a:r>
            <a:r>
              <a:rPr lang="en-US" sz="3400" dirty="0"/>
              <a:t>He commanded them not to leave Jerusalem, but to wait </a:t>
            </a:r>
            <a:r>
              <a:rPr lang="en-US" sz="3400" b="1" u="sng" dirty="0">
                <a:solidFill>
                  <a:srgbClr val="002060"/>
                </a:solidFill>
              </a:rPr>
              <a:t>for what the Father had promised</a:t>
            </a:r>
            <a:r>
              <a:rPr lang="en-US" sz="3400" dirty="0"/>
              <a:t>, </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xmlns="" val="0"/>
              </a:ext>
            </a:extLst>
          </a:blip>
          <a:srcRect t="37428" r="42960" b="7715"/>
          <a:stretch/>
        </p:blipFill>
        <p:spPr>
          <a:xfrm>
            <a:off x="0" y="0"/>
            <a:ext cx="9144000" cy="6772026"/>
          </a:xfrm>
          <a:prstGeom prst="rect">
            <a:avLst/>
          </a:prstGeom>
        </p:spPr>
      </p:pic>
      <p:sp>
        <p:nvSpPr>
          <p:cNvPr id="10" name="Rounded Rectangular Callout 17"/>
          <p:cNvSpPr/>
          <p:nvPr/>
        </p:nvSpPr>
        <p:spPr>
          <a:xfrm>
            <a:off x="-228600"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They acted on what they knew was true of God</a:t>
            </a:r>
          </a:p>
        </p:txBody>
      </p:sp>
      <p:sp>
        <p:nvSpPr>
          <p:cNvPr id="17" name="Rounded Rectangular Callout 17"/>
          <p:cNvSpPr/>
          <p:nvPr/>
        </p:nvSpPr>
        <p:spPr>
          <a:xfrm>
            <a:off x="-228600" y="4572000"/>
            <a:ext cx="9525000" cy="836245"/>
          </a:xfrm>
          <a:prstGeom prst="wedgeRoundRectCallout">
            <a:avLst>
              <a:gd name="adj1" fmla="val -21927"/>
              <a:gd name="adj2" fmla="val 49596"/>
              <a:gd name="adj3" fmla="val 16667"/>
            </a:avLst>
          </a:prstGeom>
          <a:solidFill>
            <a:schemeClr val="accent5">
              <a:lumMod val="75000"/>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That He keeps His promises</a:t>
            </a:r>
          </a:p>
        </p:txBody>
      </p:sp>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1721" y="-15698"/>
            <a:ext cx="9164929" cy="6873697"/>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5212" y="0"/>
            <a:ext cx="9164930" cy="687369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 y="-32658"/>
            <a:ext cx="9208473" cy="6906355"/>
          </a:xfrm>
          <a:prstGeom prst="rect">
            <a:avLst/>
          </a:prstGeom>
        </p:spPr>
      </p:pic>
      <p:sp>
        <p:nvSpPr>
          <p:cNvPr id="11" name="Rounded Rectangular Callout 17">
            <a:extLst>
              <a:ext uri="{FF2B5EF4-FFF2-40B4-BE49-F238E27FC236}">
                <a16:creationId xmlns:a16="http://schemas.microsoft.com/office/drawing/2014/main" xmlns="" id="{1048932A-8C68-41A9-9551-B34C83D80A50}"/>
              </a:ext>
            </a:extLst>
          </p:cNvPr>
          <p:cNvSpPr/>
          <p:nvPr/>
        </p:nvSpPr>
        <p:spPr>
          <a:xfrm>
            <a:off x="-228600" y="6019800"/>
            <a:ext cx="9525000" cy="8382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Our waiting is an </a:t>
            </a:r>
            <a:r>
              <a:rPr lang="en-US" sz="4000" b="1" i="1" dirty="0"/>
              <a:t>expectant</a:t>
            </a:r>
            <a:r>
              <a:rPr lang="en-US" sz="4000" b="1" dirty="0"/>
              <a:t> waiting</a:t>
            </a:r>
          </a:p>
        </p:txBody>
      </p:sp>
      <p:sp>
        <p:nvSpPr>
          <p:cNvPr id="13" name="Rounded Rectangular Callout 17">
            <a:extLst>
              <a:ext uri="{FF2B5EF4-FFF2-40B4-BE49-F238E27FC236}">
                <a16:creationId xmlns:a16="http://schemas.microsoft.com/office/drawing/2014/main" xmlns="" id="{6546D587-4539-49B7-94C9-6C301FA40232}"/>
              </a:ext>
            </a:extLst>
          </p:cNvPr>
          <p:cNvSpPr/>
          <p:nvPr/>
        </p:nvSpPr>
        <p:spPr>
          <a:xfrm>
            <a:off x="-228600" y="6019800"/>
            <a:ext cx="9525000" cy="838200"/>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We wait in </a:t>
            </a:r>
            <a:r>
              <a:rPr lang="en-US" sz="4000" b="1" i="1" dirty="0"/>
              <a:t>confident</a:t>
            </a:r>
            <a:r>
              <a:rPr lang="en-US" sz="4000" b="1" dirty="0"/>
              <a:t> </a:t>
            </a:r>
            <a:r>
              <a:rPr lang="en-US" sz="4000" b="1" i="1" dirty="0"/>
              <a:t>assurance</a:t>
            </a:r>
            <a:r>
              <a:rPr lang="en-US" sz="4000" b="1" dirty="0"/>
              <a:t> – in </a:t>
            </a:r>
            <a:r>
              <a:rPr lang="en-US" sz="4000" b="1" i="1" dirty="0"/>
              <a:t>hope</a:t>
            </a:r>
          </a:p>
        </p:txBody>
      </p:sp>
    </p:spTree>
    <p:extLst>
      <p:ext uri="{BB962C8B-B14F-4D97-AF65-F5344CB8AC3E}">
        <p14:creationId xmlns:p14="http://schemas.microsoft.com/office/powerpoint/2010/main" xmlns="" val="231392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22" presetClass="entr" presetSubtype="8"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143000"/>
            <a:ext cx="9132278" cy="2667111"/>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Acts1:4</a:t>
            </a:r>
            <a:r>
              <a:rPr lang="en-US" sz="3400" baseline="30000" dirty="0"/>
              <a:t> </a:t>
            </a:r>
            <a:r>
              <a:rPr lang="en-US" sz="3400" dirty="0"/>
              <a:t>He commanded them not to leave Jerusalem, but to wait </a:t>
            </a:r>
            <a:r>
              <a:rPr lang="en-US" sz="3400" b="1" u="sng" dirty="0">
                <a:solidFill>
                  <a:srgbClr val="002060"/>
                </a:solidFill>
              </a:rPr>
              <a:t>for what the Father had promised</a:t>
            </a:r>
            <a:r>
              <a:rPr lang="en-US" sz="3400" dirty="0"/>
              <a:t>, “Which,” He said, “you heard of from Me; </a:t>
            </a:r>
            <a:r>
              <a:rPr lang="en-US" sz="3400" b="1" baseline="30000" dirty="0"/>
              <a:t>5</a:t>
            </a:r>
            <a:r>
              <a:rPr lang="en-US" sz="3400" baseline="30000" dirty="0"/>
              <a:t> </a:t>
            </a:r>
            <a:r>
              <a:rPr lang="en-US" sz="3400" dirty="0"/>
              <a:t>for  John baptized with water, but you will be baptized with the Holy Spirit not many days from now.”</a:t>
            </a:r>
          </a:p>
          <a:p>
            <a:endParaRPr lang="en-US" sz="3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xmlns="" val="0"/>
              </a:ext>
            </a:extLst>
          </a:blip>
          <a:srcRect t="37428" r="42960" b="7715"/>
          <a:stretch/>
        </p:blipFill>
        <p:spPr>
          <a:xfrm>
            <a:off x="0" y="0"/>
            <a:ext cx="9144000" cy="6772026"/>
          </a:xfrm>
          <a:prstGeom prst="rect">
            <a:avLst/>
          </a:prstGeom>
        </p:spPr>
      </p:pic>
      <p:sp>
        <p:nvSpPr>
          <p:cNvPr id="10" name="Rounded Rectangular Callout 17"/>
          <p:cNvSpPr/>
          <p:nvPr/>
        </p:nvSpPr>
        <p:spPr>
          <a:xfrm>
            <a:off x="-228600"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They held to what they knew was true of God</a:t>
            </a:r>
          </a:p>
        </p:txBody>
      </p:sp>
      <p:sp>
        <p:nvSpPr>
          <p:cNvPr id="17" name="Rounded Rectangular Callout 17"/>
          <p:cNvSpPr/>
          <p:nvPr/>
        </p:nvSpPr>
        <p:spPr>
          <a:xfrm>
            <a:off x="-228600" y="4572000"/>
            <a:ext cx="9525000" cy="836245"/>
          </a:xfrm>
          <a:prstGeom prst="wedgeRoundRectCallout">
            <a:avLst>
              <a:gd name="adj1" fmla="val -21927"/>
              <a:gd name="adj2" fmla="val 49596"/>
              <a:gd name="adj3" fmla="val 16667"/>
            </a:avLst>
          </a:prstGeom>
          <a:solidFill>
            <a:schemeClr val="accent5">
              <a:lumMod val="75000"/>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That His timing is different from ours</a:t>
            </a:r>
          </a:p>
        </p:txBody>
      </p:sp>
    </p:spTree>
    <p:extLst>
      <p:ext uri="{BB962C8B-B14F-4D97-AF65-F5344CB8AC3E}">
        <p14:creationId xmlns:p14="http://schemas.microsoft.com/office/powerpoint/2010/main" xmlns="" val="406008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143000"/>
            <a:ext cx="9132278" cy="2667111"/>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Acts1:4</a:t>
            </a:r>
            <a:r>
              <a:rPr lang="en-US" sz="3400" baseline="30000" dirty="0"/>
              <a:t> </a:t>
            </a:r>
            <a:r>
              <a:rPr lang="en-US" sz="3400" dirty="0"/>
              <a:t>He commanded them not to leave Jerusalem, but to wait </a:t>
            </a:r>
            <a:r>
              <a:rPr lang="en-US" sz="3400" b="1" u="sng" dirty="0">
                <a:solidFill>
                  <a:srgbClr val="002060"/>
                </a:solidFill>
              </a:rPr>
              <a:t>for what the Father had promised</a:t>
            </a:r>
            <a:r>
              <a:rPr lang="en-US" sz="3400" dirty="0"/>
              <a:t>, “Which,” He said, “you heard of from Me; </a:t>
            </a:r>
            <a:r>
              <a:rPr lang="en-US" sz="3400" b="1" baseline="30000" dirty="0"/>
              <a:t>5</a:t>
            </a:r>
            <a:r>
              <a:rPr lang="en-US" sz="3400" baseline="30000" dirty="0"/>
              <a:t> </a:t>
            </a:r>
            <a:r>
              <a:rPr lang="en-US" sz="3400" dirty="0"/>
              <a:t>for  John baptized with water, but you will be baptized with the Holy Spirit not many days from now.”</a:t>
            </a:r>
          </a:p>
          <a:p>
            <a:endParaRPr lang="en-US" sz="3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xmlns="" val="0"/>
              </a:ext>
            </a:extLst>
          </a:blip>
          <a:srcRect t="37428" r="42960" b="7715"/>
          <a:stretch/>
        </p:blipFill>
        <p:spPr>
          <a:xfrm>
            <a:off x="0" y="0"/>
            <a:ext cx="9144000" cy="6772026"/>
          </a:xfrm>
          <a:prstGeom prst="rect">
            <a:avLst/>
          </a:prstGeom>
        </p:spPr>
      </p:pic>
      <p:sp>
        <p:nvSpPr>
          <p:cNvPr id="10" name="Rounded Rectangular Callout 17"/>
          <p:cNvSpPr/>
          <p:nvPr/>
        </p:nvSpPr>
        <p:spPr>
          <a:xfrm>
            <a:off x="-228600"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They held to what they knew was true of God</a:t>
            </a:r>
          </a:p>
        </p:txBody>
      </p:sp>
      <p:sp>
        <p:nvSpPr>
          <p:cNvPr id="17" name="Rounded Rectangular Callout 17"/>
          <p:cNvSpPr/>
          <p:nvPr/>
        </p:nvSpPr>
        <p:spPr>
          <a:xfrm>
            <a:off x="-228600" y="4572000"/>
            <a:ext cx="9525000" cy="836245"/>
          </a:xfrm>
          <a:prstGeom prst="wedgeRoundRectCallout">
            <a:avLst>
              <a:gd name="adj1" fmla="val -21927"/>
              <a:gd name="adj2" fmla="val 49596"/>
              <a:gd name="adj3" fmla="val 16667"/>
            </a:avLst>
          </a:prstGeom>
          <a:solidFill>
            <a:schemeClr val="accent5">
              <a:lumMod val="75000"/>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That His timing is different from ours</a:t>
            </a:r>
          </a:p>
        </p:txBody>
      </p:sp>
      <p:sp>
        <p:nvSpPr>
          <p:cNvPr id="9" name="TextBox 8"/>
          <p:cNvSpPr txBox="1"/>
          <p:nvPr/>
        </p:nvSpPr>
        <p:spPr>
          <a:xfrm>
            <a:off x="0" y="2514600"/>
            <a:ext cx="9132278" cy="1743660"/>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 1:7 </a:t>
            </a:r>
            <a:r>
              <a:rPr lang="en-US" sz="3400" dirty="0"/>
              <a:t>He said to them, “</a:t>
            </a:r>
            <a:r>
              <a:rPr lang="en-US" sz="3400" b="1" u="sng" dirty="0">
                <a:solidFill>
                  <a:srgbClr val="002060"/>
                </a:solidFill>
              </a:rPr>
              <a:t>It is not for you to know </a:t>
            </a:r>
            <a:r>
              <a:rPr lang="en-US" sz="3400" dirty="0"/>
              <a:t>times or epochs which the Father has fixed by His own authority; </a:t>
            </a:r>
            <a:endParaRPr lang="en-US" sz="3400" b="1" dirty="0">
              <a:solidFill>
                <a:schemeClr val="bg1"/>
              </a:solidFill>
            </a:endParaRPr>
          </a:p>
          <a:p>
            <a:endParaRPr lang="en-US" sz="3600" dirty="0"/>
          </a:p>
        </p:txBody>
      </p:sp>
    </p:spTree>
    <p:extLst>
      <p:ext uri="{BB962C8B-B14F-4D97-AF65-F5344CB8AC3E}">
        <p14:creationId xmlns:p14="http://schemas.microsoft.com/office/powerpoint/2010/main" xmlns="" val="406008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143000"/>
            <a:ext cx="9132278" cy="2667111"/>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Acts1:4</a:t>
            </a:r>
            <a:r>
              <a:rPr lang="en-US" sz="3400" baseline="30000" dirty="0"/>
              <a:t> </a:t>
            </a:r>
            <a:r>
              <a:rPr lang="en-US" sz="3400" dirty="0"/>
              <a:t>He commanded them not to leave Jerusalem, but to wait </a:t>
            </a:r>
            <a:r>
              <a:rPr lang="en-US" sz="3400" b="1" u="sng" dirty="0">
                <a:solidFill>
                  <a:srgbClr val="002060"/>
                </a:solidFill>
              </a:rPr>
              <a:t>for what the Father had promised</a:t>
            </a:r>
            <a:r>
              <a:rPr lang="en-US" sz="3400" dirty="0"/>
              <a:t>, “Which,” He said, “you heard of from Me; </a:t>
            </a:r>
            <a:r>
              <a:rPr lang="en-US" sz="3400" b="1" baseline="30000" dirty="0"/>
              <a:t>5</a:t>
            </a:r>
            <a:r>
              <a:rPr lang="en-US" sz="3400" baseline="30000" dirty="0"/>
              <a:t> </a:t>
            </a:r>
            <a:r>
              <a:rPr lang="en-US" sz="3400" dirty="0"/>
              <a:t>for  John baptized with water, but you will be baptized with the Holy Spirit not many days from now.”</a:t>
            </a:r>
          </a:p>
          <a:p>
            <a:endParaRPr lang="en-US" sz="3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xmlns="" val="0"/>
              </a:ext>
            </a:extLst>
          </a:blip>
          <a:srcRect t="37428" r="42960" b="7715"/>
          <a:stretch/>
        </p:blipFill>
        <p:spPr>
          <a:xfrm>
            <a:off x="0" y="0"/>
            <a:ext cx="9144000" cy="6772026"/>
          </a:xfrm>
          <a:prstGeom prst="rect">
            <a:avLst/>
          </a:prstGeom>
        </p:spPr>
      </p:pic>
      <p:sp>
        <p:nvSpPr>
          <p:cNvPr id="10" name="Rounded Rectangular Callout 17"/>
          <p:cNvSpPr/>
          <p:nvPr/>
        </p:nvSpPr>
        <p:spPr>
          <a:xfrm>
            <a:off x="-228600"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They held to what they knew was true of God</a:t>
            </a:r>
          </a:p>
        </p:txBody>
      </p:sp>
      <p:sp>
        <p:nvSpPr>
          <p:cNvPr id="17" name="Rounded Rectangular Callout 17"/>
          <p:cNvSpPr/>
          <p:nvPr/>
        </p:nvSpPr>
        <p:spPr>
          <a:xfrm>
            <a:off x="-228600" y="4572000"/>
            <a:ext cx="9525000" cy="836245"/>
          </a:xfrm>
          <a:prstGeom prst="wedgeRoundRectCallout">
            <a:avLst>
              <a:gd name="adj1" fmla="val -21927"/>
              <a:gd name="adj2" fmla="val 49596"/>
              <a:gd name="adj3" fmla="val 16667"/>
            </a:avLst>
          </a:prstGeom>
          <a:solidFill>
            <a:schemeClr val="accent5">
              <a:lumMod val="75000"/>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That His timing is different from ours</a:t>
            </a:r>
          </a:p>
        </p:txBody>
      </p:sp>
      <p:sp>
        <p:nvSpPr>
          <p:cNvPr id="8" name="Rounded Rectangular Callout 17"/>
          <p:cNvSpPr/>
          <p:nvPr/>
        </p:nvSpPr>
        <p:spPr>
          <a:xfrm>
            <a:off x="3892296" y="5334000"/>
            <a:ext cx="5327904" cy="512064"/>
          </a:xfrm>
          <a:prstGeom prst="wedgeRoundRectCallout">
            <a:avLst>
              <a:gd name="adj1" fmla="val -21927"/>
              <a:gd name="adj2" fmla="val 49596"/>
              <a:gd name="adj3" fmla="val 16667"/>
            </a:avLst>
          </a:prstGeom>
          <a:solidFill>
            <a:schemeClr val="accent5">
              <a:lumMod val="75000"/>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And better than ours</a:t>
            </a:r>
          </a:p>
        </p:txBody>
      </p:sp>
      <p:sp>
        <p:nvSpPr>
          <p:cNvPr id="9" name="TextBox 8"/>
          <p:cNvSpPr txBox="1"/>
          <p:nvPr/>
        </p:nvSpPr>
        <p:spPr>
          <a:xfrm>
            <a:off x="0" y="2514600"/>
            <a:ext cx="9132278" cy="1743660"/>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 1:7 </a:t>
            </a:r>
            <a:r>
              <a:rPr lang="en-US" sz="3400" dirty="0"/>
              <a:t>He said to them, “</a:t>
            </a:r>
            <a:r>
              <a:rPr lang="en-US" sz="3400" b="1" u="sng" dirty="0">
                <a:solidFill>
                  <a:srgbClr val="002060"/>
                </a:solidFill>
              </a:rPr>
              <a:t>It is not for you to know </a:t>
            </a:r>
            <a:r>
              <a:rPr lang="en-US" sz="3400" dirty="0"/>
              <a:t>times or epochs which the Father has fixed by His own authority; </a:t>
            </a:r>
            <a:endParaRPr lang="en-US" sz="3400" b="1" dirty="0">
              <a:solidFill>
                <a:schemeClr val="bg1"/>
              </a:solidFill>
            </a:endParaRPr>
          </a:p>
          <a:p>
            <a:endParaRPr lang="en-US" sz="3600" dirty="0"/>
          </a:p>
        </p:txBody>
      </p:sp>
    </p:spTree>
    <p:extLst>
      <p:ext uri="{BB962C8B-B14F-4D97-AF65-F5344CB8AC3E}">
        <p14:creationId xmlns:p14="http://schemas.microsoft.com/office/powerpoint/2010/main" xmlns="" val="406008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animBg="1"/>
      <p:bldP spid="8" grpId="1" animBg="1"/>
      <p:bldP spid="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C:\Users\foustb\Desktop\road-through-the-green-hills-hd-nature-wallpaper.png"/>
          <p:cNvPicPr>
            <a:picLocks noChangeAspect="1" noChangeArrowheads="1"/>
          </p:cNvPicPr>
          <p:nvPr/>
        </p:nvPicPr>
        <p:blipFill>
          <a:blip r:embed="rId2" cstate="print"/>
          <a:srcRect/>
          <a:stretch>
            <a:fillRect/>
          </a:stretch>
        </p:blipFill>
        <p:spPr bwMode="auto">
          <a:xfrm>
            <a:off x="-838200" y="1066800"/>
            <a:ext cx="10287000" cy="5786438"/>
          </a:xfrm>
          <a:prstGeom prst="rect">
            <a:avLst/>
          </a:prstGeom>
          <a:noFill/>
        </p:spPr>
      </p:pic>
      <p:sp>
        <p:nvSpPr>
          <p:cNvPr id="13" name="Rounded Rectangular Callout 14"/>
          <p:cNvSpPr/>
          <p:nvPr/>
        </p:nvSpPr>
        <p:spPr>
          <a:xfrm>
            <a:off x="11722" y="133018"/>
            <a:ext cx="9132278" cy="1101014"/>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From our vantage point, God’s path can look pretty counterintuitive</a:t>
            </a:r>
          </a:p>
        </p:txBody>
      </p:sp>
      <p:sp>
        <p:nvSpPr>
          <p:cNvPr id="18" name="Rounded Rectangular Callout 14"/>
          <p:cNvSpPr/>
          <p:nvPr/>
        </p:nvSpPr>
        <p:spPr>
          <a:xfrm>
            <a:off x="11722" y="133019"/>
            <a:ext cx="9132278" cy="1101013"/>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God sometimes takes the long way around – for His own purposes</a:t>
            </a:r>
          </a:p>
        </p:txBody>
      </p:sp>
    </p:spTree>
    <p:extLst>
      <p:ext uri="{BB962C8B-B14F-4D97-AF65-F5344CB8AC3E}">
        <p14:creationId xmlns:p14="http://schemas.microsoft.com/office/powerpoint/2010/main" xmlns="" val="237649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C:\Users\foustb\Desktop\road-through-the-green-hills-hd-nature-wallpaper.png"/>
          <p:cNvPicPr>
            <a:picLocks noChangeAspect="1" noChangeArrowheads="1"/>
          </p:cNvPicPr>
          <p:nvPr/>
        </p:nvPicPr>
        <p:blipFill>
          <a:blip r:embed="rId2" cstate="print"/>
          <a:srcRect/>
          <a:stretch>
            <a:fillRect/>
          </a:stretch>
        </p:blipFill>
        <p:spPr bwMode="auto">
          <a:xfrm>
            <a:off x="-838200" y="1071562"/>
            <a:ext cx="10287000" cy="5786438"/>
          </a:xfrm>
          <a:prstGeom prst="rect">
            <a:avLst/>
          </a:prstGeom>
          <a:noFill/>
        </p:spPr>
      </p:pic>
      <p:pic>
        <p:nvPicPr>
          <p:cNvPr id="16" name="Picture 7" descr="C:\Users\foustb\Desktop\desktop-wallpapers-road-in-the-hills-nature-free-nature-hills-wallpaper-hd-download-for-mobile-1024x768-desktop-pc-full-size-3d-images.jpg"/>
          <p:cNvPicPr>
            <a:picLocks noChangeAspect="1" noChangeArrowheads="1"/>
          </p:cNvPicPr>
          <p:nvPr/>
        </p:nvPicPr>
        <p:blipFill>
          <a:blip r:embed="rId3" cstate="print"/>
          <a:srcRect/>
          <a:stretch>
            <a:fillRect/>
          </a:stretch>
        </p:blipFill>
        <p:spPr bwMode="auto">
          <a:xfrm>
            <a:off x="-533400" y="1232297"/>
            <a:ext cx="10001250" cy="5625703"/>
          </a:xfrm>
          <a:prstGeom prst="rect">
            <a:avLst/>
          </a:prstGeom>
          <a:noFill/>
        </p:spPr>
      </p:pic>
      <p:sp>
        <p:nvSpPr>
          <p:cNvPr id="13" name="Rounded Rectangular Callout 14"/>
          <p:cNvSpPr/>
          <p:nvPr/>
        </p:nvSpPr>
        <p:spPr>
          <a:xfrm>
            <a:off x="11722" y="133018"/>
            <a:ext cx="9132278" cy="1101014"/>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From our vantage point, God’s path can look pretty counterintuitive</a:t>
            </a:r>
          </a:p>
        </p:txBody>
      </p:sp>
      <p:sp>
        <p:nvSpPr>
          <p:cNvPr id="18" name="Rounded Rectangular Callout 14"/>
          <p:cNvSpPr/>
          <p:nvPr/>
        </p:nvSpPr>
        <p:spPr>
          <a:xfrm>
            <a:off x="11722" y="133019"/>
            <a:ext cx="9132278" cy="1101013"/>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God sometimes takes the long way around – for His own purposes</a:t>
            </a:r>
          </a:p>
        </p:txBody>
      </p:sp>
    </p:spTree>
    <p:extLst>
      <p:ext uri="{BB962C8B-B14F-4D97-AF65-F5344CB8AC3E}">
        <p14:creationId xmlns:p14="http://schemas.microsoft.com/office/powerpoint/2010/main" xmlns="" val="237649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par>
                                <p:cTn id="12" presetID="22" presetClass="entr" presetSubtype="8"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xmlns="" val="0"/>
              </a:ext>
            </a:extLst>
          </a:blip>
          <a:srcRect r="9775"/>
          <a:stretch/>
        </p:blipFill>
        <p:spPr>
          <a:xfrm>
            <a:off x="8791" y="0"/>
            <a:ext cx="9144000" cy="541031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64" y="-533401"/>
            <a:ext cx="9149863" cy="7046099"/>
          </a:xfrm>
          <a:prstGeom prst="rect">
            <a:avLst/>
          </a:prstGeom>
        </p:spPr>
      </p:pic>
      <p:sp>
        <p:nvSpPr>
          <p:cNvPr id="9" name="TextBox 8"/>
          <p:cNvSpPr txBox="1"/>
          <p:nvPr/>
        </p:nvSpPr>
        <p:spPr>
          <a:xfrm>
            <a:off x="-5864" y="5181600"/>
            <a:ext cx="9149864" cy="1676400"/>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Acts1:11 </a:t>
            </a:r>
            <a:r>
              <a:rPr lang="en-US" sz="3400" dirty="0"/>
              <a:t>And this Jesus, who has been taken up from you into heaven, will come in just the same way as you have watched Him go into heaven.”</a:t>
            </a:r>
            <a:endParaRPr lang="en-US" sz="3400" dirty="0">
              <a:solidFill>
                <a:srgbClr val="002060"/>
              </a:solidFill>
            </a:endParaRPr>
          </a:p>
        </p:txBody>
      </p:sp>
      <p:sp>
        <p:nvSpPr>
          <p:cNvPr id="6" name="Rounded Rectangular Callout 17"/>
          <p:cNvSpPr/>
          <p:nvPr/>
        </p:nvSpPr>
        <p:spPr>
          <a:xfrm>
            <a:off x="111368" y="228600"/>
            <a:ext cx="8938846" cy="1176997"/>
          </a:xfrm>
          <a:prstGeom prst="wedgeRoundRectCallout">
            <a:avLst>
              <a:gd name="adj1" fmla="val -21927"/>
              <a:gd name="adj2" fmla="val 49596"/>
              <a:gd name="adj3" fmla="val 16667"/>
            </a:avLst>
          </a:prstGeom>
          <a:solidFill>
            <a:srgbClr val="00823B"/>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Sets the mood for the book: expectation of the imminent return of Jesus Christ </a:t>
            </a:r>
            <a:endParaRPr lang="en-US" sz="3600" b="1" i="1" u="sng" dirty="0"/>
          </a:p>
        </p:txBody>
      </p:sp>
    </p:spTree>
    <p:extLst>
      <p:ext uri="{BB962C8B-B14F-4D97-AF65-F5344CB8AC3E}">
        <p14:creationId xmlns:p14="http://schemas.microsoft.com/office/powerpoint/2010/main" xmlns="" val="226392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143000"/>
            <a:ext cx="9132278" cy="2667111"/>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Acts1:4</a:t>
            </a:r>
            <a:r>
              <a:rPr lang="en-US" sz="3400" baseline="30000" dirty="0"/>
              <a:t> </a:t>
            </a:r>
            <a:r>
              <a:rPr lang="en-US" sz="3400" dirty="0"/>
              <a:t>He commanded them not to leave Jerusalem, but to wait </a:t>
            </a:r>
            <a:r>
              <a:rPr lang="en-US" sz="3400" b="1" u="sng" dirty="0">
                <a:solidFill>
                  <a:srgbClr val="002060"/>
                </a:solidFill>
              </a:rPr>
              <a:t>for what the Father had promised</a:t>
            </a:r>
            <a:r>
              <a:rPr lang="en-US" sz="3400" dirty="0"/>
              <a:t>, “Which,” He said, “you heard of from Me; </a:t>
            </a:r>
            <a:r>
              <a:rPr lang="en-US" sz="3400" b="1" baseline="30000" dirty="0"/>
              <a:t>5</a:t>
            </a:r>
            <a:r>
              <a:rPr lang="en-US" sz="3400" baseline="30000" dirty="0"/>
              <a:t> </a:t>
            </a:r>
            <a:r>
              <a:rPr lang="en-US" sz="3400" dirty="0"/>
              <a:t>for  John baptized with water, but you will be baptized with the Holy Spirit not many days from now.”</a:t>
            </a:r>
          </a:p>
          <a:p>
            <a:endParaRPr lang="en-US" sz="3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xmlns="" val="0"/>
              </a:ext>
            </a:extLst>
          </a:blip>
          <a:srcRect t="37428" r="42960" b="7715"/>
          <a:stretch/>
        </p:blipFill>
        <p:spPr>
          <a:xfrm>
            <a:off x="0" y="0"/>
            <a:ext cx="9144000" cy="6772026"/>
          </a:xfrm>
          <a:prstGeom prst="rect">
            <a:avLst/>
          </a:prstGeom>
        </p:spPr>
      </p:pic>
      <p:sp>
        <p:nvSpPr>
          <p:cNvPr id="10" name="Rounded Rectangular Callout 17"/>
          <p:cNvSpPr/>
          <p:nvPr/>
        </p:nvSpPr>
        <p:spPr>
          <a:xfrm>
            <a:off x="-228600"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They held to what they knew was true of God</a:t>
            </a:r>
          </a:p>
        </p:txBody>
      </p:sp>
      <p:sp>
        <p:nvSpPr>
          <p:cNvPr id="17" name="Rounded Rectangular Callout 17"/>
          <p:cNvSpPr/>
          <p:nvPr/>
        </p:nvSpPr>
        <p:spPr>
          <a:xfrm>
            <a:off x="-228600" y="4572000"/>
            <a:ext cx="9525000" cy="836245"/>
          </a:xfrm>
          <a:prstGeom prst="wedgeRoundRectCallout">
            <a:avLst>
              <a:gd name="adj1" fmla="val -21927"/>
              <a:gd name="adj2" fmla="val 49596"/>
              <a:gd name="adj3" fmla="val 16667"/>
            </a:avLst>
          </a:prstGeom>
          <a:solidFill>
            <a:schemeClr val="accent5">
              <a:lumMod val="75000"/>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His outcomes are different from ours</a:t>
            </a:r>
          </a:p>
        </p:txBody>
      </p:sp>
    </p:spTree>
    <p:extLst>
      <p:ext uri="{BB962C8B-B14F-4D97-AF65-F5344CB8AC3E}">
        <p14:creationId xmlns:p14="http://schemas.microsoft.com/office/powerpoint/2010/main" xmlns="" val="133185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143000"/>
            <a:ext cx="9132278" cy="2667111"/>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Acts1:4</a:t>
            </a:r>
            <a:r>
              <a:rPr lang="en-US" sz="3400" baseline="30000" dirty="0"/>
              <a:t> </a:t>
            </a:r>
            <a:r>
              <a:rPr lang="en-US" sz="3400" dirty="0"/>
              <a:t>He commanded them not to leave Jerusalem, but to wait </a:t>
            </a:r>
            <a:r>
              <a:rPr lang="en-US" sz="3400" b="1" u="sng" dirty="0">
                <a:solidFill>
                  <a:srgbClr val="002060"/>
                </a:solidFill>
              </a:rPr>
              <a:t>for what the Father had promised</a:t>
            </a:r>
            <a:r>
              <a:rPr lang="en-US" sz="3400" dirty="0"/>
              <a:t>, “Which,” He said, “you heard of from Me; </a:t>
            </a:r>
            <a:r>
              <a:rPr lang="en-US" sz="3400" b="1" baseline="30000" dirty="0"/>
              <a:t>5</a:t>
            </a:r>
            <a:r>
              <a:rPr lang="en-US" sz="3400" baseline="30000" dirty="0"/>
              <a:t> </a:t>
            </a:r>
            <a:r>
              <a:rPr lang="en-US" sz="3400" dirty="0"/>
              <a:t>for  John baptized with water, but you will be baptized with the Holy Spirit not many days from now.”</a:t>
            </a:r>
          </a:p>
          <a:p>
            <a:endParaRPr lang="en-US" sz="3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xmlns="" val="0"/>
              </a:ext>
            </a:extLst>
          </a:blip>
          <a:srcRect t="37428" r="42960" b="7715"/>
          <a:stretch/>
        </p:blipFill>
        <p:spPr>
          <a:xfrm>
            <a:off x="0" y="0"/>
            <a:ext cx="9144000" cy="6772026"/>
          </a:xfrm>
          <a:prstGeom prst="rect">
            <a:avLst/>
          </a:prstGeom>
        </p:spPr>
      </p:pic>
      <p:sp>
        <p:nvSpPr>
          <p:cNvPr id="10" name="Rounded Rectangular Callout 17"/>
          <p:cNvSpPr/>
          <p:nvPr/>
        </p:nvSpPr>
        <p:spPr>
          <a:xfrm>
            <a:off x="-228600"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They held to what they knew was true of God</a:t>
            </a:r>
          </a:p>
        </p:txBody>
      </p:sp>
      <p:sp>
        <p:nvSpPr>
          <p:cNvPr id="17" name="Rounded Rectangular Callout 17"/>
          <p:cNvSpPr/>
          <p:nvPr/>
        </p:nvSpPr>
        <p:spPr>
          <a:xfrm>
            <a:off x="-228600" y="4572000"/>
            <a:ext cx="9525000" cy="836245"/>
          </a:xfrm>
          <a:prstGeom prst="wedgeRoundRectCallout">
            <a:avLst>
              <a:gd name="adj1" fmla="val -21927"/>
              <a:gd name="adj2" fmla="val 49596"/>
              <a:gd name="adj3" fmla="val 16667"/>
            </a:avLst>
          </a:prstGeom>
          <a:solidFill>
            <a:schemeClr val="accent5">
              <a:lumMod val="75000"/>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His outcomes are different from ours</a:t>
            </a:r>
          </a:p>
        </p:txBody>
      </p:sp>
      <p:sp>
        <p:nvSpPr>
          <p:cNvPr id="8" name="Rounded Rectangular Callout 17"/>
          <p:cNvSpPr/>
          <p:nvPr/>
        </p:nvSpPr>
        <p:spPr>
          <a:xfrm>
            <a:off x="414998" y="1702992"/>
            <a:ext cx="8382000" cy="1817504"/>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Waiting on God doesn’t mean that since we have paid our dues in waiting, that we will eventually get exactly what we want</a:t>
            </a:r>
          </a:p>
        </p:txBody>
      </p:sp>
    </p:spTree>
    <p:extLst>
      <p:ext uri="{BB962C8B-B14F-4D97-AF65-F5344CB8AC3E}">
        <p14:creationId xmlns:p14="http://schemas.microsoft.com/office/powerpoint/2010/main" xmlns="" val="133185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143000"/>
            <a:ext cx="9132278" cy="2667111"/>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Acts1:4</a:t>
            </a:r>
            <a:r>
              <a:rPr lang="en-US" sz="3400" baseline="30000" dirty="0"/>
              <a:t> </a:t>
            </a:r>
            <a:r>
              <a:rPr lang="en-US" sz="3400" dirty="0"/>
              <a:t>He commanded them not to leave Jerusalem, but to wait </a:t>
            </a:r>
            <a:r>
              <a:rPr lang="en-US" sz="3400" b="1" u="sng" dirty="0">
                <a:solidFill>
                  <a:srgbClr val="002060"/>
                </a:solidFill>
              </a:rPr>
              <a:t>for what the Father had promised</a:t>
            </a:r>
            <a:r>
              <a:rPr lang="en-US" sz="3400" dirty="0"/>
              <a:t>, “Which,” He said, “you heard of from Me; </a:t>
            </a:r>
            <a:r>
              <a:rPr lang="en-US" sz="3400" b="1" baseline="30000" dirty="0"/>
              <a:t>5</a:t>
            </a:r>
            <a:r>
              <a:rPr lang="en-US" sz="3400" baseline="30000" dirty="0"/>
              <a:t> </a:t>
            </a:r>
            <a:r>
              <a:rPr lang="en-US" sz="3400" dirty="0"/>
              <a:t>for  John baptized with water, but you will be baptized with the Holy Spirit not many days from now.”</a:t>
            </a:r>
          </a:p>
          <a:p>
            <a:endParaRPr lang="en-US" sz="3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xmlns="" val="0"/>
              </a:ext>
            </a:extLst>
          </a:blip>
          <a:srcRect t="37428" r="42960" b="7715"/>
          <a:stretch/>
        </p:blipFill>
        <p:spPr>
          <a:xfrm>
            <a:off x="0" y="0"/>
            <a:ext cx="9144000" cy="6772026"/>
          </a:xfrm>
          <a:prstGeom prst="rect">
            <a:avLst/>
          </a:prstGeom>
        </p:spPr>
      </p:pic>
      <p:sp>
        <p:nvSpPr>
          <p:cNvPr id="10" name="Rounded Rectangular Callout 17"/>
          <p:cNvSpPr/>
          <p:nvPr/>
        </p:nvSpPr>
        <p:spPr>
          <a:xfrm>
            <a:off x="-228600"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They held to what they knew was true of God</a:t>
            </a:r>
          </a:p>
        </p:txBody>
      </p:sp>
      <p:sp>
        <p:nvSpPr>
          <p:cNvPr id="17" name="Rounded Rectangular Callout 17"/>
          <p:cNvSpPr/>
          <p:nvPr/>
        </p:nvSpPr>
        <p:spPr>
          <a:xfrm>
            <a:off x="-228600" y="4572000"/>
            <a:ext cx="9525000" cy="836245"/>
          </a:xfrm>
          <a:prstGeom prst="wedgeRoundRectCallout">
            <a:avLst>
              <a:gd name="adj1" fmla="val -21927"/>
              <a:gd name="adj2" fmla="val 49596"/>
              <a:gd name="adj3" fmla="val 16667"/>
            </a:avLst>
          </a:prstGeom>
          <a:solidFill>
            <a:schemeClr val="accent5">
              <a:lumMod val="75000"/>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His outcomes are different from ours</a:t>
            </a:r>
          </a:p>
        </p:txBody>
      </p:sp>
      <p:sp>
        <p:nvSpPr>
          <p:cNvPr id="8" name="Rounded Rectangular Callout 17"/>
          <p:cNvSpPr/>
          <p:nvPr/>
        </p:nvSpPr>
        <p:spPr>
          <a:xfrm>
            <a:off x="414998" y="1702992"/>
            <a:ext cx="8382000" cy="1817504"/>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Waiting on God doesn’t mean that since we have paid our dues in waiting, that we will eventually get exactly what we want</a:t>
            </a:r>
          </a:p>
        </p:txBody>
      </p:sp>
      <p:sp>
        <p:nvSpPr>
          <p:cNvPr id="9" name="Rounded Rectangular Callout 17"/>
          <p:cNvSpPr/>
          <p:nvPr/>
        </p:nvSpPr>
        <p:spPr>
          <a:xfrm>
            <a:off x="375139" y="3770811"/>
            <a:ext cx="8382000" cy="609711"/>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Because it’s a fallen world</a:t>
            </a:r>
          </a:p>
        </p:txBody>
      </p:sp>
    </p:spTree>
    <p:extLst>
      <p:ext uri="{BB962C8B-B14F-4D97-AF65-F5344CB8AC3E}">
        <p14:creationId xmlns:p14="http://schemas.microsoft.com/office/powerpoint/2010/main" xmlns="" val="133185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animBg="1"/>
      <p:bldP spid="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143000"/>
            <a:ext cx="9132278" cy="2667111"/>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Acts1:4</a:t>
            </a:r>
            <a:r>
              <a:rPr lang="en-US" sz="3400" baseline="30000" dirty="0"/>
              <a:t> </a:t>
            </a:r>
            <a:r>
              <a:rPr lang="en-US" sz="3400" dirty="0"/>
              <a:t>He commanded them not to leave Jerusalem, but to wait </a:t>
            </a:r>
            <a:r>
              <a:rPr lang="en-US" sz="3400" b="1" u="sng" dirty="0">
                <a:solidFill>
                  <a:srgbClr val="002060"/>
                </a:solidFill>
              </a:rPr>
              <a:t>for what the Father had promised</a:t>
            </a:r>
            <a:r>
              <a:rPr lang="en-US" sz="3400" dirty="0"/>
              <a:t>, “Which,” He said, “you heard of from Me; </a:t>
            </a:r>
            <a:r>
              <a:rPr lang="en-US" sz="3400" b="1" baseline="30000" dirty="0"/>
              <a:t>5</a:t>
            </a:r>
            <a:r>
              <a:rPr lang="en-US" sz="3400" baseline="30000" dirty="0"/>
              <a:t> </a:t>
            </a:r>
            <a:r>
              <a:rPr lang="en-US" sz="3400" dirty="0"/>
              <a:t>for  John baptized with water, but you will be baptized with the Holy Spirit not many days from now.”</a:t>
            </a:r>
          </a:p>
          <a:p>
            <a:endParaRPr lang="en-US" sz="3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xmlns="" val="0"/>
              </a:ext>
            </a:extLst>
          </a:blip>
          <a:srcRect t="37428" r="42960" b="7715"/>
          <a:stretch/>
        </p:blipFill>
        <p:spPr>
          <a:xfrm>
            <a:off x="0" y="0"/>
            <a:ext cx="9144000" cy="6772026"/>
          </a:xfrm>
          <a:prstGeom prst="rect">
            <a:avLst/>
          </a:prstGeom>
        </p:spPr>
      </p:pic>
      <p:sp>
        <p:nvSpPr>
          <p:cNvPr id="10" name="Rounded Rectangular Callout 17"/>
          <p:cNvSpPr/>
          <p:nvPr/>
        </p:nvSpPr>
        <p:spPr>
          <a:xfrm>
            <a:off x="-228600"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They held to what they knew was true of God</a:t>
            </a:r>
          </a:p>
        </p:txBody>
      </p:sp>
      <p:sp>
        <p:nvSpPr>
          <p:cNvPr id="17" name="Rounded Rectangular Callout 17"/>
          <p:cNvSpPr/>
          <p:nvPr/>
        </p:nvSpPr>
        <p:spPr>
          <a:xfrm>
            <a:off x="-228600" y="4572000"/>
            <a:ext cx="9525000" cy="836245"/>
          </a:xfrm>
          <a:prstGeom prst="wedgeRoundRectCallout">
            <a:avLst>
              <a:gd name="adj1" fmla="val -21927"/>
              <a:gd name="adj2" fmla="val 49596"/>
              <a:gd name="adj3" fmla="val 16667"/>
            </a:avLst>
          </a:prstGeom>
          <a:solidFill>
            <a:schemeClr val="accent5">
              <a:lumMod val="75000"/>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His outcomes are different from ours</a:t>
            </a:r>
          </a:p>
        </p:txBody>
      </p:sp>
      <p:sp>
        <p:nvSpPr>
          <p:cNvPr id="8" name="Rounded Rectangular Callout 17"/>
          <p:cNvSpPr/>
          <p:nvPr/>
        </p:nvSpPr>
        <p:spPr>
          <a:xfrm>
            <a:off x="414998" y="1702992"/>
            <a:ext cx="8382000" cy="1817504"/>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Waiting on God doesn’t mean that since we have paid our dues in waiting, that we will eventually get exactly what we want</a:t>
            </a:r>
          </a:p>
        </p:txBody>
      </p:sp>
      <p:sp>
        <p:nvSpPr>
          <p:cNvPr id="9" name="Rounded Rectangular Callout 17"/>
          <p:cNvSpPr/>
          <p:nvPr/>
        </p:nvSpPr>
        <p:spPr>
          <a:xfrm>
            <a:off x="375139" y="3770811"/>
            <a:ext cx="8382000" cy="609711"/>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Because it’s a fallen world</a:t>
            </a:r>
          </a:p>
        </p:txBody>
      </p:sp>
      <p:sp>
        <p:nvSpPr>
          <p:cNvPr id="11" name="Rounded Rectangular Callout 17"/>
          <p:cNvSpPr/>
          <p:nvPr/>
        </p:nvSpPr>
        <p:spPr>
          <a:xfrm>
            <a:off x="76200" y="3704908"/>
            <a:ext cx="9020909" cy="783073"/>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t>Because what you want isn’t always what He wants</a:t>
            </a:r>
          </a:p>
        </p:txBody>
      </p:sp>
    </p:spTree>
    <p:extLst>
      <p:ext uri="{BB962C8B-B14F-4D97-AF65-F5344CB8AC3E}">
        <p14:creationId xmlns:p14="http://schemas.microsoft.com/office/powerpoint/2010/main" xmlns="" val="133185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animBg="1"/>
      <p:bldP spid="9" grpId="0" animBg="1"/>
      <p:bldP spid="11"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143000"/>
            <a:ext cx="9132278" cy="2667111"/>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Acts1:4</a:t>
            </a:r>
            <a:r>
              <a:rPr lang="en-US" sz="3400" baseline="30000" dirty="0"/>
              <a:t> </a:t>
            </a:r>
            <a:r>
              <a:rPr lang="en-US" sz="3400" dirty="0"/>
              <a:t>He commanded them not to leave Jerusalem, but to wait </a:t>
            </a:r>
            <a:r>
              <a:rPr lang="en-US" sz="3400" b="1" u="sng" dirty="0">
                <a:solidFill>
                  <a:srgbClr val="002060"/>
                </a:solidFill>
              </a:rPr>
              <a:t>for what the Father had promised</a:t>
            </a:r>
            <a:r>
              <a:rPr lang="en-US" sz="3400" dirty="0"/>
              <a:t>, “Which,” He said, “you heard of from Me; </a:t>
            </a:r>
            <a:r>
              <a:rPr lang="en-US" sz="3400" b="1" baseline="30000" dirty="0"/>
              <a:t>5</a:t>
            </a:r>
            <a:r>
              <a:rPr lang="en-US" sz="3400" baseline="30000" dirty="0"/>
              <a:t> </a:t>
            </a:r>
            <a:r>
              <a:rPr lang="en-US" sz="3400" dirty="0"/>
              <a:t>for  John baptized with water, but you will be baptized with the Holy Spirit not many days from now.”</a:t>
            </a:r>
          </a:p>
          <a:p>
            <a:endParaRPr lang="en-US" sz="3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xmlns="" val="0"/>
              </a:ext>
            </a:extLst>
          </a:blip>
          <a:srcRect t="37428" r="42960" b="7715"/>
          <a:stretch/>
        </p:blipFill>
        <p:spPr>
          <a:xfrm>
            <a:off x="0" y="0"/>
            <a:ext cx="9144000" cy="6772026"/>
          </a:xfrm>
          <a:prstGeom prst="rect">
            <a:avLst/>
          </a:prstGeom>
        </p:spPr>
      </p:pic>
      <p:sp>
        <p:nvSpPr>
          <p:cNvPr id="10" name="Rounded Rectangular Callout 17"/>
          <p:cNvSpPr/>
          <p:nvPr/>
        </p:nvSpPr>
        <p:spPr>
          <a:xfrm>
            <a:off x="-228600"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They held to what they knew was true of God</a:t>
            </a:r>
          </a:p>
        </p:txBody>
      </p:sp>
      <p:sp>
        <p:nvSpPr>
          <p:cNvPr id="17" name="Rounded Rectangular Callout 17"/>
          <p:cNvSpPr/>
          <p:nvPr/>
        </p:nvSpPr>
        <p:spPr>
          <a:xfrm>
            <a:off x="-228600" y="4572000"/>
            <a:ext cx="9525000" cy="836245"/>
          </a:xfrm>
          <a:prstGeom prst="wedgeRoundRectCallout">
            <a:avLst>
              <a:gd name="adj1" fmla="val -21927"/>
              <a:gd name="adj2" fmla="val 49596"/>
              <a:gd name="adj3" fmla="val 16667"/>
            </a:avLst>
          </a:prstGeom>
          <a:solidFill>
            <a:schemeClr val="accent5">
              <a:lumMod val="75000"/>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His outcomes are different from ours</a:t>
            </a:r>
          </a:p>
        </p:txBody>
      </p:sp>
      <p:sp>
        <p:nvSpPr>
          <p:cNvPr id="9" name="Rounded Rectangular Callout 17"/>
          <p:cNvSpPr/>
          <p:nvPr/>
        </p:nvSpPr>
        <p:spPr>
          <a:xfrm>
            <a:off x="375139" y="3770811"/>
            <a:ext cx="8382000" cy="609711"/>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Because it’s a fallen world</a:t>
            </a:r>
          </a:p>
        </p:txBody>
      </p:sp>
      <p:sp>
        <p:nvSpPr>
          <p:cNvPr id="11" name="Rounded Rectangular Callout 17"/>
          <p:cNvSpPr/>
          <p:nvPr/>
        </p:nvSpPr>
        <p:spPr>
          <a:xfrm>
            <a:off x="80889" y="2727728"/>
            <a:ext cx="9020909" cy="1668581"/>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Often, when we are being asked to wait, it’s because God has a greater good in mind that we can’t see</a:t>
            </a:r>
          </a:p>
        </p:txBody>
      </p:sp>
    </p:spTree>
    <p:extLst>
      <p:ext uri="{BB962C8B-B14F-4D97-AF65-F5344CB8AC3E}">
        <p14:creationId xmlns:p14="http://schemas.microsoft.com/office/powerpoint/2010/main" xmlns="" val="372973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143000"/>
            <a:ext cx="9132278" cy="2667111"/>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Acts1:4</a:t>
            </a:r>
            <a:r>
              <a:rPr lang="en-US" sz="3400" baseline="30000" dirty="0"/>
              <a:t> </a:t>
            </a:r>
            <a:r>
              <a:rPr lang="en-US" sz="3400" dirty="0"/>
              <a:t>He commanded them not to leave Jerusalem, but to wait </a:t>
            </a:r>
            <a:r>
              <a:rPr lang="en-US" sz="3400" b="1" u="sng" dirty="0">
                <a:solidFill>
                  <a:srgbClr val="002060"/>
                </a:solidFill>
              </a:rPr>
              <a:t>for what the Father had promised</a:t>
            </a:r>
            <a:r>
              <a:rPr lang="en-US" sz="3400" dirty="0"/>
              <a:t>, “Which,” He said, “you heard of from Me; </a:t>
            </a:r>
            <a:r>
              <a:rPr lang="en-US" sz="3400" b="1" baseline="30000" dirty="0"/>
              <a:t>5</a:t>
            </a:r>
            <a:r>
              <a:rPr lang="en-US" sz="3400" baseline="30000" dirty="0"/>
              <a:t> </a:t>
            </a:r>
            <a:r>
              <a:rPr lang="en-US" sz="3400" dirty="0"/>
              <a:t>for  John baptized with water, but you will be baptized with the Holy Spirit not many days from now.”</a:t>
            </a:r>
          </a:p>
          <a:p>
            <a:endParaRPr lang="en-US" sz="3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xmlns="" val="0"/>
              </a:ext>
            </a:extLst>
          </a:blip>
          <a:srcRect t="37428" r="42960" b="7715"/>
          <a:stretch/>
        </p:blipFill>
        <p:spPr>
          <a:xfrm>
            <a:off x="0" y="0"/>
            <a:ext cx="9144000" cy="6772026"/>
          </a:xfrm>
          <a:prstGeom prst="rect">
            <a:avLst/>
          </a:prstGeom>
        </p:spPr>
      </p:pic>
      <p:sp>
        <p:nvSpPr>
          <p:cNvPr id="10" name="Rounded Rectangular Callout 17"/>
          <p:cNvSpPr/>
          <p:nvPr/>
        </p:nvSpPr>
        <p:spPr>
          <a:xfrm>
            <a:off x="-228600"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They held to what they knew was true of God</a:t>
            </a:r>
          </a:p>
        </p:txBody>
      </p:sp>
      <p:sp>
        <p:nvSpPr>
          <p:cNvPr id="17" name="Rounded Rectangular Callout 17"/>
          <p:cNvSpPr/>
          <p:nvPr/>
        </p:nvSpPr>
        <p:spPr>
          <a:xfrm>
            <a:off x="-228600" y="4572000"/>
            <a:ext cx="9525000" cy="836245"/>
          </a:xfrm>
          <a:prstGeom prst="wedgeRoundRectCallout">
            <a:avLst>
              <a:gd name="adj1" fmla="val -21927"/>
              <a:gd name="adj2" fmla="val 49596"/>
              <a:gd name="adj3" fmla="val 16667"/>
            </a:avLst>
          </a:prstGeom>
          <a:solidFill>
            <a:schemeClr val="accent5">
              <a:lumMod val="75000"/>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His outcomes are different from ours</a:t>
            </a:r>
          </a:p>
        </p:txBody>
      </p:sp>
      <p:sp>
        <p:nvSpPr>
          <p:cNvPr id="9" name="Rounded Rectangular Callout 17"/>
          <p:cNvSpPr/>
          <p:nvPr/>
        </p:nvSpPr>
        <p:spPr>
          <a:xfrm>
            <a:off x="375139" y="3770811"/>
            <a:ext cx="8382000" cy="609711"/>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Because it’s a fallen world</a:t>
            </a:r>
          </a:p>
        </p:txBody>
      </p:sp>
      <p:sp>
        <p:nvSpPr>
          <p:cNvPr id="11" name="Rounded Rectangular Callout 17"/>
          <p:cNvSpPr/>
          <p:nvPr/>
        </p:nvSpPr>
        <p:spPr>
          <a:xfrm>
            <a:off x="80889" y="2727728"/>
            <a:ext cx="9020909" cy="1668581"/>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Often, when we are being asked to wait, it’s because God has a greater good in mind that we can’t see</a:t>
            </a:r>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480" y="152400"/>
            <a:ext cx="9554308" cy="6382809"/>
          </a:xfrm>
          <a:prstGeom prst="rect">
            <a:avLst/>
          </a:prstGeom>
        </p:spPr>
      </p:pic>
    </p:spTree>
    <p:extLst>
      <p:ext uri="{BB962C8B-B14F-4D97-AF65-F5344CB8AC3E}">
        <p14:creationId xmlns:p14="http://schemas.microsoft.com/office/powerpoint/2010/main" xmlns="" val="19672892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143000"/>
            <a:ext cx="9132278" cy="2667111"/>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Acts1:4</a:t>
            </a:r>
            <a:r>
              <a:rPr lang="en-US" sz="3400" baseline="30000" dirty="0"/>
              <a:t> </a:t>
            </a:r>
            <a:r>
              <a:rPr lang="en-US" sz="3400" dirty="0"/>
              <a:t>He commanded them not to leave Jerusalem, but to wait </a:t>
            </a:r>
            <a:r>
              <a:rPr lang="en-US" sz="3400" b="1" u="sng" dirty="0">
                <a:solidFill>
                  <a:srgbClr val="002060"/>
                </a:solidFill>
              </a:rPr>
              <a:t>for what the Father had promised</a:t>
            </a:r>
            <a:r>
              <a:rPr lang="en-US" sz="3400" dirty="0"/>
              <a:t>, “Which,” He said, “you heard of from Me; </a:t>
            </a:r>
            <a:r>
              <a:rPr lang="en-US" sz="3400" b="1" baseline="30000" dirty="0"/>
              <a:t>5</a:t>
            </a:r>
            <a:r>
              <a:rPr lang="en-US" sz="3400" baseline="30000" dirty="0"/>
              <a:t> </a:t>
            </a:r>
            <a:r>
              <a:rPr lang="en-US" sz="3400" dirty="0"/>
              <a:t>for  John baptized with water, but you will be baptized with the Holy Spirit not many days from now.”</a:t>
            </a:r>
          </a:p>
          <a:p>
            <a:endParaRPr lang="en-US" sz="3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xmlns="" val="0"/>
              </a:ext>
            </a:extLst>
          </a:blip>
          <a:srcRect t="37428" r="42960" b="7715"/>
          <a:stretch/>
        </p:blipFill>
        <p:spPr>
          <a:xfrm>
            <a:off x="0" y="0"/>
            <a:ext cx="9144000" cy="6772026"/>
          </a:xfrm>
          <a:prstGeom prst="rect">
            <a:avLst/>
          </a:prstGeom>
        </p:spPr>
      </p:pic>
      <p:sp>
        <p:nvSpPr>
          <p:cNvPr id="10" name="Rounded Rectangular Callout 17"/>
          <p:cNvSpPr/>
          <p:nvPr/>
        </p:nvSpPr>
        <p:spPr>
          <a:xfrm>
            <a:off x="-228600"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They held to what they knew was true of God</a:t>
            </a:r>
          </a:p>
        </p:txBody>
      </p:sp>
      <p:sp>
        <p:nvSpPr>
          <p:cNvPr id="17" name="Rounded Rectangular Callout 17"/>
          <p:cNvSpPr/>
          <p:nvPr/>
        </p:nvSpPr>
        <p:spPr>
          <a:xfrm>
            <a:off x="-228600" y="4572000"/>
            <a:ext cx="9525000" cy="836245"/>
          </a:xfrm>
          <a:prstGeom prst="wedgeRoundRectCallout">
            <a:avLst>
              <a:gd name="adj1" fmla="val -21927"/>
              <a:gd name="adj2" fmla="val 49596"/>
              <a:gd name="adj3" fmla="val 16667"/>
            </a:avLst>
          </a:prstGeom>
          <a:solidFill>
            <a:schemeClr val="accent5">
              <a:lumMod val="75000"/>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His outcomes are different from ours</a:t>
            </a:r>
          </a:p>
        </p:txBody>
      </p:sp>
      <p:sp>
        <p:nvSpPr>
          <p:cNvPr id="8" name="Rounded Rectangular Callout 17"/>
          <p:cNvSpPr/>
          <p:nvPr/>
        </p:nvSpPr>
        <p:spPr>
          <a:xfrm>
            <a:off x="55684" y="3227120"/>
            <a:ext cx="9020909" cy="1165982"/>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Sometimes, the outcome He has in mind isn’t about you at all!</a:t>
            </a:r>
          </a:p>
        </p:txBody>
      </p:sp>
    </p:spTree>
    <p:extLst>
      <p:ext uri="{BB962C8B-B14F-4D97-AF65-F5344CB8AC3E}">
        <p14:creationId xmlns:p14="http://schemas.microsoft.com/office/powerpoint/2010/main" xmlns="" val="11252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143000"/>
            <a:ext cx="9132278" cy="2667111"/>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Acts1:4</a:t>
            </a:r>
            <a:r>
              <a:rPr lang="en-US" sz="3400" baseline="30000" dirty="0"/>
              <a:t> </a:t>
            </a:r>
            <a:r>
              <a:rPr lang="en-US" sz="3400" dirty="0"/>
              <a:t>He commanded them not to leave Jerusalem, but to wait </a:t>
            </a:r>
            <a:r>
              <a:rPr lang="en-US" sz="3400" b="1" u="sng" dirty="0">
                <a:solidFill>
                  <a:srgbClr val="002060"/>
                </a:solidFill>
              </a:rPr>
              <a:t>for what the Father had promised</a:t>
            </a:r>
            <a:r>
              <a:rPr lang="en-US" sz="3400" dirty="0"/>
              <a:t>, “Which,” He said, “you heard of from Me; </a:t>
            </a:r>
            <a:r>
              <a:rPr lang="en-US" sz="3400" b="1" baseline="30000" dirty="0"/>
              <a:t>5</a:t>
            </a:r>
            <a:r>
              <a:rPr lang="en-US" sz="3400" baseline="30000" dirty="0"/>
              <a:t> </a:t>
            </a:r>
            <a:r>
              <a:rPr lang="en-US" sz="3400" dirty="0"/>
              <a:t>for  John baptized with water, but you will be baptized with the Holy Spirit not many days from now.”</a:t>
            </a:r>
          </a:p>
          <a:p>
            <a:endParaRPr lang="en-US" sz="3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xmlns="" val="0"/>
              </a:ext>
            </a:extLst>
          </a:blip>
          <a:srcRect t="37428" r="42960" b="7715"/>
          <a:stretch/>
        </p:blipFill>
        <p:spPr>
          <a:xfrm>
            <a:off x="0" y="0"/>
            <a:ext cx="9144000" cy="6772026"/>
          </a:xfrm>
          <a:prstGeom prst="rect">
            <a:avLst/>
          </a:prstGeom>
        </p:spPr>
      </p:pic>
      <p:sp>
        <p:nvSpPr>
          <p:cNvPr id="10" name="Rounded Rectangular Callout 17"/>
          <p:cNvSpPr/>
          <p:nvPr/>
        </p:nvSpPr>
        <p:spPr>
          <a:xfrm>
            <a:off x="-228600"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They held to what they knew was true of God</a:t>
            </a:r>
          </a:p>
        </p:txBody>
      </p:sp>
      <p:sp>
        <p:nvSpPr>
          <p:cNvPr id="17" name="Rounded Rectangular Callout 17"/>
          <p:cNvSpPr/>
          <p:nvPr/>
        </p:nvSpPr>
        <p:spPr>
          <a:xfrm>
            <a:off x="-228600" y="4572000"/>
            <a:ext cx="9525000" cy="836245"/>
          </a:xfrm>
          <a:prstGeom prst="wedgeRoundRectCallout">
            <a:avLst>
              <a:gd name="adj1" fmla="val -21927"/>
              <a:gd name="adj2" fmla="val 49596"/>
              <a:gd name="adj3" fmla="val 16667"/>
            </a:avLst>
          </a:prstGeom>
          <a:solidFill>
            <a:schemeClr val="accent5">
              <a:lumMod val="75000"/>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His outcomes are different from ours</a:t>
            </a:r>
          </a:p>
        </p:txBody>
      </p:sp>
      <p:sp>
        <p:nvSpPr>
          <p:cNvPr id="7" name="Rounded Rectangular Callout 17"/>
          <p:cNvSpPr/>
          <p:nvPr/>
        </p:nvSpPr>
        <p:spPr>
          <a:xfrm>
            <a:off x="92611" y="3440729"/>
            <a:ext cx="9020909" cy="967309"/>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God knows exactly what is best for us</a:t>
            </a:r>
          </a:p>
        </p:txBody>
      </p:sp>
    </p:spTree>
    <p:extLst>
      <p:ext uri="{BB962C8B-B14F-4D97-AF65-F5344CB8AC3E}">
        <p14:creationId xmlns:p14="http://schemas.microsoft.com/office/powerpoint/2010/main" xmlns="" val="425908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143000"/>
            <a:ext cx="9132278" cy="2667111"/>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Acts1:4</a:t>
            </a:r>
            <a:r>
              <a:rPr lang="en-US" sz="3400" baseline="30000" dirty="0"/>
              <a:t> </a:t>
            </a:r>
            <a:r>
              <a:rPr lang="en-US" sz="3400" dirty="0"/>
              <a:t>He commanded them not to leave Jerusalem, but to wait </a:t>
            </a:r>
            <a:r>
              <a:rPr lang="en-US" sz="3400" b="1" u="sng" dirty="0">
                <a:solidFill>
                  <a:srgbClr val="002060"/>
                </a:solidFill>
              </a:rPr>
              <a:t>for what the Father had promised</a:t>
            </a:r>
            <a:r>
              <a:rPr lang="en-US" sz="3400" dirty="0"/>
              <a:t>, “Which,” He said, “you heard of from Me; </a:t>
            </a:r>
            <a:r>
              <a:rPr lang="en-US" sz="3400" b="1" baseline="30000" dirty="0"/>
              <a:t>5</a:t>
            </a:r>
            <a:r>
              <a:rPr lang="en-US" sz="3400" baseline="30000" dirty="0"/>
              <a:t> </a:t>
            </a:r>
            <a:r>
              <a:rPr lang="en-US" sz="3400" dirty="0"/>
              <a:t>for  John baptized with water, but you will be baptized with the Holy Spirit not many days from now.”</a:t>
            </a:r>
          </a:p>
          <a:p>
            <a:endParaRPr lang="en-US" sz="3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xmlns="" val="0"/>
              </a:ext>
            </a:extLst>
          </a:blip>
          <a:srcRect t="37428" r="42960" b="7715"/>
          <a:stretch/>
        </p:blipFill>
        <p:spPr>
          <a:xfrm>
            <a:off x="0" y="0"/>
            <a:ext cx="9144000" cy="6772026"/>
          </a:xfrm>
          <a:prstGeom prst="rect">
            <a:avLst/>
          </a:prstGeom>
        </p:spPr>
      </p:pic>
      <p:sp>
        <p:nvSpPr>
          <p:cNvPr id="10" name="Rounded Rectangular Callout 17"/>
          <p:cNvSpPr/>
          <p:nvPr/>
        </p:nvSpPr>
        <p:spPr>
          <a:xfrm>
            <a:off x="-228600"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They held to what they knew was true of God</a:t>
            </a:r>
          </a:p>
        </p:txBody>
      </p:sp>
      <p:sp>
        <p:nvSpPr>
          <p:cNvPr id="17" name="Rounded Rectangular Callout 17"/>
          <p:cNvSpPr/>
          <p:nvPr/>
        </p:nvSpPr>
        <p:spPr>
          <a:xfrm>
            <a:off x="-228600" y="4572000"/>
            <a:ext cx="9525000" cy="836245"/>
          </a:xfrm>
          <a:prstGeom prst="wedgeRoundRectCallout">
            <a:avLst>
              <a:gd name="adj1" fmla="val -21927"/>
              <a:gd name="adj2" fmla="val 49596"/>
              <a:gd name="adj3" fmla="val 16667"/>
            </a:avLst>
          </a:prstGeom>
          <a:solidFill>
            <a:schemeClr val="accent5">
              <a:lumMod val="75000"/>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His outcomes are different from ours</a:t>
            </a:r>
          </a:p>
        </p:txBody>
      </p:sp>
      <p:sp>
        <p:nvSpPr>
          <p:cNvPr id="7" name="Rounded Rectangular Callout 17"/>
          <p:cNvSpPr/>
          <p:nvPr/>
        </p:nvSpPr>
        <p:spPr>
          <a:xfrm>
            <a:off x="92611" y="3440729"/>
            <a:ext cx="9020909" cy="967309"/>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God knows exactly what is best for us</a:t>
            </a:r>
          </a:p>
        </p:txBody>
      </p:sp>
      <p:sp>
        <p:nvSpPr>
          <p:cNvPr id="9" name="Rounded Rectangular Callout 17"/>
          <p:cNvSpPr/>
          <p:nvPr/>
        </p:nvSpPr>
        <p:spPr>
          <a:xfrm>
            <a:off x="3892296" y="5334000"/>
            <a:ext cx="5327904" cy="512064"/>
          </a:xfrm>
          <a:prstGeom prst="wedgeRoundRectCallout">
            <a:avLst>
              <a:gd name="adj1" fmla="val -21927"/>
              <a:gd name="adj2" fmla="val 49596"/>
              <a:gd name="adj3" fmla="val 16667"/>
            </a:avLst>
          </a:prstGeom>
          <a:solidFill>
            <a:schemeClr val="accent5">
              <a:lumMod val="75000"/>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And better than ours</a:t>
            </a:r>
          </a:p>
        </p:txBody>
      </p:sp>
    </p:spTree>
    <p:extLst>
      <p:ext uri="{BB962C8B-B14F-4D97-AF65-F5344CB8AC3E}">
        <p14:creationId xmlns:p14="http://schemas.microsoft.com/office/powerpoint/2010/main" xmlns="" val="406780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143000"/>
            <a:ext cx="9132278" cy="2667111"/>
          </a:xfrm>
          <a:prstGeom prst="rect">
            <a:avLst/>
          </a:prstGeom>
          <a:solidFill>
            <a:schemeClr val="accent6">
              <a:lumMod val="40000"/>
              <a:lumOff val="60000"/>
            </a:schemeClr>
          </a:solidFill>
          <a:ln>
            <a:solidFill>
              <a:schemeClr val="bg2"/>
            </a:solidFill>
          </a:ln>
        </p:spPr>
        <p:txBody>
          <a:bodyPr wrap="square">
            <a:noAutofit/>
          </a:bodyPr>
          <a:lstStyle/>
          <a:p>
            <a:r>
              <a:rPr lang="en-US" sz="3400" b="1" baseline="30000" dirty="0"/>
              <a:t>Acts1:4</a:t>
            </a:r>
            <a:r>
              <a:rPr lang="en-US" sz="3400" baseline="30000" dirty="0"/>
              <a:t> </a:t>
            </a:r>
            <a:r>
              <a:rPr lang="en-US" sz="3400" dirty="0"/>
              <a:t>He commanded them not to leave Jerusalem, but to wait </a:t>
            </a:r>
            <a:r>
              <a:rPr lang="en-US" sz="3400" b="1" u="sng" dirty="0">
                <a:solidFill>
                  <a:srgbClr val="002060"/>
                </a:solidFill>
              </a:rPr>
              <a:t>for what the Father had promised</a:t>
            </a:r>
            <a:r>
              <a:rPr lang="en-US" sz="3400" dirty="0"/>
              <a:t>, “Which,” He said, “you heard of from Me; </a:t>
            </a:r>
            <a:r>
              <a:rPr lang="en-US" sz="3400" b="1" baseline="30000" dirty="0"/>
              <a:t>5</a:t>
            </a:r>
            <a:r>
              <a:rPr lang="en-US" sz="3400" baseline="30000" dirty="0"/>
              <a:t> </a:t>
            </a:r>
            <a:r>
              <a:rPr lang="en-US" sz="3400" dirty="0"/>
              <a:t>for  John baptized with water, but you will be baptized with the Holy Spirit not many days from now.”</a:t>
            </a:r>
          </a:p>
          <a:p>
            <a:endParaRPr lang="en-US" sz="3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xmlns="" val="0"/>
              </a:ext>
            </a:extLst>
          </a:blip>
          <a:srcRect t="37428" r="42960" b="7715"/>
          <a:stretch/>
        </p:blipFill>
        <p:spPr>
          <a:xfrm>
            <a:off x="0" y="0"/>
            <a:ext cx="9144000" cy="6772026"/>
          </a:xfrm>
          <a:prstGeom prst="rect">
            <a:avLst/>
          </a:prstGeom>
        </p:spPr>
      </p:pic>
      <p:sp>
        <p:nvSpPr>
          <p:cNvPr id="10" name="Rounded Rectangular Callout 17"/>
          <p:cNvSpPr/>
          <p:nvPr/>
        </p:nvSpPr>
        <p:spPr>
          <a:xfrm>
            <a:off x="-228600" y="5791200"/>
            <a:ext cx="9525000" cy="1064845"/>
          </a:xfrm>
          <a:prstGeom prst="wedgeRoundRectCallout">
            <a:avLst>
              <a:gd name="adj1" fmla="val -21927"/>
              <a:gd name="adj2" fmla="val 4959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They held to what they knew was true of God</a:t>
            </a:r>
          </a:p>
        </p:txBody>
      </p:sp>
      <p:sp>
        <p:nvSpPr>
          <p:cNvPr id="17" name="Rounded Rectangular Callout 17"/>
          <p:cNvSpPr/>
          <p:nvPr/>
        </p:nvSpPr>
        <p:spPr>
          <a:xfrm>
            <a:off x="-228600" y="4572000"/>
            <a:ext cx="9525000" cy="836245"/>
          </a:xfrm>
          <a:prstGeom prst="wedgeRoundRectCallout">
            <a:avLst>
              <a:gd name="adj1" fmla="val -21927"/>
              <a:gd name="adj2" fmla="val 49596"/>
              <a:gd name="adj3" fmla="val 16667"/>
            </a:avLst>
          </a:prstGeom>
          <a:solidFill>
            <a:schemeClr val="accent5">
              <a:lumMod val="75000"/>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His outcomes are different from ours</a:t>
            </a:r>
          </a:p>
        </p:txBody>
      </p:sp>
      <p:sp>
        <p:nvSpPr>
          <p:cNvPr id="7" name="Rounded Rectangular Callout 17"/>
          <p:cNvSpPr/>
          <p:nvPr/>
        </p:nvSpPr>
        <p:spPr>
          <a:xfrm>
            <a:off x="92611" y="3440729"/>
            <a:ext cx="9020909" cy="967309"/>
          </a:xfrm>
          <a:prstGeom prst="wedgeRoundRectCallout">
            <a:avLst>
              <a:gd name="adj1" fmla="val -21927"/>
              <a:gd name="adj2" fmla="val 49596"/>
              <a:gd name="adj3" fmla="val 16667"/>
            </a:avLst>
          </a:prstGeom>
          <a:solidFill>
            <a:srgbClr val="002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God knows exactly what is best for us</a:t>
            </a:r>
          </a:p>
        </p:txBody>
      </p:sp>
      <p:sp>
        <p:nvSpPr>
          <p:cNvPr id="9" name="Rounded Rectangular Callout 17"/>
          <p:cNvSpPr/>
          <p:nvPr/>
        </p:nvSpPr>
        <p:spPr>
          <a:xfrm>
            <a:off x="3892296" y="5334000"/>
            <a:ext cx="5327904" cy="512064"/>
          </a:xfrm>
          <a:prstGeom prst="wedgeRoundRectCallout">
            <a:avLst>
              <a:gd name="adj1" fmla="val -21927"/>
              <a:gd name="adj2" fmla="val 49596"/>
              <a:gd name="adj3" fmla="val 16667"/>
            </a:avLst>
          </a:prstGeom>
          <a:solidFill>
            <a:schemeClr val="accent5">
              <a:lumMod val="75000"/>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t>And better than ours</a:t>
            </a:r>
          </a:p>
        </p:txBody>
      </p:sp>
      <p:sp>
        <p:nvSpPr>
          <p:cNvPr id="11" name="TextBox 10"/>
          <p:cNvSpPr txBox="1"/>
          <p:nvPr/>
        </p:nvSpPr>
        <p:spPr>
          <a:xfrm>
            <a:off x="107265" y="2133600"/>
            <a:ext cx="8991600" cy="1194275"/>
          </a:xfrm>
          <a:prstGeom prst="rect">
            <a:avLst/>
          </a:prstGeom>
          <a:solidFill>
            <a:srgbClr val="3C2710"/>
          </a:solidFill>
          <a:ln>
            <a:solidFill>
              <a:schemeClr val="bg2"/>
            </a:solidFill>
          </a:ln>
        </p:spPr>
        <p:txBody>
          <a:bodyPr wrap="square">
            <a:noAutofit/>
          </a:bodyPr>
          <a:lstStyle/>
          <a:p>
            <a:r>
              <a:rPr lang="en-US" sz="3600" b="1" baseline="30000" dirty="0">
                <a:solidFill>
                  <a:schemeClr val="bg1"/>
                </a:solidFill>
              </a:rPr>
              <a:t>Is 49:23 </a:t>
            </a:r>
            <a:r>
              <a:rPr lang="en-US" sz="3600" dirty="0">
                <a:solidFill>
                  <a:schemeClr val="bg1"/>
                </a:solidFill>
              </a:rPr>
              <a:t>Those who hopefully wait for Me will not be disappointed </a:t>
            </a:r>
          </a:p>
        </p:txBody>
      </p:sp>
    </p:spTree>
    <p:extLst>
      <p:ext uri="{BB962C8B-B14F-4D97-AF65-F5344CB8AC3E}">
        <p14:creationId xmlns:p14="http://schemas.microsoft.com/office/powerpoint/2010/main" xmlns="" val="406780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22719</TotalTime>
  <Words>3805</Words>
  <Application>Microsoft Office PowerPoint</Application>
  <PresentationFormat>On-screen Show (4:3)</PresentationFormat>
  <Paragraphs>581</Paragraphs>
  <Slides>110</Slides>
  <Notes>0</Notes>
  <HiddenSlides>0</HiddenSlides>
  <MMClips>0</MMClips>
  <ScaleCrop>false</ScaleCrop>
  <HeadingPairs>
    <vt:vector size="4" baseType="variant">
      <vt:variant>
        <vt:lpstr>Theme</vt:lpstr>
      </vt:variant>
      <vt:variant>
        <vt:i4>1</vt:i4>
      </vt:variant>
      <vt:variant>
        <vt:lpstr>Slide Titles</vt:lpstr>
      </vt:variant>
      <vt:variant>
        <vt:i4>110</vt:i4>
      </vt:variant>
    </vt:vector>
  </HeadingPairs>
  <TitlesOfParts>
    <vt:vector size="111"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vector>
  </TitlesOfParts>
  <Company>Xenos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foustb</dc:creator>
  <cp:lastModifiedBy>wolfed</cp:lastModifiedBy>
  <cp:revision>2525</cp:revision>
  <dcterms:created xsi:type="dcterms:W3CDTF">2015-11-05T16:00:32Z</dcterms:created>
  <dcterms:modified xsi:type="dcterms:W3CDTF">2018-01-30T18:25:27Z</dcterms:modified>
</cp:coreProperties>
</file>