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5683" r:id="rId1"/>
  </p:sldMasterIdLst>
  <p:notesMasterIdLst>
    <p:notesMasterId r:id="rId71"/>
  </p:notesMasterIdLst>
  <p:sldIdLst>
    <p:sldId id="5432" r:id="rId2"/>
    <p:sldId id="7151" r:id="rId3"/>
    <p:sldId id="7160" r:id="rId4"/>
    <p:sldId id="7157" r:id="rId5"/>
    <p:sldId id="7161" r:id="rId6"/>
    <p:sldId id="7158" r:id="rId7"/>
    <p:sldId id="7162" r:id="rId8"/>
    <p:sldId id="7155" r:id="rId9"/>
    <p:sldId id="7179" r:id="rId10"/>
    <p:sldId id="7110" r:id="rId11"/>
    <p:sldId id="7169" r:id="rId12"/>
    <p:sldId id="7163" r:id="rId13"/>
    <p:sldId id="7170" r:id="rId14"/>
    <p:sldId id="7180" r:id="rId15"/>
    <p:sldId id="7149" r:id="rId16"/>
    <p:sldId id="7173" r:id="rId17"/>
    <p:sldId id="7172" r:id="rId18"/>
    <p:sldId id="7171" r:id="rId19"/>
    <p:sldId id="7148" r:id="rId20"/>
    <p:sldId id="7153" r:id="rId21"/>
    <p:sldId id="7154" r:id="rId22"/>
    <p:sldId id="7174" r:id="rId23"/>
    <p:sldId id="7164" r:id="rId24"/>
    <p:sldId id="7111" r:id="rId25"/>
    <p:sldId id="7115" r:id="rId26"/>
    <p:sldId id="7165" r:id="rId27"/>
    <p:sldId id="7117" r:id="rId28"/>
    <p:sldId id="7116" r:id="rId29"/>
    <p:sldId id="7118" r:id="rId30"/>
    <p:sldId id="7167" r:id="rId31"/>
    <p:sldId id="7166" r:id="rId32"/>
    <p:sldId id="7119" r:id="rId33"/>
    <p:sldId id="7101" r:id="rId34"/>
    <p:sldId id="7121" r:id="rId35"/>
    <p:sldId id="7136" r:id="rId36"/>
    <p:sldId id="7176" r:id="rId37"/>
    <p:sldId id="7175" r:id="rId38"/>
    <p:sldId id="7178" r:id="rId39"/>
    <p:sldId id="7177" r:id="rId40"/>
    <p:sldId id="7120" r:id="rId41"/>
    <p:sldId id="7099" r:id="rId42"/>
    <p:sldId id="7102" r:id="rId43"/>
    <p:sldId id="7124" r:id="rId44"/>
    <p:sldId id="7181" r:id="rId45"/>
    <p:sldId id="7125" r:id="rId46"/>
    <p:sldId id="7182" r:id="rId47"/>
    <p:sldId id="7183" r:id="rId48"/>
    <p:sldId id="7128" r:id="rId49"/>
    <p:sldId id="7129" r:id="rId50"/>
    <p:sldId id="7103" r:id="rId51"/>
    <p:sldId id="7130" r:id="rId52"/>
    <p:sldId id="7184" r:id="rId53"/>
    <p:sldId id="7131" r:id="rId54"/>
    <p:sldId id="7132" r:id="rId55"/>
    <p:sldId id="7104" r:id="rId56"/>
    <p:sldId id="7133" r:id="rId57"/>
    <p:sldId id="7139" r:id="rId58"/>
    <p:sldId id="7138" r:id="rId59"/>
    <p:sldId id="7140" r:id="rId60"/>
    <p:sldId id="7142" r:id="rId61"/>
    <p:sldId id="7141" r:id="rId62"/>
    <p:sldId id="7143" r:id="rId63"/>
    <p:sldId id="7145" r:id="rId64"/>
    <p:sldId id="7144" r:id="rId65"/>
    <p:sldId id="7146" r:id="rId66"/>
    <p:sldId id="7147" r:id="rId67"/>
    <p:sldId id="7083" r:id="rId68"/>
    <p:sldId id="7185" r:id="rId69"/>
    <p:sldId id="7159" r:id="rId7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254061"/>
    <a:srgbClr val="386294"/>
    <a:srgbClr val="204C82"/>
    <a:srgbClr val="0000FF"/>
    <a:srgbClr val="586676"/>
    <a:srgbClr val="2B67AF"/>
    <a:srgbClr val="F98400"/>
    <a:srgbClr val="2B2E34"/>
    <a:srgbClr val="FFFFFF"/>
    <a:srgbClr val="4E586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65" autoAdjust="0"/>
    <p:restoredTop sz="95394" autoAdjust="0"/>
  </p:normalViewPr>
  <p:slideViewPr>
    <p:cSldViewPr>
      <p:cViewPr varScale="1">
        <p:scale>
          <a:sx n="53" d="100"/>
          <a:sy n="53" d="100"/>
        </p:scale>
        <p:origin x="-150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1696978B-A236-B943-B34D-431BF05F63D6}" type="slidenum">
              <a:rPr lang="en-US"/>
              <a:pPr>
                <a:defRPr/>
              </a:pPr>
              <a:t>‹#›</a:t>
            </a:fld>
            <a:endParaRPr lang="en-US" dirty="0"/>
          </a:p>
        </p:txBody>
      </p:sp>
    </p:spTree>
    <p:extLst>
      <p:ext uri="{BB962C8B-B14F-4D97-AF65-F5344CB8AC3E}">
        <p14:creationId xmlns="" xmlns:p14="http://schemas.microsoft.com/office/powerpoint/2010/main" val="3676463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BD545E2-D7C3-4F9F-B0C1-5F7BBEEABB69}" type="datetimeFigureOut">
              <a:rPr lang="en-US">
                <a:solidFill>
                  <a:prstClr val="black">
                    <a:tint val="75000"/>
                  </a:prstClr>
                </a:solidFill>
              </a:rPr>
              <a:pPr>
                <a:defRPr/>
              </a:pPr>
              <a:t>01/21/18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CFDC4F-BA6F-439F-8357-D2276933A3A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F00964-9868-43BD-9E30-288DDB481615}" type="datetimeFigureOut">
              <a:rPr lang="en-US">
                <a:solidFill>
                  <a:prstClr val="black">
                    <a:tint val="75000"/>
                  </a:prstClr>
                </a:solidFill>
              </a:rPr>
              <a:pPr>
                <a:defRPr/>
              </a:pPr>
              <a:t>01/21/18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F4D1FD-880C-446E-B7A1-76160895A6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970723-F931-4C67-9945-C61D1A77393D}" type="datetimeFigureOut">
              <a:rPr lang="en-US">
                <a:solidFill>
                  <a:prstClr val="black">
                    <a:tint val="75000"/>
                  </a:prstClr>
                </a:solidFill>
              </a:rPr>
              <a:pPr>
                <a:defRPr/>
              </a:pPr>
              <a:t>01/21/18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BA62B7-955F-4FA4-ACB9-13EC1D62105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01012F8-1818-4B15-AE15-8364AD8EFC80}" type="datetimeFigureOut">
              <a:rPr lang="en-US">
                <a:solidFill>
                  <a:prstClr val="black">
                    <a:tint val="75000"/>
                  </a:prstClr>
                </a:solidFill>
              </a:rPr>
              <a:pPr>
                <a:defRPr/>
              </a:pPr>
              <a:t>01/21/18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DD5BFE-1BC4-45CE-BCF7-3645720F620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16472D7-EFFF-4A53-A8F3-CBD4E14CA01D}" type="datetimeFigureOut">
              <a:rPr lang="en-US">
                <a:solidFill>
                  <a:prstClr val="black">
                    <a:tint val="75000"/>
                  </a:prstClr>
                </a:solidFill>
              </a:rPr>
              <a:pPr>
                <a:defRPr/>
              </a:pPr>
              <a:t>01/21/18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EF4CC6-6356-40CC-B26F-2C27E8EC3F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9E11A7B-5F24-4BD3-ACE8-6D2F461FA26F}" type="datetimeFigureOut">
              <a:rPr lang="en-US">
                <a:solidFill>
                  <a:prstClr val="black">
                    <a:tint val="75000"/>
                  </a:prstClr>
                </a:solidFill>
              </a:rPr>
              <a:pPr>
                <a:defRPr/>
              </a:pPr>
              <a:t>01/21/18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64983F-46D1-4A47-A8E2-A26E8B93F58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1C17D2A-C336-41B7-9D9F-FB8C29BD02AB}" type="datetimeFigureOut">
              <a:rPr lang="en-US">
                <a:solidFill>
                  <a:prstClr val="black">
                    <a:tint val="75000"/>
                  </a:prstClr>
                </a:solidFill>
              </a:rPr>
              <a:pPr>
                <a:defRPr/>
              </a:pPr>
              <a:t>01/21/18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686286-07CA-409D-BAF3-BD6762D50E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95EBA25-288D-42F6-A67D-362DC66EA9E7}" type="datetimeFigureOut">
              <a:rPr lang="en-US">
                <a:solidFill>
                  <a:prstClr val="black">
                    <a:tint val="75000"/>
                  </a:prstClr>
                </a:solidFill>
              </a:rPr>
              <a:pPr>
                <a:defRPr/>
              </a:pPr>
              <a:t>01/21/18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0660708-9175-4931-A978-FF1FE67D3B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1C3DC6-7158-4037-A418-41D8C46D33E6}" type="datetimeFigureOut">
              <a:rPr lang="en-US">
                <a:solidFill>
                  <a:prstClr val="black">
                    <a:tint val="75000"/>
                  </a:prstClr>
                </a:solidFill>
              </a:rPr>
              <a:pPr>
                <a:defRPr/>
              </a:pPr>
              <a:t>01/21/18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34EA45-91D8-4E63-85BD-95D9321E92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566A1B-44E1-446A-A043-E7D16061A2DE}" type="datetimeFigureOut">
              <a:rPr lang="en-US">
                <a:solidFill>
                  <a:prstClr val="black">
                    <a:tint val="75000"/>
                  </a:prstClr>
                </a:solidFill>
              </a:rPr>
              <a:pPr>
                <a:defRPr/>
              </a:pPr>
              <a:t>01/21/18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B6C2FB-1C16-4A89-A48D-5FDEDA99ACD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848B08-ABFE-491B-919B-E650DE7C0C0E}" type="datetimeFigureOut">
              <a:rPr lang="en-US">
                <a:solidFill>
                  <a:prstClr val="black">
                    <a:tint val="75000"/>
                  </a:prstClr>
                </a:solidFill>
              </a:rPr>
              <a:pPr>
                <a:defRPr/>
              </a:pPr>
              <a:t>01/21/18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C31A9D-22BA-4DDF-B209-93F4221DF1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FDAFB93-9BCD-4A7A-A361-882F41969D13}" type="datetimeFigureOut">
              <a:rPr lang="en-US">
                <a:solidFill>
                  <a:prstClr val="black">
                    <a:tint val="75000"/>
                  </a:prstClr>
                </a:solidFill>
              </a:rPr>
              <a:pPr>
                <a:defRPr/>
              </a:pPr>
              <a:t>01/21/18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A7FC07A-240C-468B-943B-D4EB121898D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0" y="1828800"/>
            <a:ext cx="9144000" cy="2387600"/>
          </a:xfrm>
        </p:spPr>
        <p:txBody>
          <a:bodyPr>
            <a:normAutofit/>
          </a:bodyPr>
          <a:lstStyle/>
          <a:p>
            <a:r>
              <a:rPr lang="en-US" sz="12500" dirty="0" smtClean="0">
                <a:solidFill>
                  <a:schemeClr val="bg1"/>
                </a:solidFill>
                <a:latin typeface="Calibri Light" panose="020F0302020204030204" pitchFamily="34" charset="0"/>
              </a:rPr>
              <a:t>1 Corinthians</a:t>
            </a:r>
            <a:endParaRPr lang="en-US" sz="12500" dirty="0">
              <a:solidFill>
                <a:schemeClr val="bg1"/>
              </a:solidFill>
              <a:latin typeface="Calibri Light" panose="020F0302020204030204" pitchFamily="34" charset="0"/>
            </a:endParaRPr>
          </a:p>
        </p:txBody>
      </p:sp>
      <p:sp>
        <p:nvSpPr>
          <p:cNvPr id="11" name="Subtitle 2"/>
          <p:cNvSpPr>
            <a:spLocks noGrp="1"/>
          </p:cNvSpPr>
          <p:nvPr>
            <p:ph type="subTitle" idx="1"/>
          </p:nvPr>
        </p:nvSpPr>
        <p:spPr>
          <a:xfrm>
            <a:off x="152400" y="3886200"/>
            <a:ext cx="8839200" cy="1655762"/>
          </a:xfrm>
        </p:spPr>
        <p:txBody>
          <a:bodyPr>
            <a:normAutofit/>
          </a:bodyPr>
          <a:lstStyle/>
          <a:p>
            <a:r>
              <a:rPr lang="en-US" sz="3500" dirty="0" smtClean="0">
                <a:solidFill>
                  <a:schemeClr val="bg1"/>
                </a:solidFill>
                <a:latin typeface="Century Gothic" panose="020B0502020202020204" pitchFamily="34" charset="0"/>
              </a:rPr>
              <a:t>1:1-9: Shining light in a dark place</a:t>
            </a:r>
            <a:endParaRPr lang="en-US" sz="3500" dirty="0">
              <a:solidFill>
                <a:schemeClr val="bg1"/>
              </a:solidFill>
              <a:latin typeface="Century Gothic" panose="020B0502020202020204" pitchFamily="34" charset="0"/>
            </a:endParaRPr>
          </a:p>
        </p:txBody>
      </p:sp>
      <p:sp>
        <p:nvSpPr>
          <p:cNvPr id="12" name="TextBox 11"/>
          <p:cNvSpPr txBox="1"/>
          <p:nvPr/>
        </p:nvSpPr>
        <p:spPr>
          <a:xfrm>
            <a:off x="1387367" y="1828802"/>
            <a:ext cx="6369269"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THE BOOK OF </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101"/>
            <a:ext cx="9144000" cy="6615797"/>
          </a:xfrm>
          <a:prstGeom prst="rect">
            <a:avLst/>
          </a:prstGeom>
        </p:spPr>
      </p:pic>
    </p:spTree>
    <p:extLst>
      <p:ext uri="{BB962C8B-B14F-4D97-AF65-F5344CB8AC3E}">
        <p14:creationId xmlns="" xmlns:p14="http://schemas.microsoft.com/office/powerpoint/2010/main" val="20413281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101"/>
            <a:ext cx="9144000" cy="6615797"/>
          </a:xfrm>
          <a:prstGeom prst="rect">
            <a:avLst/>
          </a:prstGeom>
        </p:spPr>
      </p:pic>
      <p:cxnSp>
        <p:nvCxnSpPr>
          <p:cNvPr id="6" name="Straight Arrow Connector 5"/>
          <p:cNvCxnSpPr/>
          <p:nvPr/>
        </p:nvCxnSpPr>
        <p:spPr>
          <a:xfrm flipH="1">
            <a:off x="5791200" y="2514600"/>
            <a:ext cx="76200" cy="16002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953000" y="4145541"/>
            <a:ext cx="838200" cy="1051755"/>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565704" y="4839840"/>
            <a:ext cx="1371600" cy="357456"/>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559408" y="3520898"/>
            <a:ext cx="990600" cy="129539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0413281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101"/>
            <a:ext cx="9144000" cy="6615797"/>
          </a:xfrm>
          <a:prstGeom prst="rect">
            <a:avLst/>
          </a:prstGeom>
        </p:spPr>
      </p:pic>
      <p:cxnSp>
        <p:nvCxnSpPr>
          <p:cNvPr id="6" name="Straight Arrow Connector 5"/>
          <p:cNvCxnSpPr/>
          <p:nvPr/>
        </p:nvCxnSpPr>
        <p:spPr>
          <a:xfrm flipH="1">
            <a:off x="5791200" y="2514600"/>
            <a:ext cx="76200" cy="16002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953000" y="4145541"/>
            <a:ext cx="838200" cy="1051755"/>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565704" y="4839840"/>
            <a:ext cx="1371600" cy="357456"/>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559408" y="3520898"/>
            <a:ext cx="990600" cy="129539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a:stretch>
            <a:fillRect/>
          </a:stretch>
        </p:blipFill>
        <p:spPr>
          <a:xfrm>
            <a:off x="381000" y="1676400"/>
            <a:ext cx="6553200" cy="4764436"/>
          </a:xfrm>
          <a:prstGeom prst="rect">
            <a:avLst/>
          </a:prstGeom>
          <a:ln w="19050">
            <a:solidFill>
              <a:schemeClr val="bg1"/>
            </a:solidFill>
          </a:ln>
          <a:effectLst>
            <a:outerShdw blurRad="50800" dist="38100" dir="2700000" sx="101000" sy="101000" algn="tl" rotWithShape="0">
              <a:prstClr val="black">
                <a:alpha val="59000"/>
              </a:prstClr>
            </a:outerShdw>
          </a:effectLst>
        </p:spPr>
      </p:pic>
    </p:spTree>
    <p:extLst>
      <p:ext uri="{BB962C8B-B14F-4D97-AF65-F5344CB8AC3E}">
        <p14:creationId xmlns="" xmlns:p14="http://schemas.microsoft.com/office/powerpoint/2010/main" val="20413281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101"/>
            <a:ext cx="9144000" cy="6615797"/>
          </a:xfrm>
          <a:prstGeom prst="rect">
            <a:avLst/>
          </a:prstGeom>
        </p:spPr>
      </p:pic>
      <p:cxnSp>
        <p:nvCxnSpPr>
          <p:cNvPr id="6" name="Straight Arrow Connector 5"/>
          <p:cNvCxnSpPr/>
          <p:nvPr/>
        </p:nvCxnSpPr>
        <p:spPr>
          <a:xfrm flipH="1">
            <a:off x="5791200" y="2514600"/>
            <a:ext cx="76200" cy="16002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953000" y="4145541"/>
            <a:ext cx="838200" cy="1051755"/>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565704" y="4839840"/>
            <a:ext cx="1371600" cy="357456"/>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559408" y="3520898"/>
            <a:ext cx="990600" cy="129539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a:stretch>
            <a:fillRect/>
          </a:stretch>
        </p:blipFill>
        <p:spPr>
          <a:xfrm>
            <a:off x="381000" y="1676400"/>
            <a:ext cx="6553200" cy="4764436"/>
          </a:xfrm>
          <a:prstGeom prst="rect">
            <a:avLst/>
          </a:prstGeom>
          <a:ln w="19050">
            <a:solidFill>
              <a:schemeClr val="bg1"/>
            </a:solidFill>
          </a:ln>
          <a:effectLst>
            <a:outerShdw blurRad="50800" dist="38100" dir="2700000" sx="101000" sy="101000" algn="tl" rotWithShape="0">
              <a:prstClr val="black">
                <a:alpha val="59000"/>
              </a:prstClr>
            </a:outerShdw>
          </a:effectLst>
        </p:spPr>
      </p:pic>
      <p:cxnSp>
        <p:nvCxnSpPr>
          <p:cNvPr id="27" name="Straight Arrow Connector 26"/>
          <p:cNvCxnSpPr/>
          <p:nvPr/>
        </p:nvCxnSpPr>
        <p:spPr>
          <a:xfrm flipH="1" flipV="1">
            <a:off x="3733800" y="4445382"/>
            <a:ext cx="3200400" cy="39445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453769" y="2689821"/>
            <a:ext cx="2814906" cy="1443306"/>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0413281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right)">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101"/>
            <a:ext cx="9144000" cy="6615797"/>
          </a:xfrm>
          <a:prstGeom prst="rect">
            <a:avLst/>
          </a:prstGeom>
        </p:spPr>
      </p:pic>
      <p:cxnSp>
        <p:nvCxnSpPr>
          <p:cNvPr id="6" name="Straight Arrow Connector 5"/>
          <p:cNvCxnSpPr/>
          <p:nvPr/>
        </p:nvCxnSpPr>
        <p:spPr>
          <a:xfrm flipH="1">
            <a:off x="5791200" y="2514600"/>
            <a:ext cx="76200" cy="16002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953000" y="4145541"/>
            <a:ext cx="838200" cy="1051755"/>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565704" y="4839840"/>
            <a:ext cx="1371600" cy="357456"/>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559408" y="3520898"/>
            <a:ext cx="990600" cy="129539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4876800" y="3733800"/>
            <a:ext cx="1524000" cy="152400"/>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2057400" y="3200400"/>
            <a:ext cx="2662506" cy="452706"/>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0413281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righ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33400" y="2667000"/>
            <a:ext cx="2493718" cy="3733800"/>
          </a:xfrm>
          <a:prstGeom prst="rect">
            <a:avLst/>
          </a:prstGeom>
          <a:ln w="22225">
            <a:solidFill>
              <a:schemeClr val="bg1"/>
            </a:solidFill>
          </a:ln>
          <a:effectLst>
            <a:outerShdw blurRad="50800" dist="38100" dir="2700000" sx="102000" sy="102000" algn="tl" rotWithShape="0">
              <a:prstClr val="black">
                <a:alpha val="54000"/>
              </a:prstClr>
            </a:outerShdw>
          </a:effectLst>
        </p:spPr>
      </p:pic>
    </p:spTree>
    <p:extLst>
      <p:ext uri="{BB962C8B-B14F-4D97-AF65-F5344CB8AC3E}">
        <p14:creationId xmlns="" xmlns:p14="http://schemas.microsoft.com/office/powerpoint/2010/main" val="132618338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197525"/>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❶ </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a:solidFill>
                  <a:prstClr val="white"/>
                </a:solidFill>
                <a:latin typeface="Calibri Light" panose="020F0302020204030204" pitchFamily="34" charset="0"/>
              </a:rPr>
              <a:t>Renowned as a wealthy port city  </a:t>
            </a: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❷</a:t>
            </a:r>
            <a:r>
              <a:rPr lang="en-US" sz="3800" baseline="30000" dirty="0">
                <a:solidFill>
                  <a:prstClr val="white"/>
                </a:solidFill>
                <a:latin typeface="Calibri Light" panose="020F0302020204030204" pitchFamily="34" charset="0"/>
              </a:rPr>
              <a:t> 	</a:t>
            </a:r>
            <a:r>
              <a:rPr lang="en-US" sz="3800" dirty="0">
                <a:solidFill>
                  <a:prstClr val="white"/>
                </a:solidFill>
                <a:latin typeface="Calibri Light" panose="020F0302020204030204" pitchFamily="34" charset="0"/>
              </a:rPr>
              <a:t>Boasted one of the largest populations in the ancient world</a:t>
            </a:r>
          </a:p>
          <a:p>
            <a:pPr marL="571500" lvl="0" indent="-571500">
              <a:lnSpc>
                <a:spcPct val="90000"/>
              </a:lnSpc>
            </a:pPr>
            <a:endParaRPr lang="en-US" sz="3800" dirty="0">
              <a:solidFill>
                <a:prstClr val="white"/>
              </a:solidFill>
              <a:latin typeface="Calibri Light" panose="020F0302020204030204" pitchFamily="34" charset="0"/>
            </a:endParaRPr>
          </a:p>
        </p:txBody>
      </p:sp>
      <p:sp>
        <p:nvSpPr>
          <p:cNvPr id="8" name="TextBox 7"/>
          <p:cNvSpPr txBox="1"/>
          <p:nvPr/>
        </p:nvSpPr>
        <p:spPr>
          <a:xfrm>
            <a:off x="0" y="2"/>
            <a:ext cx="9144000" cy="1323439"/>
          </a:xfrm>
          <a:prstGeom prst="rect">
            <a:avLst/>
          </a:prstGeom>
          <a:noFill/>
        </p:spPr>
        <p:txBody>
          <a:bodyPr>
            <a:spAutoFit/>
          </a:bodyPr>
          <a:lstStyle/>
          <a:p>
            <a:pPr>
              <a:defRPr/>
            </a:pPr>
            <a:r>
              <a:rPr lang="en-US" sz="8000" dirty="0">
                <a:solidFill>
                  <a:prstClr val="white"/>
                </a:solidFill>
                <a:latin typeface="Calibri Light" panose="020F0302020204030204" pitchFamily="34" charset="0"/>
              </a:rPr>
              <a:t>City of Corinth</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272301615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❶ </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a:solidFill>
                  <a:prstClr val="white"/>
                </a:solidFill>
                <a:latin typeface="Calibri Light" panose="020F0302020204030204" pitchFamily="34" charset="0"/>
              </a:rPr>
              <a:t>Renowned as a wealthy port city  </a:t>
            </a: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❷</a:t>
            </a:r>
            <a:r>
              <a:rPr lang="en-US" sz="3800" baseline="30000" dirty="0">
                <a:solidFill>
                  <a:prstClr val="white"/>
                </a:solidFill>
                <a:latin typeface="Calibri Light" panose="020F0302020204030204" pitchFamily="34" charset="0"/>
              </a:rPr>
              <a:t> 	</a:t>
            </a:r>
            <a:r>
              <a:rPr lang="en-US" sz="3800" dirty="0">
                <a:solidFill>
                  <a:prstClr val="white"/>
                </a:solidFill>
                <a:latin typeface="Calibri Light" panose="020F0302020204030204" pitchFamily="34" charset="0"/>
              </a:rPr>
              <a:t>Boasted one of the largest populations in the ancient world</a:t>
            </a: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❸	</a:t>
            </a:r>
            <a:r>
              <a:rPr lang="en-US" sz="3800" dirty="0">
                <a:solidFill>
                  <a:prstClr val="white"/>
                </a:solidFill>
                <a:latin typeface="Calibri Light" panose="020F0302020204030204" pitchFamily="34" charset="0"/>
              </a:rPr>
              <a:t>Regarded as a center of intellectual activity</a:t>
            </a:r>
          </a:p>
          <a:p>
            <a:pPr marL="571500" lvl="0" indent="-571500">
              <a:lnSpc>
                <a:spcPct val="90000"/>
              </a:lnSpc>
            </a:pPr>
            <a:endParaRPr lang="en-US" sz="3800" dirty="0">
              <a:solidFill>
                <a:prstClr val="white"/>
              </a:solidFill>
              <a:latin typeface="Calibri Light" panose="020F0302020204030204" pitchFamily="34" charset="0"/>
            </a:endParaRPr>
          </a:p>
        </p:txBody>
      </p:sp>
      <p:sp>
        <p:nvSpPr>
          <p:cNvPr id="8" name="TextBox 7"/>
          <p:cNvSpPr txBox="1"/>
          <p:nvPr/>
        </p:nvSpPr>
        <p:spPr>
          <a:xfrm>
            <a:off x="0" y="2"/>
            <a:ext cx="9144000" cy="1323439"/>
          </a:xfrm>
          <a:prstGeom prst="rect">
            <a:avLst/>
          </a:prstGeom>
          <a:noFill/>
        </p:spPr>
        <p:txBody>
          <a:bodyPr>
            <a:spAutoFit/>
          </a:bodyPr>
          <a:lstStyle/>
          <a:p>
            <a:pPr>
              <a:defRPr/>
            </a:pPr>
            <a:r>
              <a:rPr lang="en-US" sz="8000" dirty="0">
                <a:solidFill>
                  <a:prstClr val="white"/>
                </a:solidFill>
                <a:latin typeface="Calibri Light" panose="020F0302020204030204" pitchFamily="34" charset="0"/>
              </a:rPr>
              <a:t>City of Corinth</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272301615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776418"/>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❶ </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a:solidFill>
                  <a:prstClr val="white"/>
                </a:solidFill>
                <a:latin typeface="Calibri Light" panose="020F0302020204030204" pitchFamily="34" charset="0"/>
              </a:rPr>
              <a:t>Renowned as a wealthy port city  </a:t>
            </a: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❷</a:t>
            </a:r>
            <a:r>
              <a:rPr lang="en-US" sz="3800" baseline="30000" dirty="0">
                <a:solidFill>
                  <a:prstClr val="white"/>
                </a:solidFill>
                <a:latin typeface="Calibri Light" panose="020F0302020204030204" pitchFamily="34" charset="0"/>
              </a:rPr>
              <a:t> 	</a:t>
            </a:r>
            <a:r>
              <a:rPr lang="en-US" sz="3800" dirty="0">
                <a:solidFill>
                  <a:prstClr val="white"/>
                </a:solidFill>
                <a:latin typeface="Calibri Light" panose="020F0302020204030204" pitchFamily="34" charset="0"/>
              </a:rPr>
              <a:t>Boasted one of the largest populations in the ancient world</a:t>
            </a: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❸	</a:t>
            </a:r>
            <a:r>
              <a:rPr lang="en-US" sz="3800" dirty="0">
                <a:solidFill>
                  <a:prstClr val="white"/>
                </a:solidFill>
                <a:latin typeface="Calibri Light" panose="020F0302020204030204" pitchFamily="34" charset="0"/>
              </a:rPr>
              <a:t>Regarded as a center of intellectual activity</a:t>
            </a: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❹</a:t>
            </a:r>
            <a:r>
              <a:rPr lang="en-US" sz="3800" dirty="0">
                <a:solidFill>
                  <a:prstClr val="white"/>
                </a:solidFill>
                <a:latin typeface="Calibri Light" panose="020F0302020204030204" pitchFamily="34" charset="0"/>
                <a:sym typeface="Wingdings" panose="05000000000000000000" pitchFamily="2" charset="2"/>
              </a:rPr>
              <a:t>	</a:t>
            </a:r>
            <a:r>
              <a:rPr lang="en-US" sz="3800" dirty="0">
                <a:solidFill>
                  <a:prstClr val="white"/>
                </a:solidFill>
                <a:latin typeface="Calibri Light" panose="020F0302020204030204" pitchFamily="34" charset="0"/>
              </a:rPr>
              <a:t>Famed for its Isthmian games</a:t>
            </a:r>
          </a:p>
          <a:p>
            <a:pPr marL="571500" lvl="0" indent="-571500">
              <a:lnSpc>
                <a:spcPct val="90000"/>
              </a:lnSpc>
            </a:pPr>
            <a:endParaRPr lang="en-US" sz="3800" dirty="0">
              <a:solidFill>
                <a:prstClr val="white"/>
              </a:solidFill>
              <a:latin typeface="Calibri Light" panose="020F0302020204030204" pitchFamily="34" charset="0"/>
            </a:endParaRPr>
          </a:p>
        </p:txBody>
      </p:sp>
      <p:sp>
        <p:nvSpPr>
          <p:cNvPr id="8" name="TextBox 7"/>
          <p:cNvSpPr txBox="1"/>
          <p:nvPr/>
        </p:nvSpPr>
        <p:spPr>
          <a:xfrm>
            <a:off x="0" y="2"/>
            <a:ext cx="9144000" cy="1323439"/>
          </a:xfrm>
          <a:prstGeom prst="rect">
            <a:avLst/>
          </a:prstGeom>
          <a:noFill/>
        </p:spPr>
        <p:txBody>
          <a:bodyPr>
            <a:spAutoFit/>
          </a:bodyPr>
          <a:lstStyle/>
          <a:p>
            <a:pPr>
              <a:defRPr/>
            </a:pPr>
            <a:r>
              <a:rPr lang="en-US" sz="8000" dirty="0">
                <a:solidFill>
                  <a:prstClr val="white"/>
                </a:solidFill>
                <a:latin typeface="Calibri Light" panose="020F0302020204030204" pitchFamily="34" charset="0"/>
              </a:rPr>
              <a:t>City of Corinth</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272301615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1671227"/>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❺</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rPr>
              <a:t>Contained a large pantheon of gods (with its principle </a:t>
            </a:r>
            <a:r>
              <a:rPr lang="en-US" sz="3800"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temples </a:t>
            </a:r>
            <a:r>
              <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rPr>
              <a:t>dedicated to </a:t>
            </a:r>
            <a:r>
              <a:rPr lang="en-US" sz="3800"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Aphrodite and Apollo)</a:t>
            </a:r>
            <a:endParaRPr lang="en-US" sz="3800" dirty="0">
              <a:solidFill>
                <a:prstClr val="white"/>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a:solidFill>
                  <a:prstClr val="white"/>
                </a:solidFill>
                <a:latin typeface="Calibri Light" panose="020F0302020204030204" pitchFamily="34" charset="0"/>
              </a:rPr>
              <a:t>City of Corinth</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159990824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618631"/>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❶ </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smtClean="0">
                <a:solidFill>
                  <a:prstClr val="white"/>
                </a:solidFill>
                <a:latin typeface="Calibri Light" panose="020F0302020204030204" pitchFamily="34" charset="0"/>
              </a:rPr>
              <a:t>Author</a:t>
            </a:r>
            <a:endParaRPr lang="en-US" sz="3800" dirty="0">
              <a:solidFill>
                <a:prstClr val="white"/>
              </a:solidFill>
              <a:latin typeface="Calibri Light" panose="020F0302020204030204" pitchFamily="34" charset="0"/>
            </a:endParaRPr>
          </a:p>
        </p:txBody>
      </p:sp>
      <p:sp>
        <p:nvSpPr>
          <p:cNvPr id="8" name="TextBox 7"/>
          <p:cNvSpPr txBox="1"/>
          <p:nvPr/>
        </p:nvSpPr>
        <p:spPr>
          <a:xfrm>
            <a:off x="0" y="2"/>
            <a:ext cx="9144000" cy="1200329"/>
          </a:xfrm>
          <a:prstGeom prst="rect">
            <a:avLst/>
          </a:prstGeom>
          <a:noFill/>
        </p:spPr>
        <p:txBody>
          <a:bodyPr>
            <a:spAutoFit/>
          </a:bodyPr>
          <a:lstStyle/>
          <a:p>
            <a:pPr marL="571500" lvl="0" indent="-571500">
              <a:lnSpc>
                <a:spcPct val="90000"/>
              </a:lnSpc>
            </a:pPr>
            <a:r>
              <a:rPr lang="en-US" sz="8000" dirty="0" smtClean="0">
                <a:solidFill>
                  <a:prstClr val="white"/>
                </a:solidFill>
                <a:latin typeface="Calibri Light" panose="020F0302020204030204" pitchFamily="34" charset="0"/>
              </a:rPr>
              <a:t>Intro</a:t>
            </a:r>
            <a:endParaRPr lang="en-US" sz="8000" dirty="0">
              <a:solidFill>
                <a:prstClr val="white"/>
              </a:solidFill>
              <a:latin typeface="Calibri Light" panose="020F0302020204030204" pitchFamily="34" charset="0"/>
            </a:endParaRPr>
          </a:p>
        </p:txBody>
      </p:sp>
    </p:spTree>
    <p:extLst>
      <p:ext uri="{BB962C8B-B14F-4D97-AF65-F5344CB8AC3E}">
        <p14:creationId xmlns="" xmlns:p14="http://schemas.microsoft.com/office/powerpoint/2010/main" val="341712798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6201" y="0"/>
            <a:ext cx="10618839" cy="6858000"/>
          </a:xfrm>
          <a:prstGeom prst="rect">
            <a:avLst/>
          </a:prstGeom>
        </p:spPr>
      </p:pic>
    </p:spTree>
    <p:extLst>
      <p:ext uri="{BB962C8B-B14F-4D97-AF65-F5344CB8AC3E}">
        <p14:creationId xmlns="" xmlns:p14="http://schemas.microsoft.com/office/powerpoint/2010/main" val="396422249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197525"/>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❺</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rPr>
              <a:t>Contained a large pantheon of gods (with its principle </a:t>
            </a:r>
            <a:r>
              <a:rPr lang="en-US" sz="3800"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temples </a:t>
            </a:r>
            <a:r>
              <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rPr>
              <a:t>dedicated to </a:t>
            </a:r>
            <a:r>
              <a:rPr lang="en-US" sz="3800"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Aphrodite and Apollo)</a:t>
            </a:r>
            <a:endPar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endParaRP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❻	</a:t>
            </a:r>
            <a:r>
              <a:rPr lang="en-US" sz="3800"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Immoral</a:t>
            </a:r>
            <a:endPar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a:solidFill>
                  <a:prstClr val="white"/>
                </a:solidFill>
                <a:latin typeface="Calibri Light" panose="020F0302020204030204" pitchFamily="34" charset="0"/>
              </a:rPr>
              <a:t>City of Corinth</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274768947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❺</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rPr>
              <a:t>Contained a large pantheon of gods (with its principle </a:t>
            </a:r>
            <a:r>
              <a:rPr lang="en-US" sz="3800"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temples </a:t>
            </a:r>
            <a:r>
              <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rPr>
              <a:t>dedicated to </a:t>
            </a:r>
            <a:r>
              <a:rPr lang="en-US" sz="3800"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Aphrodite and Apollo)</a:t>
            </a:r>
            <a:endPar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endParaRP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❻	</a:t>
            </a:r>
            <a:r>
              <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rPr>
              <a:t>Immoral</a:t>
            </a: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❼	</a:t>
            </a:r>
            <a:r>
              <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rPr>
              <a:t>A city marked by moral anarchy and </a:t>
            </a:r>
            <a:r>
              <a:rPr lang="en-US" sz="3800"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self-indulgence</a:t>
            </a:r>
            <a:endParaRPr lang="en-US" sz="3800" dirty="0">
              <a:solidFill>
                <a:prstClr val="white"/>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a:solidFill>
                  <a:prstClr val="white"/>
                </a:solidFill>
                <a:latin typeface="Calibri Light" panose="020F0302020204030204" pitchFamily="34" charset="0"/>
              </a:rPr>
              <a:t>City of Corinth</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274768947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❺</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rPr>
              <a:t>Contained a large pantheon of gods (with its principle </a:t>
            </a:r>
            <a:r>
              <a:rPr lang="en-US" sz="3800"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temples </a:t>
            </a:r>
            <a:r>
              <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rPr>
              <a:t>dedicated to </a:t>
            </a:r>
            <a:r>
              <a:rPr lang="en-US" sz="3800"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Aphrodite and Apollo)</a:t>
            </a:r>
            <a:endPar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endParaRP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❻	</a:t>
            </a:r>
            <a:r>
              <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rPr>
              <a:t>Immoral</a:t>
            </a: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❼	</a:t>
            </a:r>
            <a:r>
              <a:rPr lang="en-US" sz="3800" dirty="0">
                <a:solidFill>
                  <a:prstClr val="white"/>
                </a:solidFill>
                <a:latin typeface="Calibri Light" panose="020F0302020204030204" pitchFamily="34" charset="0"/>
                <a:ea typeface="Calibri" panose="020F0502020204030204" pitchFamily="34" charset="0"/>
                <a:sym typeface="Wingdings" panose="05000000000000000000" pitchFamily="2" charset="2"/>
              </a:rPr>
              <a:t>A city marked by moral anarchy and </a:t>
            </a:r>
            <a:r>
              <a:rPr lang="en-US" sz="3800"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self-indulgence</a:t>
            </a:r>
            <a:endParaRPr lang="en-US" sz="3800" dirty="0">
              <a:solidFill>
                <a:prstClr val="white"/>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a:solidFill>
                  <a:prstClr val="white"/>
                </a:solidFill>
                <a:latin typeface="Calibri Light" panose="020F0302020204030204" pitchFamily="34" charset="0"/>
              </a:rPr>
              <a:t>City of Corinth</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304800" y="4724400"/>
            <a:ext cx="8305800" cy="12954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320034" y="4798671"/>
            <a:ext cx="8269081" cy="1144929"/>
          </a:xfrm>
          <a:prstGeom prst="rect">
            <a:avLst/>
          </a:prstGeom>
          <a:noFill/>
          <a:ln w="38100">
            <a:noFill/>
            <a:miter lim="800000"/>
            <a:headEnd/>
            <a:tailEnd/>
          </a:ln>
        </p:spPr>
        <p:txBody>
          <a:bodyPr wrap="square">
            <a:spAutoFit/>
          </a:bodyPr>
          <a:lstStyle/>
          <a:p>
            <a:pPr algn="ctr" eaLnBrk="0" hangingPunct="0">
              <a:lnSpc>
                <a:spcPct val="90000"/>
              </a:lnSpc>
              <a:spcBef>
                <a:spcPts val="0"/>
              </a:spcBef>
              <a:spcAft>
                <a:spcPts val="600"/>
              </a:spcAft>
              <a:buSzPct val="85000"/>
            </a:pPr>
            <a:r>
              <a:rPr lang="en-US" sz="3800" dirty="0" smtClean="0">
                <a:solidFill>
                  <a:srgbClr val="FFFFFF"/>
                </a:solidFill>
                <a:latin typeface="Calibri Light" panose="020F0302020204030204" pitchFamily="34" charset="0"/>
                <a:ea typeface="Cambria" charset="0"/>
                <a:cs typeface="Cambria" charset="0"/>
              </a:rPr>
              <a:t>Yet, the Corinthians weren’t spiritually resistant.</a:t>
            </a:r>
            <a:endParaRPr lang="en-US" sz="3800" i="1" dirty="0" smtClean="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 xmlns:p14="http://schemas.microsoft.com/office/powerpoint/2010/main" val="274768947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bg1"/>
                </a:solidFill>
                <a:latin typeface="Calibri Light" panose="020F0302020204030204" pitchFamily="34" charset="0"/>
              </a:rPr>
              <a:t>1</a:t>
            </a:r>
            <a:r>
              <a:rPr lang="en-US" sz="3800" dirty="0">
                <a:solidFill>
                  <a:schemeClr val="bg1"/>
                </a:solidFill>
                <a:latin typeface="Calibri Light" panose="020F0302020204030204" pitchFamily="34" charset="0"/>
              </a:rPr>
              <a:t>	Then Paul left Athens and went to Corinth. </a:t>
            </a:r>
          </a:p>
          <a:p>
            <a:pPr marL="573088" indent="-573088">
              <a:lnSpc>
                <a:spcPct val="90000"/>
              </a:lnSpc>
            </a:pPr>
            <a:r>
              <a:rPr lang="en-US" sz="3800" baseline="30000" dirty="0">
                <a:solidFill>
                  <a:schemeClr val="bg1"/>
                </a:solidFill>
                <a:latin typeface="Calibri Light" panose="020F0302020204030204" pitchFamily="34" charset="0"/>
              </a:rPr>
              <a:t>2 	</a:t>
            </a:r>
            <a:r>
              <a:rPr lang="en-US" sz="3800" dirty="0">
                <a:solidFill>
                  <a:schemeClr val="bg1"/>
                </a:solidFill>
                <a:latin typeface="Calibri Light" panose="020F0302020204030204" pitchFamily="34" charset="0"/>
              </a:rPr>
              <a:t>There he became acquainted with a Jew named Aquila, born in Pontus, who had recently arrived from Italy with his wife, Priscilla. They had left Italy when Claudius Caesar deported all Jews from Rome.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325806468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1</a:t>
            </a:r>
            <a:r>
              <a:rPr lang="en-US" sz="3800" dirty="0">
                <a:solidFill>
                  <a:schemeClr val="tx1">
                    <a:lumMod val="65000"/>
                    <a:lumOff val="35000"/>
                  </a:schemeClr>
                </a:solidFill>
                <a:latin typeface="Calibri Light" panose="020F0302020204030204" pitchFamily="34" charset="0"/>
              </a:rPr>
              <a:t>	Then Paul left Athens and went to Corinth. </a:t>
            </a:r>
          </a:p>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rPr>
              <a:t>There he became acquainted with a Jew named </a:t>
            </a:r>
            <a:r>
              <a:rPr lang="en-US" sz="3800" dirty="0">
                <a:solidFill>
                  <a:schemeClr val="bg1"/>
                </a:solidFill>
                <a:latin typeface="Calibri Light" panose="020F0302020204030204" pitchFamily="34" charset="0"/>
              </a:rPr>
              <a:t>Aquila</a:t>
            </a:r>
            <a:r>
              <a:rPr lang="en-US" sz="3800" dirty="0">
                <a:solidFill>
                  <a:schemeClr val="tx1">
                    <a:lumMod val="65000"/>
                    <a:lumOff val="35000"/>
                  </a:schemeClr>
                </a:solidFill>
                <a:latin typeface="Calibri Light" panose="020F0302020204030204" pitchFamily="34" charset="0"/>
              </a:rPr>
              <a:t>, born in Pontus, who had recently arrived from Italy with his wife,</a:t>
            </a:r>
            <a:r>
              <a:rPr lang="en-US" sz="3800" dirty="0">
                <a:solidFill>
                  <a:schemeClr val="bg1"/>
                </a:solidFill>
                <a:latin typeface="Calibri Light" panose="020F0302020204030204" pitchFamily="34" charset="0"/>
              </a:rPr>
              <a:t> Priscilla</a:t>
            </a:r>
            <a:r>
              <a:rPr lang="en-US" sz="3800" dirty="0">
                <a:solidFill>
                  <a:schemeClr val="tx1">
                    <a:lumMod val="65000"/>
                    <a:lumOff val="35000"/>
                  </a:schemeClr>
                </a:solidFill>
                <a:latin typeface="Calibri Light" panose="020F0302020204030204" pitchFamily="34" charset="0"/>
              </a:rPr>
              <a:t>. They had left Italy when Claudius Caesar deported all Jews from Rome.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229261674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1</a:t>
            </a:r>
            <a:r>
              <a:rPr lang="en-US" sz="3800" dirty="0">
                <a:solidFill>
                  <a:schemeClr val="tx1">
                    <a:lumMod val="65000"/>
                    <a:lumOff val="35000"/>
                  </a:schemeClr>
                </a:solidFill>
                <a:latin typeface="Calibri Light" panose="020F0302020204030204" pitchFamily="34" charset="0"/>
              </a:rPr>
              <a:t>	Then Paul left Athens and went to Corinth. </a:t>
            </a:r>
          </a:p>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rPr>
              <a:t>There he became acquainted with a Jew named </a:t>
            </a:r>
            <a:r>
              <a:rPr lang="en-US" sz="3800" dirty="0">
                <a:solidFill>
                  <a:schemeClr val="bg1"/>
                </a:solidFill>
                <a:latin typeface="Calibri Light" panose="020F0302020204030204" pitchFamily="34" charset="0"/>
              </a:rPr>
              <a:t>Aquila</a:t>
            </a:r>
            <a:r>
              <a:rPr lang="en-US" sz="3800" dirty="0">
                <a:solidFill>
                  <a:schemeClr val="tx1">
                    <a:lumMod val="65000"/>
                    <a:lumOff val="35000"/>
                  </a:schemeClr>
                </a:solidFill>
                <a:latin typeface="Calibri Light" panose="020F0302020204030204" pitchFamily="34" charset="0"/>
              </a:rPr>
              <a:t>, born in Pontus, who had recently arrived from Italy with his wife,</a:t>
            </a:r>
            <a:r>
              <a:rPr lang="en-US" sz="3800" dirty="0">
                <a:solidFill>
                  <a:schemeClr val="bg1"/>
                </a:solidFill>
                <a:latin typeface="Calibri Light" panose="020F0302020204030204" pitchFamily="34" charset="0"/>
              </a:rPr>
              <a:t> Priscilla</a:t>
            </a:r>
            <a:r>
              <a:rPr lang="en-US" sz="3800" dirty="0">
                <a:solidFill>
                  <a:schemeClr val="tx1">
                    <a:lumMod val="65000"/>
                    <a:lumOff val="35000"/>
                  </a:schemeClr>
                </a:solidFill>
                <a:latin typeface="Calibri Light" panose="020F0302020204030204" pitchFamily="34" charset="0"/>
              </a:rPr>
              <a:t>. They had left Italy when Claudius Caesar deported all Jews from Rome.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112060" y="3962400"/>
            <a:ext cx="8915400" cy="22860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29990" y="4034119"/>
            <a:ext cx="8875986" cy="2086725"/>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600" dirty="0" smtClean="0">
                <a:solidFill>
                  <a:srgbClr val="FFFFFF"/>
                </a:solidFill>
                <a:latin typeface="Calibri Light" panose="020F0302020204030204" pitchFamily="34" charset="0"/>
                <a:ea typeface="Cambria" charset="0"/>
                <a:cs typeface="Cambria" charset="0"/>
              </a:rPr>
              <a:t>Suetonius, </a:t>
            </a:r>
            <a:r>
              <a:rPr lang="en-US" sz="3600" i="1" dirty="0">
                <a:solidFill>
                  <a:srgbClr val="FFFFFF"/>
                </a:solidFill>
                <a:latin typeface="Calibri Light" panose="020F0302020204030204" pitchFamily="34" charset="0"/>
                <a:ea typeface="Cambria" charset="0"/>
                <a:cs typeface="Cambria" charset="0"/>
              </a:rPr>
              <a:t>Life of Claudius</a:t>
            </a:r>
            <a:r>
              <a:rPr lang="en-US" sz="3600" dirty="0">
                <a:solidFill>
                  <a:srgbClr val="FFFFFF"/>
                </a:solidFill>
                <a:latin typeface="Calibri Light" panose="020F0302020204030204" pitchFamily="34" charset="0"/>
                <a:ea typeface="Cambria" charset="0"/>
                <a:cs typeface="Cambria" charset="0"/>
              </a:rPr>
              <a:t> (25:4</a:t>
            </a:r>
            <a:r>
              <a:rPr lang="en-US" sz="3600" dirty="0" smtClean="0">
                <a:solidFill>
                  <a:srgbClr val="FFFFFF"/>
                </a:solidFill>
                <a:latin typeface="Calibri Light" panose="020F0302020204030204" pitchFamily="34" charset="0"/>
                <a:ea typeface="Cambria" charset="0"/>
                <a:cs typeface="Cambria" charset="0"/>
              </a:rPr>
              <a:t>): ‘As </a:t>
            </a:r>
            <a:r>
              <a:rPr lang="en-US" sz="3600" dirty="0">
                <a:solidFill>
                  <a:srgbClr val="FFFFFF"/>
                </a:solidFill>
                <a:latin typeface="Calibri Light" panose="020F0302020204030204" pitchFamily="34" charset="0"/>
                <a:ea typeface="Cambria" charset="0"/>
                <a:cs typeface="Cambria" charset="0"/>
              </a:rPr>
              <a:t>the Jews were making constant disturbances at the instigation of </a:t>
            </a:r>
            <a:r>
              <a:rPr lang="en-US" sz="3600" dirty="0" err="1" smtClean="0">
                <a:solidFill>
                  <a:srgbClr val="FFFFFF"/>
                </a:solidFill>
                <a:latin typeface="Calibri Light" panose="020F0302020204030204" pitchFamily="34" charset="0"/>
                <a:ea typeface="Cambria" charset="0"/>
                <a:cs typeface="Cambria" charset="0"/>
              </a:rPr>
              <a:t>Chrestus</a:t>
            </a:r>
            <a:r>
              <a:rPr lang="en-US" sz="3600" dirty="0" smtClean="0">
                <a:solidFill>
                  <a:srgbClr val="FFFFFF"/>
                </a:solidFill>
                <a:latin typeface="Calibri Light" panose="020F0302020204030204" pitchFamily="34" charset="0"/>
                <a:ea typeface="Cambria" charset="0"/>
                <a:cs typeface="Cambria" charset="0"/>
              </a:rPr>
              <a:t>, </a:t>
            </a:r>
            <a:r>
              <a:rPr lang="en-US" sz="3600" dirty="0">
                <a:solidFill>
                  <a:srgbClr val="FFFFFF"/>
                </a:solidFill>
                <a:latin typeface="Calibri Light" panose="020F0302020204030204" pitchFamily="34" charset="0"/>
                <a:ea typeface="Cambria" charset="0"/>
                <a:cs typeface="Cambria" charset="0"/>
              </a:rPr>
              <a:t>he </a:t>
            </a:r>
            <a:r>
              <a:rPr lang="en-US" sz="3600" dirty="0" smtClean="0">
                <a:solidFill>
                  <a:srgbClr val="FFFFFF"/>
                </a:solidFill>
                <a:latin typeface="Calibri Light" panose="020F0302020204030204" pitchFamily="34" charset="0"/>
                <a:ea typeface="Cambria" charset="0"/>
                <a:cs typeface="Cambria" charset="0"/>
              </a:rPr>
              <a:t>[Claudius] banished </a:t>
            </a:r>
            <a:r>
              <a:rPr lang="en-US" sz="3600" dirty="0">
                <a:solidFill>
                  <a:srgbClr val="FFFFFF"/>
                </a:solidFill>
                <a:latin typeface="Calibri Light" panose="020F0302020204030204" pitchFamily="34" charset="0"/>
                <a:ea typeface="Cambria" charset="0"/>
                <a:cs typeface="Cambria" charset="0"/>
              </a:rPr>
              <a:t>them from Rome.’ </a:t>
            </a:r>
            <a:endParaRPr lang="en-US" sz="3600" dirty="0" smtClean="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 xmlns:p14="http://schemas.microsoft.com/office/powerpoint/2010/main" val="229261674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1</a:t>
            </a:r>
            <a:r>
              <a:rPr lang="en-US" sz="3800" dirty="0">
                <a:solidFill>
                  <a:schemeClr val="tx1">
                    <a:lumMod val="65000"/>
                    <a:lumOff val="35000"/>
                  </a:schemeClr>
                </a:solidFill>
                <a:latin typeface="Calibri Light" panose="020F0302020204030204" pitchFamily="34" charset="0"/>
              </a:rPr>
              <a:t>	Then Paul left Athens and went to Corinth. </a:t>
            </a:r>
          </a:p>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rPr>
              <a:t>There he became acquainted with a Jew named </a:t>
            </a:r>
            <a:r>
              <a:rPr lang="en-US" sz="3800" dirty="0">
                <a:solidFill>
                  <a:schemeClr val="bg1"/>
                </a:solidFill>
                <a:latin typeface="Calibri Light" panose="020F0302020204030204" pitchFamily="34" charset="0"/>
              </a:rPr>
              <a:t>Aquila</a:t>
            </a:r>
            <a:r>
              <a:rPr lang="en-US" sz="3800" dirty="0">
                <a:solidFill>
                  <a:schemeClr val="tx1">
                    <a:lumMod val="65000"/>
                    <a:lumOff val="35000"/>
                  </a:schemeClr>
                </a:solidFill>
                <a:latin typeface="Calibri Light" panose="020F0302020204030204" pitchFamily="34" charset="0"/>
              </a:rPr>
              <a:t>, born in Pontus, who had recently arrived from Italy with his wife,</a:t>
            </a:r>
            <a:r>
              <a:rPr lang="en-US" sz="3800" dirty="0">
                <a:solidFill>
                  <a:schemeClr val="bg1"/>
                </a:solidFill>
                <a:latin typeface="Calibri Light" panose="020F0302020204030204" pitchFamily="34" charset="0"/>
              </a:rPr>
              <a:t> Priscilla</a:t>
            </a:r>
            <a:r>
              <a:rPr lang="en-US" sz="3800" dirty="0">
                <a:solidFill>
                  <a:schemeClr val="tx1">
                    <a:lumMod val="65000"/>
                    <a:lumOff val="35000"/>
                  </a:schemeClr>
                </a:solidFill>
                <a:latin typeface="Calibri Light" panose="020F0302020204030204" pitchFamily="34" charset="0"/>
              </a:rPr>
              <a:t>. They had left Italy when Claudius Caesar deported all Jews from Rome.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112060" y="3962400"/>
            <a:ext cx="8915400" cy="22860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29990" y="4034119"/>
            <a:ext cx="8875986" cy="1588127"/>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600" dirty="0" smtClean="0">
                <a:solidFill>
                  <a:srgbClr val="FFFFFF"/>
                </a:solidFill>
                <a:latin typeface="Calibri Light" panose="020F0302020204030204" pitchFamily="34" charset="0"/>
                <a:ea typeface="Cambria" charset="0"/>
                <a:cs typeface="Cambria" charset="0"/>
              </a:rPr>
              <a:t>Romans 16:3-4: Greet </a:t>
            </a:r>
            <a:r>
              <a:rPr lang="en-US" sz="3600" dirty="0">
                <a:solidFill>
                  <a:srgbClr val="FFFFFF"/>
                </a:solidFill>
                <a:latin typeface="Calibri Light" panose="020F0302020204030204" pitchFamily="34" charset="0"/>
                <a:ea typeface="Cambria" charset="0"/>
                <a:cs typeface="Cambria" charset="0"/>
              </a:rPr>
              <a:t>Priscilla and Aquila, my fellow workers in Christ Jesus who risked their own neck for </a:t>
            </a:r>
            <a:r>
              <a:rPr lang="en-US" sz="3600" dirty="0" smtClean="0">
                <a:solidFill>
                  <a:srgbClr val="FFFFFF"/>
                </a:solidFill>
                <a:latin typeface="Calibri Light" panose="020F0302020204030204" pitchFamily="34" charset="0"/>
                <a:ea typeface="Cambria" charset="0"/>
                <a:cs typeface="Cambria" charset="0"/>
              </a:rPr>
              <a:t>me. </a:t>
            </a:r>
          </a:p>
        </p:txBody>
      </p:sp>
    </p:spTree>
    <p:extLst>
      <p:ext uri="{BB962C8B-B14F-4D97-AF65-F5344CB8AC3E}">
        <p14:creationId xmlns="" xmlns:p14="http://schemas.microsoft.com/office/powerpoint/2010/main" val="143362474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4302716"/>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bg1"/>
                </a:solidFill>
                <a:latin typeface="Calibri Light" panose="020F0302020204030204" pitchFamily="34" charset="0"/>
              </a:rPr>
              <a:t>1</a:t>
            </a:r>
            <a:r>
              <a:rPr lang="en-US" sz="3800" dirty="0">
                <a:solidFill>
                  <a:schemeClr val="bg1"/>
                </a:solidFill>
                <a:latin typeface="Calibri Light" panose="020F0302020204030204" pitchFamily="34" charset="0"/>
              </a:rPr>
              <a:t>	Then Paul left Athens and went to Corinth. </a:t>
            </a:r>
          </a:p>
          <a:p>
            <a:pPr marL="573088" indent="-573088">
              <a:lnSpc>
                <a:spcPct val="90000"/>
              </a:lnSpc>
            </a:pPr>
            <a:r>
              <a:rPr lang="en-US" sz="3800" baseline="30000" dirty="0">
                <a:solidFill>
                  <a:schemeClr val="bg1"/>
                </a:solidFill>
                <a:latin typeface="Calibri Light" panose="020F0302020204030204" pitchFamily="34" charset="0"/>
              </a:rPr>
              <a:t>2 	</a:t>
            </a:r>
            <a:r>
              <a:rPr lang="en-US" sz="3800" dirty="0">
                <a:solidFill>
                  <a:schemeClr val="bg1"/>
                </a:solidFill>
                <a:latin typeface="Calibri Light" panose="020F0302020204030204" pitchFamily="34" charset="0"/>
              </a:rPr>
              <a:t>There he became acquainted with a Jew named Aquila, born in Pontus, who had recently arrived from Italy with his wife, Priscilla. They had left Italy when Claudius Caesar deported all Jews from Rome. </a:t>
            </a:r>
          </a:p>
          <a:p>
            <a:pPr marL="573088" indent="-573088">
              <a:lnSpc>
                <a:spcPct val="90000"/>
              </a:lnSpc>
            </a:pPr>
            <a:r>
              <a:rPr lang="en-US" sz="3800" baseline="30000" dirty="0">
                <a:solidFill>
                  <a:schemeClr val="bg1"/>
                </a:solidFill>
                <a:latin typeface="Calibri Light" panose="020F0302020204030204" pitchFamily="34" charset="0"/>
              </a:rPr>
              <a:t>3 	</a:t>
            </a:r>
            <a:r>
              <a:rPr lang="en-US" sz="3800" dirty="0">
                <a:solidFill>
                  <a:schemeClr val="bg1"/>
                </a:solidFill>
                <a:latin typeface="Calibri Light" panose="020F0302020204030204" pitchFamily="34" charset="0"/>
              </a:rPr>
              <a:t>Paul lived and worked with them, for they were tentmakers just as he was.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79415455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4302716"/>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1</a:t>
            </a:r>
            <a:r>
              <a:rPr lang="en-US" sz="3800" dirty="0">
                <a:solidFill>
                  <a:schemeClr val="tx1">
                    <a:lumMod val="65000"/>
                    <a:lumOff val="35000"/>
                  </a:schemeClr>
                </a:solidFill>
                <a:latin typeface="Calibri Light" panose="020F0302020204030204" pitchFamily="34" charset="0"/>
              </a:rPr>
              <a:t>	Then Paul left Athens and went to Corinth. </a:t>
            </a:r>
          </a:p>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rPr>
              <a:t>There he became acquainted with a Jew named Aquila, born in Pontus, who had recently arrived from Italy with his wife, Priscilla. They had left Italy when Claudius Caesar deported all Jews from Rome. </a:t>
            </a:r>
          </a:p>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3 	</a:t>
            </a:r>
            <a:r>
              <a:rPr lang="en-US" sz="3800" dirty="0">
                <a:solidFill>
                  <a:schemeClr val="tx1">
                    <a:lumMod val="65000"/>
                    <a:lumOff val="35000"/>
                  </a:schemeClr>
                </a:solidFill>
                <a:latin typeface="Calibri Light" panose="020F0302020204030204" pitchFamily="34" charset="0"/>
              </a:rPr>
              <a:t>Paul lived and worked with them, for they were </a:t>
            </a:r>
            <a:r>
              <a:rPr lang="en-US" sz="3800" dirty="0">
                <a:solidFill>
                  <a:schemeClr val="bg1"/>
                </a:solidFill>
                <a:latin typeface="Calibri Light" panose="020F0302020204030204" pitchFamily="34" charset="0"/>
              </a:rPr>
              <a:t>tentmakers </a:t>
            </a:r>
            <a:r>
              <a:rPr lang="en-US" sz="3800" dirty="0">
                <a:solidFill>
                  <a:schemeClr val="tx1">
                    <a:lumMod val="65000"/>
                    <a:lumOff val="35000"/>
                  </a:schemeClr>
                </a:solidFill>
                <a:latin typeface="Calibri Light" panose="020F0302020204030204" pitchFamily="34" charset="0"/>
              </a:rPr>
              <a:t>just as he was.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11472878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618631"/>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❶ </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smtClean="0">
                <a:solidFill>
                  <a:prstClr val="white"/>
                </a:solidFill>
                <a:latin typeface="Calibri Light" panose="020F0302020204030204" pitchFamily="34" charset="0"/>
              </a:rPr>
              <a:t>Author</a:t>
            </a:r>
            <a:endParaRPr lang="en-US" sz="3800" dirty="0">
              <a:solidFill>
                <a:prstClr val="white"/>
              </a:solidFill>
              <a:latin typeface="Calibri Light" panose="020F0302020204030204" pitchFamily="34" charset="0"/>
            </a:endParaRPr>
          </a:p>
        </p:txBody>
      </p:sp>
      <p:sp>
        <p:nvSpPr>
          <p:cNvPr id="8" name="TextBox 7"/>
          <p:cNvSpPr txBox="1"/>
          <p:nvPr/>
        </p:nvSpPr>
        <p:spPr>
          <a:xfrm>
            <a:off x="0" y="2"/>
            <a:ext cx="9144000" cy="1200329"/>
          </a:xfrm>
          <a:prstGeom prst="rect">
            <a:avLst/>
          </a:prstGeom>
          <a:noFill/>
        </p:spPr>
        <p:txBody>
          <a:bodyPr>
            <a:spAutoFit/>
          </a:bodyPr>
          <a:lstStyle/>
          <a:p>
            <a:pPr marL="571500" lvl="0" indent="-571500">
              <a:lnSpc>
                <a:spcPct val="90000"/>
              </a:lnSpc>
            </a:pPr>
            <a:r>
              <a:rPr lang="en-US" sz="8000" dirty="0" smtClean="0">
                <a:solidFill>
                  <a:prstClr val="white"/>
                </a:solidFill>
                <a:latin typeface="Calibri Light" panose="020F0302020204030204" pitchFamily="34" charset="0"/>
              </a:rPr>
              <a:t>Intro</a:t>
            </a:r>
            <a:endParaRPr lang="en-US" sz="8000" dirty="0">
              <a:solidFill>
                <a:prstClr val="white"/>
              </a:solidFill>
              <a:latin typeface="Calibri Light" panose="020F0302020204030204" pitchFamily="34" charset="0"/>
            </a:endParaRPr>
          </a:p>
        </p:txBody>
      </p:sp>
      <p:sp>
        <p:nvSpPr>
          <p:cNvPr id="4" name="Rectangle 3"/>
          <p:cNvSpPr>
            <a:spLocks noChangeArrowheads="1"/>
          </p:cNvSpPr>
          <p:nvPr/>
        </p:nvSpPr>
        <p:spPr bwMode="auto">
          <a:xfrm>
            <a:off x="990600" y="1981200"/>
            <a:ext cx="7239000" cy="75145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001118" y="2055472"/>
            <a:ext cx="7206997" cy="618631"/>
          </a:xfrm>
          <a:prstGeom prst="rect">
            <a:avLst/>
          </a:prstGeom>
          <a:noFill/>
          <a:ln w="38100">
            <a:noFill/>
            <a:miter lim="800000"/>
            <a:headEnd/>
            <a:tailEnd/>
          </a:ln>
        </p:spPr>
        <p:txBody>
          <a:bodyPr wrap="square">
            <a:spAutoFit/>
          </a:bodyPr>
          <a:lstStyle/>
          <a:p>
            <a:pPr algn="ctr" eaLnBrk="0" hangingPunct="0">
              <a:lnSpc>
                <a:spcPct val="90000"/>
              </a:lnSpc>
              <a:spcBef>
                <a:spcPts val="0"/>
              </a:spcBef>
              <a:spcAft>
                <a:spcPts val="600"/>
              </a:spcAft>
              <a:buSzPct val="85000"/>
            </a:pPr>
            <a:r>
              <a:rPr lang="en-US" sz="3800" dirty="0" smtClean="0">
                <a:solidFill>
                  <a:srgbClr val="FFFFFF"/>
                </a:solidFill>
                <a:latin typeface="Calibri Light" panose="020F0302020204030204" pitchFamily="34" charset="0"/>
                <a:ea typeface="Cambria" charset="0"/>
                <a:cs typeface="Cambria" charset="0"/>
              </a:rPr>
              <a:t>1:1: “This </a:t>
            </a:r>
            <a:r>
              <a:rPr lang="en-US" sz="3800" dirty="0">
                <a:solidFill>
                  <a:srgbClr val="FFFFFF"/>
                </a:solidFill>
                <a:latin typeface="Calibri Light" panose="020F0302020204030204" pitchFamily="34" charset="0"/>
                <a:ea typeface="Cambria" charset="0"/>
                <a:cs typeface="Cambria" charset="0"/>
              </a:rPr>
              <a:t>letter is from Paul</a:t>
            </a:r>
            <a:r>
              <a:rPr lang="en-US" sz="3800" dirty="0" smtClean="0">
                <a:solidFill>
                  <a:srgbClr val="FFFFFF"/>
                </a:solidFill>
                <a:latin typeface="Calibri Light" panose="020F0302020204030204" pitchFamily="34" charset="0"/>
                <a:ea typeface="Cambria" charset="0"/>
                <a:cs typeface="Cambria" charset="0"/>
              </a:rPr>
              <a:t>…”</a:t>
            </a:r>
            <a:endParaRPr lang="en-US" sz="3800" i="1" dirty="0" smtClean="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 xmlns:p14="http://schemas.microsoft.com/office/powerpoint/2010/main" val="341712798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4302716"/>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1</a:t>
            </a:r>
            <a:r>
              <a:rPr lang="en-US" sz="3800" dirty="0">
                <a:solidFill>
                  <a:schemeClr val="tx1">
                    <a:lumMod val="65000"/>
                    <a:lumOff val="35000"/>
                  </a:schemeClr>
                </a:solidFill>
                <a:latin typeface="Calibri Light" panose="020F0302020204030204" pitchFamily="34" charset="0"/>
              </a:rPr>
              <a:t>	Then Paul left Athens and went to Corinth. </a:t>
            </a:r>
          </a:p>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rPr>
              <a:t>There he became acquainted with a Jew named Aquila, born in Pontus, who had recently arrived from Italy with his wife, Priscilla. They had left Italy when Claudius Caesar deported all Jews from Rome. </a:t>
            </a:r>
          </a:p>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3 	</a:t>
            </a:r>
            <a:r>
              <a:rPr lang="en-US" sz="3800" dirty="0">
                <a:solidFill>
                  <a:schemeClr val="tx1">
                    <a:lumMod val="65000"/>
                    <a:lumOff val="35000"/>
                  </a:schemeClr>
                </a:solidFill>
                <a:latin typeface="Calibri Light" panose="020F0302020204030204" pitchFamily="34" charset="0"/>
              </a:rPr>
              <a:t>Paul lived and worked with them, for they were </a:t>
            </a:r>
            <a:r>
              <a:rPr lang="en-US" sz="3800" dirty="0">
                <a:solidFill>
                  <a:schemeClr val="bg1"/>
                </a:solidFill>
                <a:latin typeface="Calibri Light" panose="020F0302020204030204" pitchFamily="34" charset="0"/>
              </a:rPr>
              <a:t>tentmakers </a:t>
            </a:r>
            <a:r>
              <a:rPr lang="en-US" sz="3800" dirty="0">
                <a:solidFill>
                  <a:schemeClr val="tx1">
                    <a:lumMod val="65000"/>
                    <a:lumOff val="35000"/>
                  </a:schemeClr>
                </a:solidFill>
                <a:latin typeface="Calibri Light" panose="020F0302020204030204" pitchFamily="34" charset="0"/>
              </a:rPr>
              <a:t>just as he was.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112060" y="2971800"/>
            <a:ext cx="8915400" cy="18288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29990" y="3043519"/>
            <a:ext cx="8875986" cy="1588127"/>
          </a:xfrm>
          <a:prstGeom prst="rect">
            <a:avLst/>
          </a:prstGeom>
          <a:noFill/>
          <a:ln w="38100">
            <a:noFill/>
            <a:miter lim="800000"/>
            <a:headEnd/>
            <a:tailEnd/>
          </a:ln>
        </p:spPr>
        <p:txBody>
          <a:bodyPr wrap="square">
            <a:spAutoFit/>
          </a:bodyPr>
          <a:lstStyle/>
          <a:p>
            <a:pPr algn="ctr" eaLnBrk="0" hangingPunct="0">
              <a:lnSpc>
                <a:spcPct val="90000"/>
              </a:lnSpc>
              <a:spcBef>
                <a:spcPts val="0"/>
              </a:spcBef>
              <a:spcAft>
                <a:spcPts val="600"/>
              </a:spcAft>
              <a:buSzPct val="85000"/>
            </a:pPr>
            <a:r>
              <a:rPr lang="en-US" sz="3600" dirty="0" smtClean="0">
                <a:solidFill>
                  <a:srgbClr val="FFFFFF"/>
                </a:solidFill>
                <a:latin typeface="Calibri Light" panose="020F0302020204030204" pitchFamily="34" charset="0"/>
                <a:ea typeface="Cambria" charset="0"/>
                <a:cs typeface="Cambria" charset="0"/>
              </a:rPr>
              <a:t>Paul </a:t>
            </a:r>
            <a:r>
              <a:rPr lang="en-US" sz="3600" dirty="0">
                <a:solidFill>
                  <a:srgbClr val="FFFFFF"/>
                </a:solidFill>
                <a:latin typeface="Calibri Light" panose="020F0302020204030204" pitchFamily="34" charset="0"/>
                <a:ea typeface="Cambria" charset="0"/>
                <a:cs typeface="Cambria" charset="0"/>
              </a:rPr>
              <a:t>renounced his right to receive support from the Corinthians because they accused him of preaching for </a:t>
            </a:r>
            <a:r>
              <a:rPr lang="en-US" sz="3600" dirty="0" smtClean="0">
                <a:solidFill>
                  <a:srgbClr val="FFFFFF"/>
                </a:solidFill>
                <a:latin typeface="Calibri Light" panose="020F0302020204030204" pitchFamily="34" charset="0"/>
                <a:ea typeface="Cambria" charset="0"/>
                <a:cs typeface="Cambria" charset="0"/>
              </a:rPr>
              <a:t>money (2 Thess. 3:8).</a:t>
            </a:r>
          </a:p>
        </p:txBody>
      </p:sp>
    </p:spTree>
    <p:extLst>
      <p:ext uri="{BB962C8B-B14F-4D97-AF65-F5344CB8AC3E}">
        <p14:creationId xmlns="" xmlns:p14="http://schemas.microsoft.com/office/powerpoint/2010/main" val="11472878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4302716"/>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1</a:t>
            </a:r>
            <a:r>
              <a:rPr lang="en-US" sz="3800" dirty="0">
                <a:solidFill>
                  <a:schemeClr val="tx1">
                    <a:lumMod val="65000"/>
                    <a:lumOff val="35000"/>
                  </a:schemeClr>
                </a:solidFill>
                <a:latin typeface="Calibri Light" panose="020F0302020204030204" pitchFamily="34" charset="0"/>
              </a:rPr>
              <a:t>	Then Paul left Athens and went to Corinth. </a:t>
            </a:r>
          </a:p>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rPr>
              <a:t>There he became acquainted with a Jew named Aquila, born in Pontus, who had recently arrived from Italy with his wife, Priscilla. They had left Italy when Claudius Caesar deported all Jews from Rome. </a:t>
            </a:r>
          </a:p>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3 	</a:t>
            </a:r>
            <a:r>
              <a:rPr lang="en-US" sz="3800" dirty="0">
                <a:solidFill>
                  <a:schemeClr val="tx1">
                    <a:lumMod val="65000"/>
                    <a:lumOff val="35000"/>
                  </a:schemeClr>
                </a:solidFill>
                <a:latin typeface="Calibri Light" panose="020F0302020204030204" pitchFamily="34" charset="0"/>
              </a:rPr>
              <a:t>Paul lived and worked with them, for they were </a:t>
            </a:r>
            <a:r>
              <a:rPr lang="en-US" sz="3800" dirty="0">
                <a:solidFill>
                  <a:schemeClr val="bg1"/>
                </a:solidFill>
                <a:latin typeface="Calibri Light" panose="020F0302020204030204" pitchFamily="34" charset="0"/>
              </a:rPr>
              <a:t>tentmakers </a:t>
            </a:r>
            <a:r>
              <a:rPr lang="en-US" sz="3800" dirty="0">
                <a:solidFill>
                  <a:schemeClr val="tx1">
                    <a:lumMod val="65000"/>
                    <a:lumOff val="35000"/>
                  </a:schemeClr>
                </a:solidFill>
                <a:latin typeface="Calibri Light" panose="020F0302020204030204" pitchFamily="34" charset="0"/>
              </a:rPr>
              <a:t>just as he was.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112060" y="2971800"/>
            <a:ext cx="8915400" cy="18288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29990" y="3043519"/>
            <a:ext cx="8875986" cy="1588127"/>
          </a:xfrm>
          <a:prstGeom prst="rect">
            <a:avLst/>
          </a:prstGeom>
          <a:noFill/>
          <a:ln w="38100">
            <a:noFill/>
            <a:miter lim="800000"/>
            <a:headEnd/>
            <a:tailEnd/>
          </a:ln>
        </p:spPr>
        <p:txBody>
          <a:bodyPr wrap="square">
            <a:spAutoFit/>
          </a:bodyPr>
          <a:lstStyle/>
          <a:p>
            <a:pPr algn="ctr" eaLnBrk="0" hangingPunct="0">
              <a:lnSpc>
                <a:spcPct val="90000"/>
              </a:lnSpc>
              <a:spcBef>
                <a:spcPts val="0"/>
              </a:spcBef>
              <a:spcAft>
                <a:spcPts val="600"/>
              </a:spcAft>
              <a:buSzPct val="85000"/>
            </a:pPr>
            <a:r>
              <a:rPr lang="en-US" sz="3600" dirty="0" smtClean="0">
                <a:solidFill>
                  <a:srgbClr val="FFFFFF"/>
                </a:solidFill>
                <a:latin typeface="Calibri Light" panose="020F0302020204030204" pitchFamily="34" charset="0"/>
                <a:ea typeface="Cambria" charset="0"/>
                <a:cs typeface="Cambria" charset="0"/>
              </a:rPr>
              <a:t>Paul </a:t>
            </a:r>
            <a:r>
              <a:rPr lang="en-US" sz="3600" dirty="0">
                <a:solidFill>
                  <a:srgbClr val="FFFFFF"/>
                </a:solidFill>
                <a:latin typeface="Calibri Light" panose="020F0302020204030204" pitchFamily="34" charset="0"/>
                <a:ea typeface="Cambria" charset="0"/>
                <a:cs typeface="Cambria" charset="0"/>
              </a:rPr>
              <a:t>renounced his right to receive support from the Corinthians because they accused him of preaching for </a:t>
            </a:r>
            <a:r>
              <a:rPr lang="en-US" sz="3600" dirty="0" smtClean="0">
                <a:solidFill>
                  <a:srgbClr val="FFFFFF"/>
                </a:solidFill>
                <a:latin typeface="Calibri Light" panose="020F0302020204030204" pitchFamily="34" charset="0"/>
                <a:ea typeface="Cambria" charset="0"/>
                <a:cs typeface="Cambria" charset="0"/>
              </a:rPr>
              <a:t>money (2 Thess. 3:8).</a:t>
            </a:r>
          </a:p>
        </p:txBody>
      </p:sp>
      <p:sp>
        <p:nvSpPr>
          <p:cNvPr id="6" name="Rectangle 5"/>
          <p:cNvSpPr>
            <a:spLocks noChangeArrowheads="1"/>
          </p:cNvSpPr>
          <p:nvPr/>
        </p:nvSpPr>
        <p:spPr bwMode="auto">
          <a:xfrm>
            <a:off x="123825" y="5476875"/>
            <a:ext cx="8915400" cy="12954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7" name="TextBox 6"/>
          <p:cNvSpPr txBox="1">
            <a:spLocks noChangeArrowheads="1"/>
          </p:cNvSpPr>
          <p:nvPr/>
        </p:nvSpPr>
        <p:spPr bwMode="auto">
          <a:xfrm>
            <a:off x="141755" y="5521699"/>
            <a:ext cx="8875986" cy="1144929"/>
          </a:xfrm>
          <a:prstGeom prst="rect">
            <a:avLst/>
          </a:prstGeom>
          <a:noFill/>
          <a:ln w="38100">
            <a:noFill/>
            <a:miter lim="800000"/>
            <a:headEnd/>
            <a:tailEnd/>
          </a:ln>
        </p:spPr>
        <p:txBody>
          <a:bodyPr wrap="square">
            <a:spAutoFit/>
          </a:bodyPr>
          <a:lstStyle/>
          <a:p>
            <a:pPr algn="ctr" eaLnBrk="0" hangingPunct="0">
              <a:lnSpc>
                <a:spcPct val="90000"/>
              </a:lnSpc>
              <a:spcBef>
                <a:spcPts val="0"/>
              </a:spcBef>
              <a:spcAft>
                <a:spcPts val="600"/>
              </a:spcAft>
              <a:buSzPct val="85000"/>
            </a:pPr>
            <a:r>
              <a:rPr lang="en-US" sz="3800" dirty="0" smtClean="0">
                <a:solidFill>
                  <a:srgbClr val="FFFFFF"/>
                </a:solidFill>
                <a:latin typeface="Calibri Light" panose="020F0302020204030204" pitchFamily="34" charset="0"/>
                <a:ea typeface="Cambria" charset="0"/>
                <a:cs typeface="Cambria" charset="0"/>
              </a:rPr>
              <a:t>It’s </a:t>
            </a:r>
            <a:r>
              <a:rPr lang="en-US" sz="3800" dirty="0">
                <a:solidFill>
                  <a:srgbClr val="FFFFFF"/>
                </a:solidFill>
                <a:latin typeface="Calibri Light" panose="020F0302020204030204" pitchFamily="34" charset="0"/>
                <a:ea typeface="Cambria" charset="0"/>
                <a:cs typeface="Cambria" charset="0"/>
              </a:rPr>
              <a:t>important to show integrity, </a:t>
            </a:r>
            <a:r>
              <a:rPr lang="en-US" sz="3800" i="1" dirty="0">
                <a:solidFill>
                  <a:srgbClr val="FFFFFF"/>
                </a:solidFill>
                <a:latin typeface="Calibri Light" panose="020F0302020204030204" pitchFamily="34" charset="0"/>
                <a:ea typeface="Cambria" charset="0"/>
                <a:cs typeface="Cambria" charset="0"/>
              </a:rPr>
              <a:t>especially</a:t>
            </a:r>
            <a:r>
              <a:rPr lang="en-US" sz="3800" dirty="0">
                <a:solidFill>
                  <a:srgbClr val="FFFFFF"/>
                </a:solidFill>
                <a:latin typeface="Calibri Light" panose="020F0302020204030204" pitchFamily="34" charset="0"/>
                <a:ea typeface="Cambria" charset="0"/>
                <a:cs typeface="Cambria" charset="0"/>
              </a:rPr>
              <a:t> in the area of money</a:t>
            </a:r>
            <a:endParaRPr lang="en-US" sz="3800" i="1" dirty="0" smtClean="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 xmlns:p14="http://schemas.microsoft.com/office/powerpoint/2010/main" val="11472878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6" grpId="0" animBg="1"/>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776418"/>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bg1"/>
                </a:solidFill>
                <a:latin typeface="Calibri Light" panose="020F0302020204030204" pitchFamily="34" charset="0"/>
              </a:rPr>
              <a:t>4</a:t>
            </a:r>
            <a:r>
              <a:rPr lang="en-US" sz="3800" baseline="30000" dirty="0">
                <a:solidFill>
                  <a:schemeClr val="bg1"/>
                </a:solidFill>
                <a:latin typeface="Calibri Light" panose="020F0302020204030204" pitchFamily="34" charset="0"/>
              </a:rPr>
              <a:t> 	</a:t>
            </a:r>
            <a:r>
              <a:rPr lang="en-US" sz="3800" dirty="0">
                <a:solidFill>
                  <a:schemeClr val="bg1"/>
                </a:solidFill>
                <a:latin typeface="Calibri Light" panose="020F0302020204030204" pitchFamily="34" charset="0"/>
              </a:rPr>
              <a:t>Each Sabbath found Paul at the synagogue, trying to convince the Jews and Greeks alike. </a:t>
            </a:r>
          </a:p>
          <a:p>
            <a:pPr marL="573088" indent="-573088">
              <a:lnSpc>
                <a:spcPct val="90000"/>
              </a:lnSpc>
            </a:pPr>
            <a:r>
              <a:rPr lang="en-US" sz="3800" baseline="30000" dirty="0">
                <a:solidFill>
                  <a:schemeClr val="bg1"/>
                </a:solidFill>
                <a:latin typeface="Calibri Light" panose="020F0302020204030204" pitchFamily="34" charset="0"/>
              </a:rPr>
              <a:t>5 	</a:t>
            </a:r>
            <a:r>
              <a:rPr lang="en-US" sz="3800" dirty="0">
                <a:solidFill>
                  <a:schemeClr val="bg1"/>
                </a:solidFill>
                <a:latin typeface="Calibri Light" panose="020F0302020204030204" pitchFamily="34" charset="0"/>
              </a:rPr>
              <a:t>And after Silas and Timothy came down from Macedonia, Paul spent all his time preaching the word. He testified to the Jews that Jesus was the Messiah.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5373121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723823"/>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bg1"/>
                </a:solidFill>
                <a:latin typeface="Calibri Light" panose="020F0302020204030204" pitchFamily="34" charset="0"/>
              </a:rPr>
              <a:t>6</a:t>
            </a:r>
            <a:r>
              <a:rPr lang="en-US" sz="3800" baseline="30000" dirty="0">
                <a:solidFill>
                  <a:schemeClr val="bg1"/>
                </a:solidFill>
                <a:latin typeface="Calibri Light" panose="020F0302020204030204" pitchFamily="34" charset="0"/>
              </a:rPr>
              <a:t> 	</a:t>
            </a:r>
            <a:r>
              <a:rPr lang="en-US" sz="3800" dirty="0">
                <a:solidFill>
                  <a:schemeClr val="bg1"/>
                </a:solidFill>
                <a:latin typeface="Calibri Light" panose="020F0302020204030204" pitchFamily="34" charset="0"/>
              </a:rPr>
              <a:t>But when they opposed and insulted him, Paul shook the dust from his clothes and said, “Your blood is upon your own heads—I am innocent. From now on I will go preach to the Gentiles</a:t>
            </a:r>
            <a:r>
              <a:rPr lang="en-US" sz="3800" dirty="0" smtClean="0">
                <a:solidFill>
                  <a:schemeClr val="bg1"/>
                </a:solidFill>
                <a:latin typeface="Calibri Light" panose="020F0302020204030204" pitchFamily="34" charset="0"/>
              </a:rPr>
              <a:t>.”</a:t>
            </a:r>
            <a:endParaRPr lang="en-US" sz="3800" dirty="0">
              <a:solidFill>
                <a:schemeClr val="bg1"/>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15264375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723823"/>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tx1">
                    <a:lumMod val="65000"/>
                    <a:lumOff val="35000"/>
                  </a:schemeClr>
                </a:solidFill>
                <a:latin typeface="Calibri Light" panose="020F0302020204030204" pitchFamily="34" charset="0"/>
              </a:rPr>
              <a:t>6</a:t>
            </a:r>
            <a:r>
              <a:rPr lang="en-US" sz="3800" baseline="30000" dirty="0">
                <a:solidFill>
                  <a:schemeClr val="tx1">
                    <a:lumMod val="65000"/>
                    <a:lumOff val="35000"/>
                  </a:schemeClr>
                </a:solidFill>
                <a:latin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rPr>
              <a:t>But when they opposed and insulted him, Paul </a:t>
            </a:r>
            <a:r>
              <a:rPr lang="en-US" sz="3800" dirty="0">
                <a:solidFill>
                  <a:schemeClr val="bg1"/>
                </a:solidFill>
                <a:latin typeface="Calibri Light" panose="020F0302020204030204" pitchFamily="34" charset="0"/>
              </a:rPr>
              <a:t>shook the dust from his clothes </a:t>
            </a:r>
            <a:r>
              <a:rPr lang="en-US" sz="3800" dirty="0">
                <a:solidFill>
                  <a:schemeClr val="tx1">
                    <a:lumMod val="65000"/>
                    <a:lumOff val="35000"/>
                  </a:schemeClr>
                </a:solidFill>
                <a:latin typeface="Calibri Light" panose="020F0302020204030204" pitchFamily="34" charset="0"/>
              </a:rPr>
              <a:t>and said, “Your blood is upon your own heads—I am innocent. From now on I will go preach to the Gentiles</a:t>
            </a:r>
            <a:r>
              <a:rPr lang="en-US" sz="3800" dirty="0" smtClean="0">
                <a:solidFill>
                  <a:schemeClr val="tx1">
                    <a:lumMod val="65000"/>
                    <a:lumOff val="35000"/>
                  </a:schemeClr>
                </a:solidFill>
                <a:latin typeface="Calibri Light" panose="020F0302020204030204" pitchFamily="34" charset="0"/>
              </a:rPr>
              <a:t>.”</a:t>
            </a:r>
            <a:endParaRPr lang="en-US" sz="3800" dirty="0">
              <a:solidFill>
                <a:schemeClr val="tx1">
                  <a:lumMod val="65000"/>
                  <a:lumOff val="35000"/>
                </a:schemeClr>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339010674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723823"/>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tx1">
                    <a:lumMod val="65000"/>
                    <a:lumOff val="35000"/>
                  </a:schemeClr>
                </a:solidFill>
                <a:latin typeface="Calibri Light" panose="020F0302020204030204" pitchFamily="34" charset="0"/>
              </a:rPr>
              <a:t>6</a:t>
            </a:r>
            <a:r>
              <a:rPr lang="en-US" sz="3800" baseline="30000" dirty="0">
                <a:solidFill>
                  <a:schemeClr val="tx1">
                    <a:lumMod val="65000"/>
                    <a:lumOff val="35000"/>
                  </a:schemeClr>
                </a:solidFill>
                <a:latin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rPr>
              <a:t>But when they opposed and insulted him, Paul shook the dust from his clothes and said, “Your blood is upon your own heads—I am innocent. </a:t>
            </a:r>
            <a:r>
              <a:rPr lang="en-US" sz="3800" dirty="0">
                <a:solidFill>
                  <a:schemeClr val="bg1"/>
                </a:solidFill>
                <a:latin typeface="Calibri Light" panose="020F0302020204030204" pitchFamily="34" charset="0"/>
              </a:rPr>
              <a:t>From now on I will go preach to the Gentiles</a:t>
            </a:r>
            <a:r>
              <a:rPr lang="en-US" sz="3800" dirty="0" smtClean="0">
                <a:solidFill>
                  <a:schemeClr val="tx1">
                    <a:lumMod val="65000"/>
                    <a:lumOff val="35000"/>
                  </a:schemeClr>
                </a:solidFill>
                <a:latin typeface="Calibri Light" panose="020F0302020204030204" pitchFamily="34" charset="0"/>
              </a:rPr>
              <a:t>.”</a:t>
            </a:r>
            <a:endParaRPr lang="en-US" sz="3800" dirty="0">
              <a:solidFill>
                <a:schemeClr val="tx1">
                  <a:lumMod val="65000"/>
                  <a:lumOff val="35000"/>
                </a:schemeClr>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17204626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723823"/>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tx1">
                    <a:lumMod val="65000"/>
                    <a:lumOff val="35000"/>
                  </a:schemeClr>
                </a:solidFill>
                <a:latin typeface="Calibri Light" panose="020F0302020204030204" pitchFamily="34" charset="0"/>
              </a:rPr>
              <a:t>6</a:t>
            </a:r>
            <a:r>
              <a:rPr lang="en-US" sz="3800" baseline="30000" dirty="0">
                <a:solidFill>
                  <a:schemeClr val="tx1">
                    <a:lumMod val="65000"/>
                    <a:lumOff val="35000"/>
                  </a:schemeClr>
                </a:solidFill>
                <a:latin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rPr>
              <a:t>But when they opposed and insulted him, Paul shook the dust from his clothes and said, “Your blood is upon your own heads—I am innocent. </a:t>
            </a:r>
            <a:r>
              <a:rPr lang="en-US" sz="3800" dirty="0">
                <a:solidFill>
                  <a:schemeClr val="bg1"/>
                </a:solidFill>
                <a:latin typeface="Calibri Light" panose="020F0302020204030204" pitchFamily="34" charset="0"/>
              </a:rPr>
              <a:t>From now on I will go preach to the Gentiles</a:t>
            </a:r>
            <a:r>
              <a:rPr lang="en-US" sz="3800" dirty="0" smtClean="0">
                <a:solidFill>
                  <a:schemeClr val="tx1">
                    <a:lumMod val="65000"/>
                    <a:lumOff val="35000"/>
                  </a:schemeClr>
                </a:solidFill>
                <a:latin typeface="Calibri Light" panose="020F0302020204030204" pitchFamily="34" charset="0"/>
              </a:rPr>
              <a:t>.”</a:t>
            </a:r>
            <a:endParaRPr lang="en-US" sz="3800" dirty="0">
              <a:solidFill>
                <a:schemeClr val="tx1">
                  <a:lumMod val="65000"/>
                  <a:lumOff val="35000"/>
                </a:schemeClr>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132230" y="1600200"/>
            <a:ext cx="8915400" cy="12954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50160" y="1645024"/>
            <a:ext cx="8875986" cy="1144929"/>
          </a:xfrm>
          <a:prstGeom prst="rect">
            <a:avLst/>
          </a:prstGeom>
          <a:noFill/>
          <a:ln w="38100">
            <a:noFill/>
            <a:miter lim="800000"/>
            <a:headEnd/>
            <a:tailEnd/>
          </a:ln>
        </p:spPr>
        <p:txBody>
          <a:bodyPr wrap="square">
            <a:spAutoFit/>
          </a:bodyPr>
          <a:lstStyle/>
          <a:p>
            <a:pPr algn="ctr" eaLnBrk="0" hangingPunct="0">
              <a:lnSpc>
                <a:spcPct val="90000"/>
              </a:lnSpc>
              <a:spcBef>
                <a:spcPts val="0"/>
              </a:spcBef>
              <a:spcAft>
                <a:spcPts val="600"/>
              </a:spcAft>
              <a:buSzPct val="85000"/>
            </a:pPr>
            <a:r>
              <a:rPr lang="en-US" sz="3800" dirty="0">
                <a:solidFill>
                  <a:srgbClr val="FFFFFF"/>
                </a:solidFill>
                <a:latin typeface="Calibri Light" panose="020F0302020204030204" pitchFamily="34" charset="0"/>
                <a:ea typeface="Cambria" charset="0"/>
                <a:cs typeface="Cambria" charset="0"/>
              </a:rPr>
              <a:t>We should move on if people don’t want to give us a </a:t>
            </a:r>
            <a:r>
              <a:rPr lang="en-US" sz="3800" dirty="0" smtClean="0">
                <a:solidFill>
                  <a:srgbClr val="FFFFFF"/>
                </a:solidFill>
                <a:latin typeface="Calibri Light" panose="020F0302020204030204" pitchFamily="34" charset="0"/>
                <a:ea typeface="Cambria" charset="0"/>
                <a:cs typeface="Cambria" charset="0"/>
              </a:rPr>
              <a:t>hearing.</a:t>
            </a:r>
            <a:endParaRPr lang="en-US" sz="3800" i="1" dirty="0" smtClean="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 xmlns:p14="http://schemas.microsoft.com/office/powerpoint/2010/main" val="17204626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723823"/>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tx1">
                    <a:lumMod val="65000"/>
                    <a:lumOff val="35000"/>
                  </a:schemeClr>
                </a:solidFill>
                <a:latin typeface="Calibri Light" panose="020F0302020204030204" pitchFamily="34" charset="0"/>
              </a:rPr>
              <a:t>6</a:t>
            </a:r>
            <a:r>
              <a:rPr lang="en-US" sz="3800" baseline="30000" dirty="0">
                <a:solidFill>
                  <a:schemeClr val="tx1">
                    <a:lumMod val="65000"/>
                    <a:lumOff val="35000"/>
                  </a:schemeClr>
                </a:solidFill>
                <a:latin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rPr>
              <a:t>But when they opposed and insulted him, Paul shook the dust from his clothes and said, “Your blood is upon your own heads—I am innocent. </a:t>
            </a:r>
            <a:r>
              <a:rPr lang="en-US" sz="3800" dirty="0">
                <a:solidFill>
                  <a:schemeClr val="bg1"/>
                </a:solidFill>
                <a:latin typeface="Calibri Light" panose="020F0302020204030204" pitchFamily="34" charset="0"/>
              </a:rPr>
              <a:t>From now on I will go preach to the Gentiles</a:t>
            </a:r>
            <a:r>
              <a:rPr lang="en-US" sz="3800" dirty="0" smtClean="0">
                <a:solidFill>
                  <a:schemeClr val="tx1">
                    <a:lumMod val="65000"/>
                    <a:lumOff val="35000"/>
                  </a:schemeClr>
                </a:solidFill>
                <a:latin typeface="Calibri Light" panose="020F0302020204030204" pitchFamily="34" charset="0"/>
              </a:rPr>
              <a:t>.”</a:t>
            </a:r>
            <a:endParaRPr lang="en-US" sz="3800" dirty="0">
              <a:solidFill>
                <a:schemeClr val="tx1">
                  <a:lumMod val="65000"/>
                  <a:lumOff val="35000"/>
                </a:schemeClr>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132230" y="1600200"/>
            <a:ext cx="8915400" cy="12954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50160" y="1645024"/>
            <a:ext cx="8875986" cy="1144929"/>
          </a:xfrm>
          <a:prstGeom prst="rect">
            <a:avLst/>
          </a:prstGeom>
          <a:noFill/>
          <a:ln w="38100">
            <a:noFill/>
            <a:miter lim="800000"/>
            <a:headEnd/>
            <a:tailEnd/>
          </a:ln>
        </p:spPr>
        <p:txBody>
          <a:bodyPr wrap="square">
            <a:spAutoFit/>
          </a:bodyPr>
          <a:lstStyle/>
          <a:p>
            <a:pPr algn="ctr" eaLnBrk="0" hangingPunct="0">
              <a:lnSpc>
                <a:spcPct val="90000"/>
              </a:lnSpc>
              <a:spcBef>
                <a:spcPts val="0"/>
              </a:spcBef>
              <a:spcAft>
                <a:spcPts val="600"/>
              </a:spcAft>
              <a:buSzPct val="85000"/>
            </a:pPr>
            <a:r>
              <a:rPr lang="en-US" sz="3800" dirty="0">
                <a:solidFill>
                  <a:srgbClr val="FFFFFF"/>
                </a:solidFill>
                <a:latin typeface="Calibri Light" panose="020F0302020204030204" pitchFamily="34" charset="0"/>
                <a:ea typeface="Cambria" charset="0"/>
                <a:cs typeface="Cambria" charset="0"/>
              </a:rPr>
              <a:t>We should move on if people don’t want to give us a </a:t>
            </a:r>
            <a:r>
              <a:rPr lang="en-US" sz="3800" dirty="0" smtClean="0">
                <a:solidFill>
                  <a:srgbClr val="FFFFFF"/>
                </a:solidFill>
                <a:latin typeface="Calibri Light" panose="020F0302020204030204" pitchFamily="34" charset="0"/>
                <a:ea typeface="Cambria" charset="0"/>
                <a:cs typeface="Cambria" charset="0"/>
              </a:rPr>
              <a:t>hearing.</a:t>
            </a:r>
            <a:endParaRPr lang="en-US" sz="3800" i="1" dirty="0" smtClean="0">
              <a:solidFill>
                <a:srgbClr val="FFFFFF"/>
              </a:solidFill>
              <a:latin typeface="Calibri Light" panose="020F0302020204030204" pitchFamily="34" charset="0"/>
              <a:ea typeface="Cambria" charset="0"/>
              <a:cs typeface="Cambria" charset="0"/>
            </a:endParaRPr>
          </a:p>
        </p:txBody>
      </p:sp>
      <p:sp>
        <p:nvSpPr>
          <p:cNvPr id="6" name="Rectangle 5"/>
          <p:cNvSpPr>
            <a:spLocks noChangeArrowheads="1"/>
          </p:cNvSpPr>
          <p:nvPr/>
        </p:nvSpPr>
        <p:spPr bwMode="auto">
          <a:xfrm>
            <a:off x="114300" y="3962400"/>
            <a:ext cx="8915400" cy="28194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7" name="TextBox 6"/>
          <p:cNvSpPr txBox="1">
            <a:spLocks noChangeArrowheads="1"/>
          </p:cNvSpPr>
          <p:nvPr/>
        </p:nvSpPr>
        <p:spPr bwMode="auto">
          <a:xfrm>
            <a:off x="132230" y="4007224"/>
            <a:ext cx="8875986" cy="618631"/>
          </a:xfrm>
          <a:prstGeom prst="rect">
            <a:avLst/>
          </a:prstGeom>
          <a:noFill/>
          <a:ln w="38100">
            <a:noFill/>
            <a:miter lim="800000"/>
            <a:headEnd/>
            <a:tailEnd/>
          </a:ln>
        </p:spPr>
        <p:txBody>
          <a:bodyPr wrap="square">
            <a:spAutoFit/>
          </a:bodyPr>
          <a:lstStyle/>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❶ 	</a:t>
            </a:r>
            <a:r>
              <a:rPr lang="en-US" sz="3800" dirty="0" smtClean="0">
                <a:solidFill>
                  <a:prstClr val="white"/>
                </a:solidFill>
                <a:latin typeface="Calibri Light" panose="020F0302020204030204" pitchFamily="34" charset="0"/>
              </a:rPr>
              <a:t>It </a:t>
            </a:r>
            <a:r>
              <a:rPr lang="en-US" sz="3800" dirty="0">
                <a:solidFill>
                  <a:prstClr val="white"/>
                </a:solidFill>
                <a:latin typeface="Calibri Light" panose="020F0302020204030204" pitchFamily="34" charset="0"/>
              </a:rPr>
              <a:t>shows respect for their free will  </a:t>
            </a:r>
          </a:p>
        </p:txBody>
      </p:sp>
    </p:spTree>
    <p:extLst>
      <p:ext uri="{BB962C8B-B14F-4D97-AF65-F5344CB8AC3E}">
        <p14:creationId xmlns="" xmlns:p14="http://schemas.microsoft.com/office/powerpoint/2010/main" val="17204626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6" grpId="0" animBg="1"/>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723823"/>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tx1">
                    <a:lumMod val="65000"/>
                    <a:lumOff val="35000"/>
                  </a:schemeClr>
                </a:solidFill>
                <a:latin typeface="Calibri Light" panose="020F0302020204030204" pitchFamily="34" charset="0"/>
              </a:rPr>
              <a:t>6</a:t>
            </a:r>
            <a:r>
              <a:rPr lang="en-US" sz="3800" baseline="30000" dirty="0">
                <a:solidFill>
                  <a:schemeClr val="tx1">
                    <a:lumMod val="65000"/>
                    <a:lumOff val="35000"/>
                  </a:schemeClr>
                </a:solidFill>
                <a:latin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rPr>
              <a:t>But when they opposed and insulted him, Paul shook the dust from his clothes and said, “Your blood is upon your own heads—I am innocent. </a:t>
            </a:r>
            <a:r>
              <a:rPr lang="en-US" sz="3800" dirty="0">
                <a:solidFill>
                  <a:schemeClr val="bg1"/>
                </a:solidFill>
                <a:latin typeface="Calibri Light" panose="020F0302020204030204" pitchFamily="34" charset="0"/>
              </a:rPr>
              <a:t>From now on I will go preach to the Gentiles</a:t>
            </a:r>
            <a:r>
              <a:rPr lang="en-US" sz="3800" dirty="0" smtClean="0">
                <a:solidFill>
                  <a:schemeClr val="tx1">
                    <a:lumMod val="65000"/>
                    <a:lumOff val="35000"/>
                  </a:schemeClr>
                </a:solidFill>
                <a:latin typeface="Calibri Light" panose="020F0302020204030204" pitchFamily="34" charset="0"/>
              </a:rPr>
              <a:t>.”</a:t>
            </a:r>
            <a:endParaRPr lang="en-US" sz="3800" dirty="0">
              <a:solidFill>
                <a:schemeClr val="tx1">
                  <a:lumMod val="65000"/>
                  <a:lumOff val="35000"/>
                </a:schemeClr>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132230" y="1600200"/>
            <a:ext cx="8915400" cy="12954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50160" y="1645024"/>
            <a:ext cx="8875986" cy="1144929"/>
          </a:xfrm>
          <a:prstGeom prst="rect">
            <a:avLst/>
          </a:prstGeom>
          <a:noFill/>
          <a:ln w="38100">
            <a:noFill/>
            <a:miter lim="800000"/>
            <a:headEnd/>
            <a:tailEnd/>
          </a:ln>
        </p:spPr>
        <p:txBody>
          <a:bodyPr wrap="square">
            <a:spAutoFit/>
          </a:bodyPr>
          <a:lstStyle/>
          <a:p>
            <a:pPr algn="ctr" eaLnBrk="0" hangingPunct="0">
              <a:lnSpc>
                <a:spcPct val="90000"/>
              </a:lnSpc>
              <a:spcBef>
                <a:spcPts val="0"/>
              </a:spcBef>
              <a:spcAft>
                <a:spcPts val="600"/>
              </a:spcAft>
              <a:buSzPct val="85000"/>
            </a:pPr>
            <a:r>
              <a:rPr lang="en-US" sz="3800" dirty="0">
                <a:solidFill>
                  <a:srgbClr val="FFFFFF"/>
                </a:solidFill>
                <a:latin typeface="Calibri Light" panose="020F0302020204030204" pitchFamily="34" charset="0"/>
                <a:ea typeface="Cambria" charset="0"/>
                <a:cs typeface="Cambria" charset="0"/>
              </a:rPr>
              <a:t>We should move on if people don’t want to give us a </a:t>
            </a:r>
            <a:r>
              <a:rPr lang="en-US" sz="3800" dirty="0" smtClean="0">
                <a:solidFill>
                  <a:srgbClr val="FFFFFF"/>
                </a:solidFill>
                <a:latin typeface="Calibri Light" panose="020F0302020204030204" pitchFamily="34" charset="0"/>
                <a:ea typeface="Cambria" charset="0"/>
                <a:cs typeface="Cambria" charset="0"/>
              </a:rPr>
              <a:t>hearing.</a:t>
            </a:r>
            <a:endParaRPr lang="en-US" sz="3800" i="1" dirty="0" smtClean="0">
              <a:solidFill>
                <a:srgbClr val="FFFFFF"/>
              </a:solidFill>
              <a:latin typeface="Calibri Light" panose="020F0302020204030204" pitchFamily="34" charset="0"/>
              <a:ea typeface="Cambria" charset="0"/>
              <a:cs typeface="Cambria" charset="0"/>
            </a:endParaRPr>
          </a:p>
        </p:txBody>
      </p:sp>
      <p:sp>
        <p:nvSpPr>
          <p:cNvPr id="6" name="Rectangle 5"/>
          <p:cNvSpPr>
            <a:spLocks noChangeArrowheads="1"/>
          </p:cNvSpPr>
          <p:nvPr/>
        </p:nvSpPr>
        <p:spPr bwMode="auto">
          <a:xfrm>
            <a:off x="114300" y="3962400"/>
            <a:ext cx="8915400" cy="28194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7" name="TextBox 6"/>
          <p:cNvSpPr txBox="1">
            <a:spLocks noChangeArrowheads="1"/>
          </p:cNvSpPr>
          <p:nvPr/>
        </p:nvSpPr>
        <p:spPr bwMode="auto">
          <a:xfrm>
            <a:off x="132230" y="4007224"/>
            <a:ext cx="8875986" cy="2197525"/>
          </a:xfrm>
          <a:prstGeom prst="rect">
            <a:avLst/>
          </a:prstGeom>
          <a:noFill/>
          <a:ln w="38100">
            <a:noFill/>
            <a:miter lim="800000"/>
            <a:headEnd/>
            <a:tailEnd/>
          </a:ln>
        </p:spPr>
        <p:txBody>
          <a:bodyPr wrap="square">
            <a:spAutoFit/>
          </a:bodyPr>
          <a:lstStyle/>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❶ 	</a:t>
            </a:r>
            <a:r>
              <a:rPr lang="en-US" sz="3800" dirty="0" smtClean="0">
                <a:solidFill>
                  <a:prstClr val="white"/>
                </a:solidFill>
                <a:latin typeface="Calibri Light" panose="020F0302020204030204" pitchFamily="34" charset="0"/>
              </a:rPr>
              <a:t>It </a:t>
            </a:r>
            <a:r>
              <a:rPr lang="en-US" sz="3800" dirty="0">
                <a:solidFill>
                  <a:prstClr val="white"/>
                </a:solidFill>
                <a:latin typeface="Calibri Light" panose="020F0302020204030204" pitchFamily="34" charset="0"/>
              </a:rPr>
              <a:t>shows respect for their free will  </a:t>
            </a:r>
          </a:p>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❷</a:t>
            </a:r>
            <a:r>
              <a:rPr lang="en-US" sz="3800" baseline="30000" dirty="0">
                <a:solidFill>
                  <a:prstClr val="white"/>
                </a:solidFill>
                <a:latin typeface="Calibri Light" panose="020F0302020204030204" pitchFamily="34" charset="0"/>
              </a:rPr>
              <a:t> 	</a:t>
            </a:r>
            <a:r>
              <a:rPr lang="en-US" sz="3800" dirty="0" smtClean="0">
                <a:solidFill>
                  <a:prstClr val="white"/>
                </a:solidFill>
                <a:latin typeface="Calibri Light" panose="020F0302020204030204" pitchFamily="34" charset="0"/>
              </a:rPr>
              <a:t>Battering </a:t>
            </a:r>
            <a:r>
              <a:rPr lang="en-US" sz="3800" dirty="0">
                <a:solidFill>
                  <a:prstClr val="white"/>
                </a:solidFill>
                <a:latin typeface="Calibri Light" panose="020F0302020204030204" pitchFamily="34" charset="0"/>
              </a:rPr>
              <a:t>people with the message of Christ might inoculate them from the </a:t>
            </a:r>
            <a:r>
              <a:rPr lang="en-US" sz="3800" dirty="0" smtClean="0">
                <a:solidFill>
                  <a:prstClr val="white"/>
                </a:solidFill>
                <a:latin typeface="Calibri Light" panose="020F0302020204030204" pitchFamily="34" charset="0"/>
              </a:rPr>
              <a:t>truth.</a:t>
            </a:r>
            <a:endParaRPr lang="en-US" sz="3800" dirty="0">
              <a:solidFill>
                <a:prstClr val="white"/>
              </a:solidFill>
              <a:latin typeface="Calibri Light" panose="020F0302020204030204" pitchFamily="34" charset="0"/>
            </a:endParaRPr>
          </a:p>
        </p:txBody>
      </p:sp>
    </p:spTree>
    <p:extLst>
      <p:ext uri="{BB962C8B-B14F-4D97-AF65-F5344CB8AC3E}">
        <p14:creationId xmlns="" xmlns:p14="http://schemas.microsoft.com/office/powerpoint/2010/main" val="17204626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6" grpId="0" animBg="1"/>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723823"/>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tx1">
                    <a:lumMod val="65000"/>
                    <a:lumOff val="35000"/>
                  </a:schemeClr>
                </a:solidFill>
                <a:latin typeface="Calibri Light" panose="020F0302020204030204" pitchFamily="34" charset="0"/>
              </a:rPr>
              <a:t>6</a:t>
            </a:r>
            <a:r>
              <a:rPr lang="en-US" sz="3800" baseline="30000" dirty="0">
                <a:solidFill>
                  <a:schemeClr val="tx1">
                    <a:lumMod val="65000"/>
                    <a:lumOff val="35000"/>
                  </a:schemeClr>
                </a:solidFill>
                <a:latin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rPr>
              <a:t>But when they opposed and insulted him, Paul shook the dust from his clothes and said, “Your blood is upon your own heads—I am innocent. </a:t>
            </a:r>
            <a:r>
              <a:rPr lang="en-US" sz="3800" dirty="0">
                <a:solidFill>
                  <a:schemeClr val="bg1"/>
                </a:solidFill>
                <a:latin typeface="Calibri Light" panose="020F0302020204030204" pitchFamily="34" charset="0"/>
              </a:rPr>
              <a:t>From now on I will go preach to the Gentiles</a:t>
            </a:r>
            <a:r>
              <a:rPr lang="en-US" sz="3800" dirty="0" smtClean="0">
                <a:solidFill>
                  <a:schemeClr val="tx1">
                    <a:lumMod val="65000"/>
                    <a:lumOff val="35000"/>
                  </a:schemeClr>
                </a:solidFill>
                <a:latin typeface="Calibri Light" panose="020F0302020204030204" pitchFamily="34" charset="0"/>
              </a:rPr>
              <a:t>.”</a:t>
            </a:r>
            <a:endParaRPr lang="en-US" sz="3800" dirty="0">
              <a:solidFill>
                <a:schemeClr val="tx1">
                  <a:lumMod val="65000"/>
                  <a:lumOff val="35000"/>
                </a:schemeClr>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123825" y="1600200"/>
            <a:ext cx="8915400" cy="12954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41755" y="1645024"/>
            <a:ext cx="8875986" cy="1144929"/>
          </a:xfrm>
          <a:prstGeom prst="rect">
            <a:avLst/>
          </a:prstGeom>
          <a:noFill/>
          <a:ln w="38100">
            <a:noFill/>
            <a:miter lim="800000"/>
            <a:headEnd/>
            <a:tailEnd/>
          </a:ln>
        </p:spPr>
        <p:txBody>
          <a:bodyPr wrap="square">
            <a:spAutoFit/>
          </a:bodyPr>
          <a:lstStyle/>
          <a:p>
            <a:pPr algn="ctr" eaLnBrk="0" hangingPunct="0">
              <a:lnSpc>
                <a:spcPct val="90000"/>
              </a:lnSpc>
              <a:spcBef>
                <a:spcPts val="0"/>
              </a:spcBef>
              <a:spcAft>
                <a:spcPts val="600"/>
              </a:spcAft>
              <a:buSzPct val="85000"/>
            </a:pPr>
            <a:r>
              <a:rPr lang="en-US" sz="3800" dirty="0">
                <a:solidFill>
                  <a:srgbClr val="FFFFFF"/>
                </a:solidFill>
                <a:latin typeface="Calibri Light" panose="020F0302020204030204" pitchFamily="34" charset="0"/>
                <a:ea typeface="Cambria" charset="0"/>
                <a:cs typeface="Cambria" charset="0"/>
              </a:rPr>
              <a:t>We should move on if people don’t want to give us a </a:t>
            </a:r>
            <a:r>
              <a:rPr lang="en-US" sz="3800" dirty="0" smtClean="0">
                <a:solidFill>
                  <a:srgbClr val="FFFFFF"/>
                </a:solidFill>
                <a:latin typeface="Calibri Light" panose="020F0302020204030204" pitchFamily="34" charset="0"/>
                <a:ea typeface="Cambria" charset="0"/>
                <a:cs typeface="Cambria" charset="0"/>
              </a:rPr>
              <a:t>hearing.</a:t>
            </a:r>
            <a:endParaRPr lang="en-US" sz="3800" i="1" dirty="0" smtClean="0">
              <a:solidFill>
                <a:srgbClr val="FFFFFF"/>
              </a:solidFill>
              <a:latin typeface="Calibri Light" panose="020F0302020204030204" pitchFamily="34" charset="0"/>
              <a:ea typeface="Cambria" charset="0"/>
              <a:cs typeface="Cambria" charset="0"/>
            </a:endParaRPr>
          </a:p>
        </p:txBody>
      </p:sp>
      <p:sp>
        <p:nvSpPr>
          <p:cNvPr id="6" name="Rectangle 5"/>
          <p:cNvSpPr>
            <a:spLocks noChangeArrowheads="1"/>
          </p:cNvSpPr>
          <p:nvPr/>
        </p:nvSpPr>
        <p:spPr bwMode="auto">
          <a:xfrm>
            <a:off x="114300" y="3962400"/>
            <a:ext cx="8915400" cy="28194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7" name="TextBox 6"/>
          <p:cNvSpPr txBox="1">
            <a:spLocks noChangeArrowheads="1"/>
          </p:cNvSpPr>
          <p:nvPr/>
        </p:nvSpPr>
        <p:spPr bwMode="auto">
          <a:xfrm>
            <a:off x="132230" y="4007224"/>
            <a:ext cx="8875986" cy="1671227"/>
          </a:xfrm>
          <a:prstGeom prst="rect">
            <a:avLst/>
          </a:prstGeom>
          <a:noFill/>
          <a:ln w="38100">
            <a:noFill/>
            <a:miter lim="800000"/>
            <a:headEnd/>
            <a:tailEnd/>
          </a:ln>
        </p:spPr>
        <p:txBody>
          <a:bodyPr wrap="square">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❸	</a:t>
            </a:r>
            <a:r>
              <a:rPr lang="en-US" sz="3800" dirty="0" smtClean="0">
                <a:solidFill>
                  <a:prstClr val="white"/>
                </a:solidFill>
                <a:latin typeface="Calibri Light" panose="020F0302020204030204" pitchFamily="34" charset="0"/>
              </a:rPr>
              <a:t>Focusing </a:t>
            </a:r>
            <a:r>
              <a:rPr lang="en-US" sz="3800" dirty="0">
                <a:solidFill>
                  <a:prstClr val="white"/>
                </a:solidFill>
                <a:latin typeface="Calibri Light" panose="020F0302020204030204" pitchFamily="34" charset="0"/>
              </a:rPr>
              <a:t>our attention on unreceptive people may prevent us from seeing </a:t>
            </a:r>
            <a:r>
              <a:rPr lang="en-US" sz="3800" dirty="0" smtClean="0">
                <a:solidFill>
                  <a:prstClr val="white"/>
                </a:solidFill>
                <a:latin typeface="Calibri Light" panose="020F0302020204030204" pitchFamily="34" charset="0"/>
              </a:rPr>
              <a:t>those who </a:t>
            </a:r>
            <a:r>
              <a:rPr lang="en-US" sz="3800" dirty="0">
                <a:solidFill>
                  <a:prstClr val="white"/>
                </a:solidFill>
                <a:latin typeface="Calibri Light" panose="020F0302020204030204" pitchFamily="34" charset="0"/>
              </a:rPr>
              <a:t>might be open to spiritual </a:t>
            </a:r>
            <a:r>
              <a:rPr lang="en-US" sz="3800" dirty="0" smtClean="0">
                <a:solidFill>
                  <a:prstClr val="white"/>
                </a:solidFill>
                <a:latin typeface="Calibri Light" panose="020F0302020204030204" pitchFamily="34" charset="0"/>
              </a:rPr>
              <a:t>things.</a:t>
            </a:r>
            <a:endParaRPr lang="en-US" sz="3800" dirty="0">
              <a:solidFill>
                <a:prstClr val="white"/>
              </a:solidFill>
              <a:latin typeface="Calibri Light" panose="020F0302020204030204" pitchFamily="34" charset="0"/>
            </a:endParaRPr>
          </a:p>
        </p:txBody>
      </p:sp>
    </p:spTree>
    <p:extLst>
      <p:ext uri="{BB962C8B-B14F-4D97-AF65-F5344CB8AC3E}">
        <p14:creationId xmlns="" xmlns:p14="http://schemas.microsoft.com/office/powerpoint/2010/main" val="131931328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1144929"/>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❶ </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smtClean="0">
                <a:solidFill>
                  <a:prstClr val="white"/>
                </a:solidFill>
                <a:latin typeface="Calibri Light" panose="020F0302020204030204" pitchFamily="34" charset="0"/>
              </a:rPr>
              <a:t>Author</a:t>
            </a:r>
            <a:endParaRPr lang="en-US" sz="3800" dirty="0">
              <a:solidFill>
                <a:prstClr val="white"/>
              </a:solidFill>
              <a:latin typeface="Calibri Light" panose="020F0302020204030204" pitchFamily="34" charset="0"/>
            </a:endParaRP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❷</a:t>
            </a:r>
            <a:r>
              <a:rPr lang="en-US" sz="3800" baseline="30000" dirty="0">
                <a:solidFill>
                  <a:prstClr val="white"/>
                </a:solidFill>
                <a:latin typeface="Calibri Light" panose="020F0302020204030204" pitchFamily="34" charset="0"/>
              </a:rPr>
              <a:t> 	</a:t>
            </a:r>
            <a:r>
              <a:rPr lang="en-US" sz="3800" dirty="0" smtClean="0">
                <a:solidFill>
                  <a:prstClr val="white"/>
                </a:solidFill>
                <a:latin typeface="Calibri Light" panose="020F0302020204030204" pitchFamily="34" charset="0"/>
              </a:rPr>
              <a:t>Date</a:t>
            </a:r>
            <a:endParaRPr lang="en-US" sz="3800" dirty="0">
              <a:solidFill>
                <a:prstClr val="white"/>
              </a:solidFill>
              <a:latin typeface="Calibri Light" panose="020F0302020204030204" pitchFamily="34" charset="0"/>
            </a:endParaRPr>
          </a:p>
        </p:txBody>
      </p:sp>
      <p:sp>
        <p:nvSpPr>
          <p:cNvPr id="8" name="TextBox 7"/>
          <p:cNvSpPr txBox="1"/>
          <p:nvPr/>
        </p:nvSpPr>
        <p:spPr>
          <a:xfrm>
            <a:off x="0" y="2"/>
            <a:ext cx="9144000" cy="1200329"/>
          </a:xfrm>
          <a:prstGeom prst="rect">
            <a:avLst/>
          </a:prstGeom>
          <a:noFill/>
        </p:spPr>
        <p:txBody>
          <a:bodyPr>
            <a:spAutoFit/>
          </a:bodyPr>
          <a:lstStyle/>
          <a:p>
            <a:pPr marL="571500" lvl="0" indent="-571500">
              <a:lnSpc>
                <a:spcPct val="90000"/>
              </a:lnSpc>
            </a:pPr>
            <a:r>
              <a:rPr lang="en-US" sz="8000" dirty="0" smtClean="0">
                <a:solidFill>
                  <a:prstClr val="white"/>
                </a:solidFill>
                <a:latin typeface="Calibri Light" panose="020F0302020204030204" pitchFamily="34" charset="0"/>
              </a:rPr>
              <a:t>Intro</a:t>
            </a:r>
            <a:endParaRPr lang="en-US" sz="8000" dirty="0">
              <a:solidFill>
                <a:prstClr val="white"/>
              </a:solidFill>
              <a:latin typeface="Calibri Light" panose="020F0302020204030204" pitchFamily="34" charset="0"/>
            </a:endParaRPr>
          </a:p>
        </p:txBody>
      </p:sp>
    </p:spTree>
    <p:extLst>
      <p:ext uri="{BB962C8B-B14F-4D97-AF65-F5344CB8AC3E}">
        <p14:creationId xmlns="" xmlns:p14="http://schemas.microsoft.com/office/powerpoint/2010/main" val="16928500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4302716"/>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bg1"/>
                </a:solidFill>
                <a:latin typeface="Calibri Light" panose="020F0302020204030204" pitchFamily="34" charset="0"/>
              </a:rPr>
              <a:t>6</a:t>
            </a:r>
            <a:r>
              <a:rPr lang="en-US" sz="3800" baseline="30000" dirty="0">
                <a:solidFill>
                  <a:schemeClr val="bg1"/>
                </a:solidFill>
                <a:latin typeface="Calibri Light" panose="020F0302020204030204" pitchFamily="34" charset="0"/>
              </a:rPr>
              <a:t> 	</a:t>
            </a:r>
            <a:r>
              <a:rPr lang="en-US" sz="3800" dirty="0">
                <a:solidFill>
                  <a:schemeClr val="bg1"/>
                </a:solidFill>
                <a:latin typeface="Calibri Light" panose="020F0302020204030204" pitchFamily="34" charset="0"/>
              </a:rPr>
              <a:t>But when they opposed and insulted him, Paul shook the dust from his clothes and said, “Your blood is upon your own heads—I am innocent. From now on I will go preach to the Gentiles.” </a:t>
            </a:r>
          </a:p>
          <a:p>
            <a:pPr marL="573088" indent="-573088">
              <a:lnSpc>
                <a:spcPct val="90000"/>
              </a:lnSpc>
            </a:pPr>
            <a:r>
              <a:rPr lang="en-US" sz="3800" baseline="30000" dirty="0">
                <a:solidFill>
                  <a:schemeClr val="bg1"/>
                </a:solidFill>
                <a:latin typeface="Calibri Light" panose="020F0302020204030204" pitchFamily="34" charset="0"/>
              </a:rPr>
              <a:t>7 	</a:t>
            </a:r>
            <a:r>
              <a:rPr lang="en-US" sz="3800" dirty="0">
                <a:solidFill>
                  <a:schemeClr val="bg1"/>
                </a:solidFill>
                <a:latin typeface="Calibri Light" panose="020F0302020204030204" pitchFamily="34" charset="0"/>
              </a:rPr>
              <a:t>Then he left and went to the home of </a:t>
            </a:r>
            <a:r>
              <a:rPr lang="en-US" sz="3800" dirty="0" err="1">
                <a:solidFill>
                  <a:schemeClr val="bg1"/>
                </a:solidFill>
                <a:latin typeface="Calibri Light" panose="020F0302020204030204" pitchFamily="34" charset="0"/>
              </a:rPr>
              <a:t>Titius</a:t>
            </a:r>
            <a:r>
              <a:rPr lang="en-US" sz="3800" dirty="0">
                <a:solidFill>
                  <a:schemeClr val="bg1"/>
                </a:solidFill>
                <a:latin typeface="Calibri Light" panose="020F0302020204030204" pitchFamily="34" charset="0"/>
              </a:rPr>
              <a:t> Justus, a Gentile who worshiped God and lived next door to the synagogue</a:t>
            </a:r>
            <a:r>
              <a:rPr lang="en-US" sz="3800" dirty="0" smtClean="0">
                <a:solidFill>
                  <a:schemeClr val="bg1"/>
                </a:solidFill>
                <a:latin typeface="Calibri Light" panose="020F0302020204030204" pitchFamily="34" charset="0"/>
              </a:rPr>
              <a:t>.</a:t>
            </a:r>
            <a:endParaRPr lang="en-US" sz="3800" dirty="0">
              <a:solidFill>
                <a:schemeClr val="bg1"/>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134295156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723823"/>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bg1"/>
                </a:solidFill>
                <a:latin typeface="Calibri Light" panose="020F0302020204030204" pitchFamily="34" charset="0"/>
              </a:rPr>
              <a:t>8</a:t>
            </a:r>
            <a:r>
              <a:rPr lang="en-US" sz="3800" baseline="30000" dirty="0">
                <a:solidFill>
                  <a:schemeClr val="bg1"/>
                </a:solidFill>
                <a:latin typeface="Calibri Light" panose="020F0302020204030204" pitchFamily="34" charset="0"/>
              </a:rPr>
              <a:t> 	</a:t>
            </a:r>
            <a:r>
              <a:rPr lang="en-US" sz="3800" dirty="0" err="1">
                <a:solidFill>
                  <a:schemeClr val="bg1"/>
                </a:solidFill>
                <a:latin typeface="Calibri Light" panose="020F0302020204030204" pitchFamily="34" charset="0"/>
              </a:rPr>
              <a:t>Crispus</a:t>
            </a:r>
            <a:r>
              <a:rPr lang="en-US" sz="3800" dirty="0">
                <a:solidFill>
                  <a:schemeClr val="bg1"/>
                </a:solidFill>
                <a:latin typeface="Calibri Light" panose="020F0302020204030204" pitchFamily="34" charset="0"/>
              </a:rPr>
              <a:t>, the leader of the synagogue, and everyone in his household believed in the Lord. Many others in Corinth also heard Paul, became believers, and were baptized.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186084293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bg1"/>
                </a:solidFill>
                <a:latin typeface="Calibri Light" panose="020F0302020204030204" pitchFamily="34" charset="0"/>
              </a:rPr>
              <a:t>9 	</a:t>
            </a:r>
            <a:r>
              <a:rPr lang="en-US" sz="3800" dirty="0">
                <a:solidFill>
                  <a:schemeClr val="bg1"/>
                </a:solidFill>
                <a:latin typeface="Calibri Light" panose="020F0302020204030204" pitchFamily="34" charset="0"/>
              </a:rPr>
              <a:t>One night the Lord spoke to Paul in a vision and told him, “Don’t be afraid! Speak out! Don’t be silent! </a:t>
            </a:r>
          </a:p>
          <a:p>
            <a:pPr marL="573088" indent="-573088">
              <a:lnSpc>
                <a:spcPct val="90000"/>
              </a:lnSpc>
            </a:pPr>
            <a:r>
              <a:rPr lang="en-US" sz="3800" baseline="30000" dirty="0" smtClean="0">
                <a:solidFill>
                  <a:schemeClr val="bg1"/>
                </a:solidFill>
                <a:latin typeface="Calibri Light" panose="020F0302020204030204" pitchFamily="34" charset="0"/>
              </a:rPr>
              <a:t>10</a:t>
            </a:r>
            <a:r>
              <a:rPr lang="en-US" sz="3800" baseline="30000" dirty="0">
                <a:solidFill>
                  <a:schemeClr val="bg1"/>
                </a:solidFill>
                <a:latin typeface="Calibri Light" panose="020F0302020204030204" pitchFamily="34" charset="0"/>
              </a:rPr>
              <a:t> 	</a:t>
            </a:r>
            <a:r>
              <a:rPr lang="en-US" sz="3800" dirty="0">
                <a:solidFill>
                  <a:schemeClr val="bg1"/>
                </a:solidFill>
                <a:latin typeface="Calibri Light" panose="020F0302020204030204" pitchFamily="34" charset="0"/>
              </a:rPr>
              <a:t>For I am with you, and no one will attack and harm you, for many people in this city belong to me</a:t>
            </a:r>
            <a:r>
              <a:rPr lang="en-US" sz="3800" dirty="0" smtClean="0">
                <a:solidFill>
                  <a:schemeClr val="bg1"/>
                </a:solidFill>
                <a:latin typeface="Calibri Light" panose="020F0302020204030204" pitchFamily="34" charset="0"/>
              </a:rPr>
              <a:t>.”</a:t>
            </a:r>
            <a:endParaRPr lang="en-US" sz="3800" dirty="0">
              <a:solidFill>
                <a:schemeClr val="bg1"/>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426600853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9 	</a:t>
            </a:r>
            <a:r>
              <a:rPr lang="en-US" sz="3800" dirty="0">
                <a:solidFill>
                  <a:schemeClr val="tx1">
                    <a:lumMod val="65000"/>
                    <a:lumOff val="35000"/>
                  </a:schemeClr>
                </a:solidFill>
                <a:latin typeface="Calibri Light" panose="020F0302020204030204" pitchFamily="34" charset="0"/>
              </a:rPr>
              <a:t>One night the Lord spoke to Paul in a vision and told him, </a:t>
            </a:r>
            <a:r>
              <a:rPr lang="en-US" sz="3800" dirty="0">
                <a:solidFill>
                  <a:schemeClr val="bg1"/>
                </a:solidFill>
                <a:latin typeface="Calibri Light" panose="020F0302020204030204" pitchFamily="34" charset="0"/>
              </a:rPr>
              <a:t>“Don’t be afraid! </a:t>
            </a:r>
            <a:r>
              <a:rPr lang="en-US" sz="3800" dirty="0">
                <a:solidFill>
                  <a:schemeClr val="tx1">
                    <a:lumMod val="65000"/>
                    <a:lumOff val="35000"/>
                  </a:schemeClr>
                </a:solidFill>
                <a:latin typeface="Calibri Light" panose="020F0302020204030204" pitchFamily="34" charset="0"/>
              </a:rPr>
              <a:t>Speak out! Don’t be silent! </a:t>
            </a:r>
          </a:p>
          <a:p>
            <a:pPr marL="573088" indent="-573088">
              <a:lnSpc>
                <a:spcPct val="90000"/>
              </a:lnSpc>
            </a:pPr>
            <a:r>
              <a:rPr lang="en-US" sz="3800" baseline="30000" dirty="0" smtClean="0">
                <a:solidFill>
                  <a:schemeClr val="tx1">
                    <a:lumMod val="65000"/>
                    <a:lumOff val="35000"/>
                  </a:schemeClr>
                </a:solidFill>
                <a:latin typeface="Calibri Light" panose="020F0302020204030204" pitchFamily="34" charset="0"/>
              </a:rPr>
              <a:t>10</a:t>
            </a:r>
            <a:r>
              <a:rPr lang="en-US" sz="3800" baseline="30000" dirty="0">
                <a:solidFill>
                  <a:schemeClr val="tx1">
                    <a:lumMod val="65000"/>
                    <a:lumOff val="35000"/>
                  </a:schemeClr>
                </a:solidFill>
                <a:latin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rPr>
              <a:t>For I am with you, and no one will attack and harm you, for many people in this city belong to me</a:t>
            </a:r>
            <a:r>
              <a:rPr lang="en-US" sz="3800" dirty="0" smtClean="0">
                <a:solidFill>
                  <a:schemeClr val="tx1">
                    <a:lumMod val="65000"/>
                    <a:lumOff val="35000"/>
                  </a:schemeClr>
                </a:solidFill>
                <a:latin typeface="Calibri Light" panose="020F0302020204030204" pitchFamily="34" charset="0"/>
              </a:rPr>
              <a:t>.”</a:t>
            </a:r>
            <a:endParaRPr lang="en-US" sz="3800" dirty="0">
              <a:solidFill>
                <a:schemeClr val="tx1">
                  <a:lumMod val="65000"/>
                  <a:lumOff val="35000"/>
                </a:schemeClr>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69002526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9 	</a:t>
            </a:r>
            <a:r>
              <a:rPr lang="en-US" sz="3800" dirty="0">
                <a:solidFill>
                  <a:schemeClr val="tx1">
                    <a:lumMod val="65000"/>
                    <a:lumOff val="35000"/>
                  </a:schemeClr>
                </a:solidFill>
                <a:latin typeface="Calibri Light" panose="020F0302020204030204" pitchFamily="34" charset="0"/>
              </a:rPr>
              <a:t>One night the Lord spoke to Paul in a vision and told him, </a:t>
            </a:r>
            <a:r>
              <a:rPr lang="en-US" sz="3800" dirty="0">
                <a:solidFill>
                  <a:schemeClr val="bg1"/>
                </a:solidFill>
                <a:latin typeface="Calibri Light" panose="020F0302020204030204" pitchFamily="34" charset="0"/>
              </a:rPr>
              <a:t>“Don’t be afraid! </a:t>
            </a:r>
            <a:r>
              <a:rPr lang="en-US" sz="3800" dirty="0">
                <a:solidFill>
                  <a:schemeClr val="tx1">
                    <a:lumMod val="65000"/>
                    <a:lumOff val="35000"/>
                  </a:schemeClr>
                </a:solidFill>
                <a:latin typeface="Calibri Light" panose="020F0302020204030204" pitchFamily="34" charset="0"/>
              </a:rPr>
              <a:t>Speak out! Don’t be silent! </a:t>
            </a:r>
          </a:p>
          <a:p>
            <a:pPr marL="573088" indent="-573088">
              <a:lnSpc>
                <a:spcPct val="90000"/>
              </a:lnSpc>
            </a:pPr>
            <a:r>
              <a:rPr lang="en-US" sz="3800" baseline="30000" dirty="0" smtClean="0">
                <a:solidFill>
                  <a:schemeClr val="tx1">
                    <a:lumMod val="65000"/>
                    <a:lumOff val="35000"/>
                  </a:schemeClr>
                </a:solidFill>
                <a:latin typeface="Calibri Light" panose="020F0302020204030204" pitchFamily="34" charset="0"/>
              </a:rPr>
              <a:t>10</a:t>
            </a:r>
            <a:r>
              <a:rPr lang="en-US" sz="3800" baseline="30000" dirty="0">
                <a:solidFill>
                  <a:schemeClr val="tx1">
                    <a:lumMod val="65000"/>
                    <a:lumOff val="35000"/>
                  </a:schemeClr>
                </a:solidFill>
                <a:latin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rPr>
              <a:t>For I am with you, and no one will attack and harm you, for many people in this city belong to me</a:t>
            </a:r>
            <a:r>
              <a:rPr lang="en-US" sz="3800" dirty="0" smtClean="0">
                <a:solidFill>
                  <a:schemeClr val="tx1">
                    <a:lumMod val="65000"/>
                    <a:lumOff val="35000"/>
                  </a:schemeClr>
                </a:solidFill>
                <a:latin typeface="Calibri Light" panose="020F0302020204030204" pitchFamily="34" charset="0"/>
              </a:rPr>
              <a:t>.”</a:t>
            </a:r>
            <a:endParaRPr lang="en-US" sz="3800" dirty="0">
              <a:solidFill>
                <a:schemeClr val="tx1">
                  <a:lumMod val="65000"/>
                  <a:lumOff val="35000"/>
                </a:schemeClr>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114300" y="2371725"/>
            <a:ext cx="8915400" cy="12954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32230" y="2416549"/>
            <a:ext cx="8875986" cy="1144929"/>
          </a:xfrm>
          <a:prstGeom prst="rect">
            <a:avLst/>
          </a:prstGeom>
          <a:noFill/>
          <a:ln w="38100">
            <a:noFill/>
            <a:miter lim="800000"/>
            <a:headEnd/>
            <a:tailEnd/>
          </a:ln>
        </p:spPr>
        <p:txBody>
          <a:bodyPr wrap="square">
            <a:spAutoFit/>
          </a:bodyPr>
          <a:lstStyle/>
          <a:p>
            <a:pPr lvl="0" algn="ctr">
              <a:lnSpc>
                <a:spcPct val="90000"/>
              </a:lnSpc>
            </a:pPr>
            <a:r>
              <a:rPr lang="en-US" sz="3800" dirty="0" smtClean="0">
                <a:solidFill>
                  <a:prstClr val="white"/>
                </a:solidFill>
                <a:latin typeface="Calibri Light" panose="020F0302020204030204" pitchFamily="34" charset="0"/>
              </a:rPr>
              <a:t>Maybe </a:t>
            </a:r>
            <a:r>
              <a:rPr lang="en-US" sz="3800" dirty="0">
                <a:solidFill>
                  <a:prstClr val="white"/>
                </a:solidFill>
                <a:latin typeface="Calibri Light" panose="020F0302020204030204" pitchFamily="34" charset="0"/>
              </a:rPr>
              <a:t>the moral anarchy in the city intimidated </a:t>
            </a:r>
            <a:r>
              <a:rPr lang="en-US" sz="3800" dirty="0" smtClean="0">
                <a:solidFill>
                  <a:prstClr val="white"/>
                </a:solidFill>
                <a:latin typeface="Calibri Light" panose="020F0302020204030204" pitchFamily="34" charset="0"/>
              </a:rPr>
              <a:t>him.</a:t>
            </a:r>
            <a:endParaRPr lang="en-US" sz="3800" dirty="0">
              <a:solidFill>
                <a:prstClr val="white"/>
              </a:solidFill>
              <a:latin typeface="Calibri Light" panose="020F0302020204030204" pitchFamily="34" charset="0"/>
            </a:endParaRPr>
          </a:p>
        </p:txBody>
      </p:sp>
    </p:spTree>
    <p:extLst>
      <p:ext uri="{BB962C8B-B14F-4D97-AF65-F5344CB8AC3E}">
        <p14:creationId xmlns="" xmlns:p14="http://schemas.microsoft.com/office/powerpoint/2010/main" val="69002526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9 	</a:t>
            </a:r>
            <a:r>
              <a:rPr lang="en-US" sz="3800" dirty="0">
                <a:solidFill>
                  <a:schemeClr val="tx1">
                    <a:lumMod val="65000"/>
                    <a:lumOff val="35000"/>
                  </a:schemeClr>
                </a:solidFill>
                <a:latin typeface="Calibri Light" panose="020F0302020204030204" pitchFamily="34" charset="0"/>
              </a:rPr>
              <a:t>One night the Lord spoke to Paul in a vision and told him, “Don’t be afraid! Speak out! Don’t be silent! </a:t>
            </a:r>
          </a:p>
          <a:p>
            <a:pPr marL="573088" indent="-573088">
              <a:lnSpc>
                <a:spcPct val="90000"/>
              </a:lnSpc>
            </a:pPr>
            <a:r>
              <a:rPr lang="en-US" sz="3800" baseline="30000" dirty="0" smtClean="0">
                <a:solidFill>
                  <a:schemeClr val="tx1">
                    <a:lumMod val="65000"/>
                    <a:lumOff val="35000"/>
                  </a:schemeClr>
                </a:solidFill>
                <a:latin typeface="Calibri Light" panose="020F0302020204030204" pitchFamily="34" charset="0"/>
              </a:rPr>
              <a:t>10</a:t>
            </a:r>
            <a:r>
              <a:rPr lang="en-US" sz="3800" baseline="30000" dirty="0">
                <a:solidFill>
                  <a:schemeClr val="tx1">
                    <a:lumMod val="65000"/>
                    <a:lumOff val="35000"/>
                  </a:schemeClr>
                </a:solidFill>
                <a:latin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rPr>
              <a:t>For I am with you, and </a:t>
            </a:r>
            <a:r>
              <a:rPr lang="en-US" sz="3800" dirty="0">
                <a:solidFill>
                  <a:schemeClr val="bg1"/>
                </a:solidFill>
                <a:latin typeface="Calibri Light" panose="020F0302020204030204" pitchFamily="34" charset="0"/>
              </a:rPr>
              <a:t>no one will attack and harm you</a:t>
            </a:r>
            <a:r>
              <a:rPr lang="en-US" sz="3800" dirty="0">
                <a:solidFill>
                  <a:schemeClr val="tx1">
                    <a:lumMod val="65000"/>
                    <a:lumOff val="35000"/>
                  </a:schemeClr>
                </a:solidFill>
                <a:latin typeface="Calibri Light" panose="020F0302020204030204" pitchFamily="34" charset="0"/>
              </a:rPr>
              <a:t>, for many people in this city belong to me.”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124461411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9 	</a:t>
            </a:r>
            <a:r>
              <a:rPr lang="en-US" sz="3800" dirty="0">
                <a:solidFill>
                  <a:schemeClr val="tx1">
                    <a:lumMod val="65000"/>
                    <a:lumOff val="35000"/>
                  </a:schemeClr>
                </a:solidFill>
                <a:latin typeface="Calibri Light" panose="020F0302020204030204" pitchFamily="34" charset="0"/>
              </a:rPr>
              <a:t>One night the Lord spoke to Paul in a vision and told him, “Don’t be afraid! Speak out! Don’t be silent! </a:t>
            </a:r>
          </a:p>
          <a:p>
            <a:pPr marL="573088" indent="-573088">
              <a:lnSpc>
                <a:spcPct val="90000"/>
              </a:lnSpc>
            </a:pPr>
            <a:r>
              <a:rPr lang="en-US" sz="3800" baseline="30000" dirty="0" smtClean="0">
                <a:solidFill>
                  <a:schemeClr val="tx1">
                    <a:lumMod val="65000"/>
                    <a:lumOff val="35000"/>
                  </a:schemeClr>
                </a:solidFill>
                <a:latin typeface="Calibri Light" panose="020F0302020204030204" pitchFamily="34" charset="0"/>
              </a:rPr>
              <a:t>10</a:t>
            </a:r>
            <a:r>
              <a:rPr lang="en-US" sz="3800" baseline="30000" dirty="0">
                <a:solidFill>
                  <a:schemeClr val="tx1">
                    <a:lumMod val="65000"/>
                    <a:lumOff val="35000"/>
                  </a:schemeClr>
                </a:solidFill>
                <a:latin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rPr>
              <a:t>For I am with you, and </a:t>
            </a:r>
            <a:r>
              <a:rPr lang="en-US" sz="3800" dirty="0">
                <a:solidFill>
                  <a:schemeClr val="bg1"/>
                </a:solidFill>
                <a:latin typeface="Calibri Light" panose="020F0302020204030204" pitchFamily="34" charset="0"/>
              </a:rPr>
              <a:t>no one will attack and harm you</a:t>
            </a:r>
            <a:r>
              <a:rPr lang="en-US" sz="3800" dirty="0">
                <a:solidFill>
                  <a:schemeClr val="tx1">
                    <a:lumMod val="65000"/>
                    <a:lumOff val="35000"/>
                  </a:schemeClr>
                </a:solidFill>
                <a:latin typeface="Calibri Light" panose="020F0302020204030204" pitchFamily="34" charset="0"/>
              </a:rPr>
              <a:t>, for many people in this city belong to me.”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2362199" y="4038600"/>
            <a:ext cx="6696075" cy="9144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2370319" y="4169149"/>
            <a:ext cx="6666472" cy="618631"/>
          </a:xfrm>
          <a:prstGeom prst="rect">
            <a:avLst/>
          </a:prstGeom>
          <a:noFill/>
          <a:ln w="38100">
            <a:noFill/>
            <a:miter lim="800000"/>
            <a:headEnd/>
            <a:tailEnd/>
          </a:ln>
        </p:spPr>
        <p:txBody>
          <a:bodyPr wrap="square">
            <a:spAutoFit/>
          </a:bodyPr>
          <a:lstStyle/>
          <a:p>
            <a:pPr lvl="0" algn="ctr">
              <a:lnSpc>
                <a:spcPct val="90000"/>
              </a:lnSpc>
            </a:pPr>
            <a:r>
              <a:rPr lang="en-US" sz="3800" dirty="0" smtClean="0">
                <a:solidFill>
                  <a:prstClr val="white"/>
                </a:solidFill>
                <a:latin typeface="Calibri Light" panose="020F0302020204030204" pitchFamily="34" charset="0"/>
              </a:rPr>
              <a:t>He </a:t>
            </a:r>
            <a:r>
              <a:rPr lang="en-US" sz="3800" dirty="0">
                <a:solidFill>
                  <a:prstClr val="white"/>
                </a:solidFill>
                <a:latin typeface="Calibri Light" panose="020F0302020204030204" pitchFamily="34" charset="0"/>
              </a:rPr>
              <a:t>feared persecution </a:t>
            </a:r>
          </a:p>
        </p:txBody>
      </p:sp>
    </p:spTree>
    <p:extLst>
      <p:ext uri="{BB962C8B-B14F-4D97-AF65-F5344CB8AC3E}">
        <p14:creationId xmlns="" xmlns:p14="http://schemas.microsoft.com/office/powerpoint/2010/main" val="124461411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9 	</a:t>
            </a:r>
            <a:r>
              <a:rPr lang="en-US" sz="3800" dirty="0">
                <a:solidFill>
                  <a:schemeClr val="tx1">
                    <a:lumMod val="65000"/>
                    <a:lumOff val="35000"/>
                  </a:schemeClr>
                </a:solidFill>
                <a:latin typeface="Calibri Light" panose="020F0302020204030204" pitchFamily="34" charset="0"/>
              </a:rPr>
              <a:t>One night the Lord spoke to Paul in a vision and told him, “Don’t be afraid! Speak out! Don’t be silent! </a:t>
            </a:r>
          </a:p>
          <a:p>
            <a:pPr marL="573088" indent="-573088">
              <a:lnSpc>
                <a:spcPct val="90000"/>
              </a:lnSpc>
            </a:pPr>
            <a:r>
              <a:rPr lang="en-US" sz="3800" baseline="30000" dirty="0" smtClean="0">
                <a:solidFill>
                  <a:schemeClr val="tx1">
                    <a:lumMod val="65000"/>
                    <a:lumOff val="35000"/>
                  </a:schemeClr>
                </a:solidFill>
                <a:latin typeface="Calibri Light" panose="020F0302020204030204" pitchFamily="34" charset="0"/>
              </a:rPr>
              <a:t>10</a:t>
            </a:r>
            <a:r>
              <a:rPr lang="en-US" sz="3800" baseline="30000" dirty="0">
                <a:solidFill>
                  <a:schemeClr val="tx1">
                    <a:lumMod val="65000"/>
                    <a:lumOff val="35000"/>
                  </a:schemeClr>
                </a:solidFill>
                <a:latin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rPr>
              <a:t>For I am with you, and no one will attack and harm you, </a:t>
            </a:r>
            <a:r>
              <a:rPr lang="en-US" sz="3800" dirty="0">
                <a:solidFill>
                  <a:schemeClr val="bg1"/>
                </a:solidFill>
                <a:latin typeface="Calibri Light" panose="020F0302020204030204" pitchFamily="34" charset="0"/>
              </a:rPr>
              <a:t>for many people in this city belong to me</a:t>
            </a:r>
            <a:r>
              <a:rPr lang="en-US" sz="3800" dirty="0" smtClean="0">
                <a:solidFill>
                  <a:schemeClr val="tx1">
                    <a:lumMod val="65000"/>
                    <a:lumOff val="35000"/>
                  </a:schemeClr>
                </a:solidFill>
                <a:latin typeface="Calibri Light" panose="020F0302020204030204" pitchFamily="34" charset="0"/>
              </a:rPr>
              <a:t>.”</a:t>
            </a:r>
            <a:endParaRPr lang="en-US" sz="3800" dirty="0">
              <a:solidFill>
                <a:schemeClr val="tx1">
                  <a:lumMod val="65000"/>
                  <a:lumOff val="35000"/>
                </a:schemeClr>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171450" y="4486274"/>
            <a:ext cx="8829675" cy="1295401"/>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89003" y="4557361"/>
            <a:ext cx="8790639" cy="1144929"/>
          </a:xfrm>
          <a:prstGeom prst="rect">
            <a:avLst/>
          </a:prstGeom>
          <a:noFill/>
          <a:ln w="38100">
            <a:noFill/>
            <a:miter lim="800000"/>
            <a:headEnd/>
            <a:tailEnd/>
          </a:ln>
        </p:spPr>
        <p:txBody>
          <a:bodyPr wrap="square">
            <a:spAutoFit/>
          </a:bodyPr>
          <a:lstStyle/>
          <a:p>
            <a:pPr lvl="0" algn="ctr">
              <a:lnSpc>
                <a:spcPct val="90000"/>
              </a:lnSpc>
            </a:pPr>
            <a:r>
              <a:rPr lang="en-US" sz="3800" dirty="0" smtClean="0">
                <a:solidFill>
                  <a:prstClr val="white"/>
                </a:solidFill>
                <a:latin typeface="Calibri Light" panose="020F0302020204030204" pitchFamily="34" charset="0"/>
              </a:rPr>
              <a:t>He </a:t>
            </a:r>
            <a:r>
              <a:rPr lang="en-US" sz="3800" dirty="0">
                <a:solidFill>
                  <a:prstClr val="white"/>
                </a:solidFill>
                <a:latin typeface="Calibri Light" panose="020F0302020204030204" pitchFamily="34" charset="0"/>
              </a:rPr>
              <a:t>feared the people in Corinth wouldn’t give him a </a:t>
            </a:r>
            <a:r>
              <a:rPr lang="en-US" sz="3800" dirty="0" smtClean="0">
                <a:solidFill>
                  <a:prstClr val="white"/>
                </a:solidFill>
                <a:latin typeface="Calibri Light" panose="020F0302020204030204" pitchFamily="34" charset="0"/>
              </a:rPr>
              <a:t>hearing.</a:t>
            </a:r>
            <a:endParaRPr lang="en-US" sz="3800" dirty="0">
              <a:solidFill>
                <a:prstClr val="white"/>
              </a:solidFill>
              <a:latin typeface="Calibri Light" panose="020F0302020204030204" pitchFamily="34" charset="0"/>
            </a:endParaRPr>
          </a:p>
        </p:txBody>
      </p:sp>
    </p:spTree>
    <p:extLst>
      <p:ext uri="{BB962C8B-B14F-4D97-AF65-F5344CB8AC3E}">
        <p14:creationId xmlns="" xmlns:p14="http://schemas.microsoft.com/office/powerpoint/2010/main" val="243859273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9 	</a:t>
            </a:r>
            <a:r>
              <a:rPr lang="en-US" sz="3800" dirty="0">
                <a:solidFill>
                  <a:schemeClr val="tx1">
                    <a:lumMod val="65000"/>
                    <a:lumOff val="35000"/>
                  </a:schemeClr>
                </a:solidFill>
                <a:latin typeface="Calibri Light" panose="020F0302020204030204" pitchFamily="34" charset="0"/>
              </a:rPr>
              <a:t>One night the Lord spoke to Paul in a vision and told him, “Don’t be afraid! Speak out! Don’t be silent! </a:t>
            </a:r>
          </a:p>
          <a:p>
            <a:pPr marL="573088" indent="-573088">
              <a:lnSpc>
                <a:spcPct val="90000"/>
              </a:lnSpc>
            </a:pPr>
            <a:r>
              <a:rPr lang="en-US" sz="3800" baseline="30000" dirty="0" smtClean="0">
                <a:solidFill>
                  <a:schemeClr val="tx1">
                    <a:lumMod val="65000"/>
                    <a:lumOff val="35000"/>
                  </a:schemeClr>
                </a:solidFill>
                <a:latin typeface="Calibri Light" panose="020F0302020204030204" pitchFamily="34" charset="0"/>
              </a:rPr>
              <a:t>10</a:t>
            </a:r>
            <a:r>
              <a:rPr lang="en-US" sz="3800" baseline="30000" dirty="0">
                <a:solidFill>
                  <a:schemeClr val="tx1">
                    <a:lumMod val="65000"/>
                    <a:lumOff val="35000"/>
                  </a:schemeClr>
                </a:solidFill>
                <a:latin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rPr>
              <a:t>For I am with you, and no one will attack and harm you, </a:t>
            </a:r>
            <a:r>
              <a:rPr lang="en-US" sz="3800" dirty="0">
                <a:solidFill>
                  <a:schemeClr val="bg1"/>
                </a:solidFill>
                <a:latin typeface="Calibri Light" panose="020F0302020204030204" pitchFamily="34" charset="0"/>
              </a:rPr>
              <a:t>for many people in this city belong to me</a:t>
            </a:r>
            <a:r>
              <a:rPr lang="en-US" sz="3800" dirty="0" smtClean="0">
                <a:solidFill>
                  <a:schemeClr val="tx1">
                    <a:lumMod val="65000"/>
                    <a:lumOff val="35000"/>
                  </a:schemeClr>
                </a:solidFill>
                <a:latin typeface="Calibri Light" panose="020F0302020204030204" pitchFamily="34" charset="0"/>
              </a:rPr>
              <a:t>.”</a:t>
            </a:r>
            <a:endParaRPr lang="en-US" sz="3800" dirty="0">
              <a:solidFill>
                <a:schemeClr val="tx1">
                  <a:lumMod val="65000"/>
                  <a:lumOff val="35000"/>
                </a:schemeClr>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171450" y="4486274"/>
            <a:ext cx="8829675" cy="1295401"/>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89003" y="4557361"/>
            <a:ext cx="8790639" cy="1144929"/>
          </a:xfrm>
          <a:prstGeom prst="rect">
            <a:avLst/>
          </a:prstGeom>
          <a:noFill/>
          <a:ln w="38100">
            <a:noFill/>
            <a:miter lim="800000"/>
            <a:headEnd/>
            <a:tailEnd/>
          </a:ln>
        </p:spPr>
        <p:txBody>
          <a:bodyPr wrap="square">
            <a:spAutoFit/>
          </a:bodyPr>
          <a:lstStyle/>
          <a:p>
            <a:pPr lvl="0" algn="ctr">
              <a:lnSpc>
                <a:spcPct val="90000"/>
              </a:lnSpc>
            </a:pPr>
            <a:r>
              <a:rPr lang="en-US" sz="3800" dirty="0" smtClean="0">
                <a:solidFill>
                  <a:prstClr val="white"/>
                </a:solidFill>
                <a:latin typeface="Calibri Light" panose="020F0302020204030204" pitchFamily="34" charset="0"/>
              </a:rPr>
              <a:t>“Don’t be afraid, for I have many people in this city” (NIV)</a:t>
            </a:r>
            <a:endParaRPr lang="en-US" sz="3800" dirty="0">
              <a:solidFill>
                <a:prstClr val="white"/>
              </a:solidFill>
              <a:latin typeface="Calibri Light" panose="020F0302020204030204" pitchFamily="34" charset="0"/>
            </a:endParaRPr>
          </a:p>
        </p:txBody>
      </p:sp>
      <p:sp>
        <p:nvSpPr>
          <p:cNvPr id="6" name="Rectangle 5"/>
          <p:cNvSpPr>
            <a:spLocks noChangeArrowheads="1"/>
          </p:cNvSpPr>
          <p:nvPr/>
        </p:nvSpPr>
        <p:spPr bwMode="auto">
          <a:xfrm>
            <a:off x="171450" y="1066800"/>
            <a:ext cx="8829675" cy="23622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7" name="TextBox 6"/>
          <p:cNvSpPr txBox="1">
            <a:spLocks noChangeArrowheads="1"/>
          </p:cNvSpPr>
          <p:nvPr/>
        </p:nvSpPr>
        <p:spPr bwMode="auto">
          <a:xfrm>
            <a:off x="189003" y="1156937"/>
            <a:ext cx="8790639" cy="2086725"/>
          </a:xfrm>
          <a:prstGeom prst="rect">
            <a:avLst/>
          </a:prstGeom>
          <a:noFill/>
          <a:ln w="38100">
            <a:noFill/>
            <a:miter lim="800000"/>
            <a:headEnd/>
            <a:tailEnd/>
          </a:ln>
        </p:spPr>
        <p:txBody>
          <a:bodyPr wrap="square">
            <a:spAutoFit/>
          </a:bodyPr>
          <a:lstStyle/>
          <a:p>
            <a:pPr lvl="0">
              <a:lnSpc>
                <a:spcPct val="90000"/>
              </a:lnSpc>
            </a:pPr>
            <a:r>
              <a:rPr lang="en-US" sz="3600" dirty="0" smtClean="0">
                <a:solidFill>
                  <a:prstClr val="white"/>
                </a:solidFill>
                <a:latin typeface="Calibri Light" panose="020F0302020204030204" pitchFamily="34" charset="0"/>
              </a:rPr>
              <a:t>1 Corinthians 1:2-3: For </a:t>
            </a:r>
            <a:r>
              <a:rPr lang="en-US" sz="3600" dirty="0">
                <a:solidFill>
                  <a:prstClr val="white"/>
                </a:solidFill>
                <a:latin typeface="Calibri Light" panose="020F0302020204030204" pitchFamily="34" charset="0"/>
              </a:rPr>
              <a:t>I resolved to know nothing while I was with you except Jesus Christ and him crucified. I came to you in weakness and fear, and with much </a:t>
            </a:r>
            <a:r>
              <a:rPr lang="en-US" sz="3600" dirty="0" smtClean="0">
                <a:solidFill>
                  <a:prstClr val="white"/>
                </a:solidFill>
                <a:latin typeface="Calibri Light" panose="020F0302020204030204" pitchFamily="34" charset="0"/>
              </a:rPr>
              <a:t>trembling.</a:t>
            </a:r>
            <a:endParaRPr lang="en-US" sz="3600" dirty="0">
              <a:solidFill>
                <a:prstClr val="white"/>
              </a:solidFill>
              <a:latin typeface="Calibri Light" panose="020F0302020204030204" pitchFamily="34" charset="0"/>
            </a:endParaRPr>
          </a:p>
        </p:txBody>
      </p:sp>
    </p:spTree>
    <p:extLst>
      <p:ext uri="{BB962C8B-B14F-4D97-AF65-F5344CB8AC3E}">
        <p14:creationId xmlns="" xmlns:p14="http://schemas.microsoft.com/office/powerpoint/2010/main" val="143927523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4302716"/>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9 	</a:t>
            </a:r>
            <a:r>
              <a:rPr lang="en-US" sz="3800" dirty="0">
                <a:solidFill>
                  <a:schemeClr val="tx1">
                    <a:lumMod val="65000"/>
                    <a:lumOff val="35000"/>
                  </a:schemeClr>
                </a:solidFill>
                <a:latin typeface="Calibri Light" panose="020F0302020204030204" pitchFamily="34" charset="0"/>
              </a:rPr>
              <a:t>One night the Lord spoke to Paul in a vision and told him, “Don’t be afraid! Speak out! Don’t be silent! </a:t>
            </a:r>
          </a:p>
          <a:p>
            <a:pPr marL="573088" indent="-573088">
              <a:lnSpc>
                <a:spcPct val="90000"/>
              </a:lnSpc>
            </a:pPr>
            <a:r>
              <a:rPr lang="en-US" sz="3800" baseline="30000" dirty="0" smtClean="0">
                <a:solidFill>
                  <a:schemeClr val="tx1">
                    <a:lumMod val="65000"/>
                    <a:lumOff val="35000"/>
                  </a:schemeClr>
                </a:solidFill>
                <a:latin typeface="Calibri Light" panose="020F0302020204030204" pitchFamily="34" charset="0"/>
              </a:rPr>
              <a:t>10</a:t>
            </a:r>
            <a:r>
              <a:rPr lang="en-US" sz="3800" baseline="30000" dirty="0">
                <a:solidFill>
                  <a:schemeClr val="tx1">
                    <a:lumMod val="65000"/>
                    <a:lumOff val="35000"/>
                  </a:schemeClr>
                </a:solidFill>
                <a:latin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rPr>
              <a:t>For I am with you, and no one will attack and harm you, </a:t>
            </a:r>
            <a:r>
              <a:rPr lang="en-US" sz="3800" dirty="0">
                <a:solidFill>
                  <a:schemeClr val="bg1"/>
                </a:solidFill>
                <a:latin typeface="Calibri Light" panose="020F0302020204030204" pitchFamily="34" charset="0"/>
              </a:rPr>
              <a:t>for many people in this city belong to me</a:t>
            </a:r>
            <a:r>
              <a:rPr lang="en-US" sz="3800" dirty="0">
                <a:solidFill>
                  <a:schemeClr val="tx1">
                    <a:lumMod val="65000"/>
                    <a:lumOff val="35000"/>
                  </a:schemeClr>
                </a:solidFill>
                <a:latin typeface="Calibri Light" panose="020F0302020204030204" pitchFamily="34" charset="0"/>
              </a:rPr>
              <a:t>.” </a:t>
            </a:r>
          </a:p>
          <a:p>
            <a:pPr marL="573088" indent="-573088">
              <a:lnSpc>
                <a:spcPct val="90000"/>
              </a:lnSpc>
            </a:pPr>
            <a:r>
              <a:rPr lang="en-US" sz="3800" baseline="30000" dirty="0">
                <a:solidFill>
                  <a:schemeClr val="tx1">
                    <a:lumMod val="65000"/>
                    <a:lumOff val="35000"/>
                  </a:schemeClr>
                </a:solidFill>
                <a:latin typeface="Calibri Light" panose="020F0302020204030204" pitchFamily="34" charset="0"/>
              </a:rPr>
              <a:t>11 	</a:t>
            </a:r>
            <a:r>
              <a:rPr lang="en-US" sz="3800" dirty="0">
                <a:solidFill>
                  <a:schemeClr val="tx1">
                    <a:lumMod val="65000"/>
                    <a:lumOff val="35000"/>
                  </a:schemeClr>
                </a:solidFill>
                <a:latin typeface="Calibri Light" panose="020F0302020204030204" pitchFamily="34" charset="0"/>
              </a:rPr>
              <a:t>So Paul stayed there for the next year and a half, teaching the word of God.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171450" y="4486274"/>
            <a:ext cx="8829675" cy="1295401"/>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89003" y="4557361"/>
            <a:ext cx="8790639" cy="1144929"/>
          </a:xfrm>
          <a:prstGeom prst="rect">
            <a:avLst/>
          </a:prstGeom>
          <a:noFill/>
          <a:ln w="38100">
            <a:noFill/>
            <a:miter lim="800000"/>
            <a:headEnd/>
            <a:tailEnd/>
          </a:ln>
        </p:spPr>
        <p:txBody>
          <a:bodyPr wrap="square">
            <a:spAutoFit/>
          </a:bodyPr>
          <a:lstStyle/>
          <a:p>
            <a:pPr lvl="0" algn="ctr">
              <a:lnSpc>
                <a:spcPct val="90000"/>
              </a:lnSpc>
            </a:pPr>
            <a:r>
              <a:rPr lang="en-US" sz="3800" dirty="0" smtClean="0">
                <a:solidFill>
                  <a:prstClr val="white"/>
                </a:solidFill>
                <a:latin typeface="Calibri Light" panose="020F0302020204030204" pitchFamily="34" charset="0"/>
              </a:rPr>
              <a:t>Don’t </a:t>
            </a:r>
            <a:r>
              <a:rPr lang="en-US" sz="3800" dirty="0">
                <a:solidFill>
                  <a:prstClr val="white"/>
                </a:solidFill>
                <a:latin typeface="Calibri Light" panose="020F0302020204030204" pitchFamily="34" charset="0"/>
              </a:rPr>
              <a:t>be afraid to share the message of </a:t>
            </a:r>
            <a:r>
              <a:rPr lang="en-US" sz="3800" dirty="0" smtClean="0">
                <a:solidFill>
                  <a:prstClr val="white"/>
                </a:solidFill>
                <a:latin typeface="Calibri Light" panose="020F0302020204030204" pitchFamily="34" charset="0"/>
              </a:rPr>
              <a:t>Christ.</a:t>
            </a:r>
            <a:endParaRPr lang="en-US" sz="3800" dirty="0">
              <a:solidFill>
                <a:prstClr val="white"/>
              </a:solidFill>
              <a:latin typeface="Calibri Light" panose="020F0302020204030204" pitchFamily="34" charset="0"/>
            </a:endParaRPr>
          </a:p>
        </p:txBody>
      </p:sp>
      <p:sp>
        <p:nvSpPr>
          <p:cNvPr id="6" name="Rectangle 5"/>
          <p:cNvSpPr>
            <a:spLocks noChangeArrowheads="1"/>
          </p:cNvSpPr>
          <p:nvPr/>
        </p:nvSpPr>
        <p:spPr bwMode="auto">
          <a:xfrm>
            <a:off x="171450" y="1066800"/>
            <a:ext cx="8829675" cy="23622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7" name="TextBox 6"/>
          <p:cNvSpPr txBox="1">
            <a:spLocks noChangeArrowheads="1"/>
          </p:cNvSpPr>
          <p:nvPr/>
        </p:nvSpPr>
        <p:spPr bwMode="auto">
          <a:xfrm>
            <a:off x="189003" y="1156937"/>
            <a:ext cx="8790639" cy="2086725"/>
          </a:xfrm>
          <a:prstGeom prst="rect">
            <a:avLst/>
          </a:prstGeom>
          <a:noFill/>
          <a:ln w="38100">
            <a:noFill/>
            <a:miter lim="800000"/>
            <a:headEnd/>
            <a:tailEnd/>
          </a:ln>
        </p:spPr>
        <p:txBody>
          <a:bodyPr wrap="square">
            <a:spAutoFit/>
          </a:bodyPr>
          <a:lstStyle/>
          <a:p>
            <a:pPr lvl="0">
              <a:lnSpc>
                <a:spcPct val="90000"/>
              </a:lnSpc>
            </a:pPr>
            <a:r>
              <a:rPr lang="en-US" sz="3600" dirty="0" smtClean="0">
                <a:solidFill>
                  <a:prstClr val="white"/>
                </a:solidFill>
                <a:latin typeface="Calibri Light" panose="020F0302020204030204" pitchFamily="34" charset="0"/>
              </a:rPr>
              <a:t>1 Corinthians 1:2-3: For </a:t>
            </a:r>
            <a:r>
              <a:rPr lang="en-US" sz="3600" dirty="0">
                <a:solidFill>
                  <a:prstClr val="white"/>
                </a:solidFill>
                <a:latin typeface="Calibri Light" panose="020F0302020204030204" pitchFamily="34" charset="0"/>
              </a:rPr>
              <a:t>I resolved to know nothing while I was with you except Jesus Christ and him crucified. I came to you in weakness and fear, and with much </a:t>
            </a:r>
            <a:r>
              <a:rPr lang="en-US" sz="3600" dirty="0" smtClean="0">
                <a:solidFill>
                  <a:prstClr val="white"/>
                </a:solidFill>
                <a:latin typeface="Calibri Light" panose="020F0302020204030204" pitchFamily="34" charset="0"/>
              </a:rPr>
              <a:t>trembling.</a:t>
            </a:r>
            <a:endParaRPr lang="en-US" sz="3600" dirty="0">
              <a:solidFill>
                <a:prstClr val="white"/>
              </a:solidFill>
              <a:latin typeface="Calibri Light" panose="020F0302020204030204" pitchFamily="34" charset="0"/>
            </a:endParaRPr>
          </a:p>
        </p:txBody>
      </p:sp>
    </p:spTree>
    <p:extLst>
      <p:ext uri="{BB962C8B-B14F-4D97-AF65-F5344CB8AC3E}">
        <p14:creationId xmlns="" xmlns:p14="http://schemas.microsoft.com/office/powerpoint/2010/main" val="242388233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1144929"/>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❶ </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smtClean="0">
                <a:solidFill>
                  <a:prstClr val="white"/>
                </a:solidFill>
                <a:latin typeface="Calibri Light" panose="020F0302020204030204" pitchFamily="34" charset="0"/>
              </a:rPr>
              <a:t>Author</a:t>
            </a:r>
            <a:endParaRPr lang="en-US" sz="3800" dirty="0">
              <a:solidFill>
                <a:prstClr val="white"/>
              </a:solidFill>
              <a:latin typeface="Calibri Light" panose="020F0302020204030204" pitchFamily="34" charset="0"/>
            </a:endParaRP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❷</a:t>
            </a:r>
            <a:r>
              <a:rPr lang="en-US" sz="3800" baseline="30000" dirty="0">
                <a:solidFill>
                  <a:prstClr val="white"/>
                </a:solidFill>
                <a:latin typeface="Calibri Light" panose="020F0302020204030204" pitchFamily="34" charset="0"/>
              </a:rPr>
              <a:t> 	</a:t>
            </a:r>
            <a:r>
              <a:rPr lang="en-US" sz="3800" dirty="0" smtClean="0">
                <a:solidFill>
                  <a:prstClr val="white"/>
                </a:solidFill>
                <a:latin typeface="Calibri Light" panose="020F0302020204030204" pitchFamily="34" charset="0"/>
              </a:rPr>
              <a:t>Date</a:t>
            </a:r>
            <a:endParaRPr lang="en-US" sz="3800" dirty="0">
              <a:solidFill>
                <a:prstClr val="white"/>
              </a:solidFill>
              <a:latin typeface="Calibri Light" panose="020F0302020204030204" pitchFamily="34" charset="0"/>
            </a:endParaRPr>
          </a:p>
        </p:txBody>
      </p:sp>
      <p:sp>
        <p:nvSpPr>
          <p:cNvPr id="8" name="TextBox 7"/>
          <p:cNvSpPr txBox="1"/>
          <p:nvPr/>
        </p:nvSpPr>
        <p:spPr>
          <a:xfrm>
            <a:off x="0" y="2"/>
            <a:ext cx="9144000" cy="1200329"/>
          </a:xfrm>
          <a:prstGeom prst="rect">
            <a:avLst/>
          </a:prstGeom>
          <a:noFill/>
        </p:spPr>
        <p:txBody>
          <a:bodyPr>
            <a:spAutoFit/>
          </a:bodyPr>
          <a:lstStyle/>
          <a:p>
            <a:pPr marL="571500" lvl="0" indent="-571500">
              <a:lnSpc>
                <a:spcPct val="90000"/>
              </a:lnSpc>
            </a:pPr>
            <a:r>
              <a:rPr lang="en-US" sz="8000" dirty="0" smtClean="0">
                <a:solidFill>
                  <a:prstClr val="white"/>
                </a:solidFill>
                <a:latin typeface="Calibri Light" panose="020F0302020204030204" pitchFamily="34" charset="0"/>
              </a:rPr>
              <a:t>Intro</a:t>
            </a:r>
            <a:endParaRPr lang="en-US" sz="8000" dirty="0">
              <a:solidFill>
                <a:prstClr val="white"/>
              </a:solidFill>
              <a:latin typeface="Calibri Light" panose="020F0302020204030204" pitchFamily="34" charset="0"/>
            </a:endParaRPr>
          </a:p>
        </p:txBody>
      </p:sp>
      <p:sp>
        <p:nvSpPr>
          <p:cNvPr id="4" name="Rectangle 3"/>
          <p:cNvSpPr>
            <a:spLocks noChangeArrowheads="1"/>
          </p:cNvSpPr>
          <p:nvPr/>
        </p:nvSpPr>
        <p:spPr bwMode="auto">
          <a:xfrm>
            <a:off x="1447800" y="2440331"/>
            <a:ext cx="3886200" cy="760069"/>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1443496" y="2514604"/>
            <a:ext cx="3869019" cy="625720"/>
          </a:xfrm>
          <a:prstGeom prst="rect">
            <a:avLst/>
          </a:prstGeom>
          <a:noFill/>
          <a:ln w="38100">
            <a:noFill/>
            <a:miter lim="800000"/>
            <a:headEnd/>
            <a:tailEnd/>
          </a:ln>
        </p:spPr>
        <p:txBody>
          <a:bodyPr wrap="square">
            <a:spAutoFit/>
          </a:bodyPr>
          <a:lstStyle/>
          <a:p>
            <a:pPr algn="ctr" eaLnBrk="0" hangingPunct="0">
              <a:lnSpc>
                <a:spcPct val="90000"/>
              </a:lnSpc>
              <a:spcBef>
                <a:spcPts val="0"/>
              </a:spcBef>
              <a:spcAft>
                <a:spcPts val="600"/>
              </a:spcAft>
              <a:buSzPct val="85000"/>
            </a:pPr>
            <a:r>
              <a:rPr lang="en-US" sz="3800" dirty="0" smtClean="0">
                <a:solidFill>
                  <a:srgbClr val="FFFFFF"/>
                </a:solidFill>
                <a:latin typeface="Calibri Light" panose="020F0302020204030204" pitchFamily="34" charset="0"/>
                <a:ea typeface="Cambria" charset="0"/>
                <a:cs typeface="Cambria" charset="0"/>
              </a:rPr>
              <a:t>AD 54/55</a:t>
            </a:r>
            <a:endParaRPr lang="en-US" sz="3800" i="1" dirty="0" smtClean="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 xmlns:p14="http://schemas.microsoft.com/office/powerpoint/2010/main" val="16928500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1144929"/>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bg1"/>
                </a:solidFill>
                <a:latin typeface="Calibri Light" panose="020F0302020204030204" pitchFamily="34" charset="0"/>
              </a:rPr>
              <a:t>11 	</a:t>
            </a:r>
            <a:r>
              <a:rPr lang="en-US" sz="3800" dirty="0">
                <a:solidFill>
                  <a:schemeClr val="bg1"/>
                </a:solidFill>
                <a:latin typeface="Calibri Light" panose="020F0302020204030204" pitchFamily="34" charset="0"/>
              </a:rPr>
              <a:t>So Paul stayed there for the next year and a half, teaching the word of God.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21974170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197525"/>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bg1"/>
                </a:solidFill>
                <a:latin typeface="Calibri Light" panose="020F0302020204030204" pitchFamily="34" charset="0"/>
              </a:rPr>
              <a:t>11 	</a:t>
            </a:r>
            <a:r>
              <a:rPr lang="en-US" sz="3800" dirty="0">
                <a:solidFill>
                  <a:schemeClr val="bg1"/>
                </a:solidFill>
                <a:latin typeface="Calibri Light" panose="020F0302020204030204" pitchFamily="34" charset="0"/>
              </a:rPr>
              <a:t>So Paul stayed there for the next year and a half, teaching the word of God. </a:t>
            </a:r>
            <a:endParaRPr lang="en-US" sz="3800" dirty="0" smtClean="0">
              <a:solidFill>
                <a:schemeClr val="bg1"/>
              </a:solidFill>
              <a:latin typeface="Calibri Light" panose="020F0302020204030204" pitchFamily="34" charset="0"/>
            </a:endParaRPr>
          </a:p>
          <a:p>
            <a:pPr marL="573088" indent="-573088">
              <a:lnSpc>
                <a:spcPct val="90000"/>
              </a:lnSpc>
            </a:pPr>
            <a:r>
              <a:rPr lang="en-US" sz="3800" baseline="30000" dirty="0" smtClean="0">
                <a:solidFill>
                  <a:schemeClr val="bg1"/>
                </a:solidFill>
                <a:latin typeface="Calibri Light" panose="020F0302020204030204" pitchFamily="34" charset="0"/>
              </a:rPr>
              <a:t>12</a:t>
            </a:r>
            <a:r>
              <a:rPr lang="en-US" sz="3800" baseline="30000" dirty="0">
                <a:solidFill>
                  <a:schemeClr val="bg1"/>
                </a:solidFill>
                <a:latin typeface="Calibri Light" panose="020F0302020204030204" pitchFamily="34" charset="0"/>
              </a:rPr>
              <a:t> 	</a:t>
            </a:r>
            <a:r>
              <a:rPr lang="en-US" sz="3800" dirty="0">
                <a:solidFill>
                  <a:schemeClr val="bg1"/>
                </a:solidFill>
                <a:latin typeface="Calibri Light" panose="020F0302020204030204" pitchFamily="34" charset="0"/>
              </a:rPr>
              <a:t>But when </a:t>
            </a:r>
            <a:r>
              <a:rPr lang="en-US" sz="3800" dirty="0" err="1">
                <a:solidFill>
                  <a:schemeClr val="bg1"/>
                </a:solidFill>
                <a:latin typeface="Calibri Light" panose="020F0302020204030204" pitchFamily="34" charset="0"/>
              </a:rPr>
              <a:t>Gallio</a:t>
            </a:r>
            <a:r>
              <a:rPr lang="en-US" sz="3800" dirty="0">
                <a:solidFill>
                  <a:schemeClr val="bg1"/>
                </a:solidFill>
                <a:latin typeface="Calibri Light" panose="020F0302020204030204" pitchFamily="34" charset="0"/>
              </a:rPr>
              <a:t> became governor of </a:t>
            </a:r>
            <a:r>
              <a:rPr lang="en-US" sz="3800" dirty="0" smtClean="0">
                <a:solidFill>
                  <a:schemeClr val="bg1"/>
                </a:solidFill>
                <a:latin typeface="Calibri Light" panose="020F0302020204030204" pitchFamily="34" charset="0"/>
              </a:rPr>
              <a:t>Achaia…</a:t>
            </a:r>
            <a:endParaRPr lang="en-US" sz="3800" dirty="0">
              <a:solidFill>
                <a:schemeClr val="bg1"/>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344073436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197525"/>
          </a:xfrm>
          <a:prstGeom prst="rect">
            <a:avLst/>
          </a:prstGeom>
          <a:noFill/>
          <a:ln w="9525">
            <a:noFill/>
            <a:miter lim="800000"/>
            <a:headEnd/>
            <a:tailEnd/>
          </a:ln>
        </p:spPr>
        <p:txBody>
          <a:bodyPr>
            <a:spAutoFit/>
          </a:bodyPr>
          <a:lstStyle/>
          <a:p>
            <a:pPr marL="573088" indent="-573088">
              <a:lnSpc>
                <a:spcPct val="90000"/>
              </a:lnSpc>
            </a:pPr>
            <a:r>
              <a:rPr lang="en-US" sz="3800" baseline="30000" dirty="0">
                <a:solidFill>
                  <a:schemeClr val="bg1"/>
                </a:solidFill>
                <a:latin typeface="Calibri Light" panose="020F0302020204030204" pitchFamily="34" charset="0"/>
              </a:rPr>
              <a:t>11 	</a:t>
            </a:r>
            <a:r>
              <a:rPr lang="en-US" sz="3800" dirty="0">
                <a:solidFill>
                  <a:schemeClr val="bg1"/>
                </a:solidFill>
                <a:latin typeface="Calibri Light" panose="020F0302020204030204" pitchFamily="34" charset="0"/>
              </a:rPr>
              <a:t>So Paul stayed there for the next year and a half, teaching the word of God. </a:t>
            </a:r>
            <a:endParaRPr lang="en-US" sz="3800" dirty="0" smtClean="0">
              <a:solidFill>
                <a:schemeClr val="bg1"/>
              </a:solidFill>
              <a:latin typeface="Calibri Light" panose="020F0302020204030204" pitchFamily="34" charset="0"/>
            </a:endParaRPr>
          </a:p>
          <a:p>
            <a:pPr marL="573088" indent="-573088">
              <a:lnSpc>
                <a:spcPct val="90000"/>
              </a:lnSpc>
            </a:pPr>
            <a:r>
              <a:rPr lang="en-US" sz="3800" baseline="30000" dirty="0" smtClean="0">
                <a:solidFill>
                  <a:schemeClr val="bg1"/>
                </a:solidFill>
                <a:latin typeface="Calibri Light" panose="020F0302020204030204" pitchFamily="34" charset="0"/>
              </a:rPr>
              <a:t>12</a:t>
            </a:r>
            <a:r>
              <a:rPr lang="en-US" sz="3800" baseline="30000" dirty="0">
                <a:solidFill>
                  <a:schemeClr val="bg1"/>
                </a:solidFill>
                <a:latin typeface="Calibri Light" panose="020F0302020204030204" pitchFamily="34" charset="0"/>
              </a:rPr>
              <a:t> 	</a:t>
            </a:r>
            <a:r>
              <a:rPr lang="en-US" sz="3800" dirty="0">
                <a:solidFill>
                  <a:schemeClr val="bg1"/>
                </a:solidFill>
                <a:latin typeface="Calibri Light" panose="020F0302020204030204" pitchFamily="34" charset="0"/>
              </a:rPr>
              <a:t>But when </a:t>
            </a:r>
            <a:r>
              <a:rPr lang="en-US" sz="3800" dirty="0" err="1">
                <a:solidFill>
                  <a:schemeClr val="bg1"/>
                </a:solidFill>
                <a:latin typeface="Calibri Light" panose="020F0302020204030204" pitchFamily="34" charset="0"/>
              </a:rPr>
              <a:t>Gallio</a:t>
            </a:r>
            <a:r>
              <a:rPr lang="en-US" sz="3800" dirty="0">
                <a:solidFill>
                  <a:schemeClr val="bg1"/>
                </a:solidFill>
                <a:latin typeface="Calibri Light" panose="020F0302020204030204" pitchFamily="34" charset="0"/>
              </a:rPr>
              <a:t> became governor of </a:t>
            </a:r>
            <a:r>
              <a:rPr lang="en-US" sz="3800" dirty="0" smtClean="0">
                <a:solidFill>
                  <a:schemeClr val="bg1"/>
                </a:solidFill>
                <a:latin typeface="Calibri Light" panose="020F0302020204030204" pitchFamily="34" charset="0"/>
              </a:rPr>
              <a:t>Achaia…</a:t>
            </a:r>
            <a:endParaRPr lang="en-US" sz="3800" dirty="0">
              <a:solidFill>
                <a:schemeClr val="bg1"/>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grpSp>
        <p:nvGrpSpPr>
          <p:cNvPr id="4" name="Group 3"/>
          <p:cNvGrpSpPr/>
          <p:nvPr/>
        </p:nvGrpSpPr>
        <p:grpSpPr>
          <a:xfrm>
            <a:off x="397932" y="3437470"/>
            <a:ext cx="8136467" cy="3301998"/>
            <a:chOff x="397932" y="3369734"/>
            <a:chExt cx="8136467" cy="337185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114800" y="3547535"/>
              <a:ext cx="3962400" cy="2971800"/>
            </a:xfrm>
            <a:prstGeom prst="rect">
              <a:avLst/>
            </a:prstGeom>
          </p:spPr>
        </p:pic>
        <p:sp>
          <p:nvSpPr>
            <p:cNvPr id="5" name="TextBox 4"/>
            <p:cNvSpPr txBox="1"/>
            <p:nvPr/>
          </p:nvSpPr>
          <p:spPr>
            <a:xfrm>
              <a:off x="732367" y="3547535"/>
              <a:ext cx="3259667" cy="2708434"/>
            </a:xfrm>
            <a:prstGeom prst="rect">
              <a:avLst/>
            </a:prstGeom>
            <a:noFill/>
          </p:spPr>
          <p:txBody>
            <a:bodyPr wrap="square">
              <a:spAutoFit/>
            </a:bodyPr>
            <a:lstStyle/>
            <a:p>
              <a:pPr>
                <a:defRPr/>
              </a:pPr>
              <a:r>
                <a:rPr lang="en-US" sz="6500" dirty="0" smtClean="0">
                  <a:solidFill>
                    <a:prstClr val="white"/>
                  </a:solidFill>
                  <a:latin typeface="Calibri Light" panose="020F0302020204030204" pitchFamily="34" charset="0"/>
                  <a:cs typeface="Arial" charset="0"/>
                </a:rPr>
                <a:t>Delphi Stone</a:t>
              </a:r>
            </a:p>
            <a:p>
              <a:pPr>
                <a:defRPr/>
              </a:pPr>
              <a:r>
                <a:rPr lang="en-US" sz="4000" dirty="0" smtClean="0">
                  <a:solidFill>
                    <a:prstClr val="white"/>
                  </a:solidFill>
                  <a:latin typeface="Calibri Light" panose="020F0302020204030204" pitchFamily="34" charset="0"/>
                  <a:cs typeface="Arial" charset="0"/>
                </a:rPr>
                <a:t>AD 51/52</a:t>
              </a:r>
            </a:p>
          </p:txBody>
        </p:sp>
        <p:sp>
          <p:nvSpPr>
            <p:cNvPr id="3" name="Rectangle 2"/>
            <p:cNvSpPr/>
            <p:nvPr/>
          </p:nvSpPr>
          <p:spPr>
            <a:xfrm>
              <a:off x="397932" y="3369734"/>
              <a:ext cx="8136467" cy="3371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344073436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250121"/>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bg1"/>
                </a:solidFill>
                <a:latin typeface="Calibri Light" panose="020F0302020204030204" pitchFamily="34" charset="0"/>
              </a:rPr>
              <a:t>12</a:t>
            </a:r>
            <a:r>
              <a:rPr lang="en-US" sz="3800" baseline="30000" dirty="0">
                <a:solidFill>
                  <a:schemeClr val="bg1"/>
                </a:solidFill>
                <a:latin typeface="Calibri Light" panose="020F0302020204030204" pitchFamily="34" charset="0"/>
              </a:rPr>
              <a:t> 	</a:t>
            </a:r>
            <a:r>
              <a:rPr lang="en-US" sz="3800" dirty="0" smtClean="0">
                <a:solidFill>
                  <a:schemeClr val="bg1"/>
                </a:solidFill>
                <a:latin typeface="Calibri Light" panose="020F0302020204030204" pitchFamily="34" charset="0"/>
              </a:rPr>
              <a:t>Some Jews rose up together against Paul and brought him before the governor for judgment. </a:t>
            </a:r>
          </a:p>
          <a:p>
            <a:pPr marL="573088" indent="-573088">
              <a:lnSpc>
                <a:spcPct val="90000"/>
              </a:lnSpc>
            </a:pPr>
            <a:r>
              <a:rPr lang="en-US" sz="3800" baseline="30000" dirty="0" smtClean="0">
                <a:solidFill>
                  <a:schemeClr val="bg1"/>
                </a:solidFill>
                <a:latin typeface="Calibri Light" panose="020F0302020204030204" pitchFamily="34" charset="0"/>
              </a:rPr>
              <a:t>13 	</a:t>
            </a:r>
            <a:r>
              <a:rPr lang="en-US" sz="3800" dirty="0" smtClean="0">
                <a:solidFill>
                  <a:schemeClr val="bg1"/>
                </a:solidFill>
                <a:latin typeface="Calibri Light" panose="020F0302020204030204" pitchFamily="34" charset="0"/>
              </a:rPr>
              <a:t>They accused Paul of “persuading people to worship God in ways that are contrary to our law.”</a:t>
            </a:r>
            <a:endParaRPr lang="en-US" sz="3800" dirty="0">
              <a:solidFill>
                <a:schemeClr val="bg1"/>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424508778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5355312"/>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bg1"/>
                </a:solidFill>
                <a:latin typeface="Calibri Light" panose="020F0302020204030204" pitchFamily="34" charset="0"/>
              </a:rPr>
              <a:t>14 	</a:t>
            </a:r>
            <a:r>
              <a:rPr lang="en-US" sz="3800" dirty="0" smtClean="0">
                <a:solidFill>
                  <a:schemeClr val="bg1"/>
                </a:solidFill>
                <a:latin typeface="Calibri Light" panose="020F0302020204030204" pitchFamily="34" charset="0"/>
              </a:rPr>
              <a:t>But just as Paul started to make his defense, </a:t>
            </a:r>
            <a:r>
              <a:rPr lang="en-US" sz="3800" dirty="0" err="1" smtClean="0">
                <a:solidFill>
                  <a:schemeClr val="bg1"/>
                </a:solidFill>
                <a:latin typeface="Calibri Light" panose="020F0302020204030204" pitchFamily="34" charset="0"/>
              </a:rPr>
              <a:t>Gallio</a:t>
            </a:r>
            <a:r>
              <a:rPr lang="en-US" sz="3800" dirty="0" smtClean="0">
                <a:solidFill>
                  <a:schemeClr val="bg1"/>
                </a:solidFill>
                <a:latin typeface="Calibri Light" panose="020F0302020204030204" pitchFamily="34" charset="0"/>
              </a:rPr>
              <a:t> turned to Paul’s accusers and said, “Listen, you Jews, if this were a case involving some wrongdoing or a serious crime, I would have a reason to accept your case. </a:t>
            </a:r>
          </a:p>
          <a:p>
            <a:pPr marL="573088" indent="-573088">
              <a:lnSpc>
                <a:spcPct val="90000"/>
              </a:lnSpc>
            </a:pPr>
            <a:r>
              <a:rPr lang="en-US" sz="3800" baseline="30000" dirty="0">
                <a:solidFill>
                  <a:schemeClr val="bg1"/>
                </a:solidFill>
                <a:latin typeface="Calibri Light" panose="020F0302020204030204" pitchFamily="34" charset="0"/>
              </a:rPr>
              <a:t>15 	</a:t>
            </a:r>
            <a:r>
              <a:rPr lang="en-US" sz="3800" dirty="0">
                <a:solidFill>
                  <a:schemeClr val="bg1"/>
                </a:solidFill>
                <a:latin typeface="Calibri Light" panose="020F0302020204030204" pitchFamily="34" charset="0"/>
              </a:rPr>
              <a:t>But since it is merely a question of words and names and your Jewish law, take care of it yourselves. I refuse to judge such matters.”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398667228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197525"/>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bg1"/>
                </a:solidFill>
                <a:latin typeface="Calibri Light" panose="020F0302020204030204" pitchFamily="34" charset="0"/>
              </a:rPr>
              <a:t>16</a:t>
            </a:r>
            <a:r>
              <a:rPr lang="en-US" sz="3800" baseline="30000" dirty="0">
                <a:solidFill>
                  <a:schemeClr val="bg1"/>
                </a:solidFill>
                <a:latin typeface="Calibri Light" panose="020F0302020204030204" pitchFamily="34" charset="0"/>
              </a:rPr>
              <a:t> 	</a:t>
            </a:r>
            <a:r>
              <a:rPr lang="en-US" sz="3800" dirty="0">
                <a:solidFill>
                  <a:schemeClr val="bg1"/>
                </a:solidFill>
                <a:latin typeface="Calibri Light" panose="020F0302020204030204" pitchFamily="34" charset="0"/>
              </a:rPr>
              <a:t>And he threw them out of the courtroom. </a:t>
            </a:r>
          </a:p>
          <a:p>
            <a:pPr marL="573088" indent="-573088">
              <a:lnSpc>
                <a:spcPct val="90000"/>
              </a:lnSpc>
            </a:pPr>
            <a:r>
              <a:rPr lang="en-US" sz="3800" baseline="30000" dirty="0">
                <a:solidFill>
                  <a:schemeClr val="bg1"/>
                </a:solidFill>
                <a:latin typeface="Calibri Light" panose="020F0302020204030204" pitchFamily="34" charset="0"/>
              </a:rPr>
              <a:t>17 	</a:t>
            </a:r>
            <a:r>
              <a:rPr lang="en-US" sz="3800" dirty="0">
                <a:solidFill>
                  <a:schemeClr val="bg1"/>
                </a:solidFill>
                <a:latin typeface="Calibri Light" panose="020F0302020204030204" pitchFamily="34" charset="0"/>
              </a:rPr>
              <a:t>The crowd then grabbed </a:t>
            </a:r>
            <a:r>
              <a:rPr lang="en-US" sz="3800" dirty="0" err="1">
                <a:solidFill>
                  <a:schemeClr val="bg1"/>
                </a:solidFill>
                <a:latin typeface="Calibri Light" panose="020F0302020204030204" pitchFamily="34" charset="0"/>
              </a:rPr>
              <a:t>Sosthenes</a:t>
            </a:r>
            <a:r>
              <a:rPr lang="en-US" sz="3800" dirty="0">
                <a:solidFill>
                  <a:schemeClr val="bg1"/>
                </a:solidFill>
                <a:latin typeface="Calibri Light" panose="020F0302020204030204" pitchFamily="34" charset="0"/>
              </a:rPr>
              <a:t>, the leader of the synagogue, and beat him right there in the </a:t>
            </a:r>
            <a:r>
              <a:rPr lang="en-US" sz="3800" dirty="0" smtClean="0">
                <a:solidFill>
                  <a:schemeClr val="bg1"/>
                </a:solidFill>
                <a:latin typeface="Calibri Light" panose="020F0302020204030204" pitchFamily="34" charset="0"/>
              </a:rPr>
              <a:t>courtroom…</a:t>
            </a:r>
            <a:endParaRPr lang="en-US" sz="3800" dirty="0">
              <a:solidFill>
                <a:schemeClr val="bg1"/>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238426684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723823"/>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bg1"/>
                </a:solidFill>
                <a:latin typeface="Calibri Light" panose="020F0302020204030204" pitchFamily="34" charset="0"/>
              </a:rPr>
              <a:t>16</a:t>
            </a:r>
            <a:r>
              <a:rPr lang="en-US" sz="3800" baseline="30000" dirty="0">
                <a:solidFill>
                  <a:schemeClr val="bg1"/>
                </a:solidFill>
                <a:latin typeface="Calibri Light" panose="020F0302020204030204" pitchFamily="34" charset="0"/>
              </a:rPr>
              <a:t> 	</a:t>
            </a:r>
            <a:r>
              <a:rPr lang="en-US" sz="3800" dirty="0">
                <a:solidFill>
                  <a:schemeClr val="bg1"/>
                </a:solidFill>
                <a:latin typeface="Calibri Light" panose="020F0302020204030204" pitchFamily="34" charset="0"/>
              </a:rPr>
              <a:t>And he threw them out of the courtroom. </a:t>
            </a:r>
          </a:p>
          <a:p>
            <a:pPr marL="573088" indent="-573088">
              <a:lnSpc>
                <a:spcPct val="90000"/>
              </a:lnSpc>
            </a:pPr>
            <a:r>
              <a:rPr lang="en-US" sz="3800" baseline="30000" dirty="0">
                <a:solidFill>
                  <a:schemeClr val="bg1"/>
                </a:solidFill>
                <a:latin typeface="Calibri Light" panose="020F0302020204030204" pitchFamily="34" charset="0"/>
              </a:rPr>
              <a:t>17 	</a:t>
            </a:r>
            <a:r>
              <a:rPr lang="en-US" sz="3800" dirty="0">
                <a:solidFill>
                  <a:schemeClr val="bg1"/>
                </a:solidFill>
                <a:latin typeface="Calibri Light" panose="020F0302020204030204" pitchFamily="34" charset="0"/>
              </a:rPr>
              <a:t>The crowd then grabbed </a:t>
            </a:r>
            <a:r>
              <a:rPr lang="en-US" sz="3800" dirty="0" err="1">
                <a:solidFill>
                  <a:schemeClr val="bg1"/>
                </a:solidFill>
                <a:latin typeface="Calibri Light" panose="020F0302020204030204" pitchFamily="34" charset="0"/>
              </a:rPr>
              <a:t>Sosthenes</a:t>
            </a:r>
            <a:r>
              <a:rPr lang="en-US" sz="3800" dirty="0">
                <a:solidFill>
                  <a:schemeClr val="bg1"/>
                </a:solidFill>
                <a:latin typeface="Calibri Light" panose="020F0302020204030204" pitchFamily="34" charset="0"/>
              </a:rPr>
              <a:t>, the leader of the synagogue, and beat him right there in the </a:t>
            </a:r>
            <a:r>
              <a:rPr lang="en-US" sz="3800" dirty="0" smtClean="0">
                <a:solidFill>
                  <a:schemeClr val="bg1"/>
                </a:solidFill>
                <a:latin typeface="Calibri Light" panose="020F0302020204030204" pitchFamily="34" charset="0"/>
              </a:rPr>
              <a:t>courtroom…</a:t>
            </a:r>
          </a:p>
          <a:p>
            <a:pPr marL="573088" indent="-573088">
              <a:lnSpc>
                <a:spcPct val="90000"/>
              </a:lnSpc>
            </a:pPr>
            <a:r>
              <a:rPr lang="en-US" sz="3800" dirty="0">
                <a:solidFill>
                  <a:schemeClr val="bg1"/>
                </a:solidFill>
                <a:latin typeface="Calibri Light" panose="020F0302020204030204" pitchFamily="34" charset="0"/>
              </a:rPr>
              <a:t>	</a:t>
            </a:r>
            <a:r>
              <a:rPr lang="en-US" sz="3800" dirty="0" smtClean="0">
                <a:solidFill>
                  <a:schemeClr val="bg1"/>
                </a:solidFill>
                <a:latin typeface="Calibri Light" panose="020F0302020204030204" pitchFamily="34" charset="0"/>
              </a:rPr>
              <a:t>But </a:t>
            </a:r>
            <a:r>
              <a:rPr lang="en-US" sz="3800" dirty="0" err="1">
                <a:solidFill>
                  <a:schemeClr val="bg1"/>
                </a:solidFill>
                <a:latin typeface="Calibri Light" panose="020F0302020204030204" pitchFamily="34" charset="0"/>
              </a:rPr>
              <a:t>Gallio</a:t>
            </a:r>
            <a:r>
              <a:rPr lang="en-US" sz="3800" dirty="0">
                <a:solidFill>
                  <a:schemeClr val="bg1"/>
                </a:solidFill>
                <a:latin typeface="Calibri Light" panose="020F0302020204030204" pitchFamily="34" charset="0"/>
              </a:rPr>
              <a:t> paid no attention.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35726146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4302716"/>
          </a:xfrm>
          <a:prstGeom prst="rect">
            <a:avLst/>
          </a:prstGeom>
          <a:noFill/>
          <a:ln w="9525">
            <a:noFill/>
            <a:miter lim="800000"/>
            <a:headEnd/>
            <a:tailEnd/>
          </a:ln>
        </p:spPr>
        <p:txBody>
          <a:bodyPr>
            <a:spAutoFit/>
          </a:bodyPr>
          <a:lstStyle/>
          <a:p>
            <a:pPr marL="573088" indent="-573088">
              <a:lnSpc>
                <a:spcPct val="90000"/>
              </a:lnSpc>
            </a:pPr>
            <a:r>
              <a:rPr lang="en-US" sz="3800" baseline="30000" dirty="0" smtClean="0">
                <a:solidFill>
                  <a:schemeClr val="bg1"/>
                </a:solidFill>
                <a:latin typeface="Calibri Light" panose="020F0302020204030204" pitchFamily="34" charset="0"/>
              </a:rPr>
              <a:t>16</a:t>
            </a:r>
            <a:r>
              <a:rPr lang="en-US" sz="3800" baseline="30000" dirty="0">
                <a:solidFill>
                  <a:schemeClr val="bg1"/>
                </a:solidFill>
                <a:latin typeface="Calibri Light" panose="020F0302020204030204" pitchFamily="34" charset="0"/>
              </a:rPr>
              <a:t> 	</a:t>
            </a:r>
            <a:r>
              <a:rPr lang="en-US" sz="3800" dirty="0">
                <a:solidFill>
                  <a:schemeClr val="bg1"/>
                </a:solidFill>
                <a:latin typeface="Calibri Light" panose="020F0302020204030204" pitchFamily="34" charset="0"/>
              </a:rPr>
              <a:t>And he threw them out of the courtroom. </a:t>
            </a:r>
          </a:p>
          <a:p>
            <a:pPr marL="573088" indent="-573088">
              <a:lnSpc>
                <a:spcPct val="90000"/>
              </a:lnSpc>
            </a:pPr>
            <a:r>
              <a:rPr lang="en-US" sz="3800" baseline="30000" dirty="0">
                <a:solidFill>
                  <a:schemeClr val="bg1"/>
                </a:solidFill>
                <a:latin typeface="Calibri Light" panose="020F0302020204030204" pitchFamily="34" charset="0"/>
              </a:rPr>
              <a:t>17 	</a:t>
            </a:r>
            <a:r>
              <a:rPr lang="en-US" sz="3800" dirty="0">
                <a:solidFill>
                  <a:schemeClr val="bg1"/>
                </a:solidFill>
                <a:latin typeface="Calibri Light" panose="020F0302020204030204" pitchFamily="34" charset="0"/>
              </a:rPr>
              <a:t>The crowd then grabbed </a:t>
            </a:r>
            <a:r>
              <a:rPr lang="en-US" sz="3800" dirty="0" err="1">
                <a:solidFill>
                  <a:schemeClr val="bg1"/>
                </a:solidFill>
                <a:latin typeface="Calibri Light" panose="020F0302020204030204" pitchFamily="34" charset="0"/>
              </a:rPr>
              <a:t>Sosthenes</a:t>
            </a:r>
            <a:r>
              <a:rPr lang="en-US" sz="3800" dirty="0">
                <a:solidFill>
                  <a:schemeClr val="bg1"/>
                </a:solidFill>
                <a:latin typeface="Calibri Light" panose="020F0302020204030204" pitchFamily="34" charset="0"/>
              </a:rPr>
              <a:t>, the leader of the synagogue, and beat him right there in the </a:t>
            </a:r>
            <a:r>
              <a:rPr lang="en-US" sz="3800" dirty="0" smtClean="0">
                <a:solidFill>
                  <a:schemeClr val="bg1"/>
                </a:solidFill>
                <a:latin typeface="Calibri Light" panose="020F0302020204030204" pitchFamily="34" charset="0"/>
              </a:rPr>
              <a:t>courtroom…</a:t>
            </a:r>
          </a:p>
          <a:p>
            <a:pPr marL="573088" indent="-573088">
              <a:lnSpc>
                <a:spcPct val="90000"/>
              </a:lnSpc>
            </a:pPr>
            <a:r>
              <a:rPr lang="en-US" sz="3800" dirty="0">
                <a:solidFill>
                  <a:schemeClr val="bg1"/>
                </a:solidFill>
                <a:latin typeface="Calibri Light" panose="020F0302020204030204" pitchFamily="34" charset="0"/>
              </a:rPr>
              <a:t>	</a:t>
            </a:r>
            <a:r>
              <a:rPr lang="en-US" sz="3800" dirty="0" smtClean="0">
                <a:solidFill>
                  <a:schemeClr val="bg1"/>
                </a:solidFill>
                <a:latin typeface="Calibri Light" panose="020F0302020204030204" pitchFamily="34" charset="0"/>
              </a:rPr>
              <a:t>But </a:t>
            </a:r>
            <a:r>
              <a:rPr lang="en-US" sz="3800" dirty="0" err="1">
                <a:solidFill>
                  <a:schemeClr val="bg1"/>
                </a:solidFill>
                <a:latin typeface="Calibri Light" panose="020F0302020204030204" pitchFamily="34" charset="0"/>
              </a:rPr>
              <a:t>Gallio</a:t>
            </a:r>
            <a:r>
              <a:rPr lang="en-US" sz="3800" dirty="0">
                <a:solidFill>
                  <a:schemeClr val="bg1"/>
                </a:solidFill>
                <a:latin typeface="Calibri Light" panose="020F0302020204030204" pitchFamily="34" charset="0"/>
              </a:rPr>
              <a:t> paid no attention. </a:t>
            </a:r>
            <a:endParaRPr lang="en-US" sz="3800" dirty="0" smtClean="0">
              <a:solidFill>
                <a:schemeClr val="bg1"/>
              </a:solidFill>
              <a:latin typeface="Calibri Light" panose="020F0302020204030204" pitchFamily="34" charset="0"/>
            </a:endParaRPr>
          </a:p>
          <a:p>
            <a:pPr marL="573088" indent="-573088">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18 </a:t>
            </a:r>
            <a:r>
              <a:rPr lang="en-US" sz="3800" baseline="30000" dirty="0" smtClean="0">
                <a:solidFill>
                  <a:schemeClr val="bg1"/>
                </a:solidFill>
                <a:latin typeface="Calibri Light" panose="020F0302020204030204" pitchFamily="34" charset="0"/>
                <a:cs typeface="Calibri Light" panose="020F0302020204030204" pitchFamily="34" charset="0"/>
              </a:rPr>
              <a:t>	</a:t>
            </a:r>
            <a:r>
              <a:rPr lang="en-US" sz="3800" dirty="0" smtClean="0">
                <a:solidFill>
                  <a:schemeClr val="bg1"/>
                </a:solidFill>
                <a:latin typeface="Calibri Light" panose="020F0302020204030204" pitchFamily="34" charset="0"/>
                <a:cs typeface="Calibri Light" panose="020F0302020204030204" pitchFamily="34" charset="0"/>
              </a:rPr>
              <a:t>Paul </a:t>
            </a:r>
            <a:r>
              <a:rPr lang="en-US" sz="3800" dirty="0">
                <a:solidFill>
                  <a:schemeClr val="bg1"/>
                </a:solidFill>
                <a:latin typeface="Calibri Light" panose="020F0302020204030204" pitchFamily="34" charset="0"/>
                <a:cs typeface="Calibri Light" panose="020F0302020204030204" pitchFamily="34" charset="0"/>
              </a:rPr>
              <a:t>stayed on in Corinth for some time. Then he left the brothers and sailed for </a:t>
            </a:r>
            <a:r>
              <a:rPr lang="en-US" sz="3800" dirty="0" smtClean="0">
                <a:solidFill>
                  <a:schemeClr val="bg1"/>
                </a:solidFill>
                <a:latin typeface="Calibri Light" panose="020F0302020204030204" pitchFamily="34" charset="0"/>
                <a:cs typeface="Calibri Light" panose="020F0302020204030204" pitchFamily="34" charset="0"/>
              </a:rPr>
              <a:t>Syria.</a:t>
            </a:r>
            <a:endParaRPr lang="en-US" sz="3800" dirty="0">
              <a:solidFill>
                <a:schemeClr val="bg1"/>
              </a:solidFill>
              <a:latin typeface="Calibri Light" panose="020F0302020204030204" pitchFamily="34" charset="0"/>
              <a:cs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Acts 18</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184616346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1671227"/>
          </a:xfrm>
          <a:prstGeom prst="rect">
            <a:avLst/>
          </a:prstGeom>
          <a:noFill/>
          <a:ln w="9525">
            <a:noFill/>
            <a:miter lim="800000"/>
            <a:headEnd/>
            <a:tailEnd/>
          </a:ln>
        </p:spPr>
        <p:txBody>
          <a:bodyPr>
            <a:spAutoFit/>
          </a:bodyPr>
          <a:lstStyle/>
          <a:p>
            <a:pPr marL="512763" indent="-512763">
              <a:lnSpc>
                <a:spcPct val="90000"/>
              </a:lnSpc>
            </a:pPr>
            <a:r>
              <a:rPr lang="en-US" sz="3800" baseline="30000" dirty="0" smtClean="0">
                <a:solidFill>
                  <a:schemeClr val="bg1"/>
                </a:solidFill>
                <a:latin typeface="Calibri Light" panose="020F0302020204030204" pitchFamily="34" charset="0"/>
                <a:cs typeface="Calibri Light" panose="020F0302020204030204" pitchFamily="34" charset="0"/>
              </a:rPr>
              <a:t>1</a:t>
            </a:r>
            <a:r>
              <a:rPr lang="en-US" sz="3800" dirty="0">
                <a:solidFill>
                  <a:schemeClr val="bg1"/>
                </a:solidFill>
                <a:latin typeface="Calibri Light" panose="020F0302020204030204" pitchFamily="34" charset="0"/>
                <a:cs typeface="Calibri Light" panose="020F0302020204030204" pitchFamily="34" charset="0"/>
              </a:rPr>
              <a:t>	Paul, called to be an apostle of Christ Jesus by the will of God, and our brother </a:t>
            </a:r>
            <a:r>
              <a:rPr lang="en-US" sz="3800" dirty="0" err="1" smtClean="0">
                <a:solidFill>
                  <a:schemeClr val="bg1"/>
                </a:solidFill>
                <a:latin typeface="Calibri Light" panose="020F0302020204030204" pitchFamily="34" charset="0"/>
                <a:cs typeface="Calibri Light" panose="020F0302020204030204" pitchFamily="34" charset="0"/>
              </a:rPr>
              <a:t>Sosthenes</a:t>
            </a:r>
            <a:r>
              <a:rPr lang="en-US" sz="3800" dirty="0" smtClean="0">
                <a:solidFill>
                  <a:schemeClr val="bg1"/>
                </a:solidFill>
                <a:latin typeface="Calibri Light" panose="020F0302020204030204" pitchFamily="34" charset="0"/>
                <a:cs typeface="Calibri Light" panose="020F0302020204030204" pitchFamily="34" charset="0"/>
              </a:rPr>
              <a:t>.</a:t>
            </a:r>
            <a:endParaRPr lang="en-US" sz="3800" dirty="0">
              <a:solidFill>
                <a:schemeClr val="bg1"/>
              </a:solidFill>
              <a:latin typeface="Calibri Light" panose="020F0302020204030204" pitchFamily="34" charset="0"/>
              <a:cs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1 Corinthians 1</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110137406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776418"/>
          </a:xfrm>
          <a:prstGeom prst="rect">
            <a:avLst/>
          </a:prstGeom>
          <a:noFill/>
          <a:ln w="9525">
            <a:noFill/>
            <a:miter lim="800000"/>
            <a:headEnd/>
            <a:tailEnd/>
          </a:ln>
        </p:spPr>
        <p:txBody>
          <a:bodyPr>
            <a:spAutoFit/>
          </a:bodyPr>
          <a:lstStyle/>
          <a:p>
            <a:pPr marL="512763" indent="-512763">
              <a:lnSpc>
                <a:spcPct val="90000"/>
              </a:lnSpc>
            </a:pPr>
            <a:r>
              <a:rPr lang="en-US" sz="3800" baseline="30000" dirty="0" smtClean="0">
                <a:solidFill>
                  <a:schemeClr val="bg1"/>
                </a:solidFill>
                <a:latin typeface="Calibri Light" panose="020F0302020204030204" pitchFamily="34" charset="0"/>
                <a:cs typeface="Calibri Light" panose="020F0302020204030204" pitchFamily="34" charset="0"/>
              </a:rPr>
              <a:t>2 </a:t>
            </a:r>
            <a:r>
              <a:rPr lang="en-US" sz="3800" baseline="30000" dirty="0">
                <a:solidFill>
                  <a:schemeClr val="bg1"/>
                </a:solidFill>
                <a:latin typeface="Calibri Light" panose="020F0302020204030204" pitchFamily="34" charset="0"/>
                <a:cs typeface="Calibri Light" panose="020F0302020204030204" pitchFamily="34" charset="0"/>
              </a:rPr>
              <a:t>	</a:t>
            </a:r>
            <a:r>
              <a:rPr lang="en-US" sz="3800" dirty="0">
                <a:solidFill>
                  <a:schemeClr val="bg1"/>
                </a:solidFill>
                <a:latin typeface="Calibri Light" panose="020F0302020204030204" pitchFamily="34" charset="0"/>
                <a:cs typeface="Calibri Light" panose="020F0302020204030204" pitchFamily="34" charset="0"/>
              </a:rPr>
              <a:t>To the church of God in Corinth, to those sanctified in Christ Jesus and called to be holy, together with all those everywhere who call on the name of our Lord Jesus Christ—their Lord and ours: </a:t>
            </a:r>
          </a:p>
          <a:p>
            <a:pPr marL="512763" indent="-512763">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3 	</a:t>
            </a:r>
            <a:r>
              <a:rPr lang="en-US" sz="3800" dirty="0">
                <a:solidFill>
                  <a:schemeClr val="bg1"/>
                </a:solidFill>
                <a:latin typeface="Calibri Light" panose="020F0302020204030204" pitchFamily="34" charset="0"/>
                <a:cs typeface="Calibri Light" panose="020F0302020204030204" pitchFamily="34" charset="0"/>
              </a:rPr>
              <a:t>Grace and peace to you from God our Father and the Lord Jesus Christ.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1 Corinthians 1</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340336171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1671227"/>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❶ </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smtClean="0">
                <a:solidFill>
                  <a:prstClr val="white"/>
                </a:solidFill>
                <a:latin typeface="Calibri Light" panose="020F0302020204030204" pitchFamily="34" charset="0"/>
              </a:rPr>
              <a:t>Author</a:t>
            </a:r>
            <a:endParaRPr lang="en-US" sz="3800" dirty="0">
              <a:solidFill>
                <a:prstClr val="white"/>
              </a:solidFill>
              <a:latin typeface="Calibri Light" panose="020F0302020204030204" pitchFamily="34" charset="0"/>
            </a:endParaRP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❷</a:t>
            </a:r>
            <a:r>
              <a:rPr lang="en-US" sz="3800" baseline="30000" dirty="0">
                <a:solidFill>
                  <a:prstClr val="white"/>
                </a:solidFill>
                <a:latin typeface="Calibri Light" panose="020F0302020204030204" pitchFamily="34" charset="0"/>
              </a:rPr>
              <a:t> 	</a:t>
            </a:r>
            <a:r>
              <a:rPr lang="en-US" sz="3800" dirty="0" smtClean="0">
                <a:solidFill>
                  <a:prstClr val="white"/>
                </a:solidFill>
                <a:latin typeface="Calibri Light" panose="020F0302020204030204" pitchFamily="34" charset="0"/>
              </a:rPr>
              <a:t>Date</a:t>
            </a:r>
            <a:endParaRPr lang="en-US" sz="3800" dirty="0">
              <a:solidFill>
                <a:prstClr val="white"/>
              </a:solidFill>
              <a:latin typeface="Calibri Light" panose="020F0302020204030204" pitchFamily="34" charset="0"/>
            </a:endParaRP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❸	</a:t>
            </a:r>
            <a:r>
              <a:rPr lang="en-US" sz="3800" dirty="0" smtClean="0">
                <a:solidFill>
                  <a:prstClr val="white"/>
                </a:solidFill>
                <a:latin typeface="Calibri Light" panose="020F0302020204030204" pitchFamily="34" charset="0"/>
              </a:rPr>
              <a:t>Destination</a:t>
            </a:r>
            <a:endParaRPr lang="en-US" sz="3800" dirty="0">
              <a:solidFill>
                <a:prstClr val="white"/>
              </a:solidFill>
              <a:latin typeface="Calibri Light" panose="020F0302020204030204" pitchFamily="34" charset="0"/>
            </a:endParaRPr>
          </a:p>
        </p:txBody>
      </p:sp>
      <p:sp>
        <p:nvSpPr>
          <p:cNvPr id="8" name="TextBox 7"/>
          <p:cNvSpPr txBox="1"/>
          <p:nvPr/>
        </p:nvSpPr>
        <p:spPr>
          <a:xfrm>
            <a:off x="0" y="2"/>
            <a:ext cx="9144000" cy="1200329"/>
          </a:xfrm>
          <a:prstGeom prst="rect">
            <a:avLst/>
          </a:prstGeom>
          <a:noFill/>
        </p:spPr>
        <p:txBody>
          <a:bodyPr>
            <a:spAutoFit/>
          </a:bodyPr>
          <a:lstStyle/>
          <a:p>
            <a:pPr marL="571500" lvl="0" indent="-571500">
              <a:lnSpc>
                <a:spcPct val="90000"/>
              </a:lnSpc>
            </a:pPr>
            <a:r>
              <a:rPr lang="en-US" sz="8000" dirty="0" smtClean="0">
                <a:solidFill>
                  <a:prstClr val="white"/>
                </a:solidFill>
                <a:latin typeface="Calibri Light" panose="020F0302020204030204" pitchFamily="34" charset="0"/>
              </a:rPr>
              <a:t>Intro</a:t>
            </a:r>
            <a:endParaRPr lang="en-US" sz="8000" dirty="0">
              <a:solidFill>
                <a:prstClr val="white"/>
              </a:solidFill>
              <a:latin typeface="Calibri Light" panose="020F0302020204030204" pitchFamily="34" charset="0"/>
            </a:endParaRPr>
          </a:p>
        </p:txBody>
      </p:sp>
    </p:spTree>
    <p:extLst>
      <p:ext uri="{BB962C8B-B14F-4D97-AF65-F5344CB8AC3E}">
        <p14:creationId xmlns="" xmlns:p14="http://schemas.microsoft.com/office/powerpoint/2010/main" val="107534283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776418"/>
          </a:xfrm>
          <a:prstGeom prst="rect">
            <a:avLst/>
          </a:prstGeom>
          <a:noFill/>
          <a:ln w="9525">
            <a:noFill/>
            <a:miter lim="800000"/>
            <a:headEnd/>
            <a:tailEnd/>
          </a:ln>
        </p:spPr>
        <p:txBody>
          <a:bodyPr>
            <a:spAutoFit/>
          </a:bodyPr>
          <a:lstStyle/>
          <a:p>
            <a:pPr marL="512763" indent="-512763">
              <a:lnSpc>
                <a:spcPct val="90000"/>
              </a:lnSpc>
            </a:pPr>
            <a:r>
              <a:rPr lang="en-US" sz="3800" baseline="30000" dirty="0" smtClean="0">
                <a:solidFill>
                  <a:schemeClr val="tx1">
                    <a:lumMod val="65000"/>
                    <a:lumOff val="35000"/>
                  </a:schemeClr>
                </a:solidFill>
                <a:latin typeface="Calibri Light" panose="020F0302020204030204" pitchFamily="34" charset="0"/>
                <a:cs typeface="Calibri Light" panose="020F0302020204030204" pitchFamily="34" charset="0"/>
              </a:rPr>
              <a:t>2 </a:t>
            </a: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To the church of God in Corinth, to those </a:t>
            </a:r>
            <a:r>
              <a:rPr lang="en-US" sz="3800" dirty="0">
                <a:solidFill>
                  <a:schemeClr val="bg1"/>
                </a:solidFill>
                <a:latin typeface="Calibri Light" panose="020F0302020204030204" pitchFamily="34" charset="0"/>
                <a:cs typeface="Calibri Light" panose="020F0302020204030204" pitchFamily="34" charset="0"/>
              </a:rPr>
              <a:t>sanctified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in Christ Jesus and called to be holy, together with all those everywhere who call on the name of our Lord Jesus Christ—their Lord and ours: </a:t>
            </a:r>
          </a:p>
          <a:p>
            <a:pPr marL="512763" indent="-512763">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3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Grace and peace to you from God our Father and the Lord Jesus Christ.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1 Corinthians 1</a:t>
            </a:r>
            <a:endParaRPr lang="en-US" sz="8000" cap="all" dirty="0">
              <a:solidFill>
                <a:prstClr val="white"/>
              </a:solidFill>
              <a:latin typeface="Calibri Light" panose="020F0302020204030204" pitchFamily="34" charset="0"/>
              <a:cs typeface="Arial" charset="0"/>
            </a:endParaRPr>
          </a:p>
        </p:txBody>
      </p:sp>
      <p:sp>
        <p:nvSpPr>
          <p:cNvPr id="4" name="Rectangle 3"/>
          <p:cNvSpPr>
            <a:spLocks noChangeArrowheads="1"/>
          </p:cNvSpPr>
          <p:nvPr/>
        </p:nvSpPr>
        <p:spPr bwMode="auto">
          <a:xfrm>
            <a:off x="2209800" y="2362200"/>
            <a:ext cx="6696075" cy="9144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2217920" y="2492749"/>
            <a:ext cx="6666472" cy="618631"/>
          </a:xfrm>
          <a:prstGeom prst="rect">
            <a:avLst/>
          </a:prstGeom>
          <a:noFill/>
          <a:ln w="38100">
            <a:noFill/>
            <a:miter lim="800000"/>
            <a:headEnd/>
            <a:tailEnd/>
          </a:ln>
        </p:spPr>
        <p:txBody>
          <a:bodyPr wrap="square">
            <a:spAutoFit/>
          </a:bodyPr>
          <a:lstStyle/>
          <a:p>
            <a:pPr lvl="0" algn="ctr">
              <a:lnSpc>
                <a:spcPct val="90000"/>
              </a:lnSpc>
            </a:pPr>
            <a:r>
              <a:rPr lang="en-US" sz="3800" dirty="0">
                <a:solidFill>
                  <a:prstClr val="white"/>
                </a:solidFill>
                <a:latin typeface="Calibri Light" panose="020F0302020204030204" pitchFamily="34" charset="0"/>
              </a:rPr>
              <a:t>= “set apart” “to make </a:t>
            </a:r>
            <a:r>
              <a:rPr lang="en-US" sz="3800" dirty="0" smtClean="0">
                <a:solidFill>
                  <a:prstClr val="white"/>
                </a:solidFill>
                <a:latin typeface="Calibri Light" panose="020F0302020204030204" pitchFamily="34" charset="0"/>
              </a:rPr>
              <a:t>distinct” </a:t>
            </a:r>
            <a:endParaRPr lang="en-US" sz="3800" dirty="0">
              <a:solidFill>
                <a:prstClr val="white"/>
              </a:solidFill>
              <a:latin typeface="Calibri Light" panose="020F0302020204030204" pitchFamily="34" charset="0"/>
            </a:endParaRPr>
          </a:p>
        </p:txBody>
      </p:sp>
    </p:spTree>
    <p:extLst>
      <p:ext uri="{BB962C8B-B14F-4D97-AF65-F5344CB8AC3E}">
        <p14:creationId xmlns="" xmlns:p14="http://schemas.microsoft.com/office/powerpoint/2010/main" val="78940227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776418"/>
          </a:xfrm>
          <a:prstGeom prst="rect">
            <a:avLst/>
          </a:prstGeom>
          <a:noFill/>
          <a:ln w="9525">
            <a:noFill/>
            <a:miter lim="800000"/>
            <a:headEnd/>
            <a:tailEnd/>
          </a:ln>
        </p:spPr>
        <p:txBody>
          <a:bodyPr>
            <a:spAutoFit/>
          </a:bodyPr>
          <a:lstStyle/>
          <a:p>
            <a:pPr marL="512763" indent="-512763">
              <a:lnSpc>
                <a:spcPct val="90000"/>
              </a:lnSpc>
            </a:pPr>
            <a:r>
              <a:rPr lang="en-US" sz="3800" baseline="30000" dirty="0" smtClean="0">
                <a:solidFill>
                  <a:schemeClr val="tx1">
                    <a:lumMod val="65000"/>
                    <a:lumOff val="35000"/>
                  </a:schemeClr>
                </a:solidFill>
                <a:latin typeface="Calibri Light" panose="020F0302020204030204" pitchFamily="34" charset="0"/>
                <a:cs typeface="Calibri Light" panose="020F0302020204030204" pitchFamily="34" charset="0"/>
              </a:rPr>
              <a:t>2 </a:t>
            </a: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	</a:t>
            </a:r>
            <a:r>
              <a:rPr lang="en-US" sz="3800" dirty="0">
                <a:solidFill>
                  <a:schemeClr val="bg1"/>
                </a:solidFill>
                <a:latin typeface="Calibri Light" panose="020F0302020204030204" pitchFamily="34" charset="0"/>
                <a:cs typeface="Calibri Light" panose="020F0302020204030204" pitchFamily="34" charset="0"/>
              </a:rPr>
              <a:t>To the church of God in Corinth</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to those sanctified in Christ Jesus and called to be holy, together with all those everywhere who call on the name of our Lord Jesus Christ—their Lord and ours: </a:t>
            </a:r>
          </a:p>
          <a:p>
            <a:pPr marL="512763" indent="-512763">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3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Grace and peace to you from God our Father and the Lord Jesus Christ. </a:t>
            </a:r>
            <a:endParaRPr lang="en-US" sz="3800" dirty="0">
              <a:solidFill>
                <a:schemeClr val="bg1"/>
              </a:solidFill>
              <a:latin typeface="Calibri Light" panose="020F0302020204030204" pitchFamily="34" charset="0"/>
              <a:cs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1 Corinthians 1</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333995869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776418"/>
          </a:xfrm>
          <a:prstGeom prst="rect">
            <a:avLst/>
          </a:prstGeom>
          <a:noFill/>
          <a:ln w="9525">
            <a:noFill/>
            <a:miter lim="800000"/>
            <a:headEnd/>
            <a:tailEnd/>
          </a:ln>
        </p:spPr>
        <p:txBody>
          <a:bodyPr>
            <a:spAutoFit/>
          </a:bodyPr>
          <a:lstStyle/>
          <a:p>
            <a:pPr marL="512763" indent="-512763">
              <a:lnSpc>
                <a:spcPct val="90000"/>
              </a:lnSpc>
            </a:pPr>
            <a:r>
              <a:rPr lang="en-US" sz="3800" baseline="30000" dirty="0" smtClean="0">
                <a:solidFill>
                  <a:schemeClr val="bg1"/>
                </a:solidFill>
                <a:latin typeface="Calibri Light" panose="020F0302020204030204" pitchFamily="34" charset="0"/>
                <a:cs typeface="Calibri Light" panose="020F0302020204030204" pitchFamily="34" charset="0"/>
              </a:rPr>
              <a:t>4 </a:t>
            </a:r>
            <a:r>
              <a:rPr lang="en-US" sz="3800" baseline="30000" dirty="0">
                <a:solidFill>
                  <a:schemeClr val="bg1"/>
                </a:solidFill>
                <a:latin typeface="Calibri Light" panose="020F0302020204030204" pitchFamily="34" charset="0"/>
                <a:cs typeface="Calibri Light" panose="020F0302020204030204" pitchFamily="34" charset="0"/>
              </a:rPr>
              <a:t>	</a:t>
            </a:r>
            <a:r>
              <a:rPr lang="en-US" sz="3800" dirty="0">
                <a:solidFill>
                  <a:schemeClr val="bg1"/>
                </a:solidFill>
                <a:latin typeface="Calibri Light" panose="020F0302020204030204" pitchFamily="34" charset="0"/>
                <a:cs typeface="Calibri Light" panose="020F0302020204030204" pitchFamily="34" charset="0"/>
              </a:rPr>
              <a:t>I always thank God for you because of his grace given you in Christ Jesus. </a:t>
            </a:r>
          </a:p>
          <a:p>
            <a:pPr marL="512763" indent="-512763">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5 	</a:t>
            </a:r>
            <a:r>
              <a:rPr lang="en-US" sz="3800" dirty="0">
                <a:solidFill>
                  <a:schemeClr val="bg1"/>
                </a:solidFill>
                <a:latin typeface="Calibri Light" panose="020F0302020204030204" pitchFamily="34" charset="0"/>
                <a:cs typeface="Calibri Light" panose="020F0302020204030204" pitchFamily="34" charset="0"/>
              </a:rPr>
              <a:t>For in him you have been enriched in every way—in all your speaking and in all your knowledge— </a:t>
            </a:r>
          </a:p>
          <a:p>
            <a:pPr marL="512763" indent="-512763">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6 	</a:t>
            </a:r>
            <a:r>
              <a:rPr lang="en-US" sz="3800" dirty="0">
                <a:solidFill>
                  <a:schemeClr val="bg1"/>
                </a:solidFill>
                <a:latin typeface="Calibri Light" panose="020F0302020204030204" pitchFamily="34" charset="0"/>
                <a:cs typeface="Calibri Light" panose="020F0302020204030204" pitchFamily="34" charset="0"/>
              </a:rPr>
              <a:t>because our testimony about Christ was confirmed in you.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1 Corinthians 1</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391370184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3776418"/>
          </a:xfrm>
          <a:prstGeom prst="rect">
            <a:avLst/>
          </a:prstGeom>
          <a:noFill/>
          <a:ln w="9525">
            <a:noFill/>
            <a:miter lim="800000"/>
            <a:headEnd/>
            <a:tailEnd/>
          </a:ln>
        </p:spPr>
        <p:txBody>
          <a:bodyPr>
            <a:spAutoFit/>
          </a:bodyPr>
          <a:lstStyle/>
          <a:p>
            <a:pPr marL="512763" indent="-512763">
              <a:lnSpc>
                <a:spcPct val="90000"/>
              </a:lnSpc>
            </a:pPr>
            <a:r>
              <a:rPr lang="en-US" sz="3800" baseline="30000" dirty="0" smtClean="0">
                <a:solidFill>
                  <a:schemeClr val="tx1">
                    <a:lumMod val="65000"/>
                    <a:lumOff val="35000"/>
                  </a:schemeClr>
                </a:solidFill>
                <a:latin typeface="Calibri Light" panose="020F0302020204030204" pitchFamily="34" charset="0"/>
                <a:cs typeface="Calibri Light" panose="020F0302020204030204" pitchFamily="34" charset="0"/>
              </a:rPr>
              <a:t>4 </a:t>
            </a: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I always thank God for you </a:t>
            </a:r>
            <a:r>
              <a:rPr lang="en-US" sz="3800" dirty="0">
                <a:solidFill>
                  <a:schemeClr val="bg1"/>
                </a:solidFill>
                <a:latin typeface="Calibri Light" panose="020F0302020204030204" pitchFamily="34" charset="0"/>
                <a:cs typeface="Calibri Light" panose="020F0302020204030204" pitchFamily="34" charset="0"/>
              </a:rPr>
              <a:t>because of his grace given you in Christ Jesus</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t>
            </a:r>
          </a:p>
          <a:p>
            <a:pPr marL="512763" indent="-512763">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5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in him you have been enriched in every way—in all your speaking and in all your knowledge— </a:t>
            </a:r>
          </a:p>
          <a:p>
            <a:pPr marL="512763" indent="-512763">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6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because our testimony about Christ was confirmed in you.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1 Corinthians 1</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36261473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5355312"/>
          </a:xfrm>
          <a:prstGeom prst="rect">
            <a:avLst/>
          </a:prstGeom>
          <a:noFill/>
          <a:ln w="9525">
            <a:noFill/>
            <a:miter lim="800000"/>
            <a:headEnd/>
            <a:tailEnd/>
          </a:ln>
        </p:spPr>
        <p:txBody>
          <a:bodyPr>
            <a:spAutoFit/>
          </a:bodyPr>
          <a:lstStyle/>
          <a:p>
            <a:pPr marL="512763" indent="-512763">
              <a:lnSpc>
                <a:spcPct val="90000"/>
              </a:lnSpc>
            </a:pPr>
            <a:r>
              <a:rPr lang="en-US" sz="3800" baseline="30000" dirty="0" smtClean="0">
                <a:solidFill>
                  <a:schemeClr val="bg1"/>
                </a:solidFill>
                <a:latin typeface="Calibri Light" panose="020F0302020204030204" pitchFamily="34" charset="0"/>
                <a:cs typeface="Calibri Light" panose="020F0302020204030204" pitchFamily="34" charset="0"/>
              </a:rPr>
              <a:t>7 </a:t>
            </a:r>
            <a:r>
              <a:rPr lang="en-US" sz="3800" baseline="30000" dirty="0">
                <a:solidFill>
                  <a:schemeClr val="bg1"/>
                </a:solidFill>
                <a:latin typeface="Calibri Light" panose="020F0302020204030204" pitchFamily="34" charset="0"/>
                <a:cs typeface="Calibri Light" panose="020F0302020204030204" pitchFamily="34" charset="0"/>
              </a:rPr>
              <a:t>	</a:t>
            </a:r>
            <a:r>
              <a:rPr lang="en-US" sz="3800" dirty="0">
                <a:solidFill>
                  <a:schemeClr val="bg1"/>
                </a:solidFill>
                <a:latin typeface="Calibri Light" panose="020F0302020204030204" pitchFamily="34" charset="0"/>
                <a:cs typeface="Calibri Light" panose="020F0302020204030204" pitchFamily="34" charset="0"/>
              </a:rPr>
              <a:t>Therefore you do not lack any spiritual gift as you eagerly wait for our Lord Jesus Christ to be revealed. </a:t>
            </a:r>
          </a:p>
          <a:p>
            <a:pPr marL="512763" indent="-512763">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8 	</a:t>
            </a:r>
            <a:r>
              <a:rPr lang="en-US" sz="3800" dirty="0">
                <a:solidFill>
                  <a:schemeClr val="bg1"/>
                </a:solidFill>
                <a:latin typeface="Calibri Light" panose="020F0302020204030204" pitchFamily="34" charset="0"/>
                <a:cs typeface="Calibri Light" panose="020F0302020204030204" pitchFamily="34" charset="0"/>
              </a:rPr>
              <a:t>He will keep you strong to the end, so that you will be blameless on the day of our Lord Jesus Christ. </a:t>
            </a:r>
          </a:p>
          <a:p>
            <a:pPr marL="512763" indent="-512763">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9 	</a:t>
            </a:r>
            <a:r>
              <a:rPr lang="en-US" sz="3800" dirty="0">
                <a:solidFill>
                  <a:schemeClr val="bg1"/>
                </a:solidFill>
                <a:latin typeface="Calibri Light" panose="020F0302020204030204" pitchFamily="34" charset="0"/>
                <a:cs typeface="Calibri Light" panose="020F0302020204030204" pitchFamily="34" charset="0"/>
              </a:rPr>
              <a:t>God, who has called you into fellowship with his Son Jesus Christ our Lord, is faithful. </a:t>
            </a:r>
          </a:p>
          <a:p>
            <a:pPr marL="512763" indent="-512763">
              <a:lnSpc>
                <a:spcPct val="90000"/>
              </a:lnSpc>
            </a:pPr>
            <a:r>
              <a:rPr lang="en-US" sz="3800" dirty="0" smtClean="0">
                <a:solidFill>
                  <a:schemeClr val="tx1">
                    <a:lumMod val="65000"/>
                    <a:lumOff val="35000"/>
                  </a:schemeClr>
                </a:solidFill>
                <a:latin typeface="Calibri Light" panose="020F0302020204030204" pitchFamily="34" charset="0"/>
                <a:cs typeface="Calibri Light" panose="020F0302020204030204" pitchFamily="34" charset="0"/>
              </a:rPr>
              <a:t> </a:t>
            </a:r>
            <a:endParaRPr lang="en-US" sz="38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1 Corinthians 1</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311516699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5355312"/>
          </a:xfrm>
          <a:prstGeom prst="rect">
            <a:avLst/>
          </a:prstGeom>
          <a:noFill/>
          <a:ln w="9525">
            <a:noFill/>
            <a:miter lim="800000"/>
            <a:headEnd/>
            <a:tailEnd/>
          </a:ln>
        </p:spPr>
        <p:txBody>
          <a:bodyPr>
            <a:spAutoFit/>
          </a:bodyPr>
          <a:lstStyle/>
          <a:p>
            <a:pPr marL="512763" indent="-512763">
              <a:lnSpc>
                <a:spcPct val="90000"/>
              </a:lnSpc>
            </a:pPr>
            <a:r>
              <a:rPr lang="en-US" sz="3800" baseline="30000" dirty="0" smtClean="0">
                <a:solidFill>
                  <a:schemeClr val="tx1">
                    <a:lumMod val="65000"/>
                    <a:lumOff val="35000"/>
                  </a:schemeClr>
                </a:solidFill>
                <a:latin typeface="Calibri Light" panose="020F0302020204030204" pitchFamily="34" charset="0"/>
                <a:cs typeface="Calibri Light" panose="020F0302020204030204" pitchFamily="34" charset="0"/>
              </a:rPr>
              <a:t>7 </a:t>
            </a: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Therefore you do not lack any spiritual gift as you eagerly wait for our Lord Jesus Christ to be revealed. </a:t>
            </a:r>
          </a:p>
          <a:p>
            <a:pPr marL="512763" indent="-512763">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He will keep you strong to the end, </a:t>
            </a:r>
            <a:r>
              <a:rPr lang="en-US" sz="3800" dirty="0">
                <a:solidFill>
                  <a:schemeClr val="bg1"/>
                </a:solidFill>
                <a:latin typeface="Calibri Light" panose="020F0302020204030204" pitchFamily="34" charset="0"/>
                <a:cs typeface="Calibri Light" panose="020F0302020204030204" pitchFamily="34" charset="0"/>
              </a:rPr>
              <a:t>so that you will be blameless on the day of our Lord Jesus Christ</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t>
            </a:r>
          </a:p>
          <a:p>
            <a:pPr marL="512763" indent="-512763">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9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God, who has called you into fellowship with his Son Jesus Christ our Lord, is faithful. </a:t>
            </a:r>
          </a:p>
          <a:p>
            <a:pPr marL="512763" indent="-512763">
              <a:lnSpc>
                <a:spcPct val="90000"/>
              </a:lnSpc>
            </a:pPr>
            <a:r>
              <a:rPr lang="en-US" sz="3800" dirty="0" smtClean="0">
                <a:solidFill>
                  <a:schemeClr val="tx1">
                    <a:lumMod val="65000"/>
                    <a:lumOff val="35000"/>
                  </a:schemeClr>
                </a:solidFill>
                <a:latin typeface="Calibri Light" panose="020F0302020204030204" pitchFamily="34" charset="0"/>
                <a:cs typeface="Calibri Light" panose="020F0302020204030204" pitchFamily="34" charset="0"/>
              </a:rPr>
              <a:t> </a:t>
            </a:r>
            <a:endParaRPr lang="en-US" sz="38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1 Corinthians 1</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46701938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5355312"/>
          </a:xfrm>
          <a:prstGeom prst="rect">
            <a:avLst/>
          </a:prstGeom>
          <a:noFill/>
          <a:ln w="9525">
            <a:noFill/>
            <a:miter lim="800000"/>
            <a:headEnd/>
            <a:tailEnd/>
          </a:ln>
        </p:spPr>
        <p:txBody>
          <a:bodyPr>
            <a:spAutoFit/>
          </a:bodyPr>
          <a:lstStyle/>
          <a:p>
            <a:pPr marL="512763" indent="-512763">
              <a:lnSpc>
                <a:spcPct val="90000"/>
              </a:lnSpc>
            </a:pPr>
            <a:r>
              <a:rPr lang="en-US" sz="3800" baseline="30000" dirty="0" smtClean="0">
                <a:solidFill>
                  <a:schemeClr val="tx1">
                    <a:lumMod val="65000"/>
                    <a:lumOff val="35000"/>
                  </a:schemeClr>
                </a:solidFill>
                <a:latin typeface="Calibri Light" panose="020F0302020204030204" pitchFamily="34" charset="0"/>
                <a:cs typeface="Calibri Light" panose="020F0302020204030204" pitchFamily="34" charset="0"/>
              </a:rPr>
              <a:t>7 </a:t>
            </a: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Therefore you do not lack any spiritual gift as you eagerly wait for our Lord Jesus Christ to be revealed. </a:t>
            </a:r>
          </a:p>
          <a:p>
            <a:pPr marL="512763" indent="-512763">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He will keep you strong to the end, so that you will be blameless on the day of our Lord Jesus Christ. </a:t>
            </a:r>
          </a:p>
          <a:p>
            <a:pPr marL="512763" indent="-512763">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9 	</a:t>
            </a:r>
            <a:r>
              <a:rPr lang="en-US" sz="3800" dirty="0">
                <a:solidFill>
                  <a:schemeClr val="bg1"/>
                </a:solidFill>
                <a:latin typeface="Calibri Light" panose="020F0302020204030204" pitchFamily="34" charset="0"/>
                <a:cs typeface="Calibri Light" panose="020F0302020204030204" pitchFamily="34" charset="0"/>
              </a:rPr>
              <a:t>God</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who has called you into fellowship with his Son Jesus Christ our Lord, </a:t>
            </a:r>
            <a:r>
              <a:rPr lang="en-US" sz="3800" dirty="0">
                <a:solidFill>
                  <a:schemeClr val="bg1"/>
                </a:solidFill>
                <a:latin typeface="Calibri Light" panose="020F0302020204030204" pitchFamily="34" charset="0"/>
                <a:cs typeface="Calibri Light" panose="020F0302020204030204" pitchFamily="34" charset="0"/>
              </a:rPr>
              <a:t>is faithful</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t>
            </a:r>
          </a:p>
          <a:p>
            <a:pPr marL="512763" indent="-512763">
              <a:lnSpc>
                <a:spcPct val="90000"/>
              </a:lnSpc>
            </a:pPr>
            <a:r>
              <a:rPr lang="en-US" sz="3800" dirty="0" smtClean="0">
                <a:solidFill>
                  <a:schemeClr val="tx1">
                    <a:lumMod val="65000"/>
                    <a:lumOff val="35000"/>
                  </a:schemeClr>
                </a:solidFill>
                <a:latin typeface="Calibri Light" panose="020F0302020204030204" pitchFamily="34" charset="0"/>
                <a:cs typeface="Calibri Light" panose="020F0302020204030204" pitchFamily="34" charset="0"/>
              </a:rPr>
              <a:t> </a:t>
            </a:r>
            <a:endParaRPr lang="en-US" sz="38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1 Corinthians 1</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131192374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1144929"/>
          </a:xfrm>
          <a:prstGeom prst="rect">
            <a:avLst/>
          </a:prstGeom>
          <a:noFill/>
          <a:ln w="9525">
            <a:noFill/>
            <a:miter lim="800000"/>
            <a:headEnd/>
            <a:tailEnd/>
          </a:ln>
        </p:spPr>
        <p:txBody>
          <a:bodyPr>
            <a:spAutoFit/>
          </a:bodyPr>
          <a:lstStyle/>
          <a:p>
            <a:pPr marL="571500" indent="-571500">
              <a:lnSpc>
                <a:spcPct val="90000"/>
              </a:lnSpc>
            </a:pPr>
            <a:r>
              <a:rPr lang="en-US" dirty="0" smtClean="0">
                <a:solidFill>
                  <a:schemeClr val="bg1"/>
                </a:solidFill>
                <a:latin typeface="Calibri Light" panose="020F0302020204030204" pitchFamily="34" charset="0"/>
                <a:ea typeface="Calibri" panose="020F0502020204030204" pitchFamily="34" charset="0"/>
                <a:sym typeface="Wingdings" panose="05000000000000000000" pitchFamily="2" charset="2"/>
              </a:rPr>
              <a:t>❶ 	</a:t>
            </a:r>
            <a:r>
              <a:rPr lang="en-US" sz="3800" dirty="0" smtClean="0">
                <a:solidFill>
                  <a:schemeClr val="bg1"/>
                </a:solidFill>
                <a:latin typeface="Calibri Light" panose="020F0302020204030204" pitchFamily="34" charset="0"/>
              </a:rPr>
              <a:t>God wants to meet you where you’re at in your life.    </a:t>
            </a:r>
            <a:endParaRPr lang="en-US" sz="3800" dirty="0">
              <a:solidFill>
                <a:schemeClr val="bg1"/>
              </a:solidFill>
              <a:latin typeface="Calibri Light" panose="020F0302020204030204" pitchFamily="34" charset="0"/>
            </a:endParaRP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Application</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229923986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2197525"/>
          </a:xfrm>
          <a:prstGeom prst="rect">
            <a:avLst/>
          </a:prstGeom>
          <a:noFill/>
          <a:ln w="9525">
            <a:noFill/>
            <a:miter lim="800000"/>
            <a:headEnd/>
            <a:tailEnd/>
          </a:ln>
        </p:spPr>
        <p:txBody>
          <a:bodyPr>
            <a:spAutoFit/>
          </a:bodyPr>
          <a:lstStyle/>
          <a:p>
            <a:pPr marL="571500" indent="-571500">
              <a:lnSpc>
                <a:spcPct val="90000"/>
              </a:lnSpc>
            </a:pPr>
            <a:r>
              <a:rPr lang="en-US" dirty="0" smtClean="0">
                <a:solidFill>
                  <a:schemeClr val="bg1"/>
                </a:solidFill>
                <a:latin typeface="Calibri Light" panose="020F0302020204030204" pitchFamily="34" charset="0"/>
                <a:ea typeface="Calibri" panose="020F0502020204030204" pitchFamily="34" charset="0"/>
                <a:sym typeface="Wingdings" panose="05000000000000000000" pitchFamily="2" charset="2"/>
              </a:rPr>
              <a:t>❶ 	</a:t>
            </a:r>
            <a:r>
              <a:rPr lang="en-US" sz="3800" dirty="0" smtClean="0">
                <a:solidFill>
                  <a:schemeClr val="bg1"/>
                </a:solidFill>
                <a:latin typeface="Calibri Light" panose="020F0302020204030204" pitchFamily="34" charset="0"/>
              </a:rPr>
              <a:t>God wants to meet you where you’re at in your life.    </a:t>
            </a:r>
            <a:endParaRPr lang="en-US" sz="3800" dirty="0">
              <a:solidFill>
                <a:schemeClr val="bg1"/>
              </a:solidFill>
              <a:latin typeface="Calibri Light" panose="020F0302020204030204" pitchFamily="34" charset="0"/>
            </a:endParaRPr>
          </a:p>
          <a:p>
            <a:pPr marL="571500" indent="-571500">
              <a:lnSpc>
                <a:spcPct val="90000"/>
              </a:lnSpc>
            </a:pPr>
            <a:r>
              <a:rPr lang="en-US" dirty="0">
                <a:solidFill>
                  <a:schemeClr val="bg1"/>
                </a:solidFill>
                <a:latin typeface="Calibri Light" panose="020F0302020204030204" pitchFamily="34" charset="0"/>
                <a:ea typeface="Calibri" panose="020F0502020204030204" pitchFamily="34" charset="0"/>
                <a:sym typeface="Wingdings" panose="05000000000000000000" pitchFamily="2" charset="2"/>
              </a:rPr>
              <a:t>❷</a:t>
            </a:r>
            <a:r>
              <a:rPr lang="en-US" sz="3800" baseline="30000" dirty="0">
                <a:solidFill>
                  <a:schemeClr val="bg1"/>
                </a:solidFill>
                <a:latin typeface="Calibri Light" panose="020F0302020204030204" pitchFamily="34" charset="0"/>
              </a:rPr>
              <a:t> 	</a:t>
            </a:r>
            <a:r>
              <a:rPr lang="en-US" sz="3800" dirty="0" smtClean="0">
                <a:solidFill>
                  <a:schemeClr val="bg1"/>
                </a:solidFill>
                <a:latin typeface="Calibri Light" panose="020F0302020204030204" pitchFamily="34" charset="0"/>
              </a:rPr>
              <a:t>God calls on us shine like a beacon of light in the dark world in which we live.  </a:t>
            </a:r>
          </a:p>
        </p:txBody>
      </p:sp>
      <p:sp>
        <p:nvSpPr>
          <p:cNvPr id="8" name="TextBox 7"/>
          <p:cNvSpPr txBox="1"/>
          <p:nvPr/>
        </p:nvSpPr>
        <p:spPr>
          <a:xfrm>
            <a:off x="0" y="2"/>
            <a:ext cx="9144000" cy="1323975"/>
          </a:xfrm>
          <a:prstGeom prst="rect">
            <a:avLst/>
          </a:prstGeom>
          <a:noFill/>
        </p:spPr>
        <p:txBody>
          <a:bodyPr>
            <a:spAutoFit/>
          </a:bodyPr>
          <a:lstStyle/>
          <a:p>
            <a:pPr>
              <a:defRPr/>
            </a:pPr>
            <a:r>
              <a:rPr lang="en-US" sz="8000" dirty="0" smtClean="0">
                <a:solidFill>
                  <a:prstClr val="white"/>
                </a:solidFill>
                <a:latin typeface="Calibri Light" panose="020F0302020204030204" pitchFamily="34" charset="0"/>
                <a:cs typeface="Arial" charset="0"/>
              </a:rPr>
              <a:t>Application</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229923986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0" y="1828800"/>
            <a:ext cx="9144000" cy="2387600"/>
          </a:xfrm>
        </p:spPr>
        <p:txBody>
          <a:bodyPr>
            <a:normAutofit/>
          </a:bodyPr>
          <a:lstStyle/>
          <a:p>
            <a:r>
              <a:rPr lang="en-US" sz="12500" dirty="0" smtClean="0">
                <a:solidFill>
                  <a:schemeClr val="bg1"/>
                </a:solidFill>
                <a:latin typeface="Calibri Light" panose="020F0302020204030204" pitchFamily="34" charset="0"/>
              </a:rPr>
              <a:t>1 Corinthians</a:t>
            </a:r>
            <a:endParaRPr lang="en-US" sz="12500" dirty="0">
              <a:solidFill>
                <a:schemeClr val="bg1"/>
              </a:solidFill>
              <a:latin typeface="Calibri Light" panose="020F0302020204030204" pitchFamily="34" charset="0"/>
            </a:endParaRPr>
          </a:p>
        </p:txBody>
      </p:sp>
      <p:sp>
        <p:nvSpPr>
          <p:cNvPr id="11" name="Subtitle 2"/>
          <p:cNvSpPr>
            <a:spLocks noGrp="1"/>
          </p:cNvSpPr>
          <p:nvPr>
            <p:ph type="subTitle" idx="1"/>
          </p:nvPr>
        </p:nvSpPr>
        <p:spPr>
          <a:xfrm>
            <a:off x="152400" y="3886200"/>
            <a:ext cx="8839200" cy="1655762"/>
          </a:xfrm>
        </p:spPr>
        <p:txBody>
          <a:bodyPr>
            <a:normAutofit/>
          </a:bodyPr>
          <a:lstStyle/>
          <a:p>
            <a:r>
              <a:rPr lang="en-US" sz="3500" dirty="0" smtClean="0">
                <a:solidFill>
                  <a:schemeClr val="bg1"/>
                </a:solidFill>
                <a:latin typeface="Century Gothic" panose="020B0502020202020204" pitchFamily="34" charset="0"/>
              </a:rPr>
              <a:t>1:1-9: Shining light in a dark place</a:t>
            </a:r>
            <a:endParaRPr lang="en-US" sz="3500" dirty="0">
              <a:solidFill>
                <a:schemeClr val="bg1"/>
              </a:solidFill>
              <a:latin typeface="Century Gothic" panose="020B0502020202020204" pitchFamily="34" charset="0"/>
            </a:endParaRPr>
          </a:p>
        </p:txBody>
      </p:sp>
      <p:sp>
        <p:nvSpPr>
          <p:cNvPr id="12" name="TextBox 11"/>
          <p:cNvSpPr txBox="1"/>
          <p:nvPr/>
        </p:nvSpPr>
        <p:spPr>
          <a:xfrm>
            <a:off x="1387367" y="1828802"/>
            <a:ext cx="6369269"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THE BOOK OF </a:t>
            </a:r>
          </a:p>
        </p:txBody>
      </p:sp>
    </p:spTree>
    <p:extLst>
      <p:ext uri="{BB962C8B-B14F-4D97-AF65-F5344CB8AC3E}">
        <p14:creationId xmlns="" xmlns:p14="http://schemas.microsoft.com/office/powerpoint/2010/main" val="184596844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1671227"/>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❶ </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smtClean="0">
                <a:solidFill>
                  <a:prstClr val="white"/>
                </a:solidFill>
                <a:latin typeface="Calibri Light" panose="020F0302020204030204" pitchFamily="34" charset="0"/>
              </a:rPr>
              <a:t>Author</a:t>
            </a:r>
            <a:endParaRPr lang="en-US" sz="3800" dirty="0">
              <a:solidFill>
                <a:prstClr val="white"/>
              </a:solidFill>
              <a:latin typeface="Calibri Light" panose="020F0302020204030204" pitchFamily="34" charset="0"/>
            </a:endParaRP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❷</a:t>
            </a:r>
            <a:r>
              <a:rPr lang="en-US" sz="3800" baseline="30000" dirty="0">
                <a:solidFill>
                  <a:prstClr val="white"/>
                </a:solidFill>
                <a:latin typeface="Calibri Light" panose="020F0302020204030204" pitchFamily="34" charset="0"/>
              </a:rPr>
              <a:t> 	</a:t>
            </a:r>
            <a:r>
              <a:rPr lang="en-US" sz="3800" dirty="0" smtClean="0">
                <a:solidFill>
                  <a:prstClr val="white"/>
                </a:solidFill>
                <a:latin typeface="Calibri Light" panose="020F0302020204030204" pitchFamily="34" charset="0"/>
              </a:rPr>
              <a:t>Date</a:t>
            </a:r>
            <a:endParaRPr lang="en-US" sz="3800" dirty="0">
              <a:solidFill>
                <a:prstClr val="white"/>
              </a:solidFill>
              <a:latin typeface="Calibri Light" panose="020F0302020204030204" pitchFamily="34" charset="0"/>
            </a:endParaRPr>
          </a:p>
          <a:p>
            <a:pPr marL="571500" lvl="0" indent="-571500">
              <a:lnSpc>
                <a:spcPct val="90000"/>
              </a:lnSpc>
            </a:pP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❸	</a:t>
            </a:r>
            <a:r>
              <a:rPr lang="en-US" sz="3800" dirty="0" smtClean="0">
                <a:solidFill>
                  <a:prstClr val="white"/>
                </a:solidFill>
                <a:latin typeface="Calibri Light" panose="020F0302020204030204" pitchFamily="34" charset="0"/>
              </a:rPr>
              <a:t>Destination</a:t>
            </a:r>
            <a:endParaRPr lang="en-US" sz="3800" dirty="0">
              <a:solidFill>
                <a:prstClr val="white"/>
              </a:solidFill>
              <a:latin typeface="Calibri Light" panose="020F0302020204030204" pitchFamily="34" charset="0"/>
            </a:endParaRPr>
          </a:p>
        </p:txBody>
      </p:sp>
      <p:sp>
        <p:nvSpPr>
          <p:cNvPr id="8" name="TextBox 7"/>
          <p:cNvSpPr txBox="1"/>
          <p:nvPr/>
        </p:nvSpPr>
        <p:spPr>
          <a:xfrm>
            <a:off x="0" y="2"/>
            <a:ext cx="9144000" cy="1200329"/>
          </a:xfrm>
          <a:prstGeom prst="rect">
            <a:avLst/>
          </a:prstGeom>
          <a:noFill/>
        </p:spPr>
        <p:txBody>
          <a:bodyPr>
            <a:spAutoFit/>
          </a:bodyPr>
          <a:lstStyle/>
          <a:p>
            <a:pPr marL="571500" lvl="0" indent="-571500">
              <a:lnSpc>
                <a:spcPct val="90000"/>
              </a:lnSpc>
            </a:pPr>
            <a:r>
              <a:rPr lang="en-US" sz="8000" dirty="0" smtClean="0">
                <a:solidFill>
                  <a:prstClr val="white"/>
                </a:solidFill>
                <a:latin typeface="Calibri Light" panose="020F0302020204030204" pitchFamily="34" charset="0"/>
              </a:rPr>
              <a:t>Intro</a:t>
            </a:r>
            <a:endParaRPr lang="en-US" sz="8000" dirty="0">
              <a:solidFill>
                <a:prstClr val="white"/>
              </a:solidFill>
              <a:latin typeface="Calibri Light" panose="020F0302020204030204" pitchFamily="34" charset="0"/>
            </a:endParaRPr>
          </a:p>
        </p:txBody>
      </p:sp>
      <p:sp>
        <p:nvSpPr>
          <p:cNvPr id="4" name="Rectangle 3"/>
          <p:cNvSpPr>
            <a:spLocks noChangeArrowheads="1"/>
          </p:cNvSpPr>
          <p:nvPr/>
        </p:nvSpPr>
        <p:spPr bwMode="auto">
          <a:xfrm>
            <a:off x="838200" y="3061700"/>
            <a:ext cx="7924800" cy="767172"/>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p:cNvSpPr txBox="1">
            <a:spLocks noChangeArrowheads="1"/>
          </p:cNvSpPr>
          <p:nvPr/>
        </p:nvSpPr>
        <p:spPr bwMode="auto">
          <a:xfrm>
            <a:off x="848718" y="3135972"/>
            <a:ext cx="7889765" cy="618631"/>
          </a:xfrm>
          <a:prstGeom prst="rect">
            <a:avLst/>
          </a:prstGeom>
          <a:noFill/>
          <a:ln w="38100">
            <a:noFill/>
            <a:miter lim="800000"/>
            <a:headEnd/>
            <a:tailEnd/>
          </a:ln>
        </p:spPr>
        <p:txBody>
          <a:bodyPr wrap="square">
            <a:spAutoFit/>
          </a:bodyPr>
          <a:lstStyle/>
          <a:p>
            <a:pPr algn="ctr" eaLnBrk="0" hangingPunct="0">
              <a:lnSpc>
                <a:spcPct val="90000"/>
              </a:lnSpc>
              <a:spcBef>
                <a:spcPts val="0"/>
              </a:spcBef>
              <a:spcAft>
                <a:spcPts val="600"/>
              </a:spcAft>
              <a:buSzPct val="85000"/>
            </a:pPr>
            <a:r>
              <a:rPr lang="en-US" sz="3800" dirty="0" smtClean="0">
                <a:solidFill>
                  <a:srgbClr val="FFFFFF"/>
                </a:solidFill>
                <a:latin typeface="Calibri Light" panose="020F0302020204030204" pitchFamily="34" charset="0"/>
                <a:ea typeface="Cambria" charset="0"/>
                <a:cs typeface="Cambria" charset="0"/>
              </a:rPr>
              <a:t>1:2: “To </a:t>
            </a:r>
            <a:r>
              <a:rPr lang="en-US" sz="3800" dirty="0">
                <a:solidFill>
                  <a:srgbClr val="FFFFFF"/>
                </a:solidFill>
                <a:latin typeface="Calibri Light" panose="020F0302020204030204" pitchFamily="34" charset="0"/>
                <a:ea typeface="Cambria" charset="0"/>
                <a:cs typeface="Cambria" charset="0"/>
              </a:rPr>
              <a:t>the church of God in Corinth</a:t>
            </a:r>
            <a:r>
              <a:rPr lang="en-US" sz="3800" dirty="0" smtClean="0">
                <a:solidFill>
                  <a:srgbClr val="FFFFFF"/>
                </a:solidFill>
                <a:latin typeface="Calibri Light" panose="020F0302020204030204" pitchFamily="34" charset="0"/>
                <a:ea typeface="Cambria" charset="0"/>
                <a:cs typeface="Cambria" charset="0"/>
              </a:rPr>
              <a:t>…”</a:t>
            </a:r>
            <a:endParaRPr lang="en-US" sz="3800" i="1" dirty="0" smtClean="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 xmlns:p14="http://schemas.microsoft.com/office/powerpoint/2010/main" val="107534283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
            <a:ext cx="9144000" cy="1323439"/>
          </a:xfrm>
          <a:prstGeom prst="rect">
            <a:avLst/>
          </a:prstGeom>
          <a:noFill/>
        </p:spPr>
        <p:txBody>
          <a:bodyPr>
            <a:spAutoFit/>
          </a:bodyPr>
          <a:lstStyle/>
          <a:p>
            <a:pPr>
              <a:defRPr/>
            </a:pPr>
            <a:r>
              <a:rPr lang="en-US" sz="8000" dirty="0">
                <a:solidFill>
                  <a:prstClr val="white"/>
                </a:solidFill>
                <a:latin typeface="Calibri Light" panose="020F0302020204030204" pitchFamily="34" charset="0"/>
              </a:rPr>
              <a:t>City of Corinth</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18649930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95402"/>
            <a:ext cx="8991600" cy="618631"/>
          </a:xfrm>
          <a:prstGeom prst="rect">
            <a:avLst/>
          </a:prstGeom>
          <a:noFill/>
          <a:ln w="9525">
            <a:noFill/>
            <a:miter lim="800000"/>
            <a:headEnd/>
            <a:tailEnd/>
          </a:ln>
        </p:spPr>
        <p:txBody>
          <a:bodyPr>
            <a:spAutoFit/>
          </a:bodyPr>
          <a:lstStyle/>
          <a:p>
            <a:pPr marL="571500" lvl="0" indent="-571500">
              <a:lnSpc>
                <a:spcPct val="90000"/>
              </a:lnSpc>
            </a:pPr>
            <a:r>
              <a:rPr lang="en-US" dirty="0" smtClean="0">
                <a:solidFill>
                  <a:prstClr val="white"/>
                </a:solidFill>
                <a:latin typeface="Calibri Light" panose="020F0302020204030204" pitchFamily="34" charset="0"/>
                <a:ea typeface="Calibri" panose="020F0502020204030204" pitchFamily="34" charset="0"/>
                <a:sym typeface="Wingdings" panose="05000000000000000000" pitchFamily="2" charset="2"/>
              </a:rPr>
              <a:t>❶ </a:t>
            </a:r>
            <a:r>
              <a:rPr lang="en-US" dirty="0">
                <a:solidFill>
                  <a:prstClr val="white"/>
                </a:solidFill>
                <a:latin typeface="Calibri Light" panose="020F0302020204030204" pitchFamily="34" charset="0"/>
                <a:ea typeface="Calibri" panose="020F0502020204030204" pitchFamily="34" charset="0"/>
                <a:sym typeface="Wingdings" panose="05000000000000000000" pitchFamily="2" charset="2"/>
              </a:rPr>
              <a:t>	</a:t>
            </a:r>
            <a:r>
              <a:rPr lang="en-US" sz="3800" dirty="0">
                <a:solidFill>
                  <a:prstClr val="white"/>
                </a:solidFill>
                <a:latin typeface="Calibri Light" panose="020F0302020204030204" pitchFamily="34" charset="0"/>
              </a:rPr>
              <a:t>Renowned as a wealthy port city  </a:t>
            </a:r>
          </a:p>
        </p:txBody>
      </p:sp>
      <p:sp>
        <p:nvSpPr>
          <p:cNvPr id="8" name="TextBox 7"/>
          <p:cNvSpPr txBox="1"/>
          <p:nvPr/>
        </p:nvSpPr>
        <p:spPr>
          <a:xfrm>
            <a:off x="0" y="2"/>
            <a:ext cx="9144000" cy="1323439"/>
          </a:xfrm>
          <a:prstGeom prst="rect">
            <a:avLst/>
          </a:prstGeom>
          <a:noFill/>
        </p:spPr>
        <p:txBody>
          <a:bodyPr>
            <a:spAutoFit/>
          </a:bodyPr>
          <a:lstStyle/>
          <a:p>
            <a:pPr>
              <a:defRPr/>
            </a:pPr>
            <a:r>
              <a:rPr lang="en-US" sz="8000" dirty="0">
                <a:solidFill>
                  <a:prstClr val="white"/>
                </a:solidFill>
                <a:latin typeface="Calibri Light" panose="020F0302020204030204" pitchFamily="34" charset="0"/>
              </a:rPr>
              <a:t>City of Corinth</a:t>
            </a:r>
            <a:endParaRPr lang="en-US" sz="8000" cap="all" dirty="0">
              <a:solidFill>
                <a:prstClr val="white"/>
              </a:solidFill>
              <a:latin typeface="Calibri Light" panose="020F0302020204030204" pitchFamily="34" charset="0"/>
              <a:cs typeface="Arial" charset="0"/>
            </a:endParaRPr>
          </a:p>
        </p:txBody>
      </p:sp>
    </p:spTree>
    <p:extLst>
      <p:ext uri="{BB962C8B-B14F-4D97-AF65-F5344CB8AC3E}">
        <p14:creationId xmlns="" xmlns:p14="http://schemas.microsoft.com/office/powerpoint/2010/main" val="18649930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140451</TotalTime>
  <Words>555</Words>
  <Application>Microsoft Office PowerPoint</Application>
  <PresentationFormat>On-screen Show (4:3)</PresentationFormat>
  <Paragraphs>219</Paragraphs>
  <Slides>69</Slides>
  <Notes>0</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1 Corinthians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1 Corinthians</vt:lpstr>
    </vt:vector>
  </TitlesOfParts>
  <Company>Office 2004 Test Drive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samson</dc:title>
  <dc:creator>Conrad</dc:creator>
  <cp:lastModifiedBy>wolfed</cp:lastModifiedBy>
  <cp:revision>4795</cp:revision>
  <dcterms:created xsi:type="dcterms:W3CDTF">2012-09-06T20:51:19Z</dcterms:created>
  <dcterms:modified xsi:type="dcterms:W3CDTF">2018-01-22T01:19:51Z</dcterms:modified>
</cp:coreProperties>
</file>